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Proxima Nova"/>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AF6C5C-6240-4FA6-8D93-4E76D2FA078D}">
  <a:tblStyle styleId="{1EAF6C5C-6240-4FA6-8D93-4E76D2FA078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DF4B1F5-1228-42A3-B075-402008EFBEE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ProximaNova-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ProximaNova-italic.fntdata"/><Relationship Id="rId23" Type="http://schemas.openxmlformats.org/officeDocument/2006/relationships/slide" Target="slides/slide17.xml"/><Relationship Id="rId45"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ProximaNova-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a:t>
            </a:r>
            <a:endParaRPr/>
          </a:p>
          <a:p>
            <a:pPr indent="0" lvl="0" marL="0" rtl="0" algn="l">
              <a:spcBef>
                <a:spcPts val="0"/>
              </a:spcBef>
              <a:spcAft>
                <a:spcPts val="0"/>
              </a:spcAft>
              <a:buNone/>
            </a:pPr>
            <a:r>
              <a:rPr lang="en"/>
              <a:t>Introduce </a:t>
            </a:r>
            <a:r>
              <a:rPr lang="en"/>
              <a:t>myself</a:t>
            </a:r>
            <a:endParaRPr/>
          </a:p>
          <a:p>
            <a:pPr indent="0" lvl="0" marL="0" rtl="0" algn="l">
              <a:spcBef>
                <a:spcPts val="0"/>
              </a:spcBef>
              <a:spcAft>
                <a:spcPts val="0"/>
              </a:spcAft>
              <a:buNone/>
            </a:pPr>
            <a:r>
              <a:rPr lang="en"/>
              <a:t>Introduce project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751060c07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751060c07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5bca0e28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5bca0e28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the nano since it was readily </a:t>
            </a:r>
            <a:r>
              <a:rPr lang="en"/>
              <a:t>available at the time, in price range, had all the features we needed, had plenty of available documentation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92abc11e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92abc11e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Here we have an image of the Arduino Nano 33 IoT and it’s technical specifications.(read specs)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5bca0e283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5bca0e28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deciding factor in the case of </a:t>
            </a:r>
            <a:r>
              <a:rPr lang="en"/>
              <a:t>choosing</a:t>
            </a:r>
            <a:r>
              <a:rPr lang="en"/>
              <a:t> an outlet plug was simply price and the fact that a member of our group has worked with and owns multiple of the ones we selected.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92abc11e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92abc11e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the overall block diagram for the hardware side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92abc11e6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92abc11e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-Describe how it fits in the box</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55aa1d56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55aa1d56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Edin Durgutovic, I am the other electrical engineer in </a:t>
            </a:r>
            <a:r>
              <a:rPr lang="en"/>
              <a:t>the</a:t>
            </a:r>
            <a:r>
              <a:rPr lang="en"/>
              <a:t> group and I will be continuing the part selection process of our PCB components and talking about the steps we took to make our final PCB as well as the challenges we faced along the way.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5aa1d566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5aa1d566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idea we had to tackle was converting the 120 AC voltage to 5V DC to act as an operating voltage for numerous electrical components in our PCB. This brought back memories of Junior Design, where we used WEBENCH by Texas Instruments to provide us with a circuit layout for our AC/DC </a:t>
            </a:r>
            <a:r>
              <a:rPr lang="en"/>
              <a:t>converter. After a wide selection of different AC/DC converter circuits, this is the one we went with. You can see it uses an integrated circuit, a transformer, and a mix of inductors, diodes, resistors, and capacitors.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55aa1d566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55aa1d566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finishing up the work on our AC/DC converter we realized </a:t>
            </a:r>
            <a:r>
              <a:rPr lang="en"/>
              <a:t>we</a:t>
            </a:r>
            <a:r>
              <a:rPr lang="en"/>
              <a:t> never checked to see if there were AC/DC converters </a:t>
            </a:r>
            <a:r>
              <a:rPr lang="en">
                <a:solidFill>
                  <a:schemeClr val="dk1"/>
                </a:solidFill>
              </a:rPr>
              <a:t>with the specifications we wanted</a:t>
            </a:r>
            <a:r>
              <a:rPr lang="en"/>
              <a:t> that already existed. After searching using the specification dials on DigiKey, we were able to find an </a:t>
            </a:r>
            <a:r>
              <a:rPr lang="en">
                <a:solidFill>
                  <a:schemeClr val="dk1"/>
                </a:solidFill>
              </a:rPr>
              <a:t>already-manufactured AC/DC converter made by a company called MEAN WELL that met beyond our specifications. This meant we no longer had to make our own AC/DC converter</a:t>
            </a:r>
            <a:r>
              <a:rPr lang="en"/>
              <a:t> and meant we would save space and money in the bulk of the final device.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5aa1d5669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55aa1d5669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searching the internet for a relay that would be suitable for our application, we were lucky enough to stumbled upon a detailed </a:t>
            </a:r>
            <a:r>
              <a:rPr lang="en"/>
              <a:t>article</a:t>
            </a:r>
            <a:r>
              <a:rPr lang="en"/>
              <a:t> describing someone’s experience with a relay module they </a:t>
            </a:r>
            <a:r>
              <a:rPr lang="en"/>
              <a:t>equipped</a:t>
            </a:r>
            <a:r>
              <a:rPr lang="en"/>
              <a:t> to an electrical outlet to demonstrate </a:t>
            </a:r>
            <a:r>
              <a:rPr lang="en"/>
              <a:t>connecting</a:t>
            </a:r>
            <a:r>
              <a:rPr lang="en"/>
              <a:t> and disconnecting the power using this relay module paired with an Arduino. </a:t>
            </a:r>
            <a:r>
              <a:rPr lang="en">
                <a:solidFill>
                  <a:schemeClr val="dk1"/>
                </a:solidFill>
              </a:rPr>
              <a:t>This relay module was readily available on amazon for a cheap price and the relay itself was also readily available on amazon in the form of a 12-pack. After successful breadboard testing of connecting and disconnect the power to a device using this relay module and a signal produced by our Arduino Nano 33 IoT, the decision to use this relay in our final PCB was made.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92abc11e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92abc11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SIMP, why is simp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6a0db368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56a0db368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came to finding an ammeter for our project, we noticed all the suitable ones were surface mount style and were extremely small, which brought the added difficulty and </a:t>
            </a:r>
            <a:r>
              <a:rPr lang="en"/>
              <a:t>frustration</a:t>
            </a:r>
            <a:r>
              <a:rPr lang="en"/>
              <a:t> of soldering at a level we were not experienced enough to </a:t>
            </a:r>
            <a:r>
              <a:rPr lang="en"/>
              <a:t>attempt</a:t>
            </a:r>
            <a:r>
              <a:rPr lang="en"/>
              <a:t>. Because of this, we decided to use a module with a surface mounted current sensor already soldered and equipped with the corresponding </a:t>
            </a:r>
            <a:r>
              <a:rPr lang="en"/>
              <a:t>capacitors</a:t>
            </a:r>
            <a:r>
              <a:rPr lang="en"/>
              <a:t> and resistor for a typical application, as shown in the figure on the right. This setup also allowed us to connect a more accurate ammeter in series with the circuit so we could fine-tune the current sensor’s output, which wouldn’t be possible if we didn’t use PCB board screw-down terminals.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56a0db36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56a0db36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LEDs and toggle switch will be the </a:t>
            </a:r>
            <a:r>
              <a:rPr lang="en"/>
              <a:t>physical</a:t>
            </a:r>
            <a:r>
              <a:rPr lang="en"/>
              <a:t> form of communication between the user and the device.</a:t>
            </a:r>
            <a:r>
              <a:rPr lang="en"/>
              <a:t> Our design uses two LEDs, one red and one green, to communicate different messages to the user based on programs in our Arduino. An example of what those messages might look like and how they might be communicated is shown in this slide. The toggle switch will act as a fail-safe reset button incase our code finds itself in a constant loop or our software otherwise crashes for reasons beyond our understanding. The toggle switch also acts as a physical way for the user to cease power going to the device altogether in the event they cannot communicate that action through the software.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751060c07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751060c07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One of the main problems came after soldering and testing our first PCB, where we realized our relays would not work due to the way we connected them. We assumed the signal coming from the Arduino Nano was enough to trigger the relay in the on or off position without any supporting electrical components. After taking a further look at the schematic of the relay module we used in testing, we realized the relay depended on the combination of a diode and an NPN transistor to make the signal coming from the Arduino strong enough to trigger it. We found the same diode used in the module, and found an NPN transistor with the same specifications as the one found on the module. The only difference is the one we used had a through-hole design which took away the hassle of soldering an extremely small surface mounted transistor to our PCB.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55b37fb83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55b37fb83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our schematic for our final PCB. </a:t>
            </a:r>
            <a:endParaRPr/>
          </a:p>
          <a:p>
            <a:pPr indent="0" lvl="0" marL="0" rtl="0" algn="l">
              <a:spcBef>
                <a:spcPts val="0"/>
              </a:spcBef>
              <a:spcAft>
                <a:spcPts val="0"/>
              </a:spcAft>
              <a:buNone/>
            </a:pPr>
            <a:r>
              <a:rPr lang="en"/>
              <a:t>The 10-pin terminal block is where all the wiring for the male and female wall outlet plugs. </a:t>
            </a:r>
            <a:endParaRPr/>
          </a:p>
          <a:p>
            <a:pPr indent="0" lvl="0" marL="0" rtl="0" algn="l">
              <a:spcBef>
                <a:spcPts val="0"/>
              </a:spcBef>
              <a:spcAft>
                <a:spcPts val="0"/>
              </a:spcAft>
              <a:buNone/>
            </a:pPr>
            <a:r>
              <a:rPr lang="en"/>
              <a:t>When the switch is flipped in its ON position, it will provide power to the AC/DC converter as well as the common pin of the relay.</a:t>
            </a:r>
            <a:endParaRPr/>
          </a:p>
          <a:p>
            <a:pPr indent="0" lvl="0" marL="0" rtl="0" algn="l">
              <a:spcBef>
                <a:spcPts val="0"/>
              </a:spcBef>
              <a:spcAft>
                <a:spcPts val="0"/>
              </a:spcAft>
              <a:buNone/>
            </a:pPr>
            <a:r>
              <a:rPr lang="en"/>
              <a:t>Talk about the diode and transistor added after looking at the relay module schematic.</a:t>
            </a:r>
            <a:endParaRPr/>
          </a:p>
          <a:p>
            <a:pPr indent="0" lvl="0" marL="0" rtl="0" algn="l">
              <a:spcBef>
                <a:spcPts val="0"/>
              </a:spcBef>
              <a:spcAft>
                <a:spcPts val="0"/>
              </a:spcAft>
              <a:buNone/>
            </a:pPr>
            <a:r>
              <a:rPr lang="en"/>
              <a:t>Talk about the AC/DC converter providing power to the Arduino, the analog current sensor modules and the relays.</a:t>
            </a:r>
            <a:endParaRPr/>
          </a:p>
          <a:p>
            <a:pPr indent="0" lvl="0" marL="0" rtl="0" algn="l">
              <a:spcBef>
                <a:spcPts val="0"/>
              </a:spcBef>
              <a:spcAft>
                <a:spcPts val="0"/>
              </a:spcAft>
              <a:buNone/>
            </a:pPr>
            <a:r>
              <a:rPr lang="en"/>
              <a:t>When the relays are turned on, the electricity will travel through the analog current sensors and to the terminal pin that connects to the hot side of the female outlet, providing power to the device that is plugged in.</a:t>
            </a:r>
            <a:endParaRPr/>
          </a:p>
          <a:p>
            <a:pPr indent="0" lvl="0" marL="0" rtl="0" algn="l">
              <a:spcBef>
                <a:spcPts val="0"/>
              </a:spcBef>
              <a:spcAft>
                <a:spcPts val="0"/>
              </a:spcAft>
              <a:buNone/>
            </a:pPr>
            <a:r>
              <a:rPr lang="en"/>
              <a:t>The LED’s will strictly be controlled by the Arduino Nano. </a:t>
            </a:r>
            <a:endParaRPr/>
          </a:p>
          <a:p>
            <a:pPr indent="0" lvl="0" marL="0" rtl="0" algn="l">
              <a:spcBef>
                <a:spcPts val="0"/>
              </a:spcBef>
              <a:spcAft>
                <a:spcPts val="0"/>
              </a:spcAft>
              <a:buNone/>
            </a:pPr>
            <a:r>
              <a:rPr lang="en"/>
              <a:t>The 16-terminal pin headers are place holders for the arduino as there is no definitive footprint for our microcontroller online.</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55aa1d5669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55aa1d566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With all our parts selected and tested, our final </a:t>
            </a:r>
            <a:r>
              <a:rPr lang="en"/>
              <a:t>schematic</a:t>
            </a:r>
            <a:r>
              <a:rPr lang="en"/>
              <a:t> was designed using EAGLE, with size efficiency and board layout being our main concern.</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92abc11e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92abc11e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Now that we’ve given a general overview of what hardware and decision-making processes were involved in designing the overall schematic of the SIMP module, we will now move forward with explaining the software components and product features that we have chosen thus far to interface with our product. </a:t>
            </a:r>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92abc11e6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92abc11e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Here we have a general flowchart dictating the state, action and response to inputs dictated by an external system, in other words via manual input, or remotely pushed requests. In the most basic scenario, we begin by first providing power to the SIMP module via connection through a standard 15-amp receptacle. Any device plugged into the SIMP therein after will receive power so long as the SIMP is not associated with any home wireless connection. Following this, we enter a set of conditional actions based on whether the SIMP is connected to a user’s home Wi-Fi and associated with a user account. If the SIMP module is not associated with a home Wi-Fi connection, the SIMP will enter a pairing mode. Until the SIMP is paired with an end users home Wi-Fi, the SIMP will continue to draw current and provide power to any connected devices but won’t enable an end user the ability to monitor and remotely alter the configuration of the device. Upon pairing the SIMP module with an end users home Wi-Fi, they will be required to visit the SIMP web portal, register an account, and link any active SIMP module discovered on their home network with their newly registered account. If the SIMP remains connected to the end users home network, but never becomes associated with a registered account, the module will remain in an Idle state until a link has been established. Upon associating the SIMP with a registered account, the internal MCU will verify the active state of the manual override button. If at any point, the manual override button is toggled low, this would be an indicator that all power output to any existing devices should be halted until realizing an active high state. Once an active connection to the web server has been established by the SIMP, and power output to any connected devices is enabled, the SIMP module can then move into its regular state of Monitoring. In monitoring mode, the SIMP will record and calculate Voltage, Amperage, and Wattage accordingly. This data will be collected, delivered, and displayed graphically on an end users account. From an end users account, they are given the option to entirely terminate power being broadcasted to directly connected devices via a simple on off button, or a via a remote scheduler. These general operations are what make up the bulk of how we plan to bring our product to fruition.</a:t>
            </a:r>
            <a:endParaRPr/>
          </a:p>
          <a:p>
            <a:pPr indent="0" lvl="0" marL="0" rtl="0" algn="l">
              <a:spcBef>
                <a:spcPts val="120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92abc11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92abc11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When formulating the web stack used to create our web application, our group had a general idea of what would not only be most efficient to see our design, but also prove most intuitive to the developers in our group. The LAMP stack, though well renowned for its ease of implementation, relies on a Linux framework and a MySQL database management system. With this, the opportunity for general flexibility of development is greatly constrained and the efficiency of data handling on the back-end may be susceptible to poor performance. The MEAN stack, being the more favored of the two, adopts an AngularJS framework and MongoDB as its database management system. The general consensus in the end was to move forward with the MERN web stack, comprised of MongoDB, Express.JS, React, and Node.JS. Members of our team were more familiarized in the development of React apps and felt moving to AngularJS would create an unnecessary learning curve in the development of our application.</a:t>
            </a:r>
            <a:endParaRPr/>
          </a:p>
          <a:p>
            <a:pPr indent="0" lvl="0" marL="0" rtl="0" algn="l">
              <a:spcBef>
                <a:spcPts val="12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ee495026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ee49502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Selecting our web hosting platform came with its own challenges. Whereas some platforms are used solely based off their popularity, others are used because of their versatility in the hands of a basic end user. With this in mind, we took into consideration 3 separate web hosting applications: AWS or Amazon Web Services, Digital Ocean, and Heroku. Of the three, AWS is possibly the largest and most well-known web-hosting platform. It provides many tools and features within its utility suite and allows for much easier integration across different items because they’re all hosted by the same service. The issue with AWS comes with the cost of implementation and a general lack of knowledge within our group on how to setup and implement a Web UI using their platform. Digital Ocean appeared to be a good alternative to AWS because it was cheaper, full of in-app services and features, and was well understood by members within our group. The challenge we faced with Digital Ocean was again, cost of implementation but also other minor intricacies that would prove cumbersome in the development of our app. With all this in mind, the general consensus was that we move forward with using Heroku as our web hosting platform. Its significantly cheaper cost to implement, dualled with a platform that works with JavaScript based stacks, made it so that those in our group who were already familiar with it had an easier time moving forward in development.</a:t>
            </a:r>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92abc11e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92abc11e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Here, we have the landing page of the SIMP UI currently being hosted at simplug.herokuapp.com. The login page enables a user to login via a username and password that’s cross-referenced against what’s stored in MongoDB and then populates a dashboard which can be seen here. Components of the dashboard are fetched using the users ID and whatever pre-populated devices have already been added to the database. The Line Chart is a component of Chart.js that will populate according to a days worth of measurements and generate a chart depicting the amperage, voltage, and wattage used throughout the course of the last hour or so. The values are populated using those same measurements and calculating the daily costs of KiloWatts used perhour, alongside the state average cost in kilowatts per hour which is around 14 cents. In the picture in the bottom right, we see a device page depicting a chart and subsequent data as previously called from the dashboard. Difference here being that on the device page, we have the option to alter the power state switch for corresponding relays located on the simp device. Flipping the toggle switch to ON or OFF will eventually enable the SIMP device to update the relay state. Thereby turning on or off any directly connected devices to the Smart Interior Monitoring Plug.</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ee495026d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ee495026d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project mimics similar functionalities of products on the market but not evil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751060c07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751060c07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92abc11e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92abc11e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Austin Raynor, Computer Engineering Major who was primarily working on the backend. The backend is what we use to connect our SIMP module to the </a:t>
            </a:r>
            <a:r>
              <a:rPr lang="en"/>
              <a:t>web server</a:t>
            </a:r>
            <a:r>
              <a:rPr lang="en"/>
              <a:t> to allow us to monitor and store the data remotely. We do this through the use of APIs using Express.js as our framework. The features we have included can be seen in the Diagram but to name a few we have Power Usage Monitoring, Plug Scheduling and User Electricity Costs. These all help provide the user with more ways to be informed of their energy usage.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fee495026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fee49502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to use MongoDB for it’s easy and efficient storage of data over time. This allows us to quickly access the collection for fast display of data. Especially when we plan for the user to be able to see a month’s worth of </a:t>
            </a:r>
            <a:r>
              <a:rPr lang="en"/>
              <a:t>data points</a:t>
            </a:r>
            <a:r>
              <a:rPr lang="en"/>
              <a:t> at a given moment. It’s crucial to have this data be displayed in a promptly manner and MongoDB is able to provide that. We also have the JSON payload that the SIMP shown here visually that will be sent to our web server that provides it the ID, Location, Power usage, and Outlet Power state.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a6dd96a4b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a6dd96a4b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92abc11e6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92abc11e6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Engineering any design or product takes thorough coordination between each team member involved. Regarding Project Management, tasks must be delegated, and milestones must be kept to ensure steady progress on the completion of our project.</a:t>
            </a:r>
            <a:endParaRPr/>
          </a:p>
          <a:p>
            <a:pPr indent="0" lvl="0" marL="0" rtl="0" algn="l">
              <a:spcBef>
                <a:spcPts val="120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392abc11e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392abc11e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Throughout the development of the SIMP, tasks were broken down so that major project components had a group member assigned to ensuring its completion. Edin, dualling as project manager, would ensure that any schematics regarding the SIMP circuitry and PCB layout are drafted, tested, and properly integrated with external components. Jose would be responsible for bench testing and ensuring the accuracy of any published schematics used to develop the SIMP module. Anthony will be responsible for the development of most front-end components in the SIMP UI, and I will be responsible for ensuring the proper communication between front-end and back-end software applications.</a:t>
            </a:r>
            <a:endParaRPr/>
          </a:p>
          <a:p>
            <a:pPr indent="0" lvl="0" marL="0" rtl="0" algn="l">
              <a:spcBef>
                <a:spcPts val="120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392abc11e6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392abc11e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t>With financial commitment being an unavoidable ordeal in developing any new product, each member of our group agreed upon a preset amount of 125$ per person to guarantee no monetary disputes would be encountered. After having realized the bulk of components we intended to use when developing the SIMP, we budgeted to include the cost of duplicate components should anything come to us late or in an unusable state. With that in mind, </a:t>
            </a:r>
            <a:r>
              <a:rPr lang="en"/>
              <a:t>individual</a:t>
            </a:r>
            <a:r>
              <a:rPr lang="en"/>
              <a:t> hardware was purchased as seen in the chart on the right. Disparities in cost can be observed between what was originally budgeted for on the left, and what our group has actually purchased on the right. Our total budgeting thus far to test and manufacture the SIMP equates to just over 100$’s.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92abc11e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392abc11e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were the milestones that we had set in place towards the end of last semester as guidance dates to work towards to give us enough time for the development of the SIMP. Once the new semester had started we were hard at work to meet our deadlines, while we did not meet our milestones at the exact dates, we were never too far behind from them. Towards the end of our milestones if we happen to finish them earlier than </a:t>
            </a:r>
            <a:r>
              <a:rPr lang="en"/>
              <a:t>anticipated</a:t>
            </a:r>
            <a:r>
              <a:rPr lang="en"/>
              <a:t> we have planned stretch goals to help further improve the </a:t>
            </a:r>
            <a:r>
              <a:rPr lang="en"/>
              <a:t>experience</a:t>
            </a:r>
            <a:r>
              <a:rPr lang="en"/>
              <a:t> with the SIMP. These stretch goals include Machine Learning to identify devices connected to the plug based off their power usage signature, a Mobile app for easier setup and mobility, advanced geofencing and scheduling to allow for users to set power state based on distance from home.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92abc11e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92abc11e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-Focusing on green highlighted boxes and why those are most important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92abc11e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92abc11e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Hey, heres how we built the thing, mention Edin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396d9b6c89_0_9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396d9b6c89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thought we could use voltage division to determine power </a:t>
            </a:r>
            <a:r>
              <a:rPr lang="en"/>
              <a:t>dissipated</a:t>
            </a:r>
            <a:r>
              <a:rPr lang="en"/>
              <a:t> by the load but couldn’t do it in a timely/cost effective manner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751060c072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751060c07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-easiest method of measuring in theory, not accurate in practice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6a0db368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6a0db368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hall effect sensor works, harder to work with in assembly but works best in practice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92abc11e6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92abc11e6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to power the stuff not directly from wall power or it would defeat the purpose of the system and would blow up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19.jp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10.png"/><Relationship Id="rId5" Type="http://schemas.openxmlformats.org/officeDocument/2006/relationships/image" Target="../media/image17.jpg"/><Relationship Id="rId6" Type="http://schemas.openxmlformats.org/officeDocument/2006/relationships/image" Target="../media/image34.png"/><Relationship Id="rId7"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4000"/>
              <a:t>Group 11</a:t>
            </a:r>
            <a:endParaRPr sz="4000"/>
          </a:p>
          <a:p>
            <a:pPr indent="0" lvl="0" marL="0" rtl="0" algn="l">
              <a:spcBef>
                <a:spcPts val="0"/>
              </a:spcBef>
              <a:spcAft>
                <a:spcPts val="0"/>
              </a:spcAft>
              <a:buNone/>
            </a:pPr>
            <a:r>
              <a:rPr lang="en" sz="4000"/>
              <a:t>Austin Raynor CpE</a:t>
            </a:r>
            <a:endParaRPr sz="4000"/>
          </a:p>
          <a:p>
            <a:pPr indent="0" lvl="0" marL="0" rtl="0" algn="l">
              <a:spcBef>
                <a:spcPts val="0"/>
              </a:spcBef>
              <a:spcAft>
                <a:spcPts val="0"/>
              </a:spcAft>
              <a:buNone/>
            </a:pPr>
            <a:r>
              <a:rPr lang="en" sz="4000"/>
              <a:t>Anthony Perez CpE</a:t>
            </a:r>
            <a:endParaRPr sz="4000"/>
          </a:p>
          <a:p>
            <a:pPr indent="0" lvl="0" marL="0" rtl="0" algn="l">
              <a:spcBef>
                <a:spcPts val="0"/>
              </a:spcBef>
              <a:spcAft>
                <a:spcPts val="0"/>
              </a:spcAft>
              <a:buNone/>
            </a:pPr>
            <a:r>
              <a:rPr lang="en" sz="4000"/>
              <a:t>Edin </a:t>
            </a:r>
            <a:r>
              <a:rPr lang="en" sz="4000"/>
              <a:t>Durgutovic</a:t>
            </a:r>
            <a:r>
              <a:rPr lang="en" sz="4000"/>
              <a:t> EE</a:t>
            </a:r>
            <a:endParaRPr sz="4000"/>
          </a:p>
          <a:p>
            <a:pPr indent="0" lvl="0" marL="0" rtl="0" algn="l">
              <a:spcBef>
                <a:spcPts val="0"/>
              </a:spcBef>
              <a:spcAft>
                <a:spcPts val="0"/>
              </a:spcAft>
              <a:buNone/>
            </a:pPr>
            <a:r>
              <a:rPr lang="en" sz="4000"/>
              <a:t>Jose-Valentin Sera-Josef EE</a:t>
            </a:r>
            <a:endParaRPr sz="4000"/>
          </a:p>
          <a:p>
            <a:pPr indent="0" lvl="0" marL="0" rtl="0" algn="l">
              <a:spcBef>
                <a:spcPts val="0"/>
              </a:spcBef>
              <a:spcAft>
                <a:spcPts val="0"/>
              </a:spcAft>
              <a:buNone/>
            </a:pPr>
            <a:r>
              <a:t/>
            </a:r>
            <a:endParaRPr/>
          </a:p>
        </p:txBody>
      </p:sp>
      <p:sp>
        <p:nvSpPr>
          <p:cNvPr id="60" name="Google Shape;60;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900"/>
              <a:t>Smart Interior Monitoring Plug:</a:t>
            </a:r>
            <a:endParaRPr sz="4900"/>
          </a:p>
          <a:p>
            <a:pPr indent="0" lvl="0" marL="0" rtl="0" algn="l">
              <a:spcBef>
                <a:spcPts val="0"/>
              </a:spcBef>
              <a:spcAft>
                <a:spcPts val="0"/>
              </a:spcAft>
              <a:buNone/>
            </a:pPr>
            <a:r>
              <a:rPr lang="en" sz="4900"/>
              <a:t>Final Demo</a:t>
            </a:r>
            <a:endParaRPr sz="4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Power control via Relay</a:t>
            </a:r>
            <a:endParaRPr/>
          </a:p>
        </p:txBody>
      </p:sp>
      <p:sp>
        <p:nvSpPr>
          <p:cNvPr id="128" name="Google Shape;128;p22"/>
          <p:cNvSpPr txBox="1"/>
          <p:nvPr>
            <p:ph idx="1" type="body"/>
          </p:nvPr>
        </p:nvSpPr>
        <p:spPr>
          <a:xfrm>
            <a:off x="311700" y="1152475"/>
            <a:ext cx="38304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To control when power is sent to the devices plugged into the SIMP system we employed the use relays whose control signals can be generated by the Arduino</a:t>
            </a:r>
            <a:endParaRPr sz="2100"/>
          </a:p>
          <a:p>
            <a:pPr indent="0" lvl="0" marL="0" rtl="0" algn="l">
              <a:spcBef>
                <a:spcPts val="1200"/>
              </a:spcBef>
              <a:spcAft>
                <a:spcPts val="1200"/>
              </a:spcAft>
              <a:buNone/>
            </a:pPr>
            <a:r>
              <a:t/>
            </a:r>
            <a:endParaRPr sz="1500"/>
          </a:p>
        </p:txBody>
      </p:sp>
      <p:sp>
        <p:nvSpPr>
          <p:cNvPr id="129" name="Google Shape;129;p22"/>
          <p:cNvSpPr txBox="1"/>
          <p:nvPr>
            <p:ph idx="2" type="body"/>
          </p:nvPr>
        </p:nvSpPr>
        <p:spPr>
          <a:xfrm>
            <a:off x="9386700" y="2426400"/>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0" name="Google Shape;130;p22"/>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pic>
        <p:nvPicPr>
          <p:cNvPr id="131" name="Google Shape;131;p22"/>
          <p:cNvPicPr preferRelativeResize="0"/>
          <p:nvPr/>
        </p:nvPicPr>
        <p:blipFill rotWithShape="1">
          <a:blip r:embed="rId4">
            <a:alphaModFix/>
          </a:blip>
          <a:srcRect b="0" l="3100" r="0" t="6402"/>
          <a:stretch/>
        </p:blipFill>
        <p:spPr>
          <a:xfrm>
            <a:off x="3851925" y="1017725"/>
            <a:ext cx="4909749" cy="3261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3"/>
          <p:cNvGraphicFramePr/>
          <p:nvPr/>
        </p:nvGraphicFramePr>
        <p:xfrm>
          <a:off x="1381900" y="401063"/>
          <a:ext cx="3000000" cy="3000000"/>
        </p:xfrm>
        <a:graphic>
          <a:graphicData uri="http://schemas.openxmlformats.org/drawingml/2006/table">
            <a:tbl>
              <a:tblPr>
                <a:noFill/>
                <a:tableStyleId>{1EAF6C5C-6240-4FA6-8D93-4E76D2FA078D}</a:tableStyleId>
              </a:tblPr>
              <a:tblGrid>
                <a:gridCol w="1276050"/>
                <a:gridCol w="1276050"/>
                <a:gridCol w="1276050"/>
                <a:gridCol w="1276050"/>
                <a:gridCol w="1276050"/>
              </a:tblGrid>
              <a:tr h="607250">
                <a:tc>
                  <a:txBody>
                    <a:bodyPr/>
                    <a:lstStyle/>
                    <a:p>
                      <a:pPr indent="0" lvl="0" marL="0" rtl="0" algn="ctr">
                        <a:spcBef>
                          <a:spcPts val="0"/>
                        </a:spcBef>
                        <a:spcAft>
                          <a:spcPts val="0"/>
                        </a:spcAft>
                        <a:buNone/>
                      </a:pPr>
                      <a:r>
                        <a:rPr b="1" lang="en" sz="1200"/>
                        <a:t>Microcontroller</a:t>
                      </a:r>
                      <a:endParaRPr b="1" sz="1200"/>
                    </a:p>
                    <a:p>
                      <a:pPr indent="0" lvl="0" marL="0" rtl="0" algn="ctr">
                        <a:spcBef>
                          <a:spcPts val="0"/>
                        </a:spcBef>
                        <a:spcAft>
                          <a:spcPts val="0"/>
                        </a:spcAft>
                        <a:buNone/>
                      </a:pPr>
                      <a:r>
                        <a:rPr b="1" lang="en" sz="1200"/>
                        <a:t>Name</a:t>
                      </a:r>
                      <a:endParaRPr b="1" sz="1200"/>
                    </a:p>
                  </a:txBody>
                  <a:tcPr marT="63500" marB="63500" marR="63500" marL="63500"/>
                </a:tc>
                <a:tc>
                  <a:txBody>
                    <a:bodyPr/>
                    <a:lstStyle/>
                    <a:p>
                      <a:pPr indent="0" lvl="0" marL="0" rtl="0" algn="ctr">
                        <a:spcBef>
                          <a:spcPts val="0"/>
                        </a:spcBef>
                        <a:spcAft>
                          <a:spcPts val="0"/>
                        </a:spcAft>
                        <a:buNone/>
                      </a:pPr>
                      <a:r>
                        <a:rPr b="1" lang="en" sz="1200"/>
                        <a:t>Arduino Portenta X8</a:t>
                      </a:r>
                      <a:endParaRPr b="1" sz="1200"/>
                    </a:p>
                  </a:txBody>
                  <a:tcPr marT="63500" marB="63500" marR="63500" marL="63500"/>
                </a:tc>
                <a:tc>
                  <a:txBody>
                    <a:bodyPr/>
                    <a:lstStyle/>
                    <a:p>
                      <a:pPr indent="0" lvl="0" marL="0" rtl="0" algn="ctr">
                        <a:spcBef>
                          <a:spcPts val="0"/>
                        </a:spcBef>
                        <a:spcAft>
                          <a:spcPts val="0"/>
                        </a:spcAft>
                        <a:buNone/>
                      </a:pPr>
                      <a:r>
                        <a:rPr b="1" lang="en" sz="1200">
                          <a:highlight>
                            <a:srgbClr val="00FF00"/>
                          </a:highlight>
                        </a:rPr>
                        <a:t>Arduino Nano 33 IoT</a:t>
                      </a:r>
                      <a:endParaRPr b="1"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b="1" lang="en" sz="1200"/>
                        <a:t>Arduino MKR Wi-Fi 1010</a:t>
                      </a:r>
                      <a:endParaRPr b="1" sz="1200"/>
                    </a:p>
                  </a:txBody>
                  <a:tcPr marT="63500" marB="63500" marR="63500" marL="63500"/>
                </a:tc>
                <a:tc>
                  <a:txBody>
                    <a:bodyPr/>
                    <a:lstStyle/>
                    <a:p>
                      <a:pPr indent="0" lvl="0" marL="0" rtl="0" algn="ctr">
                        <a:spcBef>
                          <a:spcPts val="0"/>
                        </a:spcBef>
                        <a:spcAft>
                          <a:spcPts val="0"/>
                        </a:spcAft>
                        <a:buNone/>
                      </a:pPr>
                      <a:r>
                        <a:rPr b="1" lang="en" sz="1200"/>
                        <a:t>Texas Instruments MSP430</a:t>
                      </a:r>
                      <a:endParaRPr b="1" sz="1200"/>
                    </a:p>
                  </a:txBody>
                  <a:tcPr marT="63500" marB="63500" marR="63500" marL="63500"/>
                </a:tc>
              </a:tr>
              <a:tr h="382475">
                <a:tc>
                  <a:txBody>
                    <a:bodyPr/>
                    <a:lstStyle/>
                    <a:p>
                      <a:pPr indent="0" lvl="0" marL="0" rtl="0" algn="ctr">
                        <a:spcBef>
                          <a:spcPts val="0"/>
                        </a:spcBef>
                        <a:spcAft>
                          <a:spcPts val="0"/>
                        </a:spcAft>
                        <a:buNone/>
                      </a:pPr>
                      <a:r>
                        <a:rPr b="1" lang="en" sz="1200"/>
                        <a:t>Price</a:t>
                      </a:r>
                      <a:endParaRPr b="1" sz="1200"/>
                    </a:p>
                  </a:txBody>
                  <a:tcPr marT="63500" marB="63500" marR="63500" marL="63500"/>
                </a:tc>
                <a:tc>
                  <a:txBody>
                    <a:bodyPr/>
                    <a:lstStyle/>
                    <a:p>
                      <a:pPr indent="0" lvl="0" marL="0" rtl="0" algn="ctr">
                        <a:spcBef>
                          <a:spcPts val="0"/>
                        </a:spcBef>
                        <a:spcAft>
                          <a:spcPts val="0"/>
                        </a:spcAft>
                        <a:buNone/>
                      </a:pPr>
                      <a:r>
                        <a:rPr lang="en" sz="1200"/>
                        <a:t>$239.00</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$22.10</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$35.40</a:t>
                      </a:r>
                      <a:endParaRPr sz="1200"/>
                    </a:p>
                  </a:txBody>
                  <a:tcPr marT="63500" marB="63500" marR="63500" marL="63500"/>
                </a:tc>
                <a:tc>
                  <a:txBody>
                    <a:bodyPr/>
                    <a:lstStyle/>
                    <a:p>
                      <a:pPr indent="0" lvl="0" marL="0" rtl="0" algn="ctr">
                        <a:spcBef>
                          <a:spcPts val="0"/>
                        </a:spcBef>
                        <a:spcAft>
                          <a:spcPts val="0"/>
                        </a:spcAft>
                        <a:buNone/>
                      </a:pPr>
                      <a:r>
                        <a:rPr lang="en" sz="1200"/>
                        <a:t>$20.00</a:t>
                      </a:r>
                      <a:endParaRPr sz="1200"/>
                    </a:p>
                  </a:txBody>
                  <a:tcPr marT="63500" marB="63500" marR="63500" marL="63500"/>
                </a:tc>
              </a:tr>
              <a:tr h="382475">
                <a:tc>
                  <a:txBody>
                    <a:bodyPr/>
                    <a:lstStyle/>
                    <a:p>
                      <a:pPr indent="0" lvl="0" marL="0" rtl="0" algn="ctr">
                        <a:spcBef>
                          <a:spcPts val="0"/>
                        </a:spcBef>
                        <a:spcAft>
                          <a:spcPts val="0"/>
                        </a:spcAft>
                        <a:buNone/>
                      </a:pPr>
                      <a:r>
                        <a:rPr b="1" lang="en" sz="1100"/>
                        <a:t>Dimensions (mm)</a:t>
                      </a:r>
                      <a:endParaRPr b="1" sz="1100"/>
                    </a:p>
                  </a:txBody>
                  <a:tcPr marT="63500" marB="63500" marR="63500" marL="63500"/>
                </a:tc>
                <a:tc>
                  <a:txBody>
                    <a:bodyPr/>
                    <a:lstStyle/>
                    <a:p>
                      <a:pPr indent="0" lvl="0" marL="0" rtl="0" algn="ctr">
                        <a:spcBef>
                          <a:spcPts val="0"/>
                        </a:spcBef>
                        <a:spcAft>
                          <a:spcPts val="0"/>
                        </a:spcAft>
                        <a:buNone/>
                      </a:pPr>
                      <a:r>
                        <a:rPr lang="en" sz="1200"/>
                        <a:t>66 x 25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18 x 45</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61.5 x25</a:t>
                      </a:r>
                      <a:endParaRPr sz="1200"/>
                    </a:p>
                  </a:txBody>
                  <a:tcPr marT="63500" marB="63500" marR="63500" marL="63500"/>
                </a:tc>
                <a:tc>
                  <a:txBody>
                    <a:bodyPr/>
                    <a:lstStyle/>
                    <a:p>
                      <a:pPr indent="0" lvl="0" marL="0" rtl="0" algn="ctr">
                        <a:spcBef>
                          <a:spcPts val="0"/>
                        </a:spcBef>
                        <a:spcAft>
                          <a:spcPts val="0"/>
                        </a:spcAft>
                        <a:buNone/>
                      </a:pPr>
                      <a:r>
                        <a:rPr lang="en" sz="1200"/>
                        <a:t>76 x 50</a:t>
                      </a:r>
                      <a:endParaRPr sz="1200"/>
                    </a:p>
                  </a:txBody>
                  <a:tcPr marT="63500" marB="63500" marR="63500" marL="63500"/>
                </a:tc>
              </a:tr>
              <a:tr h="607250">
                <a:tc>
                  <a:txBody>
                    <a:bodyPr/>
                    <a:lstStyle/>
                    <a:p>
                      <a:pPr indent="0" lvl="0" marL="0" rtl="0" algn="ctr">
                        <a:spcBef>
                          <a:spcPts val="0"/>
                        </a:spcBef>
                        <a:spcAft>
                          <a:spcPts val="0"/>
                        </a:spcAft>
                        <a:buNone/>
                      </a:pPr>
                      <a:r>
                        <a:rPr b="1" lang="en" sz="1200"/>
                        <a:t>Input Voltage(V)</a:t>
                      </a:r>
                      <a:endParaRPr b="1" sz="1200"/>
                    </a:p>
                  </a:txBody>
                  <a:tcPr marT="63500" marB="63500" marR="63500" marL="63500"/>
                </a:tc>
                <a:tc>
                  <a:txBody>
                    <a:bodyPr/>
                    <a:lstStyle/>
                    <a:p>
                      <a:pPr indent="0" lvl="0" marL="0" rtl="0" algn="ctr">
                        <a:spcBef>
                          <a:spcPts val="0"/>
                        </a:spcBef>
                        <a:spcAft>
                          <a:spcPts val="0"/>
                        </a:spcAft>
                        <a:buNone/>
                      </a:pPr>
                      <a:r>
                        <a:rPr lang="en" sz="1200"/>
                        <a:t>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5(USB-C) </a:t>
                      </a:r>
                      <a:endParaRPr sz="1200">
                        <a:highlight>
                          <a:srgbClr val="00FF00"/>
                        </a:highlight>
                      </a:endParaRPr>
                    </a:p>
                    <a:p>
                      <a:pPr indent="0" lvl="0" marL="0" rtl="0" algn="ctr">
                        <a:spcBef>
                          <a:spcPts val="0"/>
                        </a:spcBef>
                        <a:spcAft>
                          <a:spcPts val="0"/>
                        </a:spcAft>
                        <a:buNone/>
                      </a:pPr>
                      <a:r>
                        <a:rPr lang="en" sz="1200">
                          <a:highlight>
                            <a:srgbClr val="00FF00"/>
                          </a:highlight>
                        </a:rPr>
                        <a:t>4.5-21</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5</a:t>
                      </a:r>
                      <a:endParaRPr sz="1200"/>
                    </a:p>
                  </a:txBody>
                  <a:tcPr marT="63500" marB="63500" marR="63500" marL="63500"/>
                </a:tc>
                <a:tc>
                  <a:txBody>
                    <a:bodyPr/>
                    <a:lstStyle/>
                    <a:p>
                      <a:pPr indent="0" lvl="0" marL="0" rtl="0" algn="ctr">
                        <a:spcBef>
                          <a:spcPts val="0"/>
                        </a:spcBef>
                        <a:spcAft>
                          <a:spcPts val="0"/>
                        </a:spcAft>
                        <a:buNone/>
                      </a:pPr>
                      <a:r>
                        <a:rPr lang="en" sz="1200"/>
                        <a:t>5(USB)</a:t>
                      </a:r>
                      <a:endParaRPr sz="1200"/>
                    </a:p>
                    <a:p>
                      <a:pPr indent="0" lvl="0" marL="0" rtl="0" algn="ctr">
                        <a:spcBef>
                          <a:spcPts val="0"/>
                        </a:spcBef>
                        <a:spcAft>
                          <a:spcPts val="0"/>
                        </a:spcAft>
                        <a:buNone/>
                      </a:pPr>
                      <a:r>
                        <a:rPr lang="en" sz="1200"/>
                        <a:t>3.3</a:t>
                      </a:r>
                      <a:endParaRPr sz="1200"/>
                    </a:p>
                  </a:txBody>
                  <a:tcPr marT="63500" marB="63500" marR="63500" marL="63500"/>
                </a:tc>
              </a:tr>
              <a:tr h="607250">
                <a:tc>
                  <a:txBody>
                    <a:bodyPr/>
                    <a:lstStyle/>
                    <a:p>
                      <a:pPr indent="0" lvl="0" marL="0" rtl="0" algn="ctr">
                        <a:spcBef>
                          <a:spcPts val="0"/>
                        </a:spcBef>
                        <a:spcAft>
                          <a:spcPts val="0"/>
                        </a:spcAft>
                        <a:buNone/>
                      </a:pPr>
                      <a:r>
                        <a:rPr b="1" lang="en" sz="1200"/>
                        <a:t>Operating Voltage(V)</a:t>
                      </a:r>
                      <a:endParaRPr b="1" sz="1200"/>
                    </a:p>
                  </a:txBody>
                  <a:tcPr marT="63500" marB="63500" marR="63500" marL="63500"/>
                </a:tc>
                <a:tc>
                  <a:txBody>
                    <a:bodyPr/>
                    <a:lstStyle/>
                    <a:p>
                      <a:pPr indent="0" lvl="0" marL="0" rtl="0" algn="ctr">
                        <a:spcBef>
                          <a:spcPts val="0"/>
                        </a:spcBef>
                        <a:spcAft>
                          <a:spcPts val="0"/>
                        </a:spcAft>
                        <a:buNone/>
                      </a:pPr>
                      <a:r>
                        <a:rPr lang="en" sz="1200"/>
                        <a:t>3.3 / 5</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3.3</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3.3</a:t>
                      </a:r>
                      <a:endParaRPr sz="1200"/>
                    </a:p>
                  </a:txBody>
                  <a:tcPr marT="63500" marB="63500" marR="63500" marL="63500"/>
                </a:tc>
                <a:tc>
                  <a:txBody>
                    <a:bodyPr/>
                    <a:lstStyle/>
                    <a:p>
                      <a:pPr indent="0" lvl="0" marL="0" rtl="0" algn="ctr">
                        <a:spcBef>
                          <a:spcPts val="0"/>
                        </a:spcBef>
                        <a:spcAft>
                          <a:spcPts val="0"/>
                        </a:spcAft>
                        <a:buNone/>
                      </a:pPr>
                      <a:r>
                        <a:rPr lang="en" sz="1200"/>
                        <a:t>1.8-3.6</a:t>
                      </a:r>
                      <a:endParaRPr sz="1200"/>
                    </a:p>
                  </a:txBody>
                  <a:tcPr marT="63500" marB="63500" marR="63500" marL="63500"/>
                </a:tc>
              </a:tr>
              <a:tr h="382475">
                <a:tc>
                  <a:txBody>
                    <a:bodyPr/>
                    <a:lstStyle/>
                    <a:p>
                      <a:pPr indent="0" lvl="0" marL="0" rtl="0" algn="ctr">
                        <a:spcBef>
                          <a:spcPts val="0"/>
                        </a:spcBef>
                        <a:spcAft>
                          <a:spcPts val="0"/>
                        </a:spcAft>
                        <a:buNone/>
                      </a:pPr>
                      <a:r>
                        <a:rPr b="1" lang="en" sz="1200"/>
                        <a:t>GPIO pins</a:t>
                      </a:r>
                      <a:endParaRPr b="1" sz="1200"/>
                    </a:p>
                  </a:txBody>
                  <a:tcPr marT="63500" marB="63500" marR="63500" marL="63500"/>
                </a:tc>
                <a:tc>
                  <a:txBody>
                    <a:bodyPr/>
                    <a:lstStyle/>
                    <a:p>
                      <a:pPr indent="0" lvl="0" marL="0" rtl="0" algn="ctr">
                        <a:spcBef>
                          <a:spcPts val="0"/>
                        </a:spcBef>
                        <a:spcAft>
                          <a:spcPts val="0"/>
                        </a:spcAft>
                        <a:buNone/>
                      </a:pPr>
                      <a:r>
                        <a:rPr lang="en" sz="1200"/>
                        <a:t>7</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26</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26</a:t>
                      </a:r>
                      <a:endParaRPr sz="1200"/>
                    </a:p>
                  </a:txBody>
                  <a:tcPr marT="63500" marB="63500" marR="63500" marL="63500"/>
                </a:tc>
                <a:tc>
                  <a:txBody>
                    <a:bodyPr/>
                    <a:lstStyle/>
                    <a:p>
                      <a:pPr indent="0" lvl="0" marL="0" rtl="0" algn="ctr">
                        <a:spcBef>
                          <a:spcPts val="0"/>
                        </a:spcBef>
                        <a:spcAft>
                          <a:spcPts val="0"/>
                        </a:spcAft>
                        <a:buNone/>
                      </a:pPr>
                      <a:r>
                        <a:rPr lang="en" sz="1200"/>
                        <a:t>83</a:t>
                      </a:r>
                      <a:endParaRPr sz="1200"/>
                    </a:p>
                  </a:txBody>
                  <a:tcPr marT="63500" marB="63500" marR="63500" marL="63500"/>
                </a:tc>
              </a:tr>
              <a:tr h="382475">
                <a:tc>
                  <a:txBody>
                    <a:bodyPr/>
                    <a:lstStyle/>
                    <a:p>
                      <a:pPr indent="0" lvl="0" marL="0" rtl="0" algn="ctr">
                        <a:spcBef>
                          <a:spcPts val="0"/>
                        </a:spcBef>
                        <a:spcAft>
                          <a:spcPts val="0"/>
                        </a:spcAft>
                        <a:buNone/>
                      </a:pPr>
                      <a:r>
                        <a:rPr b="1" lang="en" sz="1200"/>
                        <a:t>RAM </a:t>
                      </a:r>
                      <a:endParaRPr b="1" sz="1200"/>
                    </a:p>
                  </a:txBody>
                  <a:tcPr marT="63500" marB="63500" marR="63500" marL="63500"/>
                </a:tc>
                <a:tc>
                  <a:txBody>
                    <a:bodyPr/>
                    <a:lstStyle/>
                    <a:p>
                      <a:pPr indent="0" lvl="0" marL="0" rtl="0" algn="ctr">
                        <a:spcBef>
                          <a:spcPts val="0"/>
                        </a:spcBef>
                        <a:spcAft>
                          <a:spcPts val="0"/>
                        </a:spcAft>
                        <a:buNone/>
                      </a:pPr>
                      <a:r>
                        <a:rPr lang="en" sz="1200"/>
                        <a:t>2 GB</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32 KB</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32KB</a:t>
                      </a:r>
                      <a:endParaRPr sz="1200"/>
                    </a:p>
                  </a:txBody>
                  <a:tcPr marT="63500" marB="63500" marR="63500" marL="63500"/>
                </a:tc>
                <a:tc>
                  <a:txBody>
                    <a:bodyPr/>
                    <a:lstStyle/>
                    <a:p>
                      <a:pPr indent="0" lvl="0" marL="0" rtl="0" algn="ctr">
                        <a:spcBef>
                          <a:spcPts val="0"/>
                        </a:spcBef>
                        <a:spcAft>
                          <a:spcPts val="0"/>
                        </a:spcAft>
                        <a:buNone/>
                      </a:pPr>
                      <a:r>
                        <a:rPr lang="en" sz="1200"/>
                        <a:t>NA</a:t>
                      </a:r>
                      <a:endParaRPr sz="1200"/>
                    </a:p>
                  </a:txBody>
                  <a:tcPr marT="63500" marB="63500" marR="63500" marL="63500"/>
                </a:tc>
              </a:tr>
              <a:tr h="607250">
                <a:tc>
                  <a:txBody>
                    <a:bodyPr/>
                    <a:lstStyle/>
                    <a:p>
                      <a:pPr indent="0" lvl="0" marL="0" rtl="0" algn="ctr">
                        <a:spcBef>
                          <a:spcPts val="0"/>
                        </a:spcBef>
                        <a:spcAft>
                          <a:spcPts val="0"/>
                        </a:spcAft>
                        <a:buNone/>
                      </a:pPr>
                      <a:r>
                        <a:rPr b="1" lang="en" sz="1200"/>
                        <a:t>Flash Memory</a:t>
                      </a:r>
                      <a:endParaRPr b="1" sz="1200"/>
                    </a:p>
                  </a:txBody>
                  <a:tcPr marT="63500" marB="63500" marR="63500" marL="63500"/>
                </a:tc>
                <a:tc>
                  <a:txBody>
                    <a:bodyPr/>
                    <a:lstStyle/>
                    <a:p>
                      <a:pPr indent="0" lvl="0" marL="0" rtl="0" algn="ctr">
                        <a:spcBef>
                          <a:spcPts val="0"/>
                        </a:spcBef>
                        <a:spcAft>
                          <a:spcPts val="0"/>
                        </a:spcAft>
                        <a:buNone/>
                      </a:pPr>
                      <a:r>
                        <a:rPr lang="en" sz="1200"/>
                        <a:t>16 GB</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256 KB</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256 KB</a:t>
                      </a:r>
                      <a:endParaRPr sz="1200"/>
                    </a:p>
                  </a:txBody>
                  <a:tcPr marT="63500" marB="63500" marR="63500" marL="63500"/>
                </a:tc>
                <a:tc>
                  <a:txBody>
                    <a:bodyPr/>
                    <a:lstStyle/>
                    <a:p>
                      <a:pPr indent="0" lvl="0" marL="0" rtl="0" algn="ctr">
                        <a:spcBef>
                          <a:spcPts val="0"/>
                        </a:spcBef>
                        <a:spcAft>
                          <a:spcPts val="0"/>
                        </a:spcAft>
                        <a:buNone/>
                      </a:pPr>
                      <a:r>
                        <a:rPr lang="en" sz="1200"/>
                        <a:t>128KB</a:t>
                      </a:r>
                      <a:endParaRPr sz="1200"/>
                    </a:p>
                    <a:p>
                      <a:pPr indent="0" lvl="0" marL="0" rtl="0" algn="ctr">
                        <a:spcBef>
                          <a:spcPts val="0"/>
                        </a:spcBef>
                        <a:spcAft>
                          <a:spcPts val="0"/>
                        </a:spcAft>
                        <a:buNone/>
                      </a:pPr>
                      <a:r>
                        <a:rPr lang="en" sz="1200"/>
                        <a:t>(FRAM)</a:t>
                      </a:r>
                      <a:endParaRPr sz="1200"/>
                    </a:p>
                  </a:txBody>
                  <a:tcPr marT="63500" marB="63500" marR="63500" marL="63500"/>
                </a:tc>
              </a:tr>
              <a:tr h="382475">
                <a:tc>
                  <a:txBody>
                    <a:bodyPr/>
                    <a:lstStyle/>
                    <a:p>
                      <a:pPr indent="0" lvl="0" marL="0" rtl="0" algn="ctr">
                        <a:spcBef>
                          <a:spcPts val="0"/>
                        </a:spcBef>
                        <a:spcAft>
                          <a:spcPts val="0"/>
                        </a:spcAft>
                        <a:buNone/>
                      </a:pPr>
                      <a:r>
                        <a:rPr b="1" lang="en" sz="1200"/>
                        <a:t>Connectivity</a:t>
                      </a:r>
                      <a:endParaRPr b="1" sz="1200"/>
                    </a:p>
                  </a:txBody>
                  <a:tcPr marT="63500" marB="63500" marR="63500" marL="63500"/>
                </a:tc>
                <a:tc>
                  <a:txBody>
                    <a:bodyPr/>
                    <a:lstStyle/>
                    <a:p>
                      <a:pPr indent="0" lvl="0" marL="0" rtl="0" algn="ctr">
                        <a:spcBef>
                          <a:spcPts val="0"/>
                        </a:spcBef>
                        <a:spcAft>
                          <a:spcPts val="0"/>
                        </a:spcAft>
                        <a:buNone/>
                      </a:pPr>
                      <a:r>
                        <a:rPr lang="en" sz="1200"/>
                        <a:t>Bluetooth,WiFi</a:t>
                      </a:r>
                      <a:endParaRPr sz="1200"/>
                    </a:p>
                  </a:txBody>
                  <a:tcPr marT="63500" marB="63500" marR="63500" marL="63500"/>
                </a:tc>
                <a:tc>
                  <a:txBody>
                    <a:bodyPr/>
                    <a:lstStyle/>
                    <a:p>
                      <a:pPr indent="0" lvl="0" marL="0" rtl="0" algn="ctr">
                        <a:spcBef>
                          <a:spcPts val="0"/>
                        </a:spcBef>
                        <a:spcAft>
                          <a:spcPts val="0"/>
                        </a:spcAft>
                        <a:buNone/>
                      </a:pPr>
                      <a:r>
                        <a:rPr lang="en" sz="1200">
                          <a:highlight>
                            <a:srgbClr val="00FF00"/>
                          </a:highlight>
                        </a:rPr>
                        <a:t>Bluetooth,WiFi</a:t>
                      </a:r>
                      <a:endParaRPr sz="1200">
                        <a:highlight>
                          <a:srgbClr val="00FF00"/>
                        </a:highlight>
                      </a:endParaRPr>
                    </a:p>
                  </a:txBody>
                  <a:tcPr marT="63500" marB="63500" marR="63500" marL="63500">
                    <a:solidFill>
                      <a:srgbClr val="00FF00"/>
                    </a:solidFill>
                  </a:tcPr>
                </a:tc>
                <a:tc>
                  <a:txBody>
                    <a:bodyPr/>
                    <a:lstStyle/>
                    <a:p>
                      <a:pPr indent="0" lvl="0" marL="0" rtl="0" algn="ctr">
                        <a:spcBef>
                          <a:spcPts val="0"/>
                        </a:spcBef>
                        <a:spcAft>
                          <a:spcPts val="0"/>
                        </a:spcAft>
                        <a:buNone/>
                      </a:pPr>
                      <a:r>
                        <a:rPr lang="en" sz="1200"/>
                        <a:t>WiFi</a:t>
                      </a:r>
                      <a:endParaRPr sz="1200"/>
                    </a:p>
                  </a:txBody>
                  <a:tcPr marT="63500" marB="63500" marR="63500" marL="63500"/>
                </a:tc>
                <a:tc>
                  <a:txBody>
                    <a:bodyPr/>
                    <a:lstStyle/>
                    <a:p>
                      <a:pPr indent="0" lvl="0" marL="0" rtl="0" algn="ctr">
                        <a:spcBef>
                          <a:spcPts val="0"/>
                        </a:spcBef>
                        <a:spcAft>
                          <a:spcPts val="0"/>
                        </a:spcAft>
                        <a:buNone/>
                      </a:pPr>
                      <a:r>
                        <a:rPr lang="en" sz="1200"/>
                        <a:t>USB</a:t>
                      </a:r>
                      <a:endParaRPr sz="1200"/>
                    </a:p>
                  </a:txBody>
                  <a:tcPr marT="63500" marB="63500" marR="63500" marL="63500"/>
                </a:tc>
              </a:tr>
            </a:tbl>
          </a:graphicData>
        </a:graphic>
      </p:graphicFrame>
      <p:pic>
        <p:nvPicPr>
          <p:cNvPr id="137" name="Google Shape;137;p23"/>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a:t>
            </a:r>
            <a:endParaRPr/>
          </a:p>
        </p:txBody>
      </p:sp>
      <p:sp>
        <p:nvSpPr>
          <p:cNvPr id="143" name="Google Shape;143;p24"/>
          <p:cNvSpPr txBox="1"/>
          <p:nvPr>
            <p:ph idx="1" type="body"/>
          </p:nvPr>
        </p:nvSpPr>
        <p:spPr>
          <a:xfrm>
            <a:off x="311700" y="1152475"/>
            <a:ext cx="4877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Arduino Nano 33 IoT</a:t>
            </a:r>
            <a:endParaRPr/>
          </a:p>
          <a:p>
            <a:pPr indent="0" lvl="0" marL="457200" rtl="0" algn="l">
              <a:spcBef>
                <a:spcPts val="1200"/>
              </a:spcBef>
              <a:spcAft>
                <a:spcPts val="1200"/>
              </a:spcAft>
              <a:buNone/>
            </a:pPr>
            <a:r>
              <a:t/>
            </a:r>
            <a:endParaRPr/>
          </a:p>
        </p:txBody>
      </p:sp>
      <p:pic>
        <p:nvPicPr>
          <p:cNvPr id="144" name="Google Shape;144;p24"/>
          <p:cNvPicPr preferRelativeResize="0"/>
          <p:nvPr/>
        </p:nvPicPr>
        <p:blipFill>
          <a:blip r:embed="rId3">
            <a:alphaModFix/>
          </a:blip>
          <a:stretch>
            <a:fillRect/>
          </a:stretch>
        </p:blipFill>
        <p:spPr>
          <a:xfrm>
            <a:off x="480100" y="1513132"/>
            <a:ext cx="4823451" cy="2117225"/>
          </a:xfrm>
          <a:prstGeom prst="rect">
            <a:avLst/>
          </a:prstGeom>
          <a:noFill/>
          <a:ln>
            <a:noFill/>
          </a:ln>
        </p:spPr>
      </p:pic>
      <p:sp>
        <p:nvSpPr>
          <p:cNvPr id="145" name="Google Shape;145;p24"/>
          <p:cNvSpPr txBox="1"/>
          <p:nvPr/>
        </p:nvSpPr>
        <p:spPr>
          <a:xfrm>
            <a:off x="5452100" y="1143000"/>
            <a:ext cx="3269100" cy="213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a:t>Operating Voltage: 3.3v</a:t>
            </a:r>
            <a:endParaRPr/>
          </a:p>
          <a:p>
            <a:pPr indent="-317500" lvl="0" marL="457200" rtl="0" algn="l">
              <a:lnSpc>
                <a:spcPct val="115000"/>
              </a:lnSpc>
              <a:spcBef>
                <a:spcPts val="0"/>
              </a:spcBef>
              <a:spcAft>
                <a:spcPts val="0"/>
              </a:spcAft>
              <a:buSzPts val="1400"/>
              <a:buChar char="●"/>
            </a:pPr>
            <a:r>
              <a:rPr lang="en"/>
              <a:t>Input Voltage:4.5v-21v</a:t>
            </a:r>
            <a:endParaRPr/>
          </a:p>
          <a:p>
            <a:pPr indent="-317500" lvl="0" marL="457200" rtl="0" algn="l">
              <a:lnSpc>
                <a:spcPct val="115000"/>
              </a:lnSpc>
              <a:spcBef>
                <a:spcPts val="0"/>
              </a:spcBef>
              <a:spcAft>
                <a:spcPts val="0"/>
              </a:spcAft>
              <a:buSzPts val="1400"/>
              <a:buChar char="●"/>
            </a:pPr>
            <a:r>
              <a:rPr lang="en"/>
              <a:t>Flash memory:256KB</a:t>
            </a:r>
            <a:endParaRPr/>
          </a:p>
          <a:p>
            <a:pPr indent="-317500" lvl="0" marL="457200" rtl="0" algn="l">
              <a:lnSpc>
                <a:spcPct val="115000"/>
              </a:lnSpc>
              <a:spcBef>
                <a:spcPts val="0"/>
              </a:spcBef>
              <a:spcAft>
                <a:spcPts val="0"/>
              </a:spcAft>
              <a:buSzPts val="1400"/>
              <a:buChar char="●"/>
            </a:pPr>
            <a:r>
              <a:rPr lang="en"/>
              <a:t>SRAM:32KB</a:t>
            </a:r>
            <a:endParaRPr/>
          </a:p>
          <a:p>
            <a:pPr indent="-317500" lvl="0" marL="457200" rtl="0" algn="l">
              <a:lnSpc>
                <a:spcPct val="115000"/>
              </a:lnSpc>
              <a:spcBef>
                <a:spcPts val="0"/>
              </a:spcBef>
              <a:spcAft>
                <a:spcPts val="0"/>
              </a:spcAft>
              <a:buSzPts val="1400"/>
              <a:buChar char="●"/>
            </a:pPr>
            <a:r>
              <a:rPr lang="en"/>
              <a:t>Length x Width(mm): 45 x 18</a:t>
            </a:r>
            <a:endParaRPr/>
          </a:p>
          <a:p>
            <a:pPr indent="-317500" lvl="0" marL="457200" rtl="0" algn="l">
              <a:lnSpc>
                <a:spcPct val="115000"/>
              </a:lnSpc>
              <a:spcBef>
                <a:spcPts val="0"/>
              </a:spcBef>
              <a:spcAft>
                <a:spcPts val="0"/>
              </a:spcAft>
              <a:buSzPts val="1400"/>
              <a:buChar char="●"/>
            </a:pPr>
            <a:r>
              <a:rPr lang="en"/>
              <a:t>SAMD21 Cortex®-M0+ 32-bit low power ARM MCU</a:t>
            </a:r>
            <a:endParaRPr/>
          </a:p>
          <a:p>
            <a:pPr indent="-317500" lvl="0" marL="457200" rtl="0" algn="l">
              <a:lnSpc>
                <a:spcPct val="115000"/>
              </a:lnSpc>
              <a:spcBef>
                <a:spcPts val="0"/>
              </a:spcBef>
              <a:spcAft>
                <a:spcPts val="0"/>
              </a:spcAft>
              <a:buSzPts val="1400"/>
              <a:buChar char="●"/>
            </a:pPr>
            <a:r>
              <a:rPr lang="en"/>
              <a:t>12-bit ADC</a:t>
            </a:r>
            <a:endParaRPr/>
          </a:p>
        </p:txBody>
      </p:sp>
      <p:pic>
        <p:nvPicPr>
          <p:cNvPr id="146" name="Google Shape;146;p24"/>
          <p:cNvPicPr preferRelativeResize="0"/>
          <p:nvPr/>
        </p:nvPicPr>
        <p:blipFill rotWithShape="1">
          <a:blip r:embed="rId4">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 Comparison of NEMA 5 Outlets</a:t>
            </a:r>
            <a:endParaRPr/>
          </a:p>
        </p:txBody>
      </p:sp>
      <p:graphicFrame>
        <p:nvGraphicFramePr>
          <p:cNvPr id="152" name="Google Shape;152;p25"/>
          <p:cNvGraphicFramePr/>
          <p:nvPr/>
        </p:nvGraphicFramePr>
        <p:xfrm>
          <a:off x="1827213" y="1441150"/>
          <a:ext cx="3000000" cy="3000000"/>
        </p:xfrm>
        <a:graphic>
          <a:graphicData uri="http://schemas.openxmlformats.org/drawingml/2006/table">
            <a:tbl>
              <a:tblPr>
                <a:noFill/>
                <a:tableStyleId>{1EAF6C5C-6240-4FA6-8D93-4E76D2FA078D}</a:tableStyleId>
              </a:tblPr>
              <a:tblGrid>
                <a:gridCol w="1038225"/>
                <a:gridCol w="1317625"/>
                <a:gridCol w="1952625"/>
                <a:gridCol w="1181100"/>
              </a:tblGrid>
              <a:tr h="12700">
                <a:tc>
                  <a:txBody>
                    <a:bodyPr/>
                    <a:lstStyle/>
                    <a:p>
                      <a:pPr indent="0" lvl="0" marL="0" rtl="0" algn="ctr">
                        <a:spcBef>
                          <a:spcPts val="0"/>
                        </a:spcBef>
                        <a:spcAft>
                          <a:spcPts val="0"/>
                        </a:spcAft>
                        <a:buNone/>
                      </a:pPr>
                      <a:r>
                        <a:rPr b="1" lang="en" sz="1200"/>
                        <a:t>Name</a:t>
                      </a:r>
                      <a:endParaRPr b="1" sz="1200"/>
                    </a:p>
                  </a:txBody>
                  <a:tcPr marT="63500" marB="63500" marR="63500" marL="63500"/>
                </a:tc>
                <a:tc>
                  <a:txBody>
                    <a:bodyPr/>
                    <a:lstStyle/>
                    <a:p>
                      <a:pPr indent="0" lvl="0" marL="0" rtl="0" algn="ctr">
                        <a:spcBef>
                          <a:spcPts val="0"/>
                        </a:spcBef>
                        <a:spcAft>
                          <a:spcPts val="0"/>
                        </a:spcAft>
                        <a:buNone/>
                      </a:pPr>
                      <a:r>
                        <a:rPr b="1" lang="en" sz="1200"/>
                        <a:t>Decora 15 Amp Residential Grade Self Grounding Duplex Outlet</a:t>
                      </a:r>
                      <a:endParaRPr b="1" sz="1200"/>
                    </a:p>
                  </a:txBody>
                  <a:tcPr marT="63500" marB="63500" marR="63500" marL="63500">
                    <a:solidFill>
                      <a:srgbClr val="00FF00"/>
                    </a:solidFill>
                  </a:tcPr>
                </a:tc>
                <a:tc>
                  <a:txBody>
                    <a:bodyPr/>
                    <a:lstStyle/>
                    <a:p>
                      <a:pPr indent="0" lvl="0" marL="0" rtl="0" algn="ctr">
                        <a:spcBef>
                          <a:spcPts val="0"/>
                        </a:spcBef>
                        <a:spcAft>
                          <a:spcPts val="0"/>
                        </a:spcAft>
                        <a:buNone/>
                      </a:pPr>
                      <a:r>
                        <a:rPr b="1" lang="en" sz="1200"/>
                        <a:t>X Series 20 Amp 125-Volt Tamper Resistant USB A/A 4.8 Amp Duplex Decorator Outlet Back Wire Clamps</a:t>
                      </a:r>
                      <a:endParaRPr b="1" sz="1200"/>
                    </a:p>
                  </a:txBody>
                  <a:tcPr marT="63500" marB="63500" marR="63500" marL="63500"/>
                </a:tc>
                <a:tc>
                  <a:txBody>
                    <a:bodyPr/>
                    <a:lstStyle/>
                    <a:p>
                      <a:pPr indent="0" lvl="0" marL="0" rtl="0" algn="ctr">
                        <a:spcBef>
                          <a:spcPts val="0"/>
                        </a:spcBef>
                        <a:spcAft>
                          <a:spcPts val="0"/>
                        </a:spcAft>
                        <a:buNone/>
                      </a:pPr>
                      <a:r>
                        <a:rPr b="1" lang="en" sz="1200"/>
                        <a:t>Leviton 20 Amp Commercial Grade Duplex Outlet</a:t>
                      </a:r>
                      <a:endParaRPr b="1" sz="1200"/>
                    </a:p>
                  </a:txBody>
                  <a:tcPr marT="63500" marB="63500" marR="63500" marL="63500"/>
                </a:tc>
              </a:tr>
              <a:tr h="12700">
                <a:tc>
                  <a:txBody>
                    <a:bodyPr/>
                    <a:lstStyle/>
                    <a:p>
                      <a:pPr indent="0" lvl="0" marL="0" rtl="0" algn="ctr">
                        <a:spcBef>
                          <a:spcPts val="0"/>
                        </a:spcBef>
                        <a:spcAft>
                          <a:spcPts val="0"/>
                        </a:spcAft>
                        <a:buNone/>
                      </a:pPr>
                      <a:r>
                        <a:rPr b="1" lang="en" sz="1200"/>
                        <a:t>Dimensions</a:t>
                      </a:r>
                      <a:endParaRPr b="1" sz="1200"/>
                    </a:p>
                  </a:txBody>
                  <a:tcPr marT="63500" marB="63500" marR="63500" marL="63500"/>
                </a:tc>
                <a:tc>
                  <a:txBody>
                    <a:bodyPr/>
                    <a:lstStyle/>
                    <a:p>
                      <a:pPr indent="0" lvl="0" marL="0" rtl="0" algn="ctr">
                        <a:spcBef>
                          <a:spcPts val="0"/>
                        </a:spcBef>
                        <a:spcAft>
                          <a:spcPts val="0"/>
                        </a:spcAft>
                        <a:buNone/>
                      </a:pPr>
                      <a:r>
                        <a:rPr lang="en" sz="1200"/>
                        <a:t>1.063” x 1.625” x 4.25”</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4.06” x 1.73” x 1.73”</a:t>
                      </a:r>
                      <a:endParaRPr sz="1200"/>
                    </a:p>
                  </a:txBody>
                  <a:tcPr marT="63500" marB="63500" marR="63500" marL="63500"/>
                </a:tc>
                <a:tc>
                  <a:txBody>
                    <a:bodyPr/>
                    <a:lstStyle/>
                    <a:p>
                      <a:pPr indent="0" lvl="0" marL="0" rtl="0" algn="ctr">
                        <a:spcBef>
                          <a:spcPts val="0"/>
                        </a:spcBef>
                        <a:spcAft>
                          <a:spcPts val="0"/>
                        </a:spcAft>
                        <a:buNone/>
                      </a:pPr>
                      <a:r>
                        <a:rPr lang="en" sz="1200"/>
                        <a:t>4.122” x 1.875” x 1.375”</a:t>
                      </a:r>
                      <a:endParaRPr sz="1200"/>
                    </a:p>
                  </a:txBody>
                  <a:tcPr marT="63500" marB="63500" marR="63500" marL="63500"/>
                </a:tc>
              </a:tr>
              <a:tr h="12700">
                <a:tc>
                  <a:txBody>
                    <a:bodyPr/>
                    <a:lstStyle/>
                    <a:p>
                      <a:pPr indent="0" lvl="0" marL="0" rtl="0" algn="ctr">
                        <a:spcBef>
                          <a:spcPts val="0"/>
                        </a:spcBef>
                        <a:spcAft>
                          <a:spcPts val="0"/>
                        </a:spcAft>
                        <a:buNone/>
                      </a:pPr>
                      <a:r>
                        <a:rPr b="1" lang="en" sz="1200"/>
                        <a:t>Socket Type</a:t>
                      </a:r>
                      <a:endParaRPr b="1" sz="1200"/>
                    </a:p>
                  </a:txBody>
                  <a:tcPr marT="63500" marB="63500" marR="63500" marL="63500"/>
                </a:tc>
                <a:tc>
                  <a:txBody>
                    <a:bodyPr/>
                    <a:lstStyle/>
                    <a:p>
                      <a:pPr indent="0" lvl="0" marL="0" rtl="0" algn="ctr">
                        <a:spcBef>
                          <a:spcPts val="0"/>
                        </a:spcBef>
                        <a:spcAft>
                          <a:spcPts val="0"/>
                        </a:spcAft>
                        <a:buNone/>
                      </a:pPr>
                      <a:r>
                        <a:rPr lang="en" sz="1200"/>
                        <a:t>NEMA 5-15R, 2P and 3W</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NEMA 5-20R, 2P and 3W</a:t>
                      </a:r>
                      <a:endParaRPr sz="1200"/>
                    </a:p>
                  </a:txBody>
                  <a:tcPr marT="63500" marB="63500" marR="63500" marL="63500"/>
                </a:tc>
                <a:tc>
                  <a:txBody>
                    <a:bodyPr/>
                    <a:lstStyle/>
                    <a:p>
                      <a:pPr indent="0" lvl="0" marL="0" rtl="0" algn="ctr">
                        <a:spcBef>
                          <a:spcPts val="0"/>
                        </a:spcBef>
                        <a:spcAft>
                          <a:spcPts val="0"/>
                        </a:spcAft>
                        <a:buNone/>
                      </a:pPr>
                      <a:r>
                        <a:rPr lang="en" sz="1200"/>
                        <a:t>NEMA 5-20R, 2P and 3W</a:t>
                      </a:r>
                      <a:endParaRPr sz="1200"/>
                    </a:p>
                  </a:txBody>
                  <a:tcPr marT="63500" marB="63500" marR="63500" marL="63500"/>
                </a:tc>
              </a:tr>
              <a:tr h="12700">
                <a:tc>
                  <a:txBody>
                    <a:bodyPr/>
                    <a:lstStyle/>
                    <a:p>
                      <a:pPr indent="0" lvl="0" marL="0" rtl="0" algn="ctr">
                        <a:spcBef>
                          <a:spcPts val="0"/>
                        </a:spcBef>
                        <a:spcAft>
                          <a:spcPts val="0"/>
                        </a:spcAft>
                        <a:buNone/>
                      </a:pPr>
                      <a:r>
                        <a:rPr b="1" lang="en" sz="1200"/>
                        <a:t>NEMA Rating</a:t>
                      </a:r>
                      <a:endParaRPr b="1" sz="1200"/>
                    </a:p>
                  </a:txBody>
                  <a:tcPr marT="63500" marB="63500" marR="63500" marL="63500"/>
                </a:tc>
                <a:tc>
                  <a:txBody>
                    <a:bodyPr/>
                    <a:lstStyle/>
                    <a:p>
                      <a:pPr indent="0" lvl="0" marL="0" rtl="0" algn="ctr">
                        <a:spcBef>
                          <a:spcPts val="0"/>
                        </a:spcBef>
                        <a:spcAft>
                          <a:spcPts val="0"/>
                        </a:spcAft>
                        <a:buNone/>
                      </a:pPr>
                      <a:r>
                        <a:rPr lang="en" sz="1200"/>
                        <a:t>15A / 125V</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20A / 125V</a:t>
                      </a:r>
                      <a:endParaRPr sz="1200"/>
                    </a:p>
                  </a:txBody>
                  <a:tcPr marT="63500" marB="63500" marR="63500" marL="63500"/>
                </a:tc>
                <a:tc>
                  <a:txBody>
                    <a:bodyPr/>
                    <a:lstStyle/>
                    <a:p>
                      <a:pPr indent="0" lvl="0" marL="0" rtl="0" algn="ctr">
                        <a:spcBef>
                          <a:spcPts val="0"/>
                        </a:spcBef>
                        <a:spcAft>
                          <a:spcPts val="0"/>
                        </a:spcAft>
                        <a:buNone/>
                      </a:pPr>
                      <a:r>
                        <a:rPr lang="en" sz="1200"/>
                        <a:t>20A / 125V</a:t>
                      </a:r>
                      <a:endParaRPr sz="1200"/>
                    </a:p>
                  </a:txBody>
                  <a:tcPr marT="63500" marB="63500" marR="63500" marL="63500"/>
                </a:tc>
              </a:tr>
              <a:tr h="12700">
                <a:tc>
                  <a:txBody>
                    <a:bodyPr/>
                    <a:lstStyle/>
                    <a:p>
                      <a:pPr indent="0" lvl="0" marL="0" rtl="0" algn="ctr">
                        <a:spcBef>
                          <a:spcPts val="0"/>
                        </a:spcBef>
                        <a:spcAft>
                          <a:spcPts val="0"/>
                        </a:spcAft>
                        <a:buNone/>
                      </a:pPr>
                      <a:r>
                        <a:rPr b="1" lang="en" sz="1200"/>
                        <a:t>Grounding</a:t>
                      </a:r>
                      <a:endParaRPr b="1" sz="1200"/>
                    </a:p>
                  </a:txBody>
                  <a:tcPr marT="63500" marB="63500" marR="63500" marL="63500"/>
                </a:tc>
                <a:tc>
                  <a:txBody>
                    <a:bodyPr/>
                    <a:lstStyle/>
                    <a:p>
                      <a:pPr indent="0" lvl="0" marL="0" rtl="0" algn="ctr">
                        <a:spcBef>
                          <a:spcPts val="0"/>
                        </a:spcBef>
                        <a:spcAft>
                          <a:spcPts val="0"/>
                        </a:spcAft>
                        <a:buNone/>
                      </a:pPr>
                      <a:r>
                        <a:rPr lang="en" sz="1200"/>
                        <a:t>Self-Grounding</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Self-Grounding</a:t>
                      </a:r>
                      <a:endParaRPr sz="1200"/>
                    </a:p>
                  </a:txBody>
                  <a:tcPr marT="63500" marB="63500" marR="63500" marL="63500"/>
                </a:tc>
                <a:tc>
                  <a:txBody>
                    <a:bodyPr/>
                    <a:lstStyle/>
                    <a:p>
                      <a:pPr indent="0" lvl="0" marL="0" rtl="0" algn="ctr">
                        <a:spcBef>
                          <a:spcPts val="0"/>
                        </a:spcBef>
                        <a:spcAft>
                          <a:spcPts val="0"/>
                        </a:spcAft>
                        <a:buNone/>
                      </a:pPr>
                      <a:r>
                        <a:rPr lang="en" sz="1200"/>
                        <a:t>Self-Grounding</a:t>
                      </a:r>
                      <a:endParaRPr sz="1200"/>
                    </a:p>
                  </a:txBody>
                  <a:tcPr marT="63500" marB="63500" marR="63500" marL="63500"/>
                </a:tc>
              </a:tr>
              <a:tr h="12700">
                <a:tc>
                  <a:txBody>
                    <a:bodyPr/>
                    <a:lstStyle/>
                    <a:p>
                      <a:pPr indent="0" lvl="0" marL="0" rtl="0" algn="ctr">
                        <a:spcBef>
                          <a:spcPts val="0"/>
                        </a:spcBef>
                        <a:spcAft>
                          <a:spcPts val="0"/>
                        </a:spcAft>
                        <a:buNone/>
                      </a:pPr>
                      <a:r>
                        <a:rPr b="1" lang="en" sz="1200"/>
                        <a:t>Price</a:t>
                      </a:r>
                      <a:endParaRPr b="1" sz="1200"/>
                    </a:p>
                  </a:txBody>
                  <a:tcPr marT="63500" marB="63500" marR="63500" marL="63500"/>
                </a:tc>
                <a:tc>
                  <a:txBody>
                    <a:bodyPr/>
                    <a:lstStyle/>
                    <a:p>
                      <a:pPr indent="0" lvl="0" marL="0" rtl="0" algn="ctr">
                        <a:spcBef>
                          <a:spcPts val="0"/>
                        </a:spcBef>
                        <a:spcAft>
                          <a:spcPts val="0"/>
                        </a:spcAft>
                        <a:buNone/>
                      </a:pPr>
                      <a:r>
                        <a:rPr lang="en" sz="1200"/>
                        <a:t>$2.67</a:t>
                      </a:r>
                      <a:endParaRPr sz="1200"/>
                    </a:p>
                  </a:txBody>
                  <a:tcPr marT="63500" marB="63500" marR="63500" marL="63500">
                    <a:solidFill>
                      <a:srgbClr val="00FF00"/>
                    </a:solidFill>
                  </a:tcPr>
                </a:tc>
                <a:tc>
                  <a:txBody>
                    <a:bodyPr/>
                    <a:lstStyle/>
                    <a:p>
                      <a:pPr indent="0" lvl="0" marL="0" rtl="0" algn="ctr">
                        <a:spcBef>
                          <a:spcPts val="0"/>
                        </a:spcBef>
                        <a:spcAft>
                          <a:spcPts val="0"/>
                        </a:spcAft>
                        <a:buNone/>
                      </a:pPr>
                      <a:r>
                        <a:rPr lang="en" sz="1200"/>
                        <a:t>$40.00</a:t>
                      </a:r>
                      <a:endParaRPr sz="1200"/>
                    </a:p>
                  </a:txBody>
                  <a:tcPr marT="63500" marB="63500" marR="63500" marL="63500"/>
                </a:tc>
                <a:tc>
                  <a:txBody>
                    <a:bodyPr/>
                    <a:lstStyle/>
                    <a:p>
                      <a:pPr indent="0" lvl="0" marL="0" rtl="0" algn="ctr">
                        <a:spcBef>
                          <a:spcPts val="0"/>
                        </a:spcBef>
                        <a:spcAft>
                          <a:spcPts val="0"/>
                        </a:spcAft>
                        <a:buNone/>
                      </a:pPr>
                      <a:r>
                        <a:rPr lang="en" sz="1200"/>
                        <a:t>$3.64</a:t>
                      </a:r>
                      <a:endParaRPr sz="1200"/>
                    </a:p>
                  </a:txBody>
                  <a:tcPr marT="63500" marB="63500" marR="63500" marL="63500"/>
                </a:tc>
              </a:tr>
            </a:tbl>
          </a:graphicData>
        </a:graphic>
      </p:graphicFrame>
      <p:pic>
        <p:nvPicPr>
          <p:cNvPr id="153" name="Google Shape;153;p25"/>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425975" y="445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SIMP System Diagram</a:t>
            </a:r>
            <a:endParaRPr/>
          </a:p>
        </p:txBody>
      </p:sp>
      <p:sp>
        <p:nvSpPr>
          <p:cNvPr id="159" name="Google Shape;159;p26"/>
          <p:cNvSpPr/>
          <p:nvPr/>
        </p:nvSpPr>
        <p:spPr>
          <a:xfrm>
            <a:off x="315000" y="1966050"/>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House Power</a:t>
            </a:r>
            <a:endParaRPr/>
          </a:p>
          <a:p>
            <a:pPr indent="0" lvl="0" marL="0" rtl="0" algn="ctr">
              <a:spcBef>
                <a:spcPts val="0"/>
              </a:spcBef>
              <a:spcAft>
                <a:spcPts val="0"/>
              </a:spcAft>
              <a:buNone/>
            </a:pPr>
            <a:r>
              <a:rPr lang="en"/>
              <a:t>(120V AC; 60 Hz)</a:t>
            </a:r>
            <a:endParaRPr/>
          </a:p>
        </p:txBody>
      </p:sp>
      <p:sp>
        <p:nvSpPr>
          <p:cNvPr id="160" name="Google Shape;160;p26"/>
          <p:cNvSpPr/>
          <p:nvPr/>
        </p:nvSpPr>
        <p:spPr>
          <a:xfrm>
            <a:off x="5230400" y="3452975"/>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NEMA-1 Outlet</a:t>
            </a:r>
            <a:endParaRPr/>
          </a:p>
          <a:p>
            <a:pPr indent="0" lvl="0" marL="0" rtl="0" algn="ctr">
              <a:spcBef>
                <a:spcPts val="0"/>
              </a:spcBef>
              <a:spcAft>
                <a:spcPts val="0"/>
              </a:spcAft>
              <a:buNone/>
            </a:pPr>
            <a:r>
              <a:rPr lang="en"/>
              <a:t>(Standard Household American Outlet)</a:t>
            </a:r>
            <a:endParaRPr/>
          </a:p>
        </p:txBody>
      </p:sp>
      <p:sp>
        <p:nvSpPr>
          <p:cNvPr id="161" name="Google Shape;161;p26"/>
          <p:cNvSpPr/>
          <p:nvPr/>
        </p:nvSpPr>
        <p:spPr>
          <a:xfrm>
            <a:off x="7023675" y="2138375"/>
            <a:ext cx="1348800" cy="1314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Device Plugged In</a:t>
            </a:r>
            <a:endParaRPr/>
          </a:p>
        </p:txBody>
      </p:sp>
      <p:sp>
        <p:nvSpPr>
          <p:cNvPr id="162" name="Google Shape;162;p26"/>
          <p:cNvSpPr/>
          <p:nvPr/>
        </p:nvSpPr>
        <p:spPr>
          <a:xfrm>
            <a:off x="3752288" y="1892688"/>
            <a:ext cx="1348800" cy="94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Microcontroller</a:t>
            </a:r>
            <a:endParaRPr/>
          </a:p>
        </p:txBody>
      </p:sp>
      <p:sp>
        <p:nvSpPr>
          <p:cNvPr id="163" name="Google Shape;163;p26"/>
          <p:cNvSpPr/>
          <p:nvPr/>
        </p:nvSpPr>
        <p:spPr>
          <a:xfrm>
            <a:off x="2898925" y="1017750"/>
            <a:ext cx="1147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AC/DC Converter</a:t>
            </a:r>
            <a:endParaRPr/>
          </a:p>
        </p:txBody>
      </p:sp>
      <p:cxnSp>
        <p:nvCxnSpPr>
          <p:cNvPr id="164" name="Google Shape;164;p26"/>
          <p:cNvCxnSpPr>
            <a:stCxn id="159" idx="3"/>
            <a:endCxn id="163" idx="1"/>
          </p:cNvCxnSpPr>
          <p:nvPr/>
        </p:nvCxnSpPr>
        <p:spPr>
          <a:xfrm flipH="1" rot="10800000">
            <a:off x="1663800" y="1304250"/>
            <a:ext cx="1235100" cy="1319100"/>
          </a:xfrm>
          <a:prstGeom prst="bentConnector3">
            <a:avLst>
              <a:gd fmla="val 50001" name="adj1"/>
            </a:avLst>
          </a:prstGeom>
          <a:noFill/>
          <a:ln cap="flat" cmpd="sng" w="9525">
            <a:solidFill>
              <a:schemeClr val="dk2"/>
            </a:solidFill>
            <a:prstDash val="solid"/>
            <a:round/>
            <a:headEnd len="med" w="med" type="none"/>
            <a:tailEnd len="med" w="med" type="none"/>
          </a:ln>
        </p:spPr>
      </p:cxnSp>
      <p:cxnSp>
        <p:nvCxnSpPr>
          <p:cNvPr id="165" name="Google Shape;165;p26"/>
          <p:cNvCxnSpPr>
            <a:stCxn id="163" idx="3"/>
            <a:endCxn id="162" idx="0"/>
          </p:cNvCxnSpPr>
          <p:nvPr/>
        </p:nvCxnSpPr>
        <p:spPr>
          <a:xfrm>
            <a:off x="4046725" y="1304100"/>
            <a:ext cx="380100" cy="588600"/>
          </a:xfrm>
          <a:prstGeom prst="bentConnector2">
            <a:avLst/>
          </a:prstGeom>
          <a:noFill/>
          <a:ln cap="flat" cmpd="sng" w="9525">
            <a:solidFill>
              <a:schemeClr val="dk2"/>
            </a:solidFill>
            <a:prstDash val="solid"/>
            <a:round/>
            <a:headEnd len="med" w="med" type="none"/>
            <a:tailEnd len="med" w="med" type="none"/>
          </a:ln>
        </p:spPr>
      </p:cxnSp>
      <p:cxnSp>
        <p:nvCxnSpPr>
          <p:cNvPr id="166" name="Google Shape;166;p26"/>
          <p:cNvCxnSpPr>
            <a:stCxn id="160" idx="3"/>
            <a:endCxn id="161" idx="1"/>
          </p:cNvCxnSpPr>
          <p:nvPr/>
        </p:nvCxnSpPr>
        <p:spPr>
          <a:xfrm flipH="1" rot="10800000">
            <a:off x="6579200" y="2795675"/>
            <a:ext cx="444600" cy="1314600"/>
          </a:xfrm>
          <a:prstGeom prst="bentConnector3">
            <a:avLst>
              <a:gd fmla="val 49986" name="adj1"/>
            </a:avLst>
          </a:prstGeom>
          <a:noFill/>
          <a:ln cap="flat" cmpd="sng" w="9525">
            <a:solidFill>
              <a:schemeClr val="dk2"/>
            </a:solidFill>
            <a:prstDash val="solid"/>
            <a:round/>
            <a:headEnd len="med" w="med" type="none"/>
            <a:tailEnd len="med" w="med" type="none"/>
          </a:ln>
        </p:spPr>
      </p:cxnSp>
      <p:sp>
        <p:nvSpPr>
          <p:cNvPr id="167" name="Google Shape;167;p26"/>
          <p:cNvSpPr/>
          <p:nvPr/>
        </p:nvSpPr>
        <p:spPr>
          <a:xfrm>
            <a:off x="1807950" y="3280638"/>
            <a:ext cx="9468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Relay</a:t>
            </a:r>
            <a:endParaRPr/>
          </a:p>
        </p:txBody>
      </p:sp>
      <p:cxnSp>
        <p:nvCxnSpPr>
          <p:cNvPr id="168" name="Google Shape;168;p26"/>
          <p:cNvCxnSpPr>
            <a:stCxn id="159" idx="3"/>
            <a:endCxn id="167" idx="0"/>
          </p:cNvCxnSpPr>
          <p:nvPr/>
        </p:nvCxnSpPr>
        <p:spPr>
          <a:xfrm>
            <a:off x="1663800" y="2623350"/>
            <a:ext cx="617400" cy="657300"/>
          </a:xfrm>
          <a:prstGeom prst="bentConnector2">
            <a:avLst/>
          </a:prstGeom>
          <a:noFill/>
          <a:ln cap="flat" cmpd="sng" w="9525">
            <a:solidFill>
              <a:schemeClr val="dk2"/>
            </a:solidFill>
            <a:prstDash val="solid"/>
            <a:round/>
            <a:headEnd len="med" w="med" type="none"/>
            <a:tailEnd len="med" w="med" type="none"/>
          </a:ln>
        </p:spPr>
      </p:cxnSp>
      <p:cxnSp>
        <p:nvCxnSpPr>
          <p:cNvPr id="169" name="Google Shape;169;p26"/>
          <p:cNvCxnSpPr>
            <a:stCxn id="170" idx="3"/>
            <a:endCxn id="160" idx="1"/>
          </p:cNvCxnSpPr>
          <p:nvPr/>
        </p:nvCxnSpPr>
        <p:spPr>
          <a:xfrm>
            <a:off x="4465975" y="4110288"/>
            <a:ext cx="764400" cy="600"/>
          </a:xfrm>
          <a:prstGeom prst="bentConnector3">
            <a:avLst>
              <a:gd fmla="val 50002" name="adj1"/>
            </a:avLst>
          </a:prstGeom>
          <a:noFill/>
          <a:ln cap="flat" cmpd="sng" w="9525">
            <a:solidFill>
              <a:schemeClr val="dk2"/>
            </a:solidFill>
            <a:prstDash val="solid"/>
            <a:round/>
            <a:headEnd len="med" w="med" type="none"/>
            <a:tailEnd len="med" w="med" type="none"/>
          </a:ln>
        </p:spPr>
      </p:cxnSp>
      <p:sp>
        <p:nvSpPr>
          <p:cNvPr id="171" name="Google Shape;171;p26"/>
          <p:cNvSpPr/>
          <p:nvPr/>
        </p:nvSpPr>
        <p:spPr>
          <a:xfrm>
            <a:off x="5834250" y="1017750"/>
            <a:ext cx="9468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Heroku Web Server</a:t>
            </a:r>
            <a:endParaRPr/>
          </a:p>
        </p:txBody>
      </p:sp>
      <p:sp>
        <p:nvSpPr>
          <p:cNvPr id="170" name="Google Shape;170;p26"/>
          <p:cNvSpPr/>
          <p:nvPr/>
        </p:nvSpPr>
        <p:spPr>
          <a:xfrm>
            <a:off x="3519175" y="3715938"/>
            <a:ext cx="946800" cy="78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Current Sensor</a:t>
            </a:r>
            <a:endParaRPr/>
          </a:p>
        </p:txBody>
      </p:sp>
      <p:cxnSp>
        <p:nvCxnSpPr>
          <p:cNvPr id="172" name="Google Shape;172;p26"/>
          <p:cNvCxnSpPr>
            <a:stCxn id="167" idx="2"/>
            <a:endCxn id="170" idx="2"/>
          </p:cNvCxnSpPr>
          <p:nvPr/>
        </p:nvCxnSpPr>
        <p:spPr>
          <a:xfrm flipH="1" rot="-5400000">
            <a:off x="2919300" y="3431388"/>
            <a:ext cx="435300" cy="1711200"/>
          </a:xfrm>
          <a:prstGeom prst="bentConnector3">
            <a:avLst>
              <a:gd fmla="val 154704" name="adj1"/>
            </a:avLst>
          </a:prstGeom>
          <a:noFill/>
          <a:ln cap="flat" cmpd="sng" w="9525">
            <a:solidFill>
              <a:schemeClr val="dk2"/>
            </a:solidFill>
            <a:prstDash val="solid"/>
            <a:round/>
            <a:headEnd len="med" w="med" type="none"/>
            <a:tailEnd len="med" w="med" type="none"/>
          </a:ln>
        </p:spPr>
      </p:cxnSp>
      <p:cxnSp>
        <p:nvCxnSpPr>
          <p:cNvPr id="173" name="Google Shape;173;p26"/>
          <p:cNvCxnSpPr>
            <a:stCxn id="162" idx="3"/>
            <a:endCxn id="171" idx="1"/>
          </p:cNvCxnSpPr>
          <p:nvPr/>
        </p:nvCxnSpPr>
        <p:spPr>
          <a:xfrm flipH="1" rot="10800000">
            <a:off x="5101088" y="1412238"/>
            <a:ext cx="733200" cy="954600"/>
          </a:xfrm>
          <a:prstGeom prst="bentConnector3">
            <a:avLst>
              <a:gd fmla="val 49997" name="adj1"/>
            </a:avLst>
          </a:prstGeom>
          <a:noFill/>
          <a:ln cap="flat" cmpd="sng" w="9525">
            <a:solidFill>
              <a:schemeClr val="dk2"/>
            </a:solidFill>
            <a:prstDash val="solid"/>
            <a:round/>
            <a:headEnd len="med" w="med" type="none"/>
            <a:tailEnd len="med" w="med" type="none"/>
          </a:ln>
        </p:spPr>
      </p:cxnSp>
      <p:cxnSp>
        <p:nvCxnSpPr>
          <p:cNvPr id="174" name="Google Shape;174;p26"/>
          <p:cNvCxnSpPr>
            <a:stCxn id="167" idx="3"/>
            <a:endCxn id="162" idx="1"/>
          </p:cNvCxnSpPr>
          <p:nvPr/>
        </p:nvCxnSpPr>
        <p:spPr>
          <a:xfrm flipH="1" rot="10800000">
            <a:off x="2754750" y="2366988"/>
            <a:ext cx="997500" cy="1308000"/>
          </a:xfrm>
          <a:prstGeom prst="bentConnector3">
            <a:avLst>
              <a:gd fmla="val 50002" name="adj1"/>
            </a:avLst>
          </a:prstGeom>
          <a:noFill/>
          <a:ln cap="flat" cmpd="sng" w="9525">
            <a:solidFill>
              <a:schemeClr val="dk2"/>
            </a:solidFill>
            <a:prstDash val="solid"/>
            <a:round/>
            <a:headEnd len="med" w="med" type="none"/>
            <a:tailEnd len="med" w="med" type="none"/>
          </a:ln>
        </p:spPr>
      </p:cxnSp>
      <p:cxnSp>
        <p:nvCxnSpPr>
          <p:cNvPr id="175" name="Google Shape;175;p26"/>
          <p:cNvCxnSpPr>
            <a:stCxn id="162" idx="2"/>
            <a:endCxn id="170" idx="0"/>
          </p:cNvCxnSpPr>
          <p:nvPr/>
        </p:nvCxnSpPr>
        <p:spPr>
          <a:xfrm rot="5400000">
            <a:off x="3772088" y="3061488"/>
            <a:ext cx="875100" cy="434100"/>
          </a:xfrm>
          <a:prstGeom prst="bentConnector3">
            <a:avLst>
              <a:gd fmla="val 49991" name="adj1"/>
            </a:avLst>
          </a:prstGeom>
          <a:noFill/>
          <a:ln cap="flat" cmpd="sng" w="9525">
            <a:solidFill>
              <a:schemeClr val="dk2"/>
            </a:solidFill>
            <a:prstDash val="solid"/>
            <a:round/>
            <a:headEnd len="med" w="med" type="none"/>
            <a:tailEnd len="med" w="med" type="none"/>
          </a:ln>
        </p:spPr>
      </p:cxnSp>
      <p:pic>
        <p:nvPicPr>
          <p:cNvPr id="176" name="Google Shape;176;p26"/>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 Enclosure</a:t>
            </a:r>
            <a:endParaRPr/>
          </a:p>
        </p:txBody>
      </p:sp>
      <p:sp>
        <p:nvSpPr>
          <p:cNvPr id="182" name="Google Shape;182;p27"/>
          <p:cNvSpPr txBox="1"/>
          <p:nvPr/>
        </p:nvSpPr>
        <p:spPr>
          <a:xfrm>
            <a:off x="4572000" y="1017725"/>
            <a:ext cx="42603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As per our desired standards the S.I.M.P. will have a wired connection into the wall with all of it’s internals held in a single unit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The unit will be 3D printed out of either PLA or other heat resistant filament</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LED indicators for power and timer notifications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ON/OFF switch for manual shut off of power</a:t>
            </a:r>
            <a:endParaRPr>
              <a:latin typeface="Proxima Nova"/>
              <a:ea typeface="Proxima Nova"/>
              <a:cs typeface="Proxima Nova"/>
              <a:sym typeface="Proxima Nova"/>
            </a:endParaRPr>
          </a:p>
        </p:txBody>
      </p:sp>
      <p:pic>
        <p:nvPicPr>
          <p:cNvPr id="183" name="Google Shape;183;p27"/>
          <p:cNvPicPr preferRelativeResize="0"/>
          <p:nvPr/>
        </p:nvPicPr>
        <p:blipFill>
          <a:blip r:embed="rId3">
            <a:alphaModFix/>
          </a:blip>
          <a:stretch>
            <a:fillRect/>
          </a:stretch>
        </p:blipFill>
        <p:spPr>
          <a:xfrm>
            <a:off x="432700" y="1017725"/>
            <a:ext cx="3725999" cy="3820975"/>
          </a:xfrm>
          <a:prstGeom prst="rect">
            <a:avLst/>
          </a:prstGeom>
          <a:noFill/>
          <a:ln>
            <a:noFill/>
          </a:ln>
        </p:spPr>
      </p:pic>
      <p:pic>
        <p:nvPicPr>
          <p:cNvPr id="184" name="Google Shape;184;p27"/>
          <p:cNvPicPr preferRelativeResize="0"/>
          <p:nvPr/>
        </p:nvPicPr>
        <p:blipFill rotWithShape="1">
          <a:blip r:embed="rId4">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PCB/EAGLE Circuit Design</a:t>
            </a:r>
            <a:endParaRPr/>
          </a:p>
        </p:txBody>
      </p:sp>
      <p:sp>
        <p:nvSpPr>
          <p:cNvPr id="190" name="Google Shape;19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t>Steps:</a:t>
            </a:r>
            <a:endParaRPr b="1" sz="2200"/>
          </a:p>
          <a:p>
            <a:pPr indent="-368300" lvl="0" marL="457200" rtl="0" algn="l">
              <a:spcBef>
                <a:spcPts val="1200"/>
              </a:spcBef>
              <a:spcAft>
                <a:spcPts val="0"/>
              </a:spcAft>
              <a:buSzPts val="2200"/>
              <a:buAutoNum type="arabicPeriod"/>
            </a:pPr>
            <a:r>
              <a:rPr b="1" lang="en" sz="2200"/>
              <a:t>Part Selection</a:t>
            </a:r>
            <a:endParaRPr b="1" sz="2200"/>
          </a:p>
          <a:p>
            <a:pPr indent="-368300" lvl="0" marL="457200" rtl="0" algn="l">
              <a:spcBef>
                <a:spcPts val="0"/>
              </a:spcBef>
              <a:spcAft>
                <a:spcPts val="0"/>
              </a:spcAft>
              <a:buSzPts val="2200"/>
              <a:buAutoNum type="arabicPeriod"/>
            </a:pPr>
            <a:r>
              <a:rPr b="1" lang="en" sz="2200"/>
              <a:t>Schematic Design</a:t>
            </a:r>
            <a:endParaRPr b="1" sz="2200"/>
          </a:p>
          <a:p>
            <a:pPr indent="-368300" lvl="0" marL="457200" rtl="0" algn="l">
              <a:spcBef>
                <a:spcPts val="0"/>
              </a:spcBef>
              <a:spcAft>
                <a:spcPts val="0"/>
              </a:spcAft>
              <a:buSzPts val="2200"/>
              <a:buAutoNum type="arabicPeriod"/>
            </a:pPr>
            <a:r>
              <a:rPr b="1" lang="en" sz="2200"/>
              <a:t>PCB Design</a:t>
            </a:r>
            <a:endParaRPr b="1" sz="2200"/>
          </a:p>
        </p:txBody>
      </p:sp>
      <p:pic>
        <p:nvPicPr>
          <p:cNvPr id="191" name="Google Shape;191;p28"/>
          <p:cNvPicPr preferRelativeResize="0"/>
          <p:nvPr/>
        </p:nvPicPr>
        <p:blipFill rotWithShape="1">
          <a:blip r:embed="rId3">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AC/DC Converter</a:t>
            </a:r>
            <a:endParaRPr/>
          </a:p>
        </p:txBody>
      </p:sp>
      <p:pic>
        <p:nvPicPr>
          <p:cNvPr id="197" name="Google Shape;197;p29"/>
          <p:cNvPicPr preferRelativeResize="0"/>
          <p:nvPr/>
        </p:nvPicPr>
        <p:blipFill rotWithShape="1">
          <a:blip r:embed="rId3">
            <a:alphaModFix/>
          </a:blip>
          <a:srcRect b="14853" l="0" r="0" t="14244"/>
          <a:stretch/>
        </p:blipFill>
        <p:spPr>
          <a:xfrm>
            <a:off x="628638" y="1351025"/>
            <a:ext cx="7886725" cy="3494925"/>
          </a:xfrm>
          <a:prstGeom prst="rect">
            <a:avLst/>
          </a:prstGeom>
          <a:noFill/>
          <a:ln>
            <a:noFill/>
          </a:ln>
        </p:spPr>
      </p:pic>
      <p:pic>
        <p:nvPicPr>
          <p:cNvPr id="198" name="Google Shape;198;p29"/>
          <p:cNvPicPr preferRelativeResize="0"/>
          <p:nvPr/>
        </p:nvPicPr>
        <p:blipFill rotWithShape="1">
          <a:blip r:embed="rId4">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AC/DC Converter</a:t>
            </a:r>
            <a:endParaRPr/>
          </a:p>
        </p:txBody>
      </p:sp>
      <p:pic>
        <p:nvPicPr>
          <p:cNvPr id="204" name="Google Shape;204;p30"/>
          <p:cNvPicPr preferRelativeResize="0"/>
          <p:nvPr/>
        </p:nvPicPr>
        <p:blipFill rotWithShape="1">
          <a:blip r:embed="rId3">
            <a:alphaModFix/>
          </a:blip>
          <a:srcRect b="20521" l="8091" r="7004" t="19422"/>
          <a:stretch/>
        </p:blipFill>
        <p:spPr>
          <a:xfrm>
            <a:off x="5016700" y="1644340"/>
            <a:ext cx="3815600" cy="2698850"/>
          </a:xfrm>
          <a:prstGeom prst="rect">
            <a:avLst/>
          </a:prstGeom>
          <a:noFill/>
          <a:ln>
            <a:noFill/>
          </a:ln>
        </p:spPr>
      </p:pic>
      <p:pic>
        <p:nvPicPr>
          <p:cNvPr id="205" name="Google Shape;205;p30"/>
          <p:cNvPicPr preferRelativeResize="0"/>
          <p:nvPr/>
        </p:nvPicPr>
        <p:blipFill>
          <a:blip r:embed="rId4">
            <a:alphaModFix/>
          </a:blip>
          <a:stretch>
            <a:fillRect/>
          </a:stretch>
        </p:blipFill>
        <p:spPr>
          <a:xfrm>
            <a:off x="311700" y="1503202"/>
            <a:ext cx="3977629" cy="2981126"/>
          </a:xfrm>
          <a:prstGeom prst="rect">
            <a:avLst/>
          </a:prstGeom>
          <a:noFill/>
          <a:ln>
            <a:noFill/>
          </a:ln>
        </p:spPr>
      </p:pic>
      <p:sp>
        <p:nvSpPr>
          <p:cNvPr id="206" name="Google Shape;206;p30"/>
          <p:cNvSpPr/>
          <p:nvPr/>
        </p:nvSpPr>
        <p:spPr>
          <a:xfrm>
            <a:off x="202013" y="1338513"/>
            <a:ext cx="4197000" cy="3310500"/>
          </a:xfrm>
          <a:prstGeom prst="noSmoking">
            <a:avLst>
              <a:gd fmla="val 10218" name="adj"/>
            </a:avLst>
          </a:prstGeom>
          <a:solidFill>
            <a:srgbClr val="FF0000"/>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30"/>
          <p:cNvPicPr preferRelativeResize="0"/>
          <p:nvPr/>
        </p:nvPicPr>
        <p:blipFill rotWithShape="1">
          <a:blip r:embed="rId5">
            <a:alphaModFix/>
          </a:blip>
          <a:srcRect b="44301" l="34071" r="26896" t="15284"/>
          <a:stretch/>
        </p:blipFill>
        <p:spPr>
          <a:xfrm>
            <a:off x="8115000" y="0"/>
            <a:ext cx="1029001" cy="1420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Electrical Relay/Relay Module</a:t>
            </a:r>
            <a:endParaRPr/>
          </a:p>
          <a:p>
            <a:pPr indent="0" lvl="0" marL="0" rtl="0" algn="l">
              <a:spcBef>
                <a:spcPts val="0"/>
              </a:spcBef>
              <a:spcAft>
                <a:spcPts val="0"/>
              </a:spcAft>
              <a:buNone/>
            </a:pPr>
            <a:r>
              <a:t/>
            </a:r>
            <a:endParaRPr/>
          </a:p>
        </p:txBody>
      </p:sp>
      <p:pic>
        <p:nvPicPr>
          <p:cNvPr id="213" name="Google Shape;213;p31"/>
          <p:cNvPicPr preferRelativeResize="0"/>
          <p:nvPr/>
        </p:nvPicPr>
        <p:blipFill rotWithShape="1">
          <a:blip r:embed="rId3">
            <a:alphaModFix/>
          </a:blip>
          <a:srcRect b="0" l="13907" r="35020" t="0"/>
          <a:stretch/>
        </p:blipFill>
        <p:spPr>
          <a:xfrm>
            <a:off x="4904649" y="1017725"/>
            <a:ext cx="2822825" cy="3683975"/>
          </a:xfrm>
          <a:prstGeom prst="rect">
            <a:avLst/>
          </a:prstGeom>
          <a:noFill/>
          <a:ln>
            <a:noFill/>
          </a:ln>
        </p:spPr>
      </p:pic>
      <p:sp>
        <p:nvSpPr>
          <p:cNvPr id="214" name="Google Shape;214;p31"/>
          <p:cNvSpPr/>
          <p:nvPr/>
        </p:nvSpPr>
        <p:spPr>
          <a:xfrm>
            <a:off x="5828563" y="3224348"/>
            <a:ext cx="975000" cy="9537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31"/>
          <p:cNvPicPr preferRelativeResize="0"/>
          <p:nvPr/>
        </p:nvPicPr>
        <p:blipFill>
          <a:blip r:embed="rId4">
            <a:alphaModFix/>
          </a:blip>
          <a:stretch>
            <a:fillRect/>
          </a:stretch>
        </p:blipFill>
        <p:spPr>
          <a:xfrm>
            <a:off x="666400" y="1627049"/>
            <a:ext cx="3136775" cy="2717425"/>
          </a:xfrm>
          <a:prstGeom prst="rect">
            <a:avLst/>
          </a:prstGeom>
          <a:noFill/>
          <a:ln>
            <a:noFill/>
          </a:ln>
        </p:spPr>
      </p:pic>
      <p:cxnSp>
        <p:nvCxnSpPr>
          <p:cNvPr id="216" name="Google Shape;216;p31"/>
          <p:cNvCxnSpPr>
            <a:stCxn id="214" idx="2"/>
            <a:endCxn id="215" idx="3"/>
          </p:cNvCxnSpPr>
          <p:nvPr/>
        </p:nvCxnSpPr>
        <p:spPr>
          <a:xfrm rot="10800000">
            <a:off x="3803263" y="2985698"/>
            <a:ext cx="2025300" cy="715500"/>
          </a:xfrm>
          <a:prstGeom prst="straightConnector1">
            <a:avLst/>
          </a:prstGeom>
          <a:noFill/>
          <a:ln cap="flat" cmpd="sng" w="38100">
            <a:solidFill>
              <a:srgbClr val="FF0000"/>
            </a:solidFill>
            <a:prstDash val="solid"/>
            <a:round/>
            <a:headEnd len="med" w="med" type="none"/>
            <a:tailEnd len="med" w="med" type="triangle"/>
          </a:ln>
        </p:spPr>
      </p:cxnSp>
      <p:pic>
        <p:nvPicPr>
          <p:cNvPr id="217" name="Google Shape;217;p31"/>
          <p:cNvPicPr preferRelativeResize="0"/>
          <p:nvPr/>
        </p:nvPicPr>
        <p:blipFill rotWithShape="1">
          <a:blip r:embed="rId5">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and Motivation</a:t>
            </a:r>
            <a:endParaRPr/>
          </a:p>
        </p:txBody>
      </p:sp>
      <p:sp>
        <p:nvSpPr>
          <p:cNvPr id="66" name="Google Shape;66;p14"/>
          <p:cNvSpPr txBox="1"/>
          <p:nvPr>
            <p:ph idx="1" type="body"/>
          </p:nvPr>
        </p:nvSpPr>
        <p:spPr>
          <a:xfrm>
            <a:off x="311700" y="1152475"/>
            <a:ext cx="8520600" cy="19533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Char char="●"/>
            </a:pPr>
            <a:r>
              <a:rPr lang="en"/>
              <a:t>The SIMP is designed to help users both better insights into their power consumption habits and allows for more control over those habits through their phone.</a:t>
            </a:r>
            <a:endParaRPr/>
          </a:p>
          <a:p>
            <a:pPr indent="-334327" lvl="0" marL="457200" rtl="0" algn="l">
              <a:spcBef>
                <a:spcPts val="0"/>
              </a:spcBef>
              <a:spcAft>
                <a:spcPts val="0"/>
              </a:spcAft>
              <a:buSzPct val="100000"/>
              <a:buChar char="●"/>
            </a:pPr>
            <a:r>
              <a:rPr lang="en"/>
              <a:t>“Did I leave my (common house appliance, hair dryers,lamps, phone charger) plugged in?”</a:t>
            </a:r>
            <a:endParaRPr/>
          </a:p>
          <a:p>
            <a:pPr indent="-334327" lvl="0" marL="457200" rtl="0" algn="l">
              <a:spcBef>
                <a:spcPts val="0"/>
              </a:spcBef>
              <a:spcAft>
                <a:spcPts val="0"/>
              </a:spcAft>
              <a:buSzPct val="100000"/>
              <a:buChar char="●"/>
            </a:pPr>
            <a:r>
              <a:rPr lang="en"/>
              <a:t>Similar products </a:t>
            </a:r>
            <a:r>
              <a:rPr lang="en"/>
              <a:t>already</a:t>
            </a:r>
            <a:r>
              <a:rPr lang="en"/>
              <a:t> exist but the browser based approach for our system allows for access to the controls from any Wi-Fi enabled device</a:t>
            </a:r>
            <a:endParaRPr/>
          </a:p>
        </p:txBody>
      </p:sp>
      <p:pic>
        <p:nvPicPr>
          <p:cNvPr id="67" name="Google Shape;67;p14"/>
          <p:cNvPicPr preferRelativeResize="0"/>
          <p:nvPr/>
        </p:nvPicPr>
        <p:blipFill>
          <a:blip r:embed="rId3">
            <a:alphaModFix/>
          </a:blip>
          <a:stretch>
            <a:fillRect/>
          </a:stretch>
        </p:blipFill>
        <p:spPr>
          <a:xfrm>
            <a:off x="765675" y="3008150"/>
            <a:ext cx="2266145" cy="1953300"/>
          </a:xfrm>
          <a:prstGeom prst="rect">
            <a:avLst/>
          </a:prstGeom>
          <a:noFill/>
          <a:ln>
            <a:noFill/>
          </a:ln>
        </p:spPr>
      </p:pic>
      <p:pic>
        <p:nvPicPr>
          <p:cNvPr id="68" name="Google Shape;68;p14"/>
          <p:cNvPicPr preferRelativeResize="0"/>
          <p:nvPr/>
        </p:nvPicPr>
        <p:blipFill>
          <a:blip r:embed="rId4">
            <a:alphaModFix/>
          </a:blip>
          <a:stretch>
            <a:fillRect/>
          </a:stretch>
        </p:blipFill>
        <p:spPr>
          <a:xfrm>
            <a:off x="4440426" y="3008151"/>
            <a:ext cx="1948452" cy="1953299"/>
          </a:xfrm>
          <a:prstGeom prst="rect">
            <a:avLst/>
          </a:prstGeom>
          <a:noFill/>
          <a:ln>
            <a:noFill/>
          </a:ln>
        </p:spPr>
      </p:pic>
      <p:pic>
        <p:nvPicPr>
          <p:cNvPr id="69" name="Google Shape;69;p14"/>
          <p:cNvPicPr preferRelativeResize="0"/>
          <p:nvPr/>
        </p:nvPicPr>
        <p:blipFill rotWithShape="1">
          <a:blip r:embed="rId5">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Ammeter</a:t>
            </a:r>
            <a:endParaRPr/>
          </a:p>
        </p:txBody>
      </p:sp>
      <p:pic>
        <p:nvPicPr>
          <p:cNvPr id="223" name="Google Shape;223;p32"/>
          <p:cNvPicPr preferRelativeResize="0"/>
          <p:nvPr/>
        </p:nvPicPr>
        <p:blipFill rotWithShape="1">
          <a:blip r:embed="rId3">
            <a:alphaModFix/>
          </a:blip>
          <a:srcRect b="7002" l="0" r="0" t="0"/>
          <a:stretch/>
        </p:blipFill>
        <p:spPr>
          <a:xfrm>
            <a:off x="659700" y="1523700"/>
            <a:ext cx="3283650" cy="3064750"/>
          </a:xfrm>
          <a:prstGeom prst="rect">
            <a:avLst/>
          </a:prstGeom>
          <a:noFill/>
          <a:ln>
            <a:noFill/>
          </a:ln>
        </p:spPr>
      </p:pic>
      <p:pic>
        <p:nvPicPr>
          <p:cNvPr id="224" name="Google Shape;224;p32"/>
          <p:cNvPicPr preferRelativeResize="0"/>
          <p:nvPr/>
        </p:nvPicPr>
        <p:blipFill>
          <a:blip r:embed="rId4">
            <a:alphaModFix/>
          </a:blip>
          <a:stretch>
            <a:fillRect/>
          </a:stretch>
        </p:blipFill>
        <p:spPr>
          <a:xfrm>
            <a:off x="4340475" y="1263400"/>
            <a:ext cx="4491825" cy="3147225"/>
          </a:xfrm>
          <a:prstGeom prst="rect">
            <a:avLst/>
          </a:prstGeom>
          <a:noFill/>
          <a:ln>
            <a:noFill/>
          </a:ln>
        </p:spPr>
      </p:pic>
      <p:sp>
        <p:nvSpPr>
          <p:cNvPr id="225" name="Google Shape;225;p32"/>
          <p:cNvSpPr/>
          <p:nvPr/>
        </p:nvSpPr>
        <p:spPr>
          <a:xfrm>
            <a:off x="1599025" y="2864900"/>
            <a:ext cx="599700" cy="572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p:nvPr/>
        </p:nvSpPr>
        <p:spPr>
          <a:xfrm>
            <a:off x="1918825" y="2170612"/>
            <a:ext cx="3597775" cy="694300"/>
          </a:xfrm>
          <a:custGeom>
            <a:rect b="b" l="l" r="r" t="t"/>
            <a:pathLst>
              <a:path extrusionOk="0" h="27772" w="143911">
                <a:moveTo>
                  <a:pt x="0" y="27772"/>
                </a:moveTo>
                <a:cubicBezTo>
                  <a:pt x="5952" y="23153"/>
                  <a:pt x="11726" y="500"/>
                  <a:pt x="35711" y="56"/>
                </a:cubicBezTo>
                <a:cubicBezTo>
                  <a:pt x="59696" y="-388"/>
                  <a:pt x="125878" y="20932"/>
                  <a:pt x="143911" y="25107"/>
                </a:cubicBezTo>
              </a:path>
            </a:pathLst>
          </a:custGeom>
          <a:noFill/>
          <a:ln cap="flat" cmpd="sng" w="38100">
            <a:solidFill>
              <a:srgbClr val="FF0000"/>
            </a:solidFill>
            <a:prstDash val="solid"/>
            <a:round/>
            <a:headEnd len="med" w="med" type="none"/>
            <a:tailEnd len="med" w="med" type="triangle"/>
          </a:ln>
        </p:spPr>
      </p:sp>
      <p:pic>
        <p:nvPicPr>
          <p:cNvPr id="227" name="Google Shape;227;p32"/>
          <p:cNvPicPr preferRelativeResize="0"/>
          <p:nvPr/>
        </p:nvPicPr>
        <p:blipFill rotWithShape="1">
          <a:blip r:embed="rId5">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445025"/>
            <a:ext cx="3465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Physical User Interface</a:t>
            </a:r>
            <a:endParaRPr/>
          </a:p>
        </p:txBody>
      </p:sp>
      <p:graphicFrame>
        <p:nvGraphicFramePr>
          <p:cNvPr id="233" name="Google Shape;233;p33"/>
          <p:cNvGraphicFramePr/>
          <p:nvPr/>
        </p:nvGraphicFramePr>
        <p:xfrm>
          <a:off x="2351275" y="917675"/>
          <a:ext cx="3000000" cy="3000000"/>
        </p:xfrm>
        <a:graphic>
          <a:graphicData uri="http://schemas.openxmlformats.org/drawingml/2006/table">
            <a:tbl>
              <a:tblPr>
                <a:noFill/>
                <a:tableStyleId>{1EAF6C5C-6240-4FA6-8D93-4E76D2FA078D}</a:tableStyleId>
              </a:tblPr>
              <a:tblGrid>
                <a:gridCol w="2669850"/>
                <a:gridCol w="1532900"/>
                <a:gridCol w="1634375"/>
              </a:tblGrid>
              <a:tr h="342900">
                <a:tc>
                  <a:txBody>
                    <a:bodyPr/>
                    <a:lstStyle/>
                    <a:p>
                      <a:pPr indent="0" lvl="0" marL="0" rtl="0" algn="ctr">
                        <a:spcBef>
                          <a:spcPts val="0"/>
                        </a:spcBef>
                        <a:spcAft>
                          <a:spcPts val="0"/>
                        </a:spcAft>
                        <a:buNone/>
                      </a:pPr>
                      <a:r>
                        <a:rPr b="1" lang="en" sz="1200"/>
                        <a:t>Message Being Delivered</a:t>
                      </a:r>
                      <a:endParaRPr b="1" sz="1200"/>
                    </a:p>
                  </a:txBody>
                  <a:tcPr marT="63500" marB="63500" marR="63500" marL="63500"/>
                </a:tc>
                <a:tc>
                  <a:txBody>
                    <a:bodyPr/>
                    <a:lstStyle/>
                    <a:p>
                      <a:pPr indent="0" lvl="0" marL="0" rtl="0" algn="ctr">
                        <a:spcBef>
                          <a:spcPts val="0"/>
                        </a:spcBef>
                        <a:spcAft>
                          <a:spcPts val="0"/>
                        </a:spcAft>
                        <a:buNone/>
                      </a:pPr>
                      <a:r>
                        <a:rPr b="1" lang="en" sz="1200"/>
                        <a:t>LED Color(s)</a:t>
                      </a:r>
                      <a:endParaRPr b="1" sz="1200"/>
                    </a:p>
                  </a:txBody>
                  <a:tcPr marT="63500" marB="63500" marR="63500" marL="63500"/>
                </a:tc>
                <a:tc>
                  <a:txBody>
                    <a:bodyPr/>
                    <a:lstStyle/>
                    <a:p>
                      <a:pPr indent="0" lvl="0" marL="0" rtl="0" algn="ctr">
                        <a:spcBef>
                          <a:spcPts val="0"/>
                        </a:spcBef>
                        <a:spcAft>
                          <a:spcPts val="0"/>
                        </a:spcAft>
                        <a:buNone/>
                      </a:pPr>
                      <a:r>
                        <a:rPr b="1" lang="en" sz="1200"/>
                        <a:t>Frequency</a:t>
                      </a:r>
                      <a:endParaRPr b="1" sz="1200"/>
                    </a:p>
                  </a:txBody>
                  <a:tcPr marT="63500" marB="63500" marR="63500" marL="63500"/>
                </a:tc>
              </a:tr>
              <a:tr h="523050">
                <a:tc>
                  <a:txBody>
                    <a:bodyPr/>
                    <a:lstStyle/>
                    <a:p>
                      <a:pPr indent="0" lvl="0" marL="0" rtl="0" algn="ctr">
                        <a:spcBef>
                          <a:spcPts val="0"/>
                        </a:spcBef>
                        <a:spcAft>
                          <a:spcPts val="0"/>
                        </a:spcAft>
                        <a:buNone/>
                      </a:pPr>
                      <a:r>
                        <a:rPr lang="en" sz="1100"/>
                        <a:t>“Initial Setup; Ready To </a:t>
                      </a:r>
                      <a:endParaRPr sz="1100"/>
                    </a:p>
                    <a:p>
                      <a:pPr indent="0" lvl="0" marL="0" rtl="0" algn="ctr">
                        <a:spcBef>
                          <a:spcPts val="0"/>
                        </a:spcBef>
                        <a:spcAft>
                          <a:spcPts val="0"/>
                        </a:spcAft>
                        <a:buNone/>
                      </a:pPr>
                      <a:r>
                        <a:rPr lang="en" sz="1100"/>
                        <a:t>Pair To Wi-Fi”</a:t>
                      </a:r>
                      <a:endParaRPr sz="1100"/>
                    </a:p>
                  </a:txBody>
                  <a:tcPr marT="63500" marB="63500" marR="63500" marL="63500"/>
                </a:tc>
                <a:tc>
                  <a:txBody>
                    <a:bodyPr/>
                    <a:lstStyle/>
                    <a:p>
                      <a:pPr indent="0" lvl="0" marL="0" rtl="0" algn="ctr">
                        <a:spcBef>
                          <a:spcPts val="0"/>
                        </a:spcBef>
                        <a:spcAft>
                          <a:spcPts val="0"/>
                        </a:spcAft>
                        <a:buNone/>
                      </a:pPr>
                      <a:r>
                        <a:rPr lang="en" sz="1100"/>
                        <a:t>Green</a:t>
                      </a:r>
                      <a:endParaRPr sz="1100"/>
                    </a:p>
                  </a:txBody>
                  <a:tcPr marT="63500" marB="63500" marR="63500" marL="63500"/>
                </a:tc>
                <a:tc>
                  <a:txBody>
                    <a:bodyPr/>
                    <a:lstStyle/>
                    <a:p>
                      <a:pPr indent="0" lvl="0" marL="0" rtl="0" algn="ctr">
                        <a:spcBef>
                          <a:spcPts val="0"/>
                        </a:spcBef>
                        <a:spcAft>
                          <a:spcPts val="0"/>
                        </a:spcAft>
                        <a:buNone/>
                      </a:pPr>
                      <a:r>
                        <a:rPr lang="en" sz="1100"/>
                        <a:t>2 Hz ON/OFF</a:t>
                      </a:r>
                      <a:endParaRPr sz="1100"/>
                    </a:p>
                  </a:txBody>
                  <a:tcPr marT="63500" marB="63500" marR="63500" marL="63500"/>
                </a:tc>
              </a:tr>
              <a:tr h="332225">
                <a:tc>
                  <a:txBody>
                    <a:bodyPr/>
                    <a:lstStyle/>
                    <a:p>
                      <a:pPr indent="0" lvl="0" marL="0" rtl="0" algn="ctr">
                        <a:spcBef>
                          <a:spcPts val="0"/>
                        </a:spcBef>
                        <a:spcAft>
                          <a:spcPts val="0"/>
                        </a:spcAft>
                        <a:buNone/>
                      </a:pPr>
                      <a:r>
                        <a:rPr lang="en" sz="1100"/>
                        <a:t>“Setup Finished &amp; Running”</a:t>
                      </a:r>
                      <a:endParaRPr sz="1100"/>
                    </a:p>
                  </a:txBody>
                  <a:tcPr marT="63500" marB="63500" marR="63500" marL="63500"/>
                </a:tc>
                <a:tc>
                  <a:txBody>
                    <a:bodyPr/>
                    <a:lstStyle/>
                    <a:p>
                      <a:pPr indent="0" lvl="0" marL="0" rtl="0" algn="ctr">
                        <a:spcBef>
                          <a:spcPts val="0"/>
                        </a:spcBef>
                        <a:spcAft>
                          <a:spcPts val="0"/>
                        </a:spcAft>
                        <a:buNone/>
                      </a:pPr>
                      <a:r>
                        <a:rPr lang="en" sz="1100"/>
                        <a:t>Green</a:t>
                      </a:r>
                      <a:endParaRPr sz="1100"/>
                    </a:p>
                  </a:txBody>
                  <a:tcPr marT="63500" marB="63500" marR="63500" marL="63500"/>
                </a:tc>
                <a:tc>
                  <a:txBody>
                    <a:bodyPr/>
                    <a:lstStyle/>
                    <a:p>
                      <a:pPr indent="0" lvl="0" marL="0" rtl="0" algn="ctr">
                        <a:spcBef>
                          <a:spcPts val="0"/>
                        </a:spcBef>
                        <a:spcAft>
                          <a:spcPts val="0"/>
                        </a:spcAft>
                        <a:buNone/>
                      </a:pPr>
                      <a:r>
                        <a:rPr lang="en" sz="1100"/>
                        <a:t>ON; No Frequency</a:t>
                      </a:r>
                      <a:endParaRPr sz="1100"/>
                    </a:p>
                  </a:txBody>
                  <a:tcPr marT="63500" marB="63500" marR="63500" marL="63500"/>
                </a:tc>
              </a:tr>
              <a:tr h="523050">
                <a:tc>
                  <a:txBody>
                    <a:bodyPr/>
                    <a:lstStyle/>
                    <a:p>
                      <a:pPr indent="0" lvl="0" marL="0" rtl="0" algn="ctr">
                        <a:spcBef>
                          <a:spcPts val="0"/>
                        </a:spcBef>
                        <a:spcAft>
                          <a:spcPts val="0"/>
                        </a:spcAft>
                        <a:buNone/>
                      </a:pPr>
                      <a:r>
                        <a:rPr lang="en" sz="1100"/>
                        <a:t>“10 Minutes Before SIMP Cuts Power To Device; Save Your Progress”</a:t>
                      </a:r>
                      <a:endParaRPr sz="1100"/>
                    </a:p>
                  </a:txBody>
                  <a:tcPr marT="63500" marB="63500" marR="63500" marL="63500"/>
                </a:tc>
                <a:tc>
                  <a:txBody>
                    <a:bodyPr/>
                    <a:lstStyle/>
                    <a:p>
                      <a:pPr indent="0" lvl="0" marL="0" rtl="0" algn="ctr">
                        <a:spcBef>
                          <a:spcPts val="0"/>
                        </a:spcBef>
                        <a:spcAft>
                          <a:spcPts val="0"/>
                        </a:spcAft>
                        <a:buNone/>
                      </a:pPr>
                      <a:r>
                        <a:rPr lang="en" sz="1100"/>
                        <a:t>Red/Green</a:t>
                      </a:r>
                      <a:endParaRPr sz="1100"/>
                    </a:p>
                  </a:txBody>
                  <a:tcPr marT="63500" marB="63500" marR="63500" marL="63500"/>
                </a:tc>
                <a:tc>
                  <a:txBody>
                    <a:bodyPr/>
                    <a:lstStyle/>
                    <a:p>
                      <a:pPr indent="0" lvl="0" marL="0" rtl="0" algn="ctr">
                        <a:spcBef>
                          <a:spcPts val="0"/>
                        </a:spcBef>
                        <a:spcAft>
                          <a:spcPts val="0"/>
                        </a:spcAft>
                        <a:buNone/>
                      </a:pPr>
                      <a:r>
                        <a:rPr lang="en" sz="1100"/>
                        <a:t>1 Hz RED/GREEN</a:t>
                      </a:r>
                      <a:endParaRPr sz="1100"/>
                    </a:p>
                  </a:txBody>
                  <a:tcPr marT="63500" marB="63500" marR="63500" marL="63500"/>
                </a:tc>
              </a:tr>
              <a:tr h="706200">
                <a:tc>
                  <a:txBody>
                    <a:bodyPr/>
                    <a:lstStyle/>
                    <a:p>
                      <a:pPr indent="0" lvl="0" marL="0" rtl="0" algn="ctr">
                        <a:spcBef>
                          <a:spcPts val="0"/>
                        </a:spcBef>
                        <a:spcAft>
                          <a:spcPts val="0"/>
                        </a:spcAft>
                        <a:buNone/>
                      </a:pPr>
                      <a:r>
                        <a:rPr lang="en" sz="1200"/>
                        <a:t>“5 Minutes Before SIMP Cuts Power To Device; Save Your Progress”</a:t>
                      </a:r>
                      <a:endParaRPr sz="1200"/>
                    </a:p>
                  </a:txBody>
                  <a:tcPr marT="63500" marB="63500" marR="63500" marL="63500"/>
                </a:tc>
                <a:tc>
                  <a:txBody>
                    <a:bodyPr/>
                    <a:lstStyle/>
                    <a:p>
                      <a:pPr indent="0" lvl="0" marL="0" rtl="0" algn="ctr">
                        <a:spcBef>
                          <a:spcPts val="0"/>
                        </a:spcBef>
                        <a:spcAft>
                          <a:spcPts val="0"/>
                        </a:spcAft>
                        <a:buNone/>
                      </a:pPr>
                      <a:r>
                        <a:rPr lang="en" sz="1200"/>
                        <a:t>Red/Green</a:t>
                      </a:r>
                      <a:endParaRPr sz="1200"/>
                    </a:p>
                  </a:txBody>
                  <a:tcPr marT="63500" marB="63500" marR="63500" marL="63500"/>
                </a:tc>
                <a:tc>
                  <a:txBody>
                    <a:bodyPr/>
                    <a:lstStyle/>
                    <a:p>
                      <a:pPr indent="0" lvl="0" marL="0" rtl="0" algn="ctr">
                        <a:spcBef>
                          <a:spcPts val="0"/>
                        </a:spcBef>
                        <a:spcAft>
                          <a:spcPts val="0"/>
                        </a:spcAft>
                        <a:buNone/>
                      </a:pPr>
                      <a:r>
                        <a:rPr lang="en" sz="1200"/>
                        <a:t>2 Hz RED/GREEN</a:t>
                      </a:r>
                      <a:endParaRPr sz="1200"/>
                    </a:p>
                  </a:txBody>
                  <a:tcPr marT="63500" marB="63500" marR="63500" marL="63500"/>
                </a:tc>
              </a:tr>
              <a:tr h="544275">
                <a:tc>
                  <a:txBody>
                    <a:bodyPr/>
                    <a:lstStyle/>
                    <a:p>
                      <a:pPr indent="0" lvl="0" marL="0" rtl="0" algn="ctr">
                        <a:spcBef>
                          <a:spcPts val="0"/>
                        </a:spcBef>
                        <a:spcAft>
                          <a:spcPts val="0"/>
                        </a:spcAft>
                        <a:buNone/>
                      </a:pPr>
                      <a:r>
                        <a:rPr lang="en" sz="1200"/>
                        <a:t>“1 Minute Before SIMP Cuts Power To Device; Save Your Progress”</a:t>
                      </a:r>
                      <a:endParaRPr sz="1200"/>
                    </a:p>
                  </a:txBody>
                  <a:tcPr marT="63500" marB="63500" marR="63500" marL="63500"/>
                </a:tc>
                <a:tc>
                  <a:txBody>
                    <a:bodyPr/>
                    <a:lstStyle/>
                    <a:p>
                      <a:pPr indent="0" lvl="0" marL="0" rtl="0" algn="ctr">
                        <a:spcBef>
                          <a:spcPts val="0"/>
                        </a:spcBef>
                        <a:spcAft>
                          <a:spcPts val="0"/>
                        </a:spcAft>
                        <a:buNone/>
                      </a:pPr>
                      <a:r>
                        <a:rPr lang="en" sz="1200"/>
                        <a:t>Red/Green</a:t>
                      </a:r>
                      <a:endParaRPr sz="1200"/>
                    </a:p>
                  </a:txBody>
                  <a:tcPr marT="63500" marB="63500" marR="63500" marL="63500"/>
                </a:tc>
                <a:tc>
                  <a:txBody>
                    <a:bodyPr/>
                    <a:lstStyle/>
                    <a:p>
                      <a:pPr indent="0" lvl="0" marL="0" rtl="0" algn="ctr">
                        <a:spcBef>
                          <a:spcPts val="0"/>
                        </a:spcBef>
                        <a:spcAft>
                          <a:spcPts val="0"/>
                        </a:spcAft>
                        <a:buNone/>
                      </a:pPr>
                      <a:r>
                        <a:rPr lang="en" sz="1200"/>
                        <a:t>4 Hz RED/GREEN</a:t>
                      </a:r>
                      <a:endParaRPr sz="1200"/>
                    </a:p>
                  </a:txBody>
                  <a:tcPr marT="63500" marB="63500" marR="63500" marL="63500"/>
                </a:tc>
              </a:tr>
              <a:tr h="544275">
                <a:tc>
                  <a:txBody>
                    <a:bodyPr/>
                    <a:lstStyle/>
                    <a:p>
                      <a:pPr indent="0" lvl="0" marL="0" rtl="0" algn="ctr">
                        <a:spcBef>
                          <a:spcPts val="0"/>
                        </a:spcBef>
                        <a:spcAft>
                          <a:spcPts val="0"/>
                        </a:spcAft>
                        <a:buNone/>
                      </a:pPr>
                      <a:r>
                        <a:rPr lang="en" sz="1200"/>
                        <a:t>“Error Detected; Check Server Hub For Detailed Message”</a:t>
                      </a:r>
                      <a:endParaRPr sz="1200"/>
                    </a:p>
                  </a:txBody>
                  <a:tcPr marT="63500" marB="63500" marR="63500" marL="63500"/>
                </a:tc>
                <a:tc>
                  <a:txBody>
                    <a:bodyPr/>
                    <a:lstStyle/>
                    <a:p>
                      <a:pPr indent="0" lvl="0" marL="0" rtl="0" algn="ctr">
                        <a:spcBef>
                          <a:spcPts val="0"/>
                        </a:spcBef>
                        <a:spcAft>
                          <a:spcPts val="0"/>
                        </a:spcAft>
                        <a:buNone/>
                      </a:pPr>
                      <a:r>
                        <a:rPr lang="en" sz="1200"/>
                        <a:t>Red</a:t>
                      </a:r>
                      <a:endParaRPr sz="1200"/>
                    </a:p>
                  </a:txBody>
                  <a:tcPr marT="63500" marB="63500" marR="63500" marL="63500"/>
                </a:tc>
                <a:tc>
                  <a:txBody>
                    <a:bodyPr/>
                    <a:lstStyle/>
                    <a:p>
                      <a:pPr indent="0" lvl="0" marL="0" rtl="0" algn="ctr">
                        <a:spcBef>
                          <a:spcPts val="0"/>
                        </a:spcBef>
                        <a:spcAft>
                          <a:spcPts val="0"/>
                        </a:spcAft>
                        <a:buNone/>
                      </a:pPr>
                      <a:r>
                        <a:rPr lang="en" sz="1200"/>
                        <a:t>ON; No Frequency</a:t>
                      </a:r>
                      <a:endParaRPr sz="1200"/>
                    </a:p>
                  </a:txBody>
                  <a:tcPr marT="63500" marB="63500" marR="63500" marL="63500"/>
                </a:tc>
              </a:tr>
              <a:tr h="544275">
                <a:tc>
                  <a:txBody>
                    <a:bodyPr/>
                    <a:lstStyle/>
                    <a:p>
                      <a:pPr indent="0" lvl="0" marL="0" rtl="0" algn="ctr">
                        <a:spcBef>
                          <a:spcPts val="0"/>
                        </a:spcBef>
                        <a:spcAft>
                          <a:spcPts val="0"/>
                        </a:spcAft>
                        <a:buNone/>
                      </a:pPr>
                      <a:r>
                        <a:rPr lang="en" sz="1200"/>
                        <a:t>“Notification from SIMPY”</a:t>
                      </a:r>
                      <a:endParaRPr sz="1200"/>
                    </a:p>
                  </a:txBody>
                  <a:tcPr marT="63500" marB="63500" marR="63500" marL="63500"/>
                </a:tc>
                <a:tc>
                  <a:txBody>
                    <a:bodyPr/>
                    <a:lstStyle/>
                    <a:p>
                      <a:pPr indent="0" lvl="0" marL="0" rtl="0" algn="ctr">
                        <a:spcBef>
                          <a:spcPts val="0"/>
                        </a:spcBef>
                        <a:spcAft>
                          <a:spcPts val="0"/>
                        </a:spcAft>
                        <a:buNone/>
                      </a:pPr>
                      <a:r>
                        <a:rPr lang="en" sz="1200"/>
                        <a:t>Green</a:t>
                      </a:r>
                      <a:endParaRPr sz="1200"/>
                    </a:p>
                  </a:txBody>
                  <a:tcPr marT="63500" marB="63500" marR="63500" marL="63500"/>
                </a:tc>
                <a:tc>
                  <a:txBody>
                    <a:bodyPr/>
                    <a:lstStyle/>
                    <a:p>
                      <a:pPr indent="0" lvl="0" marL="0" rtl="0" algn="ctr">
                        <a:spcBef>
                          <a:spcPts val="0"/>
                        </a:spcBef>
                        <a:spcAft>
                          <a:spcPts val="0"/>
                        </a:spcAft>
                        <a:buNone/>
                      </a:pPr>
                      <a:r>
                        <a:rPr lang="en" sz="1200"/>
                        <a:t>Two 8-Hz Flashes Per Second</a:t>
                      </a:r>
                      <a:endParaRPr sz="1200"/>
                    </a:p>
                  </a:txBody>
                  <a:tcPr marT="63500" marB="63500" marR="63500" marL="63500"/>
                </a:tc>
              </a:tr>
            </a:tbl>
          </a:graphicData>
        </a:graphic>
      </p:graphicFrame>
      <p:pic>
        <p:nvPicPr>
          <p:cNvPr id="234" name="Google Shape;234;p33"/>
          <p:cNvPicPr preferRelativeResize="0"/>
          <p:nvPr/>
        </p:nvPicPr>
        <p:blipFill>
          <a:blip r:embed="rId3">
            <a:alphaModFix/>
          </a:blip>
          <a:stretch>
            <a:fillRect/>
          </a:stretch>
        </p:blipFill>
        <p:spPr>
          <a:xfrm>
            <a:off x="238063" y="1017725"/>
            <a:ext cx="1984125" cy="1984125"/>
          </a:xfrm>
          <a:prstGeom prst="rect">
            <a:avLst/>
          </a:prstGeom>
          <a:noFill/>
          <a:ln>
            <a:noFill/>
          </a:ln>
        </p:spPr>
      </p:pic>
      <p:pic>
        <p:nvPicPr>
          <p:cNvPr id="235" name="Google Shape;235;p33"/>
          <p:cNvPicPr preferRelativeResize="0"/>
          <p:nvPr/>
        </p:nvPicPr>
        <p:blipFill>
          <a:blip r:embed="rId4">
            <a:alphaModFix/>
          </a:blip>
          <a:stretch>
            <a:fillRect/>
          </a:stretch>
        </p:blipFill>
        <p:spPr>
          <a:xfrm>
            <a:off x="311700" y="3141075"/>
            <a:ext cx="1836852" cy="1836851"/>
          </a:xfrm>
          <a:prstGeom prst="rect">
            <a:avLst/>
          </a:prstGeom>
          <a:noFill/>
          <a:ln>
            <a:noFill/>
          </a:ln>
        </p:spPr>
      </p:pic>
      <p:pic>
        <p:nvPicPr>
          <p:cNvPr id="236" name="Google Shape;236;p33"/>
          <p:cNvPicPr preferRelativeResize="0"/>
          <p:nvPr/>
        </p:nvPicPr>
        <p:blipFill rotWithShape="1">
          <a:blip r:embed="rId5">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4"/>
          <p:cNvPicPr preferRelativeResize="0"/>
          <p:nvPr/>
        </p:nvPicPr>
        <p:blipFill>
          <a:blip r:embed="rId3">
            <a:alphaModFix/>
          </a:blip>
          <a:stretch>
            <a:fillRect/>
          </a:stretch>
        </p:blipFill>
        <p:spPr>
          <a:xfrm>
            <a:off x="6122675" y="1017726"/>
            <a:ext cx="1509625" cy="1509625"/>
          </a:xfrm>
          <a:prstGeom prst="rect">
            <a:avLst/>
          </a:prstGeom>
          <a:noFill/>
          <a:ln>
            <a:noFill/>
          </a:ln>
        </p:spPr>
      </p:pic>
      <p:pic>
        <p:nvPicPr>
          <p:cNvPr id="242" name="Google Shape;242;p34"/>
          <p:cNvPicPr preferRelativeResize="0"/>
          <p:nvPr/>
        </p:nvPicPr>
        <p:blipFill>
          <a:blip r:embed="rId4">
            <a:alphaModFix/>
          </a:blip>
          <a:stretch>
            <a:fillRect/>
          </a:stretch>
        </p:blipFill>
        <p:spPr>
          <a:xfrm>
            <a:off x="-12" y="1017726"/>
            <a:ext cx="5489935" cy="2509074"/>
          </a:xfrm>
          <a:prstGeom prst="rect">
            <a:avLst/>
          </a:prstGeom>
          <a:noFill/>
          <a:ln>
            <a:noFill/>
          </a:ln>
        </p:spPr>
      </p:pic>
      <p:sp>
        <p:nvSpPr>
          <p:cNvPr id="243" name="Google Shape;243;p34"/>
          <p:cNvSpPr txBox="1"/>
          <p:nvPr>
            <p:ph type="title"/>
          </p:nvPr>
        </p:nvSpPr>
        <p:spPr>
          <a:xfrm>
            <a:off x="311700" y="445025"/>
            <a:ext cx="3499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Process:</a:t>
            </a:r>
            <a:endParaRPr/>
          </a:p>
        </p:txBody>
      </p:sp>
      <p:pic>
        <p:nvPicPr>
          <p:cNvPr id="244" name="Google Shape;244;p34"/>
          <p:cNvPicPr preferRelativeResize="0"/>
          <p:nvPr/>
        </p:nvPicPr>
        <p:blipFill rotWithShape="1">
          <a:blip r:embed="rId5">
            <a:alphaModFix/>
          </a:blip>
          <a:srcRect b="13904" l="1989" r="0" t="8845"/>
          <a:stretch/>
        </p:blipFill>
        <p:spPr>
          <a:xfrm>
            <a:off x="3878175" y="2718325"/>
            <a:ext cx="5178849" cy="2190474"/>
          </a:xfrm>
          <a:prstGeom prst="rect">
            <a:avLst/>
          </a:prstGeom>
          <a:noFill/>
          <a:ln>
            <a:noFill/>
          </a:ln>
        </p:spPr>
      </p:pic>
      <p:pic>
        <p:nvPicPr>
          <p:cNvPr id="245" name="Google Shape;245;p34"/>
          <p:cNvPicPr preferRelativeResize="0"/>
          <p:nvPr/>
        </p:nvPicPr>
        <p:blipFill rotWithShape="1">
          <a:blip r:embed="rId6">
            <a:alphaModFix/>
          </a:blip>
          <a:srcRect b="44301" l="34071" r="26896" t="15284"/>
          <a:stretch/>
        </p:blipFill>
        <p:spPr>
          <a:xfrm>
            <a:off x="8115000" y="0"/>
            <a:ext cx="1029001" cy="1420575"/>
          </a:xfrm>
          <a:prstGeom prst="rect">
            <a:avLst/>
          </a:prstGeom>
          <a:noFill/>
          <a:ln>
            <a:noFill/>
          </a:ln>
        </p:spPr>
      </p:pic>
      <p:sp>
        <p:nvSpPr>
          <p:cNvPr id="246" name="Google Shape;246;p34"/>
          <p:cNvSpPr/>
          <p:nvPr/>
        </p:nvSpPr>
        <p:spPr>
          <a:xfrm>
            <a:off x="547800" y="1017725"/>
            <a:ext cx="4024200" cy="2420100"/>
          </a:xfrm>
          <a:prstGeom prst="noSmoking">
            <a:avLst>
              <a:gd fmla="val 797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34"/>
          <p:cNvPicPr preferRelativeResize="0"/>
          <p:nvPr/>
        </p:nvPicPr>
        <p:blipFill rotWithShape="1">
          <a:blip r:embed="rId7">
            <a:alphaModFix/>
          </a:blip>
          <a:srcRect b="33862" l="25787" r="21335" t="23429"/>
          <a:stretch/>
        </p:blipFill>
        <p:spPr>
          <a:xfrm>
            <a:off x="7358175" y="3869425"/>
            <a:ext cx="1226899" cy="990950"/>
          </a:xfrm>
          <a:prstGeom prst="rect">
            <a:avLst/>
          </a:prstGeom>
          <a:noFill/>
          <a:ln>
            <a:noFill/>
          </a:ln>
        </p:spPr>
      </p:pic>
      <p:sp>
        <p:nvSpPr>
          <p:cNvPr id="248" name="Google Shape;248;p34"/>
          <p:cNvSpPr/>
          <p:nvPr/>
        </p:nvSpPr>
        <p:spPr>
          <a:xfrm>
            <a:off x="6122675" y="3810425"/>
            <a:ext cx="566400" cy="572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34"/>
          <p:cNvCxnSpPr>
            <a:stCxn id="248" idx="6"/>
          </p:cNvCxnSpPr>
          <p:nvPr/>
        </p:nvCxnSpPr>
        <p:spPr>
          <a:xfrm>
            <a:off x="6689075" y="4096775"/>
            <a:ext cx="778500" cy="67500"/>
          </a:xfrm>
          <a:prstGeom prst="straightConnector1">
            <a:avLst/>
          </a:prstGeom>
          <a:noFill/>
          <a:ln cap="flat" cmpd="sng" w="38100">
            <a:solidFill>
              <a:srgbClr val="FF0000"/>
            </a:solidFill>
            <a:prstDash val="solid"/>
            <a:round/>
            <a:headEnd len="med" w="med" type="none"/>
            <a:tailEnd len="med" w="med" type="triangle"/>
          </a:ln>
        </p:spPr>
      </p:cxnSp>
      <p:sp>
        <p:nvSpPr>
          <p:cNvPr id="250" name="Google Shape;250;p34"/>
          <p:cNvSpPr/>
          <p:nvPr/>
        </p:nvSpPr>
        <p:spPr>
          <a:xfrm>
            <a:off x="7302275" y="3755450"/>
            <a:ext cx="1282800" cy="1218900"/>
          </a:xfrm>
          <a:prstGeom prst="noSmoking">
            <a:avLst>
              <a:gd fmla="val 6613"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4"/>
          <p:cNvSpPr/>
          <p:nvPr/>
        </p:nvSpPr>
        <p:spPr>
          <a:xfrm>
            <a:off x="5744975" y="746225"/>
            <a:ext cx="2265000" cy="2052600"/>
          </a:xfrm>
          <a:prstGeom prst="ellipse">
            <a:avLst/>
          </a:prstGeom>
          <a:noFill/>
          <a:ln cap="flat" cmpd="sng" w="762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5"/>
          <p:cNvPicPr preferRelativeResize="0"/>
          <p:nvPr/>
        </p:nvPicPr>
        <p:blipFill>
          <a:blip r:embed="rId3">
            <a:alphaModFix/>
          </a:blip>
          <a:stretch>
            <a:fillRect/>
          </a:stretch>
        </p:blipFill>
        <p:spPr>
          <a:xfrm>
            <a:off x="182750" y="159900"/>
            <a:ext cx="8078828" cy="4867800"/>
          </a:xfrm>
          <a:prstGeom prst="rect">
            <a:avLst/>
          </a:prstGeom>
          <a:noFill/>
          <a:ln>
            <a:noFill/>
          </a:ln>
        </p:spPr>
      </p:pic>
      <p:sp>
        <p:nvSpPr>
          <p:cNvPr id="257" name="Google Shape;257;p35"/>
          <p:cNvSpPr txBox="1"/>
          <p:nvPr/>
        </p:nvSpPr>
        <p:spPr>
          <a:xfrm>
            <a:off x="53775" y="80575"/>
            <a:ext cx="3371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Proxima Nova"/>
                <a:ea typeface="Proxima Nova"/>
                <a:cs typeface="Proxima Nova"/>
                <a:sym typeface="Proxima Nova"/>
              </a:rPr>
              <a:t>Full Overall Schematic:</a:t>
            </a:r>
            <a:endParaRPr sz="2500">
              <a:latin typeface="Proxima Nova"/>
              <a:ea typeface="Proxima Nova"/>
              <a:cs typeface="Proxima Nova"/>
              <a:sym typeface="Proxima Nova"/>
            </a:endParaRPr>
          </a:p>
        </p:txBody>
      </p:sp>
      <p:pic>
        <p:nvPicPr>
          <p:cNvPr id="258" name="Google Shape;258;p35"/>
          <p:cNvPicPr preferRelativeResize="0"/>
          <p:nvPr/>
        </p:nvPicPr>
        <p:blipFill rotWithShape="1">
          <a:blip r:embed="rId4">
            <a:alphaModFix/>
          </a:blip>
          <a:srcRect b="44301" l="34071" r="26896" t="15284"/>
          <a:stretch/>
        </p:blipFill>
        <p:spPr>
          <a:xfrm>
            <a:off x="8115000" y="0"/>
            <a:ext cx="1029001" cy="1420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25375" y="431350"/>
            <a:ext cx="1603500" cy="1511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Final PCB </a:t>
            </a:r>
            <a:endParaRPr/>
          </a:p>
          <a:p>
            <a:pPr indent="0" lvl="0" marL="0" rtl="0" algn="ctr">
              <a:spcBef>
                <a:spcPts val="0"/>
              </a:spcBef>
              <a:spcAft>
                <a:spcPts val="0"/>
              </a:spcAft>
              <a:buNone/>
            </a:pPr>
            <a:r>
              <a:rPr lang="en"/>
              <a:t>Layout:</a:t>
            </a:r>
            <a:endParaRPr/>
          </a:p>
        </p:txBody>
      </p:sp>
      <p:pic>
        <p:nvPicPr>
          <p:cNvPr id="264" name="Google Shape;264;p36"/>
          <p:cNvPicPr preferRelativeResize="0"/>
          <p:nvPr/>
        </p:nvPicPr>
        <p:blipFill rotWithShape="1">
          <a:blip r:embed="rId3">
            <a:alphaModFix/>
          </a:blip>
          <a:srcRect b="44301" l="34071" r="26896" t="15284"/>
          <a:stretch/>
        </p:blipFill>
        <p:spPr>
          <a:xfrm>
            <a:off x="8115000" y="0"/>
            <a:ext cx="1029001" cy="1420575"/>
          </a:xfrm>
          <a:prstGeom prst="rect">
            <a:avLst/>
          </a:prstGeom>
          <a:noFill/>
          <a:ln>
            <a:noFill/>
          </a:ln>
        </p:spPr>
      </p:pic>
      <p:pic>
        <p:nvPicPr>
          <p:cNvPr id="265" name="Google Shape;265;p36"/>
          <p:cNvPicPr preferRelativeResize="0"/>
          <p:nvPr/>
        </p:nvPicPr>
        <p:blipFill>
          <a:blip r:embed="rId4">
            <a:alphaModFix/>
          </a:blip>
          <a:stretch>
            <a:fillRect/>
          </a:stretch>
        </p:blipFill>
        <p:spPr>
          <a:xfrm>
            <a:off x="1928875" y="82800"/>
            <a:ext cx="6101002" cy="4909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SIMP Software</a:t>
            </a:r>
            <a:endParaRPr/>
          </a:p>
        </p:txBody>
      </p:sp>
      <p:sp>
        <p:nvSpPr>
          <p:cNvPr id="271" name="Google Shape;271;p37"/>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and Implementation</a:t>
            </a:r>
            <a:endParaRPr/>
          </a:p>
        </p:txBody>
      </p:sp>
      <p:pic>
        <p:nvPicPr>
          <p:cNvPr id="272" name="Google Shape;272;p37"/>
          <p:cNvPicPr preferRelativeResize="0"/>
          <p:nvPr/>
        </p:nvPicPr>
        <p:blipFill>
          <a:blip r:embed="rId3">
            <a:alphaModFix/>
          </a:blip>
          <a:stretch>
            <a:fillRect/>
          </a:stretch>
        </p:blipFill>
        <p:spPr>
          <a:xfrm>
            <a:off x="8099775" y="0"/>
            <a:ext cx="1044225" cy="12975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8"/>
          <p:cNvPicPr preferRelativeResize="0"/>
          <p:nvPr/>
        </p:nvPicPr>
        <p:blipFill>
          <a:blip r:embed="rId3">
            <a:alphaModFix/>
          </a:blip>
          <a:stretch>
            <a:fillRect/>
          </a:stretch>
        </p:blipFill>
        <p:spPr>
          <a:xfrm>
            <a:off x="868350" y="86150"/>
            <a:ext cx="7407300" cy="4971201"/>
          </a:xfrm>
          <a:prstGeom prst="rect">
            <a:avLst/>
          </a:prstGeom>
          <a:noFill/>
          <a:ln>
            <a:noFill/>
          </a:ln>
        </p:spPr>
      </p:pic>
      <p:sp>
        <p:nvSpPr>
          <p:cNvPr id="278" name="Google Shape;278;p38"/>
          <p:cNvSpPr txBox="1"/>
          <p:nvPr>
            <p:ph type="title"/>
          </p:nvPr>
        </p:nvSpPr>
        <p:spPr>
          <a:xfrm>
            <a:off x="337175" y="4277450"/>
            <a:ext cx="2634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Design:</a:t>
            </a:r>
            <a:endParaRPr/>
          </a:p>
        </p:txBody>
      </p:sp>
      <p:pic>
        <p:nvPicPr>
          <p:cNvPr id="279" name="Google Shape;279;p38"/>
          <p:cNvPicPr preferRelativeResize="0"/>
          <p:nvPr/>
        </p:nvPicPr>
        <p:blipFill>
          <a:blip r:embed="rId4">
            <a:alphaModFix/>
          </a:blip>
          <a:stretch>
            <a:fillRect/>
          </a:stretch>
        </p:blipFill>
        <p:spPr>
          <a:xfrm>
            <a:off x="8099775" y="0"/>
            <a:ext cx="1044225" cy="1297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Stack:</a:t>
            </a:r>
            <a:endParaRPr/>
          </a:p>
        </p:txBody>
      </p:sp>
      <p:graphicFrame>
        <p:nvGraphicFramePr>
          <p:cNvPr id="285" name="Google Shape;285;p39"/>
          <p:cNvGraphicFramePr/>
          <p:nvPr/>
        </p:nvGraphicFramePr>
        <p:xfrm>
          <a:off x="726738" y="1206325"/>
          <a:ext cx="3000000" cy="3000000"/>
        </p:xfrm>
        <a:graphic>
          <a:graphicData uri="http://schemas.openxmlformats.org/drawingml/2006/table">
            <a:tbl>
              <a:tblPr>
                <a:noFill/>
                <a:tableStyleId>{1DF4B1F5-1228-42A3-B075-402008EFBEEB}</a:tableStyleId>
              </a:tblPr>
              <a:tblGrid>
                <a:gridCol w="1150125"/>
                <a:gridCol w="1406825"/>
                <a:gridCol w="2375575"/>
                <a:gridCol w="1379000"/>
                <a:gridCol w="1379000"/>
              </a:tblGrid>
              <a:tr h="609575">
                <a:tc>
                  <a:txBody>
                    <a:bodyPr/>
                    <a:lstStyle/>
                    <a:p>
                      <a:pPr indent="0" lvl="0" marL="0" rtl="0" algn="l">
                        <a:spcBef>
                          <a:spcPts val="0"/>
                        </a:spcBef>
                        <a:spcAft>
                          <a:spcPts val="0"/>
                        </a:spcAft>
                        <a:buNone/>
                      </a:pPr>
                      <a:r>
                        <a:rPr b="1" lang="en"/>
                        <a:t>Web Stacks</a:t>
                      </a:r>
                      <a:endParaRPr b="1"/>
                    </a:p>
                  </a:txBody>
                  <a:tcPr marT="91425" marB="91425" marR="91425" marL="91425"/>
                </a:tc>
                <a:tc>
                  <a:txBody>
                    <a:bodyPr/>
                    <a:lstStyle/>
                    <a:p>
                      <a:pPr indent="0" lvl="0" marL="0" rtl="0" algn="l">
                        <a:spcBef>
                          <a:spcPts val="0"/>
                        </a:spcBef>
                        <a:spcAft>
                          <a:spcPts val="0"/>
                        </a:spcAft>
                        <a:buNone/>
                      </a:pPr>
                      <a:r>
                        <a:rPr b="1" lang="en"/>
                        <a:t>Components</a:t>
                      </a:r>
                      <a:endParaRPr b="1"/>
                    </a:p>
                  </a:txBody>
                  <a:tcPr marT="91425" marB="91425" marR="91425" marL="91425"/>
                </a:tc>
                <a:tc>
                  <a:txBody>
                    <a:bodyPr/>
                    <a:lstStyle/>
                    <a:p>
                      <a:pPr indent="0" lvl="0" marL="0" rtl="0" algn="l">
                        <a:spcBef>
                          <a:spcPts val="0"/>
                        </a:spcBef>
                        <a:spcAft>
                          <a:spcPts val="0"/>
                        </a:spcAft>
                        <a:buNone/>
                      </a:pPr>
                      <a:r>
                        <a:rPr b="1" lang="en"/>
                        <a:t>Programming Languages</a:t>
                      </a:r>
                      <a:endParaRPr b="1"/>
                    </a:p>
                  </a:txBody>
                  <a:tcPr marT="91425" marB="91425" marR="91425" marL="91425"/>
                </a:tc>
                <a:tc>
                  <a:txBody>
                    <a:bodyPr/>
                    <a:lstStyle/>
                    <a:p>
                      <a:pPr indent="0" lvl="0" marL="0" rtl="0" algn="l">
                        <a:spcBef>
                          <a:spcPts val="0"/>
                        </a:spcBef>
                        <a:spcAft>
                          <a:spcPts val="0"/>
                        </a:spcAft>
                        <a:buNone/>
                      </a:pPr>
                      <a:r>
                        <a:rPr b="1" lang="en"/>
                        <a:t>Framework</a:t>
                      </a:r>
                      <a:endParaRPr b="1"/>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a:t>Database</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36300">
                <a:tc>
                  <a:txBody>
                    <a:bodyPr/>
                    <a:lstStyle/>
                    <a:p>
                      <a:pPr indent="0" lvl="0" marL="0" rtl="0" algn="l">
                        <a:spcBef>
                          <a:spcPts val="0"/>
                        </a:spcBef>
                        <a:spcAft>
                          <a:spcPts val="0"/>
                        </a:spcAft>
                        <a:buNone/>
                      </a:pPr>
                      <a:r>
                        <a:rPr lang="en"/>
                        <a:t>LAMP</a:t>
                      </a:r>
                      <a:endParaRPr/>
                    </a:p>
                  </a:txBody>
                  <a:tcPr marT="91425" marB="91425" marR="91425" marL="91425"/>
                </a:tc>
                <a:tc>
                  <a:txBody>
                    <a:bodyPr/>
                    <a:lstStyle/>
                    <a:p>
                      <a:pPr indent="0" lvl="0" marL="0" rtl="0" algn="l">
                        <a:spcBef>
                          <a:spcPts val="0"/>
                        </a:spcBef>
                        <a:spcAft>
                          <a:spcPts val="0"/>
                        </a:spcAft>
                        <a:buNone/>
                      </a:pPr>
                      <a:r>
                        <a:rPr b="1" lang="en"/>
                        <a:t>L</a:t>
                      </a:r>
                      <a:r>
                        <a:rPr lang="en"/>
                        <a:t>inux,</a:t>
                      </a:r>
                      <a:endParaRPr/>
                    </a:p>
                    <a:p>
                      <a:pPr indent="0" lvl="0" marL="0" rtl="0" algn="l">
                        <a:spcBef>
                          <a:spcPts val="0"/>
                        </a:spcBef>
                        <a:spcAft>
                          <a:spcPts val="0"/>
                        </a:spcAft>
                        <a:buNone/>
                      </a:pPr>
                      <a:r>
                        <a:rPr b="1" lang="en"/>
                        <a:t>A</a:t>
                      </a:r>
                      <a:r>
                        <a:rPr lang="en"/>
                        <a:t>pache,</a:t>
                      </a:r>
                      <a:endParaRPr/>
                    </a:p>
                    <a:p>
                      <a:pPr indent="0" lvl="0" marL="0" rtl="0" algn="l">
                        <a:spcBef>
                          <a:spcPts val="0"/>
                        </a:spcBef>
                        <a:spcAft>
                          <a:spcPts val="0"/>
                        </a:spcAft>
                        <a:buNone/>
                      </a:pPr>
                      <a:r>
                        <a:rPr b="1" lang="en"/>
                        <a:t>M</a:t>
                      </a:r>
                      <a:r>
                        <a:rPr lang="en"/>
                        <a:t>ySQL,</a:t>
                      </a:r>
                      <a:endParaRPr/>
                    </a:p>
                    <a:p>
                      <a:pPr indent="0" lvl="0" marL="0" rtl="0" algn="l">
                        <a:spcBef>
                          <a:spcPts val="0"/>
                        </a:spcBef>
                        <a:spcAft>
                          <a:spcPts val="0"/>
                        </a:spcAft>
                        <a:buNone/>
                      </a:pPr>
                      <a:r>
                        <a:rPr b="1" lang="en"/>
                        <a:t>P</a:t>
                      </a:r>
                      <a:r>
                        <a:rPr lang="en"/>
                        <a:t>HP</a:t>
                      </a:r>
                      <a:endParaRPr/>
                    </a:p>
                  </a:txBody>
                  <a:tcPr marT="91425" marB="91425" marR="91425" marL="91425"/>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PHP</a:t>
                      </a:r>
                      <a:endParaRPr/>
                    </a:p>
                  </a:txBody>
                  <a:tcPr marT="91425" marB="91425" marR="91425" marL="91425"/>
                </a:tc>
                <a:tc>
                  <a:txBody>
                    <a:bodyPr/>
                    <a:lstStyle/>
                    <a:p>
                      <a:pPr indent="0" lvl="0" marL="0" rtl="0" algn="l">
                        <a:spcBef>
                          <a:spcPts val="0"/>
                        </a:spcBef>
                        <a:spcAft>
                          <a:spcPts val="0"/>
                        </a:spcAft>
                        <a:buNone/>
                      </a:pPr>
                      <a:r>
                        <a:rPr lang="en"/>
                        <a:t>Linux</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MySQL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36300">
                <a:tc>
                  <a:txBody>
                    <a:bodyPr/>
                    <a:lstStyle/>
                    <a:p>
                      <a:pPr indent="0" lvl="0" marL="0" rtl="0" algn="l">
                        <a:spcBef>
                          <a:spcPts val="0"/>
                        </a:spcBef>
                        <a:spcAft>
                          <a:spcPts val="0"/>
                        </a:spcAft>
                        <a:buNone/>
                      </a:pPr>
                      <a:r>
                        <a:rPr lang="en"/>
                        <a:t>MERN</a:t>
                      </a:r>
                      <a:endParaRPr/>
                    </a:p>
                  </a:txBody>
                  <a:tcPr marT="91425" marB="91425" marR="91425" marL="91425">
                    <a:solidFill>
                      <a:srgbClr val="00FF00"/>
                    </a:solidFill>
                  </a:tcPr>
                </a:tc>
                <a:tc>
                  <a:txBody>
                    <a:bodyPr/>
                    <a:lstStyle/>
                    <a:p>
                      <a:pPr indent="0" lvl="0" marL="0" rtl="0" algn="l">
                        <a:spcBef>
                          <a:spcPts val="0"/>
                        </a:spcBef>
                        <a:spcAft>
                          <a:spcPts val="0"/>
                        </a:spcAft>
                        <a:buNone/>
                      </a:pPr>
                      <a:r>
                        <a:rPr b="1" lang="en"/>
                        <a:t>M</a:t>
                      </a:r>
                      <a:r>
                        <a:rPr lang="en"/>
                        <a:t>ongoDB,</a:t>
                      </a:r>
                      <a:endParaRPr/>
                    </a:p>
                    <a:p>
                      <a:pPr indent="0" lvl="0" marL="0" rtl="0" algn="l">
                        <a:spcBef>
                          <a:spcPts val="0"/>
                        </a:spcBef>
                        <a:spcAft>
                          <a:spcPts val="0"/>
                        </a:spcAft>
                        <a:buNone/>
                      </a:pPr>
                      <a:r>
                        <a:rPr b="1" lang="en"/>
                        <a:t>E</a:t>
                      </a:r>
                      <a:r>
                        <a:rPr lang="en"/>
                        <a:t>xpress.JS,</a:t>
                      </a:r>
                      <a:endParaRPr/>
                    </a:p>
                    <a:p>
                      <a:pPr indent="0" lvl="0" marL="0" rtl="0" algn="l">
                        <a:spcBef>
                          <a:spcPts val="0"/>
                        </a:spcBef>
                        <a:spcAft>
                          <a:spcPts val="0"/>
                        </a:spcAft>
                        <a:buNone/>
                      </a:pPr>
                      <a:r>
                        <a:rPr b="1" lang="en"/>
                        <a:t>R</a:t>
                      </a:r>
                      <a:r>
                        <a:rPr lang="en"/>
                        <a:t>eact,</a:t>
                      </a:r>
                      <a:endParaRPr/>
                    </a:p>
                    <a:p>
                      <a:pPr indent="0" lvl="0" marL="0" rtl="0" algn="l">
                        <a:spcBef>
                          <a:spcPts val="0"/>
                        </a:spcBef>
                        <a:spcAft>
                          <a:spcPts val="0"/>
                        </a:spcAft>
                        <a:buNone/>
                      </a:pPr>
                      <a:r>
                        <a:rPr b="1" lang="en"/>
                        <a:t>N</a:t>
                      </a:r>
                      <a:r>
                        <a:rPr lang="en"/>
                        <a:t>ode.JS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JavaScript</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React</a:t>
                      </a:r>
                      <a:endParaRPr/>
                    </a:p>
                  </a:txBody>
                  <a:tcPr marT="91425" marB="91425" marR="91425" marL="91425">
                    <a:lnR cap="flat" cmpd="sng" w="9525">
                      <a:solidFill>
                        <a:srgbClr val="9E9E9E"/>
                      </a:solidFill>
                      <a:prstDash val="solid"/>
                      <a:round/>
                      <a:headEnd len="sm" w="sm" type="none"/>
                      <a:tailEnd len="sm" w="sm" type="none"/>
                    </a:lnR>
                    <a:solidFill>
                      <a:srgbClr val="00FF00"/>
                    </a:solidFill>
                  </a:tcPr>
                </a:tc>
                <a:tc>
                  <a:txBody>
                    <a:bodyPr/>
                    <a:lstStyle/>
                    <a:p>
                      <a:pPr indent="0" lvl="0" marL="0" rtl="0" algn="l">
                        <a:spcBef>
                          <a:spcPts val="0"/>
                        </a:spcBef>
                        <a:spcAft>
                          <a:spcPts val="0"/>
                        </a:spcAft>
                        <a:buNone/>
                      </a:pPr>
                      <a:r>
                        <a:rPr lang="en"/>
                        <a:t>MongoDB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FF00"/>
                    </a:solidFill>
                  </a:tcPr>
                </a:tc>
              </a:tr>
              <a:tr h="1036300">
                <a:tc>
                  <a:txBody>
                    <a:bodyPr/>
                    <a:lstStyle/>
                    <a:p>
                      <a:pPr indent="0" lvl="0" marL="0" rtl="0" algn="l">
                        <a:spcBef>
                          <a:spcPts val="0"/>
                        </a:spcBef>
                        <a:spcAft>
                          <a:spcPts val="0"/>
                        </a:spcAft>
                        <a:buNone/>
                      </a:pPr>
                      <a:r>
                        <a:rPr lang="en"/>
                        <a:t>MEAN</a:t>
                      </a:r>
                      <a:endParaRPr/>
                    </a:p>
                  </a:txBody>
                  <a:tcPr marT="91425" marB="91425" marR="91425" marL="91425"/>
                </a:tc>
                <a:tc>
                  <a:txBody>
                    <a:bodyPr/>
                    <a:lstStyle/>
                    <a:p>
                      <a:pPr indent="0" lvl="0" marL="0" rtl="0" algn="l">
                        <a:spcBef>
                          <a:spcPts val="0"/>
                        </a:spcBef>
                        <a:spcAft>
                          <a:spcPts val="0"/>
                        </a:spcAft>
                        <a:buNone/>
                      </a:pPr>
                      <a:r>
                        <a:rPr b="1" lang="en"/>
                        <a:t>M</a:t>
                      </a:r>
                      <a:r>
                        <a:rPr lang="en"/>
                        <a:t>ongoDB,</a:t>
                      </a:r>
                      <a:endParaRPr/>
                    </a:p>
                    <a:p>
                      <a:pPr indent="0" lvl="0" marL="0" rtl="0" algn="l">
                        <a:spcBef>
                          <a:spcPts val="0"/>
                        </a:spcBef>
                        <a:spcAft>
                          <a:spcPts val="0"/>
                        </a:spcAft>
                        <a:buNone/>
                      </a:pPr>
                      <a:r>
                        <a:rPr b="1" lang="en"/>
                        <a:t>E</a:t>
                      </a:r>
                      <a:r>
                        <a:rPr lang="en"/>
                        <a:t>xpress.JS,</a:t>
                      </a:r>
                      <a:endParaRPr/>
                    </a:p>
                    <a:p>
                      <a:pPr indent="0" lvl="0" marL="0" rtl="0" algn="l">
                        <a:spcBef>
                          <a:spcPts val="0"/>
                        </a:spcBef>
                        <a:spcAft>
                          <a:spcPts val="0"/>
                        </a:spcAft>
                        <a:buNone/>
                      </a:pPr>
                      <a:r>
                        <a:rPr b="1" lang="en"/>
                        <a:t>A</a:t>
                      </a:r>
                      <a:r>
                        <a:rPr lang="en"/>
                        <a:t>ngularJS,</a:t>
                      </a:r>
                      <a:endParaRPr/>
                    </a:p>
                    <a:p>
                      <a:pPr indent="0" lvl="0" marL="0" rtl="0" algn="l">
                        <a:spcBef>
                          <a:spcPts val="0"/>
                        </a:spcBef>
                        <a:spcAft>
                          <a:spcPts val="0"/>
                        </a:spcAft>
                        <a:buNone/>
                      </a:pPr>
                      <a:r>
                        <a:rPr b="1" lang="en"/>
                        <a:t>N</a:t>
                      </a:r>
                      <a:r>
                        <a:rPr lang="en"/>
                        <a:t>ode.JS</a:t>
                      </a:r>
                      <a:endParaRPr/>
                    </a:p>
                  </a:txBody>
                  <a:tcPr marT="91425" marB="91425" marR="91425" marL="91425"/>
                </a:tc>
                <a:tc>
                  <a:txBody>
                    <a:bodyPr/>
                    <a:lstStyle/>
                    <a:p>
                      <a:pPr indent="0" lvl="0" marL="0" rtl="0" algn="l">
                        <a:spcBef>
                          <a:spcPts val="0"/>
                        </a:spcBef>
                        <a:spcAft>
                          <a:spcPts val="0"/>
                        </a:spcAft>
                        <a:buNone/>
                      </a:pPr>
                      <a:r>
                        <a:rPr lang="en"/>
                        <a:t>HTML,</a:t>
                      </a:r>
                      <a:endParaRPr/>
                    </a:p>
                    <a:p>
                      <a:pPr indent="0" lvl="0" marL="0" rtl="0" algn="l">
                        <a:spcBef>
                          <a:spcPts val="0"/>
                        </a:spcBef>
                        <a:spcAft>
                          <a:spcPts val="0"/>
                        </a:spcAft>
                        <a:buNone/>
                      </a:pPr>
                      <a:r>
                        <a:rPr lang="en"/>
                        <a:t>CSS,</a:t>
                      </a:r>
                      <a:endParaRPr/>
                    </a:p>
                    <a:p>
                      <a:pPr indent="0" lvl="0" marL="0" rtl="0" algn="l">
                        <a:spcBef>
                          <a:spcPts val="0"/>
                        </a:spcBef>
                        <a:spcAft>
                          <a:spcPts val="0"/>
                        </a:spcAft>
                        <a:buNone/>
                      </a:pPr>
                      <a:r>
                        <a:rPr lang="en"/>
                        <a:t>JavaScript</a:t>
                      </a:r>
                      <a:endParaRPr/>
                    </a:p>
                  </a:txBody>
                  <a:tcPr marT="91425" marB="91425" marR="91425" marL="91425"/>
                </a:tc>
                <a:tc>
                  <a:txBody>
                    <a:bodyPr/>
                    <a:lstStyle/>
                    <a:p>
                      <a:pPr indent="0" lvl="0" marL="0" rtl="0" algn="l">
                        <a:spcBef>
                          <a:spcPts val="0"/>
                        </a:spcBef>
                        <a:spcAft>
                          <a:spcPts val="0"/>
                        </a:spcAft>
                        <a:buNone/>
                      </a:pPr>
                      <a:r>
                        <a:rPr lang="en"/>
                        <a:t>AngularJS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t>MongoDB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id="286" name="Google Shape;286;p39"/>
          <p:cNvPicPr preferRelativeResize="0"/>
          <p:nvPr/>
        </p:nvPicPr>
        <p:blipFill>
          <a:blip r:embed="rId3">
            <a:alphaModFix/>
          </a:blip>
          <a:stretch>
            <a:fillRect/>
          </a:stretch>
        </p:blipFill>
        <p:spPr>
          <a:xfrm>
            <a:off x="8099775" y="0"/>
            <a:ext cx="1044225" cy="12975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Hosting:</a:t>
            </a:r>
            <a:endParaRPr/>
          </a:p>
        </p:txBody>
      </p:sp>
      <p:graphicFrame>
        <p:nvGraphicFramePr>
          <p:cNvPr id="292" name="Google Shape;292;p40"/>
          <p:cNvGraphicFramePr/>
          <p:nvPr/>
        </p:nvGraphicFramePr>
        <p:xfrm>
          <a:off x="796200" y="1017725"/>
          <a:ext cx="3000000" cy="3000000"/>
        </p:xfrm>
        <a:graphic>
          <a:graphicData uri="http://schemas.openxmlformats.org/drawingml/2006/table">
            <a:tbl>
              <a:tblPr>
                <a:noFill/>
                <a:tableStyleId>{1DF4B1F5-1228-42A3-B075-402008EFBEEB}</a:tableStyleId>
              </a:tblPr>
              <a:tblGrid>
                <a:gridCol w="1029175"/>
                <a:gridCol w="3072325"/>
                <a:gridCol w="3450100"/>
              </a:tblGrid>
              <a:tr h="588300">
                <a:tc>
                  <a:txBody>
                    <a:bodyPr/>
                    <a:lstStyle/>
                    <a:p>
                      <a:pPr indent="0" lvl="0" marL="0" rtl="0" algn="l">
                        <a:spcBef>
                          <a:spcPts val="0"/>
                        </a:spcBef>
                        <a:spcAft>
                          <a:spcPts val="0"/>
                        </a:spcAft>
                        <a:buNone/>
                      </a:pPr>
                      <a:r>
                        <a:rPr lang="en"/>
                        <a:t>Hosting Platforms</a:t>
                      </a:r>
                      <a:endParaRPr/>
                    </a:p>
                  </a:txBody>
                  <a:tcPr marT="91425" marB="91425" marR="91425" marL="91425"/>
                </a:tc>
                <a:tc>
                  <a:txBody>
                    <a:bodyPr/>
                    <a:lstStyle/>
                    <a:p>
                      <a:pPr indent="0" lvl="0" marL="0" rtl="0" algn="l">
                        <a:spcBef>
                          <a:spcPts val="0"/>
                        </a:spcBef>
                        <a:spcAft>
                          <a:spcPts val="0"/>
                        </a:spcAft>
                        <a:buNone/>
                      </a:pPr>
                      <a:r>
                        <a:rPr lang="en"/>
                        <a:t>Pros</a:t>
                      </a:r>
                      <a:endParaRPr/>
                    </a:p>
                  </a:txBody>
                  <a:tcPr marT="91425" marB="91425" marR="91425" marL="91425"/>
                </a:tc>
                <a:tc>
                  <a:txBody>
                    <a:bodyPr/>
                    <a:lstStyle/>
                    <a:p>
                      <a:pPr indent="0" lvl="0" marL="0" rtl="0" algn="l">
                        <a:spcBef>
                          <a:spcPts val="0"/>
                        </a:spcBef>
                        <a:spcAft>
                          <a:spcPts val="0"/>
                        </a:spcAft>
                        <a:buNone/>
                      </a:pPr>
                      <a:r>
                        <a:rPr lang="en"/>
                        <a:t>Cons</a:t>
                      </a:r>
                      <a:endParaRPr/>
                    </a:p>
                  </a:txBody>
                  <a:tcPr marT="91425" marB="91425" marR="91425" marL="91425"/>
                </a:tc>
              </a:tr>
              <a:tr h="1000125">
                <a:tc>
                  <a:txBody>
                    <a:bodyPr/>
                    <a:lstStyle/>
                    <a:p>
                      <a:pPr indent="0" lvl="0" marL="0" rtl="0" algn="l">
                        <a:spcBef>
                          <a:spcPts val="0"/>
                        </a:spcBef>
                        <a:spcAft>
                          <a:spcPts val="0"/>
                        </a:spcAft>
                        <a:buNone/>
                      </a:pPr>
                      <a:r>
                        <a:rPr lang="en"/>
                        <a:t>AWS</a:t>
                      </a:r>
                      <a:endParaRPr/>
                    </a:p>
                  </a:txBody>
                  <a:tcPr marT="91425" marB="91425" marR="91425" marL="91425"/>
                </a:tc>
                <a:tc>
                  <a:txBody>
                    <a:bodyPr/>
                    <a:lstStyle/>
                    <a:p>
                      <a:pPr indent="0" lvl="0" marL="0" rtl="0" algn="l">
                        <a:spcBef>
                          <a:spcPts val="0"/>
                        </a:spcBef>
                        <a:spcAft>
                          <a:spcPts val="0"/>
                        </a:spcAft>
                        <a:buNone/>
                      </a:pPr>
                      <a:r>
                        <a:rPr lang="en"/>
                        <a:t>Provides a full application suite to manage every aspect of our project having everything </a:t>
                      </a:r>
                      <a:r>
                        <a:rPr lang="en"/>
                        <a:t>seamlessly</a:t>
                      </a:r>
                      <a:r>
                        <a:rPr lang="en"/>
                        <a:t> integrate.</a:t>
                      </a:r>
                      <a:endParaRPr/>
                    </a:p>
                  </a:txBody>
                  <a:tcPr marT="91425" marB="91425" marR="91425" marL="91425"/>
                </a:tc>
                <a:tc>
                  <a:txBody>
                    <a:bodyPr/>
                    <a:lstStyle/>
                    <a:p>
                      <a:pPr indent="0" lvl="0" marL="0" rtl="0" algn="l">
                        <a:spcBef>
                          <a:spcPts val="0"/>
                        </a:spcBef>
                        <a:spcAft>
                          <a:spcPts val="0"/>
                        </a:spcAft>
                        <a:buNone/>
                      </a:pPr>
                      <a:r>
                        <a:rPr lang="en"/>
                        <a:t>Cost of Implementation.</a:t>
                      </a:r>
                      <a:endParaRPr/>
                    </a:p>
                    <a:p>
                      <a:pPr indent="0" lvl="0" marL="0" rtl="0" algn="l">
                        <a:spcBef>
                          <a:spcPts val="0"/>
                        </a:spcBef>
                        <a:spcAft>
                          <a:spcPts val="0"/>
                        </a:spcAft>
                        <a:buNone/>
                      </a:pPr>
                      <a:r>
                        <a:rPr lang="en"/>
                        <a:t>Group members lack experience in AWS, creating challenges and time  constraints moving forward.</a:t>
                      </a:r>
                      <a:endParaRPr/>
                    </a:p>
                  </a:txBody>
                  <a:tcPr marT="91425" marB="91425" marR="91425" marL="91425"/>
                </a:tc>
              </a:tr>
              <a:tr h="1000125">
                <a:tc>
                  <a:txBody>
                    <a:bodyPr/>
                    <a:lstStyle/>
                    <a:p>
                      <a:pPr indent="0" lvl="0" marL="0" rtl="0" algn="l">
                        <a:spcBef>
                          <a:spcPts val="0"/>
                        </a:spcBef>
                        <a:spcAft>
                          <a:spcPts val="0"/>
                        </a:spcAft>
                        <a:buNone/>
                      </a:pPr>
                      <a:r>
                        <a:rPr lang="en"/>
                        <a:t>Digital Ocean</a:t>
                      </a:r>
                      <a:endParaRPr/>
                    </a:p>
                  </a:txBody>
                  <a:tcPr marT="91425" marB="91425" marR="91425" marL="91425"/>
                </a:tc>
                <a:tc>
                  <a:txBody>
                    <a:bodyPr/>
                    <a:lstStyle/>
                    <a:p>
                      <a:pPr indent="0" lvl="0" marL="0" rtl="0" algn="l">
                        <a:spcBef>
                          <a:spcPts val="0"/>
                        </a:spcBef>
                        <a:spcAft>
                          <a:spcPts val="0"/>
                        </a:spcAft>
                        <a:buNone/>
                      </a:pPr>
                      <a:r>
                        <a:rPr lang="en"/>
                        <a:t>Simple solution that provides full virtualization of operating systems to allow any web stack hosting.</a:t>
                      </a:r>
                      <a:endParaRPr/>
                    </a:p>
                  </a:txBody>
                  <a:tcPr marT="91425" marB="91425" marR="91425" marL="91425"/>
                </a:tc>
                <a:tc>
                  <a:txBody>
                    <a:bodyPr/>
                    <a:lstStyle/>
                    <a:p>
                      <a:pPr indent="0" lvl="0" marL="0" rtl="0" algn="l">
                        <a:spcBef>
                          <a:spcPts val="0"/>
                        </a:spcBef>
                        <a:spcAft>
                          <a:spcPts val="0"/>
                        </a:spcAft>
                        <a:buNone/>
                      </a:pPr>
                      <a:r>
                        <a:rPr lang="en"/>
                        <a:t>Requires </a:t>
                      </a:r>
                      <a:r>
                        <a:rPr lang="en"/>
                        <a:t>maintenance</a:t>
                      </a:r>
                      <a:r>
                        <a:rPr lang="en"/>
                        <a:t> of server from </a:t>
                      </a:r>
                      <a:r>
                        <a:rPr lang="en"/>
                        <a:t>within</a:t>
                      </a:r>
                      <a:r>
                        <a:rPr lang="en"/>
                        <a:t> the virtual machine giving more problems for us to deal with.</a:t>
                      </a:r>
                      <a:endParaRPr/>
                    </a:p>
                  </a:txBody>
                  <a:tcPr marT="91425" marB="91425" marR="91425" marL="91425"/>
                </a:tc>
              </a:tr>
              <a:tr h="1206025">
                <a:tc>
                  <a:txBody>
                    <a:bodyPr/>
                    <a:lstStyle/>
                    <a:p>
                      <a:pPr indent="0" lvl="0" marL="0" rtl="0" algn="l">
                        <a:spcBef>
                          <a:spcPts val="0"/>
                        </a:spcBef>
                        <a:spcAft>
                          <a:spcPts val="0"/>
                        </a:spcAft>
                        <a:buNone/>
                      </a:pPr>
                      <a:r>
                        <a:rPr lang="en"/>
                        <a:t>Heroku</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A platform based solution that works with JS based stacks to host applications with </a:t>
                      </a:r>
                      <a:r>
                        <a:rPr lang="en"/>
                        <a:t>plugins</a:t>
                      </a:r>
                      <a:r>
                        <a:rPr lang="en"/>
                        <a:t> to allow for easy development and data analysis</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Due to it’s platform solution we can’t change hardware as freely, operating systems, and more customization if we wanted to have </a:t>
                      </a:r>
                      <a:r>
                        <a:rPr lang="en"/>
                        <a:t>specific</a:t>
                      </a:r>
                      <a:r>
                        <a:rPr lang="en"/>
                        <a:t> upgrades to improve </a:t>
                      </a:r>
                      <a:r>
                        <a:rPr lang="en"/>
                        <a:t>performance</a:t>
                      </a:r>
                      <a:r>
                        <a:rPr lang="en"/>
                        <a:t>.</a:t>
                      </a:r>
                      <a:endParaRPr/>
                    </a:p>
                  </a:txBody>
                  <a:tcPr marT="91425" marB="91425" marR="91425" marL="91425">
                    <a:solidFill>
                      <a:srgbClr val="00FF00"/>
                    </a:solidFill>
                  </a:tcPr>
                </a:tc>
              </a:tr>
            </a:tbl>
          </a:graphicData>
        </a:graphic>
      </p:graphicFrame>
      <p:pic>
        <p:nvPicPr>
          <p:cNvPr id="293" name="Google Shape;293;p40"/>
          <p:cNvPicPr preferRelativeResize="0"/>
          <p:nvPr/>
        </p:nvPicPr>
        <p:blipFill>
          <a:blip r:embed="rId3">
            <a:alphaModFix/>
          </a:blip>
          <a:stretch>
            <a:fillRect/>
          </a:stretch>
        </p:blipFill>
        <p:spPr>
          <a:xfrm>
            <a:off x="8099775" y="0"/>
            <a:ext cx="1044225" cy="12975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311700" y="352975"/>
            <a:ext cx="293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 UI:</a:t>
            </a:r>
            <a:endParaRPr/>
          </a:p>
        </p:txBody>
      </p:sp>
      <p:pic>
        <p:nvPicPr>
          <p:cNvPr id="299" name="Google Shape;299;p41"/>
          <p:cNvPicPr preferRelativeResize="0"/>
          <p:nvPr/>
        </p:nvPicPr>
        <p:blipFill>
          <a:blip r:embed="rId3">
            <a:alphaModFix/>
          </a:blip>
          <a:stretch>
            <a:fillRect/>
          </a:stretch>
        </p:blipFill>
        <p:spPr>
          <a:xfrm>
            <a:off x="1207888" y="925675"/>
            <a:ext cx="6728231" cy="3913026"/>
          </a:xfrm>
          <a:prstGeom prst="rect">
            <a:avLst/>
          </a:prstGeom>
          <a:noFill/>
          <a:ln>
            <a:noFill/>
          </a:ln>
        </p:spPr>
      </p:pic>
      <p:pic>
        <p:nvPicPr>
          <p:cNvPr id="300" name="Google Shape;300;p41"/>
          <p:cNvPicPr preferRelativeResize="0"/>
          <p:nvPr/>
        </p:nvPicPr>
        <p:blipFill>
          <a:blip r:embed="rId4">
            <a:alphaModFix/>
          </a:blip>
          <a:stretch>
            <a:fillRect/>
          </a:stretch>
        </p:blipFill>
        <p:spPr>
          <a:xfrm>
            <a:off x="8099775" y="0"/>
            <a:ext cx="1044225" cy="129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1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Research</a:t>
            </a:r>
            <a:endParaRPr/>
          </a:p>
        </p:txBody>
      </p:sp>
      <p:sp>
        <p:nvSpPr>
          <p:cNvPr id="75" name="Google Shape;75;p15"/>
          <p:cNvSpPr txBox="1"/>
          <p:nvPr>
            <p:ph idx="1" type="body"/>
          </p:nvPr>
        </p:nvSpPr>
        <p:spPr>
          <a:xfrm>
            <a:off x="4956300" y="863550"/>
            <a:ext cx="3876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Examples of similar systems on the market and their features</a:t>
            </a:r>
            <a:endParaRPr/>
          </a:p>
          <a:p>
            <a:pPr indent="-342900" lvl="0" marL="457200" rtl="0" algn="l">
              <a:spcBef>
                <a:spcPts val="0"/>
              </a:spcBef>
              <a:spcAft>
                <a:spcPts val="0"/>
              </a:spcAft>
              <a:buSzPts val="1800"/>
              <a:buChar char="●"/>
            </a:pPr>
            <a:r>
              <a:rPr lang="en"/>
              <a:t>We used these examples as a benchmark for our system, trying to meet as many features as the pre-existing systems as well as adding a new feature not yet on the market</a:t>
            </a:r>
            <a:endParaRPr/>
          </a:p>
        </p:txBody>
      </p:sp>
      <p:graphicFrame>
        <p:nvGraphicFramePr>
          <p:cNvPr id="76" name="Google Shape;76;p15"/>
          <p:cNvGraphicFramePr/>
          <p:nvPr/>
        </p:nvGraphicFramePr>
        <p:xfrm>
          <a:off x="311700" y="863550"/>
          <a:ext cx="3000000" cy="3000000"/>
        </p:xfrm>
        <a:graphic>
          <a:graphicData uri="http://schemas.openxmlformats.org/drawingml/2006/table">
            <a:tbl>
              <a:tblPr>
                <a:noFill/>
                <a:tableStyleId>{1EAF6C5C-6240-4FA6-8D93-4E76D2FA078D}</a:tableStyleId>
              </a:tblPr>
              <a:tblGrid>
                <a:gridCol w="884225"/>
                <a:gridCol w="626925"/>
                <a:gridCol w="506450"/>
                <a:gridCol w="674600"/>
                <a:gridCol w="674600"/>
                <a:gridCol w="629625"/>
                <a:gridCol w="717225"/>
              </a:tblGrid>
              <a:tr h="427600">
                <a:tc>
                  <a:txBody>
                    <a:bodyPr/>
                    <a:lstStyle/>
                    <a:p>
                      <a:pPr indent="0" lvl="0" marL="0" rtl="0" algn="ctr">
                        <a:spcBef>
                          <a:spcPts val="0"/>
                        </a:spcBef>
                        <a:spcAft>
                          <a:spcPts val="0"/>
                        </a:spcAft>
                        <a:buNone/>
                      </a:pPr>
                      <a:r>
                        <a:t/>
                      </a:r>
                      <a:endParaRPr b="1" sz="1000"/>
                    </a:p>
                  </a:txBody>
                  <a:tcPr marT="63500" marB="63500" marR="63500" marL="63500"/>
                </a:tc>
                <a:tc>
                  <a:txBody>
                    <a:bodyPr/>
                    <a:lstStyle/>
                    <a:p>
                      <a:pPr indent="0" lvl="0" marL="0" rtl="0" algn="ctr">
                        <a:spcBef>
                          <a:spcPts val="0"/>
                        </a:spcBef>
                        <a:spcAft>
                          <a:spcPts val="0"/>
                        </a:spcAft>
                        <a:buNone/>
                      </a:pPr>
                      <a:r>
                        <a:rPr b="1" lang="en" sz="1000"/>
                        <a:t>GHome Smart</a:t>
                      </a:r>
                      <a:endParaRPr b="1" sz="1000"/>
                    </a:p>
                  </a:txBody>
                  <a:tcPr marT="63500" marB="63500" marR="63500" marL="63500"/>
                </a:tc>
                <a:tc>
                  <a:txBody>
                    <a:bodyPr/>
                    <a:lstStyle/>
                    <a:p>
                      <a:pPr indent="0" lvl="0" marL="0" rtl="0" algn="ctr">
                        <a:spcBef>
                          <a:spcPts val="0"/>
                        </a:spcBef>
                        <a:spcAft>
                          <a:spcPts val="0"/>
                        </a:spcAft>
                        <a:buNone/>
                      </a:pPr>
                      <a:r>
                        <a:rPr b="1" lang="en" sz="1000"/>
                        <a:t>Geeni</a:t>
                      </a:r>
                      <a:endParaRPr b="1" sz="1000"/>
                    </a:p>
                  </a:txBody>
                  <a:tcPr marT="63500" marB="63500" marR="63500" marL="63500"/>
                </a:tc>
                <a:tc>
                  <a:txBody>
                    <a:bodyPr/>
                    <a:lstStyle/>
                    <a:p>
                      <a:pPr indent="0" lvl="0" marL="0" rtl="0" algn="ctr">
                        <a:spcBef>
                          <a:spcPts val="0"/>
                        </a:spcBef>
                        <a:spcAft>
                          <a:spcPts val="0"/>
                        </a:spcAft>
                        <a:buNone/>
                      </a:pPr>
                      <a:r>
                        <a:rPr b="1" lang="en" sz="1000"/>
                        <a:t>Amazon</a:t>
                      </a:r>
                      <a:endParaRPr b="1" sz="1000"/>
                    </a:p>
                  </a:txBody>
                  <a:tcPr marT="63500" marB="63500" marR="63500" marL="63500"/>
                </a:tc>
                <a:tc>
                  <a:txBody>
                    <a:bodyPr/>
                    <a:lstStyle/>
                    <a:p>
                      <a:pPr indent="0" lvl="0" marL="0" rtl="0" algn="ctr">
                        <a:spcBef>
                          <a:spcPts val="0"/>
                        </a:spcBef>
                        <a:spcAft>
                          <a:spcPts val="0"/>
                        </a:spcAft>
                        <a:buNone/>
                      </a:pPr>
                      <a:r>
                        <a:rPr b="1" lang="en" sz="1000"/>
                        <a:t>TP-Link</a:t>
                      </a:r>
                      <a:endParaRPr b="1" sz="1000"/>
                    </a:p>
                  </a:txBody>
                  <a:tcPr marT="63500" marB="63500" marR="63500" marL="63500"/>
                </a:tc>
                <a:tc>
                  <a:txBody>
                    <a:bodyPr/>
                    <a:lstStyle/>
                    <a:p>
                      <a:pPr indent="0" lvl="0" marL="0" rtl="0" algn="ctr">
                        <a:spcBef>
                          <a:spcPts val="0"/>
                        </a:spcBef>
                        <a:spcAft>
                          <a:spcPts val="0"/>
                        </a:spcAft>
                        <a:buNone/>
                      </a:pPr>
                      <a:r>
                        <a:rPr b="1" lang="en" sz="1000"/>
                        <a:t>Sense</a:t>
                      </a:r>
                      <a:endParaRPr b="1" sz="1000"/>
                    </a:p>
                  </a:txBody>
                  <a:tcPr marT="63500" marB="63500" marR="63500" marL="63500"/>
                </a:tc>
                <a:tc>
                  <a:txBody>
                    <a:bodyPr/>
                    <a:lstStyle/>
                    <a:p>
                      <a:pPr indent="0" lvl="0" marL="0" rtl="0" algn="ctr">
                        <a:spcBef>
                          <a:spcPts val="0"/>
                        </a:spcBef>
                        <a:spcAft>
                          <a:spcPts val="0"/>
                        </a:spcAft>
                        <a:buNone/>
                      </a:pPr>
                      <a:r>
                        <a:rPr b="1" lang="en" sz="1000"/>
                        <a:t>S.I.M.P.</a:t>
                      </a:r>
                      <a:endParaRPr b="1" sz="1000"/>
                    </a:p>
                  </a:txBody>
                  <a:tcPr marT="63500" marB="63500" marR="63500" marL="63500">
                    <a:solidFill>
                      <a:schemeClr val="accent6"/>
                    </a:solidFill>
                  </a:tcPr>
                </a:tc>
              </a:tr>
              <a:tr h="880325">
                <a:tc>
                  <a:txBody>
                    <a:bodyPr/>
                    <a:lstStyle/>
                    <a:p>
                      <a:pPr indent="0" lvl="0" marL="0" rtl="0" algn="ctr">
                        <a:spcBef>
                          <a:spcPts val="0"/>
                        </a:spcBef>
                        <a:spcAft>
                          <a:spcPts val="0"/>
                        </a:spcAft>
                        <a:buNone/>
                      </a:pPr>
                      <a:r>
                        <a:t/>
                      </a:r>
                      <a:endParaRPr b="1" sz="1000"/>
                    </a:p>
                    <a:p>
                      <a:pPr indent="0" lvl="0" marL="0" rtl="0" algn="ctr">
                        <a:spcBef>
                          <a:spcPts val="0"/>
                        </a:spcBef>
                        <a:spcAft>
                          <a:spcPts val="0"/>
                        </a:spcAft>
                        <a:buNone/>
                      </a:pPr>
                      <a:r>
                        <a:rPr b="1" lang="en" sz="1000"/>
                        <a:t>Size/Weight</a:t>
                      </a:r>
                      <a:endParaRPr b="1" sz="1000"/>
                    </a:p>
                  </a:txBody>
                  <a:tcPr marT="63500" marB="63500" marR="63500" marL="63500"/>
                </a:tc>
                <a:tc>
                  <a:txBody>
                    <a:bodyPr/>
                    <a:lstStyle/>
                    <a:p>
                      <a:pPr indent="0" lvl="0" marL="0" rtl="0" algn="ctr">
                        <a:spcBef>
                          <a:spcPts val="0"/>
                        </a:spcBef>
                        <a:spcAft>
                          <a:spcPts val="0"/>
                        </a:spcAft>
                        <a:buNone/>
                      </a:pPr>
                      <a:r>
                        <a:rPr lang="en" sz="1000"/>
                        <a:t> 2 x 2 x 1.1 inches; </a:t>
                      </a:r>
                      <a:endParaRPr sz="1000"/>
                    </a:p>
                    <a:p>
                      <a:pPr indent="0" lvl="0" marL="0" rtl="0" algn="ctr">
                        <a:spcBef>
                          <a:spcPts val="0"/>
                        </a:spcBef>
                        <a:spcAft>
                          <a:spcPts val="0"/>
                        </a:spcAft>
                        <a:buNone/>
                      </a:pPr>
                      <a:r>
                        <a:rPr lang="en" sz="1000"/>
                        <a:t>1.6 ounces</a:t>
                      </a:r>
                      <a:endParaRPr sz="1000"/>
                    </a:p>
                  </a:txBody>
                  <a:tcPr marT="63500" marB="63500" marR="63500" marL="63500"/>
                </a:tc>
                <a:tc>
                  <a:txBody>
                    <a:bodyPr/>
                    <a:lstStyle/>
                    <a:p>
                      <a:pPr indent="0" lvl="0" marL="0" rtl="0" algn="ctr">
                        <a:spcBef>
                          <a:spcPts val="0"/>
                        </a:spcBef>
                        <a:spcAft>
                          <a:spcPts val="0"/>
                        </a:spcAft>
                        <a:buNone/>
                      </a:pPr>
                      <a:r>
                        <a:rPr lang="en" sz="1000"/>
                        <a:t>1.7 x 2.75 x 4.5 inches</a:t>
                      </a:r>
                      <a:endParaRPr sz="1000"/>
                    </a:p>
                  </a:txBody>
                  <a:tcPr marT="63500" marB="63500" marR="63500" marL="63500"/>
                </a:tc>
                <a:tc>
                  <a:txBody>
                    <a:bodyPr/>
                    <a:lstStyle/>
                    <a:p>
                      <a:pPr indent="0" lvl="0" marL="0" rtl="0" algn="ctr">
                        <a:spcBef>
                          <a:spcPts val="0"/>
                        </a:spcBef>
                        <a:spcAft>
                          <a:spcPts val="0"/>
                        </a:spcAft>
                        <a:buNone/>
                      </a:pPr>
                      <a:r>
                        <a:rPr lang="en" sz="1000"/>
                        <a:t>3.2 x 1.5 x 2.2 inches;</a:t>
                      </a:r>
                      <a:endParaRPr sz="1000"/>
                    </a:p>
                    <a:p>
                      <a:pPr indent="0" lvl="0" marL="0" rtl="0" algn="ctr">
                        <a:spcBef>
                          <a:spcPts val="0"/>
                        </a:spcBef>
                        <a:spcAft>
                          <a:spcPts val="0"/>
                        </a:spcAft>
                        <a:buNone/>
                      </a:pPr>
                      <a:r>
                        <a:rPr lang="en" sz="1000"/>
                        <a:t>3.1 ounces</a:t>
                      </a:r>
                      <a:endParaRPr sz="1000"/>
                    </a:p>
                  </a:txBody>
                  <a:tcPr marT="63500" marB="63500" marR="63500" marL="63500"/>
                </a:tc>
                <a:tc>
                  <a:txBody>
                    <a:bodyPr/>
                    <a:lstStyle/>
                    <a:p>
                      <a:pPr indent="0" lvl="0" marL="0" rtl="0" algn="ctr">
                        <a:spcBef>
                          <a:spcPts val="0"/>
                        </a:spcBef>
                        <a:spcAft>
                          <a:spcPts val="0"/>
                        </a:spcAft>
                        <a:buNone/>
                      </a:pPr>
                      <a:r>
                        <a:rPr lang="en" sz="1000"/>
                        <a:t>2.4 x 1.5 x 1.6 inches; 6.4 ounces</a:t>
                      </a:r>
                      <a:endParaRPr sz="1000"/>
                    </a:p>
                  </a:txBody>
                  <a:tcPr marT="63500" marB="63500" marR="63500" marL="63500"/>
                </a:tc>
                <a:tc>
                  <a:txBody>
                    <a:bodyPr/>
                    <a:lstStyle/>
                    <a:p>
                      <a:pPr indent="0" lvl="0" marL="0" rtl="0" algn="ctr">
                        <a:spcBef>
                          <a:spcPts val="0"/>
                        </a:spcBef>
                        <a:spcAft>
                          <a:spcPts val="0"/>
                        </a:spcAft>
                        <a:buNone/>
                      </a:pPr>
                      <a:r>
                        <a:rPr lang="en" sz="1000"/>
                        <a:t>5.4 x 2.6 x 1.26 inches; 7.75 ounces</a:t>
                      </a:r>
                      <a:endParaRPr sz="1000"/>
                    </a:p>
                  </a:txBody>
                  <a:tcPr marT="63500" marB="63500" marR="63500" marL="63500"/>
                </a:tc>
                <a:tc>
                  <a:txBody>
                    <a:bodyPr/>
                    <a:lstStyle/>
                    <a:p>
                      <a:pPr indent="0" lvl="0" marL="0" rtl="0" algn="ctr">
                        <a:spcBef>
                          <a:spcPts val="0"/>
                        </a:spcBef>
                        <a:spcAft>
                          <a:spcPts val="0"/>
                        </a:spcAft>
                        <a:buNone/>
                      </a:pPr>
                      <a:r>
                        <a:rPr lang="en" sz="1000"/>
                        <a:t>5 x 5 x 3 inches;</a:t>
                      </a:r>
                      <a:endParaRPr sz="1000"/>
                    </a:p>
                    <a:p>
                      <a:pPr indent="0" lvl="0" marL="0" rtl="0" algn="ctr">
                        <a:spcBef>
                          <a:spcPts val="0"/>
                        </a:spcBef>
                        <a:spcAft>
                          <a:spcPts val="0"/>
                        </a:spcAft>
                        <a:buNone/>
                      </a:pPr>
                      <a:r>
                        <a:rPr lang="en" sz="1000"/>
                        <a:t>8 ounces (Estimate)</a:t>
                      </a:r>
                      <a:endParaRPr sz="1000"/>
                    </a:p>
                  </a:txBody>
                  <a:tcPr marT="63500" marB="63500" marR="63500" marL="63500">
                    <a:solidFill>
                      <a:schemeClr val="accent6"/>
                    </a:solidFill>
                  </a:tcPr>
                </a:tc>
              </a:tr>
              <a:tr h="578500">
                <a:tc>
                  <a:txBody>
                    <a:bodyPr/>
                    <a:lstStyle/>
                    <a:p>
                      <a:pPr indent="0" lvl="0" marL="0" rtl="0" algn="ctr">
                        <a:spcBef>
                          <a:spcPts val="0"/>
                        </a:spcBef>
                        <a:spcAft>
                          <a:spcPts val="0"/>
                        </a:spcAft>
                        <a:buNone/>
                      </a:pPr>
                      <a:r>
                        <a:rPr b="1" lang="en" sz="1000"/>
                        <a:t>Alexa &amp; Google Home</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solidFill>
                      <a:schemeClr val="accent6"/>
                    </a:solidFill>
                  </a:tcPr>
                </a:tc>
              </a:tr>
              <a:tr h="427600">
                <a:tc>
                  <a:txBody>
                    <a:bodyPr/>
                    <a:lstStyle/>
                    <a:p>
                      <a:pPr indent="0" lvl="0" marL="0" rtl="0" algn="ctr">
                        <a:spcBef>
                          <a:spcPts val="0"/>
                        </a:spcBef>
                        <a:spcAft>
                          <a:spcPts val="0"/>
                        </a:spcAft>
                        <a:buNone/>
                      </a:pPr>
                      <a:r>
                        <a:rPr b="1" lang="en" sz="1000"/>
                        <a:t>Scheduling</a:t>
                      </a:r>
                      <a:endParaRPr b="1"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solidFill>
                      <a:schemeClr val="accent6"/>
                    </a:solidFill>
                  </a:tcPr>
                </a:tc>
              </a:tr>
              <a:tr h="578500">
                <a:tc>
                  <a:txBody>
                    <a:bodyPr/>
                    <a:lstStyle/>
                    <a:p>
                      <a:pPr indent="0" lvl="0" marL="0" rtl="0" algn="ctr">
                        <a:spcBef>
                          <a:spcPts val="0"/>
                        </a:spcBef>
                        <a:spcAft>
                          <a:spcPts val="0"/>
                        </a:spcAft>
                        <a:buNone/>
                      </a:pPr>
                      <a:r>
                        <a:rPr b="1" lang="en" sz="1000"/>
                        <a:t>Away-</a:t>
                      </a:r>
                      <a:endParaRPr b="1" sz="1000"/>
                    </a:p>
                    <a:p>
                      <a:pPr indent="0" lvl="0" marL="0" rtl="0" algn="ctr">
                        <a:spcBef>
                          <a:spcPts val="0"/>
                        </a:spcBef>
                        <a:spcAft>
                          <a:spcPts val="0"/>
                        </a:spcAft>
                        <a:buNone/>
                      </a:pPr>
                      <a:r>
                        <a:rPr b="1" lang="en" sz="1000"/>
                        <a:t>From-Home Controls</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solidFill>
                      <a:schemeClr val="accent6"/>
                    </a:solidFill>
                  </a:tcPr>
                </a:tc>
              </a:tr>
              <a:tr h="280475">
                <a:tc>
                  <a:txBody>
                    <a:bodyPr/>
                    <a:lstStyle/>
                    <a:p>
                      <a:pPr indent="0" lvl="0" marL="0" rtl="0" algn="ctr">
                        <a:spcBef>
                          <a:spcPts val="0"/>
                        </a:spcBef>
                        <a:spcAft>
                          <a:spcPts val="0"/>
                        </a:spcAft>
                        <a:buNone/>
                      </a:pPr>
                      <a:r>
                        <a:rPr b="1" lang="en" sz="1000"/>
                        <a:t>SIMPY</a:t>
                      </a:r>
                      <a:endParaRPr b="1"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rPr lang="en" sz="1000"/>
                        <a:t>✅</a:t>
                      </a:r>
                      <a:endParaRPr sz="1000"/>
                    </a:p>
                  </a:txBody>
                  <a:tcPr marT="63500" marB="63500" marR="63500" marL="63500">
                    <a:solidFill>
                      <a:schemeClr val="accent6"/>
                    </a:solidFill>
                  </a:tcPr>
                </a:tc>
              </a:tr>
              <a:tr h="457725">
                <a:tc>
                  <a:txBody>
                    <a:bodyPr/>
                    <a:lstStyle/>
                    <a:p>
                      <a:pPr indent="0" lvl="0" marL="0" rtl="0" algn="ctr">
                        <a:spcBef>
                          <a:spcPts val="0"/>
                        </a:spcBef>
                        <a:spcAft>
                          <a:spcPts val="0"/>
                        </a:spcAft>
                        <a:buNone/>
                      </a:pPr>
                      <a:r>
                        <a:rPr b="1" lang="en" sz="1000"/>
                        <a:t>Easy Installation</a:t>
                      </a:r>
                      <a:endParaRPr b="1"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a:t>
                      </a:r>
                      <a:endParaRPr sz="1000"/>
                    </a:p>
                  </a:txBody>
                  <a:tcPr marT="63500" marB="63500" marR="63500" marL="63500">
                    <a:solidFill>
                      <a:schemeClr val="accent6"/>
                    </a:solidFill>
                  </a:tcPr>
                </a:tc>
              </a:tr>
              <a:tr h="457725">
                <a:tc>
                  <a:txBody>
                    <a:bodyPr/>
                    <a:lstStyle/>
                    <a:p>
                      <a:pPr indent="0" lvl="0" marL="0" rtl="0" algn="ctr">
                        <a:spcBef>
                          <a:spcPts val="0"/>
                        </a:spcBef>
                        <a:spcAft>
                          <a:spcPts val="0"/>
                        </a:spcAft>
                        <a:buNone/>
                      </a:pPr>
                      <a:r>
                        <a:rPr b="1" lang="en" sz="1000"/>
                        <a:t>Price/</a:t>
                      </a:r>
                      <a:endParaRPr b="1" sz="1000"/>
                    </a:p>
                    <a:p>
                      <a:pPr indent="0" lvl="0" marL="0" rtl="0" algn="ctr">
                        <a:spcBef>
                          <a:spcPts val="0"/>
                        </a:spcBef>
                        <a:spcAft>
                          <a:spcPts val="0"/>
                        </a:spcAft>
                        <a:buNone/>
                      </a:pPr>
                      <a:r>
                        <a:rPr b="1" lang="en" sz="1000"/>
                        <a:t>Quantity</a:t>
                      </a:r>
                      <a:endParaRPr b="1" sz="1000"/>
                    </a:p>
                  </a:txBody>
                  <a:tcPr marT="63500" marB="63500" marR="63500" marL="63500"/>
                </a:tc>
                <a:tc>
                  <a:txBody>
                    <a:bodyPr/>
                    <a:lstStyle/>
                    <a:p>
                      <a:pPr indent="0" lvl="0" marL="0" rtl="0" algn="ctr">
                        <a:spcBef>
                          <a:spcPts val="0"/>
                        </a:spcBef>
                        <a:spcAft>
                          <a:spcPts val="0"/>
                        </a:spcAft>
                        <a:buNone/>
                      </a:pPr>
                      <a:r>
                        <a:rPr lang="en" sz="1000"/>
                        <a:t>$7.99/1</a:t>
                      </a:r>
                      <a:endParaRPr sz="1000"/>
                    </a:p>
                  </a:txBody>
                  <a:tcPr marT="63500" marB="63500" marR="63500" marL="63500"/>
                </a:tc>
                <a:tc>
                  <a:txBody>
                    <a:bodyPr/>
                    <a:lstStyle/>
                    <a:p>
                      <a:pPr indent="0" lvl="0" marL="0" rtl="0" algn="ctr">
                        <a:spcBef>
                          <a:spcPts val="0"/>
                        </a:spcBef>
                        <a:spcAft>
                          <a:spcPts val="0"/>
                        </a:spcAft>
                        <a:buNone/>
                      </a:pPr>
                      <a:r>
                        <a:rPr lang="en" sz="1000"/>
                        <a:t>$39.99/2</a:t>
                      </a:r>
                      <a:endParaRPr sz="1000"/>
                    </a:p>
                  </a:txBody>
                  <a:tcPr marT="63500" marB="63500" marR="63500" marL="63500"/>
                </a:tc>
                <a:tc>
                  <a:txBody>
                    <a:bodyPr/>
                    <a:lstStyle/>
                    <a:p>
                      <a:pPr indent="0" lvl="0" marL="0" rtl="0" algn="ctr">
                        <a:spcBef>
                          <a:spcPts val="0"/>
                        </a:spcBef>
                        <a:spcAft>
                          <a:spcPts val="0"/>
                        </a:spcAft>
                        <a:buNone/>
                      </a:pPr>
                      <a:r>
                        <a:rPr lang="en" sz="1000"/>
                        <a:t>$24.99/1</a:t>
                      </a:r>
                      <a:endParaRPr sz="1000"/>
                    </a:p>
                  </a:txBody>
                  <a:tcPr marT="63500" marB="63500" marR="63500" marL="63500"/>
                </a:tc>
                <a:tc>
                  <a:txBody>
                    <a:bodyPr/>
                    <a:lstStyle/>
                    <a:p>
                      <a:pPr indent="0" lvl="0" marL="0" rtl="0" algn="ctr">
                        <a:spcBef>
                          <a:spcPts val="0"/>
                        </a:spcBef>
                        <a:spcAft>
                          <a:spcPts val="0"/>
                        </a:spcAft>
                        <a:buNone/>
                      </a:pPr>
                      <a:r>
                        <a:rPr lang="en" sz="1000"/>
                        <a:t>$17.99/1</a:t>
                      </a:r>
                      <a:endParaRPr sz="1000"/>
                    </a:p>
                  </a:txBody>
                  <a:tcPr marT="63500" marB="63500" marR="63500" marL="63500"/>
                </a:tc>
                <a:tc>
                  <a:txBody>
                    <a:bodyPr/>
                    <a:lstStyle/>
                    <a:p>
                      <a:pPr indent="0" lvl="0" marL="0" rtl="0" algn="ctr">
                        <a:spcBef>
                          <a:spcPts val="0"/>
                        </a:spcBef>
                        <a:spcAft>
                          <a:spcPts val="0"/>
                        </a:spcAft>
                        <a:buNone/>
                      </a:pPr>
                      <a:r>
                        <a:rPr lang="en" sz="1000"/>
                        <a:t>$299.99</a:t>
                      </a:r>
                      <a:endParaRPr sz="1000"/>
                    </a:p>
                  </a:txBody>
                  <a:tcPr marT="63500" marB="63500" marR="63500" marL="63500"/>
                </a:tc>
                <a:tc>
                  <a:txBody>
                    <a:bodyPr/>
                    <a:lstStyle/>
                    <a:p>
                      <a:pPr indent="0" lvl="0" marL="0" rtl="0" algn="ctr">
                        <a:spcBef>
                          <a:spcPts val="0"/>
                        </a:spcBef>
                        <a:spcAft>
                          <a:spcPts val="0"/>
                        </a:spcAft>
                        <a:buNone/>
                      </a:pPr>
                      <a:r>
                        <a:rPr lang="en" sz="1000"/>
                        <a:t>~$60*</a:t>
                      </a:r>
                      <a:endParaRPr sz="1000"/>
                    </a:p>
                  </a:txBody>
                  <a:tcPr marT="63500" marB="63500" marR="63500" marL="63500">
                    <a:solidFill>
                      <a:schemeClr val="accent6"/>
                    </a:solidFill>
                  </a:tcPr>
                </a:tc>
              </a:tr>
            </a:tbl>
          </a:graphicData>
        </a:graphic>
      </p:graphicFrame>
      <p:pic>
        <p:nvPicPr>
          <p:cNvPr id="77" name="Google Shape;77;p15"/>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2"/>
          <p:cNvPicPr preferRelativeResize="0"/>
          <p:nvPr/>
        </p:nvPicPr>
        <p:blipFill>
          <a:blip r:embed="rId3">
            <a:alphaModFix/>
          </a:blip>
          <a:stretch>
            <a:fillRect/>
          </a:stretch>
        </p:blipFill>
        <p:spPr>
          <a:xfrm>
            <a:off x="119725" y="194400"/>
            <a:ext cx="4382274" cy="2548649"/>
          </a:xfrm>
          <a:prstGeom prst="rect">
            <a:avLst/>
          </a:prstGeom>
          <a:noFill/>
          <a:ln>
            <a:noFill/>
          </a:ln>
        </p:spPr>
      </p:pic>
      <p:pic>
        <p:nvPicPr>
          <p:cNvPr id="306" name="Google Shape;306;p42"/>
          <p:cNvPicPr preferRelativeResize="0"/>
          <p:nvPr/>
        </p:nvPicPr>
        <p:blipFill>
          <a:blip r:embed="rId4">
            <a:alphaModFix/>
          </a:blip>
          <a:stretch>
            <a:fillRect/>
          </a:stretch>
        </p:blipFill>
        <p:spPr>
          <a:xfrm>
            <a:off x="4647424" y="2433750"/>
            <a:ext cx="4337199" cy="2521085"/>
          </a:xfrm>
          <a:prstGeom prst="rect">
            <a:avLst/>
          </a:prstGeom>
          <a:noFill/>
          <a:ln>
            <a:noFill/>
          </a:ln>
        </p:spPr>
      </p:pic>
      <p:pic>
        <p:nvPicPr>
          <p:cNvPr id="307" name="Google Shape;307;p42"/>
          <p:cNvPicPr preferRelativeResize="0"/>
          <p:nvPr/>
        </p:nvPicPr>
        <p:blipFill>
          <a:blip r:embed="rId5">
            <a:alphaModFix/>
          </a:blip>
          <a:stretch>
            <a:fillRect/>
          </a:stretch>
        </p:blipFill>
        <p:spPr>
          <a:xfrm>
            <a:off x="8099775" y="0"/>
            <a:ext cx="1044225" cy="12975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Backend (APIs)</a:t>
            </a:r>
            <a:endParaRPr/>
          </a:p>
        </p:txBody>
      </p:sp>
      <p:sp>
        <p:nvSpPr>
          <p:cNvPr id="313" name="Google Shape;313;p43"/>
          <p:cNvSpPr txBox="1"/>
          <p:nvPr>
            <p:ph idx="1" type="body"/>
          </p:nvPr>
        </p:nvSpPr>
        <p:spPr>
          <a:xfrm>
            <a:off x="311700" y="1152475"/>
            <a:ext cx="2754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APIs are functions built into our web server that act as connection between our SIMP and our web server, these APIs will help store our energy data, and control the SIMP remotely.</a:t>
            </a:r>
            <a:endParaRPr/>
          </a:p>
        </p:txBody>
      </p:sp>
      <p:pic>
        <p:nvPicPr>
          <p:cNvPr id="314" name="Google Shape;314;p43"/>
          <p:cNvPicPr preferRelativeResize="0"/>
          <p:nvPr/>
        </p:nvPicPr>
        <p:blipFill rotWithShape="1">
          <a:blip r:embed="rId3">
            <a:alphaModFix/>
          </a:blip>
          <a:srcRect b="10876" l="9454" r="10896" t="6792"/>
          <a:stretch/>
        </p:blipFill>
        <p:spPr>
          <a:xfrm>
            <a:off x="2954786" y="1017725"/>
            <a:ext cx="5877514" cy="3416400"/>
          </a:xfrm>
          <a:prstGeom prst="rect">
            <a:avLst/>
          </a:prstGeom>
          <a:noFill/>
          <a:ln>
            <a:noFill/>
          </a:ln>
        </p:spPr>
      </p:pic>
      <p:pic>
        <p:nvPicPr>
          <p:cNvPr id="315" name="Google Shape;315;p43"/>
          <p:cNvPicPr preferRelativeResize="0"/>
          <p:nvPr/>
        </p:nvPicPr>
        <p:blipFill rotWithShape="1">
          <a:blip r:embed="rId4">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Database</a:t>
            </a:r>
            <a:endParaRPr/>
          </a:p>
        </p:txBody>
      </p:sp>
      <p:sp>
        <p:nvSpPr>
          <p:cNvPr id="321" name="Google Shape;32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MongoDB</a:t>
            </a:r>
            <a:endParaRPr/>
          </a:p>
          <a:p>
            <a:pPr indent="-342900" lvl="0" marL="457200" rtl="0" algn="l">
              <a:spcBef>
                <a:spcPts val="1200"/>
              </a:spcBef>
              <a:spcAft>
                <a:spcPts val="0"/>
              </a:spcAft>
              <a:buSzPts val="1800"/>
              <a:buChar char="●"/>
            </a:pPr>
            <a:r>
              <a:rPr lang="en"/>
              <a:t>Time Series</a:t>
            </a:r>
            <a:r>
              <a:rPr lang="en"/>
              <a:t> Collections for </a:t>
            </a:r>
            <a:r>
              <a:rPr lang="en"/>
              <a:t>efficient</a:t>
            </a:r>
            <a:r>
              <a:rPr lang="en"/>
              <a:t> storage of our power usage over time data. </a:t>
            </a:r>
            <a:endParaRPr/>
          </a:p>
          <a:p>
            <a:pPr indent="-342900" lvl="0" marL="457200" rtl="0" algn="l">
              <a:spcBef>
                <a:spcPts val="0"/>
              </a:spcBef>
              <a:spcAft>
                <a:spcPts val="0"/>
              </a:spcAft>
              <a:buSzPts val="1800"/>
              <a:buChar char="●"/>
            </a:pPr>
            <a:r>
              <a:rPr lang="en"/>
              <a:t>Easy to understand Document style storage</a:t>
            </a:r>
            <a:endParaRPr/>
          </a:p>
          <a:p>
            <a:pPr indent="0" lvl="0" marL="0" rtl="0" algn="l">
              <a:spcBef>
                <a:spcPts val="1200"/>
              </a:spcBef>
              <a:spcAft>
                <a:spcPts val="1200"/>
              </a:spcAft>
              <a:buNone/>
            </a:pPr>
            <a:r>
              <a:t/>
            </a:r>
            <a:endParaRPr/>
          </a:p>
        </p:txBody>
      </p:sp>
      <p:pic>
        <p:nvPicPr>
          <p:cNvPr id="322" name="Google Shape;322;p44"/>
          <p:cNvPicPr preferRelativeResize="0"/>
          <p:nvPr/>
        </p:nvPicPr>
        <p:blipFill>
          <a:blip r:embed="rId3">
            <a:alphaModFix/>
          </a:blip>
          <a:stretch>
            <a:fillRect/>
          </a:stretch>
        </p:blipFill>
        <p:spPr>
          <a:xfrm>
            <a:off x="2586038" y="2684388"/>
            <a:ext cx="3971925" cy="2085975"/>
          </a:xfrm>
          <a:prstGeom prst="rect">
            <a:avLst/>
          </a:prstGeom>
          <a:noFill/>
          <a:ln>
            <a:noFill/>
          </a:ln>
        </p:spPr>
      </p:pic>
      <p:pic>
        <p:nvPicPr>
          <p:cNvPr id="323" name="Google Shape;323;p44"/>
          <p:cNvPicPr preferRelativeResize="0"/>
          <p:nvPr/>
        </p:nvPicPr>
        <p:blipFill rotWithShape="1">
          <a:blip r:embed="rId4">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 Programming</a:t>
            </a:r>
            <a:endParaRPr/>
          </a:p>
        </p:txBody>
      </p:sp>
      <p:sp>
        <p:nvSpPr>
          <p:cNvPr id="329" name="Google Shape;329;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Connects to WiFi and establishes current time using a Internet Time API for </a:t>
            </a:r>
            <a:r>
              <a:rPr lang="en"/>
              <a:t>synchronization</a:t>
            </a:r>
            <a:r>
              <a:rPr lang="en"/>
              <a:t>.</a:t>
            </a:r>
            <a:endParaRPr/>
          </a:p>
          <a:p>
            <a:pPr indent="-342900" lvl="0" marL="457200" rtl="0" algn="l">
              <a:spcBef>
                <a:spcPts val="0"/>
              </a:spcBef>
              <a:spcAft>
                <a:spcPts val="0"/>
              </a:spcAft>
              <a:buSzPts val="1800"/>
              <a:buChar char="●"/>
            </a:pPr>
            <a:r>
              <a:rPr lang="en"/>
              <a:t>Requests Outlet’s desired power state from database, once this value is received it will change the relay state accordingly.</a:t>
            </a:r>
            <a:endParaRPr/>
          </a:p>
          <a:p>
            <a:pPr indent="-342900" lvl="0" marL="457200" rtl="0" algn="l">
              <a:spcBef>
                <a:spcPts val="0"/>
              </a:spcBef>
              <a:spcAft>
                <a:spcPts val="0"/>
              </a:spcAft>
              <a:buSzPts val="1800"/>
              <a:buChar char="●"/>
            </a:pPr>
            <a:r>
              <a:rPr lang="en"/>
              <a:t>Current Readings are measured over a 1 second period and averaged out to give a more consistent reading.</a:t>
            </a:r>
            <a:endParaRPr/>
          </a:p>
          <a:p>
            <a:pPr indent="-342900" lvl="0" marL="457200" rtl="0" algn="l">
              <a:spcBef>
                <a:spcPts val="0"/>
              </a:spcBef>
              <a:spcAft>
                <a:spcPts val="0"/>
              </a:spcAft>
              <a:buSzPts val="1800"/>
              <a:buChar char="●"/>
            </a:pPr>
            <a:r>
              <a:rPr lang="en"/>
              <a:t>Current Time, Voltage, Current, and Power are then Packaged into a JSON Payload to be sent to the database from storage.</a:t>
            </a:r>
            <a:endParaRPr/>
          </a:p>
          <a:p>
            <a:pPr indent="0" lvl="0" marL="457200" rtl="0" algn="l">
              <a:spcBef>
                <a:spcPts val="1200"/>
              </a:spcBef>
              <a:spcAft>
                <a:spcPts val="1200"/>
              </a:spcAft>
              <a:buNone/>
            </a:pPr>
            <a:r>
              <a:t/>
            </a:r>
            <a:endParaRPr/>
          </a:p>
        </p:txBody>
      </p:sp>
      <p:pic>
        <p:nvPicPr>
          <p:cNvPr id="330" name="Google Shape;330;p45"/>
          <p:cNvPicPr preferRelativeResize="0"/>
          <p:nvPr/>
        </p:nvPicPr>
        <p:blipFill rotWithShape="1">
          <a:blip r:embed="rId3">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Management</a:t>
            </a:r>
            <a:endParaRPr/>
          </a:p>
        </p:txBody>
      </p:sp>
      <p:sp>
        <p:nvSpPr>
          <p:cNvPr id="336" name="Google Shape;336;p46"/>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Budgeting, Milestones and Division of Labor</a:t>
            </a:r>
            <a:endParaRPr/>
          </a:p>
        </p:txBody>
      </p:sp>
      <p:pic>
        <p:nvPicPr>
          <p:cNvPr id="337" name="Google Shape;337;p46"/>
          <p:cNvPicPr preferRelativeResize="0"/>
          <p:nvPr/>
        </p:nvPicPr>
        <p:blipFill rotWithShape="1">
          <a:blip r:embed="rId3">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Distribution of Tasks</a:t>
            </a:r>
            <a:endParaRPr/>
          </a:p>
        </p:txBody>
      </p:sp>
      <p:sp>
        <p:nvSpPr>
          <p:cNvPr id="343" name="Google Shape;343;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Edin: Schematic Design and PCB Design</a:t>
            </a:r>
            <a:endParaRPr sz="2000"/>
          </a:p>
          <a:p>
            <a:pPr indent="-355600" lvl="0" marL="457200" rtl="0" algn="l">
              <a:spcBef>
                <a:spcPts val="0"/>
              </a:spcBef>
              <a:spcAft>
                <a:spcPts val="0"/>
              </a:spcAft>
              <a:buSzPts val="2000"/>
              <a:buChar char="●"/>
            </a:pPr>
            <a:r>
              <a:rPr lang="en" sz="2000"/>
              <a:t>JV: Breadboard Testing and Diagnosing</a:t>
            </a:r>
            <a:endParaRPr sz="2000"/>
          </a:p>
          <a:p>
            <a:pPr indent="-355600" lvl="0" marL="457200" rtl="0" algn="l">
              <a:spcBef>
                <a:spcPts val="0"/>
              </a:spcBef>
              <a:spcAft>
                <a:spcPts val="0"/>
              </a:spcAft>
              <a:buSzPts val="2000"/>
              <a:buChar char="●"/>
            </a:pPr>
            <a:r>
              <a:rPr lang="en" sz="2000"/>
              <a:t>Austin: Back-End, </a:t>
            </a:r>
            <a:r>
              <a:rPr lang="en" sz="2000"/>
              <a:t>Microcontroller</a:t>
            </a:r>
            <a:r>
              <a:rPr lang="en" sz="2000"/>
              <a:t> Programming</a:t>
            </a:r>
            <a:endParaRPr sz="2000"/>
          </a:p>
          <a:p>
            <a:pPr indent="-355600" lvl="0" marL="457200" rtl="0" algn="l">
              <a:spcBef>
                <a:spcPts val="0"/>
              </a:spcBef>
              <a:spcAft>
                <a:spcPts val="0"/>
              </a:spcAft>
              <a:buSzPts val="2000"/>
              <a:buChar char="●"/>
            </a:pPr>
            <a:r>
              <a:rPr lang="en" sz="2000"/>
              <a:t>Anthony: Front</a:t>
            </a:r>
            <a:r>
              <a:rPr lang="en" sz="2000"/>
              <a:t>-End User Interface Design</a:t>
            </a:r>
            <a:endParaRPr sz="2000"/>
          </a:p>
        </p:txBody>
      </p:sp>
      <p:pic>
        <p:nvPicPr>
          <p:cNvPr id="344" name="Google Shape;344;p47"/>
          <p:cNvPicPr preferRelativeResize="0"/>
          <p:nvPr/>
        </p:nvPicPr>
        <p:blipFill rotWithShape="1">
          <a:blip r:embed="rId3">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ph type="title"/>
          </p:nvPr>
        </p:nvSpPr>
        <p:spPr>
          <a:xfrm>
            <a:off x="311700" y="112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Budgeting (Actual):</a:t>
            </a:r>
            <a:endParaRPr/>
          </a:p>
        </p:txBody>
      </p:sp>
      <p:graphicFrame>
        <p:nvGraphicFramePr>
          <p:cNvPr id="350" name="Google Shape;350;p48"/>
          <p:cNvGraphicFramePr/>
          <p:nvPr/>
        </p:nvGraphicFramePr>
        <p:xfrm>
          <a:off x="311700" y="613750"/>
          <a:ext cx="3000000" cy="3000000"/>
        </p:xfrm>
        <a:graphic>
          <a:graphicData uri="http://schemas.openxmlformats.org/drawingml/2006/table">
            <a:tbl>
              <a:tblPr>
                <a:noFill/>
                <a:tableStyleId>{1EAF6C5C-6240-4FA6-8D93-4E76D2FA078D}</a:tableStyleId>
              </a:tblPr>
              <a:tblGrid>
                <a:gridCol w="4260300"/>
                <a:gridCol w="4260300"/>
              </a:tblGrid>
              <a:tr h="231775">
                <a:tc>
                  <a:txBody>
                    <a:bodyPr/>
                    <a:lstStyle/>
                    <a:p>
                      <a:pPr indent="0" lvl="0" marL="0" rtl="0" algn="ctr">
                        <a:spcBef>
                          <a:spcPts val="0"/>
                        </a:spcBef>
                        <a:spcAft>
                          <a:spcPts val="0"/>
                        </a:spcAft>
                        <a:buNone/>
                      </a:pPr>
                      <a:r>
                        <a:rPr b="1" lang="en" sz="700"/>
                        <a:t>Item</a:t>
                      </a:r>
                      <a:endParaRPr b="1" sz="700"/>
                    </a:p>
                  </a:txBody>
                  <a:tcPr marT="63500" marB="63500" marR="63500" marL="63500"/>
                </a:tc>
                <a:tc>
                  <a:txBody>
                    <a:bodyPr/>
                    <a:lstStyle/>
                    <a:p>
                      <a:pPr indent="0" lvl="0" marL="0" rtl="0" algn="ctr">
                        <a:spcBef>
                          <a:spcPts val="0"/>
                        </a:spcBef>
                        <a:spcAft>
                          <a:spcPts val="0"/>
                        </a:spcAft>
                        <a:buNone/>
                      </a:pPr>
                      <a:r>
                        <a:rPr b="1" lang="en" sz="700"/>
                        <a:t>Price (Total)</a:t>
                      </a:r>
                      <a:endParaRPr b="1" sz="700"/>
                    </a:p>
                  </a:txBody>
                  <a:tcPr marT="63500" marB="63500" marR="63500" marL="63500"/>
                </a:tc>
              </a:tr>
              <a:tr h="231775">
                <a:tc>
                  <a:txBody>
                    <a:bodyPr/>
                    <a:lstStyle/>
                    <a:p>
                      <a:pPr indent="0" lvl="0" marL="0" rtl="0" algn="ctr">
                        <a:spcBef>
                          <a:spcPts val="0"/>
                        </a:spcBef>
                        <a:spcAft>
                          <a:spcPts val="0"/>
                        </a:spcAft>
                        <a:buNone/>
                      </a:pPr>
                      <a:r>
                        <a:rPr lang="en" sz="700"/>
                        <a:t>First Ammeters and Voltmeters</a:t>
                      </a:r>
                      <a:endParaRPr sz="700"/>
                    </a:p>
                  </a:txBody>
                  <a:tcPr marT="63500" marB="63500" marR="63500" marL="63500"/>
                </a:tc>
                <a:tc>
                  <a:txBody>
                    <a:bodyPr/>
                    <a:lstStyle/>
                    <a:p>
                      <a:pPr indent="0" lvl="0" marL="0" rtl="0" algn="ctr">
                        <a:spcBef>
                          <a:spcPts val="0"/>
                        </a:spcBef>
                        <a:spcAft>
                          <a:spcPts val="0"/>
                        </a:spcAft>
                        <a:buNone/>
                      </a:pPr>
                      <a:r>
                        <a:rPr lang="en" sz="700"/>
                        <a:t>$12.77</a:t>
                      </a:r>
                      <a:endParaRPr sz="700"/>
                    </a:p>
                  </a:txBody>
                  <a:tcPr marT="63500" marB="63500" marR="63500" marL="63500"/>
                </a:tc>
              </a:tr>
              <a:tr h="231775">
                <a:tc>
                  <a:txBody>
                    <a:bodyPr/>
                    <a:lstStyle/>
                    <a:p>
                      <a:pPr indent="0" lvl="0" marL="0" rtl="0" algn="ctr">
                        <a:spcBef>
                          <a:spcPts val="0"/>
                        </a:spcBef>
                        <a:spcAft>
                          <a:spcPts val="0"/>
                        </a:spcAft>
                        <a:buNone/>
                      </a:pPr>
                      <a:r>
                        <a:rPr lang="en" sz="700"/>
                        <a:t>5V Relay Module</a:t>
                      </a:r>
                      <a:endParaRPr sz="700"/>
                    </a:p>
                  </a:txBody>
                  <a:tcPr marT="63500" marB="63500" marR="63500" marL="63500"/>
                </a:tc>
                <a:tc>
                  <a:txBody>
                    <a:bodyPr/>
                    <a:lstStyle/>
                    <a:p>
                      <a:pPr indent="0" lvl="0" marL="0" rtl="0" algn="ctr">
                        <a:spcBef>
                          <a:spcPts val="0"/>
                        </a:spcBef>
                        <a:spcAft>
                          <a:spcPts val="0"/>
                        </a:spcAft>
                        <a:buNone/>
                      </a:pPr>
                      <a:r>
                        <a:rPr lang="en" sz="700"/>
                        <a:t>$5.86</a:t>
                      </a:r>
                      <a:endParaRPr sz="700"/>
                    </a:p>
                  </a:txBody>
                  <a:tcPr marT="63500" marB="63500" marR="63500" marL="63500"/>
                </a:tc>
              </a:tr>
              <a:tr h="231775">
                <a:tc>
                  <a:txBody>
                    <a:bodyPr/>
                    <a:lstStyle/>
                    <a:p>
                      <a:pPr indent="0" lvl="0" marL="0" rtl="0" algn="ctr">
                        <a:spcBef>
                          <a:spcPts val="0"/>
                        </a:spcBef>
                        <a:spcAft>
                          <a:spcPts val="0"/>
                        </a:spcAft>
                        <a:buNone/>
                      </a:pPr>
                      <a:r>
                        <a:rPr lang="en" sz="700"/>
                        <a:t>2x20 Pin Headers</a:t>
                      </a:r>
                      <a:endParaRPr sz="700"/>
                    </a:p>
                  </a:txBody>
                  <a:tcPr marT="63500" marB="63500" marR="63500" marL="63500"/>
                </a:tc>
                <a:tc>
                  <a:txBody>
                    <a:bodyPr/>
                    <a:lstStyle/>
                    <a:p>
                      <a:pPr indent="0" lvl="0" marL="0" rtl="0" algn="ctr">
                        <a:spcBef>
                          <a:spcPts val="0"/>
                        </a:spcBef>
                        <a:spcAft>
                          <a:spcPts val="0"/>
                        </a:spcAft>
                        <a:buNone/>
                      </a:pPr>
                      <a:r>
                        <a:rPr lang="en" sz="700"/>
                        <a:t>$9.57</a:t>
                      </a:r>
                      <a:endParaRPr sz="700"/>
                    </a:p>
                  </a:txBody>
                  <a:tcPr marT="63500" marB="63500" marR="63500" marL="63500"/>
                </a:tc>
              </a:tr>
              <a:tr h="231775">
                <a:tc>
                  <a:txBody>
                    <a:bodyPr/>
                    <a:lstStyle/>
                    <a:p>
                      <a:pPr indent="0" lvl="0" marL="0" rtl="0" algn="ctr">
                        <a:spcBef>
                          <a:spcPts val="0"/>
                        </a:spcBef>
                        <a:spcAft>
                          <a:spcPts val="0"/>
                        </a:spcAft>
                        <a:buNone/>
                      </a:pPr>
                      <a:r>
                        <a:rPr lang="en" sz="700"/>
                        <a:t>Solder</a:t>
                      </a:r>
                      <a:endParaRPr sz="700"/>
                    </a:p>
                  </a:txBody>
                  <a:tcPr marT="63500" marB="63500" marR="63500" marL="63500"/>
                </a:tc>
                <a:tc>
                  <a:txBody>
                    <a:bodyPr/>
                    <a:lstStyle/>
                    <a:p>
                      <a:pPr indent="0" lvl="0" marL="0" rtl="0" algn="ctr">
                        <a:spcBef>
                          <a:spcPts val="0"/>
                        </a:spcBef>
                        <a:spcAft>
                          <a:spcPts val="0"/>
                        </a:spcAft>
                        <a:buNone/>
                      </a:pPr>
                      <a:r>
                        <a:rPr lang="en" sz="700"/>
                        <a:t>$7.44</a:t>
                      </a:r>
                      <a:endParaRPr sz="700"/>
                    </a:p>
                  </a:txBody>
                  <a:tcPr marT="63500" marB="63500" marR="63500" marL="63500"/>
                </a:tc>
              </a:tr>
              <a:tr h="231775">
                <a:tc>
                  <a:txBody>
                    <a:bodyPr/>
                    <a:lstStyle/>
                    <a:p>
                      <a:pPr indent="0" lvl="0" marL="0" rtl="0" algn="ctr">
                        <a:spcBef>
                          <a:spcPts val="0"/>
                        </a:spcBef>
                        <a:spcAft>
                          <a:spcPts val="0"/>
                        </a:spcAft>
                        <a:buNone/>
                      </a:pPr>
                      <a:r>
                        <a:rPr lang="en" sz="700"/>
                        <a:t>2nd 5V Relay Module</a:t>
                      </a:r>
                      <a:endParaRPr sz="700"/>
                    </a:p>
                  </a:txBody>
                  <a:tcPr marT="63500" marB="63500" marR="63500" marL="63500"/>
                </a:tc>
                <a:tc>
                  <a:txBody>
                    <a:bodyPr/>
                    <a:lstStyle/>
                    <a:p>
                      <a:pPr indent="0" lvl="0" marL="0" rtl="0" algn="ctr">
                        <a:spcBef>
                          <a:spcPts val="0"/>
                        </a:spcBef>
                        <a:spcAft>
                          <a:spcPts val="0"/>
                        </a:spcAft>
                        <a:buNone/>
                      </a:pPr>
                      <a:r>
                        <a:rPr lang="en" sz="700"/>
                        <a:t>$5.86</a:t>
                      </a:r>
                      <a:endParaRPr sz="700"/>
                    </a:p>
                  </a:txBody>
                  <a:tcPr marT="63500" marB="63500" marR="63500" marL="63500"/>
                </a:tc>
              </a:tr>
              <a:tr h="231775">
                <a:tc>
                  <a:txBody>
                    <a:bodyPr/>
                    <a:lstStyle/>
                    <a:p>
                      <a:pPr indent="0" lvl="0" marL="0" rtl="0" algn="ctr">
                        <a:spcBef>
                          <a:spcPts val="0"/>
                        </a:spcBef>
                        <a:spcAft>
                          <a:spcPts val="0"/>
                        </a:spcAft>
                        <a:buNone/>
                      </a:pPr>
                      <a:r>
                        <a:rPr lang="en" sz="700"/>
                        <a:t>3.3V Relay Modules</a:t>
                      </a:r>
                      <a:endParaRPr sz="700"/>
                    </a:p>
                  </a:txBody>
                  <a:tcPr marT="63500" marB="63500" marR="63500" marL="63500"/>
                </a:tc>
                <a:tc>
                  <a:txBody>
                    <a:bodyPr/>
                    <a:lstStyle/>
                    <a:p>
                      <a:pPr indent="0" lvl="0" marL="0" rtl="0" algn="ctr">
                        <a:spcBef>
                          <a:spcPts val="0"/>
                        </a:spcBef>
                        <a:spcAft>
                          <a:spcPts val="0"/>
                        </a:spcAft>
                        <a:buNone/>
                      </a:pPr>
                      <a:r>
                        <a:rPr lang="en" sz="700"/>
                        <a:t>$9.57</a:t>
                      </a:r>
                      <a:endParaRPr sz="700"/>
                    </a:p>
                  </a:txBody>
                  <a:tcPr marT="63500" marB="63500" marR="63500" marL="63500"/>
                </a:tc>
              </a:tr>
              <a:tr h="231775">
                <a:tc>
                  <a:txBody>
                    <a:bodyPr/>
                    <a:lstStyle/>
                    <a:p>
                      <a:pPr indent="0" lvl="0" marL="0" rtl="0" algn="ctr">
                        <a:spcBef>
                          <a:spcPts val="0"/>
                        </a:spcBef>
                        <a:spcAft>
                          <a:spcPts val="0"/>
                        </a:spcAft>
                        <a:buNone/>
                      </a:pPr>
                      <a:r>
                        <a:rPr lang="en" sz="700"/>
                        <a:t>De-solder wick</a:t>
                      </a:r>
                      <a:endParaRPr sz="700"/>
                    </a:p>
                  </a:txBody>
                  <a:tcPr marT="63500" marB="63500" marR="63500" marL="63500"/>
                </a:tc>
                <a:tc>
                  <a:txBody>
                    <a:bodyPr/>
                    <a:lstStyle/>
                    <a:p>
                      <a:pPr indent="0" lvl="0" marL="0" rtl="0" algn="ctr">
                        <a:spcBef>
                          <a:spcPts val="0"/>
                        </a:spcBef>
                        <a:spcAft>
                          <a:spcPts val="0"/>
                        </a:spcAft>
                        <a:buNone/>
                      </a:pPr>
                      <a:r>
                        <a:rPr lang="en" sz="700"/>
                        <a:t>$10.64</a:t>
                      </a:r>
                      <a:endParaRPr sz="700"/>
                    </a:p>
                  </a:txBody>
                  <a:tcPr marT="63500" marB="63500" marR="63500" marL="63500"/>
                </a:tc>
              </a:tr>
              <a:tr h="231775">
                <a:tc>
                  <a:txBody>
                    <a:bodyPr/>
                    <a:lstStyle/>
                    <a:p>
                      <a:pPr indent="0" lvl="0" marL="0" rtl="0" algn="ctr">
                        <a:spcBef>
                          <a:spcPts val="0"/>
                        </a:spcBef>
                        <a:spcAft>
                          <a:spcPts val="0"/>
                        </a:spcAft>
                        <a:buNone/>
                      </a:pPr>
                      <a:r>
                        <a:rPr lang="en" sz="700"/>
                        <a:t>5A Current Sensors</a:t>
                      </a:r>
                      <a:endParaRPr sz="700"/>
                    </a:p>
                  </a:txBody>
                  <a:tcPr marT="63500" marB="63500" marR="63500" marL="63500"/>
                </a:tc>
                <a:tc>
                  <a:txBody>
                    <a:bodyPr/>
                    <a:lstStyle/>
                    <a:p>
                      <a:pPr indent="0" lvl="0" marL="0" rtl="0" algn="ctr">
                        <a:spcBef>
                          <a:spcPts val="0"/>
                        </a:spcBef>
                        <a:spcAft>
                          <a:spcPts val="0"/>
                        </a:spcAft>
                        <a:buNone/>
                      </a:pPr>
                      <a:r>
                        <a:rPr lang="en" sz="700"/>
                        <a:t>$7.99</a:t>
                      </a:r>
                      <a:endParaRPr sz="700"/>
                    </a:p>
                  </a:txBody>
                  <a:tcPr marT="63500" marB="63500" marR="63500" marL="63500"/>
                </a:tc>
              </a:tr>
              <a:tr h="231775">
                <a:tc>
                  <a:txBody>
                    <a:bodyPr/>
                    <a:lstStyle/>
                    <a:p>
                      <a:pPr indent="0" lvl="0" marL="0" rtl="0" algn="ctr">
                        <a:spcBef>
                          <a:spcPts val="0"/>
                        </a:spcBef>
                        <a:spcAft>
                          <a:spcPts val="0"/>
                        </a:spcAft>
                        <a:buNone/>
                      </a:pPr>
                      <a:r>
                        <a:rPr lang="en" sz="700"/>
                        <a:t>Red &amp; Green LEDs</a:t>
                      </a:r>
                      <a:endParaRPr sz="700"/>
                    </a:p>
                  </a:txBody>
                  <a:tcPr marT="63500" marB="63500" marR="63500" marL="63500"/>
                </a:tc>
                <a:tc>
                  <a:txBody>
                    <a:bodyPr/>
                    <a:lstStyle/>
                    <a:p>
                      <a:pPr indent="0" lvl="0" marL="0" rtl="0" algn="ctr">
                        <a:spcBef>
                          <a:spcPts val="0"/>
                        </a:spcBef>
                        <a:spcAft>
                          <a:spcPts val="0"/>
                        </a:spcAft>
                        <a:buNone/>
                      </a:pPr>
                      <a:r>
                        <a:rPr lang="en" sz="700"/>
                        <a:t>$5.31</a:t>
                      </a:r>
                      <a:endParaRPr sz="700"/>
                    </a:p>
                  </a:txBody>
                  <a:tcPr marT="63500" marB="63500" marR="63500" marL="63500"/>
                </a:tc>
              </a:tr>
              <a:tr h="231775">
                <a:tc>
                  <a:txBody>
                    <a:bodyPr/>
                    <a:lstStyle/>
                    <a:p>
                      <a:pPr indent="0" lvl="0" marL="0" rtl="0" algn="ctr">
                        <a:spcBef>
                          <a:spcPts val="0"/>
                        </a:spcBef>
                        <a:spcAft>
                          <a:spcPts val="0"/>
                        </a:spcAft>
                        <a:buNone/>
                      </a:pPr>
                      <a:r>
                        <a:rPr lang="en" sz="700"/>
                        <a:t>5V Naked Relays</a:t>
                      </a:r>
                      <a:endParaRPr sz="700"/>
                    </a:p>
                  </a:txBody>
                  <a:tcPr marT="63500" marB="63500" marR="63500" marL="63500"/>
                </a:tc>
                <a:tc>
                  <a:txBody>
                    <a:bodyPr/>
                    <a:lstStyle/>
                    <a:p>
                      <a:pPr indent="0" lvl="0" marL="0" rtl="0" algn="ctr">
                        <a:spcBef>
                          <a:spcPts val="0"/>
                        </a:spcBef>
                        <a:spcAft>
                          <a:spcPts val="0"/>
                        </a:spcAft>
                        <a:buNone/>
                      </a:pPr>
                      <a:r>
                        <a:rPr lang="en" sz="700"/>
                        <a:t>$8.51</a:t>
                      </a:r>
                      <a:endParaRPr sz="700"/>
                    </a:p>
                  </a:txBody>
                  <a:tcPr marT="63500" marB="63500" marR="63500" marL="63500"/>
                </a:tc>
              </a:tr>
              <a:tr h="231775">
                <a:tc>
                  <a:txBody>
                    <a:bodyPr/>
                    <a:lstStyle/>
                    <a:p>
                      <a:pPr indent="0" lvl="0" marL="0" rtl="0" algn="ctr">
                        <a:spcBef>
                          <a:spcPts val="0"/>
                        </a:spcBef>
                        <a:spcAft>
                          <a:spcPts val="0"/>
                        </a:spcAft>
                        <a:buNone/>
                      </a:pPr>
                      <a:r>
                        <a:rPr lang="en" sz="700"/>
                        <a:t>2 POS Terminal Blocks</a:t>
                      </a:r>
                      <a:endParaRPr sz="700"/>
                    </a:p>
                  </a:txBody>
                  <a:tcPr marT="63500" marB="63500" marR="63500" marL="63500"/>
                </a:tc>
                <a:tc>
                  <a:txBody>
                    <a:bodyPr/>
                    <a:lstStyle/>
                    <a:p>
                      <a:pPr indent="0" lvl="0" marL="0" rtl="0" algn="ctr">
                        <a:spcBef>
                          <a:spcPts val="0"/>
                        </a:spcBef>
                        <a:spcAft>
                          <a:spcPts val="0"/>
                        </a:spcAft>
                        <a:buNone/>
                      </a:pPr>
                      <a:r>
                        <a:rPr lang="en" sz="700"/>
                        <a:t>$5.99</a:t>
                      </a:r>
                      <a:endParaRPr sz="700"/>
                    </a:p>
                  </a:txBody>
                  <a:tcPr marT="63500" marB="63500" marR="63500" marL="63500"/>
                </a:tc>
              </a:tr>
              <a:tr h="231775">
                <a:tc>
                  <a:txBody>
                    <a:bodyPr/>
                    <a:lstStyle/>
                    <a:p>
                      <a:pPr indent="0" lvl="0" marL="0" rtl="0" algn="ctr">
                        <a:spcBef>
                          <a:spcPts val="0"/>
                        </a:spcBef>
                        <a:spcAft>
                          <a:spcPts val="0"/>
                        </a:spcAft>
                        <a:buNone/>
                      </a:pPr>
                      <a:r>
                        <a:rPr lang="en" sz="700"/>
                        <a:t>Female Pin Headers</a:t>
                      </a:r>
                      <a:endParaRPr sz="700"/>
                    </a:p>
                  </a:txBody>
                  <a:tcPr marT="63500" marB="63500" marR="63500" marL="63500"/>
                </a:tc>
                <a:tc>
                  <a:txBody>
                    <a:bodyPr/>
                    <a:lstStyle/>
                    <a:p>
                      <a:pPr indent="0" lvl="0" marL="0" rtl="0" algn="ctr">
                        <a:spcBef>
                          <a:spcPts val="0"/>
                        </a:spcBef>
                        <a:spcAft>
                          <a:spcPts val="0"/>
                        </a:spcAft>
                        <a:buNone/>
                      </a:pPr>
                      <a:r>
                        <a:rPr lang="en" sz="700"/>
                        <a:t>$6.49</a:t>
                      </a:r>
                      <a:endParaRPr sz="700"/>
                    </a:p>
                  </a:txBody>
                  <a:tcPr marT="63500" marB="63500" marR="63500" marL="63500"/>
                </a:tc>
              </a:tr>
              <a:tr h="231775">
                <a:tc>
                  <a:txBody>
                    <a:bodyPr/>
                    <a:lstStyle/>
                    <a:p>
                      <a:pPr indent="0" lvl="0" marL="0" rtl="0" algn="ctr">
                        <a:spcBef>
                          <a:spcPts val="0"/>
                        </a:spcBef>
                        <a:spcAft>
                          <a:spcPts val="0"/>
                        </a:spcAft>
                        <a:buNone/>
                      </a:pPr>
                      <a:r>
                        <a:rPr lang="en" sz="700"/>
                        <a:t>First PCB</a:t>
                      </a:r>
                      <a:endParaRPr sz="700"/>
                    </a:p>
                  </a:txBody>
                  <a:tcPr marT="63500" marB="63500" marR="63500" marL="63500"/>
                </a:tc>
                <a:tc>
                  <a:txBody>
                    <a:bodyPr/>
                    <a:lstStyle/>
                    <a:p>
                      <a:pPr indent="0" lvl="0" marL="0" rtl="0" algn="ctr">
                        <a:spcBef>
                          <a:spcPts val="0"/>
                        </a:spcBef>
                        <a:spcAft>
                          <a:spcPts val="0"/>
                        </a:spcAft>
                        <a:buNone/>
                      </a:pPr>
                      <a:r>
                        <a:rPr lang="en" sz="700"/>
                        <a:t>$28.00</a:t>
                      </a:r>
                      <a:endParaRPr sz="700"/>
                    </a:p>
                  </a:txBody>
                  <a:tcPr marT="63500" marB="63500" marR="63500" marL="63500"/>
                </a:tc>
              </a:tr>
              <a:tr h="231775">
                <a:tc>
                  <a:txBody>
                    <a:bodyPr/>
                    <a:lstStyle/>
                    <a:p>
                      <a:pPr indent="0" lvl="0" marL="0" rtl="0" algn="ctr">
                        <a:spcBef>
                          <a:spcPts val="0"/>
                        </a:spcBef>
                        <a:spcAft>
                          <a:spcPts val="0"/>
                        </a:spcAft>
                        <a:buNone/>
                      </a:pPr>
                      <a:r>
                        <a:rPr lang="en" sz="700"/>
                        <a:t>“Final” PCB </a:t>
                      </a:r>
                      <a:endParaRPr sz="700"/>
                    </a:p>
                  </a:txBody>
                  <a:tcPr marT="63500" marB="63500" marR="63500" marL="63500"/>
                </a:tc>
                <a:tc>
                  <a:txBody>
                    <a:bodyPr/>
                    <a:lstStyle/>
                    <a:p>
                      <a:pPr indent="0" lvl="0" marL="0" rtl="0" algn="ctr">
                        <a:spcBef>
                          <a:spcPts val="0"/>
                        </a:spcBef>
                        <a:spcAft>
                          <a:spcPts val="0"/>
                        </a:spcAft>
                        <a:buNone/>
                      </a:pPr>
                      <a:r>
                        <a:rPr lang="en" sz="700"/>
                        <a:t>$30.00</a:t>
                      </a:r>
                      <a:endParaRPr sz="700"/>
                    </a:p>
                  </a:txBody>
                  <a:tcPr marT="63500" marB="63500" marR="63500" marL="63500"/>
                </a:tc>
              </a:tr>
              <a:tr h="231775">
                <a:tc>
                  <a:txBody>
                    <a:bodyPr/>
                    <a:lstStyle/>
                    <a:p>
                      <a:pPr indent="0" lvl="0" marL="0" rtl="0" algn="ctr">
                        <a:spcBef>
                          <a:spcPts val="0"/>
                        </a:spcBef>
                        <a:spcAft>
                          <a:spcPts val="0"/>
                        </a:spcAft>
                        <a:buNone/>
                      </a:pPr>
                      <a:r>
                        <a:rPr lang="en" sz="700"/>
                        <a:t>Actual Final PCB</a:t>
                      </a:r>
                      <a:endParaRPr sz="700"/>
                    </a:p>
                  </a:txBody>
                  <a:tcPr marT="63500" marB="63500" marR="63500" marL="63500"/>
                </a:tc>
                <a:tc>
                  <a:txBody>
                    <a:bodyPr/>
                    <a:lstStyle/>
                    <a:p>
                      <a:pPr indent="0" lvl="0" marL="0" rtl="0" algn="ctr">
                        <a:spcBef>
                          <a:spcPts val="0"/>
                        </a:spcBef>
                        <a:spcAft>
                          <a:spcPts val="0"/>
                        </a:spcAft>
                        <a:buNone/>
                      </a:pPr>
                      <a:r>
                        <a:rPr lang="en" sz="700"/>
                        <a:t>$30.00</a:t>
                      </a:r>
                      <a:endParaRPr sz="700"/>
                    </a:p>
                  </a:txBody>
                  <a:tcPr marT="63500" marB="63500" marR="63500" marL="63500"/>
                </a:tc>
              </a:tr>
              <a:tr h="231775">
                <a:tc>
                  <a:txBody>
                    <a:bodyPr/>
                    <a:lstStyle/>
                    <a:p>
                      <a:pPr indent="0" lvl="0" marL="0" rtl="0" algn="ctr">
                        <a:spcBef>
                          <a:spcPts val="0"/>
                        </a:spcBef>
                        <a:spcAft>
                          <a:spcPts val="0"/>
                        </a:spcAft>
                        <a:buNone/>
                      </a:pPr>
                      <a:r>
                        <a:rPr lang="en" sz="700"/>
                        <a:t>2nd Set of 5A Current Sensors</a:t>
                      </a:r>
                      <a:endParaRPr sz="700"/>
                    </a:p>
                  </a:txBody>
                  <a:tcPr marT="63500" marB="63500" marR="63500" marL="63500"/>
                </a:tc>
                <a:tc>
                  <a:txBody>
                    <a:bodyPr/>
                    <a:lstStyle/>
                    <a:p>
                      <a:pPr indent="0" lvl="0" marL="0" rtl="0" algn="ctr">
                        <a:spcBef>
                          <a:spcPts val="0"/>
                        </a:spcBef>
                        <a:spcAft>
                          <a:spcPts val="0"/>
                        </a:spcAft>
                        <a:buNone/>
                      </a:pPr>
                      <a:r>
                        <a:rPr lang="en" sz="700"/>
                        <a:t>$7.23</a:t>
                      </a:r>
                      <a:endParaRPr sz="700"/>
                    </a:p>
                  </a:txBody>
                  <a:tcPr marT="63500" marB="63500" marR="63500" marL="63500"/>
                </a:tc>
              </a:tr>
              <a:tr h="231775">
                <a:tc>
                  <a:txBody>
                    <a:bodyPr/>
                    <a:lstStyle/>
                    <a:p>
                      <a:pPr indent="0" lvl="0" marL="0" rtl="0" algn="ctr">
                        <a:spcBef>
                          <a:spcPts val="0"/>
                        </a:spcBef>
                        <a:spcAft>
                          <a:spcPts val="0"/>
                        </a:spcAft>
                        <a:buNone/>
                      </a:pPr>
                      <a:r>
                        <a:rPr lang="en" sz="700"/>
                        <a:t>Diodes &amp; Transistors</a:t>
                      </a:r>
                      <a:endParaRPr sz="700"/>
                    </a:p>
                  </a:txBody>
                  <a:tcPr marT="63500" marB="63500" marR="63500" marL="63500"/>
                </a:tc>
                <a:tc>
                  <a:txBody>
                    <a:bodyPr/>
                    <a:lstStyle/>
                    <a:p>
                      <a:pPr indent="0" lvl="0" marL="0" rtl="0" algn="ctr">
                        <a:spcBef>
                          <a:spcPts val="0"/>
                        </a:spcBef>
                        <a:spcAft>
                          <a:spcPts val="0"/>
                        </a:spcAft>
                        <a:buNone/>
                      </a:pPr>
                      <a:r>
                        <a:rPr lang="en" sz="700"/>
                        <a:t>$12.23</a:t>
                      </a:r>
                      <a:endParaRPr sz="700"/>
                    </a:p>
                  </a:txBody>
                  <a:tcPr marT="63500" marB="63500" marR="63500" marL="63500"/>
                </a:tc>
              </a:tr>
              <a:tr h="231775">
                <a:tc>
                  <a:txBody>
                    <a:bodyPr/>
                    <a:lstStyle/>
                    <a:p>
                      <a:pPr indent="0" lvl="0" marL="0" rtl="0" algn="ctr">
                        <a:spcBef>
                          <a:spcPts val="0"/>
                        </a:spcBef>
                        <a:spcAft>
                          <a:spcPts val="0"/>
                        </a:spcAft>
                        <a:buNone/>
                      </a:pPr>
                      <a:r>
                        <a:rPr b="1" lang="en" sz="700"/>
                        <a:t>Grand Total</a:t>
                      </a:r>
                      <a:endParaRPr b="1" sz="700"/>
                    </a:p>
                  </a:txBody>
                  <a:tcPr marT="63500" marB="63500" marR="63500" marL="63500"/>
                </a:tc>
                <a:tc>
                  <a:txBody>
                    <a:bodyPr/>
                    <a:lstStyle/>
                    <a:p>
                      <a:pPr indent="0" lvl="0" marL="0" rtl="0" algn="ctr">
                        <a:spcBef>
                          <a:spcPts val="0"/>
                        </a:spcBef>
                        <a:spcAft>
                          <a:spcPts val="0"/>
                        </a:spcAft>
                        <a:buNone/>
                      </a:pPr>
                      <a:r>
                        <a:rPr lang="en" sz="700"/>
                        <a:t>$203.46</a:t>
                      </a:r>
                      <a:endParaRPr sz="700"/>
                    </a:p>
                  </a:txBody>
                  <a:tcPr marT="63500" marB="63500" marR="63500" marL="63500"/>
                </a:tc>
              </a:tr>
            </a:tbl>
          </a:graphicData>
        </a:graphic>
      </p:graphicFrame>
      <p:pic>
        <p:nvPicPr>
          <p:cNvPr id="351" name="Google Shape;351;p48"/>
          <p:cNvPicPr preferRelativeResize="0"/>
          <p:nvPr/>
        </p:nvPicPr>
        <p:blipFill rotWithShape="1">
          <a:blip r:embed="rId3">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Milestones</a:t>
            </a:r>
            <a:endParaRPr/>
          </a:p>
        </p:txBody>
      </p:sp>
      <p:graphicFrame>
        <p:nvGraphicFramePr>
          <p:cNvPr id="357" name="Google Shape;357;p49"/>
          <p:cNvGraphicFramePr/>
          <p:nvPr/>
        </p:nvGraphicFramePr>
        <p:xfrm>
          <a:off x="1819275" y="1339850"/>
          <a:ext cx="3000000" cy="3000000"/>
        </p:xfrm>
        <a:graphic>
          <a:graphicData uri="http://schemas.openxmlformats.org/drawingml/2006/table">
            <a:tbl>
              <a:tblPr>
                <a:noFill/>
                <a:tableStyleId>{1EAF6C5C-6240-4FA6-8D93-4E76D2FA078D}</a:tableStyleId>
              </a:tblPr>
              <a:tblGrid>
                <a:gridCol w="3114675"/>
                <a:gridCol w="2390775"/>
              </a:tblGrid>
              <a:tr h="12700">
                <a:tc>
                  <a:txBody>
                    <a:bodyPr/>
                    <a:lstStyle/>
                    <a:p>
                      <a:pPr indent="0" lvl="0" marL="0" marR="0" rtl="0" algn="ctr">
                        <a:spcBef>
                          <a:spcPts val="0"/>
                        </a:spcBef>
                        <a:spcAft>
                          <a:spcPts val="0"/>
                        </a:spcAft>
                        <a:buNone/>
                      </a:pPr>
                      <a:r>
                        <a:rPr b="1" lang="en" sz="1200"/>
                        <a:t>Milestones</a:t>
                      </a:r>
                      <a:endParaRPr b="1" sz="1200"/>
                    </a:p>
                  </a:txBody>
                  <a:tcPr marT="63500" marB="63500" marR="63500" marL="63500"/>
                </a:tc>
                <a:tc>
                  <a:txBody>
                    <a:bodyPr/>
                    <a:lstStyle/>
                    <a:p>
                      <a:pPr indent="0" lvl="0" marL="0" marR="0" rtl="0" algn="ctr">
                        <a:spcBef>
                          <a:spcPts val="0"/>
                        </a:spcBef>
                        <a:spcAft>
                          <a:spcPts val="0"/>
                        </a:spcAft>
                        <a:buNone/>
                      </a:pPr>
                      <a:r>
                        <a:rPr b="1" lang="en" sz="1200"/>
                        <a:t>Dates</a:t>
                      </a:r>
                      <a:endParaRPr b="1" sz="1200"/>
                    </a:p>
                  </a:txBody>
                  <a:tcPr marT="63500" marB="63500" marR="63500" marL="63500"/>
                </a:tc>
              </a:tr>
              <a:tr h="12700">
                <a:tc>
                  <a:txBody>
                    <a:bodyPr/>
                    <a:lstStyle/>
                    <a:p>
                      <a:pPr indent="0" lvl="0" marL="0" marR="0" rtl="0" algn="ctr">
                        <a:spcBef>
                          <a:spcPts val="0"/>
                        </a:spcBef>
                        <a:spcAft>
                          <a:spcPts val="0"/>
                        </a:spcAft>
                        <a:buNone/>
                      </a:pPr>
                      <a:r>
                        <a:rPr lang="en" sz="1200"/>
                        <a:t>Ordering Prototypes of Design to Test</a:t>
                      </a:r>
                      <a:endParaRPr sz="1200"/>
                    </a:p>
                  </a:txBody>
                  <a:tcPr marT="63500" marB="63500" marR="63500" marL="63500"/>
                </a:tc>
                <a:tc>
                  <a:txBody>
                    <a:bodyPr/>
                    <a:lstStyle/>
                    <a:p>
                      <a:pPr indent="0" lvl="0" marL="0" marR="0" rtl="0" algn="ctr">
                        <a:spcBef>
                          <a:spcPts val="0"/>
                        </a:spcBef>
                        <a:spcAft>
                          <a:spcPts val="0"/>
                        </a:spcAft>
                        <a:buNone/>
                      </a:pPr>
                      <a:r>
                        <a:rPr lang="en" sz="1200"/>
                        <a:t>August 10th</a:t>
                      </a:r>
                      <a:endParaRPr sz="1200"/>
                    </a:p>
                  </a:txBody>
                  <a:tcPr marT="63500" marB="63500" marR="63500" marL="63500"/>
                </a:tc>
              </a:tr>
              <a:tr h="12700">
                <a:tc>
                  <a:txBody>
                    <a:bodyPr/>
                    <a:lstStyle/>
                    <a:p>
                      <a:pPr indent="0" lvl="0" marL="0" marR="0" rtl="0" algn="ctr">
                        <a:spcBef>
                          <a:spcPts val="0"/>
                        </a:spcBef>
                        <a:spcAft>
                          <a:spcPts val="0"/>
                        </a:spcAft>
                        <a:buNone/>
                      </a:pPr>
                      <a:r>
                        <a:rPr lang="en" sz="1200"/>
                        <a:t>Initial Web Server Creating</a:t>
                      </a:r>
                      <a:endParaRPr sz="1200"/>
                    </a:p>
                  </a:txBody>
                  <a:tcPr marT="63500" marB="63500" marR="63500" marL="63500"/>
                </a:tc>
                <a:tc>
                  <a:txBody>
                    <a:bodyPr/>
                    <a:lstStyle/>
                    <a:p>
                      <a:pPr indent="0" lvl="0" marL="0" marR="0" rtl="0" algn="ctr">
                        <a:spcBef>
                          <a:spcPts val="0"/>
                        </a:spcBef>
                        <a:spcAft>
                          <a:spcPts val="0"/>
                        </a:spcAft>
                        <a:buNone/>
                      </a:pPr>
                      <a:r>
                        <a:rPr lang="en" sz="1200"/>
                        <a:t>August 15th</a:t>
                      </a:r>
                      <a:endParaRPr sz="1200"/>
                    </a:p>
                  </a:txBody>
                  <a:tcPr marT="63500" marB="63500" marR="63500" marL="63500"/>
                </a:tc>
              </a:tr>
              <a:tr h="12700">
                <a:tc>
                  <a:txBody>
                    <a:bodyPr/>
                    <a:lstStyle/>
                    <a:p>
                      <a:pPr indent="0" lvl="0" marL="0" marR="0" rtl="0" algn="ctr">
                        <a:spcBef>
                          <a:spcPts val="0"/>
                        </a:spcBef>
                        <a:spcAft>
                          <a:spcPts val="0"/>
                        </a:spcAft>
                        <a:buNone/>
                      </a:pPr>
                      <a:r>
                        <a:rPr lang="en" sz="1200"/>
                        <a:t>Testing and Fixing Design Flaws</a:t>
                      </a:r>
                      <a:endParaRPr sz="1200"/>
                    </a:p>
                  </a:txBody>
                  <a:tcPr marT="63500" marB="63500" marR="63500" marL="63500"/>
                </a:tc>
                <a:tc>
                  <a:txBody>
                    <a:bodyPr/>
                    <a:lstStyle/>
                    <a:p>
                      <a:pPr indent="0" lvl="0" marL="0" marR="0" rtl="0" algn="ctr">
                        <a:spcBef>
                          <a:spcPts val="0"/>
                        </a:spcBef>
                        <a:spcAft>
                          <a:spcPts val="0"/>
                        </a:spcAft>
                        <a:buNone/>
                      </a:pPr>
                      <a:r>
                        <a:rPr lang="en" sz="1200"/>
                        <a:t>September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Redesigning Hardware and Software</a:t>
                      </a:r>
                      <a:endParaRPr sz="1200"/>
                    </a:p>
                  </a:txBody>
                  <a:tcPr marT="63500" marB="63500" marR="63500" marL="63500"/>
                </a:tc>
                <a:tc>
                  <a:txBody>
                    <a:bodyPr/>
                    <a:lstStyle/>
                    <a:p>
                      <a:pPr indent="0" lvl="0" marL="0" marR="0" rtl="0" algn="ctr">
                        <a:spcBef>
                          <a:spcPts val="0"/>
                        </a:spcBef>
                        <a:spcAft>
                          <a:spcPts val="0"/>
                        </a:spcAft>
                        <a:buNone/>
                      </a:pPr>
                      <a:r>
                        <a:rPr lang="en" sz="1200"/>
                        <a:t>October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Finalizing Projects Software and Enclosing</a:t>
                      </a:r>
                      <a:endParaRPr sz="1200"/>
                    </a:p>
                  </a:txBody>
                  <a:tcPr marT="63500" marB="63500" marR="63500" marL="63500"/>
                </a:tc>
                <a:tc>
                  <a:txBody>
                    <a:bodyPr/>
                    <a:lstStyle/>
                    <a:p>
                      <a:pPr indent="0" lvl="0" marL="0" marR="0" rtl="0" algn="ctr">
                        <a:spcBef>
                          <a:spcPts val="0"/>
                        </a:spcBef>
                        <a:spcAft>
                          <a:spcPts val="0"/>
                        </a:spcAft>
                        <a:buNone/>
                      </a:pPr>
                      <a:r>
                        <a:rPr lang="en" sz="1200"/>
                        <a:t>November 10th</a:t>
                      </a:r>
                      <a:endParaRPr sz="1200"/>
                    </a:p>
                  </a:txBody>
                  <a:tcPr marT="63500" marB="63500" marR="63500" marL="63500"/>
                </a:tc>
              </a:tr>
              <a:tr h="12700">
                <a:tc>
                  <a:txBody>
                    <a:bodyPr/>
                    <a:lstStyle/>
                    <a:p>
                      <a:pPr indent="0" lvl="0" marL="0" marR="0" rtl="0" algn="ctr">
                        <a:spcBef>
                          <a:spcPts val="0"/>
                        </a:spcBef>
                        <a:spcAft>
                          <a:spcPts val="0"/>
                        </a:spcAft>
                        <a:buNone/>
                      </a:pPr>
                      <a:r>
                        <a:rPr lang="en" sz="1200"/>
                        <a:t>Practicing Presentation of Project</a:t>
                      </a:r>
                      <a:endParaRPr sz="1200"/>
                    </a:p>
                  </a:txBody>
                  <a:tcPr marT="63500" marB="63500" marR="63500" marL="63500"/>
                </a:tc>
                <a:tc>
                  <a:txBody>
                    <a:bodyPr/>
                    <a:lstStyle/>
                    <a:p>
                      <a:pPr indent="0" lvl="0" marL="0" marR="0" rtl="0" algn="ctr">
                        <a:spcBef>
                          <a:spcPts val="0"/>
                        </a:spcBef>
                        <a:spcAft>
                          <a:spcPts val="0"/>
                        </a:spcAft>
                        <a:buNone/>
                      </a:pPr>
                      <a:r>
                        <a:rPr lang="en" sz="1200"/>
                        <a:t>November 30th</a:t>
                      </a:r>
                      <a:endParaRPr sz="1200"/>
                    </a:p>
                  </a:txBody>
                  <a:tcPr marT="63500" marB="63500" marR="63500" marL="63500"/>
                </a:tc>
              </a:tr>
              <a:tr h="12700">
                <a:tc>
                  <a:txBody>
                    <a:bodyPr/>
                    <a:lstStyle/>
                    <a:p>
                      <a:pPr indent="0" lvl="0" marL="0" marR="0" rtl="0" algn="ctr">
                        <a:spcBef>
                          <a:spcPts val="0"/>
                        </a:spcBef>
                        <a:spcAft>
                          <a:spcPts val="0"/>
                        </a:spcAft>
                        <a:buNone/>
                      </a:pPr>
                      <a:r>
                        <a:rPr lang="en" sz="1200"/>
                        <a:t>Presenting Our Project</a:t>
                      </a:r>
                      <a:endParaRPr sz="1200"/>
                    </a:p>
                  </a:txBody>
                  <a:tcPr marT="63500" marB="63500" marR="63500" marL="63500"/>
                </a:tc>
                <a:tc>
                  <a:txBody>
                    <a:bodyPr/>
                    <a:lstStyle/>
                    <a:p>
                      <a:pPr indent="0" lvl="0" marL="0" marR="0" rtl="0" algn="ctr">
                        <a:spcBef>
                          <a:spcPts val="0"/>
                        </a:spcBef>
                        <a:spcAft>
                          <a:spcPts val="0"/>
                        </a:spcAft>
                        <a:buNone/>
                      </a:pPr>
                      <a:r>
                        <a:rPr lang="en" sz="1200"/>
                        <a:t>December (Presentation Week)</a:t>
                      </a:r>
                      <a:endParaRPr sz="1200"/>
                    </a:p>
                  </a:txBody>
                  <a:tcPr marT="63500" marB="63500" marR="63500" marL="63500"/>
                </a:tc>
              </a:tr>
            </a:tbl>
          </a:graphicData>
        </a:graphic>
      </p:graphicFrame>
      <p:pic>
        <p:nvPicPr>
          <p:cNvPr id="358" name="Google Shape;358;p49"/>
          <p:cNvPicPr preferRelativeResize="0"/>
          <p:nvPr/>
        </p:nvPicPr>
        <p:blipFill rotWithShape="1">
          <a:blip r:embed="rId3">
            <a:alphaModFix/>
          </a:blip>
          <a:srcRect b="33989" l="12102" r="28221" t="0"/>
          <a:stretch/>
        </p:blipFill>
        <p:spPr>
          <a:xfrm>
            <a:off x="8076500" y="0"/>
            <a:ext cx="1067500" cy="120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6"/>
          <p:cNvGraphicFramePr/>
          <p:nvPr/>
        </p:nvGraphicFramePr>
        <p:xfrm>
          <a:off x="339475" y="406950"/>
          <a:ext cx="3000000" cy="3000000"/>
        </p:xfrm>
        <a:graphic>
          <a:graphicData uri="http://schemas.openxmlformats.org/drawingml/2006/table">
            <a:tbl>
              <a:tblPr>
                <a:noFill/>
                <a:tableStyleId>{1DF4B1F5-1228-42A3-B075-402008EFBEEB}</a:tableStyleId>
              </a:tblPr>
              <a:tblGrid>
                <a:gridCol w="1825200"/>
                <a:gridCol w="6633500"/>
              </a:tblGrid>
              <a:tr h="438000">
                <a:tc gridSpan="2">
                  <a:txBody>
                    <a:bodyPr/>
                    <a:lstStyle/>
                    <a:p>
                      <a:pPr indent="0" lvl="0" marL="0" rtl="0" algn="l">
                        <a:spcBef>
                          <a:spcPts val="0"/>
                        </a:spcBef>
                        <a:spcAft>
                          <a:spcPts val="0"/>
                        </a:spcAft>
                        <a:buNone/>
                      </a:pPr>
                      <a:r>
                        <a:rPr b="1" lang="en" sz="1800"/>
                        <a:t>Key Engineering Specifications:</a:t>
                      </a:r>
                      <a:endParaRPr b="1"/>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66825">
                <a:tc>
                  <a:txBody>
                    <a:bodyPr/>
                    <a:lstStyle/>
                    <a:p>
                      <a:pPr indent="0" lvl="0" marL="0" rtl="0" algn="ctr">
                        <a:spcBef>
                          <a:spcPts val="0"/>
                        </a:spcBef>
                        <a:spcAft>
                          <a:spcPts val="0"/>
                        </a:spcAft>
                        <a:buNone/>
                      </a:pPr>
                      <a:r>
                        <a:rPr b="1" lang="en" sz="1100"/>
                        <a:t>Dimensions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enclosure of the SIMP is to be no larger than 5 x 5 x 3 inches.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366825">
                <a:tc>
                  <a:txBody>
                    <a:bodyPr/>
                    <a:lstStyle/>
                    <a:p>
                      <a:pPr indent="0" lvl="0" marL="0" rtl="0" algn="ctr">
                        <a:spcBef>
                          <a:spcPts val="0"/>
                        </a:spcBef>
                        <a:spcAft>
                          <a:spcPts val="0"/>
                        </a:spcAft>
                        <a:buNone/>
                      </a:pPr>
                      <a:r>
                        <a:rPr b="1" lang="en" sz="1100"/>
                        <a:t>Plug Style</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should be compatible and operate via a standard NEMA 5-15R (120V~15A).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Male Plug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will consist of no more than 1 standard NEMA 5-15P.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Female Plug(s)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will consist of no more than 2 standard NEMA 5-15R.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Data Reporting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SIMP will collect and report data via a 2.4GHz Wireless Network Connection every 15 seconds.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366825">
                <a:tc>
                  <a:txBody>
                    <a:bodyPr/>
                    <a:lstStyle/>
                    <a:p>
                      <a:pPr indent="0" lvl="0" marL="0" rtl="0" algn="ctr">
                        <a:spcBef>
                          <a:spcPts val="0"/>
                        </a:spcBef>
                        <a:spcAft>
                          <a:spcPts val="0"/>
                        </a:spcAft>
                        <a:buNone/>
                      </a:pPr>
                      <a:r>
                        <a:rPr b="1" lang="en" sz="1100"/>
                        <a:t>Platform</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t>The SIMP UI will consist of a low cost web-based platform.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000">
                <a:tc>
                  <a:txBody>
                    <a:bodyPr/>
                    <a:lstStyle/>
                    <a:p>
                      <a:pPr indent="0" lvl="0" marL="0" rtl="0" algn="ctr">
                        <a:spcBef>
                          <a:spcPts val="0"/>
                        </a:spcBef>
                        <a:spcAft>
                          <a:spcPts val="0"/>
                        </a:spcAft>
                        <a:buNone/>
                      </a:pPr>
                      <a:r>
                        <a:rPr b="1" lang="en" sz="1100"/>
                        <a:t>Daily/Weekly Report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UI will summate Power Consumption Costs (either per kWh or per U.S. Dollar) per SIMP Device and report them to the end user in the form of a table/chart every 24 hours and every 7 days.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825">
                <a:tc>
                  <a:txBody>
                    <a:bodyPr/>
                    <a:lstStyle/>
                    <a:p>
                      <a:pPr indent="0" lvl="0" marL="0" rtl="0" algn="ctr">
                        <a:spcBef>
                          <a:spcPts val="0"/>
                        </a:spcBef>
                        <a:spcAft>
                          <a:spcPts val="0"/>
                        </a:spcAft>
                        <a:buNone/>
                      </a:pPr>
                      <a:r>
                        <a:rPr b="1" lang="en" sz="1100"/>
                        <a:t>Main Controls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lang="en" sz="1100"/>
                        <a:t>The SIMP UI will enable a user to control the power output within 10 seconds from the web interface.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474000">
                <a:tc>
                  <a:txBody>
                    <a:bodyPr/>
                    <a:lstStyle/>
                    <a:p>
                      <a:pPr indent="0" lvl="0" marL="0" rtl="0" algn="ctr">
                        <a:spcBef>
                          <a:spcPts val="0"/>
                        </a:spcBef>
                        <a:spcAft>
                          <a:spcPts val="0"/>
                        </a:spcAft>
                        <a:buNone/>
                      </a:pPr>
                      <a:r>
                        <a:rPr b="1" lang="en" sz="1100"/>
                        <a:t>Dashboard</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The SIMP UI will contain a dashboard indicating pertinent information such as Device Schedules, Device State, and Activity Metrics.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000">
                <a:tc>
                  <a:txBody>
                    <a:bodyPr/>
                    <a:lstStyle/>
                    <a:p>
                      <a:pPr indent="0" lvl="0" marL="0" rtl="0" algn="ctr">
                        <a:spcBef>
                          <a:spcPts val="0"/>
                        </a:spcBef>
                        <a:spcAft>
                          <a:spcPts val="0"/>
                        </a:spcAft>
                        <a:buNone/>
                      </a:pPr>
                      <a:r>
                        <a:rPr b="1" lang="en" sz="1100"/>
                        <a:t>“High-Priority” Warning</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n" sz="1100"/>
                        <a:t>The SIMP UI will warn the user of any “high-priority” devices suddenly losing power or loss of power draw within 10 seconds of said power loss.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83" name="Google Shape;83;p16"/>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SIMP Hardware</a:t>
            </a:r>
            <a:endParaRPr/>
          </a:p>
        </p:txBody>
      </p:sp>
      <p:sp>
        <p:nvSpPr>
          <p:cNvPr id="89" name="Google Shape;89;p17"/>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and Design</a:t>
            </a:r>
            <a:endParaRPr/>
          </a:p>
        </p:txBody>
      </p:sp>
      <p:pic>
        <p:nvPicPr>
          <p:cNvPr id="90" name="Google Shape;90;p17"/>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Theory Behind Hardware Design: Method #1</a:t>
            </a:r>
            <a:endParaRPr/>
          </a:p>
        </p:txBody>
      </p:sp>
      <p:sp>
        <p:nvSpPr>
          <p:cNvPr id="96" name="Google Shape;96;p18"/>
          <p:cNvSpPr txBox="1"/>
          <p:nvPr>
            <p:ph idx="1" type="body"/>
          </p:nvPr>
        </p:nvSpPr>
        <p:spPr>
          <a:xfrm>
            <a:off x="311700" y="9581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Device plugged into SIMP will draw a certain amount of current(X current)</a:t>
            </a:r>
            <a:endParaRPr sz="1600"/>
          </a:p>
          <a:p>
            <a:pPr indent="-330200" lvl="0" marL="457200" rtl="0" algn="l">
              <a:spcBef>
                <a:spcPts val="0"/>
              </a:spcBef>
              <a:spcAft>
                <a:spcPts val="0"/>
              </a:spcAft>
              <a:buSzPts val="1600"/>
              <a:buChar char="●"/>
            </a:pPr>
            <a:r>
              <a:rPr lang="en" sz="1600"/>
              <a:t>Our initial design had the SIMP MCU and sensors in parallel with a high value </a:t>
            </a:r>
            <a:r>
              <a:rPr lang="en" sz="1600"/>
              <a:t>resistor in series with the load, which will be in parallel with a lower value resistor.</a:t>
            </a:r>
            <a:endParaRPr sz="1600"/>
          </a:p>
          <a:p>
            <a:pPr indent="-330200" lvl="0" marL="457200" rtl="0" algn="l">
              <a:spcBef>
                <a:spcPts val="0"/>
              </a:spcBef>
              <a:spcAft>
                <a:spcPts val="0"/>
              </a:spcAft>
              <a:buSzPts val="1600"/>
              <a:buChar char="●"/>
            </a:pPr>
            <a:r>
              <a:rPr lang="en" sz="1600"/>
              <a:t>When the load would draw X current it would create a corresponding voltage difference across its corresponding resistor which could be extrapolated from the voltage across the resistor connected to the SIMP using Voltage Division </a:t>
            </a:r>
            <a:endParaRPr sz="1600"/>
          </a:p>
          <a:p>
            <a:pPr indent="-330200" lvl="0" marL="457200" rtl="0" algn="l">
              <a:spcBef>
                <a:spcPts val="0"/>
              </a:spcBef>
              <a:spcAft>
                <a:spcPts val="0"/>
              </a:spcAft>
              <a:buSzPts val="1600"/>
              <a:buChar char="●"/>
            </a:pPr>
            <a:r>
              <a:rPr lang="en" sz="1600"/>
              <a:t>We decided to move on from this methodology following research into shunt resistors that would have made assembly costly and time consuming </a:t>
            </a:r>
            <a:endParaRPr sz="1600"/>
          </a:p>
          <a:p>
            <a:pPr indent="0" lvl="0" marL="457200" rtl="0" algn="l">
              <a:spcBef>
                <a:spcPts val="1200"/>
              </a:spcBef>
              <a:spcAft>
                <a:spcPts val="1200"/>
              </a:spcAft>
              <a:buNone/>
            </a:pPr>
            <a:r>
              <a:t/>
            </a:r>
            <a:endParaRPr/>
          </a:p>
        </p:txBody>
      </p:sp>
      <p:pic>
        <p:nvPicPr>
          <p:cNvPr id="97" name="Google Shape;97;p18"/>
          <p:cNvPicPr preferRelativeResize="0"/>
          <p:nvPr/>
        </p:nvPicPr>
        <p:blipFill rotWithShape="1">
          <a:blip r:embed="rId3">
            <a:alphaModFix/>
          </a:blip>
          <a:srcRect b="4752" l="5624" r="0" t="7234"/>
          <a:stretch/>
        </p:blipFill>
        <p:spPr>
          <a:xfrm>
            <a:off x="4801200" y="3251225"/>
            <a:ext cx="4072074" cy="1717675"/>
          </a:xfrm>
          <a:prstGeom prst="rect">
            <a:avLst/>
          </a:prstGeom>
          <a:noFill/>
          <a:ln>
            <a:noFill/>
          </a:ln>
        </p:spPr>
      </p:pic>
      <p:pic>
        <p:nvPicPr>
          <p:cNvPr id="98" name="Google Shape;98;p18"/>
          <p:cNvPicPr preferRelativeResize="0"/>
          <p:nvPr/>
        </p:nvPicPr>
        <p:blipFill rotWithShape="1">
          <a:blip r:embed="rId4">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#2: Non-Invasive Split Core </a:t>
            </a:r>
            <a:endParaRPr/>
          </a:p>
        </p:txBody>
      </p:sp>
      <p:sp>
        <p:nvSpPr>
          <p:cNvPr id="104" name="Google Shape;104;p19"/>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AC current going through the wire powering the load induces a </a:t>
            </a:r>
            <a:r>
              <a:rPr lang="en"/>
              <a:t>magnetic</a:t>
            </a:r>
            <a:r>
              <a:rPr lang="en"/>
              <a:t> field.</a:t>
            </a:r>
            <a:endParaRPr/>
          </a:p>
          <a:p>
            <a:pPr indent="-342900" lvl="0" marL="457200" rtl="0" algn="l">
              <a:spcBef>
                <a:spcPts val="0"/>
              </a:spcBef>
              <a:spcAft>
                <a:spcPts val="0"/>
              </a:spcAft>
              <a:buSzPts val="1800"/>
              <a:buChar char="●"/>
            </a:pPr>
            <a:r>
              <a:rPr lang="en"/>
              <a:t>Using the Lenz’s Law, the split core transformer creates a secondary current that has a known ratio to the incident current</a:t>
            </a:r>
            <a:endParaRPr/>
          </a:p>
          <a:p>
            <a:pPr indent="-342900" lvl="0" marL="457200" rtl="0" algn="l">
              <a:spcBef>
                <a:spcPts val="0"/>
              </a:spcBef>
              <a:spcAft>
                <a:spcPts val="0"/>
              </a:spcAft>
              <a:buSzPts val="1800"/>
              <a:buChar char="●"/>
            </a:pPr>
            <a:r>
              <a:rPr lang="en"/>
              <a:t>Methodology abandoned due to the scale of current being </a:t>
            </a:r>
            <a:r>
              <a:rPr lang="en"/>
              <a:t>drawn by appliances meant for the SIMP</a:t>
            </a:r>
            <a:endParaRPr/>
          </a:p>
        </p:txBody>
      </p:sp>
      <p:pic>
        <p:nvPicPr>
          <p:cNvPr id="105" name="Google Shape;105;p19"/>
          <p:cNvPicPr preferRelativeResize="0"/>
          <p:nvPr/>
        </p:nvPicPr>
        <p:blipFill rotWithShape="1">
          <a:blip r:embed="rId3">
            <a:alphaModFix/>
          </a:blip>
          <a:srcRect b="22220" l="24980" r="25632" t="26615"/>
          <a:stretch/>
        </p:blipFill>
        <p:spPr>
          <a:xfrm>
            <a:off x="4697650" y="1173200"/>
            <a:ext cx="4045250" cy="3304300"/>
          </a:xfrm>
          <a:prstGeom prst="rect">
            <a:avLst/>
          </a:prstGeom>
          <a:noFill/>
          <a:ln>
            <a:noFill/>
          </a:ln>
        </p:spPr>
      </p:pic>
      <p:pic>
        <p:nvPicPr>
          <p:cNvPr id="106" name="Google Shape;106;p19"/>
          <p:cNvPicPr preferRelativeResize="0"/>
          <p:nvPr/>
        </p:nvPicPr>
        <p:blipFill rotWithShape="1">
          <a:blip r:embed="rId4">
            <a:alphaModFix/>
          </a:blip>
          <a:srcRect b="21323" l="22752" r="14152" t="5726"/>
          <a:stretch/>
        </p:blipFill>
        <p:spPr>
          <a:xfrm>
            <a:off x="8252475" y="0"/>
            <a:ext cx="891525" cy="99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#3: Hall Effect</a:t>
            </a:r>
            <a:endParaRPr/>
          </a:p>
        </p:txBody>
      </p:sp>
      <p:sp>
        <p:nvSpPr>
          <p:cNvPr id="112" name="Google Shape;112;p20"/>
          <p:cNvSpPr txBox="1"/>
          <p:nvPr>
            <p:ph idx="1" type="body"/>
          </p:nvPr>
        </p:nvSpPr>
        <p:spPr>
          <a:xfrm>
            <a:off x="105975" y="1085850"/>
            <a:ext cx="4260300" cy="38211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 most accurate and reliable current sensing method has been using Hall Effect Current Sensors.</a:t>
            </a:r>
            <a:endParaRPr>
              <a:solidFill>
                <a:srgbClr val="000000"/>
              </a:solidFill>
              <a:latin typeface="Arial"/>
              <a:ea typeface="Arial"/>
              <a:cs typeface="Arial"/>
              <a:sym typeface="Arial"/>
            </a:endParaRPr>
          </a:p>
          <a:p>
            <a:pPr indent="-334327" lvl="0" marL="457200" rtl="0" algn="l">
              <a:lnSpc>
                <a:spcPct val="115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 hall effect sensors create a voltage output that is dependent on the current being passed through the sensor with a known ratio</a:t>
            </a:r>
            <a:endParaRPr>
              <a:solidFill>
                <a:srgbClr val="000000"/>
              </a:solidFill>
              <a:latin typeface="Arial"/>
              <a:ea typeface="Arial"/>
              <a:cs typeface="Arial"/>
              <a:sym typeface="Arial"/>
            </a:endParaRPr>
          </a:p>
          <a:p>
            <a:pPr indent="-334327" lvl="0" marL="457200" rtl="0" algn="l">
              <a:lnSpc>
                <a:spcPct val="115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Sensitive enough at the current scale that most </a:t>
            </a:r>
            <a:r>
              <a:rPr lang="en">
                <a:solidFill>
                  <a:srgbClr val="000000"/>
                </a:solidFill>
                <a:latin typeface="Arial"/>
                <a:ea typeface="Arial"/>
                <a:cs typeface="Arial"/>
                <a:sym typeface="Arial"/>
              </a:rPr>
              <a:t>appliances used for testing operated in with sufficient accuracy with data post processing using the Arduino</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sz="2200">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t/>
            </a:r>
            <a:endParaRPr b="1" sz="22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13" name="Google Shape;113;p20"/>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pic>
        <p:nvPicPr>
          <p:cNvPr id="114" name="Google Shape;114;p20"/>
          <p:cNvPicPr preferRelativeResize="0"/>
          <p:nvPr/>
        </p:nvPicPr>
        <p:blipFill>
          <a:blip r:embed="rId4">
            <a:alphaModFix/>
          </a:blip>
          <a:stretch>
            <a:fillRect/>
          </a:stretch>
        </p:blipFill>
        <p:spPr>
          <a:xfrm>
            <a:off x="4518675" y="1170125"/>
            <a:ext cx="4472925" cy="31109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AC-DC Converter</a:t>
            </a:r>
            <a:endParaRPr/>
          </a:p>
        </p:txBody>
      </p:sp>
      <p:sp>
        <p:nvSpPr>
          <p:cNvPr id="120" name="Google Shape;120;p21"/>
          <p:cNvSpPr txBox="1"/>
          <p:nvPr>
            <p:ph idx="1" type="body"/>
          </p:nvPr>
        </p:nvSpPr>
        <p:spPr>
          <a:xfrm>
            <a:off x="311700" y="1152475"/>
            <a:ext cx="4008900" cy="3416400"/>
          </a:xfrm>
          <a:prstGeom prst="rect">
            <a:avLst/>
          </a:prstGeom>
        </p:spPr>
        <p:txBody>
          <a:bodyPr anchorCtr="0" anchor="t" bIns="91425" lIns="91425" spcFirstLastPara="1" rIns="91425" wrap="square" tIns="91425">
            <a:normAutofit lnSpcReduction="20000"/>
          </a:bodyPr>
          <a:lstStyle/>
          <a:p>
            <a:pPr indent="-368300" lvl="0" marL="457200" rtl="0" algn="l">
              <a:spcBef>
                <a:spcPts val="0"/>
              </a:spcBef>
              <a:spcAft>
                <a:spcPts val="0"/>
              </a:spcAft>
              <a:buClr>
                <a:schemeClr val="dk1"/>
              </a:buClr>
              <a:buSzPts val="2200"/>
              <a:buChar char="●"/>
            </a:pPr>
            <a:r>
              <a:rPr lang="en" sz="2200">
                <a:solidFill>
                  <a:schemeClr val="dk1"/>
                </a:solidFill>
              </a:rPr>
              <a:t>The components we are working with and the microcontroller can not safely receive the AC power coming from the wall so we have employed an AC/DC converter to rectify and step down the </a:t>
            </a:r>
            <a:r>
              <a:rPr lang="en" sz="2200">
                <a:solidFill>
                  <a:schemeClr val="dk1"/>
                </a:solidFill>
              </a:rPr>
              <a:t>voltage</a:t>
            </a:r>
            <a:r>
              <a:rPr lang="en" sz="2200">
                <a:solidFill>
                  <a:schemeClr val="dk1"/>
                </a:solidFill>
              </a:rPr>
              <a:t> to a level safe for the SIMP hardware</a:t>
            </a:r>
            <a:endParaRPr sz="2200">
              <a:solidFill>
                <a:schemeClr val="dk1"/>
              </a:solidFill>
            </a:endParaRPr>
          </a:p>
        </p:txBody>
      </p:sp>
      <p:pic>
        <p:nvPicPr>
          <p:cNvPr id="121" name="Google Shape;121;p21"/>
          <p:cNvPicPr preferRelativeResize="0"/>
          <p:nvPr/>
        </p:nvPicPr>
        <p:blipFill rotWithShape="1">
          <a:blip r:embed="rId3">
            <a:alphaModFix/>
          </a:blip>
          <a:srcRect b="21323" l="22752" r="14152" t="5726"/>
          <a:stretch/>
        </p:blipFill>
        <p:spPr>
          <a:xfrm>
            <a:off x="8252475" y="0"/>
            <a:ext cx="891525" cy="994400"/>
          </a:xfrm>
          <a:prstGeom prst="rect">
            <a:avLst/>
          </a:prstGeom>
          <a:noFill/>
          <a:ln>
            <a:noFill/>
          </a:ln>
        </p:spPr>
      </p:pic>
      <p:pic>
        <p:nvPicPr>
          <p:cNvPr id="122" name="Google Shape;122;p21"/>
          <p:cNvPicPr preferRelativeResize="0"/>
          <p:nvPr/>
        </p:nvPicPr>
        <p:blipFill>
          <a:blip r:embed="rId4">
            <a:alphaModFix/>
          </a:blip>
          <a:stretch>
            <a:fillRect/>
          </a:stretch>
        </p:blipFill>
        <p:spPr>
          <a:xfrm>
            <a:off x="4101050" y="1170125"/>
            <a:ext cx="4890549" cy="3129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FCD438"/>
      </a:dk2>
      <a:lt2>
        <a:srgbClr val="FFE255"/>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