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Proxima Nov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5ACFE1-A840-4FA3-8945-0E8807FA7EE7}">
  <a:tblStyle styleId="{0C5ACFE1-A840-4FA3-8945-0E8807FA7EE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915DBB3-5D5C-42E5-B790-0220D179604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A78461F-F614-444A-B4E7-B90DFB55B8FA}"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ProximaNova-bold.fntdata"/><Relationship Id="rId41" Type="http://schemas.openxmlformats.org/officeDocument/2006/relationships/font" Target="fonts/ProximaNova-regular.fntdata"/><Relationship Id="rId22" Type="http://schemas.openxmlformats.org/officeDocument/2006/relationships/slide" Target="slides/slide16.xml"/><Relationship Id="rId44" Type="http://schemas.openxmlformats.org/officeDocument/2006/relationships/font" Target="fonts/ProximaNova-boldItalic.fntdata"/><Relationship Id="rId21" Type="http://schemas.openxmlformats.org/officeDocument/2006/relationships/slide" Target="slides/slide15.xml"/><Relationship Id="rId43" Type="http://schemas.openxmlformats.org/officeDocument/2006/relationships/font" Target="fonts/ProximaNova-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5bca0e28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5bca0e28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92abc11e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92abc11e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55bca0e283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55bca0e28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deciding factor in the case of </a:t>
            </a:r>
            <a:r>
              <a:rPr lang="en"/>
              <a:t>choosing</a:t>
            </a:r>
            <a:r>
              <a:rPr lang="en"/>
              <a:t> an outlet plug was simply price and the fact that a member of our group has worked with and owns multiple of the ones we selected.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92abc11e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92abc11e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5aa1d56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55aa1d56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all agree that there are a multitude of steps that need to take place before you can hold a finalized PCB in your hand. I’m here to talk about the main steps we took to show how we arrived at our overall schematic as well as our first </a:t>
            </a:r>
            <a:r>
              <a:rPr lang="en"/>
              <a:t>prototype</a:t>
            </a:r>
            <a:r>
              <a:rPr lang="en"/>
              <a:t> PCB for our project.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5aa1d566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55aa1d566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idea we had to tackle was converting the 125-250 AC voltage to 5V DC. This brought back memories of Junior Design, where we used WEBENCH by Texas Instruments to provide us with a circuit layout for our AC/DC </a:t>
            </a:r>
            <a:r>
              <a:rPr lang="en"/>
              <a:t>converter. After a wide selection of different AC/DC converter circuits, this is the one we went with. You can see it uses an integrated circuit, a transformer, and a mix of inductors, diodes, resistors, and capacitors.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55aa1d566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55aa1d566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finishing up the work on our AC/DC converter I realized </a:t>
            </a:r>
            <a:r>
              <a:rPr lang="en"/>
              <a:t>we</a:t>
            </a:r>
            <a:r>
              <a:rPr lang="en"/>
              <a:t> never thought to check if there were AC/DC converters </a:t>
            </a:r>
            <a:r>
              <a:rPr lang="en">
                <a:solidFill>
                  <a:schemeClr val="dk1"/>
                </a:solidFill>
              </a:rPr>
              <a:t>with the specifications we wanted</a:t>
            </a:r>
            <a:r>
              <a:rPr lang="en"/>
              <a:t> that already existed. After a brief google search, we were able to find an </a:t>
            </a:r>
            <a:r>
              <a:rPr lang="en">
                <a:solidFill>
                  <a:schemeClr val="dk1"/>
                </a:solidFill>
              </a:rPr>
              <a:t>already-manufactured AC/DC converter that met beyond our specifications. This made</a:t>
            </a:r>
            <a:r>
              <a:rPr lang="en"/>
              <a:t> all the work on the AC/DC converter circuit pointless and meant we would save space in the bulk of the final device, since</a:t>
            </a:r>
            <a:r>
              <a:rPr lang="en"/>
              <a:t> </a:t>
            </a:r>
            <a:r>
              <a:rPr lang="en"/>
              <a:t>we no longer needed to manufacturer an entire PCB for our AC/DC converter.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55aa1d5669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55aa1d5669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searching the internet for a relay that would be suitable for our application, we were lucky enough to stumbled upon a detailed </a:t>
            </a:r>
            <a:r>
              <a:rPr lang="en"/>
              <a:t>article</a:t>
            </a:r>
            <a:r>
              <a:rPr lang="en"/>
              <a:t> describing someone’s experience with a relay module they </a:t>
            </a:r>
            <a:r>
              <a:rPr lang="en"/>
              <a:t>equipped</a:t>
            </a:r>
            <a:r>
              <a:rPr lang="en"/>
              <a:t> to an electric outlet to demonstrate turning it on or off using the relay module in question pair with an Arduino. </a:t>
            </a:r>
            <a:r>
              <a:rPr lang="en">
                <a:solidFill>
                  <a:schemeClr val="dk1"/>
                </a:solidFill>
              </a:rPr>
              <a:t>The author of the article was generous enough to provide an Amazon link to the relay, and with over 300 positive reviews and many examples of use, we found there was no reason to look anywhere else. </a:t>
            </a:r>
            <a:r>
              <a:rPr lang="en"/>
              <a:t>With the testing and reliability already proved, followed by the multitude of work done around it, the decision to use it as our relay was made, </a:t>
            </a:r>
            <a:r>
              <a:rPr lang="en">
                <a:solidFill>
                  <a:schemeClr val="dk1"/>
                </a:solidFill>
              </a:rPr>
              <a:t>seeing as it was perfect for our planned application in terms of price, reliability, and production.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6a0db368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56a0db368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searching for a transformer to allow our Arduino to measure AC voltages that are much higher than it can take, we stumbled upon another module, this time with a transformer as its main component. After further research, we found </a:t>
            </a:r>
            <a:r>
              <a:rPr lang="en"/>
              <a:t>multiple</a:t>
            </a:r>
            <a:r>
              <a:rPr lang="en"/>
              <a:t> articles and videos done surrounding this module stepping down voltages for Arduinos to read and interpret. Being easily </a:t>
            </a:r>
            <a:r>
              <a:rPr lang="en"/>
              <a:t>accessible</a:t>
            </a:r>
            <a:r>
              <a:rPr lang="en"/>
              <a:t> through Amazon was also a big plus for this module, as we could test the component faster and move onto other steps in the hardware.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6a0db368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6a0db368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came to selecting an ammeter, we didn’t need to look to hard as the average home outlet will not provide a current that exceeds 20 amps. We selected the one shown as it was readily available through Amazon and came with a voltmeter which we initially thought we would need. It was helpful that it came in a module for filtering with capacitors and a resistor. We also found an article where the author used the voltage sensor shown in the previous slide in </a:t>
            </a:r>
            <a:r>
              <a:rPr lang="en"/>
              <a:t>conjunction</a:t>
            </a:r>
            <a:r>
              <a:rPr lang="en"/>
              <a:t> with the ammeter we found, so we could assume they were paired well with one-another.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92abc11e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92abc11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-Introducing what the SIMP is, what it will do(in general terms), touch on SIMPy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6a0db36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56a0db36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LEDs and toggle switch will be the only </a:t>
            </a:r>
            <a:r>
              <a:rPr lang="en"/>
              <a:t>physical</a:t>
            </a:r>
            <a:r>
              <a:rPr lang="en"/>
              <a:t> form of communication between the user and the device.</a:t>
            </a:r>
            <a:r>
              <a:rPr lang="en"/>
              <a:t> Our current design uses two LEDs, one red and one green, to communicate different messages to the user based on programs in our Arduino. The toggle switch will be a fail-safe reset button incase our code finds itself in a constant loop or our software otherwise crashes. The toggle switch also acts as a physical way for the user to cease power going to the device altogether in the event they cannot communicate that action through the software.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5b37fb83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5b37fb83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a full schematic of our planned overall schematic. In this case, the wall outlet that will provide the AC power is represented as an independent voltage source. When the toggle switch is flipped in its ON position, AC power will be sent to the transformer, as well as the AC/DC converter. The AC/DC converter will then output the 5V DC to the Arduino, providing it with enough power to run its internal programs provided by our computer engineers.</a:t>
            </a:r>
            <a:r>
              <a:rPr lang="en"/>
              <a:t> These programs will flash the LEDs, read AC voltage output from the transformer and operate the relay that controls power going to the device plugged into the SIMP.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55aa1d5669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55aa1d566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first PCB prototype, I set out to create as much of the full schematic circuit as possible, without including the relay or transformer, which both already came on small, space-efficient PCBs. I also didn’t include the Arduino Nano, as we might be opting for a </a:t>
            </a:r>
            <a:r>
              <a:rPr lang="en"/>
              <a:t>different</a:t>
            </a:r>
            <a:r>
              <a:rPr lang="en"/>
              <a:t> Arduino microcontroller and do not wish to waste time. The pin headers in this schematic are included so we can assemble the full schematic in one breadboard test and see if everything works as a group. With there </a:t>
            </a:r>
            <a:r>
              <a:rPr lang="en"/>
              <a:t>always</a:t>
            </a:r>
            <a:r>
              <a:rPr lang="en"/>
              <a:t> being a chance of not working, we will work to diagnose the problem and include the solutions in future PCB designs.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5aa1d5669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55aa1d5669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stated before, more work can and will be done in the future regarding PCB prototypes. Once dimensions of our Arduino Nano, such as distance between pin header holes, are known I can add a place on the PCB so that it fits properly like normal PCB component. Once we can assemble a full schematic that we know will work how we want it to, I can put effort into making the PCB as small and space-efficient as possible without sacrificing reliability of the device or safety of the components.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92abc11e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92abc11e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that we’ve given a general overview of what hardware and decision-making processes were involved in designing the overall schematic of the SIMP module, we will now move forward with explaining the software components and product features that we have chosen thus far to interface with our product. </a:t>
            </a:r>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92abc11e6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92abc11e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Here we have a general flowchart dictating the state, action and response to inputs dictated by an external system, in other words via manual input, or remotely pushed requests. In the most basic scenario, we begin by first providing power to the SIMP module via connection through a standard 15-amp receptacle. Any device plugged into the SIMP therein after will receive power so long as the SIMP is not associated with any home wireless connection. Following this, we enter a set of conditional actions based on whether the SIMP is connected to a user’s home Wi-Fi and associated with a user account. If the SIMP module is not associated with a home Wi-Fi connection, the SIMP will enter a pairing mode. Until the SIMP is paired with an end users home Wi-Fi, the SIMP will continue to draw current and provide power to any connected devices but won’t enable an end user the ability to monitor and remotely alter the configuration of the device. Upon pairing the SIMP module with an end users home Wi-Fi, they will be required to visit the SIMP web portal, register an account, and link any active SIMP module discovered on their home network with their newly registered account. If the SIMP remains connected to the end users home network, but never becomes associated with a registered account, the module will remain in an Idle state until a link has been established. Upon associating the SIMP with a registered account, the internal MCU will verify the active state of the manual override button. If at any point, the manual override button is toggled low, this would be an indicator that all power output to any existing devices should be halted until realizing an active high state. Once an active connection to the web server has been established by the SIMP, and power output to any connected devices is enabled, the SIMP module can then move into its regular state of Monitoring. In monitoring mode, the SIMP will record and calculate Voltage, Amperage, and Wattage accordingly. This data will be collected, delivered, and displayed graphically on an end users account. From an end users account, they are given the option to entirely terminate power being broadcasted to directly connected devices via a simple on off button, or a via a remote scheduler. These general operations are what make up the bulk of how we plan to bring our product to fruition.</a:t>
            </a:r>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92abc11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92abc11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When formulating the web stack used to create our web application, our group had a general idea of what would not only be most efficient to see our design, but also prove most intuitive to the developers in our group. The LAMP stack, though well renowned for its ease of implementation, relies on a Linux framework and a MySQL database management system. With this, the opportunity for general flexibility of development is greatly constrained and the efficiency of data handling on the back-end may be susceptible to poor performance. The MEAN stack, being the more favored of the two, adopts an AngularJS framework and MongoDB as its database management system. The general consensus in the end was to move forward with the MERN web stack, comprised of MongoDB, Express.JS, React, and Node.JS. Members of our team were more familiarized in the development of React apps and felt moving to AngularJS would create an unnecessary learning curve in the development of our application.</a:t>
            </a:r>
            <a:endParaRPr/>
          </a:p>
          <a:p>
            <a:pPr indent="0" lvl="0" marL="0" rtl="0" algn="l">
              <a:spcBef>
                <a:spcPts val="1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ee495026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ee49502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Selecting our web hosting platform came with its own challenges. Whereas some platforms are used solely based off their popularity, others are used because of their versatility in the hands of a basic end user. With this in mind, we took into consideration 3 separate web hosting applications: AWS or Amazon Web Services, Digital Ocean, and Heroku. Of the three, AWS is possibly the largest and most well-known web-hosting platform. It provides many tools and features within its utility suite and allows for much easier integration across different items because they’re all hosted by the same service. The issue with AWS comes with the cost of implementation and a general lack of knowledge within our group on how to setup and implement a Web UI using their platform. Digital Ocean appeared to be a good alternative to AWS because it was cheaper, full of in-app services and features, and was well understood by members within our group. The challenge we faced with Digital Ocean was again, cost of implementation but also other minor intricacies that would prove cumbersome in the development of our app. With all this in mind, the general consensus was that we move forward with using Heroku as our web hosting platform. Its significantly cheaper cost to implement, dualled with a platform that works with JavaScript based stacks, made it so that those in our group who were already familiar with it had an easier time moving forward in development.</a:t>
            </a:r>
            <a:endParaRPr/>
          </a:p>
          <a:p>
            <a:pPr indent="0" lvl="0" marL="0" rtl="0" algn="l">
              <a:spcBef>
                <a:spcPts val="12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92abc11e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92abc11e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Here, we have mockups of what a typical login screen and dashboard will look like for any recurring end user. The goal is to create an app that will not only be straightforward to navigate, but also, to quickly and easily display pertinent information regarding home wattage use. Any standard user, at home or remote, should be granted the ability to not only log into their SIMP dashboard, but also add a device, monitor existing devices, be provided a graphical representation of wattage usage and costs, and set scheduling for when a device should or shouldn’t be on or off.</a:t>
            </a:r>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392abc11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392abc11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Austin Raynor, Computer Engineering Major who was primarily working on the backend. The backend is what we use to connect our SIMP module to the </a:t>
            </a:r>
            <a:r>
              <a:rPr lang="en"/>
              <a:t>web server</a:t>
            </a:r>
            <a:r>
              <a:rPr lang="en"/>
              <a:t> to allow us to monitor and store the data remotely. We do this through the use of APIs using Express.js as our framework. The features we have included can be seen in the Diagram but to name a few we have Power Usage Monitoring, Plug Scheduling and User Electricity Costs. These all help provide the user with more ways to be informed of their energy usage.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ee495026d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ee495026d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ee49502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fee49502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to use MongoDB for it’s easy and efficient storage of data over time. This allows us to quickly access the collection for fast display of data. Especially when we plan for the user to be able to see a month’s worth of </a:t>
            </a:r>
            <a:r>
              <a:rPr lang="en"/>
              <a:t>data points</a:t>
            </a:r>
            <a:r>
              <a:rPr lang="en"/>
              <a:t> at a given moment. It’s crucial to have this data be displayed in a promptly manner and MongoDB is able to provide that. We also have the JSON payload that the SIMP shown here visually that will be sent to our web server that provides it the ID, Location, Power usage, and Outlet Power state.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92abc11e6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392abc11e6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Engineering any design or product takes thorough coordination between each team member involved. Regarding Project Management, tasks must be delegated, and milestones must be kept to ensure steady progress on the completion of our project.</a:t>
            </a:r>
            <a:endParaRPr/>
          </a:p>
          <a:p>
            <a:pPr indent="0" lvl="0" marL="0" rtl="0" algn="l">
              <a:spcBef>
                <a:spcPts val="120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92abc11e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92abc11e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Throughout the development of the SIMP, tasks were broken down so that major project components had a group member assigned to ensuring its completion. Edin, dualling as project manager, would ensure that any schematics regarding the SIMP circuitry and PCB layout are drafted, tested, and properly integrated with external components. Jose would be responsible for bench testing and ensuring the accuracy of any published schematics used to develop the SIMP module. Anthony will be responsible for the development of most front-end components in the SIMP UI, and I will be responsible for ensuring the proper communication between front-end and back-end software applications.</a:t>
            </a:r>
            <a:endParaRPr/>
          </a:p>
          <a:p>
            <a:pPr indent="0" lvl="0" marL="0" rtl="0" algn="l">
              <a:spcBef>
                <a:spcPts val="120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392abc11e6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392abc11e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t>With financial commitment being an unavoidable ordeal in developing any new product, each member of our group agreed upon a preset amount of 125$ per person to guarantee no monetary disputes would be encountered. After having realized the bulk of components we intended to use when developing the SIMP, we budgeted to include the cost of duplicate components should anything come to us late or in an unusable state. With that in mind, </a:t>
            </a:r>
            <a:r>
              <a:rPr lang="en"/>
              <a:t>individual</a:t>
            </a:r>
            <a:r>
              <a:rPr lang="en"/>
              <a:t> hardware was purchased as seen in the chart on the right. Disparities in cost can be observed between what was originally budgeted for on the left, and what our group has actually purchased on the right. Our total budgeting thus far to test and manufacture the SIMP equates to just over 100$’s.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92abc11e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92abc11e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were the milestones that we had set in place towards the end of last semester as guidance dates to work towards to give us enough time for the development of the SIMP. Once the new semester had started we were hard at work to meet our deadlines, while we did not meet our milestones at the exact dates, we were never too far behind from them. Towards the end of our milestones if we happen to finish them earlier than </a:t>
            </a:r>
            <a:r>
              <a:rPr lang="en"/>
              <a:t>anticipated</a:t>
            </a:r>
            <a:r>
              <a:rPr lang="en"/>
              <a:t> we have planned stretch goals to help further improve the </a:t>
            </a:r>
            <a:r>
              <a:rPr lang="en"/>
              <a:t>experience</a:t>
            </a:r>
            <a:r>
              <a:rPr lang="en"/>
              <a:t> with the SIMP. These stretch goals include Machine Learning to identify devices connected to the plug based off their power usage signature, a Mobile app for easier setup and mobility, advanced geofencing and scheduling to allow for users to set power state based on distance from home.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92abc11e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92abc11e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-Focusing on green highlighted boxes and why those are most important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92abc11e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92abc11e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96d9b6c89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96d9b6c89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-Explaining older method of detecting voltage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6a0db368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6a0db368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92abc11e6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92abc11e6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92abc11e6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92abc11e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Talking about what we want the final product to look like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7.jpg"/><Relationship Id="rId5"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jp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000"/>
              <a:t>Austin Raynor CpE</a:t>
            </a:r>
            <a:endParaRPr sz="4000"/>
          </a:p>
          <a:p>
            <a:pPr indent="0" lvl="0" marL="0" rtl="0" algn="l">
              <a:spcBef>
                <a:spcPts val="0"/>
              </a:spcBef>
              <a:spcAft>
                <a:spcPts val="0"/>
              </a:spcAft>
              <a:buNone/>
            </a:pPr>
            <a:r>
              <a:rPr lang="en" sz="4000"/>
              <a:t>Anthony Perez CpE</a:t>
            </a:r>
            <a:endParaRPr sz="4000"/>
          </a:p>
          <a:p>
            <a:pPr indent="0" lvl="0" marL="0" rtl="0" algn="l">
              <a:spcBef>
                <a:spcPts val="0"/>
              </a:spcBef>
              <a:spcAft>
                <a:spcPts val="0"/>
              </a:spcAft>
              <a:buNone/>
            </a:pPr>
            <a:r>
              <a:rPr lang="en" sz="4000"/>
              <a:t>Edin </a:t>
            </a:r>
            <a:r>
              <a:rPr lang="en" sz="4000"/>
              <a:t>Durgutovic</a:t>
            </a:r>
            <a:r>
              <a:rPr lang="en" sz="4000"/>
              <a:t> EE</a:t>
            </a:r>
            <a:endParaRPr sz="4000"/>
          </a:p>
          <a:p>
            <a:pPr indent="0" lvl="0" marL="0" rtl="0" algn="l">
              <a:spcBef>
                <a:spcPts val="0"/>
              </a:spcBef>
              <a:spcAft>
                <a:spcPts val="0"/>
              </a:spcAft>
              <a:buNone/>
            </a:pPr>
            <a:r>
              <a:rPr lang="en" sz="4000"/>
              <a:t>Jose-Valentin Sera-Josef EE</a:t>
            </a:r>
            <a:endParaRPr sz="4000"/>
          </a:p>
          <a:p>
            <a:pPr indent="0" lvl="0" marL="0" rtl="0" algn="l">
              <a:spcBef>
                <a:spcPts val="0"/>
              </a:spcBef>
              <a:spcAft>
                <a:spcPts val="0"/>
              </a:spcAft>
              <a:buNone/>
            </a:pPr>
            <a:r>
              <a:t/>
            </a:r>
            <a:endParaRPr/>
          </a:p>
        </p:txBody>
      </p:sp>
      <p:sp>
        <p:nvSpPr>
          <p:cNvPr id="60" name="Google Shape;60;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900"/>
              <a:t>Smart Interior Monitoring Plug</a:t>
            </a:r>
            <a:endParaRPr sz="4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aphicFrame>
        <p:nvGraphicFramePr>
          <p:cNvPr id="119" name="Google Shape;119;p22"/>
          <p:cNvGraphicFramePr/>
          <p:nvPr/>
        </p:nvGraphicFramePr>
        <p:xfrm>
          <a:off x="1381900" y="401063"/>
          <a:ext cx="3000000" cy="3000000"/>
        </p:xfrm>
        <a:graphic>
          <a:graphicData uri="http://schemas.openxmlformats.org/drawingml/2006/table">
            <a:tbl>
              <a:tblPr>
                <a:noFill/>
                <a:tableStyleId>{0C5ACFE1-A840-4FA3-8945-0E8807FA7EE7}</a:tableStyleId>
              </a:tblPr>
              <a:tblGrid>
                <a:gridCol w="1595050"/>
                <a:gridCol w="1595050"/>
                <a:gridCol w="1595050"/>
                <a:gridCol w="1595050"/>
              </a:tblGrid>
              <a:tr h="607250">
                <a:tc>
                  <a:txBody>
                    <a:bodyPr/>
                    <a:lstStyle/>
                    <a:p>
                      <a:pPr indent="0" lvl="0" marL="0" rtl="0" algn="ctr">
                        <a:spcBef>
                          <a:spcPts val="0"/>
                        </a:spcBef>
                        <a:spcAft>
                          <a:spcPts val="0"/>
                        </a:spcAft>
                        <a:buNone/>
                      </a:pPr>
                      <a:r>
                        <a:rPr b="1" lang="en" sz="1200"/>
                        <a:t>Microcontroller</a:t>
                      </a:r>
                      <a:endParaRPr b="1" sz="1200"/>
                    </a:p>
                    <a:p>
                      <a:pPr indent="0" lvl="0" marL="0" rtl="0" algn="ctr">
                        <a:spcBef>
                          <a:spcPts val="0"/>
                        </a:spcBef>
                        <a:spcAft>
                          <a:spcPts val="0"/>
                        </a:spcAft>
                        <a:buNone/>
                      </a:pPr>
                      <a:r>
                        <a:rPr b="1" lang="en" sz="1200"/>
                        <a:t>Name</a:t>
                      </a:r>
                      <a:endParaRPr b="1" sz="1200"/>
                    </a:p>
                  </a:txBody>
                  <a:tcPr marT="63500" marB="63500" marR="63500" marL="63500"/>
                </a:tc>
                <a:tc>
                  <a:txBody>
                    <a:bodyPr/>
                    <a:lstStyle/>
                    <a:p>
                      <a:pPr indent="0" lvl="0" marL="0" rtl="0" algn="ctr">
                        <a:spcBef>
                          <a:spcPts val="0"/>
                        </a:spcBef>
                        <a:spcAft>
                          <a:spcPts val="0"/>
                        </a:spcAft>
                        <a:buNone/>
                      </a:pPr>
                      <a:r>
                        <a:rPr b="1" lang="en" sz="1200"/>
                        <a:t>Arduino Portenta X8</a:t>
                      </a:r>
                      <a:endParaRPr b="1" sz="1200"/>
                    </a:p>
                  </a:txBody>
                  <a:tcPr marT="63500" marB="63500" marR="63500" marL="63500"/>
                </a:tc>
                <a:tc>
                  <a:txBody>
                    <a:bodyPr/>
                    <a:lstStyle/>
                    <a:p>
                      <a:pPr indent="0" lvl="0" marL="0" rtl="0" algn="ctr">
                        <a:spcBef>
                          <a:spcPts val="0"/>
                        </a:spcBef>
                        <a:spcAft>
                          <a:spcPts val="0"/>
                        </a:spcAft>
                        <a:buNone/>
                      </a:pPr>
                      <a:r>
                        <a:rPr b="1" lang="en" sz="1200">
                          <a:highlight>
                            <a:srgbClr val="00FF00"/>
                          </a:highlight>
                        </a:rPr>
                        <a:t>Arduino Nano 33 IoT</a:t>
                      </a:r>
                      <a:endParaRPr b="1"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b="1" lang="en" sz="1200"/>
                        <a:t>Arduino MKR Wi-Fi 1010</a:t>
                      </a:r>
                      <a:endParaRPr b="1" sz="1200"/>
                    </a:p>
                  </a:txBody>
                  <a:tcPr marT="63500" marB="63500" marR="63500" marL="63500"/>
                </a:tc>
              </a:tr>
              <a:tr h="382475">
                <a:tc>
                  <a:txBody>
                    <a:bodyPr/>
                    <a:lstStyle/>
                    <a:p>
                      <a:pPr indent="0" lvl="0" marL="0" rtl="0" algn="ctr">
                        <a:spcBef>
                          <a:spcPts val="0"/>
                        </a:spcBef>
                        <a:spcAft>
                          <a:spcPts val="0"/>
                        </a:spcAft>
                        <a:buNone/>
                      </a:pPr>
                      <a:r>
                        <a:rPr b="1" lang="en" sz="1200"/>
                        <a:t>Price</a:t>
                      </a:r>
                      <a:endParaRPr b="1" sz="1200"/>
                    </a:p>
                  </a:txBody>
                  <a:tcPr marT="63500" marB="63500" marR="63500" marL="63500"/>
                </a:tc>
                <a:tc>
                  <a:txBody>
                    <a:bodyPr/>
                    <a:lstStyle/>
                    <a:p>
                      <a:pPr indent="0" lvl="0" marL="0" rtl="0" algn="ctr">
                        <a:spcBef>
                          <a:spcPts val="0"/>
                        </a:spcBef>
                        <a:spcAft>
                          <a:spcPts val="0"/>
                        </a:spcAft>
                        <a:buNone/>
                      </a:pPr>
                      <a:r>
                        <a:rPr lang="en" sz="1200"/>
                        <a:t>$239.00</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$22.10</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$35.40</a:t>
                      </a:r>
                      <a:endParaRPr sz="1200"/>
                    </a:p>
                  </a:txBody>
                  <a:tcPr marT="63500" marB="63500" marR="63500" marL="63500"/>
                </a:tc>
              </a:tr>
              <a:tr h="382475">
                <a:tc>
                  <a:txBody>
                    <a:bodyPr/>
                    <a:lstStyle/>
                    <a:p>
                      <a:pPr indent="0" lvl="0" marL="0" rtl="0" algn="ctr">
                        <a:spcBef>
                          <a:spcPts val="0"/>
                        </a:spcBef>
                        <a:spcAft>
                          <a:spcPts val="0"/>
                        </a:spcAft>
                        <a:buNone/>
                      </a:pPr>
                      <a:r>
                        <a:rPr b="1" lang="en" sz="1100"/>
                        <a:t>Dimensions (mm)</a:t>
                      </a:r>
                      <a:endParaRPr b="1" sz="1100"/>
                    </a:p>
                  </a:txBody>
                  <a:tcPr marT="63500" marB="63500" marR="63500" marL="63500"/>
                </a:tc>
                <a:tc>
                  <a:txBody>
                    <a:bodyPr/>
                    <a:lstStyle/>
                    <a:p>
                      <a:pPr indent="0" lvl="0" marL="0" rtl="0" algn="ctr">
                        <a:spcBef>
                          <a:spcPts val="0"/>
                        </a:spcBef>
                        <a:spcAft>
                          <a:spcPts val="0"/>
                        </a:spcAft>
                        <a:buNone/>
                      </a:pPr>
                      <a:r>
                        <a:rPr lang="en" sz="1200"/>
                        <a:t>66 x 25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18 x 45</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61.5 x25</a:t>
                      </a:r>
                      <a:endParaRPr sz="1200"/>
                    </a:p>
                  </a:txBody>
                  <a:tcPr marT="63500" marB="63500" marR="63500" marL="63500"/>
                </a:tc>
              </a:tr>
              <a:tr h="607250">
                <a:tc>
                  <a:txBody>
                    <a:bodyPr/>
                    <a:lstStyle/>
                    <a:p>
                      <a:pPr indent="0" lvl="0" marL="0" rtl="0" algn="ctr">
                        <a:spcBef>
                          <a:spcPts val="0"/>
                        </a:spcBef>
                        <a:spcAft>
                          <a:spcPts val="0"/>
                        </a:spcAft>
                        <a:buNone/>
                      </a:pPr>
                      <a:r>
                        <a:rPr b="1" lang="en" sz="1200"/>
                        <a:t>Input Voltage(V)</a:t>
                      </a:r>
                      <a:endParaRPr b="1" sz="1200"/>
                    </a:p>
                  </a:txBody>
                  <a:tcPr marT="63500" marB="63500" marR="63500" marL="63500"/>
                </a:tc>
                <a:tc>
                  <a:txBody>
                    <a:bodyPr/>
                    <a:lstStyle/>
                    <a:p>
                      <a:pPr indent="0" lvl="0" marL="0" rtl="0" algn="ctr">
                        <a:spcBef>
                          <a:spcPts val="0"/>
                        </a:spcBef>
                        <a:spcAft>
                          <a:spcPts val="0"/>
                        </a:spcAft>
                        <a:buNone/>
                      </a:pPr>
                      <a:r>
                        <a:rPr lang="en" sz="1200"/>
                        <a:t>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5(USB-C) </a:t>
                      </a:r>
                      <a:endParaRPr sz="1200">
                        <a:highlight>
                          <a:srgbClr val="00FF00"/>
                        </a:highlight>
                      </a:endParaRPr>
                    </a:p>
                    <a:p>
                      <a:pPr indent="0" lvl="0" marL="0" rtl="0" algn="ctr">
                        <a:spcBef>
                          <a:spcPts val="0"/>
                        </a:spcBef>
                        <a:spcAft>
                          <a:spcPts val="0"/>
                        </a:spcAft>
                        <a:buNone/>
                      </a:pPr>
                      <a:r>
                        <a:rPr lang="en" sz="1200">
                          <a:highlight>
                            <a:srgbClr val="00FF00"/>
                          </a:highlight>
                        </a:rPr>
                        <a:t>4.5-21</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5</a:t>
                      </a:r>
                      <a:endParaRPr sz="1200"/>
                    </a:p>
                  </a:txBody>
                  <a:tcPr marT="63500" marB="63500" marR="63500" marL="63500"/>
                </a:tc>
              </a:tr>
              <a:tr h="607250">
                <a:tc>
                  <a:txBody>
                    <a:bodyPr/>
                    <a:lstStyle/>
                    <a:p>
                      <a:pPr indent="0" lvl="0" marL="0" rtl="0" algn="ctr">
                        <a:spcBef>
                          <a:spcPts val="0"/>
                        </a:spcBef>
                        <a:spcAft>
                          <a:spcPts val="0"/>
                        </a:spcAft>
                        <a:buNone/>
                      </a:pPr>
                      <a:r>
                        <a:rPr b="1" lang="en" sz="1200"/>
                        <a:t>Operating Voltage(V)</a:t>
                      </a:r>
                      <a:endParaRPr b="1" sz="1200"/>
                    </a:p>
                  </a:txBody>
                  <a:tcPr marT="63500" marB="63500" marR="63500" marL="63500"/>
                </a:tc>
                <a:tc>
                  <a:txBody>
                    <a:bodyPr/>
                    <a:lstStyle/>
                    <a:p>
                      <a:pPr indent="0" lvl="0" marL="0" rtl="0" algn="ctr">
                        <a:spcBef>
                          <a:spcPts val="0"/>
                        </a:spcBef>
                        <a:spcAft>
                          <a:spcPts val="0"/>
                        </a:spcAft>
                        <a:buNone/>
                      </a:pPr>
                      <a:r>
                        <a:rPr lang="en" sz="1200"/>
                        <a:t>3.3 / 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3.3</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3.3</a:t>
                      </a:r>
                      <a:endParaRPr sz="1200"/>
                    </a:p>
                  </a:txBody>
                  <a:tcPr marT="63500" marB="63500" marR="63500" marL="63500"/>
                </a:tc>
              </a:tr>
              <a:tr h="382475">
                <a:tc>
                  <a:txBody>
                    <a:bodyPr/>
                    <a:lstStyle/>
                    <a:p>
                      <a:pPr indent="0" lvl="0" marL="0" rtl="0" algn="ctr">
                        <a:spcBef>
                          <a:spcPts val="0"/>
                        </a:spcBef>
                        <a:spcAft>
                          <a:spcPts val="0"/>
                        </a:spcAft>
                        <a:buNone/>
                      </a:pPr>
                      <a:r>
                        <a:rPr b="1" lang="en" sz="1200"/>
                        <a:t>GPIO pins</a:t>
                      </a:r>
                      <a:endParaRPr b="1" sz="1200"/>
                    </a:p>
                  </a:txBody>
                  <a:tcPr marT="63500" marB="63500" marR="63500" marL="63500"/>
                </a:tc>
                <a:tc>
                  <a:txBody>
                    <a:bodyPr/>
                    <a:lstStyle/>
                    <a:p>
                      <a:pPr indent="0" lvl="0" marL="0" rtl="0" algn="ctr">
                        <a:spcBef>
                          <a:spcPts val="0"/>
                        </a:spcBef>
                        <a:spcAft>
                          <a:spcPts val="0"/>
                        </a:spcAft>
                        <a:buNone/>
                      </a:pPr>
                      <a:r>
                        <a:rPr lang="en" sz="1200"/>
                        <a:t>7</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26</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26</a:t>
                      </a:r>
                      <a:endParaRPr sz="1200"/>
                    </a:p>
                  </a:txBody>
                  <a:tcPr marT="63500" marB="63500" marR="63500" marL="63500"/>
                </a:tc>
              </a:tr>
              <a:tr h="382475">
                <a:tc>
                  <a:txBody>
                    <a:bodyPr/>
                    <a:lstStyle/>
                    <a:p>
                      <a:pPr indent="0" lvl="0" marL="0" rtl="0" algn="ctr">
                        <a:spcBef>
                          <a:spcPts val="0"/>
                        </a:spcBef>
                        <a:spcAft>
                          <a:spcPts val="0"/>
                        </a:spcAft>
                        <a:buNone/>
                      </a:pPr>
                      <a:r>
                        <a:rPr b="1" lang="en" sz="1200"/>
                        <a:t>RAM </a:t>
                      </a:r>
                      <a:endParaRPr b="1" sz="1200"/>
                    </a:p>
                  </a:txBody>
                  <a:tcPr marT="63500" marB="63500" marR="63500" marL="63500"/>
                </a:tc>
                <a:tc>
                  <a:txBody>
                    <a:bodyPr/>
                    <a:lstStyle/>
                    <a:p>
                      <a:pPr indent="0" lvl="0" marL="0" rtl="0" algn="ctr">
                        <a:spcBef>
                          <a:spcPts val="0"/>
                        </a:spcBef>
                        <a:spcAft>
                          <a:spcPts val="0"/>
                        </a:spcAft>
                        <a:buNone/>
                      </a:pPr>
                      <a:r>
                        <a:rPr lang="en" sz="1200"/>
                        <a:t>2 GB</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32 KB</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32KB</a:t>
                      </a:r>
                      <a:endParaRPr sz="1200"/>
                    </a:p>
                  </a:txBody>
                  <a:tcPr marT="63500" marB="63500" marR="63500" marL="63500"/>
                </a:tc>
              </a:tr>
              <a:tr h="607250">
                <a:tc>
                  <a:txBody>
                    <a:bodyPr/>
                    <a:lstStyle/>
                    <a:p>
                      <a:pPr indent="0" lvl="0" marL="0" rtl="0" algn="ctr">
                        <a:spcBef>
                          <a:spcPts val="0"/>
                        </a:spcBef>
                        <a:spcAft>
                          <a:spcPts val="0"/>
                        </a:spcAft>
                        <a:buNone/>
                      </a:pPr>
                      <a:r>
                        <a:rPr b="1" lang="en" sz="1200"/>
                        <a:t>Flash Memory(GB)</a:t>
                      </a:r>
                      <a:endParaRPr b="1" sz="1200"/>
                    </a:p>
                  </a:txBody>
                  <a:tcPr marT="63500" marB="63500" marR="63500" marL="63500"/>
                </a:tc>
                <a:tc>
                  <a:txBody>
                    <a:bodyPr/>
                    <a:lstStyle/>
                    <a:p>
                      <a:pPr indent="0" lvl="0" marL="0" rtl="0" algn="ctr">
                        <a:spcBef>
                          <a:spcPts val="0"/>
                        </a:spcBef>
                        <a:spcAft>
                          <a:spcPts val="0"/>
                        </a:spcAft>
                        <a:buNone/>
                      </a:pPr>
                      <a:r>
                        <a:rPr lang="en" sz="1200"/>
                        <a:t>16 GB</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256 KB</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256 KB</a:t>
                      </a:r>
                      <a:endParaRPr sz="1200"/>
                    </a:p>
                  </a:txBody>
                  <a:tcPr marT="63500" marB="63500" marR="63500" marL="63500"/>
                </a:tc>
              </a:tr>
              <a:tr h="382475">
                <a:tc>
                  <a:txBody>
                    <a:bodyPr/>
                    <a:lstStyle/>
                    <a:p>
                      <a:pPr indent="0" lvl="0" marL="0" rtl="0" algn="ctr">
                        <a:spcBef>
                          <a:spcPts val="0"/>
                        </a:spcBef>
                        <a:spcAft>
                          <a:spcPts val="0"/>
                        </a:spcAft>
                        <a:buNone/>
                      </a:pPr>
                      <a:r>
                        <a:rPr b="1" lang="en" sz="1200"/>
                        <a:t>Connectivity</a:t>
                      </a:r>
                      <a:endParaRPr b="1" sz="1200"/>
                    </a:p>
                  </a:txBody>
                  <a:tcPr marT="63500" marB="63500" marR="63500" marL="63500"/>
                </a:tc>
                <a:tc>
                  <a:txBody>
                    <a:bodyPr/>
                    <a:lstStyle/>
                    <a:p>
                      <a:pPr indent="0" lvl="0" marL="0" rtl="0" algn="ctr">
                        <a:spcBef>
                          <a:spcPts val="0"/>
                        </a:spcBef>
                        <a:spcAft>
                          <a:spcPts val="0"/>
                        </a:spcAft>
                        <a:buNone/>
                      </a:pPr>
                      <a:r>
                        <a:rPr lang="en" sz="1200"/>
                        <a:t>Bluetooth,WiFi</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Bluetooth,WiFi</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WiFi</a:t>
                      </a:r>
                      <a:endParaRPr sz="1200"/>
                    </a:p>
                  </a:txBody>
                  <a:tcPr marT="63500" marB="63500" marR="63500" marL="6350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a:t>
            </a:r>
            <a:endParaRPr/>
          </a:p>
        </p:txBody>
      </p:sp>
      <p:sp>
        <p:nvSpPr>
          <p:cNvPr id="125" name="Google Shape;125;p23"/>
          <p:cNvSpPr txBox="1"/>
          <p:nvPr>
            <p:ph idx="1" type="body"/>
          </p:nvPr>
        </p:nvSpPr>
        <p:spPr>
          <a:xfrm>
            <a:off x="311700" y="1152475"/>
            <a:ext cx="4877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Arduino Nano 33 IoT</a:t>
            </a:r>
            <a:endParaRPr/>
          </a:p>
          <a:p>
            <a:pPr indent="0" lvl="0" marL="457200" rtl="0" algn="l">
              <a:spcBef>
                <a:spcPts val="1200"/>
              </a:spcBef>
              <a:spcAft>
                <a:spcPts val="1200"/>
              </a:spcAft>
              <a:buNone/>
            </a:pPr>
            <a:r>
              <a:t/>
            </a:r>
            <a:endParaRPr/>
          </a:p>
        </p:txBody>
      </p:sp>
      <p:pic>
        <p:nvPicPr>
          <p:cNvPr id="126" name="Google Shape;126;p23"/>
          <p:cNvPicPr preferRelativeResize="0"/>
          <p:nvPr/>
        </p:nvPicPr>
        <p:blipFill>
          <a:blip r:embed="rId3">
            <a:alphaModFix/>
          </a:blip>
          <a:stretch>
            <a:fillRect/>
          </a:stretch>
        </p:blipFill>
        <p:spPr>
          <a:xfrm>
            <a:off x="480100" y="1513132"/>
            <a:ext cx="4823451" cy="2117225"/>
          </a:xfrm>
          <a:prstGeom prst="rect">
            <a:avLst/>
          </a:prstGeom>
          <a:noFill/>
          <a:ln>
            <a:noFill/>
          </a:ln>
        </p:spPr>
      </p:pic>
      <p:sp>
        <p:nvSpPr>
          <p:cNvPr id="127" name="Google Shape;127;p23"/>
          <p:cNvSpPr txBox="1"/>
          <p:nvPr/>
        </p:nvSpPr>
        <p:spPr>
          <a:xfrm>
            <a:off x="5452100" y="1143000"/>
            <a:ext cx="3269100" cy="2382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a:t>Operating Voltage: 3.3v</a:t>
            </a:r>
            <a:endParaRPr/>
          </a:p>
          <a:p>
            <a:pPr indent="-317500" lvl="0" marL="457200" rtl="0" algn="l">
              <a:lnSpc>
                <a:spcPct val="115000"/>
              </a:lnSpc>
              <a:spcBef>
                <a:spcPts val="0"/>
              </a:spcBef>
              <a:spcAft>
                <a:spcPts val="0"/>
              </a:spcAft>
              <a:buSzPts val="1400"/>
              <a:buChar char="●"/>
            </a:pPr>
            <a:r>
              <a:rPr lang="en"/>
              <a:t>Flash memory:256KB</a:t>
            </a:r>
            <a:endParaRPr/>
          </a:p>
          <a:p>
            <a:pPr indent="-317500" lvl="0" marL="457200" rtl="0" algn="l">
              <a:lnSpc>
                <a:spcPct val="115000"/>
              </a:lnSpc>
              <a:spcBef>
                <a:spcPts val="0"/>
              </a:spcBef>
              <a:spcAft>
                <a:spcPts val="0"/>
              </a:spcAft>
              <a:buSzPts val="1400"/>
              <a:buChar char="●"/>
            </a:pPr>
            <a:r>
              <a:rPr lang="en"/>
              <a:t>SRAM:32KB</a:t>
            </a:r>
            <a:endParaRPr/>
          </a:p>
          <a:p>
            <a:pPr indent="-317500" lvl="0" marL="457200" rtl="0" algn="l">
              <a:lnSpc>
                <a:spcPct val="115000"/>
              </a:lnSpc>
              <a:spcBef>
                <a:spcPts val="0"/>
              </a:spcBef>
              <a:spcAft>
                <a:spcPts val="0"/>
              </a:spcAft>
              <a:buSzPts val="1400"/>
              <a:buChar char="●"/>
            </a:pPr>
            <a:r>
              <a:rPr lang="en"/>
              <a:t>Length x Width(mm): 45 x 18</a:t>
            </a:r>
            <a:endParaRPr/>
          </a:p>
          <a:p>
            <a:pPr indent="-317500" lvl="0" marL="457200" rtl="0" algn="l">
              <a:lnSpc>
                <a:spcPct val="115000"/>
              </a:lnSpc>
              <a:spcBef>
                <a:spcPts val="0"/>
              </a:spcBef>
              <a:spcAft>
                <a:spcPts val="0"/>
              </a:spcAft>
              <a:buSzPts val="1400"/>
              <a:buChar char="●"/>
            </a:pPr>
            <a:r>
              <a:rPr lang="en"/>
              <a:t>SAMD21 Cortex®-M0+ 32-bit low power ARM MCU</a:t>
            </a:r>
            <a:endParaRPr/>
          </a:p>
          <a:p>
            <a:pPr indent="-317500" lvl="0" marL="457200" rtl="0" algn="l">
              <a:lnSpc>
                <a:spcPct val="115000"/>
              </a:lnSpc>
              <a:spcBef>
                <a:spcPts val="0"/>
              </a:spcBef>
              <a:spcAft>
                <a:spcPts val="0"/>
              </a:spcAft>
              <a:buSzPts val="1400"/>
              <a:buChar char="●"/>
            </a:pPr>
            <a:r>
              <a:rPr lang="en"/>
              <a:t>Compatible with several cloud based services (AWS,Firebase,Azure,Heroku)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 Comparison of NEMA 5 Outlets</a:t>
            </a:r>
            <a:endParaRPr/>
          </a:p>
        </p:txBody>
      </p:sp>
      <p:graphicFrame>
        <p:nvGraphicFramePr>
          <p:cNvPr id="133" name="Google Shape;133;p24"/>
          <p:cNvGraphicFramePr/>
          <p:nvPr/>
        </p:nvGraphicFramePr>
        <p:xfrm>
          <a:off x="1827213" y="1441150"/>
          <a:ext cx="3000000" cy="3000000"/>
        </p:xfrm>
        <a:graphic>
          <a:graphicData uri="http://schemas.openxmlformats.org/drawingml/2006/table">
            <a:tbl>
              <a:tblPr>
                <a:noFill/>
                <a:tableStyleId>{0C5ACFE1-A840-4FA3-8945-0E8807FA7EE7}</a:tableStyleId>
              </a:tblPr>
              <a:tblGrid>
                <a:gridCol w="1038225"/>
                <a:gridCol w="1317625"/>
                <a:gridCol w="1952625"/>
                <a:gridCol w="1181100"/>
              </a:tblGrid>
              <a:tr h="12700">
                <a:tc>
                  <a:txBody>
                    <a:bodyPr/>
                    <a:lstStyle/>
                    <a:p>
                      <a:pPr indent="0" lvl="0" marL="0" rtl="0" algn="ctr">
                        <a:spcBef>
                          <a:spcPts val="0"/>
                        </a:spcBef>
                        <a:spcAft>
                          <a:spcPts val="0"/>
                        </a:spcAft>
                        <a:buNone/>
                      </a:pPr>
                      <a:r>
                        <a:rPr b="1" lang="en" sz="1200"/>
                        <a:t>Name</a:t>
                      </a:r>
                      <a:endParaRPr b="1" sz="1200"/>
                    </a:p>
                  </a:txBody>
                  <a:tcPr marT="63500" marB="63500" marR="63500" marL="63500"/>
                </a:tc>
                <a:tc>
                  <a:txBody>
                    <a:bodyPr/>
                    <a:lstStyle/>
                    <a:p>
                      <a:pPr indent="0" lvl="0" marL="0" rtl="0" algn="ctr">
                        <a:spcBef>
                          <a:spcPts val="0"/>
                        </a:spcBef>
                        <a:spcAft>
                          <a:spcPts val="0"/>
                        </a:spcAft>
                        <a:buNone/>
                      </a:pPr>
                      <a:r>
                        <a:rPr b="1" lang="en" sz="1200"/>
                        <a:t>Decora 15 Amp Residential Grade Self Grounding Duplex Outlet</a:t>
                      </a:r>
                      <a:endParaRPr b="1" sz="1200"/>
                    </a:p>
                  </a:txBody>
                  <a:tcPr marT="63500" marB="63500" marR="63500" marL="63500">
                    <a:solidFill>
                      <a:srgbClr val="00FF00"/>
                    </a:solidFill>
                  </a:tcPr>
                </a:tc>
                <a:tc>
                  <a:txBody>
                    <a:bodyPr/>
                    <a:lstStyle/>
                    <a:p>
                      <a:pPr indent="0" lvl="0" marL="0" rtl="0" algn="ctr">
                        <a:spcBef>
                          <a:spcPts val="0"/>
                        </a:spcBef>
                        <a:spcAft>
                          <a:spcPts val="0"/>
                        </a:spcAft>
                        <a:buNone/>
                      </a:pPr>
                      <a:r>
                        <a:rPr b="1" lang="en" sz="1200"/>
                        <a:t>X Series 20 Amp 125-Volt Tamper Resistant USB A/A 4.8 Amp Duplex Decorator Outlet Back Wire Clamps</a:t>
                      </a:r>
                      <a:endParaRPr b="1" sz="1200"/>
                    </a:p>
                  </a:txBody>
                  <a:tcPr marT="63500" marB="63500" marR="63500" marL="63500"/>
                </a:tc>
                <a:tc>
                  <a:txBody>
                    <a:bodyPr/>
                    <a:lstStyle/>
                    <a:p>
                      <a:pPr indent="0" lvl="0" marL="0" rtl="0" algn="ctr">
                        <a:spcBef>
                          <a:spcPts val="0"/>
                        </a:spcBef>
                        <a:spcAft>
                          <a:spcPts val="0"/>
                        </a:spcAft>
                        <a:buNone/>
                      </a:pPr>
                      <a:r>
                        <a:rPr b="1" lang="en" sz="1200"/>
                        <a:t>Leviton 20 Amp Commercial Grade Duplex Outlet</a:t>
                      </a:r>
                      <a:endParaRPr b="1" sz="1200"/>
                    </a:p>
                  </a:txBody>
                  <a:tcPr marT="63500" marB="63500" marR="63500" marL="63500"/>
                </a:tc>
              </a:tr>
              <a:tr h="12700">
                <a:tc>
                  <a:txBody>
                    <a:bodyPr/>
                    <a:lstStyle/>
                    <a:p>
                      <a:pPr indent="0" lvl="0" marL="0" rtl="0" algn="ctr">
                        <a:spcBef>
                          <a:spcPts val="0"/>
                        </a:spcBef>
                        <a:spcAft>
                          <a:spcPts val="0"/>
                        </a:spcAft>
                        <a:buNone/>
                      </a:pPr>
                      <a:r>
                        <a:rPr b="1" lang="en" sz="1200"/>
                        <a:t>Dimensions</a:t>
                      </a:r>
                      <a:endParaRPr b="1" sz="1200"/>
                    </a:p>
                  </a:txBody>
                  <a:tcPr marT="63500" marB="63500" marR="63500" marL="63500"/>
                </a:tc>
                <a:tc>
                  <a:txBody>
                    <a:bodyPr/>
                    <a:lstStyle/>
                    <a:p>
                      <a:pPr indent="0" lvl="0" marL="0" rtl="0" algn="ctr">
                        <a:spcBef>
                          <a:spcPts val="0"/>
                        </a:spcBef>
                        <a:spcAft>
                          <a:spcPts val="0"/>
                        </a:spcAft>
                        <a:buNone/>
                      </a:pPr>
                      <a:r>
                        <a:rPr lang="en" sz="1200"/>
                        <a:t>1.063” x 1.625” x 4.25”</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4.06” x 1.73” x 1.73”</a:t>
                      </a:r>
                      <a:endParaRPr sz="1200"/>
                    </a:p>
                  </a:txBody>
                  <a:tcPr marT="63500" marB="63500" marR="63500" marL="63500"/>
                </a:tc>
                <a:tc>
                  <a:txBody>
                    <a:bodyPr/>
                    <a:lstStyle/>
                    <a:p>
                      <a:pPr indent="0" lvl="0" marL="0" rtl="0" algn="ctr">
                        <a:spcBef>
                          <a:spcPts val="0"/>
                        </a:spcBef>
                        <a:spcAft>
                          <a:spcPts val="0"/>
                        </a:spcAft>
                        <a:buNone/>
                      </a:pPr>
                      <a:r>
                        <a:rPr lang="en" sz="1200"/>
                        <a:t>4.122” x 1.875” x 1.375”</a:t>
                      </a:r>
                      <a:endParaRPr sz="1200"/>
                    </a:p>
                  </a:txBody>
                  <a:tcPr marT="63500" marB="63500" marR="63500" marL="63500"/>
                </a:tc>
              </a:tr>
              <a:tr h="12700">
                <a:tc>
                  <a:txBody>
                    <a:bodyPr/>
                    <a:lstStyle/>
                    <a:p>
                      <a:pPr indent="0" lvl="0" marL="0" rtl="0" algn="ctr">
                        <a:spcBef>
                          <a:spcPts val="0"/>
                        </a:spcBef>
                        <a:spcAft>
                          <a:spcPts val="0"/>
                        </a:spcAft>
                        <a:buNone/>
                      </a:pPr>
                      <a:r>
                        <a:rPr b="1" lang="en" sz="1200"/>
                        <a:t>Socket Type</a:t>
                      </a:r>
                      <a:endParaRPr b="1" sz="1200"/>
                    </a:p>
                  </a:txBody>
                  <a:tcPr marT="63500" marB="63500" marR="63500" marL="63500"/>
                </a:tc>
                <a:tc>
                  <a:txBody>
                    <a:bodyPr/>
                    <a:lstStyle/>
                    <a:p>
                      <a:pPr indent="0" lvl="0" marL="0" rtl="0" algn="ctr">
                        <a:spcBef>
                          <a:spcPts val="0"/>
                        </a:spcBef>
                        <a:spcAft>
                          <a:spcPts val="0"/>
                        </a:spcAft>
                        <a:buNone/>
                      </a:pPr>
                      <a:r>
                        <a:rPr lang="en" sz="1200"/>
                        <a:t>NEMA 5-15R, 2P and 3W</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NEMA 5-20R, 2P and 3W</a:t>
                      </a:r>
                      <a:endParaRPr sz="1200"/>
                    </a:p>
                  </a:txBody>
                  <a:tcPr marT="63500" marB="63500" marR="63500" marL="63500"/>
                </a:tc>
                <a:tc>
                  <a:txBody>
                    <a:bodyPr/>
                    <a:lstStyle/>
                    <a:p>
                      <a:pPr indent="0" lvl="0" marL="0" rtl="0" algn="ctr">
                        <a:spcBef>
                          <a:spcPts val="0"/>
                        </a:spcBef>
                        <a:spcAft>
                          <a:spcPts val="0"/>
                        </a:spcAft>
                        <a:buNone/>
                      </a:pPr>
                      <a:r>
                        <a:rPr lang="en" sz="1200"/>
                        <a:t>NEMA 5-20R, 2P and 3W</a:t>
                      </a:r>
                      <a:endParaRPr sz="1200"/>
                    </a:p>
                  </a:txBody>
                  <a:tcPr marT="63500" marB="63500" marR="63500" marL="63500"/>
                </a:tc>
              </a:tr>
              <a:tr h="12700">
                <a:tc>
                  <a:txBody>
                    <a:bodyPr/>
                    <a:lstStyle/>
                    <a:p>
                      <a:pPr indent="0" lvl="0" marL="0" rtl="0" algn="ctr">
                        <a:spcBef>
                          <a:spcPts val="0"/>
                        </a:spcBef>
                        <a:spcAft>
                          <a:spcPts val="0"/>
                        </a:spcAft>
                        <a:buNone/>
                      </a:pPr>
                      <a:r>
                        <a:rPr b="1" lang="en" sz="1200"/>
                        <a:t>NEMA Rating</a:t>
                      </a:r>
                      <a:endParaRPr b="1" sz="1200"/>
                    </a:p>
                  </a:txBody>
                  <a:tcPr marT="63500" marB="63500" marR="63500" marL="63500"/>
                </a:tc>
                <a:tc>
                  <a:txBody>
                    <a:bodyPr/>
                    <a:lstStyle/>
                    <a:p>
                      <a:pPr indent="0" lvl="0" marL="0" rtl="0" algn="ctr">
                        <a:spcBef>
                          <a:spcPts val="0"/>
                        </a:spcBef>
                        <a:spcAft>
                          <a:spcPts val="0"/>
                        </a:spcAft>
                        <a:buNone/>
                      </a:pPr>
                      <a:r>
                        <a:rPr lang="en" sz="1200"/>
                        <a:t>15A / 125V</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20A / 125V</a:t>
                      </a:r>
                      <a:endParaRPr sz="1200"/>
                    </a:p>
                  </a:txBody>
                  <a:tcPr marT="63500" marB="63500" marR="63500" marL="63500"/>
                </a:tc>
                <a:tc>
                  <a:txBody>
                    <a:bodyPr/>
                    <a:lstStyle/>
                    <a:p>
                      <a:pPr indent="0" lvl="0" marL="0" rtl="0" algn="ctr">
                        <a:spcBef>
                          <a:spcPts val="0"/>
                        </a:spcBef>
                        <a:spcAft>
                          <a:spcPts val="0"/>
                        </a:spcAft>
                        <a:buNone/>
                      </a:pPr>
                      <a:r>
                        <a:rPr lang="en" sz="1200"/>
                        <a:t>20A / 125V</a:t>
                      </a:r>
                      <a:endParaRPr sz="1200"/>
                    </a:p>
                  </a:txBody>
                  <a:tcPr marT="63500" marB="63500" marR="63500" marL="63500"/>
                </a:tc>
              </a:tr>
              <a:tr h="12700">
                <a:tc>
                  <a:txBody>
                    <a:bodyPr/>
                    <a:lstStyle/>
                    <a:p>
                      <a:pPr indent="0" lvl="0" marL="0" rtl="0" algn="ctr">
                        <a:spcBef>
                          <a:spcPts val="0"/>
                        </a:spcBef>
                        <a:spcAft>
                          <a:spcPts val="0"/>
                        </a:spcAft>
                        <a:buNone/>
                      </a:pPr>
                      <a:r>
                        <a:rPr b="1" lang="en" sz="1200"/>
                        <a:t>Grounding</a:t>
                      </a:r>
                      <a:endParaRPr b="1" sz="1200"/>
                    </a:p>
                  </a:txBody>
                  <a:tcPr marT="63500" marB="63500" marR="63500" marL="63500"/>
                </a:tc>
                <a:tc>
                  <a:txBody>
                    <a:bodyPr/>
                    <a:lstStyle/>
                    <a:p>
                      <a:pPr indent="0" lvl="0" marL="0" rtl="0" algn="ctr">
                        <a:spcBef>
                          <a:spcPts val="0"/>
                        </a:spcBef>
                        <a:spcAft>
                          <a:spcPts val="0"/>
                        </a:spcAft>
                        <a:buNone/>
                      </a:pPr>
                      <a:r>
                        <a:rPr lang="en" sz="1200"/>
                        <a:t>Self-Grounding</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Self-Grounding</a:t>
                      </a:r>
                      <a:endParaRPr sz="1200"/>
                    </a:p>
                  </a:txBody>
                  <a:tcPr marT="63500" marB="63500" marR="63500" marL="63500"/>
                </a:tc>
                <a:tc>
                  <a:txBody>
                    <a:bodyPr/>
                    <a:lstStyle/>
                    <a:p>
                      <a:pPr indent="0" lvl="0" marL="0" rtl="0" algn="ctr">
                        <a:spcBef>
                          <a:spcPts val="0"/>
                        </a:spcBef>
                        <a:spcAft>
                          <a:spcPts val="0"/>
                        </a:spcAft>
                        <a:buNone/>
                      </a:pPr>
                      <a:r>
                        <a:rPr lang="en" sz="1200"/>
                        <a:t>Self-Grounding</a:t>
                      </a:r>
                      <a:endParaRPr sz="1200"/>
                    </a:p>
                  </a:txBody>
                  <a:tcPr marT="63500" marB="63500" marR="63500" marL="63500"/>
                </a:tc>
              </a:tr>
              <a:tr h="12700">
                <a:tc>
                  <a:txBody>
                    <a:bodyPr/>
                    <a:lstStyle/>
                    <a:p>
                      <a:pPr indent="0" lvl="0" marL="0" rtl="0" algn="ctr">
                        <a:spcBef>
                          <a:spcPts val="0"/>
                        </a:spcBef>
                        <a:spcAft>
                          <a:spcPts val="0"/>
                        </a:spcAft>
                        <a:buNone/>
                      </a:pPr>
                      <a:r>
                        <a:rPr b="1" lang="en" sz="1200"/>
                        <a:t>Price</a:t>
                      </a:r>
                      <a:endParaRPr b="1" sz="1200"/>
                    </a:p>
                  </a:txBody>
                  <a:tcPr marT="63500" marB="63500" marR="63500" marL="63500"/>
                </a:tc>
                <a:tc>
                  <a:txBody>
                    <a:bodyPr/>
                    <a:lstStyle/>
                    <a:p>
                      <a:pPr indent="0" lvl="0" marL="0" rtl="0" algn="ctr">
                        <a:spcBef>
                          <a:spcPts val="0"/>
                        </a:spcBef>
                        <a:spcAft>
                          <a:spcPts val="0"/>
                        </a:spcAft>
                        <a:buNone/>
                      </a:pPr>
                      <a:r>
                        <a:rPr lang="en" sz="1200"/>
                        <a:t>$2.67</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$40.00</a:t>
                      </a:r>
                      <a:endParaRPr sz="1200"/>
                    </a:p>
                  </a:txBody>
                  <a:tcPr marT="63500" marB="63500" marR="63500" marL="63500"/>
                </a:tc>
                <a:tc>
                  <a:txBody>
                    <a:bodyPr/>
                    <a:lstStyle/>
                    <a:p>
                      <a:pPr indent="0" lvl="0" marL="0" rtl="0" algn="ctr">
                        <a:spcBef>
                          <a:spcPts val="0"/>
                        </a:spcBef>
                        <a:spcAft>
                          <a:spcPts val="0"/>
                        </a:spcAft>
                        <a:buNone/>
                      </a:pPr>
                      <a:r>
                        <a:rPr lang="en" sz="1200"/>
                        <a:t>$3.64</a:t>
                      </a:r>
                      <a:endParaRPr sz="1200"/>
                    </a:p>
                  </a:txBody>
                  <a:tcPr marT="63500" marB="63500" marR="63500" marL="635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425975" y="445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SIMP System Diagram</a:t>
            </a:r>
            <a:endParaRPr/>
          </a:p>
        </p:txBody>
      </p:sp>
      <p:sp>
        <p:nvSpPr>
          <p:cNvPr id="139" name="Google Shape;139;p25"/>
          <p:cNvSpPr/>
          <p:nvPr/>
        </p:nvSpPr>
        <p:spPr>
          <a:xfrm>
            <a:off x="315000" y="1966050"/>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House Power</a:t>
            </a:r>
            <a:endParaRPr/>
          </a:p>
          <a:p>
            <a:pPr indent="0" lvl="0" marL="0" rtl="0" algn="ctr">
              <a:spcBef>
                <a:spcPts val="0"/>
              </a:spcBef>
              <a:spcAft>
                <a:spcPts val="0"/>
              </a:spcAft>
              <a:buNone/>
            </a:pPr>
            <a:r>
              <a:rPr lang="en"/>
              <a:t>(120V AC; 60 Hz)</a:t>
            </a:r>
            <a:endParaRPr/>
          </a:p>
        </p:txBody>
      </p:sp>
      <p:sp>
        <p:nvSpPr>
          <p:cNvPr id="140" name="Google Shape;140;p25"/>
          <p:cNvSpPr/>
          <p:nvPr/>
        </p:nvSpPr>
        <p:spPr>
          <a:xfrm>
            <a:off x="3723288" y="3554675"/>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NEMA-1 Outlet</a:t>
            </a:r>
            <a:endParaRPr/>
          </a:p>
          <a:p>
            <a:pPr indent="0" lvl="0" marL="0" rtl="0" algn="ctr">
              <a:spcBef>
                <a:spcPts val="0"/>
              </a:spcBef>
              <a:spcAft>
                <a:spcPts val="0"/>
              </a:spcAft>
              <a:buNone/>
            </a:pPr>
            <a:r>
              <a:rPr lang="en"/>
              <a:t>(Standard Household American Outlet)</a:t>
            </a:r>
            <a:endParaRPr/>
          </a:p>
        </p:txBody>
      </p:sp>
      <p:sp>
        <p:nvSpPr>
          <p:cNvPr id="141" name="Google Shape;141;p25"/>
          <p:cNvSpPr/>
          <p:nvPr/>
        </p:nvSpPr>
        <p:spPr>
          <a:xfrm>
            <a:off x="5896425" y="3486100"/>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Device Plugged In</a:t>
            </a:r>
            <a:endParaRPr/>
          </a:p>
        </p:txBody>
      </p:sp>
      <p:sp>
        <p:nvSpPr>
          <p:cNvPr id="142" name="Google Shape;142;p25"/>
          <p:cNvSpPr/>
          <p:nvPr/>
        </p:nvSpPr>
        <p:spPr>
          <a:xfrm>
            <a:off x="2999475" y="1891850"/>
            <a:ext cx="12120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Transformer</a:t>
            </a:r>
            <a:endParaRPr/>
          </a:p>
        </p:txBody>
      </p:sp>
      <p:sp>
        <p:nvSpPr>
          <p:cNvPr id="143" name="Google Shape;143;p25"/>
          <p:cNvSpPr/>
          <p:nvPr/>
        </p:nvSpPr>
        <p:spPr>
          <a:xfrm>
            <a:off x="5795925" y="1017750"/>
            <a:ext cx="1348800" cy="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Microcontroller</a:t>
            </a:r>
            <a:endParaRPr/>
          </a:p>
        </p:txBody>
      </p:sp>
      <p:cxnSp>
        <p:nvCxnSpPr>
          <p:cNvPr id="144" name="Google Shape;144;p25"/>
          <p:cNvCxnSpPr>
            <a:stCxn id="139" idx="3"/>
            <a:endCxn id="142" idx="1"/>
          </p:cNvCxnSpPr>
          <p:nvPr/>
        </p:nvCxnSpPr>
        <p:spPr>
          <a:xfrm flipH="1" rot="10800000">
            <a:off x="1663800" y="2286150"/>
            <a:ext cx="1335600" cy="337200"/>
          </a:xfrm>
          <a:prstGeom prst="bentConnector3">
            <a:avLst>
              <a:gd fmla="val 50003" name="adj1"/>
            </a:avLst>
          </a:prstGeom>
          <a:noFill/>
          <a:ln cap="flat" cmpd="sng" w="9525">
            <a:solidFill>
              <a:schemeClr val="dk2"/>
            </a:solidFill>
            <a:prstDash val="solid"/>
            <a:round/>
            <a:headEnd len="med" w="med" type="none"/>
            <a:tailEnd len="med" w="med" type="none"/>
          </a:ln>
        </p:spPr>
      </p:cxnSp>
      <p:cxnSp>
        <p:nvCxnSpPr>
          <p:cNvPr id="145" name="Google Shape;145;p25"/>
          <p:cNvCxnSpPr>
            <a:stCxn id="142" idx="2"/>
            <a:endCxn id="141" idx="0"/>
          </p:cNvCxnSpPr>
          <p:nvPr/>
        </p:nvCxnSpPr>
        <p:spPr>
          <a:xfrm flipH="1" rot="-5400000">
            <a:off x="4685325" y="1600700"/>
            <a:ext cx="805500" cy="2965200"/>
          </a:xfrm>
          <a:prstGeom prst="bentConnector3">
            <a:avLst>
              <a:gd fmla="val 50003" name="adj1"/>
            </a:avLst>
          </a:prstGeom>
          <a:noFill/>
          <a:ln cap="flat" cmpd="sng" w="9525">
            <a:solidFill>
              <a:schemeClr val="dk2"/>
            </a:solidFill>
            <a:prstDash val="solid"/>
            <a:round/>
            <a:headEnd len="med" w="med" type="none"/>
            <a:tailEnd len="med" w="med" type="none"/>
          </a:ln>
        </p:spPr>
      </p:cxnSp>
      <p:sp>
        <p:nvSpPr>
          <p:cNvPr id="146" name="Google Shape;146;p25"/>
          <p:cNvSpPr/>
          <p:nvPr/>
        </p:nvSpPr>
        <p:spPr>
          <a:xfrm>
            <a:off x="2898925" y="1017750"/>
            <a:ext cx="1147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AC/DC Converter</a:t>
            </a:r>
            <a:endParaRPr/>
          </a:p>
        </p:txBody>
      </p:sp>
      <p:cxnSp>
        <p:nvCxnSpPr>
          <p:cNvPr id="147" name="Google Shape;147;p25"/>
          <p:cNvCxnSpPr>
            <a:stCxn id="139" idx="3"/>
            <a:endCxn id="146" idx="1"/>
          </p:cNvCxnSpPr>
          <p:nvPr/>
        </p:nvCxnSpPr>
        <p:spPr>
          <a:xfrm flipH="1" rot="10800000">
            <a:off x="1663800" y="1304250"/>
            <a:ext cx="1235100" cy="1319100"/>
          </a:xfrm>
          <a:prstGeom prst="bentConnector3">
            <a:avLst>
              <a:gd fmla="val 50001" name="adj1"/>
            </a:avLst>
          </a:prstGeom>
          <a:noFill/>
          <a:ln cap="flat" cmpd="sng" w="9525">
            <a:solidFill>
              <a:schemeClr val="dk2"/>
            </a:solidFill>
            <a:prstDash val="solid"/>
            <a:round/>
            <a:headEnd len="med" w="med" type="none"/>
            <a:tailEnd len="med" w="med" type="none"/>
          </a:ln>
        </p:spPr>
      </p:cxnSp>
      <p:cxnSp>
        <p:nvCxnSpPr>
          <p:cNvPr id="148" name="Google Shape;148;p25"/>
          <p:cNvCxnSpPr>
            <a:stCxn id="146" idx="3"/>
            <a:endCxn id="143" idx="0"/>
          </p:cNvCxnSpPr>
          <p:nvPr/>
        </p:nvCxnSpPr>
        <p:spPr>
          <a:xfrm flipH="1" rot="10800000">
            <a:off x="4046725" y="1017600"/>
            <a:ext cx="2423700" cy="286500"/>
          </a:xfrm>
          <a:prstGeom prst="bentConnector4">
            <a:avLst>
              <a:gd fmla="val 36085" name="adj1"/>
              <a:gd fmla="val 183063" name="adj2"/>
            </a:avLst>
          </a:prstGeom>
          <a:noFill/>
          <a:ln cap="flat" cmpd="sng" w="9525">
            <a:solidFill>
              <a:schemeClr val="dk2"/>
            </a:solidFill>
            <a:prstDash val="solid"/>
            <a:round/>
            <a:headEnd len="med" w="med" type="none"/>
            <a:tailEnd len="med" w="med" type="none"/>
          </a:ln>
        </p:spPr>
      </p:cxnSp>
      <p:cxnSp>
        <p:nvCxnSpPr>
          <p:cNvPr id="149" name="Google Shape;149;p25"/>
          <p:cNvCxnSpPr>
            <a:stCxn id="142" idx="3"/>
            <a:endCxn id="143" idx="1"/>
          </p:cNvCxnSpPr>
          <p:nvPr/>
        </p:nvCxnSpPr>
        <p:spPr>
          <a:xfrm flipH="1" rot="10800000">
            <a:off x="4211475" y="1491800"/>
            <a:ext cx="1584300" cy="7944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50" name="Google Shape;150;p25"/>
          <p:cNvCxnSpPr>
            <a:stCxn id="140" idx="3"/>
            <a:endCxn id="141" idx="1"/>
          </p:cNvCxnSpPr>
          <p:nvPr/>
        </p:nvCxnSpPr>
        <p:spPr>
          <a:xfrm flipH="1" rot="10800000">
            <a:off x="5072088" y="4143275"/>
            <a:ext cx="824400" cy="68700"/>
          </a:xfrm>
          <a:prstGeom prst="bentConnector3">
            <a:avLst>
              <a:gd fmla="val 49996" name="adj1"/>
            </a:avLst>
          </a:prstGeom>
          <a:noFill/>
          <a:ln cap="flat" cmpd="sng" w="9525">
            <a:solidFill>
              <a:schemeClr val="dk2"/>
            </a:solidFill>
            <a:prstDash val="solid"/>
            <a:round/>
            <a:headEnd len="med" w="med" type="none"/>
            <a:tailEnd len="med" w="med" type="none"/>
          </a:ln>
        </p:spPr>
      </p:cxnSp>
      <p:sp>
        <p:nvSpPr>
          <p:cNvPr id="151" name="Google Shape;151;p25"/>
          <p:cNvSpPr/>
          <p:nvPr/>
        </p:nvSpPr>
        <p:spPr>
          <a:xfrm>
            <a:off x="1901925" y="3817625"/>
            <a:ext cx="9468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Relay</a:t>
            </a:r>
            <a:endParaRPr/>
          </a:p>
        </p:txBody>
      </p:sp>
      <p:cxnSp>
        <p:nvCxnSpPr>
          <p:cNvPr id="152" name="Google Shape;152;p25"/>
          <p:cNvCxnSpPr>
            <a:stCxn id="139" idx="3"/>
            <a:endCxn id="151" idx="0"/>
          </p:cNvCxnSpPr>
          <p:nvPr/>
        </p:nvCxnSpPr>
        <p:spPr>
          <a:xfrm>
            <a:off x="1663800" y="2623350"/>
            <a:ext cx="711600" cy="1194300"/>
          </a:xfrm>
          <a:prstGeom prst="bentConnector2">
            <a:avLst/>
          </a:prstGeom>
          <a:noFill/>
          <a:ln cap="flat" cmpd="sng" w="9525">
            <a:solidFill>
              <a:schemeClr val="dk2"/>
            </a:solidFill>
            <a:prstDash val="solid"/>
            <a:round/>
            <a:headEnd len="med" w="med" type="none"/>
            <a:tailEnd len="med" w="med" type="none"/>
          </a:ln>
        </p:spPr>
      </p:cxnSp>
      <p:cxnSp>
        <p:nvCxnSpPr>
          <p:cNvPr id="153" name="Google Shape;153;p25"/>
          <p:cNvCxnSpPr>
            <a:stCxn id="151" idx="3"/>
            <a:endCxn id="140" idx="1"/>
          </p:cNvCxnSpPr>
          <p:nvPr/>
        </p:nvCxnSpPr>
        <p:spPr>
          <a:xfrm>
            <a:off x="2848725" y="4211975"/>
            <a:ext cx="874500" cy="600"/>
          </a:xfrm>
          <a:prstGeom prst="bentConnector3">
            <a:avLst>
              <a:gd fmla="val 50004" name="adj1"/>
            </a:avLst>
          </a:prstGeom>
          <a:noFill/>
          <a:ln cap="flat" cmpd="sng" w="9525">
            <a:solidFill>
              <a:schemeClr val="dk2"/>
            </a:solidFill>
            <a:prstDash val="solid"/>
            <a:round/>
            <a:headEnd len="med" w="med" type="none"/>
            <a:tailEnd len="med" w="med" type="none"/>
          </a:ln>
        </p:spPr>
      </p:cxnSp>
      <p:cxnSp>
        <p:nvCxnSpPr>
          <p:cNvPr id="154" name="Google Shape;154;p25"/>
          <p:cNvCxnSpPr>
            <a:stCxn id="143" idx="3"/>
            <a:endCxn id="151" idx="1"/>
          </p:cNvCxnSpPr>
          <p:nvPr/>
        </p:nvCxnSpPr>
        <p:spPr>
          <a:xfrm flipH="1">
            <a:off x="1901925" y="1491900"/>
            <a:ext cx="5242800" cy="2720100"/>
          </a:xfrm>
          <a:prstGeom prst="bentConnector5">
            <a:avLst>
              <a:gd fmla="val -4542" name="adj1"/>
              <a:gd fmla="val 51466" name="adj2"/>
              <a:gd fmla="val 104542" name="adj3"/>
            </a:avLst>
          </a:prstGeom>
          <a:noFill/>
          <a:ln cap="flat" cmpd="sng" w="9525">
            <a:solidFill>
              <a:schemeClr val="dk2"/>
            </a:solidFill>
            <a:prstDash val="solid"/>
            <a:round/>
            <a:headEnd len="med" w="med" type="none"/>
            <a:tailEnd len="med" w="med" type="none"/>
          </a:ln>
        </p:spPr>
      </p:cxnSp>
      <p:sp>
        <p:nvSpPr>
          <p:cNvPr id="155" name="Google Shape;155;p25"/>
          <p:cNvSpPr/>
          <p:nvPr/>
        </p:nvSpPr>
        <p:spPr>
          <a:xfrm>
            <a:off x="6103875" y="2177400"/>
            <a:ext cx="9468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Heroku Web Server</a:t>
            </a:r>
            <a:endParaRPr/>
          </a:p>
        </p:txBody>
      </p:sp>
      <p:cxnSp>
        <p:nvCxnSpPr>
          <p:cNvPr id="156" name="Google Shape;156;p25"/>
          <p:cNvCxnSpPr>
            <a:endCxn id="155" idx="0"/>
          </p:cNvCxnSpPr>
          <p:nvPr/>
        </p:nvCxnSpPr>
        <p:spPr>
          <a:xfrm>
            <a:off x="6572175" y="1954500"/>
            <a:ext cx="5100" cy="222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PCB/EAGLE Circuit Design</a:t>
            </a:r>
            <a:endParaRPr/>
          </a:p>
        </p:txBody>
      </p:sp>
      <p:sp>
        <p:nvSpPr>
          <p:cNvPr id="162" name="Google Shape;16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t>Steps:</a:t>
            </a:r>
            <a:endParaRPr b="1" sz="2200"/>
          </a:p>
          <a:p>
            <a:pPr indent="-368300" lvl="0" marL="457200" rtl="0" algn="l">
              <a:spcBef>
                <a:spcPts val="1200"/>
              </a:spcBef>
              <a:spcAft>
                <a:spcPts val="0"/>
              </a:spcAft>
              <a:buSzPts val="2200"/>
              <a:buAutoNum type="arabicPeriod"/>
            </a:pPr>
            <a:r>
              <a:rPr b="1" lang="en" sz="2200"/>
              <a:t>Circuit Idea(s)/</a:t>
            </a:r>
            <a:r>
              <a:rPr b="1" lang="en" sz="2200"/>
              <a:t>Part Selection</a:t>
            </a:r>
            <a:endParaRPr b="1" sz="2200"/>
          </a:p>
          <a:p>
            <a:pPr indent="-368300" lvl="0" marL="457200" rtl="0" algn="l">
              <a:spcBef>
                <a:spcPts val="0"/>
              </a:spcBef>
              <a:spcAft>
                <a:spcPts val="0"/>
              </a:spcAft>
              <a:buSzPts val="2200"/>
              <a:buAutoNum type="arabicPeriod"/>
            </a:pPr>
            <a:r>
              <a:rPr b="1" lang="en" sz="2200"/>
              <a:t>Schematic Design</a:t>
            </a:r>
            <a:endParaRPr b="1" sz="2200"/>
          </a:p>
          <a:p>
            <a:pPr indent="-368300" lvl="0" marL="457200" rtl="0" algn="l">
              <a:spcBef>
                <a:spcPts val="0"/>
              </a:spcBef>
              <a:spcAft>
                <a:spcPts val="0"/>
              </a:spcAft>
              <a:buSzPts val="2200"/>
              <a:buAutoNum type="arabicPeriod"/>
            </a:pPr>
            <a:r>
              <a:rPr b="1" lang="en" sz="2200"/>
              <a:t>PCB Design</a:t>
            </a:r>
            <a:endParaRPr b="1"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#1: AC/DC Converter</a:t>
            </a:r>
            <a:endParaRPr/>
          </a:p>
        </p:txBody>
      </p:sp>
      <p:pic>
        <p:nvPicPr>
          <p:cNvPr id="168" name="Google Shape;168;p27"/>
          <p:cNvPicPr preferRelativeResize="0"/>
          <p:nvPr/>
        </p:nvPicPr>
        <p:blipFill rotWithShape="1">
          <a:blip r:embed="rId3">
            <a:alphaModFix/>
          </a:blip>
          <a:srcRect b="14853" l="0" r="0" t="14244"/>
          <a:stretch/>
        </p:blipFill>
        <p:spPr>
          <a:xfrm>
            <a:off x="454800" y="1159525"/>
            <a:ext cx="8234399" cy="36490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#1: AC/DC Converter</a:t>
            </a:r>
            <a:endParaRPr/>
          </a:p>
        </p:txBody>
      </p:sp>
      <p:pic>
        <p:nvPicPr>
          <p:cNvPr id="174" name="Google Shape;174;p28"/>
          <p:cNvPicPr preferRelativeResize="0"/>
          <p:nvPr/>
        </p:nvPicPr>
        <p:blipFill rotWithShape="1">
          <a:blip r:embed="rId3">
            <a:alphaModFix/>
          </a:blip>
          <a:srcRect b="20521" l="8091" r="7004" t="19422"/>
          <a:stretch/>
        </p:blipFill>
        <p:spPr>
          <a:xfrm>
            <a:off x="5016700" y="1644340"/>
            <a:ext cx="3815600" cy="2698850"/>
          </a:xfrm>
          <a:prstGeom prst="rect">
            <a:avLst/>
          </a:prstGeom>
          <a:noFill/>
          <a:ln>
            <a:noFill/>
          </a:ln>
        </p:spPr>
      </p:pic>
      <p:pic>
        <p:nvPicPr>
          <p:cNvPr id="175" name="Google Shape;175;p28"/>
          <p:cNvPicPr preferRelativeResize="0"/>
          <p:nvPr/>
        </p:nvPicPr>
        <p:blipFill>
          <a:blip r:embed="rId4">
            <a:alphaModFix/>
          </a:blip>
          <a:stretch>
            <a:fillRect/>
          </a:stretch>
        </p:blipFill>
        <p:spPr>
          <a:xfrm>
            <a:off x="311700" y="1503202"/>
            <a:ext cx="3977629" cy="2981126"/>
          </a:xfrm>
          <a:prstGeom prst="rect">
            <a:avLst/>
          </a:prstGeom>
          <a:noFill/>
          <a:ln>
            <a:noFill/>
          </a:ln>
        </p:spPr>
      </p:pic>
      <p:sp>
        <p:nvSpPr>
          <p:cNvPr id="176" name="Google Shape;176;p28"/>
          <p:cNvSpPr/>
          <p:nvPr/>
        </p:nvSpPr>
        <p:spPr>
          <a:xfrm>
            <a:off x="202013" y="1338513"/>
            <a:ext cx="4197000" cy="3310500"/>
          </a:xfrm>
          <a:prstGeom prst="noSmoking">
            <a:avLst>
              <a:gd fmla="val 10218" name="adj"/>
            </a:avLst>
          </a:prstGeom>
          <a:solidFill>
            <a:srgbClr val="FF0000"/>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#2: Electrical Relay Module</a:t>
            </a:r>
            <a:endParaRPr/>
          </a:p>
          <a:p>
            <a:pPr indent="0" lvl="0" marL="0" rtl="0" algn="l">
              <a:spcBef>
                <a:spcPts val="0"/>
              </a:spcBef>
              <a:spcAft>
                <a:spcPts val="0"/>
              </a:spcAft>
              <a:buNone/>
            </a:pPr>
            <a:r>
              <a:t/>
            </a:r>
            <a:endParaRPr/>
          </a:p>
        </p:txBody>
      </p:sp>
      <p:pic>
        <p:nvPicPr>
          <p:cNvPr id="182" name="Google Shape;182;p29"/>
          <p:cNvPicPr preferRelativeResize="0"/>
          <p:nvPr/>
        </p:nvPicPr>
        <p:blipFill rotWithShape="1">
          <a:blip r:embed="rId3">
            <a:alphaModFix/>
          </a:blip>
          <a:srcRect b="0" l="13907" r="35020" t="0"/>
          <a:stretch/>
        </p:blipFill>
        <p:spPr>
          <a:xfrm>
            <a:off x="5837412" y="1208200"/>
            <a:ext cx="2676875" cy="3493500"/>
          </a:xfrm>
          <a:prstGeom prst="rect">
            <a:avLst/>
          </a:prstGeom>
          <a:noFill/>
          <a:ln>
            <a:noFill/>
          </a:ln>
        </p:spPr>
      </p:pic>
      <p:sp>
        <p:nvSpPr>
          <p:cNvPr id="183" name="Google Shape;183;p29"/>
          <p:cNvSpPr/>
          <p:nvPr/>
        </p:nvSpPr>
        <p:spPr>
          <a:xfrm>
            <a:off x="6688350" y="3264323"/>
            <a:ext cx="975000" cy="953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9"/>
          <p:cNvPicPr preferRelativeResize="0"/>
          <p:nvPr/>
        </p:nvPicPr>
        <p:blipFill rotWithShape="1">
          <a:blip r:embed="rId4">
            <a:alphaModFix/>
          </a:blip>
          <a:srcRect b="13904" l="1989" r="0" t="8845"/>
          <a:stretch/>
        </p:blipFill>
        <p:spPr>
          <a:xfrm>
            <a:off x="126550" y="1017725"/>
            <a:ext cx="5040950" cy="2132149"/>
          </a:xfrm>
          <a:prstGeom prst="rect">
            <a:avLst/>
          </a:prstGeom>
          <a:noFill/>
          <a:ln>
            <a:noFill/>
          </a:ln>
        </p:spPr>
      </p:pic>
      <p:pic>
        <p:nvPicPr>
          <p:cNvPr id="185" name="Google Shape;185;p29"/>
          <p:cNvPicPr preferRelativeResize="0"/>
          <p:nvPr/>
        </p:nvPicPr>
        <p:blipFill>
          <a:blip r:embed="rId5">
            <a:alphaModFix/>
          </a:blip>
          <a:stretch>
            <a:fillRect/>
          </a:stretch>
        </p:blipFill>
        <p:spPr>
          <a:xfrm>
            <a:off x="2820175" y="2157511"/>
            <a:ext cx="2555225" cy="2213617"/>
          </a:xfrm>
          <a:prstGeom prst="rect">
            <a:avLst/>
          </a:prstGeom>
          <a:noFill/>
          <a:ln>
            <a:noFill/>
          </a:ln>
        </p:spPr>
      </p:pic>
      <p:cxnSp>
        <p:nvCxnSpPr>
          <p:cNvPr id="186" name="Google Shape;186;p29"/>
          <p:cNvCxnSpPr>
            <a:stCxn id="183" idx="2"/>
            <a:endCxn id="185" idx="3"/>
          </p:cNvCxnSpPr>
          <p:nvPr/>
        </p:nvCxnSpPr>
        <p:spPr>
          <a:xfrm rot="10800000">
            <a:off x="5375250" y="3264173"/>
            <a:ext cx="1313100" cy="4770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#3: Transformer/Voltage Sensor</a:t>
            </a:r>
            <a:endParaRPr/>
          </a:p>
        </p:txBody>
      </p:sp>
      <p:pic>
        <p:nvPicPr>
          <p:cNvPr id="192" name="Google Shape;192;p30"/>
          <p:cNvPicPr preferRelativeResize="0"/>
          <p:nvPr/>
        </p:nvPicPr>
        <p:blipFill>
          <a:blip r:embed="rId3">
            <a:alphaModFix/>
          </a:blip>
          <a:stretch>
            <a:fillRect/>
          </a:stretch>
        </p:blipFill>
        <p:spPr>
          <a:xfrm>
            <a:off x="79125" y="1134200"/>
            <a:ext cx="5420475" cy="2136550"/>
          </a:xfrm>
          <a:prstGeom prst="rect">
            <a:avLst/>
          </a:prstGeom>
          <a:noFill/>
          <a:ln>
            <a:noFill/>
          </a:ln>
        </p:spPr>
      </p:pic>
      <p:pic>
        <p:nvPicPr>
          <p:cNvPr id="193" name="Google Shape;193;p30"/>
          <p:cNvPicPr preferRelativeResize="0"/>
          <p:nvPr/>
        </p:nvPicPr>
        <p:blipFill rotWithShape="1">
          <a:blip r:embed="rId4">
            <a:alphaModFix/>
          </a:blip>
          <a:srcRect b="12602" l="5792" r="5088" t="13656"/>
          <a:stretch/>
        </p:blipFill>
        <p:spPr>
          <a:xfrm>
            <a:off x="2888225" y="3270750"/>
            <a:ext cx="2110175" cy="1745899"/>
          </a:xfrm>
          <a:prstGeom prst="rect">
            <a:avLst/>
          </a:prstGeom>
          <a:noFill/>
          <a:ln>
            <a:noFill/>
          </a:ln>
        </p:spPr>
      </p:pic>
      <p:pic>
        <p:nvPicPr>
          <p:cNvPr id="194" name="Google Shape;194;p30"/>
          <p:cNvPicPr preferRelativeResize="0"/>
          <p:nvPr/>
        </p:nvPicPr>
        <p:blipFill>
          <a:blip r:embed="rId5">
            <a:alphaModFix/>
          </a:blip>
          <a:stretch>
            <a:fillRect/>
          </a:stretch>
        </p:blipFill>
        <p:spPr>
          <a:xfrm>
            <a:off x="5499600" y="1318850"/>
            <a:ext cx="3494925" cy="3455375"/>
          </a:xfrm>
          <a:prstGeom prst="rect">
            <a:avLst/>
          </a:prstGeom>
          <a:noFill/>
          <a:ln>
            <a:noFill/>
          </a:ln>
        </p:spPr>
      </p:pic>
      <p:sp>
        <p:nvSpPr>
          <p:cNvPr id="195" name="Google Shape;195;p30"/>
          <p:cNvSpPr/>
          <p:nvPr/>
        </p:nvSpPr>
        <p:spPr>
          <a:xfrm>
            <a:off x="6185400" y="1563150"/>
            <a:ext cx="1504500" cy="1008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30"/>
          <p:cNvCxnSpPr>
            <a:stCxn id="195" idx="3"/>
          </p:cNvCxnSpPr>
          <p:nvPr/>
        </p:nvCxnSpPr>
        <p:spPr>
          <a:xfrm flipH="1">
            <a:off x="4668729" y="2424044"/>
            <a:ext cx="1737000" cy="12951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#4: Ammeter</a:t>
            </a:r>
            <a:endParaRPr/>
          </a:p>
        </p:txBody>
      </p:sp>
      <p:pic>
        <p:nvPicPr>
          <p:cNvPr id="202" name="Google Shape;202;p31"/>
          <p:cNvPicPr preferRelativeResize="0"/>
          <p:nvPr/>
        </p:nvPicPr>
        <p:blipFill rotWithShape="1">
          <a:blip r:embed="rId3">
            <a:alphaModFix/>
          </a:blip>
          <a:srcRect b="7002" l="0" r="0" t="0"/>
          <a:stretch/>
        </p:blipFill>
        <p:spPr>
          <a:xfrm>
            <a:off x="659700" y="1523700"/>
            <a:ext cx="3283650" cy="3064750"/>
          </a:xfrm>
          <a:prstGeom prst="rect">
            <a:avLst/>
          </a:prstGeom>
          <a:noFill/>
          <a:ln>
            <a:noFill/>
          </a:ln>
        </p:spPr>
      </p:pic>
      <p:pic>
        <p:nvPicPr>
          <p:cNvPr id="203" name="Google Shape;203;p31"/>
          <p:cNvPicPr preferRelativeResize="0"/>
          <p:nvPr/>
        </p:nvPicPr>
        <p:blipFill rotWithShape="1">
          <a:blip r:embed="rId4">
            <a:alphaModFix/>
          </a:blip>
          <a:srcRect b="3873" l="0" r="0" t="0"/>
          <a:stretch/>
        </p:blipFill>
        <p:spPr>
          <a:xfrm>
            <a:off x="4515275" y="280650"/>
            <a:ext cx="4448900" cy="4575175"/>
          </a:xfrm>
          <a:prstGeom prst="rect">
            <a:avLst/>
          </a:prstGeom>
          <a:noFill/>
          <a:ln>
            <a:noFill/>
          </a:ln>
        </p:spPr>
      </p:pic>
      <p:sp>
        <p:nvSpPr>
          <p:cNvPr id="204" name="Google Shape;204;p31"/>
          <p:cNvSpPr/>
          <p:nvPr/>
        </p:nvSpPr>
        <p:spPr>
          <a:xfrm>
            <a:off x="6027475" y="2782750"/>
            <a:ext cx="1556400" cy="817500"/>
          </a:xfrm>
          <a:prstGeom prst="ellipse">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and Motivation</a:t>
            </a:r>
            <a:endParaRPr/>
          </a:p>
        </p:txBody>
      </p:sp>
      <p:sp>
        <p:nvSpPr>
          <p:cNvPr id="66" name="Google Shape;66;p14"/>
          <p:cNvSpPr txBox="1"/>
          <p:nvPr>
            <p:ph idx="1" type="body"/>
          </p:nvPr>
        </p:nvSpPr>
        <p:spPr>
          <a:xfrm>
            <a:off x="311700" y="1152475"/>
            <a:ext cx="8520600" cy="1953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The SIMP is meant to aid consumers in having both better insights into their power consumption habits and enabling them to have more control over them.</a:t>
            </a:r>
            <a:endParaRPr/>
          </a:p>
          <a:p>
            <a:pPr indent="-342900" lvl="0" marL="457200" rtl="0" algn="l">
              <a:spcBef>
                <a:spcPts val="0"/>
              </a:spcBef>
              <a:spcAft>
                <a:spcPts val="0"/>
              </a:spcAft>
              <a:buSzPts val="1800"/>
              <a:buChar char="●"/>
            </a:pPr>
            <a:r>
              <a:rPr lang="en"/>
              <a:t>“Did I leave my (common house appliance, hair dryers,lamps, phone charger) plugged in?”</a:t>
            </a:r>
            <a:endParaRPr/>
          </a:p>
          <a:p>
            <a:pPr indent="-342900" lvl="0" marL="457200" rtl="0" algn="l">
              <a:spcBef>
                <a:spcPts val="0"/>
              </a:spcBef>
              <a:spcAft>
                <a:spcPts val="0"/>
              </a:spcAft>
              <a:buSzPts val="1800"/>
              <a:buChar char="●"/>
            </a:pPr>
            <a:r>
              <a:rPr lang="en"/>
              <a:t>Similar products already exist on the market, but none come with smart assistants already built in, requiring an Alexa or google home.</a:t>
            </a:r>
            <a:endParaRPr/>
          </a:p>
        </p:txBody>
      </p:sp>
      <p:pic>
        <p:nvPicPr>
          <p:cNvPr id="67" name="Google Shape;67;p14"/>
          <p:cNvPicPr preferRelativeResize="0"/>
          <p:nvPr/>
        </p:nvPicPr>
        <p:blipFill>
          <a:blip r:embed="rId3">
            <a:alphaModFix/>
          </a:blip>
          <a:stretch>
            <a:fillRect/>
          </a:stretch>
        </p:blipFill>
        <p:spPr>
          <a:xfrm>
            <a:off x="765675" y="3008150"/>
            <a:ext cx="2266145" cy="1953300"/>
          </a:xfrm>
          <a:prstGeom prst="rect">
            <a:avLst/>
          </a:prstGeom>
          <a:noFill/>
          <a:ln>
            <a:noFill/>
          </a:ln>
        </p:spPr>
      </p:pic>
      <p:pic>
        <p:nvPicPr>
          <p:cNvPr id="68" name="Google Shape;68;p14"/>
          <p:cNvPicPr preferRelativeResize="0"/>
          <p:nvPr/>
        </p:nvPicPr>
        <p:blipFill>
          <a:blip r:embed="rId4">
            <a:alphaModFix/>
          </a:blip>
          <a:stretch>
            <a:fillRect/>
          </a:stretch>
        </p:blipFill>
        <p:spPr>
          <a:xfrm>
            <a:off x="4440426" y="3008151"/>
            <a:ext cx="1948452" cy="19532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Circuit Idea #5: Physical User Interface</a:t>
            </a:r>
            <a:endParaRPr/>
          </a:p>
        </p:txBody>
      </p:sp>
      <p:graphicFrame>
        <p:nvGraphicFramePr>
          <p:cNvPr id="210" name="Google Shape;210;p32"/>
          <p:cNvGraphicFramePr/>
          <p:nvPr/>
        </p:nvGraphicFramePr>
        <p:xfrm>
          <a:off x="3454825" y="1155800"/>
          <a:ext cx="3000000" cy="3000000"/>
        </p:xfrm>
        <a:graphic>
          <a:graphicData uri="http://schemas.openxmlformats.org/drawingml/2006/table">
            <a:tbl>
              <a:tblPr>
                <a:noFill/>
                <a:tableStyleId>{0C5ACFE1-A840-4FA3-8945-0E8807FA7EE7}</a:tableStyleId>
              </a:tblPr>
              <a:tblGrid>
                <a:gridCol w="2505075"/>
                <a:gridCol w="1438275"/>
                <a:gridCol w="1533525"/>
              </a:tblGrid>
              <a:tr h="12700">
                <a:tc>
                  <a:txBody>
                    <a:bodyPr/>
                    <a:lstStyle/>
                    <a:p>
                      <a:pPr indent="0" lvl="0" marL="0" rtl="0" algn="ctr">
                        <a:spcBef>
                          <a:spcPts val="0"/>
                        </a:spcBef>
                        <a:spcAft>
                          <a:spcPts val="0"/>
                        </a:spcAft>
                        <a:buNone/>
                      </a:pPr>
                      <a:r>
                        <a:rPr b="1" lang="en" sz="1200"/>
                        <a:t>Message Being Delivered</a:t>
                      </a:r>
                      <a:endParaRPr b="1" sz="1200"/>
                    </a:p>
                  </a:txBody>
                  <a:tcPr marT="63500" marB="63500" marR="63500" marL="63500"/>
                </a:tc>
                <a:tc>
                  <a:txBody>
                    <a:bodyPr/>
                    <a:lstStyle/>
                    <a:p>
                      <a:pPr indent="0" lvl="0" marL="0" rtl="0" algn="ctr">
                        <a:spcBef>
                          <a:spcPts val="0"/>
                        </a:spcBef>
                        <a:spcAft>
                          <a:spcPts val="0"/>
                        </a:spcAft>
                        <a:buNone/>
                      </a:pPr>
                      <a:r>
                        <a:rPr b="1" lang="en" sz="1200"/>
                        <a:t>LED Color(s)</a:t>
                      </a:r>
                      <a:endParaRPr b="1" sz="1200"/>
                    </a:p>
                  </a:txBody>
                  <a:tcPr marT="63500" marB="63500" marR="63500" marL="63500"/>
                </a:tc>
                <a:tc>
                  <a:txBody>
                    <a:bodyPr/>
                    <a:lstStyle/>
                    <a:p>
                      <a:pPr indent="0" lvl="0" marL="0" rtl="0" algn="ctr">
                        <a:spcBef>
                          <a:spcPts val="0"/>
                        </a:spcBef>
                        <a:spcAft>
                          <a:spcPts val="0"/>
                        </a:spcAft>
                        <a:buNone/>
                      </a:pPr>
                      <a:r>
                        <a:rPr b="1" lang="en" sz="1200"/>
                        <a:t>Frequency</a:t>
                      </a:r>
                      <a:endParaRPr b="1" sz="1200"/>
                    </a:p>
                  </a:txBody>
                  <a:tcPr marT="63500" marB="63500" marR="63500" marL="63500"/>
                </a:tc>
              </a:tr>
              <a:tr h="12700">
                <a:tc>
                  <a:txBody>
                    <a:bodyPr/>
                    <a:lstStyle/>
                    <a:p>
                      <a:pPr indent="0" lvl="0" marL="0" rtl="0" algn="ctr">
                        <a:spcBef>
                          <a:spcPts val="0"/>
                        </a:spcBef>
                        <a:spcAft>
                          <a:spcPts val="0"/>
                        </a:spcAft>
                        <a:buNone/>
                      </a:pPr>
                      <a:r>
                        <a:rPr lang="en" sz="1100"/>
                        <a:t>“Initial Setup; Ready To </a:t>
                      </a:r>
                      <a:endParaRPr sz="1100"/>
                    </a:p>
                    <a:p>
                      <a:pPr indent="0" lvl="0" marL="0" rtl="0" algn="ctr">
                        <a:spcBef>
                          <a:spcPts val="0"/>
                        </a:spcBef>
                        <a:spcAft>
                          <a:spcPts val="0"/>
                        </a:spcAft>
                        <a:buNone/>
                      </a:pPr>
                      <a:r>
                        <a:rPr lang="en" sz="1100"/>
                        <a:t>Pair To Wi-Fi”</a:t>
                      </a:r>
                      <a:endParaRPr sz="1100"/>
                    </a:p>
                  </a:txBody>
                  <a:tcPr marT="63500" marB="63500" marR="63500" marL="63500"/>
                </a:tc>
                <a:tc>
                  <a:txBody>
                    <a:bodyPr/>
                    <a:lstStyle/>
                    <a:p>
                      <a:pPr indent="0" lvl="0" marL="0" rtl="0" algn="ctr">
                        <a:spcBef>
                          <a:spcPts val="0"/>
                        </a:spcBef>
                        <a:spcAft>
                          <a:spcPts val="0"/>
                        </a:spcAft>
                        <a:buNone/>
                      </a:pPr>
                      <a:r>
                        <a:rPr lang="en" sz="1100"/>
                        <a:t>Green</a:t>
                      </a:r>
                      <a:endParaRPr sz="1100"/>
                    </a:p>
                  </a:txBody>
                  <a:tcPr marT="63500" marB="63500" marR="63500" marL="63500"/>
                </a:tc>
                <a:tc>
                  <a:txBody>
                    <a:bodyPr/>
                    <a:lstStyle/>
                    <a:p>
                      <a:pPr indent="0" lvl="0" marL="0" rtl="0" algn="ctr">
                        <a:spcBef>
                          <a:spcPts val="0"/>
                        </a:spcBef>
                        <a:spcAft>
                          <a:spcPts val="0"/>
                        </a:spcAft>
                        <a:buNone/>
                      </a:pPr>
                      <a:r>
                        <a:rPr lang="en" sz="1100"/>
                        <a:t>2 Hz ON/OFF</a:t>
                      </a:r>
                      <a:endParaRPr sz="1100"/>
                    </a:p>
                  </a:txBody>
                  <a:tcPr marT="63500" marB="63500" marR="63500" marL="63500"/>
                </a:tc>
              </a:tr>
              <a:tr h="12700">
                <a:tc>
                  <a:txBody>
                    <a:bodyPr/>
                    <a:lstStyle/>
                    <a:p>
                      <a:pPr indent="0" lvl="0" marL="0" rtl="0" algn="ctr">
                        <a:spcBef>
                          <a:spcPts val="0"/>
                        </a:spcBef>
                        <a:spcAft>
                          <a:spcPts val="0"/>
                        </a:spcAft>
                        <a:buNone/>
                      </a:pPr>
                      <a:r>
                        <a:rPr lang="en" sz="1100"/>
                        <a:t>“Setup Finished &amp; Running”</a:t>
                      </a:r>
                      <a:endParaRPr sz="1100"/>
                    </a:p>
                  </a:txBody>
                  <a:tcPr marT="63500" marB="63500" marR="63500" marL="63500"/>
                </a:tc>
                <a:tc>
                  <a:txBody>
                    <a:bodyPr/>
                    <a:lstStyle/>
                    <a:p>
                      <a:pPr indent="0" lvl="0" marL="0" rtl="0" algn="ctr">
                        <a:spcBef>
                          <a:spcPts val="0"/>
                        </a:spcBef>
                        <a:spcAft>
                          <a:spcPts val="0"/>
                        </a:spcAft>
                        <a:buNone/>
                      </a:pPr>
                      <a:r>
                        <a:rPr lang="en" sz="1100"/>
                        <a:t>Green</a:t>
                      </a:r>
                      <a:endParaRPr sz="1100"/>
                    </a:p>
                  </a:txBody>
                  <a:tcPr marT="63500" marB="63500" marR="63500" marL="63500"/>
                </a:tc>
                <a:tc>
                  <a:txBody>
                    <a:bodyPr/>
                    <a:lstStyle/>
                    <a:p>
                      <a:pPr indent="0" lvl="0" marL="0" rtl="0" algn="ctr">
                        <a:spcBef>
                          <a:spcPts val="0"/>
                        </a:spcBef>
                        <a:spcAft>
                          <a:spcPts val="0"/>
                        </a:spcAft>
                        <a:buNone/>
                      </a:pPr>
                      <a:r>
                        <a:rPr lang="en" sz="1100"/>
                        <a:t>ON; No Frequency</a:t>
                      </a:r>
                      <a:endParaRPr sz="1100"/>
                    </a:p>
                  </a:txBody>
                  <a:tcPr marT="63500" marB="63500" marR="63500" marL="63500"/>
                </a:tc>
              </a:tr>
              <a:tr h="12700">
                <a:tc>
                  <a:txBody>
                    <a:bodyPr/>
                    <a:lstStyle/>
                    <a:p>
                      <a:pPr indent="0" lvl="0" marL="0" rtl="0" algn="ctr">
                        <a:spcBef>
                          <a:spcPts val="0"/>
                        </a:spcBef>
                        <a:spcAft>
                          <a:spcPts val="0"/>
                        </a:spcAft>
                        <a:buNone/>
                      </a:pPr>
                      <a:r>
                        <a:rPr lang="en" sz="1100"/>
                        <a:t>“10 Minutes Before SIMP Cuts Power To Device; Save Your Progress”</a:t>
                      </a:r>
                      <a:endParaRPr sz="1100"/>
                    </a:p>
                  </a:txBody>
                  <a:tcPr marT="63500" marB="63500" marR="63500" marL="63500"/>
                </a:tc>
                <a:tc>
                  <a:txBody>
                    <a:bodyPr/>
                    <a:lstStyle/>
                    <a:p>
                      <a:pPr indent="0" lvl="0" marL="0" rtl="0" algn="ctr">
                        <a:spcBef>
                          <a:spcPts val="0"/>
                        </a:spcBef>
                        <a:spcAft>
                          <a:spcPts val="0"/>
                        </a:spcAft>
                        <a:buNone/>
                      </a:pPr>
                      <a:r>
                        <a:rPr lang="en" sz="1100"/>
                        <a:t>Red/Green</a:t>
                      </a:r>
                      <a:endParaRPr sz="1100"/>
                    </a:p>
                  </a:txBody>
                  <a:tcPr marT="63500" marB="63500" marR="63500" marL="63500"/>
                </a:tc>
                <a:tc>
                  <a:txBody>
                    <a:bodyPr/>
                    <a:lstStyle/>
                    <a:p>
                      <a:pPr indent="0" lvl="0" marL="0" rtl="0" algn="ctr">
                        <a:spcBef>
                          <a:spcPts val="0"/>
                        </a:spcBef>
                        <a:spcAft>
                          <a:spcPts val="0"/>
                        </a:spcAft>
                        <a:buNone/>
                      </a:pPr>
                      <a:r>
                        <a:rPr lang="en" sz="1100"/>
                        <a:t>1 Hz RED/GREEN</a:t>
                      </a:r>
                      <a:endParaRPr sz="1100"/>
                    </a:p>
                  </a:txBody>
                  <a:tcPr marT="63500" marB="63500" marR="63500" marL="63500"/>
                </a:tc>
              </a:tr>
              <a:tr h="12700">
                <a:tc>
                  <a:txBody>
                    <a:bodyPr/>
                    <a:lstStyle/>
                    <a:p>
                      <a:pPr indent="0" lvl="0" marL="0" rtl="0" algn="ctr">
                        <a:spcBef>
                          <a:spcPts val="0"/>
                        </a:spcBef>
                        <a:spcAft>
                          <a:spcPts val="0"/>
                        </a:spcAft>
                        <a:buNone/>
                      </a:pPr>
                      <a:r>
                        <a:rPr lang="en" sz="1200"/>
                        <a:t>“5 Minutes Before SIMP Cuts Power To Device; Save Your Progress”</a:t>
                      </a:r>
                      <a:endParaRPr sz="1200"/>
                    </a:p>
                  </a:txBody>
                  <a:tcPr marT="63500" marB="63500" marR="63500" marL="63500"/>
                </a:tc>
                <a:tc>
                  <a:txBody>
                    <a:bodyPr/>
                    <a:lstStyle/>
                    <a:p>
                      <a:pPr indent="0" lvl="0" marL="0" rtl="0" algn="ctr">
                        <a:spcBef>
                          <a:spcPts val="0"/>
                        </a:spcBef>
                        <a:spcAft>
                          <a:spcPts val="0"/>
                        </a:spcAft>
                        <a:buNone/>
                      </a:pPr>
                      <a:r>
                        <a:rPr lang="en" sz="1200"/>
                        <a:t>Red/Green</a:t>
                      </a:r>
                      <a:endParaRPr sz="1200"/>
                    </a:p>
                  </a:txBody>
                  <a:tcPr marT="63500" marB="63500" marR="63500" marL="63500"/>
                </a:tc>
                <a:tc>
                  <a:txBody>
                    <a:bodyPr/>
                    <a:lstStyle/>
                    <a:p>
                      <a:pPr indent="0" lvl="0" marL="0" rtl="0" algn="ctr">
                        <a:spcBef>
                          <a:spcPts val="0"/>
                        </a:spcBef>
                        <a:spcAft>
                          <a:spcPts val="0"/>
                        </a:spcAft>
                        <a:buNone/>
                      </a:pPr>
                      <a:r>
                        <a:rPr lang="en" sz="1200"/>
                        <a:t>2 Hz RED/GREEN</a:t>
                      </a:r>
                      <a:endParaRPr sz="1200"/>
                    </a:p>
                  </a:txBody>
                  <a:tcPr marT="63500" marB="63500" marR="63500" marL="63500"/>
                </a:tc>
              </a:tr>
              <a:tr h="12700">
                <a:tc>
                  <a:txBody>
                    <a:bodyPr/>
                    <a:lstStyle/>
                    <a:p>
                      <a:pPr indent="0" lvl="0" marL="0" rtl="0" algn="ctr">
                        <a:spcBef>
                          <a:spcPts val="0"/>
                        </a:spcBef>
                        <a:spcAft>
                          <a:spcPts val="0"/>
                        </a:spcAft>
                        <a:buNone/>
                      </a:pPr>
                      <a:r>
                        <a:rPr lang="en" sz="1200"/>
                        <a:t>“1 Minute Before SIMP Cuts Power To Device; Save Your Progress”</a:t>
                      </a:r>
                      <a:endParaRPr sz="1200"/>
                    </a:p>
                  </a:txBody>
                  <a:tcPr marT="63500" marB="63500" marR="63500" marL="63500"/>
                </a:tc>
                <a:tc>
                  <a:txBody>
                    <a:bodyPr/>
                    <a:lstStyle/>
                    <a:p>
                      <a:pPr indent="0" lvl="0" marL="0" rtl="0" algn="ctr">
                        <a:spcBef>
                          <a:spcPts val="0"/>
                        </a:spcBef>
                        <a:spcAft>
                          <a:spcPts val="0"/>
                        </a:spcAft>
                        <a:buNone/>
                      </a:pPr>
                      <a:r>
                        <a:rPr lang="en" sz="1200"/>
                        <a:t>Red/Green</a:t>
                      </a:r>
                      <a:endParaRPr sz="1200"/>
                    </a:p>
                  </a:txBody>
                  <a:tcPr marT="63500" marB="63500" marR="63500" marL="63500"/>
                </a:tc>
                <a:tc>
                  <a:txBody>
                    <a:bodyPr/>
                    <a:lstStyle/>
                    <a:p>
                      <a:pPr indent="0" lvl="0" marL="0" rtl="0" algn="ctr">
                        <a:spcBef>
                          <a:spcPts val="0"/>
                        </a:spcBef>
                        <a:spcAft>
                          <a:spcPts val="0"/>
                        </a:spcAft>
                        <a:buNone/>
                      </a:pPr>
                      <a:r>
                        <a:rPr lang="en" sz="1200"/>
                        <a:t>4 Hz RED/GREEN</a:t>
                      </a:r>
                      <a:endParaRPr sz="1200"/>
                    </a:p>
                  </a:txBody>
                  <a:tcPr marT="63500" marB="63500" marR="63500" marL="63500"/>
                </a:tc>
              </a:tr>
              <a:tr h="12700">
                <a:tc>
                  <a:txBody>
                    <a:bodyPr/>
                    <a:lstStyle/>
                    <a:p>
                      <a:pPr indent="0" lvl="0" marL="0" rtl="0" algn="ctr">
                        <a:spcBef>
                          <a:spcPts val="0"/>
                        </a:spcBef>
                        <a:spcAft>
                          <a:spcPts val="0"/>
                        </a:spcAft>
                        <a:buNone/>
                      </a:pPr>
                      <a:r>
                        <a:rPr lang="en" sz="1200"/>
                        <a:t>“Error Detected; Check Server Hub For Detailed Message”</a:t>
                      </a:r>
                      <a:endParaRPr sz="1200"/>
                    </a:p>
                  </a:txBody>
                  <a:tcPr marT="63500" marB="63500" marR="63500" marL="63500"/>
                </a:tc>
                <a:tc>
                  <a:txBody>
                    <a:bodyPr/>
                    <a:lstStyle/>
                    <a:p>
                      <a:pPr indent="0" lvl="0" marL="0" rtl="0" algn="ctr">
                        <a:spcBef>
                          <a:spcPts val="0"/>
                        </a:spcBef>
                        <a:spcAft>
                          <a:spcPts val="0"/>
                        </a:spcAft>
                        <a:buNone/>
                      </a:pPr>
                      <a:r>
                        <a:rPr lang="en" sz="1200"/>
                        <a:t>Red</a:t>
                      </a:r>
                      <a:endParaRPr sz="1200"/>
                    </a:p>
                  </a:txBody>
                  <a:tcPr marT="63500" marB="63500" marR="63500" marL="63500"/>
                </a:tc>
                <a:tc>
                  <a:txBody>
                    <a:bodyPr/>
                    <a:lstStyle/>
                    <a:p>
                      <a:pPr indent="0" lvl="0" marL="0" rtl="0" algn="ctr">
                        <a:spcBef>
                          <a:spcPts val="0"/>
                        </a:spcBef>
                        <a:spcAft>
                          <a:spcPts val="0"/>
                        </a:spcAft>
                        <a:buNone/>
                      </a:pPr>
                      <a:r>
                        <a:rPr lang="en" sz="1200"/>
                        <a:t>ON; No Frequency</a:t>
                      </a:r>
                      <a:endParaRPr sz="1200"/>
                    </a:p>
                  </a:txBody>
                  <a:tcPr marT="63500" marB="63500" marR="63500" marL="63500"/>
                </a:tc>
              </a:tr>
              <a:tr h="12700">
                <a:tc>
                  <a:txBody>
                    <a:bodyPr/>
                    <a:lstStyle/>
                    <a:p>
                      <a:pPr indent="0" lvl="0" marL="0" rtl="0" algn="ctr">
                        <a:spcBef>
                          <a:spcPts val="0"/>
                        </a:spcBef>
                        <a:spcAft>
                          <a:spcPts val="0"/>
                        </a:spcAft>
                        <a:buNone/>
                      </a:pPr>
                      <a:r>
                        <a:rPr lang="en" sz="1200"/>
                        <a:t>“Notification from SIMPY”</a:t>
                      </a:r>
                      <a:endParaRPr sz="1200"/>
                    </a:p>
                  </a:txBody>
                  <a:tcPr marT="63500" marB="63500" marR="63500" marL="63500"/>
                </a:tc>
                <a:tc>
                  <a:txBody>
                    <a:bodyPr/>
                    <a:lstStyle/>
                    <a:p>
                      <a:pPr indent="0" lvl="0" marL="0" rtl="0" algn="ctr">
                        <a:spcBef>
                          <a:spcPts val="0"/>
                        </a:spcBef>
                        <a:spcAft>
                          <a:spcPts val="0"/>
                        </a:spcAft>
                        <a:buNone/>
                      </a:pPr>
                      <a:r>
                        <a:rPr lang="en" sz="1200"/>
                        <a:t>Green</a:t>
                      </a:r>
                      <a:endParaRPr sz="1200"/>
                    </a:p>
                  </a:txBody>
                  <a:tcPr marT="63500" marB="63500" marR="63500" marL="63500"/>
                </a:tc>
                <a:tc>
                  <a:txBody>
                    <a:bodyPr/>
                    <a:lstStyle/>
                    <a:p>
                      <a:pPr indent="0" lvl="0" marL="0" rtl="0" algn="ctr">
                        <a:spcBef>
                          <a:spcPts val="0"/>
                        </a:spcBef>
                        <a:spcAft>
                          <a:spcPts val="0"/>
                        </a:spcAft>
                        <a:buNone/>
                      </a:pPr>
                      <a:r>
                        <a:rPr lang="en" sz="1200"/>
                        <a:t>Two 8-Hz Flashes Per Second</a:t>
                      </a:r>
                      <a:endParaRPr sz="1200"/>
                    </a:p>
                  </a:txBody>
                  <a:tcPr marT="63500" marB="63500" marR="63500" marL="63500"/>
                </a:tc>
              </a:tr>
            </a:tbl>
          </a:graphicData>
        </a:graphic>
      </p:graphicFrame>
      <p:pic>
        <p:nvPicPr>
          <p:cNvPr id="211" name="Google Shape;211;p32"/>
          <p:cNvPicPr preferRelativeResize="0"/>
          <p:nvPr/>
        </p:nvPicPr>
        <p:blipFill>
          <a:blip r:embed="rId3">
            <a:alphaModFix/>
          </a:blip>
          <a:stretch>
            <a:fillRect/>
          </a:stretch>
        </p:blipFill>
        <p:spPr>
          <a:xfrm>
            <a:off x="614000" y="1017725"/>
            <a:ext cx="1984125" cy="1984125"/>
          </a:xfrm>
          <a:prstGeom prst="rect">
            <a:avLst/>
          </a:prstGeom>
          <a:noFill/>
          <a:ln>
            <a:noFill/>
          </a:ln>
        </p:spPr>
      </p:pic>
      <p:pic>
        <p:nvPicPr>
          <p:cNvPr id="212" name="Google Shape;212;p32"/>
          <p:cNvPicPr preferRelativeResize="0"/>
          <p:nvPr/>
        </p:nvPicPr>
        <p:blipFill>
          <a:blip r:embed="rId4">
            <a:alphaModFix/>
          </a:blip>
          <a:stretch>
            <a:fillRect/>
          </a:stretch>
        </p:blipFill>
        <p:spPr>
          <a:xfrm>
            <a:off x="687638" y="3141075"/>
            <a:ext cx="1836852" cy="1836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3"/>
          <p:cNvPicPr preferRelativeResize="0"/>
          <p:nvPr/>
        </p:nvPicPr>
        <p:blipFill>
          <a:blip r:embed="rId3">
            <a:alphaModFix/>
          </a:blip>
          <a:stretch>
            <a:fillRect/>
          </a:stretch>
        </p:blipFill>
        <p:spPr>
          <a:xfrm>
            <a:off x="178350" y="418577"/>
            <a:ext cx="8787302" cy="4642500"/>
          </a:xfrm>
          <a:prstGeom prst="rect">
            <a:avLst/>
          </a:prstGeom>
          <a:noFill/>
          <a:ln>
            <a:noFill/>
          </a:ln>
        </p:spPr>
      </p:pic>
      <p:sp>
        <p:nvSpPr>
          <p:cNvPr id="218" name="Google Shape;218;p33"/>
          <p:cNvSpPr txBox="1"/>
          <p:nvPr/>
        </p:nvSpPr>
        <p:spPr>
          <a:xfrm>
            <a:off x="53775" y="80575"/>
            <a:ext cx="3371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Proxima Nova"/>
                <a:ea typeface="Proxima Nova"/>
                <a:cs typeface="Proxima Nova"/>
                <a:sym typeface="Proxima Nova"/>
              </a:rPr>
              <a:t>Full Overall Schematic:</a:t>
            </a:r>
            <a:endParaRPr sz="25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Prototype A:</a:t>
            </a:r>
            <a:endParaRPr/>
          </a:p>
        </p:txBody>
      </p:sp>
      <p:pic>
        <p:nvPicPr>
          <p:cNvPr id="224" name="Google Shape;224;p34"/>
          <p:cNvPicPr preferRelativeResize="0"/>
          <p:nvPr/>
        </p:nvPicPr>
        <p:blipFill>
          <a:blip r:embed="rId3">
            <a:alphaModFix/>
          </a:blip>
          <a:stretch>
            <a:fillRect/>
          </a:stretch>
        </p:blipFill>
        <p:spPr>
          <a:xfrm>
            <a:off x="140900" y="1634074"/>
            <a:ext cx="3279826" cy="2496700"/>
          </a:xfrm>
          <a:prstGeom prst="rect">
            <a:avLst/>
          </a:prstGeom>
          <a:noFill/>
          <a:ln>
            <a:noFill/>
          </a:ln>
        </p:spPr>
      </p:pic>
      <p:pic>
        <p:nvPicPr>
          <p:cNvPr id="225" name="Google Shape;225;p34"/>
          <p:cNvPicPr preferRelativeResize="0"/>
          <p:nvPr/>
        </p:nvPicPr>
        <p:blipFill>
          <a:blip r:embed="rId4">
            <a:alphaModFix/>
          </a:blip>
          <a:stretch>
            <a:fillRect/>
          </a:stretch>
        </p:blipFill>
        <p:spPr>
          <a:xfrm>
            <a:off x="3659150" y="236375"/>
            <a:ext cx="5349924" cy="467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Prototype Checklist:</a:t>
            </a:r>
            <a:endParaRPr/>
          </a:p>
        </p:txBody>
      </p:sp>
      <p:sp>
        <p:nvSpPr>
          <p:cNvPr id="231" name="Google Shape;231;p35"/>
          <p:cNvSpPr txBox="1"/>
          <p:nvPr>
            <p:ph idx="1" type="body"/>
          </p:nvPr>
        </p:nvSpPr>
        <p:spPr>
          <a:xfrm>
            <a:off x="311700" y="1152475"/>
            <a:ext cx="8520600" cy="10989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AutoNum type="arabicPeriod"/>
            </a:pPr>
            <a:r>
              <a:rPr lang="en"/>
              <a:t>A place on the PCB for Arduino Nano IoT using calculated placement of pin headers.</a:t>
            </a:r>
            <a:endParaRPr/>
          </a:p>
          <a:p>
            <a:pPr indent="-342900" lvl="0" marL="457200" rtl="0" algn="l">
              <a:spcBef>
                <a:spcPts val="0"/>
              </a:spcBef>
              <a:spcAft>
                <a:spcPts val="0"/>
              </a:spcAft>
              <a:buSzPts val="1800"/>
              <a:buAutoNum type="arabicPeriod"/>
            </a:pPr>
            <a:r>
              <a:rPr lang="en"/>
              <a:t>Slimmer and more compact design to reach peak space efficiency.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SIMP Software</a:t>
            </a:r>
            <a:endParaRPr/>
          </a:p>
        </p:txBody>
      </p:sp>
      <p:sp>
        <p:nvSpPr>
          <p:cNvPr id="237" name="Google Shape;237;p36"/>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and Implementation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7"/>
          <p:cNvPicPr preferRelativeResize="0"/>
          <p:nvPr/>
        </p:nvPicPr>
        <p:blipFill>
          <a:blip r:embed="rId3">
            <a:alphaModFix/>
          </a:blip>
          <a:stretch>
            <a:fillRect/>
          </a:stretch>
        </p:blipFill>
        <p:spPr>
          <a:xfrm>
            <a:off x="868350" y="86150"/>
            <a:ext cx="7407300" cy="4971201"/>
          </a:xfrm>
          <a:prstGeom prst="rect">
            <a:avLst/>
          </a:prstGeom>
          <a:noFill/>
          <a:ln>
            <a:noFill/>
          </a:ln>
        </p:spPr>
      </p:pic>
      <p:sp>
        <p:nvSpPr>
          <p:cNvPr id="243" name="Google Shape;243;p37"/>
          <p:cNvSpPr txBox="1"/>
          <p:nvPr>
            <p:ph type="title"/>
          </p:nvPr>
        </p:nvSpPr>
        <p:spPr>
          <a:xfrm>
            <a:off x="337175" y="4277450"/>
            <a:ext cx="2634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Design: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Stack:</a:t>
            </a:r>
            <a:endParaRPr/>
          </a:p>
        </p:txBody>
      </p:sp>
      <p:graphicFrame>
        <p:nvGraphicFramePr>
          <p:cNvPr id="249" name="Google Shape;249;p38"/>
          <p:cNvGraphicFramePr/>
          <p:nvPr/>
        </p:nvGraphicFramePr>
        <p:xfrm>
          <a:off x="726738" y="1206325"/>
          <a:ext cx="3000000" cy="3000000"/>
        </p:xfrm>
        <a:graphic>
          <a:graphicData uri="http://schemas.openxmlformats.org/drawingml/2006/table">
            <a:tbl>
              <a:tblPr>
                <a:noFill/>
                <a:tableStyleId>{C915DBB3-5D5C-42E5-B790-0220D1796042}</a:tableStyleId>
              </a:tblPr>
              <a:tblGrid>
                <a:gridCol w="1150125"/>
                <a:gridCol w="1406825"/>
                <a:gridCol w="2375575"/>
                <a:gridCol w="1379000"/>
                <a:gridCol w="1379000"/>
              </a:tblGrid>
              <a:tr h="609575">
                <a:tc>
                  <a:txBody>
                    <a:bodyPr/>
                    <a:lstStyle/>
                    <a:p>
                      <a:pPr indent="0" lvl="0" marL="0" rtl="0" algn="l">
                        <a:spcBef>
                          <a:spcPts val="0"/>
                        </a:spcBef>
                        <a:spcAft>
                          <a:spcPts val="0"/>
                        </a:spcAft>
                        <a:buNone/>
                      </a:pPr>
                      <a:r>
                        <a:rPr b="1" lang="en"/>
                        <a:t>Web Stacks</a:t>
                      </a:r>
                      <a:endParaRPr b="1"/>
                    </a:p>
                  </a:txBody>
                  <a:tcPr marT="91425" marB="91425" marR="91425" marL="91425"/>
                </a:tc>
                <a:tc>
                  <a:txBody>
                    <a:bodyPr/>
                    <a:lstStyle/>
                    <a:p>
                      <a:pPr indent="0" lvl="0" marL="0" rtl="0" algn="l">
                        <a:spcBef>
                          <a:spcPts val="0"/>
                        </a:spcBef>
                        <a:spcAft>
                          <a:spcPts val="0"/>
                        </a:spcAft>
                        <a:buNone/>
                      </a:pPr>
                      <a:r>
                        <a:rPr b="1" lang="en"/>
                        <a:t>Components</a:t>
                      </a:r>
                      <a:endParaRPr b="1"/>
                    </a:p>
                  </a:txBody>
                  <a:tcPr marT="91425" marB="91425" marR="91425" marL="91425"/>
                </a:tc>
                <a:tc>
                  <a:txBody>
                    <a:bodyPr/>
                    <a:lstStyle/>
                    <a:p>
                      <a:pPr indent="0" lvl="0" marL="0" rtl="0" algn="l">
                        <a:spcBef>
                          <a:spcPts val="0"/>
                        </a:spcBef>
                        <a:spcAft>
                          <a:spcPts val="0"/>
                        </a:spcAft>
                        <a:buNone/>
                      </a:pPr>
                      <a:r>
                        <a:rPr b="1" lang="en"/>
                        <a:t>Programming Languages</a:t>
                      </a:r>
                      <a:endParaRPr b="1"/>
                    </a:p>
                  </a:txBody>
                  <a:tcPr marT="91425" marB="91425" marR="91425" marL="91425"/>
                </a:tc>
                <a:tc>
                  <a:txBody>
                    <a:bodyPr/>
                    <a:lstStyle/>
                    <a:p>
                      <a:pPr indent="0" lvl="0" marL="0" rtl="0" algn="l">
                        <a:spcBef>
                          <a:spcPts val="0"/>
                        </a:spcBef>
                        <a:spcAft>
                          <a:spcPts val="0"/>
                        </a:spcAft>
                        <a:buNone/>
                      </a:pPr>
                      <a:r>
                        <a:rPr b="1" lang="en"/>
                        <a:t>Framework</a:t>
                      </a:r>
                      <a:endParaRPr b="1"/>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t>Database</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36300">
                <a:tc>
                  <a:txBody>
                    <a:bodyPr/>
                    <a:lstStyle/>
                    <a:p>
                      <a:pPr indent="0" lvl="0" marL="0" rtl="0" algn="l">
                        <a:spcBef>
                          <a:spcPts val="0"/>
                        </a:spcBef>
                        <a:spcAft>
                          <a:spcPts val="0"/>
                        </a:spcAft>
                        <a:buNone/>
                      </a:pPr>
                      <a:r>
                        <a:rPr lang="en"/>
                        <a:t>LAMP</a:t>
                      </a:r>
                      <a:endParaRPr/>
                    </a:p>
                  </a:txBody>
                  <a:tcPr marT="91425" marB="91425" marR="91425" marL="91425"/>
                </a:tc>
                <a:tc>
                  <a:txBody>
                    <a:bodyPr/>
                    <a:lstStyle/>
                    <a:p>
                      <a:pPr indent="0" lvl="0" marL="0" rtl="0" algn="l">
                        <a:spcBef>
                          <a:spcPts val="0"/>
                        </a:spcBef>
                        <a:spcAft>
                          <a:spcPts val="0"/>
                        </a:spcAft>
                        <a:buNone/>
                      </a:pPr>
                      <a:r>
                        <a:rPr b="1" lang="en"/>
                        <a:t>L</a:t>
                      </a:r>
                      <a:r>
                        <a:rPr lang="en"/>
                        <a:t>inux,</a:t>
                      </a:r>
                      <a:endParaRPr/>
                    </a:p>
                    <a:p>
                      <a:pPr indent="0" lvl="0" marL="0" rtl="0" algn="l">
                        <a:spcBef>
                          <a:spcPts val="0"/>
                        </a:spcBef>
                        <a:spcAft>
                          <a:spcPts val="0"/>
                        </a:spcAft>
                        <a:buNone/>
                      </a:pPr>
                      <a:r>
                        <a:rPr b="1" lang="en"/>
                        <a:t>A</a:t>
                      </a:r>
                      <a:r>
                        <a:rPr lang="en"/>
                        <a:t>pache,</a:t>
                      </a:r>
                      <a:endParaRPr/>
                    </a:p>
                    <a:p>
                      <a:pPr indent="0" lvl="0" marL="0" rtl="0" algn="l">
                        <a:spcBef>
                          <a:spcPts val="0"/>
                        </a:spcBef>
                        <a:spcAft>
                          <a:spcPts val="0"/>
                        </a:spcAft>
                        <a:buNone/>
                      </a:pPr>
                      <a:r>
                        <a:rPr b="1" lang="en"/>
                        <a:t>M</a:t>
                      </a:r>
                      <a:r>
                        <a:rPr lang="en"/>
                        <a:t>ySQL,</a:t>
                      </a:r>
                      <a:endParaRPr/>
                    </a:p>
                    <a:p>
                      <a:pPr indent="0" lvl="0" marL="0" rtl="0" algn="l">
                        <a:spcBef>
                          <a:spcPts val="0"/>
                        </a:spcBef>
                        <a:spcAft>
                          <a:spcPts val="0"/>
                        </a:spcAft>
                        <a:buNone/>
                      </a:pPr>
                      <a:r>
                        <a:rPr b="1" lang="en"/>
                        <a:t>P</a:t>
                      </a:r>
                      <a:r>
                        <a:rPr lang="en"/>
                        <a:t>HP</a:t>
                      </a:r>
                      <a:endParaRPr/>
                    </a:p>
                  </a:txBody>
                  <a:tcPr marT="91425" marB="91425" marR="91425" marL="91425"/>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PHP</a:t>
                      </a:r>
                      <a:endParaRPr/>
                    </a:p>
                  </a:txBody>
                  <a:tcPr marT="91425" marB="91425" marR="91425" marL="91425"/>
                </a:tc>
                <a:tc>
                  <a:txBody>
                    <a:bodyPr/>
                    <a:lstStyle/>
                    <a:p>
                      <a:pPr indent="0" lvl="0" marL="0" rtl="0" algn="l">
                        <a:spcBef>
                          <a:spcPts val="0"/>
                        </a:spcBef>
                        <a:spcAft>
                          <a:spcPts val="0"/>
                        </a:spcAft>
                        <a:buNone/>
                      </a:pPr>
                      <a:r>
                        <a:rPr lang="en"/>
                        <a:t>Linux</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MySQL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36300">
                <a:tc>
                  <a:txBody>
                    <a:bodyPr/>
                    <a:lstStyle/>
                    <a:p>
                      <a:pPr indent="0" lvl="0" marL="0" rtl="0" algn="l">
                        <a:spcBef>
                          <a:spcPts val="0"/>
                        </a:spcBef>
                        <a:spcAft>
                          <a:spcPts val="0"/>
                        </a:spcAft>
                        <a:buNone/>
                      </a:pPr>
                      <a:r>
                        <a:rPr lang="en"/>
                        <a:t>MERN</a:t>
                      </a:r>
                      <a:endParaRPr/>
                    </a:p>
                  </a:txBody>
                  <a:tcPr marT="91425" marB="91425" marR="91425" marL="91425">
                    <a:solidFill>
                      <a:srgbClr val="00FF00"/>
                    </a:solidFill>
                  </a:tcPr>
                </a:tc>
                <a:tc>
                  <a:txBody>
                    <a:bodyPr/>
                    <a:lstStyle/>
                    <a:p>
                      <a:pPr indent="0" lvl="0" marL="0" rtl="0" algn="l">
                        <a:spcBef>
                          <a:spcPts val="0"/>
                        </a:spcBef>
                        <a:spcAft>
                          <a:spcPts val="0"/>
                        </a:spcAft>
                        <a:buNone/>
                      </a:pPr>
                      <a:r>
                        <a:rPr b="1" lang="en"/>
                        <a:t>M</a:t>
                      </a:r>
                      <a:r>
                        <a:rPr lang="en"/>
                        <a:t>ongoDB,</a:t>
                      </a:r>
                      <a:endParaRPr/>
                    </a:p>
                    <a:p>
                      <a:pPr indent="0" lvl="0" marL="0" rtl="0" algn="l">
                        <a:spcBef>
                          <a:spcPts val="0"/>
                        </a:spcBef>
                        <a:spcAft>
                          <a:spcPts val="0"/>
                        </a:spcAft>
                        <a:buNone/>
                      </a:pPr>
                      <a:r>
                        <a:rPr b="1" lang="en"/>
                        <a:t>E</a:t>
                      </a:r>
                      <a:r>
                        <a:rPr lang="en"/>
                        <a:t>xpress.JS,</a:t>
                      </a:r>
                      <a:endParaRPr/>
                    </a:p>
                    <a:p>
                      <a:pPr indent="0" lvl="0" marL="0" rtl="0" algn="l">
                        <a:spcBef>
                          <a:spcPts val="0"/>
                        </a:spcBef>
                        <a:spcAft>
                          <a:spcPts val="0"/>
                        </a:spcAft>
                        <a:buNone/>
                      </a:pPr>
                      <a:r>
                        <a:rPr b="1" lang="en"/>
                        <a:t>R</a:t>
                      </a:r>
                      <a:r>
                        <a:rPr lang="en"/>
                        <a:t>eact,</a:t>
                      </a:r>
                      <a:endParaRPr/>
                    </a:p>
                    <a:p>
                      <a:pPr indent="0" lvl="0" marL="0" rtl="0" algn="l">
                        <a:spcBef>
                          <a:spcPts val="0"/>
                        </a:spcBef>
                        <a:spcAft>
                          <a:spcPts val="0"/>
                        </a:spcAft>
                        <a:buNone/>
                      </a:pPr>
                      <a:r>
                        <a:rPr b="1" lang="en"/>
                        <a:t>N</a:t>
                      </a:r>
                      <a:r>
                        <a:rPr lang="en"/>
                        <a:t>ode.JS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JavaScript</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React</a:t>
                      </a:r>
                      <a:endParaRPr/>
                    </a:p>
                  </a:txBody>
                  <a:tcPr marT="91425" marB="91425" marR="91425" marL="91425">
                    <a:lnR cap="flat" cmpd="sng" w="9525">
                      <a:solidFill>
                        <a:srgbClr val="9E9E9E"/>
                      </a:solidFill>
                      <a:prstDash val="solid"/>
                      <a:round/>
                      <a:headEnd len="sm" w="sm" type="none"/>
                      <a:tailEnd len="sm" w="sm" type="none"/>
                    </a:lnR>
                    <a:solidFill>
                      <a:srgbClr val="00FF00"/>
                    </a:solidFill>
                  </a:tcPr>
                </a:tc>
                <a:tc>
                  <a:txBody>
                    <a:bodyPr/>
                    <a:lstStyle/>
                    <a:p>
                      <a:pPr indent="0" lvl="0" marL="0" rtl="0" algn="l">
                        <a:spcBef>
                          <a:spcPts val="0"/>
                        </a:spcBef>
                        <a:spcAft>
                          <a:spcPts val="0"/>
                        </a:spcAft>
                        <a:buNone/>
                      </a:pPr>
                      <a:r>
                        <a:rPr lang="en"/>
                        <a:t>MongoDB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FF00"/>
                    </a:solidFill>
                  </a:tcPr>
                </a:tc>
              </a:tr>
              <a:tr h="1036300">
                <a:tc>
                  <a:txBody>
                    <a:bodyPr/>
                    <a:lstStyle/>
                    <a:p>
                      <a:pPr indent="0" lvl="0" marL="0" rtl="0" algn="l">
                        <a:spcBef>
                          <a:spcPts val="0"/>
                        </a:spcBef>
                        <a:spcAft>
                          <a:spcPts val="0"/>
                        </a:spcAft>
                        <a:buNone/>
                      </a:pPr>
                      <a:r>
                        <a:rPr lang="en"/>
                        <a:t>MEAN</a:t>
                      </a:r>
                      <a:endParaRPr/>
                    </a:p>
                  </a:txBody>
                  <a:tcPr marT="91425" marB="91425" marR="91425" marL="91425"/>
                </a:tc>
                <a:tc>
                  <a:txBody>
                    <a:bodyPr/>
                    <a:lstStyle/>
                    <a:p>
                      <a:pPr indent="0" lvl="0" marL="0" rtl="0" algn="l">
                        <a:spcBef>
                          <a:spcPts val="0"/>
                        </a:spcBef>
                        <a:spcAft>
                          <a:spcPts val="0"/>
                        </a:spcAft>
                        <a:buNone/>
                      </a:pPr>
                      <a:r>
                        <a:rPr b="1" lang="en"/>
                        <a:t>M</a:t>
                      </a:r>
                      <a:r>
                        <a:rPr lang="en"/>
                        <a:t>ongoDB,</a:t>
                      </a:r>
                      <a:endParaRPr/>
                    </a:p>
                    <a:p>
                      <a:pPr indent="0" lvl="0" marL="0" rtl="0" algn="l">
                        <a:spcBef>
                          <a:spcPts val="0"/>
                        </a:spcBef>
                        <a:spcAft>
                          <a:spcPts val="0"/>
                        </a:spcAft>
                        <a:buNone/>
                      </a:pPr>
                      <a:r>
                        <a:rPr b="1" lang="en"/>
                        <a:t>E</a:t>
                      </a:r>
                      <a:r>
                        <a:rPr lang="en"/>
                        <a:t>xpress.JS,</a:t>
                      </a:r>
                      <a:endParaRPr/>
                    </a:p>
                    <a:p>
                      <a:pPr indent="0" lvl="0" marL="0" rtl="0" algn="l">
                        <a:spcBef>
                          <a:spcPts val="0"/>
                        </a:spcBef>
                        <a:spcAft>
                          <a:spcPts val="0"/>
                        </a:spcAft>
                        <a:buNone/>
                      </a:pPr>
                      <a:r>
                        <a:rPr b="1" lang="en"/>
                        <a:t>A</a:t>
                      </a:r>
                      <a:r>
                        <a:rPr lang="en"/>
                        <a:t>ngularJS,</a:t>
                      </a:r>
                      <a:endParaRPr/>
                    </a:p>
                    <a:p>
                      <a:pPr indent="0" lvl="0" marL="0" rtl="0" algn="l">
                        <a:spcBef>
                          <a:spcPts val="0"/>
                        </a:spcBef>
                        <a:spcAft>
                          <a:spcPts val="0"/>
                        </a:spcAft>
                        <a:buNone/>
                      </a:pPr>
                      <a:r>
                        <a:rPr b="1" lang="en"/>
                        <a:t>N</a:t>
                      </a:r>
                      <a:r>
                        <a:rPr lang="en"/>
                        <a:t>ode.JS</a:t>
                      </a:r>
                      <a:endParaRPr/>
                    </a:p>
                  </a:txBody>
                  <a:tcPr marT="91425" marB="91425" marR="91425" marL="91425"/>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JavaScript</a:t>
                      </a:r>
                      <a:endParaRPr/>
                    </a:p>
                  </a:txBody>
                  <a:tcPr marT="91425" marB="91425" marR="91425" marL="91425"/>
                </a:tc>
                <a:tc>
                  <a:txBody>
                    <a:bodyPr/>
                    <a:lstStyle/>
                    <a:p>
                      <a:pPr indent="0" lvl="0" marL="0" rtl="0" algn="l">
                        <a:spcBef>
                          <a:spcPts val="0"/>
                        </a:spcBef>
                        <a:spcAft>
                          <a:spcPts val="0"/>
                        </a:spcAft>
                        <a:buNone/>
                      </a:pPr>
                      <a:r>
                        <a:rPr lang="en"/>
                        <a:t>AngularJS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MongoDB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Hosting:</a:t>
            </a:r>
            <a:endParaRPr/>
          </a:p>
        </p:txBody>
      </p:sp>
      <p:graphicFrame>
        <p:nvGraphicFramePr>
          <p:cNvPr id="255" name="Google Shape;255;p39"/>
          <p:cNvGraphicFramePr/>
          <p:nvPr/>
        </p:nvGraphicFramePr>
        <p:xfrm>
          <a:off x="796200" y="1017725"/>
          <a:ext cx="3000000" cy="3000000"/>
        </p:xfrm>
        <a:graphic>
          <a:graphicData uri="http://schemas.openxmlformats.org/drawingml/2006/table">
            <a:tbl>
              <a:tblPr>
                <a:noFill/>
                <a:tableStyleId>{C915DBB3-5D5C-42E5-B790-0220D1796042}</a:tableStyleId>
              </a:tblPr>
              <a:tblGrid>
                <a:gridCol w="1029175"/>
                <a:gridCol w="3072325"/>
                <a:gridCol w="3450100"/>
              </a:tblGrid>
              <a:tr h="588300">
                <a:tc>
                  <a:txBody>
                    <a:bodyPr/>
                    <a:lstStyle/>
                    <a:p>
                      <a:pPr indent="0" lvl="0" marL="0" rtl="0" algn="l">
                        <a:spcBef>
                          <a:spcPts val="0"/>
                        </a:spcBef>
                        <a:spcAft>
                          <a:spcPts val="0"/>
                        </a:spcAft>
                        <a:buNone/>
                      </a:pPr>
                      <a:r>
                        <a:rPr lang="en"/>
                        <a:t>Hosting Platforms</a:t>
                      </a:r>
                      <a:endParaRPr/>
                    </a:p>
                  </a:txBody>
                  <a:tcPr marT="91425" marB="91425" marR="91425" marL="91425"/>
                </a:tc>
                <a:tc>
                  <a:txBody>
                    <a:bodyPr/>
                    <a:lstStyle/>
                    <a:p>
                      <a:pPr indent="0" lvl="0" marL="0" rtl="0" algn="l">
                        <a:spcBef>
                          <a:spcPts val="0"/>
                        </a:spcBef>
                        <a:spcAft>
                          <a:spcPts val="0"/>
                        </a:spcAft>
                        <a:buNone/>
                      </a:pPr>
                      <a:r>
                        <a:rPr lang="en"/>
                        <a:t>Pros</a:t>
                      </a:r>
                      <a:endParaRPr/>
                    </a:p>
                  </a:txBody>
                  <a:tcPr marT="91425" marB="91425" marR="91425" marL="91425"/>
                </a:tc>
                <a:tc>
                  <a:txBody>
                    <a:bodyPr/>
                    <a:lstStyle/>
                    <a:p>
                      <a:pPr indent="0" lvl="0" marL="0" rtl="0" algn="l">
                        <a:spcBef>
                          <a:spcPts val="0"/>
                        </a:spcBef>
                        <a:spcAft>
                          <a:spcPts val="0"/>
                        </a:spcAft>
                        <a:buNone/>
                      </a:pPr>
                      <a:r>
                        <a:rPr lang="en"/>
                        <a:t>Cons</a:t>
                      </a:r>
                      <a:endParaRPr/>
                    </a:p>
                  </a:txBody>
                  <a:tcPr marT="91425" marB="91425" marR="91425" marL="91425"/>
                </a:tc>
              </a:tr>
              <a:tr h="1000125">
                <a:tc>
                  <a:txBody>
                    <a:bodyPr/>
                    <a:lstStyle/>
                    <a:p>
                      <a:pPr indent="0" lvl="0" marL="0" rtl="0" algn="l">
                        <a:spcBef>
                          <a:spcPts val="0"/>
                        </a:spcBef>
                        <a:spcAft>
                          <a:spcPts val="0"/>
                        </a:spcAft>
                        <a:buNone/>
                      </a:pPr>
                      <a:r>
                        <a:rPr lang="en"/>
                        <a:t>AWS</a:t>
                      </a:r>
                      <a:endParaRPr/>
                    </a:p>
                  </a:txBody>
                  <a:tcPr marT="91425" marB="91425" marR="91425" marL="91425"/>
                </a:tc>
                <a:tc>
                  <a:txBody>
                    <a:bodyPr/>
                    <a:lstStyle/>
                    <a:p>
                      <a:pPr indent="0" lvl="0" marL="0" rtl="0" algn="l">
                        <a:spcBef>
                          <a:spcPts val="0"/>
                        </a:spcBef>
                        <a:spcAft>
                          <a:spcPts val="0"/>
                        </a:spcAft>
                        <a:buNone/>
                      </a:pPr>
                      <a:r>
                        <a:rPr lang="en"/>
                        <a:t>Provides a full application suite to manage every aspect of our project having everything </a:t>
                      </a:r>
                      <a:r>
                        <a:rPr lang="en"/>
                        <a:t>seamlessly</a:t>
                      </a:r>
                      <a:r>
                        <a:rPr lang="en"/>
                        <a:t> integrate.</a:t>
                      </a:r>
                      <a:endParaRPr/>
                    </a:p>
                  </a:txBody>
                  <a:tcPr marT="91425" marB="91425" marR="91425" marL="91425"/>
                </a:tc>
                <a:tc>
                  <a:txBody>
                    <a:bodyPr/>
                    <a:lstStyle/>
                    <a:p>
                      <a:pPr indent="0" lvl="0" marL="0" rtl="0" algn="l">
                        <a:spcBef>
                          <a:spcPts val="0"/>
                        </a:spcBef>
                        <a:spcAft>
                          <a:spcPts val="0"/>
                        </a:spcAft>
                        <a:buNone/>
                      </a:pPr>
                      <a:r>
                        <a:rPr lang="en"/>
                        <a:t>Cost of Implementation.</a:t>
                      </a:r>
                      <a:endParaRPr/>
                    </a:p>
                    <a:p>
                      <a:pPr indent="0" lvl="0" marL="0" rtl="0" algn="l">
                        <a:spcBef>
                          <a:spcPts val="0"/>
                        </a:spcBef>
                        <a:spcAft>
                          <a:spcPts val="0"/>
                        </a:spcAft>
                        <a:buNone/>
                      </a:pPr>
                      <a:r>
                        <a:rPr lang="en"/>
                        <a:t>Group members lack experience in AWS, creating challenges and time  constraints moving forward.</a:t>
                      </a:r>
                      <a:endParaRPr/>
                    </a:p>
                  </a:txBody>
                  <a:tcPr marT="91425" marB="91425" marR="91425" marL="91425"/>
                </a:tc>
              </a:tr>
              <a:tr h="1000125">
                <a:tc>
                  <a:txBody>
                    <a:bodyPr/>
                    <a:lstStyle/>
                    <a:p>
                      <a:pPr indent="0" lvl="0" marL="0" rtl="0" algn="l">
                        <a:spcBef>
                          <a:spcPts val="0"/>
                        </a:spcBef>
                        <a:spcAft>
                          <a:spcPts val="0"/>
                        </a:spcAft>
                        <a:buNone/>
                      </a:pPr>
                      <a:r>
                        <a:rPr lang="en"/>
                        <a:t>Digital Ocean</a:t>
                      </a:r>
                      <a:endParaRPr/>
                    </a:p>
                  </a:txBody>
                  <a:tcPr marT="91425" marB="91425" marR="91425" marL="91425"/>
                </a:tc>
                <a:tc>
                  <a:txBody>
                    <a:bodyPr/>
                    <a:lstStyle/>
                    <a:p>
                      <a:pPr indent="0" lvl="0" marL="0" rtl="0" algn="l">
                        <a:spcBef>
                          <a:spcPts val="0"/>
                        </a:spcBef>
                        <a:spcAft>
                          <a:spcPts val="0"/>
                        </a:spcAft>
                        <a:buNone/>
                      </a:pPr>
                      <a:r>
                        <a:rPr lang="en"/>
                        <a:t>Simple solution that provides full virtualization of operating systems to allow any web stack hosting.</a:t>
                      </a:r>
                      <a:endParaRPr/>
                    </a:p>
                  </a:txBody>
                  <a:tcPr marT="91425" marB="91425" marR="91425" marL="91425"/>
                </a:tc>
                <a:tc>
                  <a:txBody>
                    <a:bodyPr/>
                    <a:lstStyle/>
                    <a:p>
                      <a:pPr indent="0" lvl="0" marL="0" rtl="0" algn="l">
                        <a:spcBef>
                          <a:spcPts val="0"/>
                        </a:spcBef>
                        <a:spcAft>
                          <a:spcPts val="0"/>
                        </a:spcAft>
                        <a:buNone/>
                      </a:pPr>
                      <a:r>
                        <a:rPr lang="en"/>
                        <a:t>Requires </a:t>
                      </a:r>
                      <a:r>
                        <a:rPr lang="en"/>
                        <a:t>maintenance</a:t>
                      </a:r>
                      <a:r>
                        <a:rPr lang="en"/>
                        <a:t> of server from </a:t>
                      </a:r>
                      <a:r>
                        <a:rPr lang="en"/>
                        <a:t>within</a:t>
                      </a:r>
                      <a:r>
                        <a:rPr lang="en"/>
                        <a:t> the virtual machine giving more problems for us to deal with.</a:t>
                      </a:r>
                      <a:endParaRPr/>
                    </a:p>
                  </a:txBody>
                  <a:tcPr marT="91425" marB="91425" marR="91425" marL="91425"/>
                </a:tc>
              </a:tr>
              <a:tr h="1206025">
                <a:tc>
                  <a:txBody>
                    <a:bodyPr/>
                    <a:lstStyle/>
                    <a:p>
                      <a:pPr indent="0" lvl="0" marL="0" rtl="0" algn="l">
                        <a:spcBef>
                          <a:spcPts val="0"/>
                        </a:spcBef>
                        <a:spcAft>
                          <a:spcPts val="0"/>
                        </a:spcAft>
                        <a:buNone/>
                      </a:pPr>
                      <a:r>
                        <a:rPr lang="en"/>
                        <a:t>Heroku</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A platform based solution that works with JS based stacks to host applications with </a:t>
                      </a:r>
                      <a:r>
                        <a:rPr lang="en"/>
                        <a:t>plugins</a:t>
                      </a:r>
                      <a:r>
                        <a:rPr lang="en"/>
                        <a:t> to allow for easy development and data analysis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Due to it’s platform solution we can’t change hardware as freely, operating systems, and more customization if we wanted to have </a:t>
                      </a:r>
                      <a:r>
                        <a:rPr lang="en"/>
                        <a:t>specific</a:t>
                      </a:r>
                      <a:r>
                        <a:rPr lang="en"/>
                        <a:t> upgrades to improve </a:t>
                      </a:r>
                      <a:r>
                        <a:rPr lang="en"/>
                        <a:t>performance</a:t>
                      </a:r>
                      <a:r>
                        <a:rPr lang="en"/>
                        <a:t>.</a:t>
                      </a:r>
                      <a:endParaRPr/>
                    </a:p>
                  </a:txBody>
                  <a:tcPr marT="91425" marB="91425" marR="91425" marL="91425">
                    <a:solidFill>
                      <a:srgbClr val="00FF00"/>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311700" y="352975"/>
            <a:ext cx="293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UI:</a:t>
            </a:r>
            <a:endParaRPr/>
          </a:p>
        </p:txBody>
      </p:sp>
      <p:pic>
        <p:nvPicPr>
          <p:cNvPr id="261" name="Google Shape;261;p40"/>
          <p:cNvPicPr preferRelativeResize="0"/>
          <p:nvPr/>
        </p:nvPicPr>
        <p:blipFill rotWithShape="1">
          <a:blip r:embed="rId3">
            <a:alphaModFix/>
          </a:blip>
          <a:srcRect b="0" l="3802" r="5436" t="7140"/>
          <a:stretch/>
        </p:blipFill>
        <p:spPr>
          <a:xfrm>
            <a:off x="454850" y="1160525"/>
            <a:ext cx="3977863" cy="2364525"/>
          </a:xfrm>
          <a:prstGeom prst="rect">
            <a:avLst/>
          </a:prstGeom>
          <a:noFill/>
          <a:ln cap="flat" cmpd="sng" w="9525">
            <a:solidFill>
              <a:schemeClr val="dk1"/>
            </a:solidFill>
            <a:prstDash val="solid"/>
            <a:round/>
            <a:headEnd len="sm" w="sm" type="none"/>
            <a:tailEnd len="sm" w="sm" type="none"/>
          </a:ln>
        </p:spPr>
      </p:pic>
      <p:pic>
        <p:nvPicPr>
          <p:cNvPr id="262" name="Google Shape;262;p40"/>
          <p:cNvPicPr preferRelativeResize="0"/>
          <p:nvPr/>
        </p:nvPicPr>
        <p:blipFill>
          <a:blip r:embed="rId4">
            <a:alphaModFix/>
          </a:blip>
          <a:stretch>
            <a:fillRect/>
          </a:stretch>
        </p:blipFill>
        <p:spPr>
          <a:xfrm>
            <a:off x="4855297" y="2323325"/>
            <a:ext cx="3694551" cy="23645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Backend (APIs)</a:t>
            </a:r>
            <a:endParaRPr/>
          </a:p>
        </p:txBody>
      </p:sp>
      <p:sp>
        <p:nvSpPr>
          <p:cNvPr id="268" name="Google Shape;26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APIs are functions built into our web server that act as connection between our SIMP and our web server, these APIs will help store our energy data, and control the SIMP remotely.</a:t>
            </a:r>
            <a:endParaRPr/>
          </a:p>
        </p:txBody>
      </p:sp>
      <p:pic>
        <p:nvPicPr>
          <p:cNvPr id="269" name="Google Shape;269;p41"/>
          <p:cNvPicPr preferRelativeResize="0"/>
          <p:nvPr/>
        </p:nvPicPr>
        <p:blipFill rotWithShape="1">
          <a:blip r:embed="rId3">
            <a:alphaModFix/>
          </a:blip>
          <a:srcRect b="10876" l="9454" r="10896" t="6792"/>
          <a:stretch/>
        </p:blipFill>
        <p:spPr>
          <a:xfrm>
            <a:off x="1983900" y="2265600"/>
            <a:ext cx="4650150" cy="2702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11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Research</a:t>
            </a:r>
            <a:endParaRPr/>
          </a:p>
        </p:txBody>
      </p:sp>
      <p:sp>
        <p:nvSpPr>
          <p:cNvPr id="74" name="Google Shape;74;p15"/>
          <p:cNvSpPr txBox="1"/>
          <p:nvPr>
            <p:ph idx="1" type="body"/>
          </p:nvPr>
        </p:nvSpPr>
        <p:spPr>
          <a:xfrm>
            <a:off x="4956300" y="863550"/>
            <a:ext cx="3876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Examples of similar systems on the market and their features</a:t>
            </a:r>
            <a:endParaRPr/>
          </a:p>
          <a:p>
            <a:pPr indent="-342900" lvl="0" marL="457200" rtl="0" algn="l">
              <a:spcBef>
                <a:spcPts val="0"/>
              </a:spcBef>
              <a:spcAft>
                <a:spcPts val="0"/>
              </a:spcAft>
              <a:buSzPts val="1800"/>
              <a:buChar char="●"/>
            </a:pPr>
            <a:r>
              <a:rPr lang="en"/>
              <a:t>We used these examples as a benchmark for our system, trying to meet as many features as the pre-existing systems as well as adding a new feature not yet on the market</a:t>
            </a:r>
            <a:endParaRPr/>
          </a:p>
        </p:txBody>
      </p:sp>
      <p:graphicFrame>
        <p:nvGraphicFramePr>
          <p:cNvPr id="75" name="Google Shape;75;p15"/>
          <p:cNvGraphicFramePr/>
          <p:nvPr/>
        </p:nvGraphicFramePr>
        <p:xfrm>
          <a:off x="311700" y="863550"/>
          <a:ext cx="3000000" cy="3000000"/>
        </p:xfrm>
        <a:graphic>
          <a:graphicData uri="http://schemas.openxmlformats.org/drawingml/2006/table">
            <a:tbl>
              <a:tblPr>
                <a:noFill/>
                <a:tableStyleId>{0C5ACFE1-A840-4FA3-8945-0E8807FA7EE7}</a:tableStyleId>
              </a:tblPr>
              <a:tblGrid>
                <a:gridCol w="884225"/>
                <a:gridCol w="626925"/>
                <a:gridCol w="506450"/>
                <a:gridCol w="674600"/>
                <a:gridCol w="674600"/>
                <a:gridCol w="629625"/>
                <a:gridCol w="717225"/>
              </a:tblGrid>
              <a:tr h="427600">
                <a:tc>
                  <a:txBody>
                    <a:bodyPr/>
                    <a:lstStyle/>
                    <a:p>
                      <a:pPr indent="0" lvl="0" marL="0" rtl="0" algn="ctr">
                        <a:spcBef>
                          <a:spcPts val="0"/>
                        </a:spcBef>
                        <a:spcAft>
                          <a:spcPts val="0"/>
                        </a:spcAft>
                        <a:buNone/>
                      </a:pPr>
                      <a:r>
                        <a:t/>
                      </a:r>
                      <a:endParaRPr b="1" sz="1000"/>
                    </a:p>
                  </a:txBody>
                  <a:tcPr marT="63500" marB="63500" marR="63500" marL="63500"/>
                </a:tc>
                <a:tc>
                  <a:txBody>
                    <a:bodyPr/>
                    <a:lstStyle/>
                    <a:p>
                      <a:pPr indent="0" lvl="0" marL="0" rtl="0" algn="ctr">
                        <a:spcBef>
                          <a:spcPts val="0"/>
                        </a:spcBef>
                        <a:spcAft>
                          <a:spcPts val="0"/>
                        </a:spcAft>
                        <a:buNone/>
                      </a:pPr>
                      <a:r>
                        <a:rPr b="1" lang="en" sz="1000"/>
                        <a:t>GHome Smart</a:t>
                      </a:r>
                      <a:endParaRPr b="1" sz="1000"/>
                    </a:p>
                  </a:txBody>
                  <a:tcPr marT="63500" marB="63500" marR="63500" marL="63500"/>
                </a:tc>
                <a:tc>
                  <a:txBody>
                    <a:bodyPr/>
                    <a:lstStyle/>
                    <a:p>
                      <a:pPr indent="0" lvl="0" marL="0" rtl="0" algn="ctr">
                        <a:spcBef>
                          <a:spcPts val="0"/>
                        </a:spcBef>
                        <a:spcAft>
                          <a:spcPts val="0"/>
                        </a:spcAft>
                        <a:buNone/>
                      </a:pPr>
                      <a:r>
                        <a:rPr b="1" lang="en" sz="1000"/>
                        <a:t>Geeni</a:t>
                      </a:r>
                      <a:endParaRPr b="1" sz="1000"/>
                    </a:p>
                  </a:txBody>
                  <a:tcPr marT="63500" marB="63500" marR="63500" marL="63500"/>
                </a:tc>
                <a:tc>
                  <a:txBody>
                    <a:bodyPr/>
                    <a:lstStyle/>
                    <a:p>
                      <a:pPr indent="0" lvl="0" marL="0" rtl="0" algn="ctr">
                        <a:spcBef>
                          <a:spcPts val="0"/>
                        </a:spcBef>
                        <a:spcAft>
                          <a:spcPts val="0"/>
                        </a:spcAft>
                        <a:buNone/>
                      </a:pPr>
                      <a:r>
                        <a:rPr b="1" lang="en" sz="1000"/>
                        <a:t>Amazon</a:t>
                      </a:r>
                      <a:endParaRPr b="1" sz="1000"/>
                    </a:p>
                  </a:txBody>
                  <a:tcPr marT="63500" marB="63500" marR="63500" marL="63500"/>
                </a:tc>
                <a:tc>
                  <a:txBody>
                    <a:bodyPr/>
                    <a:lstStyle/>
                    <a:p>
                      <a:pPr indent="0" lvl="0" marL="0" rtl="0" algn="ctr">
                        <a:spcBef>
                          <a:spcPts val="0"/>
                        </a:spcBef>
                        <a:spcAft>
                          <a:spcPts val="0"/>
                        </a:spcAft>
                        <a:buNone/>
                      </a:pPr>
                      <a:r>
                        <a:rPr b="1" lang="en" sz="1000"/>
                        <a:t>TP-Link</a:t>
                      </a:r>
                      <a:endParaRPr b="1" sz="1000"/>
                    </a:p>
                  </a:txBody>
                  <a:tcPr marT="63500" marB="63500" marR="63500" marL="63500"/>
                </a:tc>
                <a:tc>
                  <a:txBody>
                    <a:bodyPr/>
                    <a:lstStyle/>
                    <a:p>
                      <a:pPr indent="0" lvl="0" marL="0" rtl="0" algn="ctr">
                        <a:spcBef>
                          <a:spcPts val="0"/>
                        </a:spcBef>
                        <a:spcAft>
                          <a:spcPts val="0"/>
                        </a:spcAft>
                        <a:buNone/>
                      </a:pPr>
                      <a:r>
                        <a:rPr b="1" lang="en" sz="1000"/>
                        <a:t>Sense</a:t>
                      </a:r>
                      <a:endParaRPr b="1" sz="1000"/>
                    </a:p>
                  </a:txBody>
                  <a:tcPr marT="63500" marB="63500" marR="63500" marL="63500"/>
                </a:tc>
                <a:tc>
                  <a:txBody>
                    <a:bodyPr/>
                    <a:lstStyle/>
                    <a:p>
                      <a:pPr indent="0" lvl="0" marL="0" rtl="0" algn="ctr">
                        <a:spcBef>
                          <a:spcPts val="0"/>
                        </a:spcBef>
                        <a:spcAft>
                          <a:spcPts val="0"/>
                        </a:spcAft>
                        <a:buNone/>
                      </a:pPr>
                      <a:r>
                        <a:rPr b="1" lang="en" sz="1000"/>
                        <a:t>S.I.M.P.</a:t>
                      </a:r>
                      <a:endParaRPr b="1" sz="1000"/>
                    </a:p>
                  </a:txBody>
                  <a:tcPr marT="63500" marB="63500" marR="63500" marL="63500"/>
                </a:tc>
              </a:tr>
              <a:tr h="880325">
                <a:tc>
                  <a:txBody>
                    <a:bodyPr/>
                    <a:lstStyle/>
                    <a:p>
                      <a:pPr indent="0" lvl="0" marL="0" rtl="0" algn="ctr">
                        <a:spcBef>
                          <a:spcPts val="0"/>
                        </a:spcBef>
                        <a:spcAft>
                          <a:spcPts val="0"/>
                        </a:spcAft>
                        <a:buNone/>
                      </a:pPr>
                      <a:r>
                        <a:t/>
                      </a:r>
                      <a:endParaRPr b="1" sz="1000"/>
                    </a:p>
                    <a:p>
                      <a:pPr indent="0" lvl="0" marL="0" rtl="0" algn="ctr">
                        <a:spcBef>
                          <a:spcPts val="0"/>
                        </a:spcBef>
                        <a:spcAft>
                          <a:spcPts val="0"/>
                        </a:spcAft>
                        <a:buNone/>
                      </a:pPr>
                      <a:r>
                        <a:rPr b="1" lang="en" sz="1000"/>
                        <a:t>Size/Weight</a:t>
                      </a:r>
                      <a:endParaRPr b="1" sz="1000"/>
                    </a:p>
                  </a:txBody>
                  <a:tcPr marT="63500" marB="63500" marR="63500" marL="63500"/>
                </a:tc>
                <a:tc>
                  <a:txBody>
                    <a:bodyPr/>
                    <a:lstStyle/>
                    <a:p>
                      <a:pPr indent="0" lvl="0" marL="0" rtl="0" algn="ctr">
                        <a:spcBef>
                          <a:spcPts val="0"/>
                        </a:spcBef>
                        <a:spcAft>
                          <a:spcPts val="0"/>
                        </a:spcAft>
                        <a:buNone/>
                      </a:pPr>
                      <a:r>
                        <a:rPr lang="en" sz="1000"/>
                        <a:t> 2 x 2 x 1.1 inches; </a:t>
                      </a:r>
                      <a:endParaRPr sz="1000"/>
                    </a:p>
                    <a:p>
                      <a:pPr indent="0" lvl="0" marL="0" rtl="0" algn="ctr">
                        <a:spcBef>
                          <a:spcPts val="0"/>
                        </a:spcBef>
                        <a:spcAft>
                          <a:spcPts val="0"/>
                        </a:spcAft>
                        <a:buNone/>
                      </a:pPr>
                      <a:r>
                        <a:rPr lang="en" sz="1000"/>
                        <a:t>1.6 ounces</a:t>
                      </a:r>
                      <a:endParaRPr sz="1000"/>
                    </a:p>
                  </a:txBody>
                  <a:tcPr marT="63500" marB="63500" marR="63500" marL="63500"/>
                </a:tc>
                <a:tc>
                  <a:txBody>
                    <a:bodyPr/>
                    <a:lstStyle/>
                    <a:p>
                      <a:pPr indent="0" lvl="0" marL="0" rtl="0" algn="ctr">
                        <a:spcBef>
                          <a:spcPts val="0"/>
                        </a:spcBef>
                        <a:spcAft>
                          <a:spcPts val="0"/>
                        </a:spcAft>
                        <a:buNone/>
                      </a:pPr>
                      <a:r>
                        <a:rPr lang="en" sz="1000"/>
                        <a:t>1.7 x 2.75 x 4.5 inches</a:t>
                      </a:r>
                      <a:endParaRPr sz="1000"/>
                    </a:p>
                  </a:txBody>
                  <a:tcPr marT="63500" marB="63500" marR="63500" marL="63500"/>
                </a:tc>
                <a:tc>
                  <a:txBody>
                    <a:bodyPr/>
                    <a:lstStyle/>
                    <a:p>
                      <a:pPr indent="0" lvl="0" marL="0" rtl="0" algn="ctr">
                        <a:spcBef>
                          <a:spcPts val="0"/>
                        </a:spcBef>
                        <a:spcAft>
                          <a:spcPts val="0"/>
                        </a:spcAft>
                        <a:buNone/>
                      </a:pPr>
                      <a:r>
                        <a:rPr lang="en" sz="1000"/>
                        <a:t>3.2 x 1.5 x 2.2 inches;</a:t>
                      </a:r>
                      <a:endParaRPr sz="1000"/>
                    </a:p>
                    <a:p>
                      <a:pPr indent="0" lvl="0" marL="0" rtl="0" algn="ctr">
                        <a:spcBef>
                          <a:spcPts val="0"/>
                        </a:spcBef>
                        <a:spcAft>
                          <a:spcPts val="0"/>
                        </a:spcAft>
                        <a:buNone/>
                      </a:pPr>
                      <a:r>
                        <a:rPr lang="en" sz="1000"/>
                        <a:t>3.1 ounces</a:t>
                      </a:r>
                      <a:endParaRPr sz="1000"/>
                    </a:p>
                  </a:txBody>
                  <a:tcPr marT="63500" marB="63500" marR="63500" marL="63500"/>
                </a:tc>
                <a:tc>
                  <a:txBody>
                    <a:bodyPr/>
                    <a:lstStyle/>
                    <a:p>
                      <a:pPr indent="0" lvl="0" marL="0" rtl="0" algn="ctr">
                        <a:spcBef>
                          <a:spcPts val="0"/>
                        </a:spcBef>
                        <a:spcAft>
                          <a:spcPts val="0"/>
                        </a:spcAft>
                        <a:buNone/>
                      </a:pPr>
                      <a:r>
                        <a:rPr lang="en" sz="1000"/>
                        <a:t>2.4 x 1.5 x 1.6 inches; 6.4 ounces</a:t>
                      </a:r>
                      <a:endParaRPr sz="1000"/>
                    </a:p>
                  </a:txBody>
                  <a:tcPr marT="63500" marB="63500" marR="63500" marL="63500"/>
                </a:tc>
                <a:tc>
                  <a:txBody>
                    <a:bodyPr/>
                    <a:lstStyle/>
                    <a:p>
                      <a:pPr indent="0" lvl="0" marL="0" rtl="0" algn="ctr">
                        <a:spcBef>
                          <a:spcPts val="0"/>
                        </a:spcBef>
                        <a:spcAft>
                          <a:spcPts val="0"/>
                        </a:spcAft>
                        <a:buNone/>
                      </a:pPr>
                      <a:r>
                        <a:rPr lang="en" sz="1000"/>
                        <a:t>5.4 x 2.6 x 1.26 inches; 7.75 ounces</a:t>
                      </a:r>
                      <a:endParaRPr sz="1000"/>
                    </a:p>
                  </a:txBody>
                  <a:tcPr marT="63500" marB="63500" marR="63500" marL="63500"/>
                </a:tc>
                <a:tc>
                  <a:txBody>
                    <a:bodyPr/>
                    <a:lstStyle/>
                    <a:p>
                      <a:pPr indent="0" lvl="0" marL="0" rtl="0" algn="ctr">
                        <a:spcBef>
                          <a:spcPts val="0"/>
                        </a:spcBef>
                        <a:spcAft>
                          <a:spcPts val="0"/>
                        </a:spcAft>
                        <a:buNone/>
                      </a:pPr>
                      <a:r>
                        <a:rPr lang="en" sz="1000"/>
                        <a:t>5 x 5 x 3 inches;</a:t>
                      </a:r>
                      <a:endParaRPr sz="1000"/>
                    </a:p>
                    <a:p>
                      <a:pPr indent="0" lvl="0" marL="0" rtl="0" algn="ctr">
                        <a:spcBef>
                          <a:spcPts val="0"/>
                        </a:spcBef>
                        <a:spcAft>
                          <a:spcPts val="0"/>
                        </a:spcAft>
                        <a:buNone/>
                      </a:pPr>
                      <a:r>
                        <a:rPr lang="en" sz="1000"/>
                        <a:t>8 ounces (Estimate)</a:t>
                      </a:r>
                      <a:endParaRPr sz="1000"/>
                    </a:p>
                  </a:txBody>
                  <a:tcPr marT="63500" marB="63500" marR="63500" marL="63500"/>
                </a:tc>
              </a:tr>
              <a:tr h="578500">
                <a:tc>
                  <a:txBody>
                    <a:bodyPr/>
                    <a:lstStyle/>
                    <a:p>
                      <a:pPr indent="0" lvl="0" marL="0" rtl="0" algn="ctr">
                        <a:spcBef>
                          <a:spcPts val="0"/>
                        </a:spcBef>
                        <a:spcAft>
                          <a:spcPts val="0"/>
                        </a:spcAft>
                        <a:buNone/>
                      </a:pPr>
                      <a:r>
                        <a:rPr b="1" lang="en" sz="1000"/>
                        <a:t>Alexa &amp; Google Home</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r>
              <a:tr h="427600">
                <a:tc>
                  <a:txBody>
                    <a:bodyPr/>
                    <a:lstStyle/>
                    <a:p>
                      <a:pPr indent="0" lvl="0" marL="0" rtl="0" algn="ctr">
                        <a:spcBef>
                          <a:spcPts val="0"/>
                        </a:spcBef>
                        <a:spcAft>
                          <a:spcPts val="0"/>
                        </a:spcAft>
                        <a:buNone/>
                      </a:pPr>
                      <a:r>
                        <a:rPr b="1" lang="en" sz="1000"/>
                        <a:t>Scheduling</a:t>
                      </a:r>
                      <a:endParaRPr b="1"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r>
              <a:tr h="578500">
                <a:tc>
                  <a:txBody>
                    <a:bodyPr/>
                    <a:lstStyle/>
                    <a:p>
                      <a:pPr indent="0" lvl="0" marL="0" rtl="0" algn="ctr">
                        <a:spcBef>
                          <a:spcPts val="0"/>
                        </a:spcBef>
                        <a:spcAft>
                          <a:spcPts val="0"/>
                        </a:spcAft>
                        <a:buNone/>
                      </a:pPr>
                      <a:r>
                        <a:rPr b="1" lang="en" sz="1000"/>
                        <a:t>Away-</a:t>
                      </a:r>
                      <a:endParaRPr b="1" sz="1000"/>
                    </a:p>
                    <a:p>
                      <a:pPr indent="0" lvl="0" marL="0" rtl="0" algn="ctr">
                        <a:spcBef>
                          <a:spcPts val="0"/>
                        </a:spcBef>
                        <a:spcAft>
                          <a:spcPts val="0"/>
                        </a:spcAft>
                        <a:buNone/>
                      </a:pPr>
                      <a:r>
                        <a:rPr b="1" lang="en" sz="1000"/>
                        <a:t>From-Home Controls</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r>
              <a:tr h="280475">
                <a:tc>
                  <a:txBody>
                    <a:bodyPr/>
                    <a:lstStyle/>
                    <a:p>
                      <a:pPr indent="0" lvl="0" marL="0" rtl="0" algn="ctr">
                        <a:spcBef>
                          <a:spcPts val="0"/>
                        </a:spcBef>
                        <a:spcAft>
                          <a:spcPts val="0"/>
                        </a:spcAft>
                        <a:buNone/>
                      </a:pPr>
                      <a:r>
                        <a:rPr b="1" lang="en" sz="1000"/>
                        <a:t>SIMPY</a:t>
                      </a:r>
                      <a:endParaRPr b="1"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r>
              <a:tr h="457725">
                <a:tc>
                  <a:txBody>
                    <a:bodyPr/>
                    <a:lstStyle/>
                    <a:p>
                      <a:pPr indent="0" lvl="0" marL="0" rtl="0" algn="ctr">
                        <a:spcBef>
                          <a:spcPts val="0"/>
                        </a:spcBef>
                        <a:spcAft>
                          <a:spcPts val="0"/>
                        </a:spcAft>
                        <a:buNone/>
                      </a:pPr>
                      <a:r>
                        <a:rPr b="1" lang="en" sz="1000"/>
                        <a:t>Easy Installation</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r>
              <a:tr h="457725">
                <a:tc>
                  <a:txBody>
                    <a:bodyPr/>
                    <a:lstStyle/>
                    <a:p>
                      <a:pPr indent="0" lvl="0" marL="0" rtl="0" algn="ctr">
                        <a:spcBef>
                          <a:spcPts val="0"/>
                        </a:spcBef>
                        <a:spcAft>
                          <a:spcPts val="0"/>
                        </a:spcAft>
                        <a:buNone/>
                      </a:pPr>
                      <a:r>
                        <a:rPr b="1" lang="en" sz="1000"/>
                        <a:t>Price/</a:t>
                      </a:r>
                      <a:endParaRPr b="1" sz="1000"/>
                    </a:p>
                    <a:p>
                      <a:pPr indent="0" lvl="0" marL="0" rtl="0" algn="ctr">
                        <a:spcBef>
                          <a:spcPts val="0"/>
                        </a:spcBef>
                        <a:spcAft>
                          <a:spcPts val="0"/>
                        </a:spcAft>
                        <a:buNone/>
                      </a:pPr>
                      <a:r>
                        <a:rPr b="1" lang="en" sz="1000"/>
                        <a:t>Quantity</a:t>
                      </a:r>
                      <a:endParaRPr b="1" sz="1000"/>
                    </a:p>
                  </a:txBody>
                  <a:tcPr marT="63500" marB="63500" marR="63500" marL="63500"/>
                </a:tc>
                <a:tc>
                  <a:txBody>
                    <a:bodyPr/>
                    <a:lstStyle/>
                    <a:p>
                      <a:pPr indent="0" lvl="0" marL="0" rtl="0" algn="ctr">
                        <a:spcBef>
                          <a:spcPts val="0"/>
                        </a:spcBef>
                        <a:spcAft>
                          <a:spcPts val="0"/>
                        </a:spcAft>
                        <a:buNone/>
                      </a:pPr>
                      <a:r>
                        <a:rPr lang="en" sz="1000"/>
                        <a:t>$7.99/1</a:t>
                      </a:r>
                      <a:endParaRPr sz="1000"/>
                    </a:p>
                  </a:txBody>
                  <a:tcPr marT="63500" marB="63500" marR="63500" marL="63500"/>
                </a:tc>
                <a:tc>
                  <a:txBody>
                    <a:bodyPr/>
                    <a:lstStyle/>
                    <a:p>
                      <a:pPr indent="0" lvl="0" marL="0" rtl="0" algn="ctr">
                        <a:spcBef>
                          <a:spcPts val="0"/>
                        </a:spcBef>
                        <a:spcAft>
                          <a:spcPts val="0"/>
                        </a:spcAft>
                        <a:buNone/>
                      </a:pPr>
                      <a:r>
                        <a:rPr lang="en" sz="1000"/>
                        <a:t>$39.99/2</a:t>
                      </a:r>
                      <a:endParaRPr sz="1000"/>
                    </a:p>
                  </a:txBody>
                  <a:tcPr marT="63500" marB="63500" marR="63500" marL="63500"/>
                </a:tc>
                <a:tc>
                  <a:txBody>
                    <a:bodyPr/>
                    <a:lstStyle/>
                    <a:p>
                      <a:pPr indent="0" lvl="0" marL="0" rtl="0" algn="ctr">
                        <a:spcBef>
                          <a:spcPts val="0"/>
                        </a:spcBef>
                        <a:spcAft>
                          <a:spcPts val="0"/>
                        </a:spcAft>
                        <a:buNone/>
                      </a:pPr>
                      <a:r>
                        <a:rPr lang="en" sz="1000"/>
                        <a:t>$24.99/1</a:t>
                      </a:r>
                      <a:endParaRPr sz="1000"/>
                    </a:p>
                  </a:txBody>
                  <a:tcPr marT="63500" marB="63500" marR="63500" marL="63500"/>
                </a:tc>
                <a:tc>
                  <a:txBody>
                    <a:bodyPr/>
                    <a:lstStyle/>
                    <a:p>
                      <a:pPr indent="0" lvl="0" marL="0" rtl="0" algn="ctr">
                        <a:spcBef>
                          <a:spcPts val="0"/>
                        </a:spcBef>
                        <a:spcAft>
                          <a:spcPts val="0"/>
                        </a:spcAft>
                        <a:buNone/>
                      </a:pPr>
                      <a:r>
                        <a:rPr lang="en" sz="1000"/>
                        <a:t>$17.99/1</a:t>
                      </a:r>
                      <a:endParaRPr sz="1000"/>
                    </a:p>
                  </a:txBody>
                  <a:tcPr marT="63500" marB="63500" marR="63500" marL="63500"/>
                </a:tc>
                <a:tc>
                  <a:txBody>
                    <a:bodyPr/>
                    <a:lstStyle/>
                    <a:p>
                      <a:pPr indent="0" lvl="0" marL="0" rtl="0" algn="ctr">
                        <a:spcBef>
                          <a:spcPts val="0"/>
                        </a:spcBef>
                        <a:spcAft>
                          <a:spcPts val="0"/>
                        </a:spcAft>
                        <a:buNone/>
                      </a:pPr>
                      <a:r>
                        <a:rPr lang="en" sz="1000"/>
                        <a:t>$299.99</a:t>
                      </a:r>
                      <a:endParaRPr sz="1000"/>
                    </a:p>
                  </a:txBody>
                  <a:tcPr marT="63500" marB="63500" marR="63500" marL="63500"/>
                </a:tc>
                <a:tc>
                  <a:txBody>
                    <a:bodyPr/>
                    <a:lstStyle/>
                    <a:p>
                      <a:pPr indent="0" lvl="0" marL="0" rtl="0" algn="ctr">
                        <a:spcBef>
                          <a:spcPts val="0"/>
                        </a:spcBef>
                        <a:spcAft>
                          <a:spcPts val="0"/>
                        </a:spcAft>
                        <a:buNone/>
                      </a:pPr>
                      <a:r>
                        <a:rPr lang="en" sz="1000"/>
                        <a:t>N/A</a:t>
                      </a:r>
                      <a:endParaRPr sz="1000"/>
                    </a:p>
                  </a:txBody>
                  <a:tcPr marT="63500" marB="63500" marR="63500" marL="6350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Database</a:t>
            </a:r>
            <a:endParaRPr/>
          </a:p>
        </p:txBody>
      </p:sp>
      <p:sp>
        <p:nvSpPr>
          <p:cNvPr id="275" name="Google Shape;27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MongoDB</a:t>
            </a:r>
            <a:endParaRPr/>
          </a:p>
          <a:p>
            <a:pPr indent="-342900" lvl="0" marL="457200" rtl="0" algn="l">
              <a:spcBef>
                <a:spcPts val="1200"/>
              </a:spcBef>
              <a:spcAft>
                <a:spcPts val="0"/>
              </a:spcAft>
              <a:buSzPts val="1800"/>
              <a:buChar char="●"/>
            </a:pPr>
            <a:r>
              <a:rPr lang="en"/>
              <a:t>Time Series</a:t>
            </a:r>
            <a:r>
              <a:rPr lang="en"/>
              <a:t> Collections for </a:t>
            </a:r>
            <a:r>
              <a:rPr lang="en"/>
              <a:t>efficient</a:t>
            </a:r>
            <a:r>
              <a:rPr lang="en"/>
              <a:t> storage of our power usage over time data. </a:t>
            </a:r>
            <a:endParaRPr/>
          </a:p>
          <a:p>
            <a:pPr indent="-342900" lvl="0" marL="457200" rtl="0" algn="l">
              <a:spcBef>
                <a:spcPts val="0"/>
              </a:spcBef>
              <a:spcAft>
                <a:spcPts val="0"/>
              </a:spcAft>
              <a:buSzPts val="1800"/>
              <a:buChar char="●"/>
            </a:pPr>
            <a:r>
              <a:rPr lang="en"/>
              <a:t>Easy to understand Document style storage</a:t>
            </a:r>
            <a:endParaRPr/>
          </a:p>
          <a:p>
            <a:pPr indent="0" lvl="0" marL="0" rtl="0" algn="l">
              <a:spcBef>
                <a:spcPts val="1200"/>
              </a:spcBef>
              <a:spcAft>
                <a:spcPts val="1200"/>
              </a:spcAft>
              <a:buNone/>
            </a:pPr>
            <a:r>
              <a:t/>
            </a:r>
            <a:endParaRPr/>
          </a:p>
        </p:txBody>
      </p:sp>
      <p:pic>
        <p:nvPicPr>
          <p:cNvPr id="276" name="Google Shape;276;p42"/>
          <p:cNvPicPr preferRelativeResize="0"/>
          <p:nvPr/>
        </p:nvPicPr>
        <p:blipFill>
          <a:blip r:embed="rId3">
            <a:alphaModFix/>
          </a:blip>
          <a:stretch>
            <a:fillRect/>
          </a:stretch>
        </p:blipFill>
        <p:spPr>
          <a:xfrm>
            <a:off x="2586038" y="2684388"/>
            <a:ext cx="3971925" cy="2085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Management</a:t>
            </a:r>
            <a:endParaRPr/>
          </a:p>
        </p:txBody>
      </p:sp>
      <p:sp>
        <p:nvSpPr>
          <p:cNvPr id="282" name="Google Shape;282;p4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Budgeting, Milestones and Division of Labor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Distribution of Tasks</a:t>
            </a:r>
            <a:endParaRPr/>
          </a:p>
        </p:txBody>
      </p:sp>
      <p:sp>
        <p:nvSpPr>
          <p:cNvPr id="288" name="Google Shape;288;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Edin: Schematic Design and PCB Design</a:t>
            </a:r>
            <a:endParaRPr sz="2000"/>
          </a:p>
          <a:p>
            <a:pPr indent="-355600" lvl="0" marL="457200" rtl="0" algn="l">
              <a:spcBef>
                <a:spcPts val="0"/>
              </a:spcBef>
              <a:spcAft>
                <a:spcPts val="0"/>
              </a:spcAft>
              <a:buSzPts val="2000"/>
              <a:buChar char="●"/>
            </a:pPr>
            <a:r>
              <a:rPr lang="en" sz="2000"/>
              <a:t>JV: Breadboard Testing and Diagnosing</a:t>
            </a:r>
            <a:endParaRPr sz="2000"/>
          </a:p>
          <a:p>
            <a:pPr indent="-355600" lvl="0" marL="457200" rtl="0" algn="l">
              <a:spcBef>
                <a:spcPts val="0"/>
              </a:spcBef>
              <a:spcAft>
                <a:spcPts val="0"/>
              </a:spcAft>
              <a:buSzPts val="2000"/>
              <a:buChar char="●"/>
            </a:pPr>
            <a:r>
              <a:rPr lang="en" sz="2000"/>
              <a:t>Austin: Back-End</a:t>
            </a:r>
            <a:endParaRPr sz="2000"/>
          </a:p>
          <a:p>
            <a:pPr indent="-355600" lvl="0" marL="457200" rtl="0" algn="l">
              <a:spcBef>
                <a:spcPts val="0"/>
              </a:spcBef>
              <a:spcAft>
                <a:spcPts val="0"/>
              </a:spcAft>
              <a:buSzPts val="2000"/>
              <a:buChar char="●"/>
            </a:pPr>
            <a:r>
              <a:rPr lang="en" sz="2000"/>
              <a:t>Anthony: Front</a:t>
            </a:r>
            <a:r>
              <a:rPr lang="en" sz="2000"/>
              <a:t>-End</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311700" y="112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Budgeting (Theoretical/Actual):</a:t>
            </a:r>
            <a:endParaRPr/>
          </a:p>
        </p:txBody>
      </p:sp>
      <p:graphicFrame>
        <p:nvGraphicFramePr>
          <p:cNvPr id="294" name="Google Shape;294;p45"/>
          <p:cNvGraphicFramePr/>
          <p:nvPr/>
        </p:nvGraphicFramePr>
        <p:xfrm>
          <a:off x="5085825" y="1056603"/>
          <a:ext cx="3000000" cy="3000000"/>
        </p:xfrm>
        <a:graphic>
          <a:graphicData uri="http://schemas.openxmlformats.org/drawingml/2006/table">
            <a:tbl>
              <a:tblPr>
                <a:noFill/>
                <a:tableStyleId>{C915DBB3-5D5C-42E5-B790-0220D1796042}</a:tableStyleId>
              </a:tblPr>
              <a:tblGrid>
                <a:gridCol w="1556075"/>
                <a:gridCol w="839425"/>
                <a:gridCol w="1199925"/>
              </a:tblGrid>
              <a:tr h="587225">
                <a:tc>
                  <a:txBody>
                    <a:bodyPr/>
                    <a:lstStyle/>
                    <a:p>
                      <a:pPr indent="0" lvl="0" marL="0" rtl="0" algn="ctr">
                        <a:spcBef>
                          <a:spcPts val="0"/>
                        </a:spcBef>
                        <a:spcAft>
                          <a:spcPts val="0"/>
                        </a:spcAft>
                        <a:buNone/>
                      </a:pPr>
                      <a:r>
                        <a:rPr b="1" lang="en" sz="1000"/>
                        <a:t>Actual </a:t>
                      </a:r>
                      <a:r>
                        <a:rPr b="1" lang="en" sz="1000"/>
                        <a:t>Hardware</a:t>
                      </a:r>
                      <a:endParaRPr b="1" sz="1000"/>
                    </a:p>
                  </a:txBody>
                  <a:tcPr marT="91425" marB="91425"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000"/>
                        <a:t>Quantity</a:t>
                      </a:r>
                      <a:endParaRPr b="1" sz="1000"/>
                    </a:p>
                  </a:txBody>
                  <a:tcPr marT="91425" marB="91425"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000"/>
                        <a:t>Actual </a:t>
                      </a:r>
                      <a:r>
                        <a:rPr b="1" lang="en" sz="1000"/>
                        <a:t>Cost</a:t>
                      </a:r>
                      <a:endParaRPr b="1" sz="1000"/>
                    </a:p>
                  </a:txBody>
                  <a:tcPr marT="91425" marB="91425"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Arduino Nano 33 IoT</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1</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$26.00</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Voltage Sensors</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2</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ctr">
                        <a:spcBef>
                          <a:spcPts val="0"/>
                        </a:spcBef>
                        <a:spcAft>
                          <a:spcPts val="0"/>
                        </a:spcAft>
                        <a:buNone/>
                      </a:pPr>
                      <a:r>
                        <a:t/>
                      </a:r>
                      <a:endParaRPr sz="800"/>
                    </a:p>
                    <a:p>
                      <a:pPr indent="0" lvl="0" marL="0" rtl="0" algn="ctr">
                        <a:spcBef>
                          <a:spcPts val="0"/>
                        </a:spcBef>
                        <a:spcAft>
                          <a:spcPts val="0"/>
                        </a:spcAft>
                        <a:buNone/>
                      </a:pPr>
                      <a:r>
                        <a:rPr lang="en" sz="800"/>
                        <a:t>$12.77</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Current Sensors</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2</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vMerge="1"/>
              </a:tr>
              <a:tr h="310775">
                <a:tc>
                  <a:txBody>
                    <a:bodyPr/>
                    <a:lstStyle/>
                    <a:p>
                      <a:pPr indent="0" lvl="0" marL="0" rtl="0" algn="ctr">
                        <a:spcBef>
                          <a:spcPts val="0"/>
                        </a:spcBef>
                        <a:spcAft>
                          <a:spcPts val="0"/>
                        </a:spcAft>
                        <a:buNone/>
                      </a:pPr>
                      <a:r>
                        <a:rPr b="1" lang="en" sz="800"/>
                        <a:t>Relay Module</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1</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$5.86</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PCB</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39.5</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$31.99</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2x20 Pin Headers</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20</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$9.57</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5125">
                <a:tc>
                  <a:txBody>
                    <a:bodyPr/>
                    <a:lstStyle/>
                    <a:p>
                      <a:pPr indent="0" lvl="0" marL="0" rtl="0" algn="ctr">
                        <a:spcBef>
                          <a:spcPts val="0"/>
                        </a:spcBef>
                        <a:spcAft>
                          <a:spcPts val="0"/>
                        </a:spcAft>
                        <a:buNone/>
                      </a:pPr>
                      <a:r>
                        <a:rPr b="1" lang="en" sz="800"/>
                        <a:t>Transformer/Voltage Sensors</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6</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$15.96</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Rocker Switches</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$3.36</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0775">
                <a:tc>
                  <a:txBody>
                    <a:bodyPr/>
                    <a:lstStyle/>
                    <a:p>
                      <a:pPr indent="0" lvl="0" marL="0" rtl="0" algn="ctr">
                        <a:spcBef>
                          <a:spcPts val="0"/>
                        </a:spcBef>
                        <a:spcAft>
                          <a:spcPts val="0"/>
                        </a:spcAft>
                        <a:buNone/>
                      </a:pPr>
                      <a:r>
                        <a:rPr b="1" lang="en" sz="800"/>
                        <a:t>AC/DC</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$36.18</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59375">
                <a:tc>
                  <a:txBody>
                    <a:bodyPr/>
                    <a:lstStyle/>
                    <a:p>
                      <a:pPr indent="0" lvl="0" marL="0" rtl="0" algn="ctr">
                        <a:spcBef>
                          <a:spcPts val="0"/>
                        </a:spcBef>
                        <a:spcAft>
                          <a:spcPts val="0"/>
                        </a:spcAft>
                        <a:buNone/>
                      </a:pPr>
                      <a:r>
                        <a:rPr b="1" lang="en" sz="800"/>
                        <a:t>Total Budget</a:t>
                      </a:r>
                      <a:endParaRPr b="1"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800"/>
                        <a:t>~$100</a:t>
                      </a:r>
                      <a:endParaRPr sz="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95" name="Google Shape;295;p45"/>
          <p:cNvGraphicFramePr/>
          <p:nvPr/>
        </p:nvGraphicFramePr>
        <p:xfrm>
          <a:off x="681063" y="1077750"/>
          <a:ext cx="3000000" cy="3000000"/>
        </p:xfrm>
        <a:graphic>
          <a:graphicData uri="http://schemas.openxmlformats.org/drawingml/2006/table">
            <a:tbl>
              <a:tblPr>
                <a:noFill/>
                <a:tableStyleId>{9A78461F-F614-444A-B4E7-B90DFB55B8FA}</a:tableStyleId>
              </a:tblPr>
              <a:tblGrid>
                <a:gridCol w="1685900"/>
                <a:gridCol w="728525"/>
                <a:gridCol w="1181000"/>
              </a:tblGrid>
              <a:tr h="566075">
                <a:tc>
                  <a:txBody>
                    <a:bodyPr/>
                    <a:lstStyle/>
                    <a:p>
                      <a:pPr indent="0" lvl="0" marL="0" rtl="0" algn="ctr">
                        <a:lnSpc>
                          <a:spcPct val="115000"/>
                        </a:lnSpc>
                        <a:spcBef>
                          <a:spcPts val="1200"/>
                        </a:spcBef>
                        <a:spcAft>
                          <a:spcPts val="0"/>
                        </a:spcAft>
                        <a:buNone/>
                      </a:pPr>
                      <a:r>
                        <a:rPr b="1" lang="en" sz="1000"/>
                        <a:t>Theoretical </a:t>
                      </a:r>
                      <a:r>
                        <a:rPr b="1" lang="en" sz="1000"/>
                        <a:t>Hardware</a:t>
                      </a:r>
                      <a:endParaRPr b="1" sz="1000"/>
                    </a:p>
                  </a:txBody>
                  <a:tcPr marT="66675" marB="66675" marR="66675" marL="66675" anchor="b">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 sz="1000"/>
                        <a:t>Quantity</a:t>
                      </a:r>
                      <a:endParaRPr b="1" sz="1000"/>
                    </a:p>
                  </a:txBody>
                  <a:tcPr marT="66675" marB="66675" marR="66675" marL="66675" anchor="b">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 sz="1000"/>
                        <a:t>Budgeted </a:t>
                      </a:r>
                      <a:r>
                        <a:rPr b="1" lang="en" sz="1000"/>
                        <a:t>Cost</a:t>
                      </a:r>
                      <a:endParaRPr b="1" sz="1000"/>
                    </a:p>
                  </a:txBody>
                  <a:tcPr marT="66675" marB="66675" marR="66675" marL="66675" anchor="b">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Project Processor</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$50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Relay Switch</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$20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Voltmeter</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$20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Ammeter</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$20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Buttons</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2</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78450">
                <a:tc>
                  <a:txBody>
                    <a:bodyPr/>
                    <a:lstStyle/>
                    <a:p>
                      <a:pPr indent="0" lvl="0" marL="0" marR="0" rtl="0" algn="ctr">
                        <a:lnSpc>
                          <a:spcPct val="115000"/>
                        </a:lnSpc>
                        <a:spcBef>
                          <a:spcPts val="0"/>
                        </a:spcBef>
                        <a:spcAft>
                          <a:spcPts val="0"/>
                        </a:spcAft>
                        <a:buNone/>
                      </a:pPr>
                      <a:r>
                        <a:rPr b="1" lang="en" sz="800"/>
                        <a:t>Resistors/Capacitors/Inductors</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$15</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WiFi Module</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 $20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NEMA 5-15 Plugs (Male)</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1-2</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$5</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NEMA 5-15 Plug (Female)</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1</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$5</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264250">
                <a:tc>
                  <a:txBody>
                    <a:bodyPr/>
                    <a:lstStyle/>
                    <a:p>
                      <a:pPr indent="0" lvl="0" marL="0" marR="0" rtl="0" algn="ctr">
                        <a:lnSpc>
                          <a:spcPct val="115000"/>
                        </a:lnSpc>
                        <a:spcBef>
                          <a:spcPts val="0"/>
                        </a:spcBef>
                        <a:spcAft>
                          <a:spcPts val="0"/>
                        </a:spcAft>
                        <a:buNone/>
                      </a:pPr>
                      <a:r>
                        <a:rPr b="1" lang="en" sz="800"/>
                        <a:t>Printed Circuit Boards</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5</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$30</a:t>
                      </a:r>
                      <a:endParaRPr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r h="300650">
                <a:tc>
                  <a:txBody>
                    <a:bodyPr/>
                    <a:lstStyle/>
                    <a:p>
                      <a:pPr indent="0" lvl="0" marL="0" marR="0" rtl="0" algn="ctr">
                        <a:lnSpc>
                          <a:spcPct val="115000"/>
                        </a:lnSpc>
                        <a:spcBef>
                          <a:spcPts val="0"/>
                        </a:spcBef>
                        <a:spcAft>
                          <a:spcPts val="0"/>
                        </a:spcAft>
                        <a:buNone/>
                      </a:pPr>
                      <a:r>
                        <a:rPr b="1" lang="en" sz="800"/>
                        <a:t>Total Budget</a:t>
                      </a:r>
                      <a:endParaRPr b="1" sz="800"/>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t/>
                      </a:r>
                      <a:endParaRPr sz="1200">
                        <a:latin typeface="Times New Roman"/>
                        <a:ea typeface="Times New Roman"/>
                        <a:cs typeface="Times New Roman"/>
                        <a:sym typeface="Times New Roman"/>
                      </a:endParaRPr>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 sz="800"/>
                        <a:t>~$200</a:t>
                      </a:r>
                      <a:endParaRPr sz="800">
                        <a:latin typeface="Times New Roman"/>
                        <a:ea typeface="Times New Roman"/>
                        <a:cs typeface="Times New Roman"/>
                        <a:sym typeface="Times New Roman"/>
                      </a:endParaRPr>
                    </a:p>
                  </a:txBody>
                  <a:tcPr marT="66675" marB="66675" marR="66675" marL="66675">
                    <a:lnL cap="flat" cmpd="sng" w="12650">
                      <a:solidFill>
                        <a:srgbClr val="202729"/>
                      </a:solidFill>
                      <a:prstDash val="solid"/>
                      <a:round/>
                      <a:headEnd len="sm" w="sm" type="none"/>
                      <a:tailEnd len="sm" w="sm" type="none"/>
                    </a:lnL>
                    <a:lnR cap="flat" cmpd="sng" w="12650">
                      <a:solidFill>
                        <a:srgbClr val="202729"/>
                      </a:solidFill>
                      <a:prstDash val="solid"/>
                      <a:round/>
                      <a:headEnd len="sm" w="sm" type="none"/>
                      <a:tailEnd len="sm" w="sm" type="none"/>
                    </a:lnR>
                    <a:lnT cap="flat" cmpd="sng" w="12650">
                      <a:solidFill>
                        <a:srgbClr val="202729"/>
                      </a:solidFill>
                      <a:prstDash val="solid"/>
                      <a:round/>
                      <a:headEnd len="sm" w="sm" type="none"/>
                      <a:tailEnd len="sm" w="sm" type="none"/>
                    </a:lnT>
                    <a:lnB cap="flat" cmpd="sng" w="12650">
                      <a:solidFill>
                        <a:srgbClr val="202729"/>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Milestones</a:t>
            </a:r>
            <a:endParaRPr/>
          </a:p>
        </p:txBody>
      </p:sp>
      <p:graphicFrame>
        <p:nvGraphicFramePr>
          <p:cNvPr id="301" name="Google Shape;301;p46"/>
          <p:cNvGraphicFramePr/>
          <p:nvPr/>
        </p:nvGraphicFramePr>
        <p:xfrm>
          <a:off x="1819275" y="1339850"/>
          <a:ext cx="3000000" cy="3000000"/>
        </p:xfrm>
        <a:graphic>
          <a:graphicData uri="http://schemas.openxmlformats.org/drawingml/2006/table">
            <a:tbl>
              <a:tblPr>
                <a:noFill/>
                <a:tableStyleId>{0C5ACFE1-A840-4FA3-8945-0E8807FA7EE7}</a:tableStyleId>
              </a:tblPr>
              <a:tblGrid>
                <a:gridCol w="3114675"/>
                <a:gridCol w="2390775"/>
              </a:tblGrid>
              <a:tr h="12700">
                <a:tc>
                  <a:txBody>
                    <a:bodyPr/>
                    <a:lstStyle/>
                    <a:p>
                      <a:pPr indent="0" lvl="0" marL="0" marR="0" rtl="0" algn="ctr">
                        <a:spcBef>
                          <a:spcPts val="0"/>
                        </a:spcBef>
                        <a:spcAft>
                          <a:spcPts val="0"/>
                        </a:spcAft>
                        <a:buNone/>
                      </a:pPr>
                      <a:r>
                        <a:rPr b="1" lang="en" sz="1200"/>
                        <a:t>Milestones</a:t>
                      </a:r>
                      <a:endParaRPr b="1" sz="1200"/>
                    </a:p>
                  </a:txBody>
                  <a:tcPr marT="63500" marB="63500" marR="63500" marL="63500"/>
                </a:tc>
                <a:tc>
                  <a:txBody>
                    <a:bodyPr/>
                    <a:lstStyle/>
                    <a:p>
                      <a:pPr indent="0" lvl="0" marL="0" marR="0" rtl="0" algn="ctr">
                        <a:spcBef>
                          <a:spcPts val="0"/>
                        </a:spcBef>
                        <a:spcAft>
                          <a:spcPts val="0"/>
                        </a:spcAft>
                        <a:buNone/>
                      </a:pPr>
                      <a:r>
                        <a:rPr b="1" lang="en" sz="1200"/>
                        <a:t>Dates</a:t>
                      </a:r>
                      <a:endParaRPr b="1" sz="1200"/>
                    </a:p>
                  </a:txBody>
                  <a:tcPr marT="63500" marB="63500" marR="63500" marL="63500"/>
                </a:tc>
              </a:tr>
              <a:tr h="12700">
                <a:tc>
                  <a:txBody>
                    <a:bodyPr/>
                    <a:lstStyle/>
                    <a:p>
                      <a:pPr indent="0" lvl="0" marL="0" marR="0" rtl="0" algn="ctr">
                        <a:spcBef>
                          <a:spcPts val="0"/>
                        </a:spcBef>
                        <a:spcAft>
                          <a:spcPts val="0"/>
                        </a:spcAft>
                        <a:buNone/>
                      </a:pPr>
                      <a:r>
                        <a:rPr lang="en" sz="1200"/>
                        <a:t>Ordering Prototypes of Design to Test</a:t>
                      </a:r>
                      <a:endParaRPr sz="1200"/>
                    </a:p>
                  </a:txBody>
                  <a:tcPr marT="63500" marB="63500" marR="63500" marL="63500"/>
                </a:tc>
                <a:tc>
                  <a:txBody>
                    <a:bodyPr/>
                    <a:lstStyle/>
                    <a:p>
                      <a:pPr indent="0" lvl="0" marL="0" marR="0" rtl="0" algn="ctr">
                        <a:spcBef>
                          <a:spcPts val="0"/>
                        </a:spcBef>
                        <a:spcAft>
                          <a:spcPts val="0"/>
                        </a:spcAft>
                        <a:buNone/>
                      </a:pPr>
                      <a:r>
                        <a:rPr lang="en" sz="1200"/>
                        <a:t>August 10th</a:t>
                      </a:r>
                      <a:endParaRPr sz="1200"/>
                    </a:p>
                  </a:txBody>
                  <a:tcPr marT="63500" marB="63500" marR="63500" marL="63500"/>
                </a:tc>
              </a:tr>
              <a:tr h="12700">
                <a:tc>
                  <a:txBody>
                    <a:bodyPr/>
                    <a:lstStyle/>
                    <a:p>
                      <a:pPr indent="0" lvl="0" marL="0" marR="0" rtl="0" algn="ctr">
                        <a:spcBef>
                          <a:spcPts val="0"/>
                        </a:spcBef>
                        <a:spcAft>
                          <a:spcPts val="0"/>
                        </a:spcAft>
                        <a:buNone/>
                      </a:pPr>
                      <a:r>
                        <a:rPr lang="en" sz="1200"/>
                        <a:t>Initial Web Server Creating</a:t>
                      </a:r>
                      <a:endParaRPr sz="1200"/>
                    </a:p>
                  </a:txBody>
                  <a:tcPr marT="63500" marB="63500" marR="63500" marL="63500"/>
                </a:tc>
                <a:tc>
                  <a:txBody>
                    <a:bodyPr/>
                    <a:lstStyle/>
                    <a:p>
                      <a:pPr indent="0" lvl="0" marL="0" marR="0" rtl="0" algn="ctr">
                        <a:spcBef>
                          <a:spcPts val="0"/>
                        </a:spcBef>
                        <a:spcAft>
                          <a:spcPts val="0"/>
                        </a:spcAft>
                        <a:buNone/>
                      </a:pPr>
                      <a:r>
                        <a:rPr lang="en" sz="1200"/>
                        <a:t>August 15th</a:t>
                      </a:r>
                      <a:endParaRPr sz="1200"/>
                    </a:p>
                  </a:txBody>
                  <a:tcPr marT="63500" marB="63500" marR="63500" marL="63500"/>
                </a:tc>
              </a:tr>
              <a:tr h="12700">
                <a:tc>
                  <a:txBody>
                    <a:bodyPr/>
                    <a:lstStyle/>
                    <a:p>
                      <a:pPr indent="0" lvl="0" marL="0" marR="0" rtl="0" algn="ctr">
                        <a:spcBef>
                          <a:spcPts val="0"/>
                        </a:spcBef>
                        <a:spcAft>
                          <a:spcPts val="0"/>
                        </a:spcAft>
                        <a:buNone/>
                      </a:pPr>
                      <a:r>
                        <a:rPr lang="en" sz="1200"/>
                        <a:t>Testing and Fixing Design Flaws</a:t>
                      </a:r>
                      <a:endParaRPr sz="1200"/>
                    </a:p>
                  </a:txBody>
                  <a:tcPr marT="63500" marB="63500" marR="63500" marL="63500"/>
                </a:tc>
                <a:tc>
                  <a:txBody>
                    <a:bodyPr/>
                    <a:lstStyle/>
                    <a:p>
                      <a:pPr indent="0" lvl="0" marL="0" marR="0" rtl="0" algn="ctr">
                        <a:spcBef>
                          <a:spcPts val="0"/>
                        </a:spcBef>
                        <a:spcAft>
                          <a:spcPts val="0"/>
                        </a:spcAft>
                        <a:buNone/>
                      </a:pPr>
                      <a:r>
                        <a:rPr lang="en" sz="1200"/>
                        <a:t>September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Redesigning Hardware and Software</a:t>
                      </a:r>
                      <a:endParaRPr sz="1200"/>
                    </a:p>
                  </a:txBody>
                  <a:tcPr marT="63500" marB="63500" marR="63500" marL="63500"/>
                </a:tc>
                <a:tc>
                  <a:txBody>
                    <a:bodyPr/>
                    <a:lstStyle/>
                    <a:p>
                      <a:pPr indent="0" lvl="0" marL="0" marR="0" rtl="0" algn="ctr">
                        <a:spcBef>
                          <a:spcPts val="0"/>
                        </a:spcBef>
                        <a:spcAft>
                          <a:spcPts val="0"/>
                        </a:spcAft>
                        <a:buNone/>
                      </a:pPr>
                      <a:r>
                        <a:rPr lang="en" sz="1200"/>
                        <a:t>October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Finalizing Projects Software and Enclosing</a:t>
                      </a:r>
                      <a:endParaRPr sz="1200"/>
                    </a:p>
                  </a:txBody>
                  <a:tcPr marT="63500" marB="63500" marR="63500" marL="63500"/>
                </a:tc>
                <a:tc>
                  <a:txBody>
                    <a:bodyPr/>
                    <a:lstStyle/>
                    <a:p>
                      <a:pPr indent="0" lvl="0" marL="0" marR="0" rtl="0" algn="ctr">
                        <a:spcBef>
                          <a:spcPts val="0"/>
                        </a:spcBef>
                        <a:spcAft>
                          <a:spcPts val="0"/>
                        </a:spcAft>
                        <a:buNone/>
                      </a:pPr>
                      <a:r>
                        <a:rPr lang="en" sz="1200"/>
                        <a:t>November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Practicing Presentation of Project</a:t>
                      </a:r>
                      <a:endParaRPr sz="1200"/>
                    </a:p>
                  </a:txBody>
                  <a:tcPr marT="63500" marB="63500" marR="63500" marL="63500"/>
                </a:tc>
                <a:tc>
                  <a:txBody>
                    <a:bodyPr/>
                    <a:lstStyle/>
                    <a:p>
                      <a:pPr indent="0" lvl="0" marL="0" marR="0" rtl="0" algn="ctr">
                        <a:spcBef>
                          <a:spcPts val="0"/>
                        </a:spcBef>
                        <a:spcAft>
                          <a:spcPts val="0"/>
                        </a:spcAft>
                        <a:buNone/>
                      </a:pPr>
                      <a:r>
                        <a:rPr lang="en" sz="1200"/>
                        <a:t>November 30th</a:t>
                      </a:r>
                      <a:endParaRPr sz="1200"/>
                    </a:p>
                  </a:txBody>
                  <a:tcPr marT="63500" marB="63500" marR="63500" marL="63500"/>
                </a:tc>
              </a:tr>
              <a:tr h="12700">
                <a:tc>
                  <a:txBody>
                    <a:bodyPr/>
                    <a:lstStyle/>
                    <a:p>
                      <a:pPr indent="0" lvl="0" marL="0" marR="0" rtl="0" algn="ctr">
                        <a:spcBef>
                          <a:spcPts val="0"/>
                        </a:spcBef>
                        <a:spcAft>
                          <a:spcPts val="0"/>
                        </a:spcAft>
                        <a:buNone/>
                      </a:pPr>
                      <a:r>
                        <a:rPr lang="en" sz="1200"/>
                        <a:t>Presenting Our Project</a:t>
                      </a:r>
                      <a:endParaRPr sz="1200"/>
                    </a:p>
                  </a:txBody>
                  <a:tcPr marT="63500" marB="63500" marR="63500" marL="63500"/>
                </a:tc>
                <a:tc>
                  <a:txBody>
                    <a:bodyPr/>
                    <a:lstStyle/>
                    <a:p>
                      <a:pPr indent="0" lvl="0" marL="0" marR="0" rtl="0" algn="ctr">
                        <a:spcBef>
                          <a:spcPts val="0"/>
                        </a:spcBef>
                        <a:spcAft>
                          <a:spcPts val="0"/>
                        </a:spcAft>
                        <a:buNone/>
                      </a:pPr>
                      <a:r>
                        <a:rPr lang="en" sz="1200"/>
                        <a:t>December (Presentation Week)</a:t>
                      </a:r>
                      <a:endParaRPr sz="1200"/>
                    </a:p>
                  </a:txBody>
                  <a:tcPr marT="63500" marB="63500" marR="63500" marL="635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aphicFrame>
        <p:nvGraphicFramePr>
          <p:cNvPr id="80" name="Google Shape;80;p16"/>
          <p:cNvGraphicFramePr/>
          <p:nvPr/>
        </p:nvGraphicFramePr>
        <p:xfrm>
          <a:off x="339475" y="406950"/>
          <a:ext cx="3000000" cy="3000000"/>
        </p:xfrm>
        <a:graphic>
          <a:graphicData uri="http://schemas.openxmlformats.org/drawingml/2006/table">
            <a:tbl>
              <a:tblPr>
                <a:noFill/>
                <a:tableStyleId>{C915DBB3-5D5C-42E5-B790-0220D1796042}</a:tableStyleId>
              </a:tblPr>
              <a:tblGrid>
                <a:gridCol w="1825200"/>
                <a:gridCol w="6633500"/>
              </a:tblGrid>
              <a:tr h="438000">
                <a:tc gridSpan="2">
                  <a:txBody>
                    <a:bodyPr/>
                    <a:lstStyle/>
                    <a:p>
                      <a:pPr indent="0" lvl="0" marL="0" rtl="0" algn="l">
                        <a:spcBef>
                          <a:spcPts val="0"/>
                        </a:spcBef>
                        <a:spcAft>
                          <a:spcPts val="0"/>
                        </a:spcAft>
                        <a:buNone/>
                      </a:pPr>
                      <a:r>
                        <a:rPr b="1" lang="en" sz="1800"/>
                        <a:t>Key Engineering Specifications:</a:t>
                      </a:r>
                      <a:endParaRPr b="1"/>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6825">
                <a:tc>
                  <a:txBody>
                    <a:bodyPr/>
                    <a:lstStyle/>
                    <a:p>
                      <a:pPr indent="0" lvl="0" marL="0" rtl="0" algn="ctr">
                        <a:spcBef>
                          <a:spcPts val="0"/>
                        </a:spcBef>
                        <a:spcAft>
                          <a:spcPts val="0"/>
                        </a:spcAft>
                        <a:buNone/>
                      </a:pPr>
                      <a:r>
                        <a:rPr b="1" lang="en" sz="1100"/>
                        <a:t>Dimensions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enclosure of the SIMP is to be no larger than 5 x 5 x 3 inches.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Plug Style</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should be compatible and operate via a standard NEMA 5-15R (120V~15A).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Male Plug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will consist of no more than 1 standard NEMA 5-15P.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Female Plug(s)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will consist of no more than 2 standard NEMA 5-15R.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Data Reporting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will collect and report data via a 2.4GHz Wireless Network Connection every 15 seconds.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Platform</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t>The SIMP UI will consist of a low cost web-based platform.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000">
                <a:tc>
                  <a:txBody>
                    <a:bodyPr/>
                    <a:lstStyle/>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Daily/Weekly Report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SIMP UI will summate Power Consumption Costs (either per kWh or per U.S. Dollar) per SIMP Device and report them to the end user in the form of a table/chart every 24 hours and every 7 days.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366825">
                <a:tc>
                  <a:txBody>
                    <a:bodyPr/>
                    <a:lstStyle/>
                    <a:p>
                      <a:pPr indent="0" lvl="0" marL="0" rtl="0" algn="ctr">
                        <a:spcBef>
                          <a:spcPts val="0"/>
                        </a:spcBef>
                        <a:spcAft>
                          <a:spcPts val="0"/>
                        </a:spcAft>
                        <a:buNone/>
                      </a:pPr>
                      <a:r>
                        <a:rPr b="1" lang="en" sz="1100"/>
                        <a:t>Main Controls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SIMP UI will enable a user to control the power output within 10 seconds from the web interface.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474000">
                <a:tc>
                  <a:txBody>
                    <a:bodyPr/>
                    <a:lstStyle/>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Dashboard</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SIMP UI will contain a dashboard indicating pertinent information such as Device Schedules, Device State, and Activity Metrics.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474000">
                <a:tc>
                  <a:txBody>
                    <a:bodyPr/>
                    <a:lstStyle/>
                    <a:p>
                      <a:pPr indent="0" lvl="0" marL="0" rtl="0" algn="ctr">
                        <a:spcBef>
                          <a:spcPts val="0"/>
                        </a:spcBef>
                        <a:spcAft>
                          <a:spcPts val="0"/>
                        </a:spcAft>
                        <a:buNone/>
                      </a:pPr>
                      <a:r>
                        <a:rPr b="1" lang="en" sz="1100"/>
                        <a:t>“High-Priority” Warning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t>The SIMP UI will warn the user of any “high-priority” devices suddenly losing power or loss of power draw within 10 seconds of said power loss.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SIMP Hardware</a:t>
            </a:r>
            <a:endParaRPr/>
          </a:p>
        </p:txBody>
      </p:sp>
      <p:sp>
        <p:nvSpPr>
          <p:cNvPr id="86" name="Google Shape;86;p17"/>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and Design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Theory Behind Hardware Design</a:t>
            </a:r>
            <a:endParaRPr/>
          </a:p>
        </p:txBody>
      </p:sp>
      <p:sp>
        <p:nvSpPr>
          <p:cNvPr id="92" name="Google Shape;92;p18"/>
          <p:cNvSpPr txBox="1"/>
          <p:nvPr>
            <p:ph idx="1" type="body"/>
          </p:nvPr>
        </p:nvSpPr>
        <p:spPr>
          <a:xfrm>
            <a:off x="311700" y="9581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Device plugged into SIMP will draw a certain amount of voltage(X voltage)</a:t>
            </a:r>
            <a:endParaRPr sz="1600"/>
          </a:p>
          <a:p>
            <a:pPr indent="-330200" lvl="0" marL="457200" rtl="0" algn="l">
              <a:spcBef>
                <a:spcPts val="0"/>
              </a:spcBef>
              <a:spcAft>
                <a:spcPts val="0"/>
              </a:spcAft>
              <a:buSzPts val="1600"/>
              <a:buChar char="●"/>
            </a:pPr>
            <a:r>
              <a:rPr lang="en" sz="1600"/>
              <a:t>Our initial design had the SIMP MCU and sensors in parallel with a high value </a:t>
            </a:r>
            <a:r>
              <a:rPr lang="en" sz="1600"/>
              <a:t>resistor in series with the load, which will be in parallel with a lower value resistor, allowing us to do voltage division and using the ratio between resistors to extrapolate the voltage across the load from the voltage detected by the SIMP</a:t>
            </a:r>
            <a:endParaRPr sz="1600"/>
          </a:p>
          <a:p>
            <a:pPr indent="-330200" lvl="0" marL="457200" rtl="0" algn="l">
              <a:spcBef>
                <a:spcPts val="0"/>
              </a:spcBef>
              <a:spcAft>
                <a:spcPts val="0"/>
              </a:spcAft>
              <a:buSzPts val="1600"/>
              <a:buChar char="●"/>
            </a:pPr>
            <a:r>
              <a:rPr lang="en" sz="1600"/>
              <a:t>We have since moved on from this methodology</a:t>
            </a:r>
            <a:endParaRPr sz="1600"/>
          </a:p>
          <a:p>
            <a:pPr indent="0" lvl="0" marL="457200" rtl="0" algn="l">
              <a:spcBef>
                <a:spcPts val="1200"/>
              </a:spcBef>
              <a:spcAft>
                <a:spcPts val="1200"/>
              </a:spcAft>
              <a:buNone/>
            </a:pPr>
            <a:r>
              <a:t/>
            </a:r>
            <a:endParaRPr/>
          </a:p>
        </p:txBody>
      </p:sp>
      <p:pic>
        <p:nvPicPr>
          <p:cNvPr id="93" name="Google Shape;93;p18"/>
          <p:cNvPicPr preferRelativeResize="0"/>
          <p:nvPr/>
        </p:nvPicPr>
        <p:blipFill rotWithShape="1">
          <a:blip r:embed="rId3">
            <a:alphaModFix/>
          </a:blip>
          <a:srcRect b="11221" l="0" r="0" t="0"/>
          <a:stretch/>
        </p:blipFill>
        <p:spPr>
          <a:xfrm>
            <a:off x="4572000" y="2740200"/>
            <a:ext cx="4332326" cy="2260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Transformer &amp; Ammeter</a:t>
            </a:r>
            <a:endParaRPr/>
          </a:p>
        </p:txBody>
      </p:sp>
      <p:sp>
        <p:nvSpPr>
          <p:cNvPr id="99" name="Google Shape;99;p19"/>
          <p:cNvSpPr txBox="1"/>
          <p:nvPr>
            <p:ph idx="1" type="body"/>
          </p:nvPr>
        </p:nvSpPr>
        <p:spPr>
          <a:xfrm>
            <a:off x="311700" y="1152475"/>
            <a:ext cx="4731900" cy="3821100"/>
          </a:xfrm>
          <a:prstGeom prst="rect">
            <a:avLst/>
          </a:prstGeom>
        </p:spPr>
        <p:txBody>
          <a:bodyPr anchorCtr="0" anchor="t" bIns="91425" lIns="91425" spcFirstLastPara="1" rIns="91425" wrap="square" tIns="91425">
            <a:normAutofit lnSpcReduction="10000"/>
          </a:bodyPr>
          <a:lstStyle/>
          <a:p>
            <a:pPr indent="-368300" lvl="0" marL="457200" rtl="0" algn="l">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We have decided to move on to using a transformer to rectify the AC current to DC and then using a voltage divider to step down the voltage to a level the microcontroller can read </a:t>
            </a:r>
            <a:r>
              <a:rPr lang="en" sz="2200">
                <a:solidFill>
                  <a:srgbClr val="000000"/>
                </a:solidFill>
                <a:latin typeface="Arial"/>
                <a:ea typeface="Arial"/>
                <a:cs typeface="Arial"/>
                <a:sym typeface="Arial"/>
              </a:rPr>
              <a:t>safely</a:t>
            </a:r>
            <a:endParaRPr sz="2200">
              <a:solidFill>
                <a:srgbClr val="000000"/>
              </a:solidFill>
              <a:latin typeface="Arial"/>
              <a:ea typeface="Arial"/>
              <a:cs typeface="Arial"/>
              <a:sym typeface="Arial"/>
            </a:endParaRPr>
          </a:p>
          <a:p>
            <a:pPr indent="-368300" lvl="0" marL="457200" rtl="0" algn="l">
              <a:lnSpc>
                <a:spcPct val="100000"/>
              </a:lnSpc>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We will also be employing an ammeter to measure the current more precisely for an accurate reading   </a:t>
            </a:r>
            <a:endParaRPr sz="2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00" name="Google Shape;100;p19"/>
          <p:cNvPicPr preferRelativeResize="0"/>
          <p:nvPr/>
        </p:nvPicPr>
        <p:blipFill>
          <a:blip r:embed="rId3">
            <a:alphaModFix/>
          </a:blip>
          <a:stretch>
            <a:fillRect/>
          </a:stretch>
        </p:blipFill>
        <p:spPr>
          <a:xfrm>
            <a:off x="5196000" y="1170125"/>
            <a:ext cx="3795600" cy="26562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AC-DC Converter</a:t>
            </a:r>
            <a:endParaRPr/>
          </a:p>
        </p:txBody>
      </p:sp>
      <p:sp>
        <p:nvSpPr>
          <p:cNvPr id="106" name="Google Shape;106;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The microcontroller we have chosen to work with for this project cannot be powered by an AC input so we have to utilize an AC/DC converter to step down and rectify the power going into the microcontroller</a:t>
            </a:r>
            <a:endParaRPr sz="2200"/>
          </a:p>
        </p:txBody>
      </p:sp>
      <p:pic>
        <p:nvPicPr>
          <p:cNvPr id="107" name="Google Shape;107;p20"/>
          <p:cNvPicPr preferRelativeResize="0"/>
          <p:nvPr/>
        </p:nvPicPr>
        <p:blipFill rotWithShape="1">
          <a:blip r:embed="rId3">
            <a:alphaModFix/>
          </a:blip>
          <a:srcRect b="20521" l="8091" r="7004" t="19422"/>
          <a:stretch/>
        </p:blipFill>
        <p:spPr>
          <a:xfrm>
            <a:off x="5016700" y="1644340"/>
            <a:ext cx="3815600" cy="269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Projected Hardware Enclosure</a:t>
            </a:r>
            <a:endParaRPr/>
          </a:p>
        </p:txBody>
      </p:sp>
      <p:sp>
        <p:nvSpPr>
          <p:cNvPr id="113" name="Google Shape;113;p21"/>
          <p:cNvSpPr txBox="1"/>
          <p:nvPr/>
        </p:nvSpPr>
        <p:spPr>
          <a:xfrm>
            <a:off x="4572000" y="1017725"/>
            <a:ext cx="42603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As per our desired standards the S.I.M.P. will have a wired connection into the wall with all of it’s internals held in a single unit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The unit will be 3D printed out of either PLA or other heat resistant filament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LED indicators for power and timer notifications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ON/OFF switch for manual shut off of power</a:t>
            </a:r>
            <a:endParaRPr>
              <a:latin typeface="Proxima Nova"/>
              <a:ea typeface="Proxima Nova"/>
              <a:cs typeface="Proxima Nova"/>
              <a:sym typeface="Proxima Nova"/>
            </a:endParaRPr>
          </a:p>
        </p:txBody>
      </p:sp>
      <p:pic>
        <p:nvPicPr>
          <p:cNvPr id="114" name="Google Shape;114;p21"/>
          <p:cNvPicPr preferRelativeResize="0"/>
          <p:nvPr/>
        </p:nvPicPr>
        <p:blipFill>
          <a:blip r:embed="rId3">
            <a:alphaModFix/>
          </a:blip>
          <a:stretch>
            <a:fillRect/>
          </a:stretch>
        </p:blipFill>
        <p:spPr>
          <a:xfrm>
            <a:off x="432700" y="1017725"/>
            <a:ext cx="3725999"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FCD438"/>
      </a:dk2>
      <a:lt2>
        <a:srgbClr val="FFE255"/>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