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Lst>
  <p:notesMasterIdLst>
    <p:notesMasterId r:id="rId38"/>
  </p:notesMasterIdLst>
  <p:sldIdLst>
    <p:sldId id="256" r:id="rId2"/>
    <p:sldId id="305" r:id="rId3"/>
    <p:sldId id="271" r:id="rId4"/>
    <p:sldId id="273" r:id="rId5"/>
    <p:sldId id="272" r:id="rId6"/>
    <p:sldId id="317" r:id="rId7"/>
    <p:sldId id="266" r:id="rId8"/>
    <p:sldId id="333" r:id="rId9"/>
    <p:sldId id="334" r:id="rId10"/>
    <p:sldId id="336" r:id="rId11"/>
    <p:sldId id="330" r:id="rId12"/>
    <p:sldId id="338" r:id="rId13"/>
    <p:sldId id="331" r:id="rId14"/>
    <p:sldId id="267" r:id="rId15"/>
    <p:sldId id="306" r:id="rId16"/>
    <p:sldId id="339" r:id="rId17"/>
    <p:sldId id="283" r:id="rId18"/>
    <p:sldId id="302" r:id="rId19"/>
    <p:sldId id="340" r:id="rId20"/>
    <p:sldId id="341" r:id="rId21"/>
    <p:sldId id="342" r:id="rId22"/>
    <p:sldId id="343" r:id="rId23"/>
    <p:sldId id="307" r:id="rId24"/>
    <p:sldId id="296" r:id="rId25"/>
    <p:sldId id="292" r:id="rId26"/>
    <p:sldId id="298" r:id="rId27"/>
    <p:sldId id="269" r:id="rId28"/>
    <p:sldId id="300" r:id="rId29"/>
    <p:sldId id="301" r:id="rId30"/>
    <p:sldId id="287" r:id="rId31"/>
    <p:sldId id="337" r:id="rId32"/>
    <p:sldId id="282" r:id="rId33"/>
    <p:sldId id="335" r:id="rId34"/>
    <p:sldId id="314" r:id="rId35"/>
    <p:sldId id="319" r:id="rId36"/>
    <p:sldId id="31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582667-6102-27E7-ED8E-01A166EB4B6B}" name="Guest User" initials="GU" userId="Guest User"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0C05D7-85D9-47A3-A27D-4ECEA53C47BF}" v="141" dt="2022-11-27T05:04:18.342"/>
    <p1510:client id="{6BA48210-2421-444B-9660-403A4BD9954B}" v="1500" dt="2022-11-26T05:45:55.496"/>
    <p1510:client id="{738939D3-B4C1-4382-9030-1DA121B0F28C}" v="2997" dt="2022-11-27T02:57:01.387"/>
    <p1510:client id="{BC5128D6-702A-4D4C-A42A-5BFE12CB6CDA}" v="325" dt="2022-11-26T22:11:24.088"/>
    <p1510:client id="{CED59A27-6625-450E-9CD0-25D08AFC879C}" v="152" dt="2022-11-27T02:18:59.0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8" d="100"/>
          <a:sy n="48" d="100"/>
        </p:scale>
        <p:origin x="53" y="7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6E7DC8-9A7C-614F-AC44-26507E4CFAFA}" type="datetimeFigureOut">
              <a:rPr lang="en-US" smtClean="0"/>
              <a:t>12/3/2022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56DC45-4BF5-1B40-B979-23D8742BA999}" type="slidenum">
              <a:rPr lang="en-US" smtClean="0"/>
              <a:t>‹#›</a:t>
            </a:fld>
            <a:endParaRPr lang="en-US"/>
          </a:p>
        </p:txBody>
      </p:sp>
    </p:spTree>
    <p:extLst>
      <p:ext uri="{BB962C8B-B14F-4D97-AF65-F5344CB8AC3E}">
        <p14:creationId xmlns:p14="http://schemas.microsoft.com/office/powerpoint/2010/main" val="2499954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 my name is Anna. I’m majoring in Electrical &amp; Computer Engineering.</a:t>
            </a:r>
          </a:p>
        </p:txBody>
      </p:sp>
      <p:sp>
        <p:nvSpPr>
          <p:cNvPr id="4" name="Slide Number Placeholder 3"/>
          <p:cNvSpPr>
            <a:spLocks noGrp="1"/>
          </p:cNvSpPr>
          <p:nvPr>
            <p:ph type="sldNum" sz="quarter" idx="5"/>
          </p:nvPr>
        </p:nvSpPr>
        <p:spPr/>
        <p:txBody>
          <a:bodyPr/>
          <a:lstStyle/>
          <a:p>
            <a:fld id="{3756DC45-4BF5-1B40-B979-23D8742BA999}" type="slidenum">
              <a:rPr lang="en-US" smtClean="0"/>
              <a:t>2</a:t>
            </a:fld>
            <a:endParaRPr lang="en-US"/>
          </a:p>
        </p:txBody>
      </p:sp>
    </p:spTree>
    <p:extLst>
      <p:ext uri="{BB962C8B-B14F-4D97-AF65-F5344CB8AC3E}">
        <p14:creationId xmlns:p14="http://schemas.microsoft.com/office/powerpoint/2010/main" val="479198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Project deadlines. So, we made some deadlines in the beginning of this semester. We expect the assembled base with wheels and trash can to be done this Friday as well as finalizing our PCB. We expect to finish the arm design, pixy cam setup which is pretty much done at this point, and the weight scale setup to be done on the 30</a:t>
            </a:r>
            <a:r>
              <a:rPr lang="en-US" baseline="30000"/>
              <a:t>th</a:t>
            </a:r>
            <a:r>
              <a:rPr lang="en-US"/>
              <a:t> of this month. We expect to have everything assembled into the robot and have it working by 28</a:t>
            </a:r>
            <a:r>
              <a:rPr lang="en-US" baseline="30000"/>
              <a:t>th</a:t>
            </a:r>
            <a:r>
              <a:rPr lang="en-US"/>
              <a:t> of next month. We gave a period of testing and troubleshooting after that and until the 11</a:t>
            </a:r>
            <a:r>
              <a:rPr lang="en-US" baseline="30000"/>
              <a:t>th</a:t>
            </a:r>
            <a:r>
              <a:rPr lang="en-US"/>
              <a:t> of November. We expect everything is done and good to go by the 25</a:t>
            </a:r>
            <a:r>
              <a:rPr lang="en-US" baseline="30000"/>
              <a:t>th</a:t>
            </a:r>
            <a:r>
              <a:rPr lang="en-US"/>
              <a:t> of November. We also have our final video demo on the 26</a:t>
            </a:r>
            <a:r>
              <a:rPr lang="en-US" baseline="30000"/>
              <a:t>th</a:t>
            </a:r>
            <a:r>
              <a:rPr lang="en-US"/>
              <a:t> of November and final presentation deadline on the 27</a:t>
            </a:r>
            <a:r>
              <a:rPr lang="en-US" baseline="30000"/>
              <a:t>th</a:t>
            </a:r>
            <a:r>
              <a:rPr lang="en-US"/>
              <a:t> of November. </a:t>
            </a:r>
          </a:p>
        </p:txBody>
      </p:sp>
      <p:sp>
        <p:nvSpPr>
          <p:cNvPr id="4" name="Slide Number Placeholder 3"/>
          <p:cNvSpPr>
            <a:spLocks noGrp="1"/>
          </p:cNvSpPr>
          <p:nvPr>
            <p:ph type="sldNum" sz="quarter" idx="5"/>
          </p:nvPr>
        </p:nvSpPr>
        <p:spPr/>
        <p:txBody>
          <a:bodyPr/>
          <a:lstStyle/>
          <a:p>
            <a:fld id="{3756DC45-4BF5-1B40-B979-23D8742BA999}" type="slidenum">
              <a:rPr lang="en-US" smtClean="0"/>
              <a:t>35</a:t>
            </a:fld>
            <a:endParaRPr lang="en-US"/>
          </a:p>
        </p:txBody>
      </p:sp>
    </p:spTree>
    <p:extLst>
      <p:ext uri="{BB962C8B-B14F-4D97-AF65-F5344CB8AC3E}">
        <p14:creationId xmlns:p14="http://schemas.microsoft.com/office/powerpoint/2010/main" val="2311948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that concludes our presentation.</a:t>
            </a:r>
          </a:p>
        </p:txBody>
      </p:sp>
      <p:sp>
        <p:nvSpPr>
          <p:cNvPr id="4" name="Slide Number Placeholder 3"/>
          <p:cNvSpPr>
            <a:spLocks noGrp="1"/>
          </p:cNvSpPr>
          <p:nvPr>
            <p:ph type="sldNum" sz="quarter" idx="5"/>
          </p:nvPr>
        </p:nvSpPr>
        <p:spPr/>
        <p:txBody>
          <a:bodyPr/>
          <a:lstStyle/>
          <a:p>
            <a:fld id="{3756DC45-4BF5-1B40-B979-23D8742BA999}" type="slidenum">
              <a:rPr lang="en-US" smtClean="0"/>
              <a:t>36</a:t>
            </a:fld>
            <a:endParaRPr lang="en-US"/>
          </a:p>
        </p:txBody>
      </p:sp>
    </p:spTree>
    <p:extLst>
      <p:ext uri="{BB962C8B-B14F-4D97-AF65-F5344CB8AC3E}">
        <p14:creationId xmlns:p14="http://schemas.microsoft.com/office/powerpoint/2010/main" val="1078780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visual for our overall hardware design.  We plan to place everything on the </a:t>
            </a:r>
            <a:r>
              <a:rPr lang="en-US" err="1"/>
              <a:t>trashporters</a:t>
            </a:r>
            <a:r>
              <a:rPr lang="en-US"/>
              <a:t> chassis, except the battery charger. </a:t>
            </a:r>
          </a:p>
          <a:p>
            <a:r>
              <a:rPr lang="en-US"/>
              <a:t>Our MCU and buck converter will be mounted on our PCB, and it will communicate with the other devices in our project. If we have enough time we plan to place an audio system on the </a:t>
            </a:r>
            <a:r>
              <a:rPr lang="en-US" err="1"/>
              <a:t>trashporter</a:t>
            </a:r>
            <a:r>
              <a:rPr lang="en-US"/>
              <a:t>.  </a:t>
            </a:r>
          </a:p>
        </p:txBody>
      </p:sp>
      <p:sp>
        <p:nvSpPr>
          <p:cNvPr id="4" name="Slide Number Placeholder 3"/>
          <p:cNvSpPr>
            <a:spLocks noGrp="1"/>
          </p:cNvSpPr>
          <p:nvPr>
            <p:ph type="sldNum" sz="quarter" idx="5"/>
          </p:nvPr>
        </p:nvSpPr>
        <p:spPr/>
        <p:txBody>
          <a:bodyPr/>
          <a:lstStyle/>
          <a:p>
            <a:fld id="{3756DC45-4BF5-1B40-B979-23D8742BA999}" type="slidenum">
              <a:rPr lang="en-US" smtClean="0"/>
              <a:t>6</a:t>
            </a:fld>
            <a:endParaRPr lang="en-US"/>
          </a:p>
        </p:txBody>
      </p:sp>
    </p:spTree>
    <p:extLst>
      <p:ext uri="{BB962C8B-B14F-4D97-AF65-F5344CB8AC3E}">
        <p14:creationId xmlns:p14="http://schemas.microsoft.com/office/powerpoint/2010/main" val="2311121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our object detection sensors, they will be used to prevent our robot bumping into walls and obstacles. They will also be used to detect when the trash bin on the robot is full. We chose to use the HC-SR04 because of its decent sensing range, operating voltage, weight, and its cheap cost compared to the other 3 options. </a:t>
            </a:r>
          </a:p>
        </p:txBody>
      </p:sp>
      <p:sp>
        <p:nvSpPr>
          <p:cNvPr id="4" name="Slide Number Placeholder 3"/>
          <p:cNvSpPr>
            <a:spLocks noGrp="1"/>
          </p:cNvSpPr>
          <p:nvPr>
            <p:ph type="sldNum" sz="quarter" idx="5"/>
          </p:nvPr>
        </p:nvSpPr>
        <p:spPr/>
        <p:txBody>
          <a:bodyPr/>
          <a:lstStyle/>
          <a:p>
            <a:fld id="{3756DC45-4BF5-1B40-B979-23D8742BA999}" type="slidenum">
              <a:rPr lang="en-US" smtClean="0"/>
              <a:t>8</a:t>
            </a:fld>
            <a:endParaRPr lang="en-US"/>
          </a:p>
        </p:txBody>
      </p:sp>
    </p:spTree>
    <p:extLst>
      <p:ext uri="{BB962C8B-B14F-4D97-AF65-F5344CB8AC3E}">
        <p14:creationId xmlns:p14="http://schemas.microsoft.com/office/powerpoint/2010/main" val="1955924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our object detection sensors, they will be used to prevent our robot bumping into walls and obstacles. They will also be used to detect when the trash bin on the robot is full. We chose to use the HC-SR04 because of its decent sensing range, operating voltage, weight, and its cheap cost compared to the other 3 options. </a:t>
            </a:r>
          </a:p>
        </p:txBody>
      </p:sp>
      <p:sp>
        <p:nvSpPr>
          <p:cNvPr id="4" name="Slide Number Placeholder 3"/>
          <p:cNvSpPr>
            <a:spLocks noGrp="1"/>
          </p:cNvSpPr>
          <p:nvPr>
            <p:ph type="sldNum" sz="quarter" idx="5"/>
          </p:nvPr>
        </p:nvSpPr>
        <p:spPr/>
        <p:txBody>
          <a:bodyPr/>
          <a:lstStyle/>
          <a:p>
            <a:fld id="{3756DC45-4BF5-1B40-B979-23D8742BA999}" type="slidenum">
              <a:rPr lang="en-US" smtClean="0"/>
              <a:t>9</a:t>
            </a:fld>
            <a:endParaRPr lang="en-US"/>
          </a:p>
        </p:txBody>
      </p:sp>
    </p:spTree>
    <p:extLst>
      <p:ext uri="{BB962C8B-B14F-4D97-AF65-F5344CB8AC3E}">
        <p14:creationId xmlns:p14="http://schemas.microsoft.com/office/powerpoint/2010/main" val="2342585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our object detection sensors, they will be used to prevent our robot bumping into walls and obstacles. They will also be used to detect when the trash bin on the robot is full. We chose to use the HC-SR04 because of its decent sensing range, operating voltage, weight, and its cheap cost compared to the other 3 options. </a:t>
            </a:r>
          </a:p>
        </p:txBody>
      </p:sp>
      <p:sp>
        <p:nvSpPr>
          <p:cNvPr id="4" name="Slide Number Placeholder 3"/>
          <p:cNvSpPr>
            <a:spLocks noGrp="1"/>
          </p:cNvSpPr>
          <p:nvPr>
            <p:ph type="sldNum" sz="quarter" idx="5"/>
          </p:nvPr>
        </p:nvSpPr>
        <p:spPr/>
        <p:txBody>
          <a:bodyPr/>
          <a:lstStyle/>
          <a:p>
            <a:fld id="{3756DC45-4BF5-1B40-B979-23D8742BA999}" type="slidenum">
              <a:rPr lang="en-US" smtClean="0"/>
              <a:t>10</a:t>
            </a:fld>
            <a:endParaRPr lang="en-US"/>
          </a:p>
        </p:txBody>
      </p:sp>
    </p:spTree>
    <p:extLst>
      <p:ext uri="{BB962C8B-B14F-4D97-AF65-F5344CB8AC3E}">
        <p14:creationId xmlns:p14="http://schemas.microsoft.com/office/powerpoint/2010/main" val="4136872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our object detection sensors, they will be used to prevent our robot bumping into walls and obstacles. They will also be used to detect when the trash bin on the robot is full. We chose to use the HC-SR04 because of its decent sensing range, operating voltage, weight, and its cheap cost compared to the other 3 options. </a:t>
            </a:r>
          </a:p>
        </p:txBody>
      </p:sp>
      <p:sp>
        <p:nvSpPr>
          <p:cNvPr id="4" name="Slide Number Placeholder 3"/>
          <p:cNvSpPr>
            <a:spLocks noGrp="1"/>
          </p:cNvSpPr>
          <p:nvPr>
            <p:ph type="sldNum" sz="quarter" idx="5"/>
          </p:nvPr>
        </p:nvSpPr>
        <p:spPr/>
        <p:txBody>
          <a:bodyPr/>
          <a:lstStyle/>
          <a:p>
            <a:fld id="{3756DC45-4BF5-1B40-B979-23D8742BA999}" type="slidenum">
              <a:rPr lang="en-US" smtClean="0"/>
              <a:t>11</a:t>
            </a:fld>
            <a:endParaRPr lang="en-US"/>
          </a:p>
        </p:txBody>
      </p:sp>
    </p:spTree>
    <p:extLst>
      <p:ext uri="{BB962C8B-B14F-4D97-AF65-F5344CB8AC3E}">
        <p14:creationId xmlns:p14="http://schemas.microsoft.com/office/powerpoint/2010/main" val="1152893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our weight sensors, they will mainly be used to weigh the trash in the trash can on the robot. We chose the 50 kg half-bridge strain gauge load cell because it is easier to set up for </a:t>
            </a:r>
          </a:p>
          <a:p>
            <a:r>
              <a:rPr lang="en-US"/>
              <a:t>our big trash can compared to the 20 kg load cell as you can see in the pictures shown in the setup row. Overall, the object detection sensor and weight sensor will be used together as a limit to determine when the robot stops to collect more trash. </a:t>
            </a:r>
          </a:p>
        </p:txBody>
      </p:sp>
      <p:sp>
        <p:nvSpPr>
          <p:cNvPr id="4" name="Slide Number Placeholder 3"/>
          <p:cNvSpPr>
            <a:spLocks noGrp="1"/>
          </p:cNvSpPr>
          <p:nvPr>
            <p:ph type="sldNum" sz="quarter" idx="5"/>
          </p:nvPr>
        </p:nvSpPr>
        <p:spPr/>
        <p:txBody>
          <a:bodyPr/>
          <a:lstStyle/>
          <a:p>
            <a:fld id="{3756DC45-4BF5-1B40-B979-23D8742BA999}" type="slidenum">
              <a:rPr lang="en-US" smtClean="0"/>
              <a:t>12</a:t>
            </a:fld>
            <a:endParaRPr lang="en-US"/>
          </a:p>
        </p:txBody>
      </p:sp>
    </p:spTree>
    <p:extLst>
      <p:ext uri="{BB962C8B-B14F-4D97-AF65-F5344CB8AC3E}">
        <p14:creationId xmlns:p14="http://schemas.microsoft.com/office/powerpoint/2010/main" val="1845522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our weight sensors, they will mainly be used to weigh the trash in the trash can on the robot. We chose the 50 kg half-bridge strain gauge load cell because it is easier to set up for </a:t>
            </a:r>
          </a:p>
          <a:p>
            <a:r>
              <a:rPr lang="en-US"/>
              <a:t>our big trash can compared to the 20 kg load cell as you can see in the pictures shown in the setup row. Overall, the object detection sensor and weight sensor will be used together as a limit to determine when the robot stops to collect more trash. </a:t>
            </a:r>
          </a:p>
        </p:txBody>
      </p:sp>
      <p:sp>
        <p:nvSpPr>
          <p:cNvPr id="4" name="Slide Number Placeholder 3"/>
          <p:cNvSpPr>
            <a:spLocks noGrp="1"/>
          </p:cNvSpPr>
          <p:nvPr>
            <p:ph type="sldNum" sz="quarter" idx="5"/>
          </p:nvPr>
        </p:nvSpPr>
        <p:spPr/>
        <p:txBody>
          <a:bodyPr/>
          <a:lstStyle/>
          <a:p>
            <a:fld id="{3756DC45-4BF5-1B40-B979-23D8742BA999}" type="slidenum">
              <a:rPr lang="en-US" smtClean="0"/>
              <a:t>13</a:t>
            </a:fld>
            <a:endParaRPr lang="en-US"/>
          </a:p>
        </p:txBody>
      </p:sp>
    </p:spTree>
    <p:extLst>
      <p:ext uri="{BB962C8B-B14F-4D97-AF65-F5344CB8AC3E}">
        <p14:creationId xmlns:p14="http://schemas.microsoft.com/office/powerpoint/2010/main" val="741741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general material list &amp; budget table for our project. We got stepper motors, motor driver, stepper driver, pixy cam, weight sensors, wooden and acrylic materials, esp32 board, and accounting for the PCB, the total would be about $285.89. However, we expect to go over this budget with more materials that we still need. </a:t>
            </a:r>
          </a:p>
        </p:txBody>
      </p:sp>
      <p:sp>
        <p:nvSpPr>
          <p:cNvPr id="4" name="Slide Number Placeholder 3"/>
          <p:cNvSpPr>
            <a:spLocks noGrp="1"/>
          </p:cNvSpPr>
          <p:nvPr>
            <p:ph type="sldNum" sz="quarter" idx="5"/>
          </p:nvPr>
        </p:nvSpPr>
        <p:spPr/>
        <p:txBody>
          <a:bodyPr/>
          <a:lstStyle/>
          <a:p>
            <a:fld id="{3756DC45-4BF5-1B40-B979-23D8742BA999}" type="slidenum">
              <a:rPr lang="en-US" smtClean="0"/>
              <a:t>34</a:t>
            </a:fld>
            <a:endParaRPr lang="en-US"/>
          </a:p>
        </p:txBody>
      </p:sp>
    </p:spTree>
    <p:extLst>
      <p:ext uri="{BB962C8B-B14F-4D97-AF65-F5344CB8AC3E}">
        <p14:creationId xmlns:p14="http://schemas.microsoft.com/office/powerpoint/2010/main" val="13874225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12/3/2022</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1282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03861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8550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4065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061416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8175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8825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3672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4946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647F38-B617-4D2F-AE0A-013F0C4D2C57}" type="datetimeFigureOut">
              <a:rPr lang="en-US" dirty="0"/>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a:p>
        </p:txBody>
      </p:sp>
    </p:spTree>
    <p:extLst>
      <p:ext uri="{BB962C8B-B14F-4D97-AF65-F5344CB8AC3E}">
        <p14:creationId xmlns:p14="http://schemas.microsoft.com/office/powerpoint/2010/main" val="3401941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5169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BFA754-D5C3-4E66-96A6-867B257F58DC}" type="datetimeFigureOut">
              <a:rPr lang="en-US" dirty="0"/>
              <a:t>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a:p>
        </p:txBody>
      </p:sp>
    </p:spTree>
    <p:extLst>
      <p:ext uri="{BB962C8B-B14F-4D97-AF65-F5344CB8AC3E}">
        <p14:creationId xmlns:p14="http://schemas.microsoft.com/office/powerpoint/2010/main" val="1004022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5627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6026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304676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7529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271721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12/3/2022</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358061828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m4a"/><Relationship Id="rId7" Type="http://schemas.openxmlformats.org/officeDocument/2006/relationships/image" Target="../media/image3.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2.jpeg"/><Relationship Id="rId4" Type="http://schemas.openxmlformats.org/officeDocument/2006/relationships/slideLayout" Target="../slideLayouts/slideLayout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jpeg"/><Relationship Id="rId5" Type="http://schemas.openxmlformats.org/officeDocument/2006/relationships/image" Target="../media/image28.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29.png"/><Relationship Id="rId12" Type="http://schemas.openxmlformats.org/officeDocument/2006/relationships/image" Target="../media/image21.sv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jpeg"/><Relationship Id="rId11" Type="http://schemas.openxmlformats.org/officeDocument/2006/relationships/image" Target="../media/image20.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notesSlide" Target="../notesSlides/notesSlide6.xml"/><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1.jpeg"/><Relationship Id="rId5" Type="http://schemas.openxmlformats.org/officeDocument/2006/relationships/image" Target="../media/image28.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33.png"/><Relationship Id="rId12" Type="http://schemas.openxmlformats.org/officeDocument/2006/relationships/image" Target="../media/image3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1.jpeg"/><Relationship Id="rId11" Type="http://schemas.openxmlformats.org/officeDocument/2006/relationships/image" Target="../media/image35.png"/><Relationship Id="rId5" Type="http://schemas.openxmlformats.org/officeDocument/2006/relationships/image" Target="../media/image28.png"/><Relationship Id="rId10" Type="http://schemas.openxmlformats.org/officeDocument/2006/relationships/image" Target="../media/image21.svg"/><Relationship Id="rId4" Type="http://schemas.openxmlformats.org/officeDocument/2006/relationships/notesSlide" Target="../notesSlides/notesSlide8.xml"/><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39.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10.jpeg"/><Relationship Id="rId4" Type="http://schemas.openxmlformats.org/officeDocument/2006/relationships/image" Target="../media/image7.png"/><Relationship Id="rId9"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7.xml"/><Relationship Id="rId7" Type="http://schemas.openxmlformats.org/officeDocument/2006/relationships/image" Target="../media/image45.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8" Type="http://schemas.microsoft.com/office/2007/relationships/media" Target="../media/media5.m4a"/><Relationship Id="rId13" Type="http://schemas.openxmlformats.org/officeDocument/2006/relationships/image" Target="../media/image9.png"/><Relationship Id="rId3" Type="http://schemas.openxmlformats.org/officeDocument/2006/relationships/audio" Target="../media/media2.m4a"/><Relationship Id="rId7" Type="http://schemas.openxmlformats.org/officeDocument/2006/relationships/audio" Target="../media/media4.m4a"/><Relationship Id="rId12" Type="http://schemas.openxmlformats.org/officeDocument/2006/relationships/image" Target="../media/image7.png"/><Relationship Id="rId17" Type="http://schemas.openxmlformats.org/officeDocument/2006/relationships/image" Target="../media/image13.jpeg"/><Relationship Id="rId2" Type="http://schemas.microsoft.com/office/2007/relationships/media" Target="../media/media2.m4a"/><Relationship Id="rId16" Type="http://schemas.openxmlformats.org/officeDocument/2006/relationships/image" Target="../media/image12.png"/><Relationship Id="rId1" Type="http://schemas.openxmlformats.org/officeDocument/2006/relationships/tags" Target="../tags/tag2.xml"/><Relationship Id="rId6" Type="http://schemas.microsoft.com/office/2007/relationships/media" Target="../media/media4.m4a"/><Relationship Id="rId11" Type="http://schemas.openxmlformats.org/officeDocument/2006/relationships/notesSlide" Target="../notesSlides/notesSlide1.xml"/><Relationship Id="rId5" Type="http://schemas.openxmlformats.org/officeDocument/2006/relationships/audio" Target="../media/media3.m4a"/><Relationship Id="rId15" Type="http://schemas.openxmlformats.org/officeDocument/2006/relationships/image" Target="../media/image11.jpeg"/><Relationship Id="rId10" Type="http://schemas.openxmlformats.org/officeDocument/2006/relationships/slideLayout" Target="../slideLayouts/slideLayout6.xml"/><Relationship Id="rId4" Type="http://schemas.microsoft.com/office/2007/relationships/media" Target="../media/media3.m4a"/><Relationship Id="rId9" Type="http://schemas.openxmlformats.org/officeDocument/2006/relationships/audio" Target="../media/media5.m4a"/><Relationship Id="rId1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5.png"/><Relationship Id="rId7" Type="http://schemas.openxmlformats.org/officeDocument/2006/relationships/image" Target="../media/image5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0.jpeg"/><Relationship Id="rId5" Type="http://schemas.openxmlformats.org/officeDocument/2006/relationships/image" Target="../media/image51.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0.jpeg"/><Relationship Id="rId5" Type="http://schemas.openxmlformats.org/officeDocument/2006/relationships/image" Target="../media/image52.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0.jpeg"/><Relationship Id="rId5" Type="http://schemas.openxmlformats.org/officeDocument/2006/relationships/image" Target="../media/image53.jpe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0.jpeg"/><Relationship Id="rId5" Type="http://schemas.openxmlformats.org/officeDocument/2006/relationships/image" Target="../media/image54.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0.jpeg"/><Relationship Id="rId5" Type="http://schemas.openxmlformats.org/officeDocument/2006/relationships/image" Target="../media/image55.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6.jpeg"/><Relationship Id="rId5" Type="http://schemas.openxmlformats.org/officeDocument/2006/relationships/image" Target="../media/image10.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6.m4a"/><Relationship Id="rId7" Type="http://schemas.openxmlformats.org/officeDocument/2006/relationships/image" Target="../media/image3.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2.jpeg"/><Relationship Id="rId10" Type="http://schemas.openxmlformats.org/officeDocument/2006/relationships/image" Target="../media/image15.jpeg"/><Relationship Id="rId4" Type="http://schemas.openxmlformats.org/officeDocument/2006/relationships/slideLayout" Target="../slideLayouts/slideLayout2.xml"/><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3" Type="http://schemas.openxmlformats.org/officeDocument/2006/relationships/slideLayout" Target="../slideLayouts/slideLayout7.xml"/><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11.jpeg"/><Relationship Id="rId10" Type="http://schemas.openxmlformats.org/officeDocument/2006/relationships/image" Target="../media/image61.jpeg"/><Relationship Id="rId4" Type="http://schemas.openxmlformats.org/officeDocument/2006/relationships/image" Target="../media/image28.png"/><Relationship Id="rId9"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3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3.jpe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0.jpeg"/><Relationship Id="rId5" Type="http://schemas.openxmlformats.org/officeDocument/2006/relationships/image" Target="../media/image11.jpe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1.jpeg"/><Relationship Id="rId5" Type="http://schemas.openxmlformats.org/officeDocument/2006/relationships/image" Target="../media/image28.png"/><Relationship Id="rId4" Type="http://schemas.openxmlformats.org/officeDocument/2006/relationships/notesSlide" Target="../notesSlides/notesSlide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1.jpeg"/><Relationship Id="rId5" Type="http://schemas.openxmlformats.org/officeDocument/2006/relationships/image" Target="../media/image28.png"/><Relationship Id="rId4" Type="http://schemas.openxmlformats.org/officeDocument/2006/relationships/notesSlide" Target="../notesSlides/notesSlide10.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65.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12.pn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7.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12" Type="http://schemas.openxmlformats.org/officeDocument/2006/relationships/image" Target="../media/image13.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11" Type="http://schemas.openxmlformats.org/officeDocument/2006/relationships/image" Target="../media/image18.png"/><Relationship Id="rId5" Type="http://schemas.openxmlformats.org/officeDocument/2006/relationships/image" Target="../media/image2.jpeg"/><Relationship Id="rId10" Type="http://schemas.openxmlformats.org/officeDocument/2006/relationships/image" Target="../media/image4.png"/><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7.xml"/><Relationship Id="rId7" Type="http://schemas.openxmlformats.org/officeDocument/2006/relationships/image" Target="../media/image21.sv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7.png"/><Relationship Id="rId10" Type="http://schemas.openxmlformats.org/officeDocument/2006/relationships/image" Target="../media/image23.png"/><Relationship Id="rId4" Type="http://schemas.openxmlformats.org/officeDocument/2006/relationships/notesSlide" Target="../notesSlides/notesSlide3.xm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7.xml"/><Relationship Id="rId7" Type="http://schemas.openxmlformats.org/officeDocument/2006/relationships/image" Target="../media/image21.sv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0.png"/><Relationship Id="rId11" Type="http://schemas.openxmlformats.org/officeDocument/2006/relationships/image" Target="../media/image27.png"/><Relationship Id="rId5" Type="http://schemas.openxmlformats.org/officeDocument/2006/relationships/image" Target="../media/image7.png"/><Relationship Id="rId10" Type="http://schemas.openxmlformats.org/officeDocument/2006/relationships/image" Target="../media/image26.png"/><Relationship Id="rId4" Type="http://schemas.openxmlformats.org/officeDocument/2006/relationships/notesSlide" Target="../notesSlides/notesSlide4.xml"/><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pic>
        <p:nvPicPr>
          <p:cNvPr id="6" name="Recorded Sound">
            <a:hlinkClick r:id="" action="ppaction://media"/>
            <a:extLst>
              <a:ext uri="{FF2B5EF4-FFF2-40B4-BE49-F238E27FC236}">
                <a16:creationId xmlns:a16="http://schemas.microsoft.com/office/drawing/2014/main" id="{D637F835-B260-ADF9-36DA-2275E7B9611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407051" y="1290014"/>
            <a:ext cx="487363" cy="487363"/>
          </a:xfrm>
          <a:prstGeom prst="rect">
            <a:avLst/>
          </a:prstGeom>
        </p:spPr>
      </p:pic>
      <p:sp>
        <p:nvSpPr>
          <p:cNvPr id="7" name="Rectangle 9">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8" name="Group 11">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13" name="Picture 12">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E04AF260-CF4F-4484-B55D-0D22A60FC482}"/>
              </a:ext>
            </a:extLst>
          </p:cNvPr>
          <p:cNvSpPr>
            <a:spLocks noGrp="1"/>
          </p:cNvSpPr>
          <p:nvPr>
            <p:ph type="ctrTitle"/>
          </p:nvPr>
        </p:nvSpPr>
        <p:spPr>
          <a:xfrm>
            <a:off x="997528" y="982132"/>
            <a:ext cx="4094017" cy="2823880"/>
          </a:xfrm>
        </p:spPr>
        <p:txBody>
          <a:bodyPr>
            <a:normAutofit/>
          </a:bodyPr>
          <a:lstStyle/>
          <a:p>
            <a:r>
              <a:rPr lang="en-US" sz="4800" b="1">
                <a:solidFill>
                  <a:srgbClr val="262626"/>
                </a:solidFill>
                <a:cs typeface="Calibri Light"/>
              </a:rPr>
              <a:t>Trashporter</a:t>
            </a:r>
            <a:endParaRPr lang="en-US" sz="4800" b="1">
              <a:solidFill>
                <a:srgbClr val="262626"/>
              </a:solidFill>
            </a:endParaRPr>
          </a:p>
        </p:txBody>
      </p:sp>
      <p:sp>
        <p:nvSpPr>
          <p:cNvPr id="3" name="Subtitle 2">
            <a:extLst>
              <a:ext uri="{FF2B5EF4-FFF2-40B4-BE49-F238E27FC236}">
                <a16:creationId xmlns:a16="http://schemas.microsoft.com/office/drawing/2014/main" id="{D5D76EBD-4F9F-4B25-94FD-08C7E6DAA322}"/>
              </a:ext>
            </a:extLst>
          </p:cNvPr>
          <p:cNvSpPr>
            <a:spLocks noGrp="1"/>
          </p:cNvSpPr>
          <p:nvPr>
            <p:ph type="subTitle" idx="1"/>
          </p:nvPr>
        </p:nvSpPr>
        <p:spPr>
          <a:xfrm>
            <a:off x="997528" y="4076944"/>
            <a:ext cx="4094017" cy="1679620"/>
          </a:xfrm>
        </p:spPr>
        <p:txBody>
          <a:bodyPr vert="horz" lIns="91440" tIns="45720" rIns="91440" bIns="45720" rtlCol="0">
            <a:normAutofit/>
          </a:bodyPr>
          <a:lstStyle/>
          <a:p>
            <a:endParaRPr lang="en-US">
              <a:solidFill>
                <a:srgbClr val="000000"/>
              </a:solidFill>
            </a:endParaRPr>
          </a:p>
          <a:p>
            <a:r>
              <a:rPr lang="en-US" b="1">
                <a:solidFill>
                  <a:srgbClr val="000000"/>
                </a:solidFill>
              </a:rPr>
              <a:t>Group 7</a:t>
            </a:r>
          </a:p>
        </p:txBody>
      </p:sp>
      <p:pic>
        <p:nvPicPr>
          <p:cNvPr id="5" name="Picture 4" descr="Logo, company name&#10;&#10;Description automatically generated">
            <a:extLst>
              <a:ext uri="{FF2B5EF4-FFF2-40B4-BE49-F238E27FC236}">
                <a16:creationId xmlns:a16="http://schemas.microsoft.com/office/drawing/2014/main" id="{8C052DD1-E2CF-4631-934E-05FBE30B05BA}"/>
              </a:ext>
            </a:extLst>
          </p:cNvPr>
          <p:cNvPicPr>
            <a:picLocks noChangeAspect="1"/>
          </p:cNvPicPr>
          <p:nvPr/>
        </p:nvPicPr>
        <p:blipFill rotWithShape="1">
          <a:blip r:embed="rId9">
            <a:extLst>
              <a:ext uri="{28A0092B-C50C-407E-A947-70E740481C1C}">
                <a14:useLocalDpi xmlns:a14="http://schemas.microsoft.com/office/drawing/2010/main" val="0"/>
              </a:ext>
            </a:extLst>
          </a:blip>
          <a:srcRect l="15269" t="19486" r="14839" b="24411"/>
          <a:stretch/>
        </p:blipFill>
        <p:spPr>
          <a:xfrm>
            <a:off x="5418668" y="1233801"/>
            <a:ext cx="5469466" cy="4390394"/>
          </a:xfrm>
          <a:prstGeom prst="rect">
            <a:avLst/>
          </a:prstGeom>
          <a:ln w="57150" cmpd="thickThin">
            <a:solidFill>
              <a:srgbClr val="7F7F7F"/>
            </a:solidFill>
            <a:miter lim="800000"/>
          </a:ln>
        </p:spPr>
      </p:pic>
    </p:spTree>
    <p:custDataLst>
      <p:tags r:id="rId1"/>
    </p:custDataLst>
    <p:extLst>
      <p:ext uri="{BB962C8B-B14F-4D97-AF65-F5344CB8AC3E}">
        <p14:creationId xmlns:p14="http://schemas.microsoft.com/office/powerpoint/2010/main" val="230002927"/>
      </p:ext>
    </p:extLst>
  </p:cSld>
  <p:clrMapOvr>
    <a:masterClrMapping/>
  </p:clrMapOvr>
  <mc:AlternateContent xmlns:mc="http://schemas.openxmlformats.org/markup-compatibility/2006" xmlns:p14="http://schemas.microsoft.com/office/powerpoint/2010/main">
    <mc:Choice Requires="p14">
      <p:transition spd="slow" p14:dur="2000" advTm="18298"/>
    </mc:Choice>
    <mc:Fallback xmlns="">
      <p:transition spd="slow" advTm="182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290 Spoleto Cir">
            <a:hlinkClick r:id="" action="ppaction://media"/>
            <a:extLst>
              <a:ext uri="{FF2B5EF4-FFF2-40B4-BE49-F238E27FC236}">
                <a16:creationId xmlns:a16="http://schemas.microsoft.com/office/drawing/2014/main" id="{4C24E508-686C-2BC0-D607-CF185AD444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1619" y="337049"/>
            <a:ext cx="730250" cy="730250"/>
          </a:xfrm>
          <a:prstGeom prst="rect">
            <a:avLst/>
          </a:prstGeom>
        </p:spPr>
      </p:pic>
      <p:pic>
        <p:nvPicPr>
          <p:cNvPr id="20" name="Picture 5" descr="A picture containing person, wall, indoor, hair&#10;&#10;Description automatically generated">
            <a:extLst>
              <a:ext uri="{FF2B5EF4-FFF2-40B4-BE49-F238E27FC236}">
                <a16:creationId xmlns:a16="http://schemas.microsoft.com/office/drawing/2014/main" id="{2778B2B4-084E-77C9-166C-74B3049480B0}"/>
              </a:ext>
            </a:extLst>
          </p:cNvPr>
          <p:cNvPicPr>
            <a:picLocks noChangeAspect="1"/>
          </p:cNvPicPr>
          <p:nvPr/>
        </p:nvPicPr>
        <p:blipFill>
          <a:blip r:embed="rId6"/>
          <a:stretch>
            <a:fillRect/>
          </a:stretch>
        </p:blipFill>
        <p:spPr>
          <a:xfrm rot="5400000">
            <a:off x="11079512" y="308012"/>
            <a:ext cx="1420368" cy="804345"/>
          </a:xfrm>
          <a:prstGeom prst="rect">
            <a:avLst/>
          </a:prstGeom>
        </p:spPr>
      </p:pic>
      <p:sp>
        <p:nvSpPr>
          <p:cNvPr id="11" name="Title 1">
            <a:extLst>
              <a:ext uri="{FF2B5EF4-FFF2-40B4-BE49-F238E27FC236}">
                <a16:creationId xmlns:a16="http://schemas.microsoft.com/office/drawing/2014/main" id="{3B959B83-3D3C-9254-61BD-ED24625FABF0}"/>
              </a:ext>
            </a:extLst>
          </p:cNvPr>
          <p:cNvSpPr txBox="1">
            <a:spLocks/>
          </p:cNvSpPr>
          <p:nvPr/>
        </p:nvSpPr>
        <p:spPr>
          <a:xfrm>
            <a:off x="996698" y="604180"/>
            <a:ext cx="10210796" cy="1303867"/>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ea typeface="+mj-lt"/>
                <a:cs typeface="+mj-lt"/>
              </a:rPr>
              <a:t>Parts Consideration: </a:t>
            </a:r>
            <a:r>
              <a:rPr lang="en-US"/>
              <a:t>Object Detection Sensors</a:t>
            </a:r>
          </a:p>
        </p:txBody>
      </p:sp>
      <p:sp>
        <p:nvSpPr>
          <p:cNvPr id="3" name="TextBox 2">
            <a:extLst>
              <a:ext uri="{FF2B5EF4-FFF2-40B4-BE49-F238E27FC236}">
                <a16:creationId xmlns:a16="http://schemas.microsoft.com/office/drawing/2014/main" id="{485115DC-C752-2946-0012-389BC211F2A9}"/>
              </a:ext>
            </a:extLst>
          </p:cNvPr>
          <p:cNvSpPr txBox="1"/>
          <p:nvPr/>
        </p:nvSpPr>
        <p:spPr>
          <a:xfrm>
            <a:off x="11522400" y="1400400"/>
            <a:ext cx="745200" cy="381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Anna</a:t>
            </a:r>
            <a:endParaRPr lang="en-US" b="1"/>
          </a:p>
        </p:txBody>
      </p:sp>
      <p:graphicFrame>
        <p:nvGraphicFramePr>
          <p:cNvPr id="6" name="Table 6">
            <a:extLst>
              <a:ext uri="{FF2B5EF4-FFF2-40B4-BE49-F238E27FC236}">
                <a16:creationId xmlns:a16="http://schemas.microsoft.com/office/drawing/2014/main" id="{A2DC33E9-FD22-EE26-E154-49876BECDC1F}"/>
              </a:ext>
            </a:extLst>
          </p:cNvPr>
          <p:cNvGraphicFramePr>
            <a:graphicFrameLocks noGrp="1"/>
          </p:cNvGraphicFramePr>
          <p:nvPr>
            <p:extLst>
              <p:ext uri="{D42A27DB-BD31-4B8C-83A1-F6EECF244321}">
                <p14:modId xmlns:p14="http://schemas.microsoft.com/office/powerpoint/2010/main" val="3664346820"/>
              </p:ext>
            </p:extLst>
          </p:nvPr>
        </p:nvGraphicFramePr>
        <p:xfrm>
          <a:off x="2154108" y="1642781"/>
          <a:ext cx="8168640" cy="3773054"/>
        </p:xfrm>
        <a:graphic>
          <a:graphicData uri="http://schemas.openxmlformats.org/drawingml/2006/table">
            <a:tbl>
              <a:tblPr firstRow="1" bandRow="1">
                <a:tableStyleId>{5C22544A-7EE6-4342-B048-85BDC9FD1C3A}</a:tableStyleId>
              </a:tblPr>
              <a:tblGrid>
                <a:gridCol w="2042160">
                  <a:extLst>
                    <a:ext uri="{9D8B030D-6E8A-4147-A177-3AD203B41FA5}">
                      <a16:colId xmlns:a16="http://schemas.microsoft.com/office/drawing/2014/main" val="1659175335"/>
                    </a:ext>
                  </a:extLst>
                </a:gridCol>
                <a:gridCol w="2042160">
                  <a:extLst>
                    <a:ext uri="{9D8B030D-6E8A-4147-A177-3AD203B41FA5}">
                      <a16:colId xmlns:a16="http://schemas.microsoft.com/office/drawing/2014/main" val="2201542074"/>
                    </a:ext>
                  </a:extLst>
                </a:gridCol>
                <a:gridCol w="2042160">
                  <a:extLst>
                    <a:ext uri="{9D8B030D-6E8A-4147-A177-3AD203B41FA5}">
                      <a16:colId xmlns:a16="http://schemas.microsoft.com/office/drawing/2014/main" val="2521192091"/>
                    </a:ext>
                  </a:extLst>
                </a:gridCol>
                <a:gridCol w="2042160">
                  <a:extLst>
                    <a:ext uri="{9D8B030D-6E8A-4147-A177-3AD203B41FA5}">
                      <a16:colId xmlns:a16="http://schemas.microsoft.com/office/drawing/2014/main" val="430696922"/>
                    </a:ext>
                  </a:extLst>
                </a:gridCol>
              </a:tblGrid>
              <a:tr h="369454">
                <a:tc>
                  <a:txBody>
                    <a:bodyPr/>
                    <a:lstStyle/>
                    <a:p>
                      <a:endParaRPr lang="en-US"/>
                    </a:p>
                  </a:txBody>
                  <a:tcPr/>
                </a:tc>
                <a:tc>
                  <a:txBody>
                    <a:bodyPr/>
                    <a:lstStyle/>
                    <a:p>
                      <a:r>
                        <a:rPr lang="en-US"/>
                        <a:t>Ultrasonic Sensors</a:t>
                      </a:r>
                    </a:p>
                  </a:txBody>
                  <a:tcPr/>
                </a:tc>
                <a:tc>
                  <a:txBody>
                    <a:bodyPr/>
                    <a:lstStyle/>
                    <a:p>
                      <a:r>
                        <a:rPr lang="en-US"/>
                        <a:t>Lidar</a:t>
                      </a:r>
                    </a:p>
                  </a:txBody>
                  <a:tcPr/>
                </a:tc>
                <a:tc>
                  <a:txBody>
                    <a:bodyPr/>
                    <a:lstStyle/>
                    <a:p>
                      <a:r>
                        <a:rPr lang="en-US"/>
                        <a:t>Radar</a:t>
                      </a:r>
                    </a:p>
                  </a:txBody>
                  <a:tcPr/>
                </a:tc>
                <a:extLst>
                  <a:ext uri="{0D108BD9-81ED-4DB2-BD59-A6C34878D82A}">
                    <a16:rowId xmlns:a16="http://schemas.microsoft.com/office/drawing/2014/main" val="1250889150"/>
                  </a:ext>
                </a:extLst>
              </a:tr>
              <a:tr h="370840">
                <a:tc>
                  <a:txBody>
                    <a:bodyPr/>
                    <a:lstStyle/>
                    <a:p>
                      <a:pPr marL="0" indent="0" algn="ctr">
                        <a:buNone/>
                      </a:pPr>
                      <a:r>
                        <a:rPr lang="en-US" b="1"/>
                        <a:t>Type of Emission</a:t>
                      </a:r>
                    </a:p>
                  </a:txBody>
                  <a:tcPr anchor="ctr"/>
                </a:tc>
                <a:tc>
                  <a:txBody>
                    <a:bodyPr/>
                    <a:lstStyle/>
                    <a:p>
                      <a:pPr marL="0" indent="0" algn="ctr">
                        <a:buNone/>
                      </a:pPr>
                      <a:r>
                        <a:rPr lang="en-US"/>
                        <a:t>Sound Waves</a:t>
                      </a:r>
                    </a:p>
                  </a:txBody>
                  <a:tcPr anchor="ctr"/>
                </a:tc>
                <a:tc>
                  <a:txBody>
                    <a:bodyPr/>
                    <a:lstStyle/>
                    <a:p>
                      <a:pPr marL="0" indent="0" algn="ctr">
                        <a:buNone/>
                      </a:pPr>
                      <a:r>
                        <a:rPr lang="en-US"/>
                        <a:t>Light Waves</a:t>
                      </a:r>
                    </a:p>
                  </a:txBody>
                  <a:tcPr anchor="ctr"/>
                </a:tc>
                <a:tc>
                  <a:txBody>
                    <a:bodyPr/>
                    <a:lstStyle/>
                    <a:p>
                      <a:pPr marL="0" indent="0" algn="ctr">
                        <a:buNone/>
                      </a:pPr>
                      <a:r>
                        <a:rPr lang="en-US"/>
                        <a:t>Electromagnetic Waves</a:t>
                      </a:r>
                    </a:p>
                  </a:txBody>
                  <a:tcPr anchor="ctr"/>
                </a:tc>
                <a:extLst>
                  <a:ext uri="{0D108BD9-81ED-4DB2-BD59-A6C34878D82A}">
                    <a16:rowId xmlns:a16="http://schemas.microsoft.com/office/drawing/2014/main" val="3322201024"/>
                  </a:ext>
                </a:extLst>
              </a:tr>
              <a:tr h="370840">
                <a:tc>
                  <a:txBody>
                    <a:bodyPr/>
                    <a:lstStyle/>
                    <a:p>
                      <a:pPr marL="0" indent="0" algn="ctr">
                        <a:buNone/>
                      </a:pPr>
                      <a:r>
                        <a:rPr lang="en-US" b="1"/>
                        <a:t>High Reading Frequency</a:t>
                      </a:r>
                    </a:p>
                  </a:txBody>
                  <a:tcPr anchor="ctr"/>
                </a:tc>
                <a:tc>
                  <a:txBody>
                    <a:bodyPr/>
                    <a:lstStyle/>
                    <a:p>
                      <a:pPr marL="0" indent="0" algn="ctr">
                        <a:buNone/>
                      </a:pPr>
                      <a:r>
                        <a:rPr lang="en-US"/>
                        <a:t>No</a:t>
                      </a:r>
                    </a:p>
                  </a:txBody>
                  <a:tcPr anchor="ctr"/>
                </a:tc>
                <a:tc>
                  <a:txBody>
                    <a:bodyPr/>
                    <a:lstStyle/>
                    <a:p>
                      <a:pPr marL="0" indent="0" algn="ctr">
                        <a:buNone/>
                      </a:pPr>
                      <a:r>
                        <a:rPr lang="en-US"/>
                        <a:t>Yes</a:t>
                      </a:r>
                    </a:p>
                  </a:txBody>
                  <a:tcPr anchor="ctr"/>
                </a:tc>
                <a:tc>
                  <a:txBody>
                    <a:bodyPr/>
                    <a:lstStyle/>
                    <a:p>
                      <a:pPr marL="0" indent="0" algn="ctr">
                        <a:buNone/>
                      </a:pPr>
                      <a:r>
                        <a:rPr lang="en-US"/>
                        <a:t>-</a:t>
                      </a:r>
                    </a:p>
                  </a:txBody>
                  <a:tcPr anchor="ctr"/>
                </a:tc>
                <a:extLst>
                  <a:ext uri="{0D108BD9-81ED-4DB2-BD59-A6C34878D82A}">
                    <a16:rowId xmlns:a16="http://schemas.microsoft.com/office/drawing/2014/main" val="2258399382"/>
                  </a:ext>
                </a:extLst>
              </a:tr>
              <a:tr h="370840">
                <a:tc>
                  <a:txBody>
                    <a:bodyPr/>
                    <a:lstStyle/>
                    <a:p>
                      <a:pPr marL="0" indent="0" algn="ctr">
                        <a:buNone/>
                      </a:pPr>
                      <a:r>
                        <a:rPr lang="en-US" b="1"/>
                        <a:t>Range Detection</a:t>
                      </a:r>
                    </a:p>
                  </a:txBody>
                  <a:tcPr anchor="ctr"/>
                </a:tc>
                <a:tc>
                  <a:txBody>
                    <a:bodyPr/>
                    <a:lstStyle/>
                    <a:p>
                      <a:pPr marL="0" indent="0" algn="ctr">
                        <a:buNone/>
                      </a:pPr>
                      <a:r>
                        <a:rPr lang="en-US"/>
                        <a:t>Small</a:t>
                      </a:r>
                    </a:p>
                  </a:txBody>
                  <a:tcPr anchor="ctr"/>
                </a:tc>
                <a:tc>
                  <a:txBody>
                    <a:bodyPr/>
                    <a:lstStyle/>
                    <a:p>
                      <a:pPr marL="0" indent="0" algn="ctr">
                        <a:buNone/>
                      </a:pPr>
                      <a:r>
                        <a:rPr lang="en-US"/>
                        <a:t>Small</a:t>
                      </a:r>
                    </a:p>
                  </a:txBody>
                  <a:tcPr anchor="ctr"/>
                </a:tc>
                <a:tc>
                  <a:txBody>
                    <a:bodyPr/>
                    <a:lstStyle/>
                    <a:p>
                      <a:pPr marL="0" indent="0" algn="ctr">
                        <a:buNone/>
                      </a:pPr>
                      <a:r>
                        <a:rPr lang="en-US"/>
                        <a:t>Long</a:t>
                      </a:r>
                    </a:p>
                  </a:txBody>
                  <a:tcPr anchor="ctr"/>
                </a:tc>
                <a:extLst>
                  <a:ext uri="{0D108BD9-81ED-4DB2-BD59-A6C34878D82A}">
                    <a16:rowId xmlns:a16="http://schemas.microsoft.com/office/drawing/2014/main" val="2011574572"/>
                  </a:ext>
                </a:extLst>
              </a:tr>
              <a:tr h="370840">
                <a:tc>
                  <a:txBody>
                    <a:bodyPr/>
                    <a:lstStyle/>
                    <a:p>
                      <a:pPr marL="0" indent="0" algn="ctr">
                        <a:buNone/>
                      </a:pPr>
                      <a:r>
                        <a:rPr lang="en-US" b="1"/>
                        <a:t>3D Imaging Compatible</a:t>
                      </a:r>
                    </a:p>
                  </a:txBody>
                  <a:tcPr anchor="ctr"/>
                </a:tc>
                <a:tc>
                  <a:txBody>
                    <a:bodyPr/>
                    <a:lstStyle/>
                    <a:p>
                      <a:pPr marL="0" indent="0" algn="ctr">
                        <a:buNone/>
                      </a:pPr>
                      <a:r>
                        <a:rPr lang="en-US"/>
                        <a:t>No</a:t>
                      </a:r>
                    </a:p>
                  </a:txBody>
                  <a:tcPr anchor="ctr"/>
                </a:tc>
                <a:tc>
                  <a:txBody>
                    <a:bodyPr/>
                    <a:lstStyle/>
                    <a:p>
                      <a:pPr marL="0" indent="0" algn="ctr">
                        <a:buNone/>
                      </a:pPr>
                      <a:r>
                        <a:rPr lang="en-US"/>
                        <a:t>Yes </a:t>
                      </a:r>
                    </a:p>
                  </a:txBody>
                  <a:tcPr anchor="ctr"/>
                </a:tc>
                <a:tc>
                  <a:txBody>
                    <a:bodyPr/>
                    <a:lstStyle/>
                    <a:p>
                      <a:pPr marL="0" indent="0" algn="ctr">
                        <a:buNone/>
                      </a:pPr>
                      <a:r>
                        <a:rPr lang="en-US"/>
                        <a:t>No</a:t>
                      </a:r>
                    </a:p>
                  </a:txBody>
                  <a:tcPr anchor="ctr"/>
                </a:tc>
                <a:extLst>
                  <a:ext uri="{0D108BD9-81ED-4DB2-BD59-A6C34878D82A}">
                    <a16:rowId xmlns:a16="http://schemas.microsoft.com/office/drawing/2014/main" val="1509670708"/>
                  </a:ext>
                </a:extLst>
              </a:tr>
              <a:tr h="370840">
                <a:tc>
                  <a:txBody>
                    <a:bodyPr/>
                    <a:lstStyle/>
                    <a:p>
                      <a:pPr marL="0" lvl="0" indent="0" algn="ctr">
                        <a:buNone/>
                      </a:pPr>
                      <a:r>
                        <a:rPr lang="en-US" b="1"/>
                        <a:t>Resolution</a:t>
                      </a:r>
                    </a:p>
                  </a:txBody>
                  <a:tcPr anchor="ctr"/>
                </a:tc>
                <a:tc>
                  <a:txBody>
                    <a:bodyPr/>
                    <a:lstStyle/>
                    <a:p>
                      <a:pPr marL="0" indent="0" algn="ctr">
                        <a:buNone/>
                      </a:pPr>
                      <a:r>
                        <a:rPr lang="en-US"/>
                        <a:t>High</a:t>
                      </a:r>
                    </a:p>
                  </a:txBody>
                  <a:tcPr anchor="ctr"/>
                </a:tc>
                <a:tc>
                  <a:txBody>
                    <a:bodyPr/>
                    <a:lstStyle/>
                    <a:p>
                      <a:pPr marL="0" indent="0" algn="ctr">
                        <a:buNone/>
                      </a:pPr>
                      <a:r>
                        <a:rPr lang="en-US"/>
                        <a:t>High</a:t>
                      </a:r>
                    </a:p>
                  </a:txBody>
                  <a:tcPr anchor="ctr"/>
                </a:tc>
                <a:tc>
                  <a:txBody>
                    <a:bodyPr/>
                    <a:lstStyle/>
                    <a:p>
                      <a:pPr marL="0" indent="0" algn="ctr">
                        <a:buNone/>
                      </a:pPr>
                      <a:r>
                        <a:rPr lang="en-US"/>
                        <a:t>Low</a:t>
                      </a:r>
                    </a:p>
                  </a:txBody>
                  <a:tcPr anchor="ctr"/>
                </a:tc>
                <a:extLst>
                  <a:ext uri="{0D108BD9-81ED-4DB2-BD59-A6C34878D82A}">
                    <a16:rowId xmlns:a16="http://schemas.microsoft.com/office/drawing/2014/main" val="3179357419"/>
                  </a:ext>
                </a:extLst>
              </a:tr>
              <a:tr h="370840">
                <a:tc>
                  <a:txBody>
                    <a:bodyPr/>
                    <a:lstStyle/>
                    <a:p>
                      <a:pPr marL="0" indent="0" algn="ctr">
                        <a:buNone/>
                      </a:pPr>
                      <a:r>
                        <a:rPr lang="en-US" b="1"/>
                        <a:t>Size</a:t>
                      </a:r>
                    </a:p>
                  </a:txBody>
                  <a:tcPr anchor="ctr"/>
                </a:tc>
                <a:tc>
                  <a:txBody>
                    <a:bodyPr/>
                    <a:lstStyle/>
                    <a:p>
                      <a:pPr marL="0" indent="0" algn="ctr">
                        <a:buNone/>
                      </a:pPr>
                      <a:r>
                        <a:rPr lang="en-US"/>
                        <a:t>Small</a:t>
                      </a:r>
                    </a:p>
                  </a:txBody>
                  <a:tcPr anchor="ctr"/>
                </a:tc>
                <a:tc>
                  <a:txBody>
                    <a:bodyPr/>
                    <a:lstStyle/>
                    <a:p>
                      <a:pPr marL="0" indent="0" algn="ctr">
                        <a:buNone/>
                      </a:pPr>
                      <a:r>
                        <a:rPr lang="en-US"/>
                        <a:t>Medium</a:t>
                      </a:r>
                    </a:p>
                  </a:txBody>
                  <a:tcPr anchor="ctr"/>
                </a:tc>
                <a:tc>
                  <a:txBody>
                    <a:bodyPr/>
                    <a:lstStyle/>
                    <a:p>
                      <a:pPr marL="0" indent="0" algn="ctr">
                        <a:buNone/>
                      </a:pPr>
                      <a:r>
                        <a:rPr lang="en-US"/>
                        <a:t>Big</a:t>
                      </a:r>
                    </a:p>
                  </a:txBody>
                  <a:tcPr anchor="ctr"/>
                </a:tc>
                <a:extLst>
                  <a:ext uri="{0D108BD9-81ED-4DB2-BD59-A6C34878D82A}">
                    <a16:rowId xmlns:a16="http://schemas.microsoft.com/office/drawing/2014/main" val="752494048"/>
                  </a:ext>
                </a:extLst>
              </a:tr>
              <a:tr h="370840">
                <a:tc>
                  <a:txBody>
                    <a:bodyPr/>
                    <a:lstStyle/>
                    <a:p>
                      <a:pPr marL="0" indent="0" algn="ctr">
                        <a:buNone/>
                      </a:pPr>
                      <a:r>
                        <a:rPr lang="en-US" b="1"/>
                        <a:t>Cost</a:t>
                      </a:r>
                    </a:p>
                  </a:txBody>
                  <a:tcPr anchor="ctr"/>
                </a:tc>
                <a:tc>
                  <a:txBody>
                    <a:bodyPr/>
                    <a:lstStyle/>
                    <a:p>
                      <a:pPr marL="0" indent="0" algn="ctr">
                        <a:buNone/>
                      </a:pPr>
                      <a:r>
                        <a:rPr lang="en-US"/>
                        <a:t>Low</a:t>
                      </a:r>
                    </a:p>
                  </a:txBody>
                  <a:tcPr anchor="ctr"/>
                </a:tc>
                <a:tc>
                  <a:txBody>
                    <a:bodyPr/>
                    <a:lstStyle/>
                    <a:p>
                      <a:pPr marL="0" indent="0" algn="ctr">
                        <a:buNone/>
                      </a:pPr>
                      <a:r>
                        <a:rPr lang="en-US"/>
                        <a:t>High</a:t>
                      </a:r>
                    </a:p>
                  </a:txBody>
                  <a:tcPr anchor="ctr"/>
                </a:tc>
                <a:tc>
                  <a:txBody>
                    <a:bodyPr/>
                    <a:lstStyle/>
                    <a:p>
                      <a:pPr marL="0" indent="0" algn="ctr">
                        <a:buNone/>
                      </a:pPr>
                      <a:r>
                        <a:rPr lang="en-US"/>
                        <a:t>Medium</a:t>
                      </a:r>
                    </a:p>
                  </a:txBody>
                  <a:tcPr anchor="ctr"/>
                </a:tc>
                <a:extLst>
                  <a:ext uri="{0D108BD9-81ED-4DB2-BD59-A6C34878D82A}">
                    <a16:rowId xmlns:a16="http://schemas.microsoft.com/office/drawing/2014/main" val="1530732381"/>
                  </a:ext>
                </a:extLst>
              </a:tr>
            </a:tbl>
          </a:graphicData>
        </a:graphic>
      </p:graphicFrame>
      <p:pic>
        <p:nvPicPr>
          <p:cNvPr id="8" name="Graphic 9" descr="Checkmark with solid fill">
            <a:extLst>
              <a:ext uri="{FF2B5EF4-FFF2-40B4-BE49-F238E27FC236}">
                <a16:creationId xmlns:a16="http://schemas.microsoft.com/office/drawing/2014/main" id="{1CE66032-025D-1E4E-0F11-C501C342530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89738" y="5355184"/>
            <a:ext cx="899703" cy="899703"/>
          </a:xfrm>
          <a:prstGeom prst="rect">
            <a:avLst/>
          </a:prstGeom>
        </p:spPr>
      </p:pic>
    </p:spTree>
    <p:extLst>
      <p:ext uri="{BB962C8B-B14F-4D97-AF65-F5344CB8AC3E}">
        <p14:creationId xmlns:p14="http://schemas.microsoft.com/office/powerpoint/2010/main" val="247798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290 Spoleto Cir">
            <a:hlinkClick r:id="" action="ppaction://media"/>
            <a:extLst>
              <a:ext uri="{FF2B5EF4-FFF2-40B4-BE49-F238E27FC236}">
                <a16:creationId xmlns:a16="http://schemas.microsoft.com/office/drawing/2014/main" id="{1F75664A-16B4-4591-8FC1-F6F670111F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17011" y="339148"/>
            <a:ext cx="730250" cy="730250"/>
          </a:xfrm>
          <a:prstGeom prst="rect">
            <a:avLst/>
          </a:prstGeom>
        </p:spPr>
      </p:pic>
      <p:pic>
        <p:nvPicPr>
          <p:cNvPr id="20" name="Picture 5" descr="A picture containing person, wall, indoor, hair&#10;&#10;Description automatically generated">
            <a:extLst>
              <a:ext uri="{FF2B5EF4-FFF2-40B4-BE49-F238E27FC236}">
                <a16:creationId xmlns:a16="http://schemas.microsoft.com/office/drawing/2014/main" id="{2778B2B4-084E-77C9-166C-74B3049480B0}"/>
              </a:ext>
            </a:extLst>
          </p:cNvPr>
          <p:cNvPicPr>
            <a:picLocks noChangeAspect="1"/>
          </p:cNvPicPr>
          <p:nvPr/>
        </p:nvPicPr>
        <p:blipFill>
          <a:blip r:embed="rId6"/>
          <a:stretch>
            <a:fillRect/>
          </a:stretch>
        </p:blipFill>
        <p:spPr>
          <a:xfrm rot="5400000">
            <a:off x="11065452" y="308012"/>
            <a:ext cx="1420368" cy="804345"/>
          </a:xfrm>
          <a:prstGeom prst="rect">
            <a:avLst/>
          </a:prstGeom>
        </p:spPr>
      </p:pic>
      <p:sp>
        <p:nvSpPr>
          <p:cNvPr id="11" name="Title 1">
            <a:extLst>
              <a:ext uri="{FF2B5EF4-FFF2-40B4-BE49-F238E27FC236}">
                <a16:creationId xmlns:a16="http://schemas.microsoft.com/office/drawing/2014/main" id="{3B959B83-3D3C-9254-61BD-ED24625FABF0}"/>
              </a:ext>
            </a:extLst>
          </p:cNvPr>
          <p:cNvSpPr txBox="1">
            <a:spLocks/>
          </p:cNvSpPr>
          <p:nvPr/>
        </p:nvSpPr>
        <p:spPr>
          <a:xfrm>
            <a:off x="996698" y="604180"/>
            <a:ext cx="10210796" cy="1303867"/>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ea typeface="+mj-lt"/>
                <a:cs typeface="+mj-lt"/>
              </a:rPr>
              <a:t>Parts Consideration: </a:t>
            </a:r>
            <a:r>
              <a:rPr lang="en-US"/>
              <a:t>Object Detection Sensors</a:t>
            </a:r>
          </a:p>
        </p:txBody>
      </p:sp>
      <p:graphicFrame>
        <p:nvGraphicFramePr>
          <p:cNvPr id="12" name="Table 12">
            <a:extLst>
              <a:ext uri="{FF2B5EF4-FFF2-40B4-BE49-F238E27FC236}">
                <a16:creationId xmlns:a16="http://schemas.microsoft.com/office/drawing/2014/main" id="{EEE03355-49A6-E5BC-94D5-DF7419AFCD1F}"/>
              </a:ext>
            </a:extLst>
          </p:cNvPr>
          <p:cNvGraphicFramePr>
            <a:graphicFrameLocks noGrp="1"/>
          </p:cNvGraphicFramePr>
          <p:nvPr/>
        </p:nvGraphicFramePr>
        <p:xfrm>
          <a:off x="1292352" y="1377696"/>
          <a:ext cx="9680430" cy="3017520"/>
        </p:xfrm>
        <a:graphic>
          <a:graphicData uri="http://schemas.openxmlformats.org/drawingml/2006/table">
            <a:tbl>
              <a:tblPr firstRow="1" bandRow="1">
                <a:tableStyleId>{5C22544A-7EE6-4342-B048-85BDC9FD1C3A}</a:tableStyleId>
              </a:tblPr>
              <a:tblGrid>
                <a:gridCol w="1936086">
                  <a:extLst>
                    <a:ext uri="{9D8B030D-6E8A-4147-A177-3AD203B41FA5}">
                      <a16:colId xmlns:a16="http://schemas.microsoft.com/office/drawing/2014/main" val="3334567754"/>
                    </a:ext>
                  </a:extLst>
                </a:gridCol>
                <a:gridCol w="1936086">
                  <a:extLst>
                    <a:ext uri="{9D8B030D-6E8A-4147-A177-3AD203B41FA5}">
                      <a16:colId xmlns:a16="http://schemas.microsoft.com/office/drawing/2014/main" val="3667424947"/>
                    </a:ext>
                  </a:extLst>
                </a:gridCol>
                <a:gridCol w="1936086">
                  <a:extLst>
                    <a:ext uri="{9D8B030D-6E8A-4147-A177-3AD203B41FA5}">
                      <a16:colId xmlns:a16="http://schemas.microsoft.com/office/drawing/2014/main" val="510201091"/>
                    </a:ext>
                  </a:extLst>
                </a:gridCol>
                <a:gridCol w="1936086">
                  <a:extLst>
                    <a:ext uri="{9D8B030D-6E8A-4147-A177-3AD203B41FA5}">
                      <a16:colId xmlns:a16="http://schemas.microsoft.com/office/drawing/2014/main" val="688995518"/>
                    </a:ext>
                  </a:extLst>
                </a:gridCol>
                <a:gridCol w="1936086">
                  <a:extLst>
                    <a:ext uri="{9D8B030D-6E8A-4147-A177-3AD203B41FA5}">
                      <a16:colId xmlns:a16="http://schemas.microsoft.com/office/drawing/2014/main" val="1787982034"/>
                    </a:ext>
                  </a:extLst>
                </a:gridCol>
              </a:tblGrid>
              <a:tr h="831272">
                <a:tc>
                  <a:txBody>
                    <a:bodyPr/>
                    <a:lstStyle/>
                    <a:p>
                      <a:pPr algn="ctr"/>
                      <a:endParaRPr lang="en-US" b="1"/>
                    </a:p>
                  </a:txBody>
                  <a:tcPr/>
                </a:tc>
                <a:tc>
                  <a:txBody>
                    <a:bodyPr/>
                    <a:lstStyle/>
                    <a:p>
                      <a:pPr algn="ctr"/>
                      <a:r>
                        <a:rPr lang="en-US" b="1"/>
                        <a:t>CUS  Proximity Sensors</a:t>
                      </a:r>
                    </a:p>
                  </a:txBody>
                  <a:tcPr/>
                </a:tc>
                <a:tc>
                  <a:txBody>
                    <a:bodyPr/>
                    <a:lstStyle/>
                    <a:p>
                      <a:pPr algn="ctr"/>
                      <a:r>
                        <a:rPr lang="en-US" b="1"/>
                        <a:t>HC-SR04 </a:t>
                      </a:r>
                    </a:p>
                  </a:txBody>
                  <a:tcPr/>
                </a:tc>
                <a:tc>
                  <a:txBody>
                    <a:bodyPr/>
                    <a:lstStyle/>
                    <a:p>
                      <a:pPr algn="ctr"/>
                      <a:r>
                        <a:rPr lang="en-US" b="1"/>
                        <a:t>SU Series </a:t>
                      </a:r>
                      <a:r>
                        <a:rPr lang="en-US" sz="1800" b="1" i="0" u="none" strike="noStrike" noProof="0">
                          <a:latin typeface="Garamond"/>
                        </a:rPr>
                        <a:t>Ultrasonic Sensors</a:t>
                      </a:r>
                      <a:endParaRPr lang="en-US" b="1"/>
                    </a:p>
                  </a:txBody>
                  <a:tcPr/>
                </a:tc>
                <a:tc>
                  <a:txBody>
                    <a:bodyPr/>
                    <a:lstStyle/>
                    <a:p>
                      <a:pPr algn="ctr"/>
                      <a:r>
                        <a:rPr lang="en-US" b="1"/>
                        <a:t>TU Series Ultrasonic Sensors</a:t>
                      </a:r>
                    </a:p>
                  </a:txBody>
                  <a:tcPr/>
                </a:tc>
                <a:extLst>
                  <a:ext uri="{0D108BD9-81ED-4DB2-BD59-A6C34878D82A}">
                    <a16:rowId xmlns:a16="http://schemas.microsoft.com/office/drawing/2014/main" val="1344177008"/>
                  </a:ext>
                </a:extLst>
              </a:tr>
              <a:tr h="332508">
                <a:tc>
                  <a:txBody>
                    <a:bodyPr/>
                    <a:lstStyle/>
                    <a:p>
                      <a:pPr algn="ctr"/>
                      <a:r>
                        <a:rPr lang="en-US" b="1"/>
                        <a:t>Sensing Range</a:t>
                      </a:r>
                    </a:p>
                  </a:txBody>
                  <a:tcPr/>
                </a:tc>
                <a:tc>
                  <a:txBody>
                    <a:bodyPr/>
                    <a:lstStyle/>
                    <a:p>
                      <a:pPr algn="ctr"/>
                      <a:r>
                        <a:rPr lang="en-US"/>
                        <a:t>0 – 708''</a:t>
                      </a:r>
                    </a:p>
                  </a:txBody>
                  <a:tcPr/>
                </a:tc>
                <a:tc>
                  <a:txBody>
                    <a:bodyPr/>
                    <a:lstStyle/>
                    <a:p>
                      <a:pPr algn="ctr"/>
                      <a:r>
                        <a:rPr lang="en-US"/>
                        <a:t>0.78 - 157.48''</a:t>
                      </a:r>
                    </a:p>
                  </a:txBody>
                  <a:tcPr/>
                </a:tc>
                <a:tc>
                  <a:txBody>
                    <a:bodyPr/>
                    <a:lstStyle/>
                    <a:p>
                      <a:pPr algn="ctr"/>
                      <a:r>
                        <a:rPr lang="en-US"/>
                        <a:t>3.94 - 59.06''</a:t>
                      </a:r>
                    </a:p>
                  </a:txBody>
                  <a:tcPr/>
                </a:tc>
                <a:tc>
                  <a:txBody>
                    <a:bodyPr/>
                    <a:lstStyle/>
                    <a:p>
                      <a:pPr algn="ctr"/>
                      <a:r>
                        <a:rPr lang="en-US"/>
                        <a:t>11.81 - 98.43''</a:t>
                      </a:r>
                    </a:p>
                  </a:txBody>
                  <a:tcPr/>
                </a:tc>
                <a:extLst>
                  <a:ext uri="{0D108BD9-81ED-4DB2-BD59-A6C34878D82A}">
                    <a16:rowId xmlns:a16="http://schemas.microsoft.com/office/drawing/2014/main" val="1876883327"/>
                  </a:ext>
                </a:extLst>
              </a:tr>
              <a:tr h="587432">
                <a:tc>
                  <a:txBody>
                    <a:bodyPr/>
                    <a:lstStyle/>
                    <a:p>
                      <a:pPr algn="ctr"/>
                      <a:r>
                        <a:rPr lang="en-US" b="1"/>
                        <a:t>Operating Voltage</a:t>
                      </a:r>
                    </a:p>
                  </a:txBody>
                  <a:tcPr/>
                </a:tc>
                <a:tc>
                  <a:txBody>
                    <a:bodyPr/>
                    <a:lstStyle/>
                    <a:p>
                      <a:pPr algn="ctr"/>
                      <a:r>
                        <a:rPr lang="en-US"/>
                        <a:t>80 – 180 V</a:t>
                      </a:r>
                    </a:p>
                  </a:txBody>
                  <a:tcPr/>
                </a:tc>
                <a:tc>
                  <a:txBody>
                    <a:bodyPr/>
                    <a:lstStyle/>
                    <a:p>
                      <a:pPr algn="ctr"/>
                      <a:r>
                        <a:rPr lang="en-US"/>
                        <a:t>3 – 5 V</a:t>
                      </a:r>
                    </a:p>
                  </a:txBody>
                  <a:tcPr/>
                </a:tc>
                <a:tc>
                  <a:txBody>
                    <a:bodyPr/>
                    <a:lstStyle/>
                    <a:p>
                      <a:pPr algn="ctr"/>
                      <a:r>
                        <a:rPr lang="en-US"/>
                        <a:t>15 – 30 V</a:t>
                      </a:r>
                    </a:p>
                  </a:txBody>
                  <a:tcPr/>
                </a:tc>
                <a:tc>
                  <a:txBody>
                    <a:bodyPr/>
                    <a:lstStyle/>
                    <a:p>
                      <a:pPr algn="ctr"/>
                      <a:r>
                        <a:rPr lang="en-US"/>
                        <a:t>19 – 30 V</a:t>
                      </a:r>
                    </a:p>
                  </a:txBody>
                  <a:tcPr/>
                </a:tc>
                <a:extLst>
                  <a:ext uri="{0D108BD9-81ED-4DB2-BD59-A6C34878D82A}">
                    <a16:rowId xmlns:a16="http://schemas.microsoft.com/office/drawing/2014/main" val="673233975"/>
                  </a:ext>
                </a:extLst>
              </a:tr>
              <a:tr h="332508">
                <a:tc>
                  <a:txBody>
                    <a:bodyPr/>
                    <a:lstStyle/>
                    <a:p>
                      <a:pPr algn="ctr"/>
                      <a:r>
                        <a:rPr lang="en-US" b="1"/>
                        <a:t>Dimension </a:t>
                      </a:r>
                    </a:p>
                  </a:txBody>
                  <a:tcPr/>
                </a:tc>
                <a:tc>
                  <a:txBody>
                    <a:bodyPr/>
                    <a:lstStyle/>
                    <a:p>
                      <a:pPr algn="ctr"/>
                      <a:r>
                        <a:rPr lang="en-US"/>
                        <a:t>0.49 x 0.37''</a:t>
                      </a:r>
                    </a:p>
                  </a:txBody>
                  <a:tcPr/>
                </a:tc>
                <a:tc>
                  <a:txBody>
                    <a:bodyPr/>
                    <a:lstStyle/>
                    <a:p>
                      <a:pPr algn="ctr"/>
                      <a:r>
                        <a:rPr lang="en-US"/>
                        <a:t>1.77 x 0.78''</a:t>
                      </a:r>
                    </a:p>
                  </a:txBody>
                  <a:tcPr/>
                </a:tc>
                <a:tc>
                  <a:txBody>
                    <a:bodyPr/>
                    <a:lstStyle/>
                    <a:p>
                      <a:pPr algn="ctr"/>
                      <a:r>
                        <a:rPr lang="en-US"/>
                        <a:t>5.47 x 0.71''</a:t>
                      </a:r>
                    </a:p>
                  </a:txBody>
                  <a:tcPr/>
                </a:tc>
                <a:tc>
                  <a:txBody>
                    <a:bodyPr/>
                    <a:lstStyle/>
                    <a:p>
                      <a:pPr algn="ctr"/>
                      <a:r>
                        <a:rPr lang="en-US"/>
                        <a:t>4.88 x 1.18''</a:t>
                      </a:r>
                    </a:p>
                  </a:txBody>
                  <a:tcPr/>
                </a:tc>
                <a:extLst>
                  <a:ext uri="{0D108BD9-81ED-4DB2-BD59-A6C34878D82A}">
                    <a16:rowId xmlns:a16="http://schemas.microsoft.com/office/drawing/2014/main" val="1563892377"/>
                  </a:ext>
                </a:extLst>
              </a:tr>
              <a:tr h="332508">
                <a:tc>
                  <a:txBody>
                    <a:bodyPr/>
                    <a:lstStyle/>
                    <a:p>
                      <a:pPr algn="ctr"/>
                      <a:r>
                        <a:rPr lang="en-US" b="1"/>
                        <a:t>Weight</a:t>
                      </a:r>
                    </a:p>
                  </a:txBody>
                  <a:tcPr/>
                </a:tc>
                <a:tc>
                  <a:txBody>
                    <a:bodyPr/>
                    <a:lstStyle/>
                    <a:p>
                      <a:pPr algn="ctr"/>
                      <a:r>
                        <a:rPr lang="en-US"/>
                        <a:t>&lt;2 g</a:t>
                      </a:r>
                    </a:p>
                  </a:txBody>
                  <a:tcPr/>
                </a:tc>
                <a:tc>
                  <a:txBody>
                    <a:bodyPr/>
                    <a:lstStyle/>
                    <a:p>
                      <a:pPr algn="ctr"/>
                      <a:r>
                        <a:rPr lang="en-US"/>
                        <a:t>8.5g</a:t>
                      </a:r>
                    </a:p>
                  </a:txBody>
                  <a:tcPr/>
                </a:tc>
                <a:tc>
                  <a:txBody>
                    <a:bodyPr/>
                    <a:lstStyle/>
                    <a:p>
                      <a:pPr algn="ctr"/>
                      <a:r>
                        <a:rPr lang="en-US"/>
                        <a:t>54g</a:t>
                      </a:r>
                    </a:p>
                  </a:txBody>
                  <a:tcPr/>
                </a:tc>
                <a:tc>
                  <a:txBody>
                    <a:bodyPr/>
                    <a:lstStyle/>
                    <a:p>
                      <a:pPr algn="ctr"/>
                      <a:r>
                        <a:rPr lang="en-US"/>
                        <a:t>124g</a:t>
                      </a:r>
                    </a:p>
                  </a:txBody>
                  <a:tcPr/>
                </a:tc>
                <a:extLst>
                  <a:ext uri="{0D108BD9-81ED-4DB2-BD59-A6C34878D82A}">
                    <a16:rowId xmlns:a16="http://schemas.microsoft.com/office/drawing/2014/main" val="1293008080"/>
                  </a:ext>
                </a:extLst>
              </a:tr>
              <a:tr h="332508">
                <a:tc>
                  <a:txBody>
                    <a:bodyPr/>
                    <a:lstStyle/>
                    <a:p>
                      <a:pPr lvl="0" algn="ctr">
                        <a:buNone/>
                      </a:pPr>
                      <a:r>
                        <a:rPr lang="en-US" b="1"/>
                        <a:t>Cost</a:t>
                      </a:r>
                    </a:p>
                  </a:txBody>
                  <a:tcPr/>
                </a:tc>
                <a:tc>
                  <a:txBody>
                    <a:bodyPr/>
                    <a:lstStyle/>
                    <a:p>
                      <a:pPr lvl="0" algn="ctr">
                        <a:buNone/>
                      </a:pPr>
                      <a:r>
                        <a:rPr lang="en-US"/>
                        <a:t>&lt;$5.00</a:t>
                      </a:r>
                    </a:p>
                  </a:txBody>
                  <a:tcPr/>
                </a:tc>
                <a:tc>
                  <a:txBody>
                    <a:bodyPr/>
                    <a:lstStyle/>
                    <a:p>
                      <a:pPr lvl="0" algn="ctr">
                        <a:buNone/>
                      </a:pPr>
                      <a:r>
                        <a:rPr lang="en-US"/>
                        <a:t>$4.50</a:t>
                      </a:r>
                    </a:p>
                  </a:txBody>
                  <a:tcPr/>
                </a:tc>
                <a:tc>
                  <a:txBody>
                    <a:bodyPr/>
                    <a:lstStyle/>
                    <a:p>
                      <a:pPr lvl="0" algn="ctr">
                        <a:buNone/>
                      </a:pPr>
                      <a:r>
                        <a:rPr lang="en-US"/>
                        <a:t>$305-333</a:t>
                      </a:r>
                    </a:p>
                  </a:txBody>
                  <a:tcPr/>
                </a:tc>
                <a:tc>
                  <a:txBody>
                    <a:bodyPr/>
                    <a:lstStyle/>
                    <a:p>
                      <a:pPr lvl="0" algn="ctr">
                        <a:buNone/>
                      </a:pPr>
                      <a:r>
                        <a:rPr lang="en-US"/>
                        <a:t>$357</a:t>
                      </a:r>
                    </a:p>
                  </a:txBody>
                  <a:tcPr/>
                </a:tc>
                <a:extLst>
                  <a:ext uri="{0D108BD9-81ED-4DB2-BD59-A6C34878D82A}">
                    <a16:rowId xmlns:a16="http://schemas.microsoft.com/office/drawing/2014/main" val="1511075803"/>
                  </a:ext>
                </a:extLst>
              </a:tr>
            </a:tbl>
          </a:graphicData>
        </a:graphic>
      </p:graphicFrame>
      <p:pic>
        <p:nvPicPr>
          <p:cNvPr id="13" name="Picture 13" descr="A picture containing kitchen appliance&#10;&#10;Description automatically generated">
            <a:extLst>
              <a:ext uri="{FF2B5EF4-FFF2-40B4-BE49-F238E27FC236}">
                <a16:creationId xmlns:a16="http://schemas.microsoft.com/office/drawing/2014/main" id="{4AE6DC5D-ABC0-441C-1E74-B9EEF3CFFA11}"/>
              </a:ext>
            </a:extLst>
          </p:cNvPr>
          <p:cNvPicPr>
            <a:picLocks noChangeAspect="1"/>
          </p:cNvPicPr>
          <p:nvPr/>
        </p:nvPicPr>
        <p:blipFill>
          <a:blip r:embed="rId7"/>
          <a:stretch>
            <a:fillRect/>
          </a:stretch>
        </p:blipFill>
        <p:spPr>
          <a:xfrm>
            <a:off x="3434334" y="4510278"/>
            <a:ext cx="1586484" cy="1147572"/>
          </a:xfrm>
          <a:prstGeom prst="rect">
            <a:avLst/>
          </a:prstGeom>
        </p:spPr>
      </p:pic>
      <p:pic>
        <p:nvPicPr>
          <p:cNvPr id="14" name="Picture 14" descr="A picture containing electronics, stereo, projector&#10;&#10;Description automatically generated">
            <a:extLst>
              <a:ext uri="{FF2B5EF4-FFF2-40B4-BE49-F238E27FC236}">
                <a16:creationId xmlns:a16="http://schemas.microsoft.com/office/drawing/2014/main" id="{7A157B86-E1EC-4E4A-AA69-7A81278A91CE}"/>
              </a:ext>
            </a:extLst>
          </p:cNvPr>
          <p:cNvPicPr>
            <a:picLocks noChangeAspect="1"/>
          </p:cNvPicPr>
          <p:nvPr/>
        </p:nvPicPr>
        <p:blipFill>
          <a:blip r:embed="rId8"/>
          <a:stretch>
            <a:fillRect/>
          </a:stretch>
        </p:blipFill>
        <p:spPr>
          <a:xfrm>
            <a:off x="5275897" y="4511802"/>
            <a:ext cx="1640205" cy="1028700"/>
          </a:xfrm>
          <a:prstGeom prst="rect">
            <a:avLst/>
          </a:prstGeom>
        </p:spPr>
      </p:pic>
      <p:pic>
        <p:nvPicPr>
          <p:cNvPr id="15" name="Picture 15" descr="A close-up of a syringe&#10;&#10;Description automatically generated">
            <a:extLst>
              <a:ext uri="{FF2B5EF4-FFF2-40B4-BE49-F238E27FC236}">
                <a16:creationId xmlns:a16="http://schemas.microsoft.com/office/drawing/2014/main" id="{82BCCED9-94CD-0052-01DB-E6B8E4F1B23B}"/>
              </a:ext>
            </a:extLst>
          </p:cNvPr>
          <p:cNvPicPr>
            <a:picLocks noChangeAspect="1"/>
          </p:cNvPicPr>
          <p:nvPr/>
        </p:nvPicPr>
        <p:blipFill>
          <a:blip r:embed="rId9"/>
          <a:stretch>
            <a:fillRect/>
          </a:stretch>
        </p:blipFill>
        <p:spPr>
          <a:xfrm>
            <a:off x="7326439" y="4511802"/>
            <a:ext cx="1592961" cy="1107948"/>
          </a:xfrm>
          <a:prstGeom prst="rect">
            <a:avLst/>
          </a:prstGeom>
        </p:spPr>
      </p:pic>
      <p:pic>
        <p:nvPicPr>
          <p:cNvPr id="16" name="Picture 16" descr="A picture containing light&#10;&#10;Description automatically generated">
            <a:extLst>
              <a:ext uri="{FF2B5EF4-FFF2-40B4-BE49-F238E27FC236}">
                <a16:creationId xmlns:a16="http://schemas.microsoft.com/office/drawing/2014/main" id="{53D0CCE0-0EA0-ECFA-EC7E-BDF1923DE5B1}"/>
              </a:ext>
            </a:extLst>
          </p:cNvPr>
          <p:cNvPicPr>
            <a:picLocks noChangeAspect="1"/>
          </p:cNvPicPr>
          <p:nvPr/>
        </p:nvPicPr>
        <p:blipFill>
          <a:blip r:embed="rId10"/>
          <a:stretch>
            <a:fillRect/>
          </a:stretch>
        </p:blipFill>
        <p:spPr>
          <a:xfrm>
            <a:off x="9325927" y="4508373"/>
            <a:ext cx="1519809" cy="1078230"/>
          </a:xfrm>
          <a:prstGeom prst="rect">
            <a:avLst/>
          </a:prstGeom>
        </p:spPr>
      </p:pic>
      <p:pic>
        <p:nvPicPr>
          <p:cNvPr id="18" name="Graphic 9" descr="Checkmark with solid fill">
            <a:extLst>
              <a:ext uri="{FF2B5EF4-FFF2-40B4-BE49-F238E27FC236}">
                <a16:creationId xmlns:a16="http://schemas.microsoft.com/office/drawing/2014/main" id="{7E2206DF-B7E3-8F33-8A13-FFB197CAAE8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47836" y="5445508"/>
            <a:ext cx="899703" cy="899703"/>
          </a:xfrm>
          <a:prstGeom prst="rect">
            <a:avLst/>
          </a:prstGeom>
        </p:spPr>
      </p:pic>
      <p:sp>
        <p:nvSpPr>
          <p:cNvPr id="3" name="TextBox 2">
            <a:extLst>
              <a:ext uri="{FF2B5EF4-FFF2-40B4-BE49-F238E27FC236}">
                <a16:creationId xmlns:a16="http://schemas.microsoft.com/office/drawing/2014/main" id="{485115DC-C752-2946-0012-389BC211F2A9}"/>
              </a:ext>
            </a:extLst>
          </p:cNvPr>
          <p:cNvSpPr txBox="1"/>
          <p:nvPr/>
        </p:nvSpPr>
        <p:spPr>
          <a:xfrm>
            <a:off x="11522400" y="1400400"/>
            <a:ext cx="745200" cy="381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Anna</a:t>
            </a:r>
            <a:endParaRPr lang="en-US" b="1"/>
          </a:p>
        </p:txBody>
      </p:sp>
    </p:spTree>
    <p:extLst>
      <p:ext uri="{BB962C8B-B14F-4D97-AF65-F5344CB8AC3E}">
        <p14:creationId xmlns:p14="http://schemas.microsoft.com/office/powerpoint/2010/main" val="331017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290 Spoleto Cir">
            <a:hlinkClick r:id="" action="ppaction://media"/>
            <a:extLst>
              <a:ext uri="{FF2B5EF4-FFF2-40B4-BE49-F238E27FC236}">
                <a16:creationId xmlns:a16="http://schemas.microsoft.com/office/drawing/2014/main" id="{0A956166-515A-39CF-6EF3-A1472351A1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13030" y="370599"/>
            <a:ext cx="730250" cy="730250"/>
          </a:xfrm>
          <a:prstGeom prst="rect">
            <a:avLst/>
          </a:prstGeom>
        </p:spPr>
      </p:pic>
      <p:pic>
        <p:nvPicPr>
          <p:cNvPr id="14" name="Picture 5" descr="A picture containing person, wall, indoor, hair&#10;&#10;Description automatically generated">
            <a:extLst>
              <a:ext uri="{FF2B5EF4-FFF2-40B4-BE49-F238E27FC236}">
                <a16:creationId xmlns:a16="http://schemas.microsoft.com/office/drawing/2014/main" id="{FDB829FB-2E20-4B68-79E5-971CE18AD362}"/>
              </a:ext>
            </a:extLst>
          </p:cNvPr>
          <p:cNvPicPr>
            <a:picLocks noChangeAspect="1"/>
          </p:cNvPicPr>
          <p:nvPr/>
        </p:nvPicPr>
        <p:blipFill>
          <a:blip r:embed="rId6"/>
          <a:stretch>
            <a:fillRect/>
          </a:stretch>
        </p:blipFill>
        <p:spPr>
          <a:xfrm rot="5400000">
            <a:off x="11079644" y="308012"/>
            <a:ext cx="1420368" cy="804345"/>
          </a:xfrm>
          <a:prstGeom prst="rect">
            <a:avLst/>
          </a:prstGeom>
        </p:spPr>
      </p:pic>
      <p:sp>
        <p:nvSpPr>
          <p:cNvPr id="3" name="Title 1">
            <a:extLst>
              <a:ext uri="{FF2B5EF4-FFF2-40B4-BE49-F238E27FC236}">
                <a16:creationId xmlns:a16="http://schemas.microsoft.com/office/drawing/2014/main" id="{F91889C6-51F2-1B4D-D538-1F222E3C9490}"/>
              </a:ext>
            </a:extLst>
          </p:cNvPr>
          <p:cNvSpPr txBox="1">
            <a:spLocks/>
          </p:cNvSpPr>
          <p:nvPr/>
        </p:nvSpPr>
        <p:spPr>
          <a:xfrm>
            <a:off x="1295402" y="982132"/>
            <a:ext cx="9601196" cy="1303867"/>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ea typeface="+mj-lt"/>
                <a:cs typeface="+mj-lt"/>
              </a:rPr>
              <a:t>Parts Consideration: </a:t>
            </a:r>
            <a:r>
              <a:rPr lang="en-US"/>
              <a:t>Weight Sensors</a:t>
            </a:r>
          </a:p>
        </p:txBody>
      </p:sp>
      <p:sp>
        <p:nvSpPr>
          <p:cNvPr id="4" name="TextBox 3">
            <a:extLst>
              <a:ext uri="{FF2B5EF4-FFF2-40B4-BE49-F238E27FC236}">
                <a16:creationId xmlns:a16="http://schemas.microsoft.com/office/drawing/2014/main" id="{29FF9A0C-8016-3F21-16B0-BE20716D4AE3}"/>
              </a:ext>
            </a:extLst>
          </p:cNvPr>
          <p:cNvSpPr txBox="1"/>
          <p:nvPr/>
        </p:nvSpPr>
        <p:spPr>
          <a:xfrm>
            <a:off x="11522400" y="1400400"/>
            <a:ext cx="745200" cy="381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Anna</a:t>
            </a:r>
            <a:endParaRPr lang="en-US" b="1"/>
          </a:p>
        </p:txBody>
      </p:sp>
      <p:graphicFrame>
        <p:nvGraphicFramePr>
          <p:cNvPr id="5" name="Table 5">
            <a:extLst>
              <a:ext uri="{FF2B5EF4-FFF2-40B4-BE49-F238E27FC236}">
                <a16:creationId xmlns:a16="http://schemas.microsoft.com/office/drawing/2014/main" id="{5F2458A6-C51A-7733-5AB8-B6CD7916975F}"/>
              </a:ext>
            </a:extLst>
          </p:cNvPr>
          <p:cNvGraphicFramePr>
            <a:graphicFrameLocks noGrp="1"/>
          </p:cNvGraphicFramePr>
          <p:nvPr>
            <p:extLst>
              <p:ext uri="{D42A27DB-BD31-4B8C-83A1-F6EECF244321}">
                <p14:modId xmlns:p14="http://schemas.microsoft.com/office/powerpoint/2010/main" val="2116143348"/>
              </p:ext>
            </p:extLst>
          </p:nvPr>
        </p:nvGraphicFramePr>
        <p:xfrm>
          <a:off x="1855611" y="2046111"/>
          <a:ext cx="8549644" cy="2807620"/>
        </p:xfrm>
        <a:graphic>
          <a:graphicData uri="http://schemas.openxmlformats.org/drawingml/2006/table">
            <a:tbl>
              <a:tblPr firstRow="1" bandRow="1">
                <a:tableStyleId>{5C22544A-7EE6-4342-B048-85BDC9FD1C3A}</a:tableStyleId>
              </a:tblPr>
              <a:tblGrid>
                <a:gridCol w="2137411">
                  <a:extLst>
                    <a:ext uri="{9D8B030D-6E8A-4147-A177-3AD203B41FA5}">
                      <a16:colId xmlns:a16="http://schemas.microsoft.com/office/drawing/2014/main" val="1379583518"/>
                    </a:ext>
                  </a:extLst>
                </a:gridCol>
                <a:gridCol w="2137411">
                  <a:extLst>
                    <a:ext uri="{9D8B030D-6E8A-4147-A177-3AD203B41FA5}">
                      <a16:colId xmlns:a16="http://schemas.microsoft.com/office/drawing/2014/main" val="1845794677"/>
                    </a:ext>
                  </a:extLst>
                </a:gridCol>
                <a:gridCol w="2137411">
                  <a:extLst>
                    <a:ext uri="{9D8B030D-6E8A-4147-A177-3AD203B41FA5}">
                      <a16:colId xmlns:a16="http://schemas.microsoft.com/office/drawing/2014/main" val="3095970587"/>
                    </a:ext>
                  </a:extLst>
                </a:gridCol>
                <a:gridCol w="2137411">
                  <a:extLst>
                    <a:ext uri="{9D8B030D-6E8A-4147-A177-3AD203B41FA5}">
                      <a16:colId xmlns:a16="http://schemas.microsoft.com/office/drawing/2014/main" val="370491453"/>
                    </a:ext>
                  </a:extLst>
                </a:gridCol>
              </a:tblGrid>
              <a:tr h="849484">
                <a:tc>
                  <a:txBody>
                    <a:bodyPr/>
                    <a:lstStyle/>
                    <a:p>
                      <a:pPr algn="ctr"/>
                      <a:endParaRPr lang="en-US"/>
                    </a:p>
                  </a:txBody>
                  <a:tcPr anchor="ctr"/>
                </a:tc>
                <a:tc>
                  <a:txBody>
                    <a:bodyPr/>
                    <a:lstStyle/>
                    <a:p>
                      <a:pPr algn="ctr"/>
                      <a:r>
                        <a:rPr lang="en-US"/>
                        <a:t>Hydraulic Weight Sensors</a:t>
                      </a:r>
                    </a:p>
                  </a:txBody>
                  <a:tcPr anchor="ctr"/>
                </a:tc>
                <a:tc>
                  <a:txBody>
                    <a:bodyPr/>
                    <a:lstStyle/>
                    <a:p>
                      <a:pPr algn="ctr"/>
                      <a:r>
                        <a:rPr lang="en-US"/>
                        <a:t>Resistance Strain Weigh Sensors</a:t>
                      </a:r>
                    </a:p>
                  </a:txBody>
                  <a:tcPr anchor="ctr"/>
                </a:tc>
                <a:tc>
                  <a:txBody>
                    <a:bodyPr/>
                    <a:lstStyle/>
                    <a:p>
                      <a:pPr lvl="0" algn="ctr">
                        <a:buNone/>
                      </a:pPr>
                      <a:r>
                        <a:rPr lang="en-US"/>
                        <a:t>Vibrating Weight Sensors</a:t>
                      </a:r>
                    </a:p>
                  </a:txBody>
                  <a:tcPr anchor="ctr"/>
                </a:tc>
                <a:extLst>
                  <a:ext uri="{0D108BD9-81ED-4DB2-BD59-A6C34878D82A}">
                    <a16:rowId xmlns:a16="http://schemas.microsoft.com/office/drawing/2014/main" val="264914124"/>
                  </a:ext>
                </a:extLst>
              </a:tr>
              <a:tr h="489534">
                <a:tc>
                  <a:txBody>
                    <a:bodyPr/>
                    <a:lstStyle/>
                    <a:p>
                      <a:pPr algn="ctr"/>
                      <a:r>
                        <a:rPr lang="en-US" b="1"/>
                        <a:t>Weight Range</a:t>
                      </a:r>
                    </a:p>
                  </a:txBody>
                  <a:tcPr anchor="ctr"/>
                </a:tc>
                <a:tc>
                  <a:txBody>
                    <a:bodyPr/>
                    <a:lstStyle/>
                    <a:p>
                      <a:pPr algn="ctr"/>
                      <a:r>
                        <a:rPr lang="en-US"/>
                        <a:t>Wide</a:t>
                      </a:r>
                    </a:p>
                  </a:txBody>
                  <a:tcPr anchor="ctr"/>
                </a:tc>
                <a:tc>
                  <a:txBody>
                    <a:bodyPr/>
                    <a:lstStyle/>
                    <a:p>
                      <a:pPr algn="ctr"/>
                      <a:r>
                        <a:rPr lang="en-US"/>
                        <a:t>Medium</a:t>
                      </a:r>
                    </a:p>
                  </a:txBody>
                  <a:tcPr anchor="ctr"/>
                </a:tc>
                <a:tc>
                  <a:txBody>
                    <a:bodyPr/>
                    <a:lstStyle/>
                    <a:p>
                      <a:pPr lvl="0" algn="ctr">
                        <a:buNone/>
                      </a:pPr>
                      <a:r>
                        <a:rPr lang="en-US"/>
                        <a:t>Low</a:t>
                      </a:r>
                    </a:p>
                  </a:txBody>
                  <a:tcPr anchor="ctr"/>
                </a:tc>
                <a:extLst>
                  <a:ext uri="{0D108BD9-81ED-4DB2-BD59-A6C34878D82A}">
                    <a16:rowId xmlns:a16="http://schemas.microsoft.com/office/drawing/2014/main" val="1683606322"/>
                  </a:ext>
                </a:extLst>
              </a:tr>
              <a:tr h="489534">
                <a:tc>
                  <a:txBody>
                    <a:bodyPr/>
                    <a:lstStyle/>
                    <a:p>
                      <a:pPr algn="ctr"/>
                      <a:r>
                        <a:rPr lang="en-US" b="1"/>
                        <a:t>Accuracy</a:t>
                      </a:r>
                    </a:p>
                  </a:txBody>
                  <a:tcPr anchor="ctr"/>
                </a:tc>
                <a:tc>
                  <a:txBody>
                    <a:bodyPr/>
                    <a:lstStyle/>
                    <a:p>
                      <a:pPr algn="ctr"/>
                      <a:r>
                        <a:rPr lang="en-US"/>
                        <a:t>Low</a:t>
                      </a:r>
                    </a:p>
                  </a:txBody>
                  <a:tcPr anchor="ctr"/>
                </a:tc>
                <a:tc>
                  <a:txBody>
                    <a:bodyPr/>
                    <a:lstStyle/>
                    <a:p>
                      <a:pPr algn="ctr"/>
                      <a:r>
                        <a:rPr lang="en-US"/>
                        <a:t>High</a:t>
                      </a:r>
                    </a:p>
                  </a:txBody>
                  <a:tcPr anchor="ctr"/>
                </a:tc>
                <a:tc>
                  <a:txBody>
                    <a:bodyPr/>
                    <a:lstStyle/>
                    <a:p>
                      <a:pPr lvl="0" algn="ctr">
                        <a:buNone/>
                      </a:pPr>
                      <a:r>
                        <a:rPr lang="en-US"/>
                        <a:t>High</a:t>
                      </a:r>
                    </a:p>
                  </a:txBody>
                  <a:tcPr anchor="ctr"/>
                </a:tc>
                <a:extLst>
                  <a:ext uri="{0D108BD9-81ED-4DB2-BD59-A6C34878D82A}">
                    <a16:rowId xmlns:a16="http://schemas.microsoft.com/office/drawing/2014/main" val="1866856901"/>
                  </a:ext>
                </a:extLst>
              </a:tr>
              <a:tr h="489534">
                <a:tc>
                  <a:txBody>
                    <a:bodyPr/>
                    <a:lstStyle/>
                    <a:p>
                      <a:pPr algn="ctr"/>
                      <a:r>
                        <a:rPr lang="en-US" b="1"/>
                        <a:t>Size</a:t>
                      </a:r>
                    </a:p>
                  </a:txBody>
                  <a:tcPr anchor="ctr"/>
                </a:tc>
                <a:tc>
                  <a:txBody>
                    <a:bodyPr/>
                    <a:lstStyle/>
                    <a:p>
                      <a:pPr algn="ctr"/>
                      <a:r>
                        <a:rPr lang="en-US"/>
                        <a:t>Big</a:t>
                      </a:r>
                    </a:p>
                  </a:txBody>
                  <a:tcPr anchor="ctr"/>
                </a:tc>
                <a:tc>
                  <a:txBody>
                    <a:bodyPr/>
                    <a:lstStyle/>
                    <a:p>
                      <a:pPr algn="ctr"/>
                      <a:r>
                        <a:rPr lang="en-US"/>
                        <a:t>Small</a:t>
                      </a:r>
                    </a:p>
                  </a:txBody>
                  <a:tcPr anchor="ctr"/>
                </a:tc>
                <a:tc>
                  <a:txBody>
                    <a:bodyPr/>
                    <a:lstStyle/>
                    <a:p>
                      <a:pPr lvl="0" algn="ctr">
                        <a:buNone/>
                      </a:pPr>
                      <a:r>
                        <a:rPr lang="en-US"/>
                        <a:t>Small</a:t>
                      </a:r>
                    </a:p>
                  </a:txBody>
                  <a:tcPr anchor="ctr"/>
                </a:tc>
                <a:extLst>
                  <a:ext uri="{0D108BD9-81ED-4DB2-BD59-A6C34878D82A}">
                    <a16:rowId xmlns:a16="http://schemas.microsoft.com/office/drawing/2014/main" val="2207099932"/>
                  </a:ext>
                </a:extLst>
              </a:tr>
              <a:tr h="489534">
                <a:tc>
                  <a:txBody>
                    <a:bodyPr/>
                    <a:lstStyle/>
                    <a:p>
                      <a:pPr algn="ctr"/>
                      <a:r>
                        <a:rPr lang="en-US" b="1"/>
                        <a:t>Cost</a:t>
                      </a:r>
                    </a:p>
                  </a:txBody>
                  <a:tcPr anchor="ctr"/>
                </a:tc>
                <a:tc>
                  <a:txBody>
                    <a:bodyPr/>
                    <a:lstStyle/>
                    <a:p>
                      <a:pPr algn="ctr"/>
                      <a:r>
                        <a:rPr lang="en-US"/>
                        <a:t>High</a:t>
                      </a:r>
                    </a:p>
                  </a:txBody>
                  <a:tcPr anchor="ctr"/>
                </a:tc>
                <a:tc>
                  <a:txBody>
                    <a:bodyPr/>
                    <a:lstStyle/>
                    <a:p>
                      <a:pPr algn="ctr"/>
                      <a:r>
                        <a:rPr lang="en-US"/>
                        <a:t>Low</a:t>
                      </a:r>
                    </a:p>
                  </a:txBody>
                  <a:tcPr anchor="ctr"/>
                </a:tc>
                <a:tc>
                  <a:txBody>
                    <a:bodyPr/>
                    <a:lstStyle/>
                    <a:p>
                      <a:pPr lvl="0" algn="ctr">
                        <a:buNone/>
                      </a:pPr>
                      <a:r>
                        <a:rPr lang="en-US"/>
                        <a:t>High</a:t>
                      </a:r>
                    </a:p>
                  </a:txBody>
                  <a:tcPr anchor="ctr"/>
                </a:tc>
                <a:extLst>
                  <a:ext uri="{0D108BD9-81ED-4DB2-BD59-A6C34878D82A}">
                    <a16:rowId xmlns:a16="http://schemas.microsoft.com/office/drawing/2014/main" val="3583667562"/>
                  </a:ext>
                </a:extLst>
              </a:tr>
            </a:tbl>
          </a:graphicData>
        </a:graphic>
      </p:graphicFrame>
      <p:pic>
        <p:nvPicPr>
          <p:cNvPr id="7" name="Graphic 9" descr="Checkmark with solid fill">
            <a:extLst>
              <a:ext uri="{FF2B5EF4-FFF2-40B4-BE49-F238E27FC236}">
                <a16:creationId xmlns:a16="http://schemas.microsoft.com/office/drawing/2014/main" id="{FA7389A9-91FD-AA6F-61F2-48F5A78BC3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80165" y="5104849"/>
            <a:ext cx="899703" cy="899703"/>
          </a:xfrm>
          <a:prstGeom prst="rect">
            <a:avLst/>
          </a:prstGeom>
        </p:spPr>
      </p:pic>
    </p:spTree>
    <p:extLst>
      <p:ext uri="{BB962C8B-B14F-4D97-AF65-F5344CB8AC3E}">
        <p14:creationId xmlns:p14="http://schemas.microsoft.com/office/powerpoint/2010/main" val="10215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290 Spoleto Cir 2">
            <a:hlinkClick r:id="" action="ppaction://media"/>
            <a:extLst>
              <a:ext uri="{FF2B5EF4-FFF2-40B4-BE49-F238E27FC236}">
                <a16:creationId xmlns:a16="http://schemas.microsoft.com/office/drawing/2014/main" id="{E535F72D-90F3-F7F5-D22A-8EA32DD6DA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5875" y="383737"/>
            <a:ext cx="730250" cy="730250"/>
          </a:xfrm>
          <a:prstGeom prst="rect">
            <a:avLst/>
          </a:prstGeom>
        </p:spPr>
      </p:pic>
      <p:pic>
        <p:nvPicPr>
          <p:cNvPr id="14" name="Picture 5" descr="A picture containing person, wall, indoor, hair&#10;&#10;Description automatically generated">
            <a:extLst>
              <a:ext uri="{FF2B5EF4-FFF2-40B4-BE49-F238E27FC236}">
                <a16:creationId xmlns:a16="http://schemas.microsoft.com/office/drawing/2014/main" id="{FDB829FB-2E20-4B68-79E5-971CE18AD362}"/>
              </a:ext>
            </a:extLst>
          </p:cNvPr>
          <p:cNvPicPr>
            <a:picLocks noChangeAspect="1"/>
          </p:cNvPicPr>
          <p:nvPr/>
        </p:nvPicPr>
        <p:blipFill>
          <a:blip r:embed="rId6"/>
          <a:stretch>
            <a:fillRect/>
          </a:stretch>
        </p:blipFill>
        <p:spPr>
          <a:xfrm rot="5400000">
            <a:off x="11079644" y="308012"/>
            <a:ext cx="1420368" cy="804345"/>
          </a:xfrm>
          <a:prstGeom prst="rect">
            <a:avLst/>
          </a:prstGeom>
        </p:spPr>
      </p:pic>
      <p:sp>
        <p:nvSpPr>
          <p:cNvPr id="3" name="Title 1">
            <a:extLst>
              <a:ext uri="{FF2B5EF4-FFF2-40B4-BE49-F238E27FC236}">
                <a16:creationId xmlns:a16="http://schemas.microsoft.com/office/drawing/2014/main" id="{F91889C6-51F2-1B4D-D538-1F222E3C9490}"/>
              </a:ext>
            </a:extLst>
          </p:cNvPr>
          <p:cNvSpPr txBox="1">
            <a:spLocks/>
          </p:cNvSpPr>
          <p:nvPr/>
        </p:nvSpPr>
        <p:spPr>
          <a:xfrm>
            <a:off x="1295402" y="982132"/>
            <a:ext cx="9601196" cy="1303867"/>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ea typeface="+mj-lt"/>
                <a:cs typeface="+mj-lt"/>
              </a:rPr>
              <a:t>Parts Consideration: </a:t>
            </a:r>
            <a:r>
              <a:rPr lang="en-US"/>
              <a:t>Weight Sensors</a:t>
            </a:r>
          </a:p>
        </p:txBody>
      </p:sp>
      <p:graphicFrame>
        <p:nvGraphicFramePr>
          <p:cNvPr id="5" name="Table 4">
            <a:extLst>
              <a:ext uri="{FF2B5EF4-FFF2-40B4-BE49-F238E27FC236}">
                <a16:creationId xmlns:a16="http://schemas.microsoft.com/office/drawing/2014/main" id="{13C5D1C9-C1A2-2ED1-F4FC-9709FFCA529E}"/>
              </a:ext>
            </a:extLst>
          </p:cNvPr>
          <p:cNvGraphicFramePr>
            <a:graphicFrameLocks noGrp="1"/>
          </p:cNvGraphicFramePr>
          <p:nvPr/>
        </p:nvGraphicFramePr>
        <p:xfrm>
          <a:off x="1808633" y="1768562"/>
          <a:ext cx="8168637" cy="3241320"/>
        </p:xfrm>
        <a:graphic>
          <a:graphicData uri="http://schemas.openxmlformats.org/drawingml/2006/table">
            <a:tbl>
              <a:tblPr firstRow="1" bandRow="1">
                <a:tableStyleId>{5C22544A-7EE6-4342-B048-85BDC9FD1C3A}</a:tableStyleId>
              </a:tblPr>
              <a:tblGrid>
                <a:gridCol w="2722879">
                  <a:extLst>
                    <a:ext uri="{9D8B030D-6E8A-4147-A177-3AD203B41FA5}">
                      <a16:colId xmlns:a16="http://schemas.microsoft.com/office/drawing/2014/main" val="2181042220"/>
                    </a:ext>
                  </a:extLst>
                </a:gridCol>
                <a:gridCol w="2722879">
                  <a:extLst>
                    <a:ext uri="{9D8B030D-6E8A-4147-A177-3AD203B41FA5}">
                      <a16:colId xmlns:a16="http://schemas.microsoft.com/office/drawing/2014/main" val="2284910704"/>
                    </a:ext>
                  </a:extLst>
                </a:gridCol>
                <a:gridCol w="2722879">
                  <a:extLst>
                    <a:ext uri="{9D8B030D-6E8A-4147-A177-3AD203B41FA5}">
                      <a16:colId xmlns:a16="http://schemas.microsoft.com/office/drawing/2014/main" val="2478003758"/>
                    </a:ext>
                  </a:extLst>
                </a:gridCol>
              </a:tblGrid>
              <a:tr h="370317">
                <a:tc>
                  <a:txBody>
                    <a:bodyPr/>
                    <a:lstStyle/>
                    <a:p>
                      <a:pPr lvl="0" algn="ctr">
                        <a:buNone/>
                      </a:pPr>
                      <a:endParaRPr lang="en-US" b="1"/>
                    </a:p>
                  </a:txBody>
                  <a:tcPr/>
                </a:tc>
                <a:tc>
                  <a:txBody>
                    <a:bodyPr/>
                    <a:lstStyle/>
                    <a:p>
                      <a:pPr algn="ctr"/>
                      <a:r>
                        <a:rPr lang="en-US"/>
                        <a:t>20 kg Load Cell</a:t>
                      </a:r>
                    </a:p>
                  </a:txBody>
                  <a:tcPr/>
                </a:tc>
                <a:tc>
                  <a:txBody>
                    <a:bodyPr/>
                    <a:lstStyle/>
                    <a:p>
                      <a:pPr algn="ctr"/>
                      <a:r>
                        <a:rPr lang="en-US"/>
                        <a:t>50 kg Half-Bridge Strain Gauge Load Cell</a:t>
                      </a:r>
                    </a:p>
                  </a:txBody>
                  <a:tcPr/>
                </a:tc>
                <a:extLst>
                  <a:ext uri="{0D108BD9-81ED-4DB2-BD59-A6C34878D82A}">
                    <a16:rowId xmlns:a16="http://schemas.microsoft.com/office/drawing/2014/main" val="3732727686"/>
                  </a:ext>
                </a:extLst>
              </a:tr>
              <a:tr h="370840">
                <a:tc>
                  <a:txBody>
                    <a:bodyPr/>
                    <a:lstStyle/>
                    <a:p>
                      <a:pPr lvl="0" algn="ctr">
                        <a:buNone/>
                      </a:pPr>
                      <a:r>
                        <a:rPr lang="en-US" b="1"/>
                        <a:t>Dimensions</a:t>
                      </a:r>
                    </a:p>
                  </a:txBody>
                  <a:tcPr/>
                </a:tc>
                <a:tc>
                  <a:txBody>
                    <a:bodyPr/>
                    <a:lstStyle/>
                    <a:p>
                      <a:pPr algn="ctr"/>
                      <a:r>
                        <a:rPr lang="en-US"/>
                        <a:t>0.5'' x 0.5'' x 3.15''</a:t>
                      </a:r>
                    </a:p>
                  </a:txBody>
                  <a:tcPr/>
                </a:tc>
                <a:tc>
                  <a:txBody>
                    <a:bodyPr/>
                    <a:lstStyle/>
                    <a:p>
                      <a:pPr algn="ctr"/>
                      <a:r>
                        <a:rPr lang="en-US"/>
                        <a:t>1.33'' x 1.33''</a:t>
                      </a:r>
                    </a:p>
                  </a:txBody>
                  <a:tcPr/>
                </a:tc>
                <a:extLst>
                  <a:ext uri="{0D108BD9-81ED-4DB2-BD59-A6C34878D82A}">
                    <a16:rowId xmlns:a16="http://schemas.microsoft.com/office/drawing/2014/main" val="995892388"/>
                  </a:ext>
                </a:extLst>
              </a:tr>
              <a:tr h="370840">
                <a:tc>
                  <a:txBody>
                    <a:bodyPr/>
                    <a:lstStyle/>
                    <a:p>
                      <a:pPr lvl="0" algn="ctr">
                        <a:buNone/>
                      </a:pPr>
                      <a:r>
                        <a:rPr lang="en-US" b="1"/>
                        <a:t>Weight</a:t>
                      </a:r>
                    </a:p>
                  </a:txBody>
                  <a:tcPr/>
                </a:tc>
                <a:tc>
                  <a:txBody>
                    <a:bodyPr/>
                    <a:lstStyle/>
                    <a:p>
                      <a:pPr algn="ctr"/>
                      <a:r>
                        <a:rPr lang="en-US"/>
                        <a:t>36 g</a:t>
                      </a:r>
                    </a:p>
                  </a:txBody>
                  <a:tcPr/>
                </a:tc>
                <a:tc>
                  <a:txBody>
                    <a:bodyPr/>
                    <a:lstStyle/>
                    <a:p>
                      <a:pPr algn="ctr"/>
                      <a:r>
                        <a:rPr lang="en-US"/>
                        <a:t>28 g</a:t>
                      </a:r>
                    </a:p>
                  </a:txBody>
                  <a:tcPr/>
                </a:tc>
                <a:extLst>
                  <a:ext uri="{0D108BD9-81ED-4DB2-BD59-A6C34878D82A}">
                    <a16:rowId xmlns:a16="http://schemas.microsoft.com/office/drawing/2014/main" val="1803222711"/>
                  </a:ext>
                </a:extLst>
              </a:tr>
              <a:tr h="370840">
                <a:tc>
                  <a:txBody>
                    <a:bodyPr/>
                    <a:lstStyle/>
                    <a:p>
                      <a:pPr lvl="0" algn="ctr">
                        <a:buNone/>
                      </a:pPr>
                      <a:r>
                        <a:rPr lang="en-US" b="1"/>
                        <a:t>Cost</a:t>
                      </a:r>
                    </a:p>
                  </a:txBody>
                  <a:tcPr/>
                </a:tc>
                <a:tc>
                  <a:txBody>
                    <a:bodyPr/>
                    <a:lstStyle/>
                    <a:p>
                      <a:pPr algn="ctr"/>
                      <a:r>
                        <a:rPr lang="en-US"/>
                        <a:t>$9.99</a:t>
                      </a:r>
                    </a:p>
                  </a:txBody>
                  <a:tcPr/>
                </a:tc>
                <a:tc>
                  <a:txBody>
                    <a:bodyPr/>
                    <a:lstStyle/>
                    <a:p>
                      <a:pPr algn="ctr"/>
                      <a:r>
                        <a:rPr lang="en-US"/>
                        <a:t>$8.99</a:t>
                      </a:r>
                    </a:p>
                  </a:txBody>
                  <a:tcPr/>
                </a:tc>
                <a:extLst>
                  <a:ext uri="{0D108BD9-81ED-4DB2-BD59-A6C34878D82A}">
                    <a16:rowId xmlns:a16="http://schemas.microsoft.com/office/drawing/2014/main" val="2254034390"/>
                  </a:ext>
                </a:extLst>
              </a:tr>
              <a:tr h="1488720">
                <a:tc>
                  <a:txBody>
                    <a:bodyPr/>
                    <a:lstStyle/>
                    <a:p>
                      <a:pPr lvl="0" algn="ctr">
                        <a:buNone/>
                      </a:pPr>
                      <a:r>
                        <a:rPr lang="en-US" b="1"/>
                        <a:t>Setup</a:t>
                      </a:r>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1413360953"/>
                  </a:ext>
                </a:extLst>
              </a:tr>
            </a:tbl>
          </a:graphicData>
        </a:graphic>
      </p:graphicFrame>
      <p:pic>
        <p:nvPicPr>
          <p:cNvPr id="7" name="Picture 5" descr="A picture containing text, electronics, circuit&#10;&#10;Description automatically generated">
            <a:extLst>
              <a:ext uri="{FF2B5EF4-FFF2-40B4-BE49-F238E27FC236}">
                <a16:creationId xmlns:a16="http://schemas.microsoft.com/office/drawing/2014/main" id="{66F29E2F-A300-34D2-5881-1A247514C7BC}"/>
              </a:ext>
            </a:extLst>
          </p:cNvPr>
          <p:cNvPicPr>
            <a:picLocks noChangeAspect="1"/>
          </p:cNvPicPr>
          <p:nvPr/>
        </p:nvPicPr>
        <p:blipFill>
          <a:blip r:embed="rId7"/>
          <a:stretch>
            <a:fillRect/>
          </a:stretch>
        </p:blipFill>
        <p:spPr>
          <a:xfrm>
            <a:off x="5240529" y="5073758"/>
            <a:ext cx="1304843" cy="1120439"/>
          </a:xfrm>
          <a:prstGeom prst="rect">
            <a:avLst/>
          </a:prstGeom>
        </p:spPr>
      </p:pic>
      <p:pic>
        <p:nvPicPr>
          <p:cNvPr id="9" name="Picture 6" descr="Diagram&#10;&#10;Description automatically generated">
            <a:extLst>
              <a:ext uri="{FF2B5EF4-FFF2-40B4-BE49-F238E27FC236}">
                <a16:creationId xmlns:a16="http://schemas.microsoft.com/office/drawing/2014/main" id="{A5B7FD97-5B12-43ED-F420-38B588E0178A}"/>
              </a:ext>
            </a:extLst>
          </p:cNvPr>
          <p:cNvPicPr>
            <a:picLocks noChangeAspect="1"/>
          </p:cNvPicPr>
          <p:nvPr/>
        </p:nvPicPr>
        <p:blipFill>
          <a:blip r:embed="rId8"/>
          <a:stretch>
            <a:fillRect/>
          </a:stretch>
        </p:blipFill>
        <p:spPr>
          <a:xfrm>
            <a:off x="8032314" y="5039080"/>
            <a:ext cx="1243535" cy="1155117"/>
          </a:xfrm>
          <a:prstGeom prst="rect">
            <a:avLst/>
          </a:prstGeom>
        </p:spPr>
      </p:pic>
      <p:pic>
        <p:nvPicPr>
          <p:cNvPr id="11" name="Graphic 9" descr="Checkmark with solid fill">
            <a:extLst>
              <a:ext uri="{FF2B5EF4-FFF2-40B4-BE49-F238E27FC236}">
                <a16:creationId xmlns:a16="http://schemas.microsoft.com/office/drawing/2014/main" id="{2BCC6D09-E837-F4A7-4C94-B2E9F382E2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18943" y="5354813"/>
            <a:ext cx="558327" cy="558327"/>
          </a:xfrm>
          <a:prstGeom prst="rect">
            <a:avLst/>
          </a:prstGeom>
        </p:spPr>
      </p:pic>
      <p:pic>
        <p:nvPicPr>
          <p:cNvPr id="12" name="Picture 11" descr="A picture containing indoor&#10;&#10;Description automatically generated">
            <a:extLst>
              <a:ext uri="{FF2B5EF4-FFF2-40B4-BE49-F238E27FC236}">
                <a16:creationId xmlns:a16="http://schemas.microsoft.com/office/drawing/2014/main" id="{1A03542A-2FE8-A78E-7F02-40B1E545470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69001" y="3628947"/>
            <a:ext cx="2247900" cy="1219200"/>
          </a:xfrm>
          <a:prstGeom prst="rect">
            <a:avLst/>
          </a:prstGeom>
        </p:spPr>
      </p:pic>
      <p:pic>
        <p:nvPicPr>
          <p:cNvPr id="15" name="Picture 14" descr="A picture containing indoor, electronic&#10;&#10;Description automatically generated">
            <a:extLst>
              <a:ext uri="{FF2B5EF4-FFF2-40B4-BE49-F238E27FC236}">
                <a16:creationId xmlns:a16="http://schemas.microsoft.com/office/drawing/2014/main" id="{52BBA93C-ED90-F5A3-22D6-B7A4C95BF67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30132" y="3623708"/>
            <a:ext cx="2247900" cy="1290539"/>
          </a:xfrm>
          <a:prstGeom prst="rect">
            <a:avLst/>
          </a:prstGeom>
        </p:spPr>
      </p:pic>
      <p:sp>
        <p:nvSpPr>
          <p:cNvPr id="4" name="TextBox 3">
            <a:extLst>
              <a:ext uri="{FF2B5EF4-FFF2-40B4-BE49-F238E27FC236}">
                <a16:creationId xmlns:a16="http://schemas.microsoft.com/office/drawing/2014/main" id="{29FF9A0C-8016-3F21-16B0-BE20716D4AE3}"/>
              </a:ext>
            </a:extLst>
          </p:cNvPr>
          <p:cNvSpPr txBox="1"/>
          <p:nvPr/>
        </p:nvSpPr>
        <p:spPr>
          <a:xfrm>
            <a:off x="11522400" y="1400400"/>
            <a:ext cx="745200" cy="381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Anna</a:t>
            </a:r>
            <a:endParaRPr lang="en-US" b="1"/>
          </a:p>
        </p:txBody>
      </p:sp>
    </p:spTree>
    <p:extLst>
      <p:ext uri="{BB962C8B-B14F-4D97-AF65-F5344CB8AC3E}">
        <p14:creationId xmlns:p14="http://schemas.microsoft.com/office/powerpoint/2010/main" val="181964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orded Sound">
            <a:hlinkClick r:id="" action="ppaction://media"/>
            <a:extLst>
              <a:ext uri="{FF2B5EF4-FFF2-40B4-BE49-F238E27FC236}">
                <a16:creationId xmlns:a16="http://schemas.microsoft.com/office/drawing/2014/main" id="{BFB811CC-D5B6-4687-B989-46A4A54E8C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29218" y="342595"/>
            <a:ext cx="487363" cy="487363"/>
          </a:xfrm>
          <a:prstGeom prst="rect">
            <a:avLst/>
          </a:prstGeom>
        </p:spPr>
      </p:pic>
      <p:sp>
        <p:nvSpPr>
          <p:cNvPr id="3" name="Title 1">
            <a:extLst>
              <a:ext uri="{FF2B5EF4-FFF2-40B4-BE49-F238E27FC236}">
                <a16:creationId xmlns:a16="http://schemas.microsoft.com/office/drawing/2014/main" id="{3CD0BF1F-B569-69B8-79C9-09EEC79B4F48}"/>
              </a:ext>
            </a:extLst>
          </p:cNvPr>
          <p:cNvSpPr txBox="1">
            <a:spLocks/>
          </p:cNvSpPr>
          <p:nvPr/>
        </p:nvSpPr>
        <p:spPr>
          <a:xfrm>
            <a:off x="838200" y="586277"/>
            <a:ext cx="10515600" cy="861106"/>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Parts Consideration: Camera</a:t>
            </a:r>
          </a:p>
        </p:txBody>
      </p:sp>
      <p:graphicFrame>
        <p:nvGraphicFramePr>
          <p:cNvPr id="9" name="Table 8">
            <a:extLst>
              <a:ext uri="{FF2B5EF4-FFF2-40B4-BE49-F238E27FC236}">
                <a16:creationId xmlns:a16="http://schemas.microsoft.com/office/drawing/2014/main" id="{ACA90D7C-7A42-BF2E-F7EA-E415D8243381}"/>
              </a:ext>
            </a:extLst>
          </p:cNvPr>
          <p:cNvGraphicFramePr>
            <a:graphicFrameLocks noGrp="1"/>
          </p:cNvGraphicFramePr>
          <p:nvPr>
            <p:extLst>
              <p:ext uri="{D42A27DB-BD31-4B8C-83A1-F6EECF244321}">
                <p14:modId xmlns:p14="http://schemas.microsoft.com/office/powerpoint/2010/main" val="4231167123"/>
              </p:ext>
            </p:extLst>
          </p:nvPr>
        </p:nvGraphicFramePr>
        <p:xfrm>
          <a:off x="1177396" y="1371601"/>
          <a:ext cx="9706708" cy="3933343"/>
        </p:xfrm>
        <a:graphic>
          <a:graphicData uri="http://schemas.openxmlformats.org/drawingml/2006/table">
            <a:tbl>
              <a:tblPr firstRow="1" bandRow="1">
                <a:tableStyleId>{5C22544A-7EE6-4342-B048-85BDC9FD1C3A}</a:tableStyleId>
              </a:tblPr>
              <a:tblGrid>
                <a:gridCol w="2426677">
                  <a:extLst>
                    <a:ext uri="{9D8B030D-6E8A-4147-A177-3AD203B41FA5}">
                      <a16:colId xmlns:a16="http://schemas.microsoft.com/office/drawing/2014/main" val="2450409942"/>
                    </a:ext>
                  </a:extLst>
                </a:gridCol>
                <a:gridCol w="2426677">
                  <a:extLst>
                    <a:ext uri="{9D8B030D-6E8A-4147-A177-3AD203B41FA5}">
                      <a16:colId xmlns:a16="http://schemas.microsoft.com/office/drawing/2014/main" val="3533616754"/>
                    </a:ext>
                  </a:extLst>
                </a:gridCol>
                <a:gridCol w="2426677">
                  <a:extLst>
                    <a:ext uri="{9D8B030D-6E8A-4147-A177-3AD203B41FA5}">
                      <a16:colId xmlns:a16="http://schemas.microsoft.com/office/drawing/2014/main" val="1392149566"/>
                    </a:ext>
                  </a:extLst>
                </a:gridCol>
                <a:gridCol w="2426677">
                  <a:extLst>
                    <a:ext uri="{9D8B030D-6E8A-4147-A177-3AD203B41FA5}">
                      <a16:colId xmlns:a16="http://schemas.microsoft.com/office/drawing/2014/main" val="2916730734"/>
                    </a:ext>
                  </a:extLst>
                </a:gridCol>
              </a:tblGrid>
              <a:tr h="369675">
                <a:tc>
                  <a:txBody>
                    <a:bodyPr/>
                    <a:lstStyle/>
                    <a:p>
                      <a:pPr algn="ctr" rtl="0" fontAlgn="auto"/>
                      <a:r>
                        <a:rPr lang="en-US">
                          <a:effectLst/>
                        </a:rPr>
                        <a:t>​</a:t>
                      </a:r>
                      <a:endParaRPr lang="en-US" b="1" i="0">
                        <a:solidFill>
                          <a:srgbClr val="FFFFFF"/>
                        </a:solidFill>
                        <a:effectLst/>
                        <a:latin typeface="Garamond" panose="02020404030301010803" pitchFamily="18" charset="0"/>
                      </a:endParaRPr>
                    </a:p>
                  </a:txBody>
                  <a:tcPr/>
                </a:tc>
                <a:tc>
                  <a:txBody>
                    <a:bodyPr/>
                    <a:lstStyle/>
                    <a:p>
                      <a:pPr algn="ctr" rtl="0" fontAlgn="base"/>
                      <a:r>
                        <a:rPr lang="en-US" b="0">
                          <a:effectLst/>
                        </a:rPr>
                        <a:t>Huskylens​</a:t>
                      </a:r>
                      <a:endParaRPr lang="en-US" b="0" i="0">
                        <a:solidFill>
                          <a:srgbClr val="FFFFFF"/>
                        </a:solidFill>
                        <a:effectLst/>
                      </a:endParaRPr>
                    </a:p>
                  </a:txBody>
                  <a:tcPr/>
                </a:tc>
                <a:tc>
                  <a:txBody>
                    <a:bodyPr/>
                    <a:lstStyle/>
                    <a:p>
                      <a:pPr algn="ctr" rtl="0" fontAlgn="base"/>
                      <a:r>
                        <a:rPr lang="en-US" b="0">
                          <a:effectLst/>
                        </a:rPr>
                        <a:t>Pixy2​</a:t>
                      </a:r>
                      <a:endParaRPr lang="en-US" b="0" i="0">
                        <a:solidFill>
                          <a:srgbClr val="FFFFFF"/>
                        </a:solidFill>
                        <a:effectLst/>
                      </a:endParaRPr>
                    </a:p>
                  </a:txBody>
                  <a:tcPr/>
                </a:tc>
                <a:tc>
                  <a:txBody>
                    <a:bodyPr/>
                    <a:lstStyle/>
                    <a:p>
                      <a:pPr algn="ctr" rtl="0" fontAlgn="base"/>
                      <a:r>
                        <a:rPr lang="en-US" b="0">
                          <a:effectLst/>
                        </a:rPr>
                        <a:t>ESP32 Cam​</a:t>
                      </a:r>
                      <a:endParaRPr lang="en-US" b="0" i="0">
                        <a:solidFill>
                          <a:srgbClr val="FFFFFF"/>
                        </a:solidFill>
                        <a:effectLst/>
                      </a:endParaRPr>
                    </a:p>
                  </a:txBody>
                  <a:tcPr/>
                </a:tc>
                <a:extLst>
                  <a:ext uri="{0D108BD9-81ED-4DB2-BD59-A6C34878D82A}">
                    <a16:rowId xmlns:a16="http://schemas.microsoft.com/office/drawing/2014/main" val="341068783"/>
                  </a:ext>
                </a:extLst>
              </a:tr>
              <a:tr h="369675">
                <a:tc>
                  <a:txBody>
                    <a:bodyPr/>
                    <a:lstStyle/>
                    <a:p>
                      <a:pPr algn="ctr" rtl="0" fontAlgn="base"/>
                      <a:r>
                        <a:rPr lang="en-US" b="1">
                          <a:effectLst/>
                        </a:rPr>
                        <a:t>Camera​</a:t>
                      </a:r>
                      <a:endParaRPr lang="en-US" b="1" i="0">
                        <a:solidFill>
                          <a:srgbClr val="000000"/>
                        </a:solidFill>
                        <a:effectLst/>
                      </a:endParaRPr>
                    </a:p>
                  </a:txBody>
                  <a:tcPr/>
                </a:tc>
                <a:tc>
                  <a:txBody>
                    <a:bodyPr/>
                    <a:lstStyle/>
                    <a:p>
                      <a:pPr algn="ctr" rtl="0" fontAlgn="base"/>
                      <a:r>
                        <a:rPr lang="en-US">
                          <a:effectLst/>
                        </a:rPr>
                        <a:t>320x240​</a:t>
                      </a:r>
                      <a:endParaRPr lang="en-US" b="0" i="0">
                        <a:solidFill>
                          <a:srgbClr val="000000"/>
                        </a:solidFill>
                        <a:effectLst/>
                      </a:endParaRPr>
                    </a:p>
                  </a:txBody>
                  <a:tcPr/>
                </a:tc>
                <a:tc>
                  <a:txBody>
                    <a:bodyPr/>
                    <a:lstStyle/>
                    <a:p>
                      <a:pPr algn="ctr" rtl="0" fontAlgn="base"/>
                      <a:r>
                        <a:rPr lang="en-US">
                          <a:effectLst/>
                        </a:rPr>
                        <a:t>1296x976​</a:t>
                      </a:r>
                      <a:endParaRPr lang="en-US" b="0" i="0">
                        <a:solidFill>
                          <a:srgbClr val="000000"/>
                        </a:solidFill>
                        <a:effectLst/>
                      </a:endParaRPr>
                    </a:p>
                  </a:txBody>
                  <a:tcPr/>
                </a:tc>
                <a:tc>
                  <a:txBody>
                    <a:bodyPr/>
                    <a:lstStyle/>
                    <a:p>
                      <a:pPr algn="ctr" rtl="0" fontAlgn="base"/>
                      <a:r>
                        <a:rPr lang="en-US">
                          <a:effectLst/>
                        </a:rPr>
                        <a:t>1600x1200​</a:t>
                      </a:r>
                      <a:endParaRPr lang="en-US" b="0" i="0">
                        <a:solidFill>
                          <a:srgbClr val="000000"/>
                        </a:solidFill>
                        <a:effectLst/>
                      </a:endParaRPr>
                    </a:p>
                  </a:txBody>
                  <a:tcPr/>
                </a:tc>
                <a:extLst>
                  <a:ext uri="{0D108BD9-81ED-4DB2-BD59-A6C34878D82A}">
                    <a16:rowId xmlns:a16="http://schemas.microsoft.com/office/drawing/2014/main" val="1630487956"/>
                  </a:ext>
                </a:extLst>
              </a:tr>
              <a:tr h="369675">
                <a:tc>
                  <a:txBody>
                    <a:bodyPr/>
                    <a:lstStyle/>
                    <a:p>
                      <a:pPr algn="ctr" rtl="0" fontAlgn="base"/>
                      <a:r>
                        <a:rPr lang="en-US" b="1">
                          <a:effectLst/>
                        </a:rPr>
                        <a:t>WiFi​</a:t>
                      </a:r>
                      <a:endParaRPr lang="en-US" b="1" i="0">
                        <a:solidFill>
                          <a:srgbClr val="000000"/>
                        </a:solidFill>
                        <a:effectLst/>
                      </a:endParaRPr>
                    </a:p>
                  </a:txBody>
                  <a:tcPr/>
                </a:tc>
                <a:tc>
                  <a:txBody>
                    <a:bodyPr/>
                    <a:lstStyle/>
                    <a:p>
                      <a:pPr algn="ctr" rtl="0" fontAlgn="base"/>
                      <a:r>
                        <a:rPr lang="en-US">
                          <a:effectLst/>
                        </a:rPr>
                        <a:t>No​</a:t>
                      </a:r>
                      <a:endParaRPr lang="en-US" b="0" i="0">
                        <a:solidFill>
                          <a:srgbClr val="000000"/>
                        </a:solidFill>
                        <a:effectLst/>
                      </a:endParaRPr>
                    </a:p>
                  </a:txBody>
                  <a:tcPr/>
                </a:tc>
                <a:tc>
                  <a:txBody>
                    <a:bodyPr/>
                    <a:lstStyle/>
                    <a:p>
                      <a:pPr algn="ctr" rtl="0" fontAlgn="base"/>
                      <a:r>
                        <a:rPr lang="en-US">
                          <a:effectLst/>
                        </a:rPr>
                        <a:t>Yes​</a:t>
                      </a:r>
                      <a:endParaRPr lang="en-US" b="0" i="0">
                        <a:solidFill>
                          <a:srgbClr val="000000"/>
                        </a:solidFill>
                        <a:effectLst/>
                      </a:endParaRPr>
                    </a:p>
                  </a:txBody>
                  <a:tcPr/>
                </a:tc>
                <a:tc>
                  <a:txBody>
                    <a:bodyPr/>
                    <a:lstStyle/>
                    <a:p>
                      <a:pPr algn="ctr" rtl="0" fontAlgn="base"/>
                      <a:r>
                        <a:rPr lang="en-US">
                          <a:effectLst/>
                        </a:rPr>
                        <a:t>Yes​</a:t>
                      </a:r>
                      <a:endParaRPr lang="en-US" b="0" i="0">
                        <a:solidFill>
                          <a:srgbClr val="000000"/>
                        </a:solidFill>
                        <a:effectLst/>
                      </a:endParaRPr>
                    </a:p>
                  </a:txBody>
                  <a:tcPr/>
                </a:tc>
                <a:extLst>
                  <a:ext uri="{0D108BD9-81ED-4DB2-BD59-A6C34878D82A}">
                    <a16:rowId xmlns:a16="http://schemas.microsoft.com/office/drawing/2014/main" val="375228591"/>
                  </a:ext>
                </a:extLst>
              </a:tr>
              <a:tr h="1611782">
                <a:tc>
                  <a:txBody>
                    <a:bodyPr/>
                    <a:lstStyle/>
                    <a:p>
                      <a:pPr algn="ctr" rtl="0" fontAlgn="base"/>
                      <a:r>
                        <a:rPr lang="en-US" b="1">
                          <a:effectLst/>
                        </a:rPr>
                        <a:t>MCU compatibility​</a:t>
                      </a:r>
                      <a:endParaRPr lang="en-US" b="1" i="0">
                        <a:solidFill>
                          <a:srgbClr val="000000"/>
                        </a:solidFill>
                        <a:effectLst/>
                      </a:endParaRPr>
                    </a:p>
                  </a:txBody>
                  <a:tcPr/>
                </a:tc>
                <a:tc>
                  <a:txBody>
                    <a:bodyPr/>
                    <a:lstStyle/>
                    <a:p>
                      <a:pPr algn="ctr" rtl="0" fontAlgn="base"/>
                      <a:r>
                        <a:rPr lang="en-US">
                          <a:effectLst/>
                        </a:rPr>
                        <a:t>Arduino, Raspberry Pi, LattePanda, and micro:bit​</a:t>
                      </a:r>
                      <a:endParaRPr lang="en-US" b="0" i="0">
                        <a:solidFill>
                          <a:srgbClr val="000000"/>
                        </a:solidFill>
                        <a:effectLst/>
                      </a:endParaRPr>
                    </a:p>
                  </a:txBody>
                  <a:tcPr/>
                </a:tc>
                <a:tc>
                  <a:txBody>
                    <a:bodyPr/>
                    <a:lstStyle/>
                    <a:p>
                      <a:pPr algn="ctr" rtl="0" fontAlgn="base"/>
                      <a:r>
                        <a:rPr lang="en-US">
                          <a:effectLst/>
                        </a:rPr>
                        <a:t>Any controller that uses SPI, I2C, UART, and USB​</a:t>
                      </a:r>
                      <a:endParaRPr lang="en-US" b="0" i="0">
                        <a:solidFill>
                          <a:srgbClr val="000000"/>
                        </a:solidFill>
                        <a:effectLst/>
                      </a:endParaRPr>
                    </a:p>
                  </a:txBody>
                  <a:tcPr/>
                </a:tc>
                <a:tc>
                  <a:txBody>
                    <a:bodyPr/>
                    <a:lstStyle/>
                    <a:p>
                      <a:pPr algn="ctr" rtl="0" fontAlgn="base"/>
                      <a:r>
                        <a:rPr lang="en-US">
                          <a:effectLst/>
                        </a:rPr>
                        <a:t>ESP​</a:t>
                      </a:r>
                      <a:endParaRPr lang="en-US" b="0" i="0">
                        <a:solidFill>
                          <a:srgbClr val="000000"/>
                        </a:solidFill>
                        <a:effectLst/>
                      </a:endParaRPr>
                    </a:p>
                  </a:txBody>
                  <a:tcPr/>
                </a:tc>
                <a:extLst>
                  <a:ext uri="{0D108BD9-81ED-4DB2-BD59-A6C34878D82A}">
                    <a16:rowId xmlns:a16="http://schemas.microsoft.com/office/drawing/2014/main" val="2789762997"/>
                  </a:ext>
                </a:extLst>
              </a:tr>
              <a:tr h="842861">
                <a:tc>
                  <a:txBody>
                    <a:bodyPr/>
                    <a:lstStyle/>
                    <a:p>
                      <a:pPr algn="ctr" rtl="0" fontAlgn="base"/>
                      <a:r>
                        <a:rPr lang="en-US" b="1">
                          <a:effectLst/>
                        </a:rPr>
                        <a:t>Machine Vision Capability​</a:t>
                      </a:r>
                      <a:endParaRPr lang="en-US" b="1" i="0">
                        <a:solidFill>
                          <a:srgbClr val="000000"/>
                        </a:solidFill>
                        <a:effectLst/>
                      </a:endParaRPr>
                    </a:p>
                  </a:txBody>
                  <a:tcPr/>
                </a:tc>
                <a:tc>
                  <a:txBody>
                    <a:bodyPr/>
                    <a:lstStyle/>
                    <a:p>
                      <a:pPr algn="ctr" rtl="0" fontAlgn="base"/>
                      <a:r>
                        <a:rPr lang="en-US">
                          <a:effectLst/>
                        </a:rPr>
                        <a:t>Yes​</a:t>
                      </a:r>
                      <a:endParaRPr lang="en-US" b="0" i="0">
                        <a:solidFill>
                          <a:srgbClr val="000000"/>
                        </a:solidFill>
                        <a:effectLst/>
                      </a:endParaRPr>
                    </a:p>
                  </a:txBody>
                  <a:tcPr/>
                </a:tc>
                <a:tc>
                  <a:txBody>
                    <a:bodyPr/>
                    <a:lstStyle/>
                    <a:p>
                      <a:pPr algn="ctr" rtl="0" fontAlgn="base"/>
                      <a:r>
                        <a:rPr lang="en-US">
                          <a:effectLst/>
                        </a:rPr>
                        <a:t>Yes​</a:t>
                      </a:r>
                      <a:endParaRPr lang="en-US" b="0" i="0">
                        <a:solidFill>
                          <a:srgbClr val="000000"/>
                        </a:solidFill>
                        <a:effectLst/>
                      </a:endParaRPr>
                    </a:p>
                  </a:txBody>
                  <a:tcPr/>
                </a:tc>
                <a:tc>
                  <a:txBody>
                    <a:bodyPr/>
                    <a:lstStyle/>
                    <a:p>
                      <a:pPr algn="ctr" rtl="0" fontAlgn="base"/>
                      <a:r>
                        <a:rPr lang="en-US">
                          <a:effectLst/>
                        </a:rPr>
                        <a:t>No​</a:t>
                      </a:r>
                      <a:endParaRPr lang="en-US" b="0" i="0">
                        <a:solidFill>
                          <a:srgbClr val="000000"/>
                        </a:solidFill>
                        <a:effectLst/>
                      </a:endParaRPr>
                    </a:p>
                  </a:txBody>
                  <a:tcPr/>
                </a:tc>
                <a:extLst>
                  <a:ext uri="{0D108BD9-81ED-4DB2-BD59-A6C34878D82A}">
                    <a16:rowId xmlns:a16="http://schemas.microsoft.com/office/drawing/2014/main" val="1112572005"/>
                  </a:ext>
                </a:extLst>
              </a:tr>
              <a:tr h="369675">
                <a:tc>
                  <a:txBody>
                    <a:bodyPr/>
                    <a:lstStyle/>
                    <a:p>
                      <a:pPr algn="ctr" rtl="0" fontAlgn="base"/>
                      <a:r>
                        <a:rPr lang="en-US" b="1">
                          <a:effectLst/>
                        </a:rPr>
                        <a:t>Cost​</a:t>
                      </a:r>
                      <a:endParaRPr lang="en-US" b="1" i="0">
                        <a:solidFill>
                          <a:srgbClr val="000000"/>
                        </a:solidFill>
                        <a:effectLst/>
                      </a:endParaRPr>
                    </a:p>
                  </a:txBody>
                  <a:tcPr/>
                </a:tc>
                <a:tc>
                  <a:txBody>
                    <a:bodyPr/>
                    <a:lstStyle/>
                    <a:p>
                      <a:pPr algn="ctr" rtl="0" fontAlgn="base"/>
                      <a:r>
                        <a:rPr lang="en-US">
                          <a:effectLst/>
                        </a:rPr>
                        <a:t>$54.90​</a:t>
                      </a:r>
                      <a:endParaRPr lang="en-US" b="0" i="0">
                        <a:solidFill>
                          <a:srgbClr val="000000"/>
                        </a:solidFill>
                        <a:effectLst/>
                      </a:endParaRPr>
                    </a:p>
                  </a:txBody>
                  <a:tcPr/>
                </a:tc>
                <a:tc>
                  <a:txBody>
                    <a:bodyPr/>
                    <a:lstStyle/>
                    <a:p>
                      <a:pPr algn="ctr" rtl="0" fontAlgn="base"/>
                      <a:r>
                        <a:rPr lang="en-US">
                          <a:effectLst/>
                        </a:rPr>
                        <a:t>$69.95​</a:t>
                      </a:r>
                      <a:endParaRPr lang="en-US" b="0" i="0">
                        <a:solidFill>
                          <a:srgbClr val="000000"/>
                        </a:solidFill>
                        <a:effectLst/>
                      </a:endParaRPr>
                    </a:p>
                  </a:txBody>
                  <a:tcPr/>
                </a:tc>
                <a:tc>
                  <a:txBody>
                    <a:bodyPr/>
                    <a:lstStyle/>
                    <a:p>
                      <a:pPr algn="ctr" rtl="0" fontAlgn="base"/>
                      <a:r>
                        <a:rPr lang="en-US">
                          <a:effectLst/>
                        </a:rPr>
                        <a:t>$12.60​</a:t>
                      </a:r>
                      <a:endParaRPr lang="en-US" b="0" i="0">
                        <a:solidFill>
                          <a:srgbClr val="000000"/>
                        </a:solidFill>
                        <a:effectLst/>
                      </a:endParaRPr>
                    </a:p>
                  </a:txBody>
                  <a:tcPr/>
                </a:tc>
                <a:extLst>
                  <a:ext uri="{0D108BD9-81ED-4DB2-BD59-A6C34878D82A}">
                    <a16:rowId xmlns:a16="http://schemas.microsoft.com/office/drawing/2014/main" val="3485784246"/>
                  </a:ext>
                </a:extLst>
              </a:tr>
            </a:tbl>
          </a:graphicData>
        </a:graphic>
      </p:graphicFrame>
      <p:pic>
        <p:nvPicPr>
          <p:cNvPr id="11" name="Picture 10" descr="A picture containing electronics&#10;&#10;Description automatically generated">
            <a:extLst>
              <a:ext uri="{FF2B5EF4-FFF2-40B4-BE49-F238E27FC236}">
                <a16:creationId xmlns:a16="http://schemas.microsoft.com/office/drawing/2014/main" id="{63C694F8-E1EF-674B-7855-CFB8B796FF02}"/>
              </a:ext>
            </a:extLst>
          </p:cNvPr>
          <p:cNvPicPr>
            <a:picLocks noChangeAspect="1"/>
          </p:cNvPicPr>
          <p:nvPr/>
        </p:nvPicPr>
        <p:blipFill rotWithShape="1">
          <a:blip r:embed="rId5">
            <a:extLst>
              <a:ext uri="{28A0092B-C50C-407E-A947-70E740481C1C}">
                <a14:useLocalDpi xmlns:a14="http://schemas.microsoft.com/office/drawing/2010/main" val="0"/>
              </a:ext>
            </a:extLst>
          </a:blip>
          <a:srcRect t="12478" r="-641" b="9677"/>
          <a:stretch/>
        </p:blipFill>
        <p:spPr>
          <a:xfrm>
            <a:off x="4230816" y="5332631"/>
            <a:ext cx="1191232" cy="884704"/>
          </a:xfrm>
          <a:prstGeom prst="rect">
            <a:avLst/>
          </a:prstGeom>
        </p:spPr>
      </p:pic>
      <p:pic>
        <p:nvPicPr>
          <p:cNvPr id="13" name="Picture 12" descr="A picture containing electronics, camera&#10;&#10;Description automatically generated">
            <a:extLst>
              <a:ext uri="{FF2B5EF4-FFF2-40B4-BE49-F238E27FC236}">
                <a16:creationId xmlns:a16="http://schemas.microsoft.com/office/drawing/2014/main" id="{38ED9E57-E3F4-43BE-2AFB-781CA1B01F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2501" y="5341256"/>
            <a:ext cx="936229" cy="878116"/>
          </a:xfrm>
          <a:prstGeom prst="rect">
            <a:avLst/>
          </a:prstGeom>
        </p:spPr>
      </p:pic>
      <p:pic>
        <p:nvPicPr>
          <p:cNvPr id="15" name="Picture 14" descr="A picture containing qr code&#10;&#10;Description automatically generated">
            <a:extLst>
              <a:ext uri="{FF2B5EF4-FFF2-40B4-BE49-F238E27FC236}">
                <a16:creationId xmlns:a16="http://schemas.microsoft.com/office/drawing/2014/main" id="{783BEE2D-B8D9-4891-72EF-1CE70D38B5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86159" y="5328502"/>
            <a:ext cx="1201923" cy="883300"/>
          </a:xfrm>
          <a:prstGeom prst="rect">
            <a:avLst/>
          </a:prstGeom>
        </p:spPr>
      </p:pic>
      <p:pic>
        <p:nvPicPr>
          <p:cNvPr id="4" name="Graphic 9" descr="Checkmark with solid fill">
            <a:extLst>
              <a:ext uri="{FF2B5EF4-FFF2-40B4-BE49-F238E27FC236}">
                <a16:creationId xmlns:a16="http://schemas.microsoft.com/office/drawing/2014/main" id="{EEC7CA23-AC6D-4009-8BBB-55E77F4C7D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46333" y="5433491"/>
            <a:ext cx="714999" cy="700757"/>
          </a:xfrm>
          <a:prstGeom prst="rect">
            <a:avLst/>
          </a:prstGeom>
        </p:spPr>
      </p:pic>
      <p:pic>
        <p:nvPicPr>
          <p:cNvPr id="5" name="Picture 4" descr="A person wearing glasses&#10;&#10;Description automatically generated with medium confidence">
            <a:extLst>
              <a:ext uri="{FF2B5EF4-FFF2-40B4-BE49-F238E27FC236}">
                <a16:creationId xmlns:a16="http://schemas.microsoft.com/office/drawing/2014/main" id="{961D6250-11A9-46C2-AC3B-7E29D82424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14857" y="0"/>
            <a:ext cx="953802" cy="1371601"/>
          </a:xfrm>
          <a:prstGeom prst="rect">
            <a:avLst/>
          </a:prstGeom>
        </p:spPr>
      </p:pic>
      <p:sp>
        <p:nvSpPr>
          <p:cNvPr id="6" name="TextBox 5">
            <a:extLst>
              <a:ext uri="{FF2B5EF4-FFF2-40B4-BE49-F238E27FC236}">
                <a16:creationId xmlns:a16="http://schemas.microsoft.com/office/drawing/2014/main" id="{EA93DBCB-D0BA-0C30-AD49-16AA6F4EFDFB}"/>
              </a:ext>
            </a:extLst>
          </p:cNvPr>
          <p:cNvSpPr txBox="1"/>
          <p:nvPr/>
        </p:nvSpPr>
        <p:spPr>
          <a:xfrm>
            <a:off x="11282400" y="1382400"/>
            <a:ext cx="955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Jourdan</a:t>
            </a:r>
          </a:p>
        </p:txBody>
      </p:sp>
    </p:spTree>
    <p:extLst>
      <p:ext uri="{BB962C8B-B14F-4D97-AF65-F5344CB8AC3E}">
        <p14:creationId xmlns:p14="http://schemas.microsoft.com/office/powerpoint/2010/main" val="136071790"/>
      </p:ext>
    </p:extLst>
  </p:cSld>
  <p:clrMapOvr>
    <a:masterClrMapping/>
  </p:clrMapOvr>
  <mc:AlternateContent xmlns:mc="http://schemas.openxmlformats.org/markup-compatibility/2006" xmlns:p14="http://schemas.microsoft.com/office/powerpoint/2010/main">
    <mc:Choice Requires="p14">
      <p:transition spd="slow" p14:dur="2000" advTm="3005"/>
    </mc:Choice>
    <mc:Fallback xmlns="">
      <p:transition spd="slow" advTm="30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0" name="Picture 9">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3D pattern of ring shapes connected by lines">
            <a:extLst>
              <a:ext uri="{FF2B5EF4-FFF2-40B4-BE49-F238E27FC236}">
                <a16:creationId xmlns:a16="http://schemas.microsoft.com/office/drawing/2014/main" id="{E322DF86-CE72-9865-10C8-0D298CC2FEBF}"/>
              </a:ext>
            </a:extLst>
          </p:cNvPr>
          <p:cNvPicPr>
            <a:picLocks noChangeAspect="1"/>
          </p:cNvPicPr>
          <p:nvPr/>
        </p:nvPicPr>
        <p:blipFill rotWithShape="1">
          <a:blip r:embed="rId4">
            <a:alphaModFix amt="50000"/>
          </a:blip>
          <a:srcRect r="-2" b="-2"/>
          <a:stretch/>
        </p:blipFill>
        <p:spPr>
          <a:xfrm>
            <a:off x="20" y="10"/>
            <a:ext cx="12191980" cy="6857990"/>
          </a:xfrm>
          <a:prstGeom prst="rect">
            <a:avLst/>
          </a:prstGeom>
        </p:spPr>
      </p:pic>
      <p:sp>
        <p:nvSpPr>
          <p:cNvPr id="3" name="Title 1">
            <a:extLst>
              <a:ext uri="{FF2B5EF4-FFF2-40B4-BE49-F238E27FC236}">
                <a16:creationId xmlns:a16="http://schemas.microsoft.com/office/drawing/2014/main" id="{3B7961AF-FC76-7712-80A6-C8849B8199CC}"/>
              </a:ext>
            </a:extLst>
          </p:cNvPr>
          <p:cNvSpPr txBox="1">
            <a:spLocks/>
          </p:cNvSpPr>
          <p:nvPr/>
        </p:nvSpPr>
        <p:spPr>
          <a:xfrm>
            <a:off x="2692398" y="1871131"/>
            <a:ext cx="6815669" cy="1515533"/>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sz="5000">
                <a:solidFill>
                  <a:srgbClr val="FFFFFF"/>
                </a:solidFill>
              </a:rPr>
              <a:t>Hardware Design</a:t>
            </a:r>
          </a:p>
        </p:txBody>
      </p:sp>
      <p:cxnSp>
        <p:nvCxnSpPr>
          <p:cNvPr id="19" name="Straight Connector 18">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7015496"/>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62D226-1240-AE66-53D1-1BD94ED0818F}"/>
              </a:ext>
            </a:extLst>
          </p:cNvPr>
          <p:cNvSpPr txBox="1"/>
          <p:nvPr/>
        </p:nvSpPr>
        <p:spPr>
          <a:xfrm>
            <a:off x="3881782" y="800652"/>
            <a:ext cx="466462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t>Schematic Design: DC-DC Converters</a:t>
            </a:r>
            <a:endParaRPr lang="en-US"/>
          </a:p>
        </p:txBody>
      </p:sp>
      <p:pic>
        <p:nvPicPr>
          <p:cNvPr id="3" name="Picture 3" descr="Diagram, schematic&#10;&#10;Description automatically generated">
            <a:extLst>
              <a:ext uri="{FF2B5EF4-FFF2-40B4-BE49-F238E27FC236}">
                <a16:creationId xmlns:a16="http://schemas.microsoft.com/office/drawing/2014/main" id="{91575D1D-6018-319A-0173-A54D1F6FF7AC}"/>
              </a:ext>
            </a:extLst>
          </p:cNvPr>
          <p:cNvPicPr>
            <a:picLocks noChangeAspect="1"/>
          </p:cNvPicPr>
          <p:nvPr/>
        </p:nvPicPr>
        <p:blipFill>
          <a:blip r:embed="rId2"/>
          <a:stretch>
            <a:fillRect/>
          </a:stretch>
        </p:blipFill>
        <p:spPr>
          <a:xfrm>
            <a:off x="1013792" y="2465832"/>
            <a:ext cx="10186504" cy="1926334"/>
          </a:xfrm>
          <a:prstGeom prst="rect">
            <a:avLst/>
          </a:prstGeom>
        </p:spPr>
      </p:pic>
      <p:pic>
        <p:nvPicPr>
          <p:cNvPr id="5" name="Picture 4">
            <a:extLst>
              <a:ext uri="{FF2B5EF4-FFF2-40B4-BE49-F238E27FC236}">
                <a16:creationId xmlns:a16="http://schemas.microsoft.com/office/drawing/2014/main" id="{D5C8027D-4EFF-9B8F-F0D6-9D72742BC89B}"/>
              </a:ext>
            </a:extLst>
          </p:cNvPr>
          <p:cNvPicPr>
            <a:picLocks noChangeAspect="1"/>
          </p:cNvPicPr>
          <p:nvPr/>
        </p:nvPicPr>
        <p:blipFill>
          <a:blip r:embed="rId3"/>
          <a:stretch>
            <a:fillRect/>
          </a:stretch>
        </p:blipFill>
        <p:spPr>
          <a:xfrm>
            <a:off x="11162742" y="20252"/>
            <a:ext cx="1021266" cy="1026909"/>
          </a:xfrm>
          <a:prstGeom prst="rect">
            <a:avLst/>
          </a:prstGeom>
        </p:spPr>
      </p:pic>
      <p:sp>
        <p:nvSpPr>
          <p:cNvPr id="7" name="TextBox 6">
            <a:extLst>
              <a:ext uri="{FF2B5EF4-FFF2-40B4-BE49-F238E27FC236}">
                <a16:creationId xmlns:a16="http://schemas.microsoft.com/office/drawing/2014/main" id="{7BC1BAB6-9AA3-BFC6-174D-9BE07DE25548}"/>
              </a:ext>
            </a:extLst>
          </p:cNvPr>
          <p:cNvSpPr txBox="1"/>
          <p:nvPr/>
        </p:nvSpPr>
        <p:spPr>
          <a:xfrm>
            <a:off x="11156400" y="1040400"/>
            <a:ext cx="1105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Dhanesh</a:t>
            </a:r>
            <a:endParaRPr lang="en-US" b="1"/>
          </a:p>
        </p:txBody>
      </p:sp>
    </p:spTree>
    <p:extLst>
      <p:ext uri="{BB962C8B-B14F-4D97-AF65-F5344CB8AC3E}">
        <p14:creationId xmlns:p14="http://schemas.microsoft.com/office/powerpoint/2010/main" val="3890491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corded Sound">
            <a:hlinkClick r:id="" action="ppaction://media"/>
            <a:extLst>
              <a:ext uri="{FF2B5EF4-FFF2-40B4-BE49-F238E27FC236}">
                <a16:creationId xmlns:a16="http://schemas.microsoft.com/office/drawing/2014/main" id="{A93EA4E2-CF1B-65C1-F1AB-5AC9316FF8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0831" y="266075"/>
            <a:ext cx="609600" cy="609600"/>
          </a:xfrm>
          <a:prstGeom prst="rect">
            <a:avLst/>
          </a:prstGeom>
        </p:spPr>
      </p:pic>
      <p:pic>
        <p:nvPicPr>
          <p:cNvPr id="5" name="Picture 5" descr="Diagram&#10;&#10;Description automatically generated">
            <a:extLst>
              <a:ext uri="{FF2B5EF4-FFF2-40B4-BE49-F238E27FC236}">
                <a16:creationId xmlns:a16="http://schemas.microsoft.com/office/drawing/2014/main" id="{D983722F-D16F-94AB-2525-311A157BBD35}"/>
              </a:ext>
            </a:extLst>
          </p:cNvPr>
          <p:cNvPicPr>
            <a:picLocks noChangeAspect="1"/>
          </p:cNvPicPr>
          <p:nvPr/>
        </p:nvPicPr>
        <p:blipFill rotWithShape="1">
          <a:blip r:embed="rId5"/>
          <a:srcRect l="-54" t="5556" r="-153" b="7713"/>
          <a:stretch/>
        </p:blipFill>
        <p:spPr>
          <a:xfrm>
            <a:off x="4931412" y="2091482"/>
            <a:ext cx="6098116" cy="3909735"/>
          </a:xfrm>
          <a:prstGeom prst="rect">
            <a:avLst/>
          </a:prstGeom>
        </p:spPr>
      </p:pic>
      <p:sp>
        <p:nvSpPr>
          <p:cNvPr id="2" name="Title 1">
            <a:extLst>
              <a:ext uri="{FF2B5EF4-FFF2-40B4-BE49-F238E27FC236}">
                <a16:creationId xmlns:a16="http://schemas.microsoft.com/office/drawing/2014/main" id="{63A6438B-3423-FFEF-47A6-29F5C1F896BF}"/>
              </a:ext>
            </a:extLst>
          </p:cNvPr>
          <p:cNvSpPr>
            <a:spLocks noGrp="1"/>
          </p:cNvSpPr>
          <p:nvPr>
            <p:ph type="title" idx="4294967295"/>
          </p:nvPr>
        </p:nvSpPr>
        <p:spPr>
          <a:xfrm>
            <a:off x="982663" y="360363"/>
            <a:ext cx="11209337" cy="1423987"/>
          </a:xfrm>
        </p:spPr>
        <p:txBody>
          <a:bodyPr/>
          <a:lstStyle/>
          <a:p>
            <a:r>
              <a:rPr lang="en-US"/>
              <a:t>Hardware: Testing</a:t>
            </a:r>
          </a:p>
        </p:txBody>
      </p:sp>
      <p:pic>
        <p:nvPicPr>
          <p:cNvPr id="4" name="Picture 4" descr="Diagram&#10;&#10;Description automatically generated">
            <a:extLst>
              <a:ext uri="{FF2B5EF4-FFF2-40B4-BE49-F238E27FC236}">
                <a16:creationId xmlns:a16="http://schemas.microsoft.com/office/drawing/2014/main" id="{16E10F17-52D2-8563-E497-2657E49F594A}"/>
              </a:ext>
            </a:extLst>
          </p:cNvPr>
          <p:cNvPicPr>
            <a:picLocks noChangeAspect="1"/>
          </p:cNvPicPr>
          <p:nvPr/>
        </p:nvPicPr>
        <p:blipFill>
          <a:blip r:embed="rId6"/>
          <a:stretch>
            <a:fillRect/>
          </a:stretch>
        </p:blipFill>
        <p:spPr>
          <a:xfrm>
            <a:off x="1521325" y="1611932"/>
            <a:ext cx="3406467" cy="4498357"/>
          </a:xfrm>
          <a:prstGeom prst="rect">
            <a:avLst/>
          </a:prstGeom>
        </p:spPr>
      </p:pic>
      <p:pic>
        <p:nvPicPr>
          <p:cNvPr id="3" name="Picture 2">
            <a:extLst>
              <a:ext uri="{FF2B5EF4-FFF2-40B4-BE49-F238E27FC236}">
                <a16:creationId xmlns:a16="http://schemas.microsoft.com/office/drawing/2014/main" id="{58EF22A6-A5CC-673D-AFE7-CF69C87DAA38}"/>
              </a:ext>
            </a:extLst>
          </p:cNvPr>
          <p:cNvPicPr>
            <a:picLocks noChangeAspect="1"/>
          </p:cNvPicPr>
          <p:nvPr/>
        </p:nvPicPr>
        <p:blipFill>
          <a:blip r:embed="rId7"/>
          <a:stretch>
            <a:fillRect/>
          </a:stretch>
        </p:blipFill>
        <p:spPr>
          <a:xfrm>
            <a:off x="11154998" y="0"/>
            <a:ext cx="1021266" cy="1026909"/>
          </a:xfrm>
          <a:prstGeom prst="rect">
            <a:avLst/>
          </a:prstGeom>
        </p:spPr>
      </p:pic>
      <p:sp>
        <p:nvSpPr>
          <p:cNvPr id="16" name="TextBox 15">
            <a:extLst>
              <a:ext uri="{FF2B5EF4-FFF2-40B4-BE49-F238E27FC236}">
                <a16:creationId xmlns:a16="http://schemas.microsoft.com/office/drawing/2014/main" id="{AD8F6265-CB6C-4A58-55B9-4334C2D4EC8D}"/>
              </a:ext>
            </a:extLst>
          </p:cNvPr>
          <p:cNvSpPr txBox="1"/>
          <p:nvPr/>
        </p:nvSpPr>
        <p:spPr>
          <a:xfrm>
            <a:off x="11168400" y="1028400"/>
            <a:ext cx="1105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Dhanesh</a:t>
            </a:r>
            <a:endParaRPr lang="en-US" b="1"/>
          </a:p>
        </p:txBody>
      </p:sp>
    </p:spTree>
    <p:extLst>
      <p:ext uri="{BB962C8B-B14F-4D97-AF65-F5344CB8AC3E}">
        <p14:creationId xmlns:p14="http://schemas.microsoft.com/office/powerpoint/2010/main" val="69474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5152">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orded Sound">
            <a:hlinkClick r:id="" action="ppaction://media"/>
            <a:extLst>
              <a:ext uri="{FF2B5EF4-FFF2-40B4-BE49-F238E27FC236}">
                <a16:creationId xmlns:a16="http://schemas.microsoft.com/office/drawing/2014/main" id="{9BEE064D-0EDD-E7CE-4E9C-ABB1A9CA1F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52302" y="220973"/>
            <a:ext cx="609600" cy="609600"/>
          </a:xfrm>
          <a:prstGeom prst="rect">
            <a:avLst/>
          </a:prstGeom>
        </p:spPr>
      </p:pic>
      <p:pic>
        <p:nvPicPr>
          <p:cNvPr id="6" name="Picture 6" descr="A picture containing text&#10;&#10;Description automatically generated">
            <a:extLst>
              <a:ext uri="{FF2B5EF4-FFF2-40B4-BE49-F238E27FC236}">
                <a16:creationId xmlns:a16="http://schemas.microsoft.com/office/drawing/2014/main" id="{EA7CBE8B-A427-140A-E12D-EE3349506B70}"/>
              </a:ext>
            </a:extLst>
          </p:cNvPr>
          <p:cNvPicPr>
            <a:picLocks noChangeAspect="1"/>
          </p:cNvPicPr>
          <p:nvPr/>
        </p:nvPicPr>
        <p:blipFill>
          <a:blip r:embed="rId5"/>
          <a:stretch>
            <a:fillRect/>
          </a:stretch>
        </p:blipFill>
        <p:spPr>
          <a:xfrm>
            <a:off x="3352800" y="1381473"/>
            <a:ext cx="5486400" cy="2162175"/>
          </a:xfrm>
          <a:prstGeom prst="rect">
            <a:avLst/>
          </a:prstGeom>
        </p:spPr>
      </p:pic>
      <p:pic>
        <p:nvPicPr>
          <p:cNvPr id="2" name="Picture 2" descr="Graphical user interface&#10;&#10;Description automatically generated">
            <a:extLst>
              <a:ext uri="{FF2B5EF4-FFF2-40B4-BE49-F238E27FC236}">
                <a16:creationId xmlns:a16="http://schemas.microsoft.com/office/drawing/2014/main" id="{9035317C-7233-6A38-16F4-34206B4CD18B}"/>
              </a:ext>
            </a:extLst>
          </p:cNvPr>
          <p:cNvPicPr>
            <a:picLocks noChangeAspect="1"/>
          </p:cNvPicPr>
          <p:nvPr/>
        </p:nvPicPr>
        <p:blipFill>
          <a:blip r:embed="rId6"/>
          <a:stretch>
            <a:fillRect/>
          </a:stretch>
        </p:blipFill>
        <p:spPr>
          <a:xfrm>
            <a:off x="923693" y="3431565"/>
            <a:ext cx="5094248" cy="2661869"/>
          </a:xfrm>
          <a:prstGeom prst="rect">
            <a:avLst/>
          </a:prstGeom>
        </p:spPr>
      </p:pic>
      <p:pic>
        <p:nvPicPr>
          <p:cNvPr id="3" name="Picture 3" descr="A picture containing graphical user interface&#10;&#10;Description automatically generated">
            <a:extLst>
              <a:ext uri="{FF2B5EF4-FFF2-40B4-BE49-F238E27FC236}">
                <a16:creationId xmlns:a16="http://schemas.microsoft.com/office/drawing/2014/main" id="{A9C67FA8-E2A5-AB47-E632-4BADAF71E4FD}"/>
              </a:ext>
            </a:extLst>
          </p:cNvPr>
          <p:cNvPicPr>
            <a:picLocks noChangeAspect="1"/>
          </p:cNvPicPr>
          <p:nvPr/>
        </p:nvPicPr>
        <p:blipFill>
          <a:blip r:embed="rId7"/>
          <a:stretch>
            <a:fillRect/>
          </a:stretch>
        </p:blipFill>
        <p:spPr>
          <a:xfrm>
            <a:off x="6025375" y="3426813"/>
            <a:ext cx="5196467" cy="2801471"/>
          </a:xfrm>
          <a:prstGeom prst="rect">
            <a:avLst/>
          </a:prstGeom>
        </p:spPr>
      </p:pic>
      <p:sp>
        <p:nvSpPr>
          <p:cNvPr id="5" name="Title 1">
            <a:extLst>
              <a:ext uri="{FF2B5EF4-FFF2-40B4-BE49-F238E27FC236}">
                <a16:creationId xmlns:a16="http://schemas.microsoft.com/office/drawing/2014/main" id="{E8AE4FE0-4ADE-677A-4CE1-C192D06AC713}"/>
              </a:ext>
            </a:extLst>
          </p:cNvPr>
          <p:cNvSpPr txBox="1">
            <a:spLocks/>
          </p:cNvSpPr>
          <p:nvPr/>
        </p:nvSpPr>
        <p:spPr>
          <a:xfrm>
            <a:off x="852565" y="220973"/>
            <a:ext cx="11209337" cy="1423987"/>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Hardware: Testing</a:t>
            </a:r>
          </a:p>
        </p:txBody>
      </p:sp>
      <p:pic>
        <p:nvPicPr>
          <p:cNvPr id="4" name="Picture 3">
            <a:extLst>
              <a:ext uri="{FF2B5EF4-FFF2-40B4-BE49-F238E27FC236}">
                <a16:creationId xmlns:a16="http://schemas.microsoft.com/office/drawing/2014/main" id="{F35A6529-82D4-EB1C-9C9E-A6DE9BA2EC36}"/>
              </a:ext>
            </a:extLst>
          </p:cNvPr>
          <p:cNvPicPr>
            <a:picLocks noChangeAspect="1"/>
          </p:cNvPicPr>
          <p:nvPr/>
        </p:nvPicPr>
        <p:blipFill>
          <a:blip r:embed="rId8"/>
          <a:stretch>
            <a:fillRect/>
          </a:stretch>
        </p:blipFill>
        <p:spPr>
          <a:xfrm>
            <a:off x="11154998" y="0"/>
            <a:ext cx="1021266" cy="1026909"/>
          </a:xfrm>
          <a:prstGeom prst="rect">
            <a:avLst/>
          </a:prstGeom>
        </p:spPr>
      </p:pic>
      <p:sp>
        <p:nvSpPr>
          <p:cNvPr id="9" name="TextBox 8">
            <a:extLst>
              <a:ext uri="{FF2B5EF4-FFF2-40B4-BE49-F238E27FC236}">
                <a16:creationId xmlns:a16="http://schemas.microsoft.com/office/drawing/2014/main" id="{1C5290A0-70F8-7875-D9EB-F3B50F4C4AE6}"/>
              </a:ext>
            </a:extLst>
          </p:cNvPr>
          <p:cNvSpPr txBox="1"/>
          <p:nvPr/>
        </p:nvSpPr>
        <p:spPr>
          <a:xfrm>
            <a:off x="11168400" y="1028400"/>
            <a:ext cx="1105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Dhanesh</a:t>
            </a:r>
            <a:endParaRPr lang="en-US" b="1"/>
          </a:p>
        </p:txBody>
      </p:sp>
    </p:spTree>
    <p:extLst>
      <p:ext uri="{BB962C8B-B14F-4D97-AF65-F5344CB8AC3E}">
        <p14:creationId xmlns:p14="http://schemas.microsoft.com/office/powerpoint/2010/main" val="81325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1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5C0B1B-3FA6-C3F0-E310-FFB557031E61}"/>
              </a:ext>
            </a:extLst>
          </p:cNvPr>
          <p:cNvSpPr txBox="1"/>
          <p:nvPr/>
        </p:nvSpPr>
        <p:spPr>
          <a:xfrm>
            <a:off x="3881782" y="800652"/>
            <a:ext cx="466462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t>Schematic Design: USB &amp; ESP32</a:t>
            </a:r>
          </a:p>
        </p:txBody>
      </p:sp>
      <p:pic>
        <p:nvPicPr>
          <p:cNvPr id="4" name="Picture 4" descr="Diagram, schematic&#10;&#10;Description automatically generated">
            <a:extLst>
              <a:ext uri="{FF2B5EF4-FFF2-40B4-BE49-F238E27FC236}">
                <a16:creationId xmlns:a16="http://schemas.microsoft.com/office/drawing/2014/main" id="{C6315EA8-3841-4974-1B9F-32A3EE863D44}"/>
              </a:ext>
            </a:extLst>
          </p:cNvPr>
          <p:cNvPicPr>
            <a:picLocks noChangeAspect="1"/>
          </p:cNvPicPr>
          <p:nvPr/>
        </p:nvPicPr>
        <p:blipFill>
          <a:blip r:embed="rId2"/>
          <a:stretch>
            <a:fillRect/>
          </a:stretch>
        </p:blipFill>
        <p:spPr>
          <a:xfrm>
            <a:off x="1002747" y="2553051"/>
            <a:ext cx="5758069" cy="2469722"/>
          </a:xfrm>
          <a:prstGeom prst="rect">
            <a:avLst/>
          </a:prstGeom>
        </p:spPr>
      </p:pic>
      <p:pic>
        <p:nvPicPr>
          <p:cNvPr id="6" name="Picture 6" descr="A picture containing diagram&#10;&#10;Description automatically generated">
            <a:extLst>
              <a:ext uri="{FF2B5EF4-FFF2-40B4-BE49-F238E27FC236}">
                <a16:creationId xmlns:a16="http://schemas.microsoft.com/office/drawing/2014/main" id="{C858BEC4-9139-26B5-C743-4608775B1D4C}"/>
              </a:ext>
            </a:extLst>
          </p:cNvPr>
          <p:cNvPicPr>
            <a:picLocks noChangeAspect="1"/>
          </p:cNvPicPr>
          <p:nvPr/>
        </p:nvPicPr>
        <p:blipFill>
          <a:blip r:embed="rId3"/>
          <a:stretch>
            <a:fillRect/>
          </a:stretch>
        </p:blipFill>
        <p:spPr>
          <a:xfrm>
            <a:off x="6752303" y="2556192"/>
            <a:ext cx="4426974" cy="2581356"/>
          </a:xfrm>
          <a:prstGeom prst="rect">
            <a:avLst/>
          </a:prstGeom>
        </p:spPr>
      </p:pic>
      <p:pic>
        <p:nvPicPr>
          <p:cNvPr id="5" name="Picture 4">
            <a:extLst>
              <a:ext uri="{FF2B5EF4-FFF2-40B4-BE49-F238E27FC236}">
                <a16:creationId xmlns:a16="http://schemas.microsoft.com/office/drawing/2014/main" id="{2E6571AD-D432-BE60-2DCE-97AF7F58A8A9}"/>
              </a:ext>
            </a:extLst>
          </p:cNvPr>
          <p:cNvPicPr>
            <a:picLocks noChangeAspect="1"/>
          </p:cNvPicPr>
          <p:nvPr/>
        </p:nvPicPr>
        <p:blipFill>
          <a:blip r:embed="rId4"/>
          <a:stretch>
            <a:fillRect/>
          </a:stretch>
        </p:blipFill>
        <p:spPr>
          <a:xfrm>
            <a:off x="11154998" y="0"/>
            <a:ext cx="1021266" cy="1026909"/>
          </a:xfrm>
          <a:prstGeom prst="rect">
            <a:avLst/>
          </a:prstGeom>
        </p:spPr>
      </p:pic>
      <p:sp>
        <p:nvSpPr>
          <p:cNvPr id="8" name="TextBox 7">
            <a:extLst>
              <a:ext uri="{FF2B5EF4-FFF2-40B4-BE49-F238E27FC236}">
                <a16:creationId xmlns:a16="http://schemas.microsoft.com/office/drawing/2014/main" id="{B5BB51D7-105A-8FE4-2A37-D55DEF80BED1}"/>
              </a:ext>
            </a:extLst>
          </p:cNvPr>
          <p:cNvSpPr txBox="1"/>
          <p:nvPr/>
        </p:nvSpPr>
        <p:spPr>
          <a:xfrm>
            <a:off x="11156400" y="1040400"/>
            <a:ext cx="1105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Dhanesh</a:t>
            </a:r>
            <a:endParaRPr lang="en-US" b="1"/>
          </a:p>
        </p:txBody>
      </p:sp>
    </p:spTree>
    <p:extLst>
      <p:ext uri="{BB962C8B-B14F-4D97-AF65-F5344CB8AC3E}">
        <p14:creationId xmlns:p14="http://schemas.microsoft.com/office/powerpoint/2010/main" val="1618344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Recorded Sound">
            <a:hlinkClick r:id="" action="ppaction://media"/>
            <a:extLst>
              <a:ext uri="{FF2B5EF4-FFF2-40B4-BE49-F238E27FC236}">
                <a16:creationId xmlns:a16="http://schemas.microsoft.com/office/drawing/2014/main" id="{22689B6F-491F-F1F0-F327-B0C6A79F937D}"/>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9704295" y="3304925"/>
            <a:ext cx="609600" cy="609600"/>
          </a:xfrm>
          <a:prstGeom prst="rect">
            <a:avLst/>
          </a:prstGeom>
        </p:spPr>
      </p:pic>
      <p:pic>
        <p:nvPicPr>
          <p:cNvPr id="17" name="Andy Intro">
            <a:hlinkClick r:id="" action="ppaction://media"/>
            <a:extLst>
              <a:ext uri="{FF2B5EF4-FFF2-40B4-BE49-F238E27FC236}">
                <a16:creationId xmlns:a16="http://schemas.microsoft.com/office/drawing/2014/main" id="{B0963104-9EC1-29EB-1729-865109748359}"/>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7024596" y="3185318"/>
            <a:ext cx="487363" cy="487363"/>
          </a:xfrm>
          <a:prstGeom prst="rect">
            <a:avLst/>
          </a:prstGeom>
        </p:spPr>
      </p:pic>
      <p:pic>
        <p:nvPicPr>
          <p:cNvPr id="15" name="Recorded Sound">
            <a:hlinkClick r:id="" action="ppaction://media"/>
            <a:extLst>
              <a:ext uri="{FF2B5EF4-FFF2-40B4-BE49-F238E27FC236}">
                <a16:creationId xmlns:a16="http://schemas.microsoft.com/office/drawing/2014/main" id="{4D0C00CD-FA0E-4BBE-A1C2-22CF3E89D8B0}"/>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1867395" y="3392200"/>
            <a:ext cx="487363" cy="487363"/>
          </a:xfrm>
          <a:prstGeom prst="rect">
            <a:avLst/>
          </a:prstGeom>
        </p:spPr>
      </p:pic>
      <p:pic>
        <p:nvPicPr>
          <p:cNvPr id="16" name="Audio Recording Sep 14, 2022 at 9:49:13 PM" descr="Audio Recording Sep 14, 2022 at 9:49:13 PM">
            <a:hlinkClick r:id="" action="ppaction://media"/>
            <a:extLst>
              <a:ext uri="{FF2B5EF4-FFF2-40B4-BE49-F238E27FC236}">
                <a16:creationId xmlns:a16="http://schemas.microsoft.com/office/drawing/2014/main" id="{22C81F0E-F1AA-762B-BD89-5B55CA32A80C}"/>
              </a:ext>
            </a:extLst>
          </p:cNvPr>
          <p:cNvPicPr>
            <a:picLocks noChangeAspect="1"/>
          </p:cNvPicPr>
          <p:nvPr>
            <a:audioFile r:link="rId9"/>
            <p:extLst>
              <p:ext uri="{DAA4B4D4-6D71-4841-9C94-3DE7FCFB9230}">
                <p14:media xmlns:p14="http://schemas.microsoft.com/office/powerpoint/2010/main" r:embed="rId8"/>
              </p:ext>
            </p:extLst>
          </p:nvPr>
        </p:nvPicPr>
        <p:blipFill>
          <a:blip r:embed="rId13"/>
          <a:stretch>
            <a:fillRect/>
          </a:stretch>
        </p:blipFill>
        <p:spPr>
          <a:xfrm>
            <a:off x="4123794" y="3297056"/>
            <a:ext cx="812800" cy="812800"/>
          </a:xfrm>
          <a:prstGeom prst="rect">
            <a:avLst/>
          </a:prstGeom>
        </p:spPr>
      </p:pic>
      <p:pic>
        <p:nvPicPr>
          <p:cNvPr id="4" name="Picture 3" descr="A person wearing glasses&#10;&#10;Description automatically generated with medium confidence">
            <a:extLst>
              <a:ext uri="{FF2B5EF4-FFF2-40B4-BE49-F238E27FC236}">
                <a16:creationId xmlns:a16="http://schemas.microsoft.com/office/drawing/2014/main" id="{D71CAD73-753D-4999-9F66-D70D2D7704C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48424" y="2665428"/>
            <a:ext cx="1704164" cy="2450649"/>
          </a:xfrm>
          <a:prstGeom prst="rect">
            <a:avLst/>
          </a:prstGeom>
        </p:spPr>
      </p:pic>
      <p:sp>
        <p:nvSpPr>
          <p:cNvPr id="2" name="Title 1">
            <a:extLst>
              <a:ext uri="{FF2B5EF4-FFF2-40B4-BE49-F238E27FC236}">
                <a16:creationId xmlns:a16="http://schemas.microsoft.com/office/drawing/2014/main" id="{E44623A0-6912-0C98-9D76-8ABCB03D0DA7}"/>
              </a:ext>
            </a:extLst>
          </p:cNvPr>
          <p:cNvSpPr>
            <a:spLocks noGrp="1"/>
          </p:cNvSpPr>
          <p:nvPr>
            <p:ph type="title"/>
          </p:nvPr>
        </p:nvSpPr>
        <p:spPr/>
        <p:txBody>
          <a:bodyPr/>
          <a:lstStyle/>
          <a:p>
            <a:r>
              <a:rPr lang="en-US"/>
              <a:t>Team Introduction</a:t>
            </a:r>
          </a:p>
        </p:txBody>
      </p:sp>
      <p:pic>
        <p:nvPicPr>
          <p:cNvPr id="5" name="Picture 5" descr="A picture containing person, wall, indoor, hair&#10;&#10;Description automatically generated">
            <a:extLst>
              <a:ext uri="{FF2B5EF4-FFF2-40B4-BE49-F238E27FC236}">
                <a16:creationId xmlns:a16="http://schemas.microsoft.com/office/drawing/2014/main" id="{4AE448CC-4413-1C9D-527A-EF394C73C2FE}"/>
              </a:ext>
            </a:extLst>
          </p:cNvPr>
          <p:cNvPicPr>
            <a:picLocks noChangeAspect="1"/>
          </p:cNvPicPr>
          <p:nvPr/>
        </p:nvPicPr>
        <p:blipFill>
          <a:blip r:embed="rId15"/>
          <a:stretch>
            <a:fillRect/>
          </a:stretch>
        </p:blipFill>
        <p:spPr>
          <a:xfrm rot="5400000">
            <a:off x="3319364" y="3176639"/>
            <a:ext cx="2450592" cy="1395657"/>
          </a:xfrm>
          <a:prstGeom prst="rect">
            <a:avLst/>
          </a:prstGeom>
        </p:spPr>
      </p:pic>
      <p:pic>
        <p:nvPicPr>
          <p:cNvPr id="6" name="Picture 5">
            <a:extLst>
              <a:ext uri="{FF2B5EF4-FFF2-40B4-BE49-F238E27FC236}">
                <a16:creationId xmlns:a16="http://schemas.microsoft.com/office/drawing/2014/main" id="{DD7D26CF-18C3-AA67-D3FE-8317D6FF93B2}"/>
              </a:ext>
            </a:extLst>
          </p:cNvPr>
          <p:cNvPicPr>
            <a:picLocks noChangeAspect="1"/>
          </p:cNvPicPr>
          <p:nvPr/>
        </p:nvPicPr>
        <p:blipFill>
          <a:blip r:embed="rId16"/>
          <a:stretch>
            <a:fillRect/>
          </a:stretch>
        </p:blipFill>
        <p:spPr>
          <a:xfrm>
            <a:off x="5952717" y="2665430"/>
            <a:ext cx="2445030" cy="2450592"/>
          </a:xfrm>
          <a:prstGeom prst="rect">
            <a:avLst/>
          </a:prstGeom>
        </p:spPr>
      </p:pic>
      <p:sp>
        <p:nvSpPr>
          <p:cNvPr id="3" name="TextBox 2">
            <a:extLst>
              <a:ext uri="{FF2B5EF4-FFF2-40B4-BE49-F238E27FC236}">
                <a16:creationId xmlns:a16="http://schemas.microsoft.com/office/drawing/2014/main" id="{D68E6F64-BEC4-76BF-5C7B-56AF4B278982}"/>
              </a:ext>
            </a:extLst>
          </p:cNvPr>
          <p:cNvSpPr txBox="1"/>
          <p:nvPr/>
        </p:nvSpPr>
        <p:spPr>
          <a:xfrm>
            <a:off x="1331553" y="5120913"/>
            <a:ext cx="1777654" cy="369332"/>
          </a:xfrm>
          <a:prstGeom prst="rect">
            <a:avLst/>
          </a:prstGeom>
          <a:noFill/>
        </p:spPr>
        <p:txBody>
          <a:bodyPr wrap="square" rtlCol="0">
            <a:spAutoFit/>
          </a:bodyPr>
          <a:lstStyle/>
          <a:p>
            <a:r>
              <a:rPr lang="en-US"/>
              <a:t>Jourdan Callahan</a:t>
            </a:r>
          </a:p>
        </p:txBody>
      </p:sp>
      <p:sp>
        <p:nvSpPr>
          <p:cNvPr id="7" name="TextBox 6">
            <a:extLst>
              <a:ext uri="{FF2B5EF4-FFF2-40B4-BE49-F238E27FC236}">
                <a16:creationId xmlns:a16="http://schemas.microsoft.com/office/drawing/2014/main" id="{6FACB1C0-0D11-EBF4-454E-BD7C566FB05C}"/>
              </a:ext>
            </a:extLst>
          </p:cNvPr>
          <p:cNvSpPr txBox="1"/>
          <p:nvPr/>
        </p:nvSpPr>
        <p:spPr>
          <a:xfrm>
            <a:off x="3611549" y="5144052"/>
            <a:ext cx="1980679" cy="369332"/>
          </a:xfrm>
          <a:prstGeom prst="rect">
            <a:avLst/>
          </a:prstGeom>
          <a:noFill/>
        </p:spPr>
        <p:txBody>
          <a:bodyPr wrap="square" rtlCol="0">
            <a:spAutoFit/>
          </a:bodyPr>
          <a:lstStyle/>
          <a:p>
            <a:r>
              <a:rPr lang="en-US"/>
              <a:t>AnnaBelinda Zhou</a:t>
            </a:r>
          </a:p>
        </p:txBody>
      </p:sp>
      <p:sp>
        <p:nvSpPr>
          <p:cNvPr id="8" name="TextBox 7">
            <a:extLst>
              <a:ext uri="{FF2B5EF4-FFF2-40B4-BE49-F238E27FC236}">
                <a16:creationId xmlns:a16="http://schemas.microsoft.com/office/drawing/2014/main" id="{48D7025E-0425-73AC-3415-7357CA2FDF62}"/>
              </a:ext>
            </a:extLst>
          </p:cNvPr>
          <p:cNvSpPr txBox="1"/>
          <p:nvPr/>
        </p:nvSpPr>
        <p:spPr>
          <a:xfrm>
            <a:off x="6499717" y="5116021"/>
            <a:ext cx="1537122" cy="369332"/>
          </a:xfrm>
          <a:prstGeom prst="rect">
            <a:avLst/>
          </a:prstGeom>
          <a:noFill/>
        </p:spPr>
        <p:txBody>
          <a:bodyPr wrap="square" rtlCol="0">
            <a:spAutoFit/>
          </a:bodyPr>
          <a:lstStyle/>
          <a:p>
            <a:r>
              <a:rPr lang="en-US"/>
              <a:t>Andy Kuang</a:t>
            </a:r>
          </a:p>
        </p:txBody>
      </p:sp>
      <p:sp>
        <p:nvSpPr>
          <p:cNvPr id="9" name="TextBox 8">
            <a:extLst>
              <a:ext uri="{FF2B5EF4-FFF2-40B4-BE49-F238E27FC236}">
                <a16:creationId xmlns:a16="http://schemas.microsoft.com/office/drawing/2014/main" id="{06DC941B-A9F1-39BB-07AA-24E49F482CE7}"/>
              </a:ext>
            </a:extLst>
          </p:cNvPr>
          <p:cNvSpPr txBox="1"/>
          <p:nvPr/>
        </p:nvSpPr>
        <p:spPr>
          <a:xfrm>
            <a:off x="1052595" y="5485353"/>
            <a:ext cx="2295821" cy="369332"/>
          </a:xfrm>
          <a:prstGeom prst="rect">
            <a:avLst/>
          </a:prstGeom>
          <a:noFill/>
        </p:spPr>
        <p:txBody>
          <a:bodyPr wrap="none" rtlCol="0">
            <a:spAutoFit/>
          </a:bodyPr>
          <a:lstStyle/>
          <a:p>
            <a:pPr algn="ctr"/>
            <a:r>
              <a:rPr lang="en-US"/>
              <a:t>Computer Engineering</a:t>
            </a:r>
          </a:p>
        </p:txBody>
      </p:sp>
      <p:sp>
        <p:nvSpPr>
          <p:cNvPr id="10" name="TextBox 9">
            <a:extLst>
              <a:ext uri="{FF2B5EF4-FFF2-40B4-BE49-F238E27FC236}">
                <a16:creationId xmlns:a16="http://schemas.microsoft.com/office/drawing/2014/main" id="{BD7BA45A-566A-1406-F92A-633F2223CF82}"/>
              </a:ext>
            </a:extLst>
          </p:cNvPr>
          <p:cNvSpPr txBox="1"/>
          <p:nvPr/>
        </p:nvSpPr>
        <p:spPr>
          <a:xfrm>
            <a:off x="6027320" y="5522030"/>
            <a:ext cx="2295821" cy="369332"/>
          </a:xfrm>
          <a:prstGeom prst="rect">
            <a:avLst/>
          </a:prstGeom>
          <a:noFill/>
        </p:spPr>
        <p:txBody>
          <a:bodyPr wrap="none" rtlCol="0">
            <a:spAutoFit/>
          </a:bodyPr>
          <a:lstStyle/>
          <a:p>
            <a:pPr algn="ctr"/>
            <a:r>
              <a:rPr lang="en-US"/>
              <a:t>Computer Engineering</a:t>
            </a:r>
          </a:p>
        </p:txBody>
      </p:sp>
      <p:sp>
        <p:nvSpPr>
          <p:cNvPr id="11" name="TextBox 10">
            <a:extLst>
              <a:ext uri="{FF2B5EF4-FFF2-40B4-BE49-F238E27FC236}">
                <a16:creationId xmlns:a16="http://schemas.microsoft.com/office/drawing/2014/main" id="{4B44B823-C9EE-8F2E-A57E-8AEF1982C705}"/>
              </a:ext>
            </a:extLst>
          </p:cNvPr>
          <p:cNvSpPr txBox="1"/>
          <p:nvPr/>
        </p:nvSpPr>
        <p:spPr>
          <a:xfrm>
            <a:off x="3422180" y="5514694"/>
            <a:ext cx="2447830" cy="646331"/>
          </a:xfrm>
          <a:prstGeom prst="rect">
            <a:avLst/>
          </a:prstGeom>
          <a:noFill/>
        </p:spPr>
        <p:txBody>
          <a:bodyPr wrap="square" rtlCol="0">
            <a:spAutoFit/>
          </a:bodyPr>
          <a:lstStyle/>
          <a:p>
            <a:pPr algn="ctr"/>
            <a:r>
              <a:rPr lang="en-US"/>
              <a:t>Electrical &amp; Computer Engineering</a:t>
            </a:r>
          </a:p>
        </p:txBody>
      </p:sp>
      <p:pic>
        <p:nvPicPr>
          <p:cNvPr id="12" name="Picture 12">
            <a:extLst>
              <a:ext uri="{FF2B5EF4-FFF2-40B4-BE49-F238E27FC236}">
                <a16:creationId xmlns:a16="http://schemas.microsoft.com/office/drawing/2014/main" id="{1EFA2067-3366-E627-F1F9-6E4BCA5F6B15}"/>
              </a:ext>
            </a:extLst>
          </p:cNvPr>
          <p:cNvPicPr>
            <a:picLocks noChangeAspect="1"/>
          </p:cNvPicPr>
          <p:nvPr/>
        </p:nvPicPr>
        <p:blipFill>
          <a:blip r:embed="rId17"/>
          <a:stretch>
            <a:fillRect/>
          </a:stretch>
        </p:blipFill>
        <p:spPr>
          <a:xfrm>
            <a:off x="8785413" y="2667000"/>
            <a:ext cx="2447365" cy="2456330"/>
          </a:xfrm>
          <a:prstGeom prst="rect">
            <a:avLst/>
          </a:prstGeom>
        </p:spPr>
      </p:pic>
      <p:sp>
        <p:nvSpPr>
          <p:cNvPr id="13" name="TextBox 12">
            <a:extLst>
              <a:ext uri="{FF2B5EF4-FFF2-40B4-BE49-F238E27FC236}">
                <a16:creationId xmlns:a16="http://schemas.microsoft.com/office/drawing/2014/main" id="{929378BF-34BD-BFF9-C4FF-E55E721ABA4F}"/>
              </a:ext>
            </a:extLst>
          </p:cNvPr>
          <p:cNvSpPr txBox="1"/>
          <p:nvPr/>
        </p:nvSpPr>
        <p:spPr>
          <a:xfrm>
            <a:off x="9027458" y="5116021"/>
            <a:ext cx="20552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Dhanesh Singh</a:t>
            </a:r>
          </a:p>
          <a:p>
            <a:pPr algn="ctr"/>
            <a:endParaRPr lang="en-US"/>
          </a:p>
        </p:txBody>
      </p:sp>
      <p:sp>
        <p:nvSpPr>
          <p:cNvPr id="14" name="TextBox 13">
            <a:extLst>
              <a:ext uri="{FF2B5EF4-FFF2-40B4-BE49-F238E27FC236}">
                <a16:creationId xmlns:a16="http://schemas.microsoft.com/office/drawing/2014/main" id="{5DA5911C-E865-D5D4-754A-43AB10B8A333}"/>
              </a:ext>
            </a:extLst>
          </p:cNvPr>
          <p:cNvSpPr txBox="1"/>
          <p:nvPr/>
        </p:nvSpPr>
        <p:spPr>
          <a:xfrm>
            <a:off x="8870146" y="5506536"/>
            <a:ext cx="2295821" cy="369332"/>
          </a:xfrm>
          <a:prstGeom prst="rect">
            <a:avLst/>
          </a:prstGeom>
          <a:noFill/>
        </p:spPr>
        <p:txBody>
          <a:bodyPr wrap="square" rtlCol="0">
            <a:spAutoFit/>
          </a:bodyPr>
          <a:lstStyle/>
          <a:p>
            <a:r>
              <a:rPr lang="en-US"/>
              <a:t>Computer Engineering</a:t>
            </a:r>
          </a:p>
        </p:txBody>
      </p:sp>
    </p:spTree>
    <p:custDataLst>
      <p:tags r:id="rId1"/>
    </p:custDataLst>
    <p:extLst>
      <p:ext uri="{BB962C8B-B14F-4D97-AF65-F5344CB8AC3E}">
        <p14:creationId xmlns:p14="http://schemas.microsoft.com/office/powerpoint/2010/main" val="3827006862"/>
      </p:ext>
    </p:extLst>
  </p:cSld>
  <p:clrMapOvr>
    <a:masterClrMapping/>
  </p:clrMapOvr>
  <mc:AlternateContent xmlns:mc="http://schemas.openxmlformats.org/markup-compatibility/2006" xmlns:p14="http://schemas.microsoft.com/office/powerpoint/2010/main">
    <mc:Choice Requires="p14">
      <p:transition spd="slow" p14:dur="2000" advTm="12383"/>
    </mc:Choice>
    <mc:Fallback xmlns="">
      <p:transition spd="slow" advTm="123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6"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360" fill="hold"/>
                                        <p:tgtEl>
                                          <p:spTgt spid="1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164" fill="hold"/>
                                        <p:tgtEl>
                                          <p:spTgt spid="17"/>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65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5"/>
                </p:tgtEl>
              </p:cMediaNode>
            </p:audio>
            <p:audio>
              <p:cMediaNode vol="80000">
                <p:cTn id="20" fill="hold" display="0">
                  <p:stCondLst>
                    <p:cond delay="indefinite"/>
                  </p:stCondLst>
                  <p:endCondLst>
                    <p:cond evt="onStopAudio" delay="0">
                      <p:tgtEl>
                        <p:sldTgt/>
                      </p:tgtEl>
                    </p:cond>
                  </p:endCondLst>
                </p:cTn>
                <p:tgtEl>
                  <p:spTgt spid="16"/>
                </p:tgtEl>
              </p:cMediaNode>
            </p:audio>
            <p:audio>
              <p:cMediaNode vol="80000">
                <p:cTn id="21" fill="hold" display="0">
                  <p:stCondLst>
                    <p:cond delay="indefinite"/>
                  </p:stCondLst>
                  <p:endCondLst>
                    <p:cond evt="onStopAudio" delay="0">
                      <p:tgtEl>
                        <p:sldTgt/>
                      </p:tgtEl>
                    </p:cond>
                  </p:endCondLst>
                </p:cTn>
                <p:tgtEl>
                  <p:spTgt spid="17"/>
                </p:tgtEl>
              </p:cMediaNode>
            </p:audio>
            <p:audio>
              <p:cMediaNode vol="80000">
                <p:cTn id="22" fill="hold" display="0">
                  <p:stCondLst>
                    <p:cond delay="indefinite"/>
                  </p:stCondLst>
                  <p:endCondLst>
                    <p:cond evt="onStopAudio" delay="0">
                      <p:tgtEl>
                        <p:sldTgt/>
                      </p:tgtEl>
                    </p:cond>
                  </p:endCondLst>
                </p:cTn>
                <p:tgtEl>
                  <p:spTgt spid="1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 schematic&#10;&#10;Description automatically generated">
            <a:extLst>
              <a:ext uri="{FF2B5EF4-FFF2-40B4-BE49-F238E27FC236}">
                <a16:creationId xmlns:a16="http://schemas.microsoft.com/office/drawing/2014/main" id="{8333E1A7-BFFD-7603-A33F-1C73BDC32281}"/>
              </a:ext>
            </a:extLst>
          </p:cNvPr>
          <p:cNvPicPr>
            <a:picLocks noChangeAspect="1"/>
          </p:cNvPicPr>
          <p:nvPr/>
        </p:nvPicPr>
        <p:blipFill>
          <a:blip r:embed="rId2"/>
          <a:stretch>
            <a:fillRect/>
          </a:stretch>
        </p:blipFill>
        <p:spPr>
          <a:xfrm>
            <a:off x="3089787" y="2190586"/>
            <a:ext cx="6171308" cy="3960930"/>
          </a:xfrm>
          <a:prstGeom prst="rect">
            <a:avLst/>
          </a:prstGeom>
        </p:spPr>
      </p:pic>
      <p:sp>
        <p:nvSpPr>
          <p:cNvPr id="4" name="TextBox 3">
            <a:extLst>
              <a:ext uri="{FF2B5EF4-FFF2-40B4-BE49-F238E27FC236}">
                <a16:creationId xmlns:a16="http://schemas.microsoft.com/office/drawing/2014/main" id="{F09EC85B-D8AB-11AE-300A-AB37BDFB4D35}"/>
              </a:ext>
            </a:extLst>
          </p:cNvPr>
          <p:cNvSpPr txBox="1"/>
          <p:nvPr/>
        </p:nvSpPr>
        <p:spPr>
          <a:xfrm>
            <a:off x="2936318" y="788362"/>
            <a:ext cx="6478247"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t>Schematic Design:  Motor Driver x 4</a:t>
            </a:r>
          </a:p>
        </p:txBody>
      </p:sp>
      <p:pic>
        <p:nvPicPr>
          <p:cNvPr id="5" name="Picture 4">
            <a:extLst>
              <a:ext uri="{FF2B5EF4-FFF2-40B4-BE49-F238E27FC236}">
                <a16:creationId xmlns:a16="http://schemas.microsoft.com/office/drawing/2014/main" id="{C52E896C-0700-E12B-4A5F-629393F4C830}"/>
              </a:ext>
            </a:extLst>
          </p:cNvPr>
          <p:cNvPicPr>
            <a:picLocks noChangeAspect="1"/>
          </p:cNvPicPr>
          <p:nvPr/>
        </p:nvPicPr>
        <p:blipFill>
          <a:blip r:embed="rId3"/>
          <a:stretch>
            <a:fillRect/>
          </a:stretch>
        </p:blipFill>
        <p:spPr>
          <a:xfrm>
            <a:off x="11154998" y="0"/>
            <a:ext cx="1021266" cy="1026909"/>
          </a:xfrm>
          <a:prstGeom prst="rect">
            <a:avLst/>
          </a:prstGeom>
        </p:spPr>
      </p:pic>
      <p:sp>
        <p:nvSpPr>
          <p:cNvPr id="7" name="TextBox 6">
            <a:extLst>
              <a:ext uri="{FF2B5EF4-FFF2-40B4-BE49-F238E27FC236}">
                <a16:creationId xmlns:a16="http://schemas.microsoft.com/office/drawing/2014/main" id="{284C4EB8-ED4A-E7AA-CB03-D7D2BF70F751}"/>
              </a:ext>
            </a:extLst>
          </p:cNvPr>
          <p:cNvSpPr txBox="1"/>
          <p:nvPr/>
        </p:nvSpPr>
        <p:spPr>
          <a:xfrm>
            <a:off x="11156400" y="1040400"/>
            <a:ext cx="1105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Dhanesh</a:t>
            </a:r>
            <a:endParaRPr lang="en-US" b="1"/>
          </a:p>
        </p:txBody>
      </p:sp>
    </p:spTree>
    <p:extLst>
      <p:ext uri="{BB962C8B-B14F-4D97-AF65-F5344CB8AC3E}">
        <p14:creationId xmlns:p14="http://schemas.microsoft.com/office/powerpoint/2010/main" val="3130008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electronics, circuit&#10;&#10;Description automatically generated">
            <a:extLst>
              <a:ext uri="{FF2B5EF4-FFF2-40B4-BE49-F238E27FC236}">
                <a16:creationId xmlns:a16="http://schemas.microsoft.com/office/drawing/2014/main" id="{02B2F2E3-1464-288D-1D7C-C078E763F6A4}"/>
              </a:ext>
            </a:extLst>
          </p:cNvPr>
          <p:cNvPicPr>
            <a:picLocks noChangeAspect="1"/>
          </p:cNvPicPr>
          <p:nvPr/>
        </p:nvPicPr>
        <p:blipFill>
          <a:blip r:embed="rId2"/>
          <a:stretch>
            <a:fillRect/>
          </a:stretch>
        </p:blipFill>
        <p:spPr>
          <a:xfrm>
            <a:off x="2692399" y="2246928"/>
            <a:ext cx="6807199" cy="3744579"/>
          </a:xfrm>
          <a:prstGeom prst="rect">
            <a:avLst/>
          </a:prstGeom>
        </p:spPr>
      </p:pic>
      <p:sp>
        <p:nvSpPr>
          <p:cNvPr id="5" name="TextBox 4">
            <a:extLst>
              <a:ext uri="{FF2B5EF4-FFF2-40B4-BE49-F238E27FC236}">
                <a16:creationId xmlns:a16="http://schemas.microsoft.com/office/drawing/2014/main" id="{F6C1E0F1-4E67-4A33-C6BB-212C652884B0}"/>
              </a:ext>
            </a:extLst>
          </p:cNvPr>
          <p:cNvSpPr txBox="1"/>
          <p:nvPr/>
        </p:nvSpPr>
        <p:spPr>
          <a:xfrm>
            <a:off x="3881782" y="800652"/>
            <a:ext cx="466462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a:t>Schematic Design: Final PCB Design</a:t>
            </a:r>
          </a:p>
        </p:txBody>
      </p:sp>
      <p:pic>
        <p:nvPicPr>
          <p:cNvPr id="4" name="Picture 3">
            <a:extLst>
              <a:ext uri="{FF2B5EF4-FFF2-40B4-BE49-F238E27FC236}">
                <a16:creationId xmlns:a16="http://schemas.microsoft.com/office/drawing/2014/main" id="{176B10F4-F48E-0740-F8C3-8B6F53DD95FB}"/>
              </a:ext>
            </a:extLst>
          </p:cNvPr>
          <p:cNvPicPr>
            <a:picLocks noChangeAspect="1"/>
          </p:cNvPicPr>
          <p:nvPr/>
        </p:nvPicPr>
        <p:blipFill>
          <a:blip r:embed="rId3"/>
          <a:stretch>
            <a:fillRect/>
          </a:stretch>
        </p:blipFill>
        <p:spPr>
          <a:xfrm>
            <a:off x="11154998" y="0"/>
            <a:ext cx="1021266" cy="1026909"/>
          </a:xfrm>
          <a:prstGeom prst="rect">
            <a:avLst/>
          </a:prstGeom>
        </p:spPr>
      </p:pic>
      <p:sp>
        <p:nvSpPr>
          <p:cNvPr id="7" name="TextBox 6">
            <a:extLst>
              <a:ext uri="{FF2B5EF4-FFF2-40B4-BE49-F238E27FC236}">
                <a16:creationId xmlns:a16="http://schemas.microsoft.com/office/drawing/2014/main" id="{8C43557D-0F8D-DAB1-D249-F7CABE2218AA}"/>
              </a:ext>
            </a:extLst>
          </p:cNvPr>
          <p:cNvSpPr txBox="1"/>
          <p:nvPr/>
        </p:nvSpPr>
        <p:spPr>
          <a:xfrm>
            <a:off x="11156400" y="1040400"/>
            <a:ext cx="1105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Dhanesh</a:t>
            </a:r>
            <a:endParaRPr lang="en-US" b="1"/>
          </a:p>
        </p:txBody>
      </p:sp>
    </p:spTree>
    <p:extLst>
      <p:ext uri="{BB962C8B-B14F-4D97-AF65-F5344CB8AC3E}">
        <p14:creationId xmlns:p14="http://schemas.microsoft.com/office/powerpoint/2010/main" val="3113352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0" name="Picture 9">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20" name="Picture 19">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3" name="Picture 22">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TextBox 2">
            <a:extLst>
              <a:ext uri="{FF2B5EF4-FFF2-40B4-BE49-F238E27FC236}">
                <a16:creationId xmlns:a16="http://schemas.microsoft.com/office/drawing/2014/main" id="{A846F65D-20EF-F8F2-9E10-F818F5B2291F}"/>
              </a:ext>
            </a:extLst>
          </p:cNvPr>
          <p:cNvSpPr txBox="1"/>
          <p:nvPr/>
        </p:nvSpPr>
        <p:spPr>
          <a:xfrm>
            <a:off x="387950" y="1006713"/>
            <a:ext cx="4094017" cy="282388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defTabSz="457200">
              <a:spcBef>
                <a:spcPct val="0"/>
              </a:spcBef>
              <a:spcAft>
                <a:spcPts val="600"/>
              </a:spcAft>
            </a:pPr>
            <a:r>
              <a:rPr lang="en-US" sz="4800">
                <a:ln w="3175" cmpd="sng">
                  <a:noFill/>
                </a:ln>
                <a:solidFill>
                  <a:srgbClr val="262626"/>
                </a:solidFill>
                <a:latin typeface="+mj-lt"/>
                <a:ea typeface="+mj-ea"/>
                <a:cs typeface="+mj-cs"/>
              </a:rPr>
              <a:t>Schematic Design: Final PCB Design</a:t>
            </a:r>
          </a:p>
        </p:txBody>
      </p:sp>
      <p:pic>
        <p:nvPicPr>
          <p:cNvPr id="4" name="Picture 4" descr="A picture containing text, electronics, circuit&#10;&#10;Description automatically generated">
            <a:extLst>
              <a:ext uri="{FF2B5EF4-FFF2-40B4-BE49-F238E27FC236}">
                <a16:creationId xmlns:a16="http://schemas.microsoft.com/office/drawing/2014/main" id="{E0064FD5-7DA2-6150-C61F-97202ED7AB41}"/>
              </a:ext>
            </a:extLst>
          </p:cNvPr>
          <p:cNvPicPr>
            <a:picLocks noChangeAspect="1"/>
          </p:cNvPicPr>
          <p:nvPr/>
        </p:nvPicPr>
        <p:blipFill>
          <a:blip r:embed="rId7"/>
          <a:stretch>
            <a:fillRect/>
          </a:stretch>
        </p:blipFill>
        <p:spPr>
          <a:xfrm>
            <a:off x="4161906" y="1122940"/>
            <a:ext cx="6932012" cy="4550666"/>
          </a:xfrm>
          <a:prstGeom prst="rect">
            <a:avLst/>
          </a:prstGeom>
          <a:ln w="57150" cmpd="thickThin">
            <a:solidFill>
              <a:srgbClr val="7F7F7F"/>
            </a:solidFill>
            <a:miter lim="800000"/>
          </a:ln>
        </p:spPr>
      </p:pic>
      <p:pic>
        <p:nvPicPr>
          <p:cNvPr id="5" name="Picture 4">
            <a:extLst>
              <a:ext uri="{FF2B5EF4-FFF2-40B4-BE49-F238E27FC236}">
                <a16:creationId xmlns:a16="http://schemas.microsoft.com/office/drawing/2014/main" id="{1D48AFDD-6413-E051-751F-6A7746E533E4}"/>
              </a:ext>
            </a:extLst>
          </p:cNvPr>
          <p:cNvPicPr>
            <a:picLocks noChangeAspect="1"/>
          </p:cNvPicPr>
          <p:nvPr/>
        </p:nvPicPr>
        <p:blipFill>
          <a:blip r:embed="rId8"/>
          <a:stretch>
            <a:fillRect/>
          </a:stretch>
        </p:blipFill>
        <p:spPr>
          <a:xfrm>
            <a:off x="11192960" y="11705"/>
            <a:ext cx="1021266" cy="1026909"/>
          </a:xfrm>
          <a:prstGeom prst="rect">
            <a:avLst/>
          </a:prstGeom>
        </p:spPr>
      </p:pic>
      <p:sp>
        <p:nvSpPr>
          <p:cNvPr id="7" name="TextBox 6">
            <a:extLst>
              <a:ext uri="{FF2B5EF4-FFF2-40B4-BE49-F238E27FC236}">
                <a16:creationId xmlns:a16="http://schemas.microsoft.com/office/drawing/2014/main" id="{82BA168C-B843-95B9-DE9E-CF07F6CA8F23}"/>
              </a:ext>
            </a:extLst>
          </p:cNvPr>
          <p:cNvSpPr txBox="1"/>
          <p:nvPr/>
        </p:nvSpPr>
        <p:spPr>
          <a:xfrm>
            <a:off x="11156400" y="1040400"/>
            <a:ext cx="1105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Dhanesh</a:t>
            </a:r>
            <a:endParaRPr lang="en-US" b="1"/>
          </a:p>
        </p:txBody>
      </p:sp>
    </p:spTree>
    <p:extLst>
      <p:ext uri="{BB962C8B-B14F-4D97-AF65-F5344CB8AC3E}">
        <p14:creationId xmlns:p14="http://schemas.microsoft.com/office/powerpoint/2010/main" val="2581696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0" name="Picture 9">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3D pattern of ring shapes connected by lines">
            <a:extLst>
              <a:ext uri="{FF2B5EF4-FFF2-40B4-BE49-F238E27FC236}">
                <a16:creationId xmlns:a16="http://schemas.microsoft.com/office/drawing/2014/main" id="{E322DF86-CE72-9865-10C8-0D298CC2FEBF}"/>
              </a:ext>
            </a:extLst>
          </p:cNvPr>
          <p:cNvPicPr>
            <a:picLocks noChangeAspect="1"/>
          </p:cNvPicPr>
          <p:nvPr/>
        </p:nvPicPr>
        <p:blipFill rotWithShape="1">
          <a:blip r:embed="rId4">
            <a:alphaModFix amt="50000"/>
          </a:blip>
          <a:srcRect r="-2" b="-2"/>
          <a:stretch/>
        </p:blipFill>
        <p:spPr>
          <a:xfrm>
            <a:off x="20" y="10"/>
            <a:ext cx="12191980" cy="6857990"/>
          </a:xfrm>
          <a:prstGeom prst="rect">
            <a:avLst/>
          </a:prstGeom>
        </p:spPr>
      </p:pic>
      <p:sp>
        <p:nvSpPr>
          <p:cNvPr id="3" name="Title 1">
            <a:extLst>
              <a:ext uri="{FF2B5EF4-FFF2-40B4-BE49-F238E27FC236}">
                <a16:creationId xmlns:a16="http://schemas.microsoft.com/office/drawing/2014/main" id="{3B7961AF-FC76-7712-80A6-C8849B8199CC}"/>
              </a:ext>
            </a:extLst>
          </p:cNvPr>
          <p:cNvSpPr txBox="1">
            <a:spLocks/>
          </p:cNvSpPr>
          <p:nvPr/>
        </p:nvSpPr>
        <p:spPr>
          <a:xfrm>
            <a:off x="2692398" y="1871131"/>
            <a:ext cx="6815669" cy="1515533"/>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sz="5000">
                <a:solidFill>
                  <a:srgbClr val="FFFFFF"/>
                </a:solidFill>
              </a:rPr>
              <a:t>Software Design</a:t>
            </a:r>
          </a:p>
        </p:txBody>
      </p:sp>
      <p:cxnSp>
        <p:nvCxnSpPr>
          <p:cNvPr id="19" name="Straight Connector 18">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932044"/>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corded Sound">
            <a:hlinkClick r:id="" action="ppaction://media"/>
            <a:extLst>
              <a:ext uri="{FF2B5EF4-FFF2-40B4-BE49-F238E27FC236}">
                <a16:creationId xmlns:a16="http://schemas.microsoft.com/office/drawing/2014/main" id="{59596CE5-C4D6-4D38-B0DC-BC7E54BDA6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71417" y="442118"/>
            <a:ext cx="487363" cy="487363"/>
          </a:xfrm>
          <a:prstGeom prst="rect">
            <a:avLst/>
          </a:prstGeom>
        </p:spPr>
      </p:pic>
      <p:sp>
        <p:nvSpPr>
          <p:cNvPr id="2" name="Title 1">
            <a:extLst>
              <a:ext uri="{FF2B5EF4-FFF2-40B4-BE49-F238E27FC236}">
                <a16:creationId xmlns:a16="http://schemas.microsoft.com/office/drawing/2014/main" id="{2370F1C5-52E3-481F-90EA-B4DB9604D97D}"/>
              </a:ext>
            </a:extLst>
          </p:cNvPr>
          <p:cNvSpPr>
            <a:spLocks noGrp="1"/>
          </p:cNvSpPr>
          <p:nvPr>
            <p:ph type="title"/>
          </p:nvPr>
        </p:nvSpPr>
        <p:spPr/>
        <p:txBody>
          <a:bodyPr/>
          <a:lstStyle/>
          <a:p>
            <a:r>
              <a:rPr lang="en-US"/>
              <a:t>Software: Pixy2 Cam Robot Vision</a:t>
            </a:r>
          </a:p>
        </p:txBody>
      </p:sp>
      <p:sp>
        <p:nvSpPr>
          <p:cNvPr id="4" name="Content Placeholder 3">
            <a:extLst>
              <a:ext uri="{FF2B5EF4-FFF2-40B4-BE49-F238E27FC236}">
                <a16:creationId xmlns:a16="http://schemas.microsoft.com/office/drawing/2014/main" id="{12DBD779-2AE4-4E8D-B425-7CF8906A43FB}"/>
              </a:ext>
            </a:extLst>
          </p:cNvPr>
          <p:cNvSpPr>
            <a:spLocks noGrp="1"/>
          </p:cNvSpPr>
          <p:nvPr>
            <p:ph sz="half" idx="2"/>
          </p:nvPr>
        </p:nvSpPr>
        <p:spPr/>
        <p:txBody>
          <a:bodyPr>
            <a:normAutofit/>
          </a:bodyPr>
          <a:lstStyle/>
          <a:p>
            <a:r>
              <a:rPr lang="en-US"/>
              <a:t>A smart camera with its own processor</a:t>
            </a:r>
          </a:p>
          <a:p>
            <a:r>
              <a:rPr lang="en-US"/>
              <a:t>Detects solid color objects by using a color connected component algorithm</a:t>
            </a:r>
          </a:p>
          <a:p>
            <a:r>
              <a:rPr lang="en-US"/>
              <a:t>“Draws” a square around trained objects</a:t>
            </a:r>
          </a:p>
        </p:txBody>
      </p:sp>
      <p:pic>
        <p:nvPicPr>
          <p:cNvPr id="10" name="Content Placeholder 9" descr="A picture containing text, shelf, computer, screenshot&#10;&#10;Description automatically generated">
            <a:extLst>
              <a:ext uri="{FF2B5EF4-FFF2-40B4-BE49-F238E27FC236}">
                <a16:creationId xmlns:a16="http://schemas.microsoft.com/office/drawing/2014/main" id="{0781F0A1-3687-4522-B35E-4C0D43390590}"/>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1687238" y="2560638"/>
            <a:ext cx="3940724" cy="3309937"/>
          </a:xfrm>
        </p:spPr>
      </p:pic>
      <p:pic>
        <p:nvPicPr>
          <p:cNvPr id="5" name="Picture 4" descr="A person wearing glasses&#10;&#10;Description automatically generated with medium confidence">
            <a:extLst>
              <a:ext uri="{FF2B5EF4-FFF2-40B4-BE49-F238E27FC236}">
                <a16:creationId xmlns:a16="http://schemas.microsoft.com/office/drawing/2014/main" id="{B353FB29-82D6-4D13-B733-2F1CFCA47F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38197" y="10799"/>
            <a:ext cx="953802" cy="1371601"/>
          </a:xfrm>
          <a:prstGeom prst="rect">
            <a:avLst/>
          </a:prstGeom>
        </p:spPr>
      </p:pic>
      <p:sp>
        <p:nvSpPr>
          <p:cNvPr id="7" name="TextBox 6">
            <a:extLst>
              <a:ext uri="{FF2B5EF4-FFF2-40B4-BE49-F238E27FC236}">
                <a16:creationId xmlns:a16="http://schemas.microsoft.com/office/drawing/2014/main" id="{3C10D0F0-58BD-1F89-BF5E-A40BDFDB0873}"/>
              </a:ext>
            </a:extLst>
          </p:cNvPr>
          <p:cNvSpPr txBox="1"/>
          <p:nvPr/>
        </p:nvSpPr>
        <p:spPr>
          <a:xfrm>
            <a:off x="11282400" y="1382400"/>
            <a:ext cx="955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Jourdan</a:t>
            </a:r>
          </a:p>
        </p:txBody>
      </p:sp>
    </p:spTree>
    <p:extLst>
      <p:ext uri="{BB962C8B-B14F-4D97-AF65-F5344CB8AC3E}">
        <p14:creationId xmlns:p14="http://schemas.microsoft.com/office/powerpoint/2010/main" val="2085779603"/>
      </p:ext>
    </p:extLst>
  </p:cSld>
  <p:clrMapOvr>
    <a:masterClrMapping/>
  </p:clrMapOvr>
  <mc:AlternateContent xmlns:mc="http://schemas.openxmlformats.org/markup-compatibility/2006" xmlns:p14="http://schemas.microsoft.com/office/powerpoint/2010/main">
    <mc:Choice Requires="p14">
      <p:transition spd="slow" p14:dur="2000" advTm="61333"/>
    </mc:Choice>
    <mc:Fallback xmlns="">
      <p:transition spd="slow" advTm="613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orded Sound">
            <a:hlinkClick r:id="" action="ppaction://media"/>
            <a:extLst>
              <a:ext uri="{FF2B5EF4-FFF2-40B4-BE49-F238E27FC236}">
                <a16:creationId xmlns:a16="http://schemas.microsoft.com/office/drawing/2014/main" id="{B616D24E-5CEC-4065-9005-D553D18774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05857" y="593725"/>
            <a:ext cx="487363" cy="487363"/>
          </a:xfrm>
          <a:prstGeom prst="rect">
            <a:avLst/>
          </a:prstGeom>
        </p:spPr>
      </p:pic>
      <p:sp>
        <p:nvSpPr>
          <p:cNvPr id="2" name="Title 1">
            <a:extLst>
              <a:ext uri="{FF2B5EF4-FFF2-40B4-BE49-F238E27FC236}">
                <a16:creationId xmlns:a16="http://schemas.microsoft.com/office/drawing/2014/main" id="{14CC6755-E05C-45C2-AEB8-B6A9DF5D1F3F}"/>
              </a:ext>
            </a:extLst>
          </p:cNvPr>
          <p:cNvSpPr>
            <a:spLocks noGrp="1"/>
          </p:cNvSpPr>
          <p:nvPr>
            <p:ph type="title"/>
          </p:nvPr>
        </p:nvSpPr>
        <p:spPr/>
        <p:txBody>
          <a:bodyPr>
            <a:normAutofit/>
          </a:bodyPr>
          <a:lstStyle/>
          <a:p>
            <a:r>
              <a:rPr lang="en-US"/>
              <a:t>Software: SPI communication</a:t>
            </a:r>
          </a:p>
        </p:txBody>
      </p:sp>
      <p:pic>
        <p:nvPicPr>
          <p:cNvPr id="6" name="Content Placeholder 5" descr="Graphical user interface, text, application&#10;&#10;Description automatically generated">
            <a:extLst>
              <a:ext uri="{FF2B5EF4-FFF2-40B4-BE49-F238E27FC236}">
                <a16:creationId xmlns:a16="http://schemas.microsoft.com/office/drawing/2014/main" id="{41BA2935-00F4-43CD-B828-7197497E7F96}"/>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1298574" y="2560320"/>
            <a:ext cx="4882769" cy="3310128"/>
          </a:xfrm>
        </p:spPr>
      </p:pic>
      <p:sp>
        <p:nvSpPr>
          <p:cNvPr id="4" name="Content Placeholder 3">
            <a:extLst>
              <a:ext uri="{FF2B5EF4-FFF2-40B4-BE49-F238E27FC236}">
                <a16:creationId xmlns:a16="http://schemas.microsoft.com/office/drawing/2014/main" id="{4AF9812B-02B1-4DA1-BB41-64D9429B3E0E}"/>
              </a:ext>
            </a:extLst>
          </p:cNvPr>
          <p:cNvSpPr>
            <a:spLocks noGrp="1"/>
          </p:cNvSpPr>
          <p:nvPr>
            <p:ph sz="half" idx="2"/>
          </p:nvPr>
        </p:nvSpPr>
        <p:spPr/>
        <p:txBody>
          <a:bodyPr/>
          <a:lstStyle/>
          <a:p>
            <a:r>
              <a:rPr lang="en-US"/>
              <a:t>We used SPI communication with slave select (ss) to communicate with the Pixy Camera.</a:t>
            </a:r>
          </a:p>
          <a:p>
            <a:r>
              <a:rPr lang="en-US"/>
              <a:t>The data the ESP received from the Pixy Camera that we used was the X, Y, and width of the square the camera makes around a trained object.</a:t>
            </a:r>
          </a:p>
        </p:txBody>
      </p:sp>
      <p:pic>
        <p:nvPicPr>
          <p:cNvPr id="5" name="Picture 4" descr="A person wearing glasses&#10;&#10;Description automatically generated with medium confidence">
            <a:extLst>
              <a:ext uri="{FF2B5EF4-FFF2-40B4-BE49-F238E27FC236}">
                <a16:creationId xmlns:a16="http://schemas.microsoft.com/office/drawing/2014/main" id="{2A63404C-B9AC-4310-96A5-7BCD3BAF80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38198" y="10799"/>
            <a:ext cx="953802" cy="1371601"/>
          </a:xfrm>
          <a:prstGeom prst="rect">
            <a:avLst/>
          </a:prstGeom>
        </p:spPr>
      </p:pic>
      <p:sp>
        <p:nvSpPr>
          <p:cNvPr id="8" name="TextBox 7">
            <a:extLst>
              <a:ext uri="{FF2B5EF4-FFF2-40B4-BE49-F238E27FC236}">
                <a16:creationId xmlns:a16="http://schemas.microsoft.com/office/drawing/2014/main" id="{57938ACC-ABF9-1775-C282-118DC59BFD0F}"/>
              </a:ext>
            </a:extLst>
          </p:cNvPr>
          <p:cNvSpPr txBox="1"/>
          <p:nvPr/>
        </p:nvSpPr>
        <p:spPr>
          <a:xfrm>
            <a:off x="11282400" y="1382400"/>
            <a:ext cx="955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Jourdan</a:t>
            </a:r>
          </a:p>
        </p:txBody>
      </p:sp>
    </p:spTree>
    <p:extLst>
      <p:ext uri="{BB962C8B-B14F-4D97-AF65-F5344CB8AC3E}">
        <p14:creationId xmlns:p14="http://schemas.microsoft.com/office/powerpoint/2010/main" val="4084919232"/>
      </p:ext>
    </p:extLst>
  </p:cSld>
  <p:clrMapOvr>
    <a:masterClrMapping/>
  </p:clrMapOvr>
  <mc:AlternateContent xmlns:mc="http://schemas.openxmlformats.org/markup-compatibility/2006" xmlns:p14="http://schemas.microsoft.com/office/powerpoint/2010/main">
    <mc:Choice Requires="p14">
      <p:transition spd="slow" p14:dur="2000" advTm="43500"/>
    </mc:Choice>
    <mc:Fallback xmlns="">
      <p:transition spd="slow" advTm="43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8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orded Sound">
            <a:hlinkClick r:id="" action="ppaction://media"/>
            <a:extLst>
              <a:ext uri="{FF2B5EF4-FFF2-40B4-BE49-F238E27FC236}">
                <a16:creationId xmlns:a16="http://schemas.microsoft.com/office/drawing/2014/main" id="{EB464BEE-4A0B-4FE1-8774-7E2036257A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16318" y="446350"/>
            <a:ext cx="487363" cy="487363"/>
          </a:xfrm>
          <a:prstGeom prst="rect">
            <a:avLst/>
          </a:prstGeom>
        </p:spPr>
      </p:pic>
      <p:sp>
        <p:nvSpPr>
          <p:cNvPr id="2" name="Title 1">
            <a:extLst>
              <a:ext uri="{FF2B5EF4-FFF2-40B4-BE49-F238E27FC236}">
                <a16:creationId xmlns:a16="http://schemas.microsoft.com/office/drawing/2014/main" id="{1F7A3164-65E0-48E5-9DBC-A9252D5B63D6}"/>
              </a:ext>
            </a:extLst>
          </p:cNvPr>
          <p:cNvSpPr>
            <a:spLocks noGrp="1"/>
          </p:cNvSpPr>
          <p:nvPr>
            <p:ph type="title"/>
          </p:nvPr>
        </p:nvSpPr>
        <p:spPr/>
        <p:txBody>
          <a:bodyPr/>
          <a:lstStyle/>
          <a:p>
            <a:r>
              <a:rPr lang="en-US"/>
              <a:t>Software: Autonomous Functionality</a:t>
            </a:r>
          </a:p>
        </p:txBody>
      </p:sp>
      <p:pic>
        <p:nvPicPr>
          <p:cNvPr id="6" name="Content Placeholder 5" descr="A picture containing text&#10;&#10;Description automatically generated">
            <a:extLst>
              <a:ext uri="{FF2B5EF4-FFF2-40B4-BE49-F238E27FC236}">
                <a16:creationId xmlns:a16="http://schemas.microsoft.com/office/drawing/2014/main" id="{4CEAAF74-229E-495D-8CDC-B2580D5259B5}"/>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2416374" y="2560638"/>
            <a:ext cx="2482452" cy="3309937"/>
          </a:xfrm>
        </p:spPr>
      </p:pic>
      <p:sp>
        <p:nvSpPr>
          <p:cNvPr id="4" name="Content Placeholder 3">
            <a:extLst>
              <a:ext uri="{FF2B5EF4-FFF2-40B4-BE49-F238E27FC236}">
                <a16:creationId xmlns:a16="http://schemas.microsoft.com/office/drawing/2014/main" id="{15722C3E-DE0A-424E-8864-BB908C070975}"/>
              </a:ext>
            </a:extLst>
          </p:cNvPr>
          <p:cNvSpPr>
            <a:spLocks noGrp="1"/>
          </p:cNvSpPr>
          <p:nvPr>
            <p:ph sz="half" idx="2"/>
          </p:nvPr>
        </p:nvSpPr>
        <p:spPr/>
        <p:txBody>
          <a:bodyPr>
            <a:normAutofit/>
          </a:bodyPr>
          <a:lstStyle/>
          <a:p>
            <a:r>
              <a:rPr lang="en-US"/>
              <a:t>Since stepper motors moves in “steps” it limited the speed of the autonomous algorithm </a:t>
            </a:r>
          </a:p>
          <a:p>
            <a:r>
              <a:rPr lang="en-US"/>
              <a:t>Two stepper motors was used and was program to go in opposite directions to turn left and right. </a:t>
            </a:r>
          </a:p>
        </p:txBody>
      </p:sp>
      <p:pic>
        <p:nvPicPr>
          <p:cNvPr id="5" name="Picture 4" descr="A person wearing glasses&#10;&#10;Description automatically generated with medium confidence">
            <a:extLst>
              <a:ext uri="{FF2B5EF4-FFF2-40B4-BE49-F238E27FC236}">
                <a16:creationId xmlns:a16="http://schemas.microsoft.com/office/drawing/2014/main" id="{64F8E523-F6BA-4690-ABB7-4A95D4D40D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38198" y="0"/>
            <a:ext cx="953802" cy="1371601"/>
          </a:xfrm>
          <a:prstGeom prst="rect">
            <a:avLst/>
          </a:prstGeom>
        </p:spPr>
      </p:pic>
      <p:sp>
        <p:nvSpPr>
          <p:cNvPr id="8" name="TextBox 7">
            <a:extLst>
              <a:ext uri="{FF2B5EF4-FFF2-40B4-BE49-F238E27FC236}">
                <a16:creationId xmlns:a16="http://schemas.microsoft.com/office/drawing/2014/main" id="{DB21EF03-BED7-66A6-4261-E9627D4A8026}"/>
              </a:ext>
            </a:extLst>
          </p:cNvPr>
          <p:cNvSpPr txBox="1"/>
          <p:nvPr/>
        </p:nvSpPr>
        <p:spPr>
          <a:xfrm>
            <a:off x="11282400" y="1382400"/>
            <a:ext cx="955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Jourdan</a:t>
            </a:r>
          </a:p>
        </p:txBody>
      </p:sp>
    </p:spTree>
    <p:extLst>
      <p:ext uri="{BB962C8B-B14F-4D97-AF65-F5344CB8AC3E}">
        <p14:creationId xmlns:p14="http://schemas.microsoft.com/office/powerpoint/2010/main" val="518034179"/>
      </p:ext>
    </p:extLst>
  </p:cSld>
  <p:clrMapOvr>
    <a:masterClrMapping/>
  </p:clrMapOvr>
  <mc:AlternateContent xmlns:mc="http://schemas.openxmlformats.org/markup-compatibility/2006" xmlns:p14="http://schemas.microsoft.com/office/powerpoint/2010/main">
    <mc:Choice Requires="p14">
      <p:transition spd="slow" p14:dur="2000" advTm="39901"/>
    </mc:Choice>
    <mc:Fallback xmlns="">
      <p:transition spd="slow" advTm="399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corded Sound">
            <a:hlinkClick r:id="" action="ppaction://media"/>
            <a:extLst>
              <a:ext uri="{FF2B5EF4-FFF2-40B4-BE49-F238E27FC236}">
                <a16:creationId xmlns:a16="http://schemas.microsoft.com/office/drawing/2014/main" id="{E3BCB2C4-6B02-4FD0-9318-824B7BEE73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71417" y="442118"/>
            <a:ext cx="487363" cy="487363"/>
          </a:xfrm>
          <a:prstGeom prst="rect">
            <a:avLst/>
          </a:prstGeom>
        </p:spPr>
      </p:pic>
      <p:sp>
        <p:nvSpPr>
          <p:cNvPr id="3" name="Title 1">
            <a:extLst>
              <a:ext uri="{FF2B5EF4-FFF2-40B4-BE49-F238E27FC236}">
                <a16:creationId xmlns:a16="http://schemas.microsoft.com/office/drawing/2014/main" id="{DA4B937A-7E5A-3B57-B37F-15792F994E12}"/>
              </a:ext>
            </a:extLst>
          </p:cNvPr>
          <p:cNvSpPr txBox="1">
            <a:spLocks/>
          </p:cNvSpPr>
          <p:nvPr/>
        </p:nvSpPr>
        <p:spPr>
          <a:xfrm>
            <a:off x="838200" y="579020"/>
            <a:ext cx="10515600" cy="1325563"/>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Software: Search Algorithm with Pixy Camera</a:t>
            </a:r>
          </a:p>
        </p:txBody>
      </p:sp>
      <p:pic>
        <p:nvPicPr>
          <p:cNvPr id="5" name="Content Placeholder 5" descr="Diagram&#10;&#10;Description automatically generated">
            <a:extLst>
              <a:ext uri="{FF2B5EF4-FFF2-40B4-BE49-F238E27FC236}">
                <a16:creationId xmlns:a16="http://schemas.microsoft.com/office/drawing/2014/main" id="{6E943D99-B576-1BCE-59F0-76A670B35C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475" y="1357282"/>
            <a:ext cx="6143577" cy="4664514"/>
          </a:xfrm>
          <a:prstGeom prst="rect">
            <a:avLst/>
          </a:prstGeom>
        </p:spPr>
      </p:pic>
      <p:pic>
        <p:nvPicPr>
          <p:cNvPr id="4" name="Picture 3" descr="A person wearing glasses&#10;&#10;Description automatically generated with medium confidence">
            <a:extLst>
              <a:ext uri="{FF2B5EF4-FFF2-40B4-BE49-F238E27FC236}">
                <a16:creationId xmlns:a16="http://schemas.microsoft.com/office/drawing/2014/main" id="{37A49809-60F1-4593-83BF-76AA538932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38197" y="-14319"/>
            <a:ext cx="953802" cy="1371601"/>
          </a:xfrm>
          <a:prstGeom prst="rect">
            <a:avLst/>
          </a:prstGeom>
        </p:spPr>
      </p:pic>
      <p:sp>
        <p:nvSpPr>
          <p:cNvPr id="7" name="TextBox 6">
            <a:extLst>
              <a:ext uri="{FF2B5EF4-FFF2-40B4-BE49-F238E27FC236}">
                <a16:creationId xmlns:a16="http://schemas.microsoft.com/office/drawing/2014/main" id="{33A5878D-5509-C08C-A7C6-8A21A3326E51}"/>
              </a:ext>
            </a:extLst>
          </p:cNvPr>
          <p:cNvSpPr txBox="1"/>
          <p:nvPr/>
        </p:nvSpPr>
        <p:spPr>
          <a:xfrm>
            <a:off x="11282400" y="1382400"/>
            <a:ext cx="955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Jourdan</a:t>
            </a:r>
          </a:p>
        </p:txBody>
      </p:sp>
    </p:spTree>
    <p:extLst>
      <p:ext uri="{BB962C8B-B14F-4D97-AF65-F5344CB8AC3E}">
        <p14:creationId xmlns:p14="http://schemas.microsoft.com/office/powerpoint/2010/main" val="3080222016"/>
      </p:ext>
    </p:extLst>
  </p:cSld>
  <p:clrMapOvr>
    <a:masterClrMapping/>
  </p:clrMapOvr>
  <mc:AlternateContent xmlns:mc="http://schemas.openxmlformats.org/markup-compatibility/2006" xmlns:p14="http://schemas.microsoft.com/office/powerpoint/2010/main">
    <mc:Choice Requires="p14">
      <p:transition spd="slow" p14:dur="2000" advTm="47726"/>
    </mc:Choice>
    <mc:Fallback xmlns="">
      <p:transition spd="slow" advTm="477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orded Sound">
            <a:hlinkClick r:id="" action="ppaction://media"/>
            <a:extLst>
              <a:ext uri="{FF2B5EF4-FFF2-40B4-BE49-F238E27FC236}">
                <a16:creationId xmlns:a16="http://schemas.microsoft.com/office/drawing/2014/main" id="{979A3637-78C3-4DF8-8752-ED6DDEA9DF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5575" y="442599"/>
            <a:ext cx="487363" cy="487363"/>
          </a:xfrm>
          <a:prstGeom prst="rect">
            <a:avLst/>
          </a:prstGeom>
        </p:spPr>
      </p:pic>
      <p:sp>
        <p:nvSpPr>
          <p:cNvPr id="2" name="Title 1">
            <a:extLst>
              <a:ext uri="{FF2B5EF4-FFF2-40B4-BE49-F238E27FC236}">
                <a16:creationId xmlns:a16="http://schemas.microsoft.com/office/drawing/2014/main" id="{45765924-4D04-47C4-BC34-A459C0623AC6}"/>
              </a:ext>
            </a:extLst>
          </p:cNvPr>
          <p:cNvSpPr>
            <a:spLocks noGrp="1"/>
          </p:cNvSpPr>
          <p:nvPr>
            <p:ph type="title"/>
          </p:nvPr>
        </p:nvSpPr>
        <p:spPr/>
        <p:txBody>
          <a:bodyPr/>
          <a:lstStyle/>
          <a:p>
            <a:r>
              <a:rPr lang="en-US"/>
              <a:t>Software: Blynk Communication</a:t>
            </a:r>
          </a:p>
        </p:txBody>
      </p:sp>
      <p:pic>
        <p:nvPicPr>
          <p:cNvPr id="6" name="Content Placeholder 5" descr="Diagram&#10;&#10;Description automatically generated">
            <a:extLst>
              <a:ext uri="{FF2B5EF4-FFF2-40B4-BE49-F238E27FC236}">
                <a16:creationId xmlns:a16="http://schemas.microsoft.com/office/drawing/2014/main" id="{D4CB4E35-B00F-439A-92FC-F0EBA0E6C683}"/>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1727488" y="2560638"/>
            <a:ext cx="3860223" cy="3309937"/>
          </a:xfrm>
        </p:spPr>
      </p:pic>
      <p:sp>
        <p:nvSpPr>
          <p:cNvPr id="4" name="Content Placeholder 3">
            <a:extLst>
              <a:ext uri="{FF2B5EF4-FFF2-40B4-BE49-F238E27FC236}">
                <a16:creationId xmlns:a16="http://schemas.microsoft.com/office/drawing/2014/main" id="{AEA079B1-2043-4FF8-B3B9-CBF25357AF13}"/>
              </a:ext>
            </a:extLst>
          </p:cNvPr>
          <p:cNvSpPr>
            <a:spLocks noGrp="1"/>
          </p:cNvSpPr>
          <p:nvPr>
            <p:ph sz="half" idx="2"/>
          </p:nvPr>
        </p:nvSpPr>
        <p:spPr/>
        <p:txBody>
          <a:bodyPr/>
          <a:lstStyle/>
          <a:p>
            <a:r>
              <a:rPr lang="en-US"/>
              <a:t>Will use the Arduino IDE and Blynk console to setup up MCU and components</a:t>
            </a:r>
          </a:p>
          <a:p>
            <a:r>
              <a:rPr lang="en-US"/>
              <a:t>Will be able to speak to the Wi-Fi module on our ESP32</a:t>
            </a:r>
          </a:p>
          <a:p>
            <a:r>
              <a:rPr lang="en-US"/>
              <a:t>Other option would have been Bluetooth </a:t>
            </a:r>
          </a:p>
          <a:p>
            <a:endParaRPr lang="en-US"/>
          </a:p>
          <a:p>
            <a:endParaRPr lang="en-US"/>
          </a:p>
        </p:txBody>
      </p:sp>
      <p:pic>
        <p:nvPicPr>
          <p:cNvPr id="5" name="Picture 4" descr="A person wearing glasses&#10;&#10;Description automatically generated with medium confidence">
            <a:extLst>
              <a:ext uri="{FF2B5EF4-FFF2-40B4-BE49-F238E27FC236}">
                <a16:creationId xmlns:a16="http://schemas.microsoft.com/office/drawing/2014/main" id="{816492F2-2BBF-45EC-8D22-A1A1F3E707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38198" y="10799"/>
            <a:ext cx="953802" cy="1371601"/>
          </a:xfrm>
          <a:prstGeom prst="rect">
            <a:avLst/>
          </a:prstGeom>
        </p:spPr>
      </p:pic>
      <p:sp>
        <p:nvSpPr>
          <p:cNvPr id="8" name="TextBox 7">
            <a:extLst>
              <a:ext uri="{FF2B5EF4-FFF2-40B4-BE49-F238E27FC236}">
                <a16:creationId xmlns:a16="http://schemas.microsoft.com/office/drawing/2014/main" id="{DAFC7084-1F02-BBD2-11A9-672C3E50EAD1}"/>
              </a:ext>
            </a:extLst>
          </p:cNvPr>
          <p:cNvSpPr txBox="1"/>
          <p:nvPr/>
        </p:nvSpPr>
        <p:spPr>
          <a:xfrm>
            <a:off x="11282400" y="1382400"/>
            <a:ext cx="955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Jourdan</a:t>
            </a:r>
          </a:p>
        </p:txBody>
      </p:sp>
    </p:spTree>
    <p:extLst>
      <p:ext uri="{BB962C8B-B14F-4D97-AF65-F5344CB8AC3E}">
        <p14:creationId xmlns:p14="http://schemas.microsoft.com/office/powerpoint/2010/main" val="2493672424"/>
      </p:ext>
    </p:extLst>
  </p:cSld>
  <p:clrMapOvr>
    <a:masterClrMapping/>
  </p:clrMapOvr>
  <mc:AlternateContent xmlns:mc="http://schemas.openxmlformats.org/markup-compatibility/2006" xmlns:p14="http://schemas.microsoft.com/office/powerpoint/2010/main">
    <mc:Choice Requires="p14">
      <p:transition spd="slow" p14:dur="2000" advTm="51117"/>
    </mc:Choice>
    <mc:Fallback xmlns="">
      <p:transition spd="slow" advTm="511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corded Sound">
            <a:hlinkClick r:id="" action="ppaction://media"/>
            <a:extLst>
              <a:ext uri="{FF2B5EF4-FFF2-40B4-BE49-F238E27FC236}">
                <a16:creationId xmlns:a16="http://schemas.microsoft.com/office/drawing/2014/main" id="{EF6BC952-F77C-4D70-AB79-D272E05C93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16318" y="536393"/>
            <a:ext cx="487363" cy="487363"/>
          </a:xfrm>
          <a:prstGeom prst="rect">
            <a:avLst/>
          </a:prstGeom>
        </p:spPr>
      </p:pic>
      <p:sp>
        <p:nvSpPr>
          <p:cNvPr id="2" name="Title 1">
            <a:extLst>
              <a:ext uri="{FF2B5EF4-FFF2-40B4-BE49-F238E27FC236}">
                <a16:creationId xmlns:a16="http://schemas.microsoft.com/office/drawing/2014/main" id="{F07D3241-9132-47A6-9AC0-170BBC0612E4}"/>
              </a:ext>
            </a:extLst>
          </p:cNvPr>
          <p:cNvSpPr>
            <a:spLocks noGrp="1"/>
          </p:cNvSpPr>
          <p:nvPr>
            <p:ph type="title"/>
          </p:nvPr>
        </p:nvSpPr>
        <p:spPr>
          <a:xfrm>
            <a:off x="4523874" y="982132"/>
            <a:ext cx="6372724" cy="1303867"/>
          </a:xfrm>
        </p:spPr>
        <p:txBody>
          <a:bodyPr/>
          <a:lstStyle/>
          <a:p>
            <a:r>
              <a:rPr lang="en-US"/>
              <a:t>Software: App Layout</a:t>
            </a:r>
          </a:p>
        </p:txBody>
      </p:sp>
      <p:sp>
        <p:nvSpPr>
          <p:cNvPr id="4" name="Content Placeholder 3">
            <a:extLst>
              <a:ext uri="{FF2B5EF4-FFF2-40B4-BE49-F238E27FC236}">
                <a16:creationId xmlns:a16="http://schemas.microsoft.com/office/drawing/2014/main" id="{83B4CC97-2D63-4E9E-962A-558E0CA60ED4}"/>
              </a:ext>
            </a:extLst>
          </p:cNvPr>
          <p:cNvSpPr>
            <a:spLocks noGrp="1"/>
          </p:cNvSpPr>
          <p:nvPr>
            <p:ph sz="half" idx="2"/>
          </p:nvPr>
        </p:nvSpPr>
        <p:spPr/>
        <p:txBody>
          <a:bodyPr/>
          <a:lstStyle/>
          <a:p>
            <a:r>
              <a:rPr lang="en-US"/>
              <a:t>Has two buttons to change the state of the </a:t>
            </a:r>
            <a:r>
              <a:rPr lang="en-US" err="1"/>
              <a:t>Trashporter</a:t>
            </a:r>
            <a:endParaRPr lang="en-US"/>
          </a:p>
          <a:p>
            <a:r>
              <a:rPr lang="en-US"/>
              <a:t>The gauge will display the current capacity of the </a:t>
            </a:r>
          </a:p>
          <a:p>
            <a:r>
              <a:rPr lang="en-US"/>
              <a:t>The Joystick controls the movement</a:t>
            </a:r>
          </a:p>
        </p:txBody>
      </p:sp>
      <p:pic>
        <p:nvPicPr>
          <p:cNvPr id="5" name="Picture 4" descr="A person wearing glasses&#10;&#10;Description automatically generated with medium confidence">
            <a:extLst>
              <a:ext uri="{FF2B5EF4-FFF2-40B4-BE49-F238E27FC236}">
                <a16:creationId xmlns:a16="http://schemas.microsoft.com/office/drawing/2014/main" id="{685BD4A4-CA4E-45C9-99C3-B4C2653F10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38198" y="0"/>
            <a:ext cx="953802" cy="1371601"/>
          </a:xfrm>
          <a:prstGeom prst="rect">
            <a:avLst/>
          </a:prstGeom>
        </p:spPr>
      </p:pic>
      <p:sp>
        <p:nvSpPr>
          <p:cNvPr id="8" name="TextBox 7">
            <a:extLst>
              <a:ext uri="{FF2B5EF4-FFF2-40B4-BE49-F238E27FC236}">
                <a16:creationId xmlns:a16="http://schemas.microsoft.com/office/drawing/2014/main" id="{B24E994C-89C3-AAE9-BDFF-721BE9FA459D}"/>
              </a:ext>
            </a:extLst>
          </p:cNvPr>
          <p:cNvSpPr txBox="1"/>
          <p:nvPr/>
        </p:nvSpPr>
        <p:spPr>
          <a:xfrm>
            <a:off x="11282400" y="1382400"/>
            <a:ext cx="955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Jourdan</a:t>
            </a:r>
          </a:p>
        </p:txBody>
      </p:sp>
      <p:pic>
        <p:nvPicPr>
          <p:cNvPr id="11" name="Content Placeholder 10" descr="A picture containing diagram&#10;&#10;Description automatically generated">
            <a:extLst>
              <a:ext uri="{FF2B5EF4-FFF2-40B4-BE49-F238E27FC236}">
                <a16:creationId xmlns:a16="http://schemas.microsoft.com/office/drawing/2014/main" id="{07D1D94A-5567-42EC-8B1C-B84A1205420C}"/>
              </a:ext>
            </a:extLst>
          </p:cNvPr>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1508332" y="536393"/>
            <a:ext cx="3015542" cy="5785214"/>
          </a:xfrm>
        </p:spPr>
      </p:pic>
    </p:spTree>
    <p:extLst>
      <p:ext uri="{BB962C8B-B14F-4D97-AF65-F5344CB8AC3E}">
        <p14:creationId xmlns:p14="http://schemas.microsoft.com/office/powerpoint/2010/main" val="381163506"/>
      </p:ext>
    </p:extLst>
  </p:cSld>
  <p:clrMapOvr>
    <a:masterClrMapping/>
  </p:clrMapOvr>
  <mc:AlternateContent xmlns:mc="http://schemas.openxmlformats.org/markup-compatibility/2006" xmlns:p14="http://schemas.microsoft.com/office/powerpoint/2010/main">
    <mc:Choice Requires="p14">
      <p:transition spd="slow" p14:dur="2000" advTm="39065"/>
    </mc:Choice>
    <mc:Fallback xmlns="">
      <p:transition spd="slow" advTm="39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pic>
        <p:nvPicPr>
          <p:cNvPr id="8" name="What Are We Making?">
            <a:hlinkClick r:id="" action="ppaction://media"/>
            <a:extLst>
              <a:ext uri="{FF2B5EF4-FFF2-40B4-BE49-F238E27FC236}">
                <a16:creationId xmlns:a16="http://schemas.microsoft.com/office/drawing/2014/main" id="{55C9BB8F-27CC-6C53-142A-2A35D31D439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70418" y="178326"/>
            <a:ext cx="487363" cy="487363"/>
          </a:xfrm>
          <a:prstGeom prst="rect">
            <a:avLst/>
          </a:prstGeom>
        </p:spPr>
      </p:pic>
      <p:sp useBgFill="1">
        <p:nvSpPr>
          <p:cNvPr id="1031" name="Rectangle 1030">
            <a:extLst>
              <a:ext uri="{FF2B5EF4-FFF2-40B4-BE49-F238E27FC236}">
                <a16:creationId xmlns:a16="http://schemas.microsoft.com/office/drawing/2014/main" id="{4A2AAA7B-DD5A-486B-B28F-F195883153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3" name="Group 1032">
            <a:extLst>
              <a:ext uri="{FF2B5EF4-FFF2-40B4-BE49-F238E27FC236}">
                <a16:creationId xmlns:a16="http://schemas.microsoft.com/office/drawing/2014/main" id="{3DB99B21-A649-42D2-BB86-486C2E73A0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034" name="Picture 1033">
              <a:extLst>
                <a:ext uri="{FF2B5EF4-FFF2-40B4-BE49-F238E27FC236}">
                  <a16:creationId xmlns:a16="http://schemas.microsoft.com/office/drawing/2014/main" id="{4A631EEB-EF96-4032-8B47-62220C1316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35" name="Rectangle 1034">
              <a:extLst>
                <a:ext uri="{FF2B5EF4-FFF2-40B4-BE49-F238E27FC236}">
                  <a16:creationId xmlns:a16="http://schemas.microsoft.com/office/drawing/2014/main" id="{90B37569-6E3D-4B34-AD3E-0FC79D7CB9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36" name="Picture 1035">
              <a:extLst>
                <a:ext uri="{FF2B5EF4-FFF2-40B4-BE49-F238E27FC236}">
                  <a16:creationId xmlns:a16="http://schemas.microsoft.com/office/drawing/2014/main" id="{A3A0A741-DE46-43B7-A732-2C6D71E7B1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037" name="Picture 1036">
              <a:extLst>
                <a:ext uri="{FF2B5EF4-FFF2-40B4-BE49-F238E27FC236}">
                  <a16:creationId xmlns:a16="http://schemas.microsoft.com/office/drawing/2014/main" id="{3FB4AD13-112F-436E-9596-F7557110C0D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E60C9D8E-B822-423D-EB60-56881E17097F}"/>
              </a:ext>
            </a:extLst>
          </p:cNvPr>
          <p:cNvSpPr>
            <a:spLocks noGrp="1"/>
          </p:cNvSpPr>
          <p:nvPr>
            <p:ph type="title"/>
          </p:nvPr>
        </p:nvSpPr>
        <p:spPr>
          <a:xfrm>
            <a:off x="1180101" y="982132"/>
            <a:ext cx="6354633" cy="1303867"/>
          </a:xfrm>
        </p:spPr>
        <p:txBody>
          <a:bodyPr vert="horz" lIns="91440" tIns="45720" rIns="91440" bIns="45720" rtlCol="0" anchor="ctr">
            <a:normAutofit/>
          </a:bodyPr>
          <a:lstStyle/>
          <a:p>
            <a:r>
              <a:rPr lang="en-US"/>
              <a:t>What Are We Making?</a:t>
            </a:r>
          </a:p>
        </p:txBody>
      </p:sp>
      <p:cxnSp>
        <p:nvCxnSpPr>
          <p:cNvPr id="1039" name="Straight Connector 1038">
            <a:extLst>
              <a:ext uri="{FF2B5EF4-FFF2-40B4-BE49-F238E27FC236}">
                <a16:creationId xmlns:a16="http://schemas.microsoft.com/office/drawing/2014/main" id="{496D98D9-A8AD-432E-BD4E-FF80012442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77057" y="2400639"/>
            <a:ext cx="5760720"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148CDEE8-5175-7B0A-A757-296053FD4586}"/>
              </a:ext>
            </a:extLst>
          </p:cNvPr>
          <p:cNvSpPr txBox="1"/>
          <p:nvPr/>
        </p:nvSpPr>
        <p:spPr>
          <a:xfrm>
            <a:off x="1167385" y="2556932"/>
            <a:ext cx="6380065" cy="3318936"/>
          </a:xfrm>
          <a:prstGeom prst="rect">
            <a:avLst/>
          </a:prstGeom>
        </p:spPr>
        <p:txBody>
          <a:bodyPr vert="horz" lIns="91440" tIns="45720" rIns="91440" bIns="45720" rtlCol="0" anchor="t">
            <a:normAutofit/>
          </a:bodyPr>
          <a:lstStyle/>
          <a:p>
            <a:pPr marL="285750" indent="-285750" defTabSz="457200">
              <a:spcBef>
                <a:spcPct val="20000"/>
              </a:spcBef>
              <a:spcAft>
                <a:spcPts val="600"/>
              </a:spcAft>
              <a:buClr>
                <a:schemeClr val="accent1"/>
              </a:buClr>
              <a:buSzPct val="115000"/>
              <a:buFont typeface="Arial"/>
              <a:buChar char="•"/>
            </a:pPr>
            <a:r>
              <a:rPr lang="en-US" sz="2400">
                <a:solidFill>
                  <a:schemeClr val="tx1">
                    <a:lumMod val="85000"/>
                    <a:lumOff val="15000"/>
                  </a:schemeClr>
                </a:solidFill>
              </a:rPr>
              <a:t>Autonomous Trash Bot</a:t>
            </a:r>
          </a:p>
          <a:p>
            <a:pPr marL="285750" indent="-285750" defTabSz="457200">
              <a:spcBef>
                <a:spcPct val="20000"/>
              </a:spcBef>
              <a:spcAft>
                <a:spcPts val="600"/>
              </a:spcAft>
              <a:buClr>
                <a:schemeClr val="accent1"/>
              </a:buClr>
              <a:buSzPct val="115000"/>
              <a:buFont typeface="Arial"/>
              <a:buChar char="•"/>
            </a:pPr>
            <a:endParaRPr lang="en-US" sz="2400">
              <a:solidFill>
                <a:schemeClr val="tx1">
                  <a:lumMod val="85000"/>
                  <a:lumOff val="15000"/>
                </a:schemeClr>
              </a:solidFill>
            </a:endParaRPr>
          </a:p>
          <a:p>
            <a:pPr marL="285750" indent="-285750" defTabSz="457200">
              <a:spcBef>
                <a:spcPct val="20000"/>
              </a:spcBef>
              <a:spcAft>
                <a:spcPts val="600"/>
              </a:spcAft>
              <a:buClr>
                <a:schemeClr val="accent1"/>
              </a:buClr>
              <a:buSzPct val="115000"/>
              <a:buFont typeface="Arial"/>
              <a:buChar char="•"/>
            </a:pPr>
            <a:r>
              <a:rPr lang="en-US" sz="2400">
                <a:solidFill>
                  <a:schemeClr val="tx1">
                    <a:lumMod val="85000"/>
                    <a:lumOff val="15000"/>
                  </a:schemeClr>
                </a:solidFill>
              </a:rPr>
              <a:t>Mobile App</a:t>
            </a:r>
          </a:p>
          <a:p>
            <a:pPr marL="285750" indent="-285750" defTabSz="457200">
              <a:spcBef>
                <a:spcPct val="20000"/>
              </a:spcBef>
              <a:spcAft>
                <a:spcPts val="600"/>
              </a:spcAft>
              <a:buClr>
                <a:schemeClr val="accent1"/>
              </a:buClr>
              <a:buSzPct val="115000"/>
              <a:buFont typeface="Arial"/>
              <a:buChar char="•"/>
            </a:pPr>
            <a:endParaRPr lang="en-US" sz="2400">
              <a:solidFill>
                <a:schemeClr val="tx1">
                  <a:lumMod val="85000"/>
                  <a:lumOff val="15000"/>
                </a:schemeClr>
              </a:solidFill>
            </a:endParaRPr>
          </a:p>
          <a:p>
            <a:pPr marL="285750" indent="-285750" defTabSz="457200">
              <a:spcBef>
                <a:spcPct val="20000"/>
              </a:spcBef>
              <a:spcAft>
                <a:spcPts val="600"/>
              </a:spcAft>
              <a:buClr>
                <a:schemeClr val="accent1"/>
              </a:buClr>
              <a:buSzPct val="115000"/>
              <a:buFont typeface="Arial"/>
              <a:buChar char="•"/>
            </a:pPr>
            <a:r>
              <a:rPr lang="en-US" sz="2400">
                <a:solidFill>
                  <a:schemeClr val="tx1">
                    <a:lumMod val="85000"/>
                    <a:lumOff val="15000"/>
                  </a:schemeClr>
                </a:solidFill>
              </a:rPr>
              <a:t>Ease of use </a:t>
            </a:r>
          </a:p>
        </p:txBody>
      </p:sp>
      <p:pic>
        <p:nvPicPr>
          <p:cNvPr id="4" name="Content Placeholder 3">
            <a:extLst>
              <a:ext uri="{FF2B5EF4-FFF2-40B4-BE49-F238E27FC236}">
                <a16:creationId xmlns:a16="http://schemas.microsoft.com/office/drawing/2014/main" id="{4C1DA477-02A0-2BA4-442F-0096E80EF895}"/>
              </a:ext>
            </a:extLst>
          </p:cNvPr>
          <p:cNvPicPr>
            <a:picLocks noGrp="1" noChangeAspect="1"/>
          </p:cNvPicPr>
          <p:nvPr>
            <p:ph idx="1"/>
          </p:nvPr>
        </p:nvPicPr>
        <p:blipFill rotWithShape="1">
          <a:blip r:embed="rId9"/>
          <a:srcRect t="19338" r="-6" b="13878"/>
          <a:stretch/>
        </p:blipFill>
        <p:spPr>
          <a:xfrm>
            <a:off x="8137325" y="1158024"/>
            <a:ext cx="2839277" cy="2066544"/>
          </a:xfrm>
          <a:prstGeom prst="rect">
            <a:avLst/>
          </a:prstGeom>
          <a:ln w="57150" cmpd="thickThin">
            <a:solidFill>
              <a:schemeClr val="tx1">
                <a:lumMod val="50000"/>
                <a:lumOff val="50000"/>
              </a:schemeClr>
            </a:solidFill>
            <a:miter lim="800000"/>
          </a:ln>
        </p:spPr>
      </p:pic>
      <p:pic>
        <p:nvPicPr>
          <p:cNvPr id="1026" name="Picture 2" descr="Technology | SEMI">
            <a:extLst>
              <a:ext uri="{FF2B5EF4-FFF2-40B4-BE49-F238E27FC236}">
                <a16:creationId xmlns:a16="http://schemas.microsoft.com/office/drawing/2014/main" id="{5F774A1E-3BEB-A15F-E7B0-123350836F6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5818" r="5" b="21497"/>
          <a:stretch/>
        </p:blipFill>
        <p:spPr bwMode="auto">
          <a:xfrm>
            <a:off x="8135453" y="3631646"/>
            <a:ext cx="2843021" cy="2066544"/>
          </a:xfrm>
          <a:prstGeom prst="rect">
            <a:avLst/>
          </a:prstGeom>
          <a:noFill/>
          <a:ln w="57150" cmpd="thickThin">
            <a:solidFill>
              <a:schemeClr val="tx1">
                <a:lumMod val="50000"/>
                <a:lumOff val="50000"/>
              </a:schemeClr>
            </a:solidFill>
            <a:miter lim="800000"/>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E4BB564-1002-425A-9817-B24A6C8E9C13}"/>
              </a:ext>
            </a:extLst>
          </p:cNvPr>
          <p:cNvSpPr txBox="1"/>
          <p:nvPr/>
        </p:nvSpPr>
        <p:spPr>
          <a:xfrm>
            <a:off x="11556000" y="984000"/>
            <a:ext cx="696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Andy</a:t>
            </a:r>
          </a:p>
        </p:txBody>
      </p:sp>
      <p:pic>
        <p:nvPicPr>
          <p:cNvPr id="3" name="Picture 2" descr="A person smiling for the camera&#10;&#10;Description automatically generated with medium confidence">
            <a:extLst>
              <a:ext uri="{FF2B5EF4-FFF2-40B4-BE49-F238E27FC236}">
                <a16:creationId xmlns:a16="http://schemas.microsoft.com/office/drawing/2014/main" id="{157497E2-5715-E693-0020-3364605D61E4}"/>
              </a:ext>
            </a:extLst>
          </p:cNvPr>
          <p:cNvPicPr>
            <a:picLocks noChangeAspect="1"/>
          </p:cNvPicPr>
          <p:nvPr/>
        </p:nvPicPr>
        <p:blipFill>
          <a:blip r:embed="rId11"/>
          <a:stretch>
            <a:fillRect/>
          </a:stretch>
        </p:blipFill>
        <p:spPr>
          <a:xfrm>
            <a:off x="11212099" y="1"/>
            <a:ext cx="979902" cy="982132"/>
          </a:xfrm>
          <a:prstGeom prst="rect">
            <a:avLst/>
          </a:prstGeom>
        </p:spPr>
      </p:pic>
    </p:spTree>
    <p:custDataLst>
      <p:tags r:id="rId1"/>
    </p:custDataLst>
    <p:extLst>
      <p:ext uri="{BB962C8B-B14F-4D97-AF65-F5344CB8AC3E}">
        <p14:creationId xmlns:p14="http://schemas.microsoft.com/office/powerpoint/2010/main" val="1637017156"/>
      </p:ext>
    </p:extLst>
  </p:cSld>
  <p:clrMapOvr>
    <a:masterClrMapping/>
  </p:clrMapOvr>
  <mc:AlternateContent xmlns:mc="http://schemas.openxmlformats.org/markup-compatibility/2006" xmlns:p14="http://schemas.microsoft.com/office/powerpoint/2010/main">
    <mc:Choice Requires="p14">
      <p:transition spd="slow" p14:dur="2000" advTm="58233"/>
    </mc:Choice>
    <mc:Fallback xmlns="">
      <p:transition spd="slow" advTm="582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1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0" name="Picture 9">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3D pattern of ring shapes connected by lines">
            <a:extLst>
              <a:ext uri="{FF2B5EF4-FFF2-40B4-BE49-F238E27FC236}">
                <a16:creationId xmlns:a16="http://schemas.microsoft.com/office/drawing/2014/main" id="{E322DF86-CE72-9865-10C8-0D298CC2FEBF}"/>
              </a:ext>
            </a:extLst>
          </p:cNvPr>
          <p:cNvPicPr>
            <a:picLocks noChangeAspect="1"/>
          </p:cNvPicPr>
          <p:nvPr/>
        </p:nvPicPr>
        <p:blipFill rotWithShape="1">
          <a:blip r:embed="rId4">
            <a:alphaModFix amt="50000"/>
          </a:blip>
          <a:srcRect r="-2" b="-2"/>
          <a:stretch/>
        </p:blipFill>
        <p:spPr>
          <a:xfrm>
            <a:off x="20" y="10"/>
            <a:ext cx="12191980" cy="6857990"/>
          </a:xfrm>
          <a:prstGeom prst="rect">
            <a:avLst/>
          </a:prstGeom>
        </p:spPr>
      </p:pic>
      <p:sp>
        <p:nvSpPr>
          <p:cNvPr id="3" name="Title 1">
            <a:extLst>
              <a:ext uri="{FF2B5EF4-FFF2-40B4-BE49-F238E27FC236}">
                <a16:creationId xmlns:a16="http://schemas.microsoft.com/office/drawing/2014/main" id="{3B7961AF-FC76-7712-80A6-C8849B8199CC}"/>
              </a:ext>
            </a:extLst>
          </p:cNvPr>
          <p:cNvSpPr txBox="1">
            <a:spLocks/>
          </p:cNvSpPr>
          <p:nvPr/>
        </p:nvSpPr>
        <p:spPr>
          <a:xfrm>
            <a:off x="2692398" y="1871131"/>
            <a:ext cx="6815669" cy="1515533"/>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sz="5000">
                <a:solidFill>
                  <a:srgbClr val="FFFFFF"/>
                </a:solidFill>
              </a:rPr>
              <a:t>Building Process</a:t>
            </a:r>
            <a:endParaRPr lang="en-US"/>
          </a:p>
        </p:txBody>
      </p:sp>
      <p:cxnSp>
        <p:nvCxnSpPr>
          <p:cNvPr id="19" name="Straight Connector 18">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9635494"/>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290 Spoleto Cir 2">
            <a:hlinkClick r:id="" action="ppaction://media"/>
            <a:extLst>
              <a:ext uri="{FF2B5EF4-FFF2-40B4-BE49-F238E27FC236}">
                <a16:creationId xmlns:a16="http://schemas.microsoft.com/office/drawing/2014/main" id="{D9C446BD-4842-F0A9-BDDB-4540A19A3F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3080" y="328491"/>
            <a:ext cx="730250" cy="730250"/>
          </a:xfrm>
          <a:prstGeom prst="rect">
            <a:avLst/>
          </a:prstGeom>
        </p:spPr>
      </p:pic>
      <p:pic>
        <p:nvPicPr>
          <p:cNvPr id="20" name="Picture 5" descr="A picture containing person, wall, indoor, hair&#10;&#10;Description automatically generated">
            <a:extLst>
              <a:ext uri="{FF2B5EF4-FFF2-40B4-BE49-F238E27FC236}">
                <a16:creationId xmlns:a16="http://schemas.microsoft.com/office/drawing/2014/main" id="{6051E8A5-B1E8-4A19-8377-09E0F347A13B}"/>
              </a:ext>
            </a:extLst>
          </p:cNvPr>
          <p:cNvPicPr>
            <a:picLocks noChangeAspect="1"/>
          </p:cNvPicPr>
          <p:nvPr/>
        </p:nvPicPr>
        <p:blipFill>
          <a:blip r:embed="rId5"/>
          <a:stretch>
            <a:fillRect/>
          </a:stretch>
        </p:blipFill>
        <p:spPr>
          <a:xfrm rot="5400000">
            <a:off x="11078021" y="288043"/>
            <a:ext cx="1420368" cy="804345"/>
          </a:xfrm>
          <a:prstGeom prst="rect">
            <a:avLst/>
          </a:prstGeom>
        </p:spPr>
      </p:pic>
      <p:pic>
        <p:nvPicPr>
          <p:cNvPr id="5" name="Picture 4" descr="A picture containing text, wall, indoor&#10;&#10;Description automatically generated">
            <a:extLst>
              <a:ext uri="{FF2B5EF4-FFF2-40B4-BE49-F238E27FC236}">
                <a16:creationId xmlns:a16="http://schemas.microsoft.com/office/drawing/2014/main" id="{19457FB3-A8D8-4D7A-9368-2348CA107E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34797" y="1080207"/>
            <a:ext cx="2698054" cy="2023541"/>
          </a:xfrm>
          <a:prstGeom prst="rect">
            <a:avLst/>
          </a:prstGeom>
        </p:spPr>
      </p:pic>
      <p:pic>
        <p:nvPicPr>
          <p:cNvPr id="7" name="Picture 6" descr="A close-up of a circuit board&#10;&#10;Description automatically generated with medium confidence">
            <a:extLst>
              <a:ext uri="{FF2B5EF4-FFF2-40B4-BE49-F238E27FC236}">
                <a16:creationId xmlns:a16="http://schemas.microsoft.com/office/drawing/2014/main" id="{2B67A3F4-BC83-4787-A022-D6BA4CB375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634796" y="3778261"/>
            <a:ext cx="2698055" cy="2023541"/>
          </a:xfrm>
          <a:prstGeom prst="rect">
            <a:avLst/>
          </a:prstGeom>
        </p:spPr>
      </p:pic>
      <p:pic>
        <p:nvPicPr>
          <p:cNvPr id="9" name="Picture 8" descr="A picture containing electronics&#10;&#10;Description automatically generated">
            <a:extLst>
              <a:ext uri="{FF2B5EF4-FFF2-40B4-BE49-F238E27FC236}">
                <a16:creationId xmlns:a16="http://schemas.microsoft.com/office/drawing/2014/main" id="{62553C3E-0A22-4FC0-9837-E30E129C59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7918778" y="1066704"/>
            <a:ext cx="2686052" cy="2014539"/>
          </a:xfrm>
          <a:prstGeom prst="rect">
            <a:avLst/>
          </a:prstGeom>
        </p:spPr>
      </p:pic>
      <p:pic>
        <p:nvPicPr>
          <p:cNvPr id="11" name="Picture 10" descr="A picture containing container, green, bin&#10;&#10;Description automatically generated">
            <a:extLst>
              <a:ext uri="{FF2B5EF4-FFF2-40B4-BE49-F238E27FC236}">
                <a16:creationId xmlns:a16="http://schemas.microsoft.com/office/drawing/2014/main" id="{F2F8EACB-9800-4F26-B708-E640B36740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29750" y="3469957"/>
            <a:ext cx="1418122" cy="2640147"/>
          </a:xfrm>
          <a:prstGeom prst="rect">
            <a:avLst/>
          </a:prstGeom>
        </p:spPr>
      </p:pic>
      <p:pic>
        <p:nvPicPr>
          <p:cNvPr id="13" name="Picture 12">
            <a:extLst>
              <a:ext uri="{FF2B5EF4-FFF2-40B4-BE49-F238E27FC236}">
                <a16:creationId xmlns:a16="http://schemas.microsoft.com/office/drawing/2014/main" id="{86B69E37-F35B-41FC-8039-56566CA071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3043989" y="3780875"/>
            <a:ext cx="2718970" cy="2039228"/>
          </a:xfrm>
          <a:prstGeom prst="rect">
            <a:avLst/>
          </a:prstGeom>
        </p:spPr>
      </p:pic>
      <p:pic>
        <p:nvPicPr>
          <p:cNvPr id="15" name="Picture 14">
            <a:extLst>
              <a:ext uri="{FF2B5EF4-FFF2-40B4-BE49-F238E27FC236}">
                <a16:creationId xmlns:a16="http://schemas.microsoft.com/office/drawing/2014/main" id="{DCDCFEC9-B33F-46AC-93BE-F078D037CE0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5489784" y="1080206"/>
            <a:ext cx="2698055" cy="2023541"/>
          </a:xfrm>
          <a:prstGeom prst="rect">
            <a:avLst/>
          </a:prstGeom>
        </p:spPr>
      </p:pic>
      <p:pic>
        <p:nvPicPr>
          <p:cNvPr id="17" name="Picture 16" descr="A picture containing text, dirty&#10;&#10;Description automatically generated">
            <a:extLst>
              <a:ext uri="{FF2B5EF4-FFF2-40B4-BE49-F238E27FC236}">
                <a16:creationId xmlns:a16="http://schemas.microsoft.com/office/drawing/2014/main" id="{3E420012-C9FD-4AB8-B175-1DF17340F63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3062290" y="1068204"/>
            <a:ext cx="2698055" cy="2023541"/>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EED7BA1D-2040-495C-B766-731C72CFC3D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400000">
            <a:off x="7917279" y="3754257"/>
            <a:ext cx="2698054" cy="2023540"/>
          </a:xfrm>
          <a:prstGeom prst="rect">
            <a:avLst/>
          </a:prstGeom>
        </p:spPr>
      </p:pic>
      <p:sp>
        <p:nvSpPr>
          <p:cNvPr id="21" name="TextBox 20">
            <a:extLst>
              <a:ext uri="{FF2B5EF4-FFF2-40B4-BE49-F238E27FC236}">
                <a16:creationId xmlns:a16="http://schemas.microsoft.com/office/drawing/2014/main" id="{B2BCAB42-E871-4F2E-8F26-4CEE2DF3A158}"/>
              </a:ext>
            </a:extLst>
          </p:cNvPr>
          <p:cNvSpPr txBox="1"/>
          <p:nvPr/>
        </p:nvSpPr>
        <p:spPr>
          <a:xfrm>
            <a:off x="11522400" y="1400400"/>
            <a:ext cx="745200" cy="381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Anna</a:t>
            </a:r>
            <a:endParaRPr lang="en-US" b="1"/>
          </a:p>
        </p:txBody>
      </p:sp>
    </p:spTree>
    <p:extLst>
      <p:ext uri="{BB962C8B-B14F-4D97-AF65-F5344CB8AC3E}">
        <p14:creationId xmlns:p14="http://schemas.microsoft.com/office/powerpoint/2010/main" val="95770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0" name="Picture 9">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3D pattern of ring shapes connected by lines">
            <a:extLst>
              <a:ext uri="{FF2B5EF4-FFF2-40B4-BE49-F238E27FC236}">
                <a16:creationId xmlns:a16="http://schemas.microsoft.com/office/drawing/2014/main" id="{E322DF86-CE72-9865-10C8-0D298CC2FEBF}"/>
              </a:ext>
            </a:extLst>
          </p:cNvPr>
          <p:cNvPicPr>
            <a:picLocks noChangeAspect="1"/>
          </p:cNvPicPr>
          <p:nvPr/>
        </p:nvPicPr>
        <p:blipFill rotWithShape="1">
          <a:blip r:embed="rId4">
            <a:alphaModFix amt="50000"/>
          </a:blip>
          <a:srcRect r="-2" b="-2"/>
          <a:stretch/>
        </p:blipFill>
        <p:spPr>
          <a:xfrm>
            <a:off x="20" y="10"/>
            <a:ext cx="12191980" cy="6857990"/>
          </a:xfrm>
          <a:prstGeom prst="rect">
            <a:avLst/>
          </a:prstGeom>
        </p:spPr>
      </p:pic>
      <p:sp>
        <p:nvSpPr>
          <p:cNvPr id="3" name="Title 1">
            <a:extLst>
              <a:ext uri="{FF2B5EF4-FFF2-40B4-BE49-F238E27FC236}">
                <a16:creationId xmlns:a16="http://schemas.microsoft.com/office/drawing/2014/main" id="{3B7961AF-FC76-7712-80A6-C8849B8199CC}"/>
              </a:ext>
            </a:extLst>
          </p:cNvPr>
          <p:cNvSpPr txBox="1">
            <a:spLocks/>
          </p:cNvSpPr>
          <p:nvPr/>
        </p:nvSpPr>
        <p:spPr>
          <a:xfrm>
            <a:off x="2692398" y="1871131"/>
            <a:ext cx="6815669" cy="1515533"/>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sz="5000">
                <a:solidFill>
                  <a:srgbClr val="FFFFFF"/>
                </a:solidFill>
              </a:rPr>
              <a:t>Administration Content</a:t>
            </a:r>
            <a:endParaRPr lang="en-US"/>
          </a:p>
        </p:txBody>
      </p:sp>
      <p:cxnSp>
        <p:nvCxnSpPr>
          <p:cNvPr id="19" name="Straight Connector 18">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5787934"/>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290 Spoleto Cir 2">
            <a:hlinkClick r:id="" action="ppaction://media"/>
            <a:extLst>
              <a:ext uri="{FF2B5EF4-FFF2-40B4-BE49-F238E27FC236}">
                <a16:creationId xmlns:a16="http://schemas.microsoft.com/office/drawing/2014/main" id="{9FB627FC-AC24-FB4F-6A56-7AE8A4AD8D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3080" y="387106"/>
            <a:ext cx="730250" cy="730250"/>
          </a:xfrm>
          <a:prstGeom prst="rect">
            <a:avLst/>
          </a:prstGeom>
        </p:spPr>
      </p:pic>
      <p:pic>
        <p:nvPicPr>
          <p:cNvPr id="6" name="Picture 5" descr="A picture containing person, wall, indoor, hair&#10;&#10;Description automatically generated">
            <a:extLst>
              <a:ext uri="{FF2B5EF4-FFF2-40B4-BE49-F238E27FC236}">
                <a16:creationId xmlns:a16="http://schemas.microsoft.com/office/drawing/2014/main" id="{90F3E075-FDDA-44DB-B908-7BDA544E2E33}"/>
              </a:ext>
            </a:extLst>
          </p:cNvPr>
          <p:cNvPicPr>
            <a:picLocks noChangeAspect="1"/>
          </p:cNvPicPr>
          <p:nvPr/>
        </p:nvPicPr>
        <p:blipFill>
          <a:blip r:embed="rId5"/>
          <a:stretch>
            <a:fillRect/>
          </a:stretch>
        </p:blipFill>
        <p:spPr>
          <a:xfrm rot="5400000">
            <a:off x="11062059" y="308011"/>
            <a:ext cx="1420368" cy="804345"/>
          </a:xfrm>
          <a:prstGeom prst="rect">
            <a:avLst/>
          </a:prstGeom>
        </p:spPr>
      </p:pic>
      <p:sp>
        <p:nvSpPr>
          <p:cNvPr id="2" name="Content Placeholder 2">
            <a:extLst>
              <a:ext uri="{FF2B5EF4-FFF2-40B4-BE49-F238E27FC236}">
                <a16:creationId xmlns:a16="http://schemas.microsoft.com/office/drawing/2014/main" id="{F244C477-D80A-4B3A-BDD8-D1C1E49C6456}"/>
              </a:ext>
            </a:extLst>
          </p:cNvPr>
          <p:cNvSpPr txBox="1">
            <a:spLocks/>
          </p:cNvSpPr>
          <p:nvPr/>
        </p:nvSpPr>
        <p:spPr>
          <a:xfrm>
            <a:off x="904875" y="752475"/>
            <a:ext cx="2775167" cy="5315007"/>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pPr>
            <a:endParaRPr lang="en-US"/>
          </a:p>
        </p:txBody>
      </p:sp>
      <p:sp>
        <p:nvSpPr>
          <p:cNvPr id="3" name="Content Placeholder 2">
            <a:extLst>
              <a:ext uri="{FF2B5EF4-FFF2-40B4-BE49-F238E27FC236}">
                <a16:creationId xmlns:a16="http://schemas.microsoft.com/office/drawing/2014/main" id="{9B20B36C-4704-4A52-977C-0A334FE4F37B}"/>
              </a:ext>
            </a:extLst>
          </p:cNvPr>
          <p:cNvSpPr txBox="1">
            <a:spLocks/>
          </p:cNvSpPr>
          <p:nvPr/>
        </p:nvSpPr>
        <p:spPr>
          <a:xfrm>
            <a:off x="3915318" y="752475"/>
            <a:ext cx="2108702" cy="5328376"/>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Font typeface="Arial"/>
              <a:buNone/>
            </a:pPr>
            <a:endParaRPr lang="en-US"/>
          </a:p>
        </p:txBody>
      </p:sp>
      <p:sp>
        <p:nvSpPr>
          <p:cNvPr id="4" name="Content Placeholder 2">
            <a:extLst>
              <a:ext uri="{FF2B5EF4-FFF2-40B4-BE49-F238E27FC236}">
                <a16:creationId xmlns:a16="http://schemas.microsoft.com/office/drawing/2014/main" id="{0B8A7862-0CA7-4F1A-9DCF-48871AD67854}"/>
              </a:ext>
            </a:extLst>
          </p:cNvPr>
          <p:cNvSpPr txBox="1">
            <a:spLocks/>
          </p:cNvSpPr>
          <p:nvPr/>
        </p:nvSpPr>
        <p:spPr>
          <a:xfrm>
            <a:off x="6094643" y="752475"/>
            <a:ext cx="2477933" cy="5315007"/>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pPr>
            <a:endParaRPr lang="en-US"/>
          </a:p>
        </p:txBody>
      </p:sp>
      <p:sp>
        <p:nvSpPr>
          <p:cNvPr id="5" name="Content Placeholder 2">
            <a:extLst>
              <a:ext uri="{FF2B5EF4-FFF2-40B4-BE49-F238E27FC236}">
                <a16:creationId xmlns:a16="http://schemas.microsoft.com/office/drawing/2014/main" id="{9427CF7B-F5C4-4A11-B2EE-3CDF9AA7CEDA}"/>
              </a:ext>
            </a:extLst>
          </p:cNvPr>
          <p:cNvSpPr txBox="1">
            <a:spLocks/>
          </p:cNvSpPr>
          <p:nvPr/>
        </p:nvSpPr>
        <p:spPr>
          <a:xfrm>
            <a:off x="8667750" y="752475"/>
            <a:ext cx="2619374" cy="5328376"/>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pPr>
            <a:endParaRPr lang="en-US"/>
          </a:p>
        </p:txBody>
      </p:sp>
      <p:sp>
        <p:nvSpPr>
          <p:cNvPr id="8" name="TextBox 7">
            <a:extLst>
              <a:ext uri="{FF2B5EF4-FFF2-40B4-BE49-F238E27FC236}">
                <a16:creationId xmlns:a16="http://schemas.microsoft.com/office/drawing/2014/main" id="{28E99811-A9BE-4454-BF62-889CD45F6A78}"/>
              </a:ext>
            </a:extLst>
          </p:cNvPr>
          <p:cNvSpPr txBox="1"/>
          <p:nvPr/>
        </p:nvSpPr>
        <p:spPr>
          <a:xfrm>
            <a:off x="11522400" y="1400400"/>
            <a:ext cx="745200" cy="381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Anna</a:t>
            </a:r>
            <a:endParaRPr lang="en-US" b="1"/>
          </a:p>
        </p:txBody>
      </p:sp>
      <p:graphicFrame>
        <p:nvGraphicFramePr>
          <p:cNvPr id="9" name="Table 9">
            <a:extLst>
              <a:ext uri="{FF2B5EF4-FFF2-40B4-BE49-F238E27FC236}">
                <a16:creationId xmlns:a16="http://schemas.microsoft.com/office/drawing/2014/main" id="{365B5AC4-40A8-453A-8B07-345CB3713A80}"/>
              </a:ext>
            </a:extLst>
          </p:cNvPr>
          <p:cNvGraphicFramePr>
            <a:graphicFrameLocks noGrp="1"/>
          </p:cNvGraphicFramePr>
          <p:nvPr>
            <p:extLst>
              <p:ext uri="{D42A27DB-BD31-4B8C-83A1-F6EECF244321}">
                <p14:modId xmlns:p14="http://schemas.microsoft.com/office/powerpoint/2010/main" val="165730215"/>
              </p:ext>
            </p:extLst>
          </p:nvPr>
        </p:nvGraphicFramePr>
        <p:xfrm>
          <a:off x="904875" y="719665"/>
          <a:ext cx="10396464" cy="5385859"/>
        </p:xfrm>
        <a:graphic>
          <a:graphicData uri="http://schemas.openxmlformats.org/drawingml/2006/table">
            <a:tbl>
              <a:tblPr firstRow="1" bandRow="1">
                <a:tableStyleId>{5C22544A-7EE6-4342-B048-85BDC9FD1C3A}</a:tableStyleId>
              </a:tblPr>
              <a:tblGrid>
                <a:gridCol w="2599116">
                  <a:extLst>
                    <a:ext uri="{9D8B030D-6E8A-4147-A177-3AD203B41FA5}">
                      <a16:colId xmlns:a16="http://schemas.microsoft.com/office/drawing/2014/main" val="3596117071"/>
                    </a:ext>
                  </a:extLst>
                </a:gridCol>
                <a:gridCol w="2599116">
                  <a:extLst>
                    <a:ext uri="{9D8B030D-6E8A-4147-A177-3AD203B41FA5}">
                      <a16:colId xmlns:a16="http://schemas.microsoft.com/office/drawing/2014/main" val="3307924919"/>
                    </a:ext>
                  </a:extLst>
                </a:gridCol>
                <a:gridCol w="2599116">
                  <a:extLst>
                    <a:ext uri="{9D8B030D-6E8A-4147-A177-3AD203B41FA5}">
                      <a16:colId xmlns:a16="http://schemas.microsoft.com/office/drawing/2014/main" val="421025808"/>
                    </a:ext>
                  </a:extLst>
                </a:gridCol>
                <a:gridCol w="2599116">
                  <a:extLst>
                    <a:ext uri="{9D8B030D-6E8A-4147-A177-3AD203B41FA5}">
                      <a16:colId xmlns:a16="http://schemas.microsoft.com/office/drawing/2014/main" val="1056424202"/>
                    </a:ext>
                  </a:extLst>
                </a:gridCol>
              </a:tblGrid>
              <a:tr h="5385859">
                <a:tc>
                  <a:txBody>
                    <a:bodyPr/>
                    <a:lstStyle/>
                    <a:p>
                      <a:pPr algn="l"/>
                      <a:r>
                        <a:rPr lang="en-US" dirty="0">
                          <a:solidFill>
                            <a:schemeClr val="tx1"/>
                          </a:solidFill>
                        </a:rPr>
                        <a:t>Anna</a:t>
                      </a:r>
                    </a:p>
                    <a:p>
                      <a:pPr algn="l"/>
                      <a:endParaRPr lang="en-US" dirty="0">
                        <a:solidFill>
                          <a:schemeClr val="tx1"/>
                        </a:solidFill>
                      </a:endParaRPr>
                    </a:p>
                    <a:p>
                      <a:pPr algn="l"/>
                      <a:endParaRPr lang="en-US" dirty="0">
                        <a:solidFill>
                          <a:schemeClr val="tx1"/>
                        </a:solidFill>
                      </a:endParaRPr>
                    </a:p>
                    <a:p>
                      <a:pPr algn="l"/>
                      <a:endParaRPr lang="en-US" dirty="0">
                        <a:solidFill>
                          <a:schemeClr val="tx1"/>
                        </a:solidFill>
                      </a:endParaRPr>
                    </a:p>
                    <a:p>
                      <a:pPr algn="l"/>
                      <a:endParaRPr lang="en-US" dirty="0">
                        <a:solidFill>
                          <a:schemeClr val="tx1"/>
                        </a:solidFill>
                      </a:endParaRPr>
                    </a:p>
                    <a:p>
                      <a:pPr algn="l"/>
                      <a:endParaRPr lang="en-US" dirty="0">
                        <a:solidFill>
                          <a:schemeClr val="tx1"/>
                        </a:solidFill>
                      </a:endParaRPr>
                    </a:p>
                    <a:p>
                      <a:pPr algn="l"/>
                      <a:endParaRPr lang="en-US" dirty="0">
                        <a:solidFill>
                          <a:schemeClr val="tx1"/>
                        </a:solidFill>
                      </a:endParaRPr>
                    </a:p>
                    <a:p>
                      <a:pPr algn="l"/>
                      <a:endParaRPr lang="en-US" dirty="0">
                        <a:solidFill>
                          <a:schemeClr val="tx1"/>
                        </a:solidFill>
                      </a:endParaRPr>
                    </a:p>
                    <a:p>
                      <a:pPr algn="l"/>
                      <a:endParaRPr lang="en-US" dirty="0">
                        <a:solidFill>
                          <a:schemeClr val="tx1"/>
                        </a:solidFill>
                      </a:endParaRPr>
                    </a:p>
                    <a:p>
                      <a:pPr algn="l"/>
                      <a:endParaRPr lang="en-US" dirty="0">
                        <a:solidFill>
                          <a:schemeClr val="tx1"/>
                        </a:solidFill>
                      </a:endParaRPr>
                    </a:p>
                    <a:p>
                      <a:pPr marL="285750" indent="-285750" algn="l">
                        <a:buFont typeface="Arial" panose="020B0604020202020204" pitchFamily="34" charset="0"/>
                        <a:buChar char="•"/>
                      </a:pPr>
                      <a:r>
                        <a:rPr lang="en-US" b="0" dirty="0">
                          <a:solidFill>
                            <a:schemeClr val="tx1"/>
                          </a:solidFill>
                          <a:latin typeface="Garamond"/>
                          <a:cs typeface="Arial"/>
                        </a:rPr>
                        <a:t>Anna managed the electrical work for the project and weight sensor functionality</a:t>
                      </a:r>
                    </a:p>
                    <a:p>
                      <a:pPr marL="285750" indent="-285750" algn="l">
                        <a:buFont typeface="Arial" panose="020B0604020202020204" pitchFamily="34" charset="0"/>
                        <a:buChar char="•"/>
                      </a:pPr>
                      <a:r>
                        <a:rPr lang="en-US" b="0" dirty="0">
                          <a:solidFill>
                            <a:schemeClr val="tx1"/>
                          </a:solidFill>
                          <a:latin typeface="Garamond"/>
                          <a:cs typeface="Arial"/>
                        </a:rPr>
                        <a:t>Primary: Weight Sensors</a:t>
                      </a:r>
                    </a:p>
                    <a:p>
                      <a:pPr marL="285750" indent="-285750" algn="l">
                        <a:buFont typeface="Arial" panose="020B0604020202020204" pitchFamily="34" charset="0"/>
                        <a:buChar char="•"/>
                      </a:pPr>
                      <a:r>
                        <a:rPr lang="en-US" b="0" dirty="0">
                          <a:solidFill>
                            <a:schemeClr val="tx1"/>
                          </a:solidFill>
                          <a:latin typeface="Garamond"/>
                          <a:cs typeface="Arial"/>
                        </a:rPr>
                        <a:t>Secondary: Assembly</a:t>
                      </a:r>
                    </a:p>
                    <a:p>
                      <a:pPr marL="285750" indent="-285750" algn="l">
                        <a:buFont typeface="Arial" panose="020B0604020202020204" pitchFamily="34" charset="0"/>
                        <a:buChar char="•"/>
                      </a:pPr>
                      <a:endParaRPr lang="en-US" dirty="0">
                        <a:solidFill>
                          <a:schemeClr val="tx1"/>
                        </a:solidFill>
                      </a:endParaRPr>
                    </a:p>
                  </a:txBody>
                  <a:tcPr>
                    <a:noFill/>
                  </a:tcPr>
                </a:tc>
                <a:tc>
                  <a:txBody>
                    <a:bodyPr/>
                    <a:lstStyle/>
                    <a:p>
                      <a:pPr algn="l"/>
                      <a:r>
                        <a:rPr lang="en-US">
                          <a:solidFill>
                            <a:schemeClr val="tx1"/>
                          </a:solidFill>
                        </a:rPr>
                        <a:t>Andy</a:t>
                      </a:r>
                    </a:p>
                    <a:p>
                      <a:pPr algn="l"/>
                      <a:endParaRPr lang="en-US">
                        <a:solidFill>
                          <a:schemeClr val="tx1"/>
                        </a:solidFill>
                      </a:endParaRPr>
                    </a:p>
                    <a:p>
                      <a:pPr algn="l"/>
                      <a:endParaRPr lang="en-US">
                        <a:solidFill>
                          <a:schemeClr val="tx1"/>
                        </a:solidFill>
                      </a:endParaRPr>
                    </a:p>
                    <a:p>
                      <a:pPr algn="l"/>
                      <a:endParaRPr lang="en-US">
                        <a:solidFill>
                          <a:schemeClr val="tx1"/>
                        </a:solidFill>
                      </a:endParaRPr>
                    </a:p>
                    <a:p>
                      <a:pPr algn="l"/>
                      <a:endParaRPr lang="en-US">
                        <a:solidFill>
                          <a:schemeClr val="tx1"/>
                        </a:solidFill>
                      </a:endParaRPr>
                    </a:p>
                    <a:p>
                      <a:pPr algn="l"/>
                      <a:endParaRPr lang="en-US">
                        <a:solidFill>
                          <a:schemeClr val="tx1"/>
                        </a:solidFill>
                      </a:endParaRPr>
                    </a:p>
                    <a:p>
                      <a:pPr algn="l"/>
                      <a:endParaRPr lang="en-US">
                        <a:solidFill>
                          <a:schemeClr val="tx1"/>
                        </a:solidFill>
                      </a:endParaRPr>
                    </a:p>
                    <a:p>
                      <a:pPr algn="l"/>
                      <a:endParaRPr lang="en-US">
                        <a:solidFill>
                          <a:schemeClr val="tx1"/>
                        </a:solidFill>
                      </a:endParaRPr>
                    </a:p>
                    <a:p>
                      <a:pPr algn="l"/>
                      <a:endParaRPr lang="en-US">
                        <a:solidFill>
                          <a:schemeClr val="tx1"/>
                        </a:solidFill>
                      </a:endParaRPr>
                    </a:p>
                    <a:p>
                      <a:pPr marL="285750" indent="-285750" algn="l">
                        <a:buFont typeface="Arial" panose="020B0604020202020204" pitchFamily="34" charset="0"/>
                        <a:buChar char="•"/>
                      </a:pPr>
                      <a:endParaRPr lang="en-US" b="0">
                        <a:solidFill>
                          <a:schemeClr val="tx1"/>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b="0">
                          <a:solidFill>
                            <a:schemeClr val="tx1"/>
                          </a:solidFill>
                          <a:latin typeface="Garamond"/>
                          <a:cs typeface="Arial"/>
                        </a:rPr>
                        <a:t>Andy is the project manager who oversees meetings and played a role in software development</a:t>
                      </a:r>
                    </a:p>
                    <a:p>
                      <a:pPr marL="285750" indent="-285750" algn="l">
                        <a:buFont typeface="Arial" panose="020B0604020202020204" pitchFamily="34" charset="0"/>
                        <a:buChar char="•"/>
                      </a:pPr>
                      <a:r>
                        <a:rPr lang="en-US" b="0">
                          <a:solidFill>
                            <a:schemeClr val="tx1"/>
                          </a:solidFill>
                          <a:latin typeface="Garamond"/>
                          <a:cs typeface="Arial"/>
                        </a:rPr>
                        <a:t>Primary: Mobile Application</a:t>
                      </a:r>
                    </a:p>
                    <a:p>
                      <a:pPr marL="285750" indent="-285750" algn="l">
                        <a:buFont typeface="Arial" panose="020B0604020202020204" pitchFamily="34" charset="0"/>
                        <a:buChar char="•"/>
                      </a:pPr>
                      <a:r>
                        <a:rPr lang="en-US" b="0">
                          <a:solidFill>
                            <a:schemeClr val="tx1"/>
                          </a:solidFill>
                          <a:latin typeface="Garamond"/>
                          <a:cs typeface="Arial"/>
                        </a:rPr>
                        <a:t>Secondary: Assembly</a:t>
                      </a:r>
                    </a:p>
                  </a:txBody>
                  <a:tcPr>
                    <a:noFill/>
                  </a:tcPr>
                </a:tc>
                <a:tc>
                  <a:txBody>
                    <a:bodyPr/>
                    <a:lstStyle/>
                    <a:p>
                      <a:pPr algn="l"/>
                      <a:r>
                        <a:rPr lang="en-US">
                          <a:solidFill>
                            <a:schemeClr val="tx1"/>
                          </a:solidFill>
                        </a:rPr>
                        <a:t>Nesh</a:t>
                      </a:r>
                    </a:p>
                    <a:p>
                      <a:pPr algn="l"/>
                      <a:endParaRPr lang="en-US">
                        <a:solidFill>
                          <a:schemeClr val="tx1"/>
                        </a:solidFill>
                      </a:endParaRPr>
                    </a:p>
                    <a:p>
                      <a:pPr algn="l"/>
                      <a:endParaRPr lang="en-US">
                        <a:solidFill>
                          <a:schemeClr val="tx1"/>
                        </a:solidFill>
                      </a:endParaRPr>
                    </a:p>
                    <a:p>
                      <a:pPr algn="l"/>
                      <a:endParaRPr lang="en-US">
                        <a:solidFill>
                          <a:schemeClr val="tx1"/>
                        </a:solidFill>
                      </a:endParaRPr>
                    </a:p>
                    <a:p>
                      <a:pPr algn="l"/>
                      <a:endParaRPr lang="en-US">
                        <a:solidFill>
                          <a:schemeClr val="tx1"/>
                        </a:solidFill>
                      </a:endParaRPr>
                    </a:p>
                    <a:p>
                      <a:pPr algn="l"/>
                      <a:endParaRPr lang="en-US">
                        <a:solidFill>
                          <a:schemeClr val="tx1"/>
                        </a:solidFill>
                      </a:endParaRPr>
                    </a:p>
                    <a:p>
                      <a:pPr algn="l"/>
                      <a:endParaRPr lang="en-US">
                        <a:solidFill>
                          <a:schemeClr val="tx1"/>
                        </a:solidFill>
                      </a:endParaRPr>
                    </a:p>
                    <a:p>
                      <a:pPr algn="l"/>
                      <a:endParaRPr lang="en-US">
                        <a:solidFill>
                          <a:schemeClr val="tx1"/>
                        </a:solidFill>
                      </a:endParaRPr>
                    </a:p>
                    <a:p>
                      <a:pPr algn="l"/>
                      <a:endParaRPr lang="en-US">
                        <a:solidFill>
                          <a:schemeClr val="tx1"/>
                        </a:solidFill>
                      </a:endParaRPr>
                    </a:p>
                    <a:p>
                      <a:pPr algn="l"/>
                      <a:endParaRPr lang="en-US">
                        <a:solidFill>
                          <a:schemeClr val="tx1"/>
                        </a:solidFill>
                      </a:endParaRPr>
                    </a:p>
                    <a:p>
                      <a:pPr marL="285750" indent="-285750" algn="l">
                        <a:buFont typeface="Arial" panose="020B0604020202020204" pitchFamily="34" charset="0"/>
                        <a:buChar char="•"/>
                      </a:pPr>
                      <a:r>
                        <a:rPr lang="en-US" b="0">
                          <a:solidFill>
                            <a:schemeClr val="tx1"/>
                          </a:solidFill>
                          <a:latin typeface="Garamond"/>
                          <a:cs typeface="Arial"/>
                        </a:rPr>
                        <a:t>Nesh is focused on the overall hardware and electrical development along with PCB creation</a:t>
                      </a:r>
                    </a:p>
                    <a:p>
                      <a:pPr marL="285750" indent="-285750" algn="l">
                        <a:buFont typeface="Arial" panose="020B0604020202020204" pitchFamily="34" charset="0"/>
                        <a:buChar char="•"/>
                      </a:pPr>
                      <a:r>
                        <a:rPr lang="en-US" b="0">
                          <a:solidFill>
                            <a:schemeClr val="tx1"/>
                          </a:solidFill>
                          <a:latin typeface="Garamond"/>
                          <a:cs typeface="Arial"/>
                        </a:rPr>
                        <a:t>Primary: PCB research and development</a:t>
                      </a:r>
                    </a:p>
                    <a:p>
                      <a:pPr marL="285750" indent="-285750" algn="l">
                        <a:buFont typeface="Arial" panose="020B0604020202020204" pitchFamily="34" charset="0"/>
                        <a:buChar char="•"/>
                      </a:pPr>
                      <a:r>
                        <a:rPr lang="en-US" b="0">
                          <a:solidFill>
                            <a:schemeClr val="tx1"/>
                          </a:solidFill>
                          <a:latin typeface="Garamond"/>
                          <a:cs typeface="Arial"/>
                        </a:rPr>
                        <a:t>Secondary: Assembly </a:t>
                      </a:r>
                    </a:p>
                  </a:txBody>
                  <a:tcPr>
                    <a:noFill/>
                  </a:tcPr>
                </a:tc>
                <a:tc>
                  <a:txBody>
                    <a:bodyPr/>
                    <a:lstStyle/>
                    <a:p>
                      <a:pPr algn="l"/>
                      <a:r>
                        <a:rPr lang="en-US" dirty="0">
                          <a:solidFill>
                            <a:schemeClr val="tx1"/>
                          </a:solidFill>
                        </a:rPr>
                        <a:t>Jourdan</a:t>
                      </a:r>
                    </a:p>
                    <a:p>
                      <a:pPr algn="l"/>
                      <a:endParaRPr lang="en-US" dirty="0">
                        <a:solidFill>
                          <a:schemeClr val="tx1"/>
                        </a:solidFill>
                      </a:endParaRPr>
                    </a:p>
                    <a:p>
                      <a:pPr algn="l"/>
                      <a:endParaRPr lang="en-US" dirty="0">
                        <a:solidFill>
                          <a:schemeClr val="tx1"/>
                        </a:solidFill>
                      </a:endParaRPr>
                    </a:p>
                    <a:p>
                      <a:pPr algn="l"/>
                      <a:endParaRPr lang="en-US" dirty="0">
                        <a:solidFill>
                          <a:schemeClr val="tx1"/>
                        </a:solidFill>
                      </a:endParaRPr>
                    </a:p>
                    <a:p>
                      <a:pPr algn="l"/>
                      <a:endParaRPr lang="en-US" dirty="0">
                        <a:solidFill>
                          <a:schemeClr val="tx1"/>
                        </a:solidFill>
                      </a:endParaRPr>
                    </a:p>
                    <a:p>
                      <a:pPr algn="l"/>
                      <a:endParaRPr lang="en-US" dirty="0">
                        <a:solidFill>
                          <a:schemeClr val="tx1"/>
                        </a:solidFill>
                      </a:endParaRPr>
                    </a:p>
                    <a:p>
                      <a:pPr algn="l"/>
                      <a:endParaRPr lang="en-US" dirty="0">
                        <a:solidFill>
                          <a:schemeClr val="tx1"/>
                        </a:solidFill>
                      </a:endParaRPr>
                    </a:p>
                    <a:p>
                      <a:pPr algn="l"/>
                      <a:endParaRPr lang="en-US" dirty="0">
                        <a:solidFill>
                          <a:schemeClr val="tx1"/>
                        </a:solidFill>
                      </a:endParaRPr>
                    </a:p>
                    <a:p>
                      <a:pPr algn="l"/>
                      <a:endParaRPr lang="en-US" dirty="0">
                        <a:solidFill>
                          <a:schemeClr val="tx1"/>
                        </a:solidFill>
                      </a:endParaRPr>
                    </a:p>
                    <a:p>
                      <a:pPr marL="285750" indent="-285750" algn="l">
                        <a:buFont typeface="Arial" panose="020B0604020202020204" pitchFamily="34" charset="0"/>
                        <a:buChar char="•"/>
                      </a:pPr>
                      <a:endParaRPr lang="en-US" b="0" dirty="0">
                        <a:solidFill>
                          <a:schemeClr val="tx1"/>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b="0" dirty="0">
                          <a:solidFill>
                            <a:schemeClr val="tx1"/>
                          </a:solidFill>
                          <a:latin typeface="Garamond"/>
                          <a:cs typeface="Arial"/>
                        </a:rPr>
                        <a:t>Jourdan is focused on the overall software development and construction of the </a:t>
                      </a:r>
                      <a:r>
                        <a:rPr lang="en-US" b="0" dirty="0" err="1">
                          <a:solidFill>
                            <a:schemeClr val="tx1"/>
                          </a:solidFill>
                          <a:latin typeface="Garamond"/>
                          <a:cs typeface="Arial"/>
                        </a:rPr>
                        <a:t>Trashporter</a:t>
                      </a:r>
                      <a:endParaRPr lang="en-US" b="0" dirty="0">
                        <a:solidFill>
                          <a:schemeClr val="tx1"/>
                        </a:solidFill>
                        <a:latin typeface="Garamond"/>
                        <a:cs typeface="Arial"/>
                      </a:endParaRPr>
                    </a:p>
                    <a:p>
                      <a:pPr marL="285750" indent="-285750" algn="l">
                        <a:buFont typeface="Arial" panose="020B0604020202020204" pitchFamily="34" charset="0"/>
                        <a:buChar char="•"/>
                      </a:pPr>
                      <a:r>
                        <a:rPr lang="en-US" b="0" dirty="0">
                          <a:solidFill>
                            <a:schemeClr val="tx1"/>
                          </a:solidFill>
                          <a:latin typeface="Garamond"/>
                          <a:cs typeface="Arial"/>
                        </a:rPr>
                        <a:t>Primary: Autonomous algorithm  </a:t>
                      </a:r>
                    </a:p>
                    <a:p>
                      <a:pPr marL="285750" lvl="0" indent="-285750" algn="l">
                        <a:buFont typeface="Arial" panose="020B0604020202020204" pitchFamily="34" charset="0"/>
                        <a:buChar char="•"/>
                      </a:pPr>
                      <a:r>
                        <a:rPr lang="en-US" b="0" dirty="0">
                          <a:solidFill>
                            <a:schemeClr val="tx1"/>
                          </a:solidFill>
                          <a:latin typeface="Garamond"/>
                          <a:cs typeface="Arial"/>
                        </a:rPr>
                        <a:t>Secondary: Assembly</a:t>
                      </a:r>
                      <a:endParaRPr lang="en-US" dirty="0"/>
                    </a:p>
                  </a:txBody>
                  <a:tcPr>
                    <a:noFill/>
                  </a:tcPr>
                </a:tc>
                <a:extLst>
                  <a:ext uri="{0D108BD9-81ED-4DB2-BD59-A6C34878D82A}">
                    <a16:rowId xmlns:a16="http://schemas.microsoft.com/office/drawing/2014/main" val="2462241792"/>
                  </a:ext>
                </a:extLst>
              </a:tr>
            </a:tbl>
          </a:graphicData>
        </a:graphic>
      </p:graphicFrame>
      <p:pic>
        <p:nvPicPr>
          <p:cNvPr id="11" name="Picture 10" descr="A picture containing person, wall, indoor, hair&#10;&#10;Description automatically generated">
            <a:extLst>
              <a:ext uri="{FF2B5EF4-FFF2-40B4-BE49-F238E27FC236}">
                <a16:creationId xmlns:a16="http://schemas.microsoft.com/office/drawing/2014/main" id="{E52F53C6-16A3-4728-8591-95306C1FAF49}"/>
              </a:ext>
            </a:extLst>
          </p:cNvPr>
          <p:cNvPicPr>
            <a:picLocks noChangeAspect="1"/>
          </p:cNvPicPr>
          <p:nvPr/>
        </p:nvPicPr>
        <p:blipFill>
          <a:blip r:embed="rId5"/>
          <a:stretch>
            <a:fillRect/>
          </a:stretch>
        </p:blipFill>
        <p:spPr>
          <a:xfrm rot="5400000">
            <a:off x="1155708" y="1648518"/>
            <a:ext cx="2273498" cy="1287467"/>
          </a:xfrm>
          <a:prstGeom prst="rect">
            <a:avLst/>
          </a:prstGeom>
        </p:spPr>
      </p:pic>
      <p:pic>
        <p:nvPicPr>
          <p:cNvPr id="12" name="Picture 11" descr="A person wearing glasses&#10;&#10;Description automatically generated with medium confidence">
            <a:extLst>
              <a:ext uri="{FF2B5EF4-FFF2-40B4-BE49-F238E27FC236}">
                <a16:creationId xmlns:a16="http://schemas.microsoft.com/office/drawing/2014/main" id="{790212FD-3D50-4949-B66C-DAC6872323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5916" y="1384102"/>
            <a:ext cx="1263041" cy="1816298"/>
          </a:xfrm>
          <a:prstGeom prst="rect">
            <a:avLst/>
          </a:prstGeom>
        </p:spPr>
      </p:pic>
      <p:pic>
        <p:nvPicPr>
          <p:cNvPr id="13" name="Picture 12">
            <a:extLst>
              <a:ext uri="{FF2B5EF4-FFF2-40B4-BE49-F238E27FC236}">
                <a16:creationId xmlns:a16="http://schemas.microsoft.com/office/drawing/2014/main" id="{CB5F8827-9F30-4640-B643-86C423B2336D}"/>
              </a:ext>
            </a:extLst>
          </p:cNvPr>
          <p:cNvPicPr>
            <a:picLocks noChangeAspect="1"/>
          </p:cNvPicPr>
          <p:nvPr/>
        </p:nvPicPr>
        <p:blipFill>
          <a:blip r:embed="rId7"/>
          <a:stretch>
            <a:fillRect/>
          </a:stretch>
        </p:blipFill>
        <p:spPr>
          <a:xfrm>
            <a:off x="6454132" y="1431727"/>
            <a:ext cx="1758954" cy="1768673"/>
          </a:xfrm>
          <a:prstGeom prst="rect">
            <a:avLst/>
          </a:prstGeom>
        </p:spPr>
      </p:pic>
      <p:pic>
        <p:nvPicPr>
          <p:cNvPr id="14" name="Picture 13" descr="A person smiling for the camera&#10;&#10;Description automatically generated with medium confidence">
            <a:extLst>
              <a:ext uri="{FF2B5EF4-FFF2-40B4-BE49-F238E27FC236}">
                <a16:creationId xmlns:a16="http://schemas.microsoft.com/office/drawing/2014/main" id="{CECBF213-6114-42FA-BC7E-DDF8C561F3D8}"/>
              </a:ext>
            </a:extLst>
          </p:cNvPr>
          <p:cNvPicPr>
            <a:picLocks noChangeAspect="1"/>
          </p:cNvPicPr>
          <p:nvPr/>
        </p:nvPicPr>
        <p:blipFill>
          <a:blip r:embed="rId8"/>
          <a:stretch>
            <a:fillRect/>
          </a:stretch>
        </p:blipFill>
        <p:spPr>
          <a:xfrm>
            <a:off x="4087340" y="1431727"/>
            <a:ext cx="1764657" cy="1768673"/>
          </a:xfrm>
          <a:prstGeom prst="rect">
            <a:avLst/>
          </a:prstGeom>
        </p:spPr>
      </p:pic>
    </p:spTree>
    <p:extLst>
      <p:ext uri="{BB962C8B-B14F-4D97-AF65-F5344CB8AC3E}">
        <p14:creationId xmlns:p14="http://schemas.microsoft.com/office/powerpoint/2010/main" val="353290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4290 Spoleto Cir 3">
            <a:hlinkClick r:id="" action="ppaction://media"/>
            <a:extLst>
              <a:ext uri="{FF2B5EF4-FFF2-40B4-BE49-F238E27FC236}">
                <a16:creationId xmlns:a16="http://schemas.microsoft.com/office/drawing/2014/main" id="{FE2664D4-0395-3575-4250-43BC824195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55644" y="354541"/>
            <a:ext cx="730250" cy="730250"/>
          </a:xfrm>
          <a:prstGeom prst="rect">
            <a:avLst/>
          </a:prstGeom>
        </p:spPr>
      </p:pic>
      <p:pic>
        <p:nvPicPr>
          <p:cNvPr id="4" name="Picture 5" descr="A picture containing person, wall, indoor, hair&#10;&#10;Description automatically generated">
            <a:extLst>
              <a:ext uri="{FF2B5EF4-FFF2-40B4-BE49-F238E27FC236}">
                <a16:creationId xmlns:a16="http://schemas.microsoft.com/office/drawing/2014/main" id="{D086A644-7D42-E64D-6F5D-4DF42C7960D2}"/>
              </a:ext>
            </a:extLst>
          </p:cNvPr>
          <p:cNvPicPr>
            <a:picLocks noChangeAspect="1"/>
          </p:cNvPicPr>
          <p:nvPr/>
        </p:nvPicPr>
        <p:blipFill>
          <a:blip r:embed="rId6"/>
          <a:stretch>
            <a:fillRect/>
          </a:stretch>
        </p:blipFill>
        <p:spPr>
          <a:xfrm rot="5400000">
            <a:off x="11075819" y="317493"/>
            <a:ext cx="1420368" cy="804345"/>
          </a:xfrm>
          <a:prstGeom prst="rect">
            <a:avLst/>
          </a:prstGeom>
        </p:spPr>
      </p:pic>
      <p:sp>
        <p:nvSpPr>
          <p:cNvPr id="3" name="Title 1">
            <a:extLst>
              <a:ext uri="{FF2B5EF4-FFF2-40B4-BE49-F238E27FC236}">
                <a16:creationId xmlns:a16="http://schemas.microsoft.com/office/drawing/2014/main" id="{8F87D45F-ACD8-9674-0E70-14151B2589BA}"/>
              </a:ext>
            </a:extLst>
          </p:cNvPr>
          <p:cNvSpPr txBox="1">
            <a:spLocks/>
          </p:cNvSpPr>
          <p:nvPr/>
        </p:nvSpPr>
        <p:spPr>
          <a:xfrm>
            <a:off x="1295402" y="496497"/>
            <a:ext cx="9601196" cy="1303867"/>
          </a:xfrm>
          <a:prstGeom prst="rect">
            <a:avLst/>
          </a:prstGeom>
        </p:spPr>
        <p:txBody>
          <a:bodyPr lIns="91440" tIns="45720" rIns="91440" bIns="45720" anchor="t"/>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ea typeface="+mj-lt"/>
                <a:cs typeface="+mj-lt"/>
              </a:rPr>
              <a:t>Material List &amp; Budget</a:t>
            </a:r>
          </a:p>
        </p:txBody>
      </p:sp>
      <p:graphicFrame>
        <p:nvGraphicFramePr>
          <p:cNvPr id="7" name="Table 3">
            <a:extLst>
              <a:ext uri="{FF2B5EF4-FFF2-40B4-BE49-F238E27FC236}">
                <a16:creationId xmlns:a16="http://schemas.microsoft.com/office/drawing/2014/main" id="{0CA0D453-1A07-109C-F926-1FCAE9B0FCA7}"/>
              </a:ext>
            </a:extLst>
          </p:cNvPr>
          <p:cNvGraphicFramePr>
            <a:graphicFrameLocks noGrp="1"/>
          </p:cNvGraphicFramePr>
          <p:nvPr>
            <p:extLst>
              <p:ext uri="{D42A27DB-BD31-4B8C-83A1-F6EECF244321}">
                <p14:modId xmlns:p14="http://schemas.microsoft.com/office/powerpoint/2010/main" val="980722528"/>
              </p:ext>
            </p:extLst>
          </p:nvPr>
        </p:nvGraphicFramePr>
        <p:xfrm>
          <a:off x="804333" y="1262944"/>
          <a:ext cx="10597954" cy="4914566"/>
        </p:xfrm>
        <a:graphic>
          <a:graphicData uri="http://schemas.openxmlformats.org/drawingml/2006/table">
            <a:tbl>
              <a:tblPr firstRow="1" bandRow="1">
                <a:tableStyleId>{5C22544A-7EE6-4342-B048-85BDC9FD1C3A}</a:tableStyleId>
              </a:tblPr>
              <a:tblGrid>
                <a:gridCol w="2643478">
                  <a:extLst>
                    <a:ext uri="{9D8B030D-6E8A-4147-A177-3AD203B41FA5}">
                      <a16:colId xmlns:a16="http://schemas.microsoft.com/office/drawing/2014/main" val="2425985242"/>
                    </a:ext>
                  </a:extLst>
                </a:gridCol>
                <a:gridCol w="2651492">
                  <a:extLst>
                    <a:ext uri="{9D8B030D-6E8A-4147-A177-3AD203B41FA5}">
                      <a16:colId xmlns:a16="http://schemas.microsoft.com/office/drawing/2014/main" val="1757622912"/>
                    </a:ext>
                  </a:extLst>
                </a:gridCol>
                <a:gridCol w="2651492">
                  <a:extLst>
                    <a:ext uri="{9D8B030D-6E8A-4147-A177-3AD203B41FA5}">
                      <a16:colId xmlns:a16="http://schemas.microsoft.com/office/drawing/2014/main" val="396388236"/>
                    </a:ext>
                  </a:extLst>
                </a:gridCol>
                <a:gridCol w="2651492">
                  <a:extLst>
                    <a:ext uri="{9D8B030D-6E8A-4147-A177-3AD203B41FA5}">
                      <a16:colId xmlns:a16="http://schemas.microsoft.com/office/drawing/2014/main" val="1969043455"/>
                    </a:ext>
                  </a:extLst>
                </a:gridCol>
              </a:tblGrid>
              <a:tr h="360606">
                <a:tc>
                  <a:txBody>
                    <a:bodyPr/>
                    <a:lstStyle/>
                    <a:p>
                      <a:pPr lvl="0" algn="ctr">
                        <a:buNone/>
                      </a:pPr>
                      <a:r>
                        <a:rPr lang="en-US"/>
                        <a:t>Parts</a:t>
                      </a:r>
                    </a:p>
                  </a:txBody>
                  <a:tcPr anchor="ctr"/>
                </a:tc>
                <a:tc>
                  <a:txBody>
                    <a:bodyPr/>
                    <a:lstStyle/>
                    <a:p>
                      <a:pPr algn="ctr"/>
                      <a:r>
                        <a:rPr lang="en-US"/>
                        <a:t>Price ($)</a:t>
                      </a:r>
                    </a:p>
                  </a:txBody>
                  <a:tcPr anchor="ctr"/>
                </a:tc>
                <a:tc>
                  <a:txBody>
                    <a:bodyPr/>
                    <a:lstStyle/>
                    <a:p>
                      <a:pPr lvl="0" algn="ctr">
                        <a:buNone/>
                      </a:pPr>
                      <a:r>
                        <a:rPr lang="en-US"/>
                        <a:t>Parts</a:t>
                      </a:r>
                    </a:p>
                  </a:txBody>
                  <a:tcPr anchor="ctr"/>
                </a:tc>
                <a:tc>
                  <a:txBody>
                    <a:bodyPr/>
                    <a:lstStyle/>
                    <a:p>
                      <a:pPr lvl="0" algn="ctr">
                        <a:buNone/>
                      </a:pPr>
                      <a:r>
                        <a:rPr lang="en-US"/>
                        <a:t>Price($)</a:t>
                      </a:r>
                    </a:p>
                  </a:txBody>
                  <a:tcPr anchor="ctr"/>
                </a:tc>
                <a:extLst>
                  <a:ext uri="{0D108BD9-81ED-4DB2-BD59-A6C34878D82A}">
                    <a16:rowId xmlns:a16="http://schemas.microsoft.com/office/drawing/2014/main" val="1546005949"/>
                  </a:ext>
                </a:extLst>
              </a:tr>
              <a:tr h="360606">
                <a:tc>
                  <a:txBody>
                    <a:bodyPr/>
                    <a:lstStyle/>
                    <a:p>
                      <a:pPr algn="ctr"/>
                      <a:r>
                        <a:rPr lang="en-US"/>
                        <a:t>Battery</a:t>
                      </a:r>
                    </a:p>
                  </a:txBody>
                  <a:tcPr anchor="ctr"/>
                </a:tc>
                <a:tc>
                  <a:txBody>
                    <a:bodyPr/>
                    <a:lstStyle/>
                    <a:p>
                      <a:pPr algn="ctr"/>
                      <a:r>
                        <a:rPr lang="en-US"/>
                        <a:t>40.60</a:t>
                      </a:r>
                    </a:p>
                  </a:txBody>
                  <a:tcPr anchor="ctr"/>
                </a:tc>
                <a:tc>
                  <a:txBody>
                    <a:bodyPr/>
                    <a:lstStyle/>
                    <a:p>
                      <a:pPr lvl="0" algn="ctr">
                        <a:buNone/>
                      </a:pPr>
                      <a:r>
                        <a:rPr lang="en-US"/>
                        <a:t>Wooden Wheels</a:t>
                      </a:r>
                    </a:p>
                  </a:txBody>
                  <a:tcPr anchor="ctr"/>
                </a:tc>
                <a:tc>
                  <a:txBody>
                    <a:bodyPr/>
                    <a:lstStyle/>
                    <a:p>
                      <a:pPr lvl="0" algn="ctr">
                        <a:buNone/>
                      </a:pPr>
                      <a:r>
                        <a:rPr lang="en-US"/>
                        <a:t>Free</a:t>
                      </a:r>
                    </a:p>
                  </a:txBody>
                  <a:tcPr anchor="ctr"/>
                </a:tc>
                <a:extLst>
                  <a:ext uri="{0D108BD9-81ED-4DB2-BD59-A6C34878D82A}">
                    <a16:rowId xmlns:a16="http://schemas.microsoft.com/office/drawing/2014/main" val="4202436794"/>
                  </a:ext>
                </a:extLst>
              </a:tr>
              <a:tr h="582517">
                <a:tc>
                  <a:txBody>
                    <a:bodyPr/>
                    <a:lstStyle/>
                    <a:p>
                      <a:pPr algn="ctr"/>
                      <a:r>
                        <a:rPr lang="en-US"/>
                        <a:t>Nema 17 Stepper Motor</a:t>
                      </a:r>
                    </a:p>
                  </a:txBody>
                  <a:tcPr anchor="ctr"/>
                </a:tc>
                <a:tc>
                  <a:txBody>
                    <a:bodyPr/>
                    <a:lstStyle/>
                    <a:p>
                      <a:pPr algn="ctr"/>
                      <a:r>
                        <a:rPr lang="en-US"/>
                        <a:t>28.00</a:t>
                      </a:r>
                    </a:p>
                  </a:txBody>
                  <a:tcPr anchor="ctr"/>
                </a:tc>
                <a:tc>
                  <a:txBody>
                    <a:bodyPr/>
                    <a:lstStyle/>
                    <a:p>
                      <a:pPr lvl="0" algn="ctr">
                        <a:buNone/>
                      </a:pPr>
                      <a:r>
                        <a:rPr lang="en-US"/>
                        <a:t>Metal Flanges</a:t>
                      </a:r>
                    </a:p>
                  </a:txBody>
                  <a:tcPr anchor="ctr"/>
                </a:tc>
                <a:tc>
                  <a:txBody>
                    <a:bodyPr/>
                    <a:lstStyle/>
                    <a:p>
                      <a:pPr lvl="0" algn="ctr">
                        <a:buNone/>
                      </a:pPr>
                      <a:r>
                        <a:rPr lang="en-US"/>
                        <a:t>8.59</a:t>
                      </a:r>
                    </a:p>
                  </a:txBody>
                  <a:tcPr anchor="ctr"/>
                </a:tc>
                <a:extLst>
                  <a:ext uri="{0D108BD9-81ED-4DB2-BD59-A6C34878D82A}">
                    <a16:rowId xmlns:a16="http://schemas.microsoft.com/office/drawing/2014/main" val="466053692"/>
                  </a:ext>
                </a:extLst>
              </a:tr>
              <a:tr h="360606">
                <a:tc>
                  <a:txBody>
                    <a:bodyPr/>
                    <a:lstStyle/>
                    <a:p>
                      <a:pPr algn="ctr"/>
                      <a:r>
                        <a:rPr lang="en-US"/>
                        <a:t>Arduino Uno</a:t>
                      </a:r>
                    </a:p>
                  </a:txBody>
                  <a:tcPr anchor="ctr"/>
                </a:tc>
                <a:tc>
                  <a:txBody>
                    <a:bodyPr/>
                    <a:lstStyle/>
                    <a:p>
                      <a:pPr algn="ctr"/>
                      <a:r>
                        <a:rPr lang="en-US"/>
                        <a:t>Free</a:t>
                      </a:r>
                    </a:p>
                  </a:txBody>
                  <a:tcPr anchor="ctr"/>
                </a:tc>
                <a:tc>
                  <a:txBody>
                    <a:bodyPr/>
                    <a:lstStyle/>
                    <a:p>
                      <a:pPr lvl="0" algn="ctr">
                        <a:buNone/>
                      </a:pPr>
                      <a:r>
                        <a:rPr lang="en-US"/>
                        <a:t>Caster Wheels</a:t>
                      </a:r>
                    </a:p>
                  </a:txBody>
                  <a:tcPr anchor="ctr"/>
                </a:tc>
                <a:tc>
                  <a:txBody>
                    <a:bodyPr/>
                    <a:lstStyle/>
                    <a:p>
                      <a:pPr lvl="0" algn="ctr">
                        <a:buNone/>
                      </a:pPr>
                      <a:r>
                        <a:rPr lang="en-US"/>
                        <a:t>12</a:t>
                      </a:r>
                    </a:p>
                  </a:txBody>
                  <a:tcPr anchor="ctr"/>
                </a:tc>
                <a:extLst>
                  <a:ext uri="{0D108BD9-81ED-4DB2-BD59-A6C34878D82A}">
                    <a16:rowId xmlns:a16="http://schemas.microsoft.com/office/drawing/2014/main" val="3287778684"/>
                  </a:ext>
                </a:extLst>
              </a:tr>
              <a:tr h="360606">
                <a:tc>
                  <a:txBody>
                    <a:bodyPr/>
                    <a:lstStyle/>
                    <a:p>
                      <a:pPr lvl="0" algn="ctr">
                        <a:buNone/>
                      </a:pPr>
                      <a:r>
                        <a:rPr lang="en-US"/>
                        <a:t>DRV8825</a:t>
                      </a:r>
                    </a:p>
                  </a:txBody>
                  <a:tcPr anchor="ctr"/>
                </a:tc>
                <a:tc>
                  <a:txBody>
                    <a:bodyPr/>
                    <a:lstStyle/>
                    <a:p>
                      <a:pPr lvl="0" algn="ctr">
                        <a:buNone/>
                      </a:pPr>
                      <a:r>
                        <a:rPr lang="en-US"/>
                        <a:t>14.50</a:t>
                      </a:r>
                    </a:p>
                  </a:txBody>
                  <a:tcPr anchor="ctr"/>
                </a:tc>
                <a:tc>
                  <a:txBody>
                    <a:bodyPr/>
                    <a:lstStyle/>
                    <a:p>
                      <a:pPr lvl="0" algn="ctr">
                        <a:buNone/>
                      </a:pPr>
                      <a:r>
                        <a:rPr lang="en-US"/>
                        <a:t>3D Printed Frames</a:t>
                      </a:r>
                    </a:p>
                  </a:txBody>
                  <a:tcPr anchor="ctr"/>
                </a:tc>
                <a:tc>
                  <a:txBody>
                    <a:bodyPr/>
                    <a:lstStyle/>
                    <a:p>
                      <a:pPr lvl="0" algn="ctr">
                        <a:buNone/>
                      </a:pPr>
                      <a:r>
                        <a:rPr lang="en-US"/>
                        <a:t>Free</a:t>
                      </a:r>
                    </a:p>
                  </a:txBody>
                  <a:tcPr anchor="ctr"/>
                </a:tc>
                <a:extLst>
                  <a:ext uri="{0D108BD9-81ED-4DB2-BD59-A6C34878D82A}">
                    <a16:rowId xmlns:a16="http://schemas.microsoft.com/office/drawing/2014/main" val="3374877462"/>
                  </a:ext>
                </a:extLst>
              </a:tr>
              <a:tr h="360606">
                <a:tc>
                  <a:txBody>
                    <a:bodyPr/>
                    <a:lstStyle/>
                    <a:p>
                      <a:pPr lvl="0" algn="ctr">
                        <a:buNone/>
                      </a:pPr>
                      <a:r>
                        <a:rPr lang="en-US"/>
                        <a:t>Pixy Camera</a:t>
                      </a:r>
                    </a:p>
                  </a:txBody>
                  <a:tcPr/>
                </a:tc>
                <a:tc>
                  <a:txBody>
                    <a:bodyPr/>
                    <a:lstStyle/>
                    <a:p>
                      <a:pPr lvl="0" algn="ctr">
                        <a:buNone/>
                      </a:pPr>
                      <a:r>
                        <a:rPr lang="en-US" sz="1800" b="0" i="0" u="none" strike="noStrike" noProof="0">
                          <a:latin typeface="Garamond"/>
                        </a:rPr>
                        <a:t>69.65</a:t>
                      </a:r>
                      <a:endParaRPr lang="en-US"/>
                    </a:p>
                  </a:txBody>
                  <a:tcPr/>
                </a:tc>
                <a:tc>
                  <a:txBody>
                    <a:bodyPr/>
                    <a:lstStyle/>
                    <a:p>
                      <a:pPr lvl="0" algn="ctr">
                        <a:buNone/>
                      </a:pPr>
                      <a:r>
                        <a:rPr lang="en-US"/>
                        <a:t>Trash Bin</a:t>
                      </a:r>
                    </a:p>
                  </a:txBody>
                  <a:tcPr/>
                </a:tc>
                <a:tc>
                  <a:txBody>
                    <a:bodyPr/>
                    <a:lstStyle/>
                    <a:p>
                      <a:pPr lvl="0" algn="ctr">
                        <a:buNone/>
                      </a:pPr>
                      <a:r>
                        <a:rPr lang="en-US"/>
                        <a:t>Free</a:t>
                      </a:r>
                    </a:p>
                  </a:txBody>
                  <a:tcPr/>
                </a:tc>
                <a:extLst>
                  <a:ext uri="{0D108BD9-81ED-4DB2-BD59-A6C34878D82A}">
                    <a16:rowId xmlns:a16="http://schemas.microsoft.com/office/drawing/2014/main" val="621660839"/>
                  </a:ext>
                </a:extLst>
              </a:tr>
              <a:tr h="360606">
                <a:tc>
                  <a:txBody>
                    <a:bodyPr/>
                    <a:lstStyle/>
                    <a:p>
                      <a:pPr lvl="0" algn="ctr">
                        <a:buNone/>
                      </a:pPr>
                      <a:r>
                        <a:rPr lang="en-US"/>
                        <a:t>Washers</a:t>
                      </a:r>
                    </a:p>
                  </a:txBody>
                  <a:tcPr anchor="ctr"/>
                </a:tc>
                <a:tc>
                  <a:txBody>
                    <a:bodyPr/>
                    <a:lstStyle/>
                    <a:p>
                      <a:pPr lvl="0" algn="ctr">
                        <a:buNone/>
                      </a:pPr>
                      <a:r>
                        <a:rPr lang="en-US"/>
                        <a:t>1</a:t>
                      </a:r>
                    </a:p>
                  </a:txBody>
                  <a:tcPr anchor="ctr"/>
                </a:tc>
                <a:tc>
                  <a:txBody>
                    <a:bodyPr/>
                    <a:lstStyle/>
                    <a:p>
                      <a:pPr lvl="0" algn="ctr">
                        <a:buNone/>
                      </a:pPr>
                      <a:r>
                        <a:rPr lang="en-US"/>
                        <a:t>Corrugated Plastic</a:t>
                      </a:r>
                    </a:p>
                  </a:txBody>
                  <a:tcPr anchor="ctr"/>
                </a:tc>
                <a:tc>
                  <a:txBody>
                    <a:bodyPr/>
                    <a:lstStyle/>
                    <a:p>
                      <a:pPr lvl="0" algn="ctr">
                        <a:buNone/>
                      </a:pPr>
                      <a:r>
                        <a:rPr lang="en-US"/>
                        <a:t>3.60</a:t>
                      </a:r>
                    </a:p>
                  </a:txBody>
                  <a:tcPr anchor="ctr"/>
                </a:tc>
                <a:extLst>
                  <a:ext uri="{0D108BD9-81ED-4DB2-BD59-A6C34878D82A}">
                    <a16:rowId xmlns:a16="http://schemas.microsoft.com/office/drawing/2014/main" val="450847500"/>
                  </a:ext>
                </a:extLst>
              </a:tr>
              <a:tr h="360606">
                <a:tc>
                  <a:txBody>
                    <a:bodyPr/>
                    <a:lstStyle/>
                    <a:p>
                      <a:pPr lvl="0" algn="ctr">
                        <a:buNone/>
                      </a:pPr>
                      <a:r>
                        <a:rPr lang="en-US"/>
                        <a:t>Weight Sensors</a:t>
                      </a:r>
                    </a:p>
                  </a:txBody>
                  <a:tcPr/>
                </a:tc>
                <a:tc>
                  <a:txBody>
                    <a:bodyPr/>
                    <a:lstStyle/>
                    <a:p>
                      <a:pPr lvl="0" algn="ctr">
                        <a:buNone/>
                      </a:pPr>
                      <a:r>
                        <a:rPr lang="en-US"/>
                        <a:t>18.82</a:t>
                      </a:r>
                    </a:p>
                  </a:txBody>
                  <a:tcPr/>
                </a:tc>
                <a:tc>
                  <a:txBody>
                    <a:bodyPr/>
                    <a:lstStyle/>
                    <a:p>
                      <a:pPr lvl="0" algn="ctr">
                        <a:buNone/>
                      </a:pPr>
                      <a:r>
                        <a:rPr lang="en-US"/>
                        <a:t>Servos</a:t>
                      </a:r>
                    </a:p>
                  </a:txBody>
                  <a:tcPr/>
                </a:tc>
                <a:tc>
                  <a:txBody>
                    <a:bodyPr/>
                    <a:lstStyle/>
                    <a:p>
                      <a:pPr lvl="0" algn="ctr">
                        <a:buNone/>
                      </a:pPr>
                      <a:r>
                        <a:rPr lang="en-US"/>
                        <a:t>Free</a:t>
                      </a:r>
                    </a:p>
                  </a:txBody>
                  <a:tcPr/>
                </a:tc>
                <a:extLst>
                  <a:ext uri="{0D108BD9-81ED-4DB2-BD59-A6C34878D82A}">
                    <a16:rowId xmlns:a16="http://schemas.microsoft.com/office/drawing/2014/main" val="2226317558"/>
                  </a:ext>
                </a:extLst>
              </a:tr>
              <a:tr h="582517">
                <a:tc>
                  <a:txBody>
                    <a:bodyPr/>
                    <a:lstStyle/>
                    <a:p>
                      <a:pPr lvl="0" algn="ctr">
                        <a:buNone/>
                      </a:pPr>
                      <a:r>
                        <a:rPr lang="en-US"/>
                        <a:t>Acrylic Weight Platform</a:t>
                      </a:r>
                    </a:p>
                  </a:txBody>
                  <a:tcPr/>
                </a:tc>
                <a:tc>
                  <a:txBody>
                    <a:bodyPr/>
                    <a:lstStyle/>
                    <a:p>
                      <a:pPr lvl="0" algn="ctr">
                        <a:buNone/>
                      </a:pPr>
                      <a:r>
                        <a:rPr lang="en-US"/>
                        <a:t>8.33</a:t>
                      </a:r>
                    </a:p>
                  </a:txBody>
                  <a:tcPr/>
                </a:tc>
                <a:tc>
                  <a:txBody>
                    <a:bodyPr/>
                    <a:lstStyle/>
                    <a:p>
                      <a:pPr lvl="0" algn="ctr">
                        <a:buNone/>
                      </a:pPr>
                      <a:r>
                        <a:rPr lang="en-US"/>
                        <a:t>SMD Components</a:t>
                      </a:r>
                    </a:p>
                  </a:txBody>
                  <a:tcPr/>
                </a:tc>
                <a:tc>
                  <a:txBody>
                    <a:bodyPr/>
                    <a:lstStyle/>
                    <a:p>
                      <a:pPr lvl="0" algn="ctr">
                        <a:buNone/>
                      </a:pPr>
                      <a:r>
                        <a:rPr lang="en-US"/>
                        <a:t>~300</a:t>
                      </a:r>
                    </a:p>
                  </a:txBody>
                  <a:tcPr/>
                </a:tc>
                <a:extLst>
                  <a:ext uri="{0D108BD9-81ED-4DB2-BD59-A6C34878D82A}">
                    <a16:rowId xmlns:a16="http://schemas.microsoft.com/office/drawing/2014/main" val="338518677"/>
                  </a:ext>
                </a:extLst>
              </a:tr>
              <a:tr h="360606">
                <a:tc>
                  <a:txBody>
                    <a:bodyPr/>
                    <a:lstStyle/>
                    <a:p>
                      <a:pPr lvl="0" algn="ctr">
                        <a:buNone/>
                      </a:pPr>
                      <a:r>
                        <a:rPr lang="en-US"/>
                        <a:t>Robot Base</a:t>
                      </a:r>
                    </a:p>
                  </a:txBody>
                  <a:tcPr/>
                </a:tc>
                <a:tc>
                  <a:txBody>
                    <a:bodyPr/>
                    <a:lstStyle/>
                    <a:p>
                      <a:pPr lvl="0" algn="ctr">
                        <a:buNone/>
                      </a:pPr>
                      <a:r>
                        <a:rPr lang="en-US"/>
                        <a:t>18.00</a:t>
                      </a:r>
                    </a:p>
                  </a:txBody>
                  <a:tcPr/>
                </a:tc>
                <a:tc>
                  <a:txBody>
                    <a:bodyPr/>
                    <a:lstStyle/>
                    <a:p>
                      <a:pPr lvl="0" algn="ctr">
                        <a:buNone/>
                      </a:pPr>
                      <a:r>
                        <a:rPr lang="en-US"/>
                        <a:t>Power Jack Plug</a:t>
                      </a:r>
                    </a:p>
                  </a:txBody>
                  <a:tcPr/>
                </a:tc>
                <a:tc>
                  <a:txBody>
                    <a:bodyPr/>
                    <a:lstStyle/>
                    <a:p>
                      <a:pPr lvl="0" algn="ctr">
                        <a:buNone/>
                      </a:pPr>
                      <a:r>
                        <a:rPr lang="en-US"/>
                        <a:t>7.99</a:t>
                      </a:r>
                    </a:p>
                  </a:txBody>
                  <a:tcPr/>
                </a:tc>
                <a:extLst>
                  <a:ext uri="{0D108BD9-81ED-4DB2-BD59-A6C34878D82A}">
                    <a16:rowId xmlns:a16="http://schemas.microsoft.com/office/drawing/2014/main" val="994135137"/>
                  </a:ext>
                </a:extLst>
              </a:tr>
              <a:tr h="360606">
                <a:tc>
                  <a:txBody>
                    <a:bodyPr/>
                    <a:lstStyle/>
                    <a:p>
                      <a:pPr lvl="0" algn="ctr">
                        <a:buNone/>
                      </a:pPr>
                      <a:r>
                        <a:rPr lang="en-US"/>
                        <a:t>ESP32</a:t>
                      </a:r>
                    </a:p>
                  </a:txBody>
                  <a:tcPr/>
                </a:tc>
                <a:tc>
                  <a:txBody>
                    <a:bodyPr/>
                    <a:lstStyle/>
                    <a:p>
                      <a:pPr lvl="0" algn="ctr">
                        <a:buNone/>
                      </a:pPr>
                      <a:r>
                        <a:rPr lang="en-US"/>
                        <a:t>18.99</a:t>
                      </a:r>
                    </a:p>
                  </a:txBody>
                  <a:tcPr/>
                </a:tc>
                <a:tc>
                  <a:txBody>
                    <a:bodyPr/>
                    <a:lstStyle/>
                    <a:p>
                      <a:pPr lvl="0" algn="ctr">
                        <a:buNone/>
                      </a:pPr>
                      <a:r>
                        <a:rPr lang="en-US"/>
                        <a:t>Wires</a:t>
                      </a:r>
                    </a:p>
                  </a:txBody>
                  <a:tcPr/>
                </a:tc>
                <a:tc>
                  <a:txBody>
                    <a:bodyPr/>
                    <a:lstStyle/>
                    <a:p>
                      <a:pPr lvl="0" algn="ctr">
                        <a:buNone/>
                      </a:pPr>
                      <a:endParaRPr lang="en-US"/>
                    </a:p>
                  </a:txBody>
                  <a:tcPr/>
                </a:tc>
                <a:extLst>
                  <a:ext uri="{0D108BD9-81ED-4DB2-BD59-A6C34878D82A}">
                    <a16:rowId xmlns:a16="http://schemas.microsoft.com/office/drawing/2014/main" val="1419894767"/>
                  </a:ext>
                </a:extLst>
              </a:tr>
              <a:tr h="457692">
                <a:tc>
                  <a:txBody>
                    <a:bodyPr/>
                    <a:lstStyle/>
                    <a:p>
                      <a:pPr lvl="0" algn="ctr">
                        <a:buNone/>
                      </a:pPr>
                      <a:r>
                        <a:rPr lang="en-US"/>
                        <a:t>PCB</a:t>
                      </a:r>
                    </a:p>
                  </a:txBody>
                  <a:tcPr/>
                </a:tc>
                <a:tc>
                  <a:txBody>
                    <a:bodyPr/>
                    <a:lstStyle/>
                    <a:p>
                      <a:pPr lvl="0" algn="ctr">
                        <a:buNone/>
                      </a:pPr>
                      <a:r>
                        <a:rPr lang="en-US"/>
                        <a:t>~30.00</a:t>
                      </a:r>
                    </a:p>
                  </a:txBody>
                  <a:tcPr/>
                </a:tc>
                <a:tc>
                  <a:txBody>
                    <a:bodyPr/>
                    <a:lstStyle/>
                    <a:p>
                      <a:pPr lvl="0" algn="ctr">
                        <a:buNone/>
                      </a:pPr>
                      <a:r>
                        <a:rPr lang="en-US"/>
                        <a:t>Motor Mounts</a:t>
                      </a:r>
                    </a:p>
                  </a:txBody>
                  <a:tcPr/>
                </a:tc>
                <a:tc>
                  <a:txBody>
                    <a:bodyPr/>
                    <a:lstStyle/>
                    <a:p>
                      <a:pPr lvl="0" algn="ctr">
                        <a:buNone/>
                      </a:pPr>
                      <a:r>
                        <a:rPr lang="en-US"/>
                        <a:t>16.99</a:t>
                      </a:r>
                    </a:p>
                  </a:txBody>
                  <a:tcPr/>
                </a:tc>
                <a:extLst>
                  <a:ext uri="{0D108BD9-81ED-4DB2-BD59-A6C34878D82A}">
                    <a16:rowId xmlns:a16="http://schemas.microsoft.com/office/drawing/2014/main" val="3300931315"/>
                  </a:ext>
                </a:extLst>
              </a:tr>
            </a:tbl>
          </a:graphicData>
        </a:graphic>
      </p:graphicFrame>
      <p:sp>
        <p:nvSpPr>
          <p:cNvPr id="6" name="TextBox 5">
            <a:extLst>
              <a:ext uri="{FF2B5EF4-FFF2-40B4-BE49-F238E27FC236}">
                <a16:creationId xmlns:a16="http://schemas.microsoft.com/office/drawing/2014/main" id="{0298EA75-4B30-D620-A411-A55421DFCFF2}"/>
              </a:ext>
            </a:extLst>
          </p:cNvPr>
          <p:cNvSpPr txBox="1"/>
          <p:nvPr/>
        </p:nvSpPr>
        <p:spPr>
          <a:xfrm>
            <a:off x="11522400" y="1400400"/>
            <a:ext cx="745200" cy="381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Anna</a:t>
            </a:r>
            <a:endParaRPr lang="en-US" b="1"/>
          </a:p>
        </p:txBody>
      </p:sp>
      <p:sp>
        <p:nvSpPr>
          <p:cNvPr id="5" name="TextBox 4">
            <a:extLst>
              <a:ext uri="{FF2B5EF4-FFF2-40B4-BE49-F238E27FC236}">
                <a16:creationId xmlns:a16="http://schemas.microsoft.com/office/drawing/2014/main" id="{F2C3B745-E983-D5D6-5D76-F908D0DFD93D}"/>
              </a:ext>
            </a:extLst>
          </p:cNvPr>
          <p:cNvSpPr txBox="1"/>
          <p:nvPr/>
        </p:nvSpPr>
        <p:spPr>
          <a:xfrm>
            <a:off x="832555" y="790221"/>
            <a:ext cx="22154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Total: $597.06</a:t>
            </a:r>
          </a:p>
        </p:txBody>
      </p:sp>
    </p:spTree>
    <p:extLst>
      <p:ext uri="{BB962C8B-B14F-4D97-AF65-F5344CB8AC3E}">
        <p14:creationId xmlns:p14="http://schemas.microsoft.com/office/powerpoint/2010/main" val="26264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290 Spoleto Cir">
            <a:hlinkClick r:id="" action="ppaction://media"/>
            <a:extLst>
              <a:ext uri="{FF2B5EF4-FFF2-40B4-BE49-F238E27FC236}">
                <a16:creationId xmlns:a16="http://schemas.microsoft.com/office/drawing/2014/main" id="{0C00A1EE-4C9B-3B9F-B7D2-698F5D9EC3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2157" y="295926"/>
            <a:ext cx="730250" cy="730250"/>
          </a:xfrm>
          <a:prstGeom prst="rect">
            <a:avLst/>
          </a:prstGeom>
        </p:spPr>
      </p:pic>
      <p:pic>
        <p:nvPicPr>
          <p:cNvPr id="4" name="Picture 5" descr="A picture containing person, wall, indoor, hair&#10;&#10;Description automatically generated">
            <a:extLst>
              <a:ext uri="{FF2B5EF4-FFF2-40B4-BE49-F238E27FC236}">
                <a16:creationId xmlns:a16="http://schemas.microsoft.com/office/drawing/2014/main" id="{43AE8D8B-EEA1-FFCA-AE9B-29F015D002C9}"/>
              </a:ext>
            </a:extLst>
          </p:cNvPr>
          <p:cNvPicPr>
            <a:picLocks noChangeAspect="1"/>
          </p:cNvPicPr>
          <p:nvPr/>
        </p:nvPicPr>
        <p:blipFill>
          <a:blip r:embed="rId6"/>
          <a:stretch>
            <a:fillRect/>
          </a:stretch>
        </p:blipFill>
        <p:spPr>
          <a:xfrm rot="5400000">
            <a:off x="11079644" y="308011"/>
            <a:ext cx="1420368" cy="804345"/>
          </a:xfrm>
          <a:prstGeom prst="rect">
            <a:avLst/>
          </a:prstGeom>
        </p:spPr>
      </p:pic>
      <p:sp>
        <p:nvSpPr>
          <p:cNvPr id="3" name="Title 1">
            <a:extLst>
              <a:ext uri="{FF2B5EF4-FFF2-40B4-BE49-F238E27FC236}">
                <a16:creationId xmlns:a16="http://schemas.microsoft.com/office/drawing/2014/main" id="{8F87D45F-ACD8-9674-0E70-14151B2589BA}"/>
              </a:ext>
            </a:extLst>
          </p:cNvPr>
          <p:cNvSpPr txBox="1">
            <a:spLocks/>
          </p:cNvSpPr>
          <p:nvPr/>
        </p:nvSpPr>
        <p:spPr>
          <a:xfrm>
            <a:off x="1295402" y="665830"/>
            <a:ext cx="9586400" cy="756411"/>
          </a:xfrm>
          <a:prstGeom prst="rect">
            <a:avLst/>
          </a:prstGeom>
        </p:spPr>
        <p:txBody>
          <a:bodyPr lIns="91440" tIns="45720" rIns="91440" bIns="45720" anchor="t"/>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ea typeface="+mj-lt"/>
                <a:cs typeface="+mj-lt"/>
              </a:rPr>
              <a:t>Project Deadlines</a:t>
            </a:r>
          </a:p>
          <a:p>
            <a:endParaRPr lang="en-US"/>
          </a:p>
        </p:txBody>
      </p:sp>
      <p:graphicFrame>
        <p:nvGraphicFramePr>
          <p:cNvPr id="7" name="Table 3">
            <a:extLst>
              <a:ext uri="{FF2B5EF4-FFF2-40B4-BE49-F238E27FC236}">
                <a16:creationId xmlns:a16="http://schemas.microsoft.com/office/drawing/2014/main" id="{0CA0D453-1A07-109C-F926-1FCAE9B0FCA7}"/>
              </a:ext>
            </a:extLst>
          </p:cNvPr>
          <p:cNvGraphicFramePr>
            <a:graphicFrameLocks noGrp="1"/>
          </p:cNvGraphicFramePr>
          <p:nvPr>
            <p:extLst>
              <p:ext uri="{D42A27DB-BD31-4B8C-83A1-F6EECF244321}">
                <p14:modId xmlns:p14="http://schemas.microsoft.com/office/powerpoint/2010/main" val="2609825738"/>
              </p:ext>
            </p:extLst>
          </p:nvPr>
        </p:nvGraphicFramePr>
        <p:xfrm>
          <a:off x="1842116" y="1605378"/>
          <a:ext cx="8475968" cy="4501239"/>
        </p:xfrm>
        <a:graphic>
          <a:graphicData uri="http://schemas.openxmlformats.org/drawingml/2006/table">
            <a:tbl>
              <a:tblPr firstRow="1" bandRow="1">
                <a:tableStyleId>{5C22544A-7EE6-4342-B048-85BDC9FD1C3A}</a:tableStyleId>
              </a:tblPr>
              <a:tblGrid>
                <a:gridCol w="4231570">
                  <a:extLst>
                    <a:ext uri="{9D8B030D-6E8A-4147-A177-3AD203B41FA5}">
                      <a16:colId xmlns:a16="http://schemas.microsoft.com/office/drawing/2014/main" val="2425985242"/>
                    </a:ext>
                  </a:extLst>
                </a:gridCol>
                <a:gridCol w="4244398">
                  <a:extLst>
                    <a:ext uri="{9D8B030D-6E8A-4147-A177-3AD203B41FA5}">
                      <a16:colId xmlns:a16="http://schemas.microsoft.com/office/drawing/2014/main" val="1757622912"/>
                    </a:ext>
                  </a:extLst>
                </a:gridCol>
              </a:tblGrid>
              <a:tr h="347528">
                <a:tc>
                  <a:txBody>
                    <a:bodyPr/>
                    <a:lstStyle/>
                    <a:p>
                      <a:pPr lvl="0" algn="ctr">
                        <a:buNone/>
                      </a:pPr>
                      <a:r>
                        <a:rPr lang="en-US"/>
                        <a:t>Task</a:t>
                      </a:r>
                    </a:p>
                  </a:txBody>
                  <a:tcPr anchor="ctr"/>
                </a:tc>
                <a:tc>
                  <a:txBody>
                    <a:bodyPr/>
                    <a:lstStyle/>
                    <a:p>
                      <a:pPr algn="ctr"/>
                      <a:r>
                        <a:rPr lang="en-US"/>
                        <a:t>Due Date</a:t>
                      </a:r>
                    </a:p>
                  </a:txBody>
                  <a:tcPr anchor="ctr"/>
                </a:tc>
                <a:extLst>
                  <a:ext uri="{0D108BD9-81ED-4DB2-BD59-A6C34878D82A}">
                    <a16:rowId xmlns:a16="http://schemas.microsoft.com/office/drawing/2014/main" val="1546005949"/>
                  </a:ext>
                </a:extLst>
              </a:tr>
              <a:tr h="611650">
                <a:tc>
                  <a:txBody>
                    <a:bodyPr/>
                    <a:lstStyle/>
                    <a:p>
                      <a:pPr lvl="0" algn="ctr">
                        <a:buNone/>
                      </a:pPr>
                      <a:r>
                        <a:rPr lang="en-US"/>
                        <a:t>Assemble the base with wheels and trash can</a:t>
                      </a:r>
                    </a:p>
                  </a:txBody>
                  <a:tcPr/>
                </a:tc>
                <a:tc>
                  <a:txBody>
                    <a:bodyPr/>
                    <a:lstStyle/>
                    <a:p>
                      <a:pPr lvl="0" algn="ctr">
                        <a:buNone/>
                      </a:pPr>
                      <a:r>
                        <a:rPr lang="en-US"/>
                        <a:t>9/16/2022</a:t>
                      </a:r>
                    </a:p>
                  </a:txBody>
                  <a:tcPr/>
                </a:tc>
                <a:extLst>
                  <a:ext uri="{0D108BD9-81ED-4DB2-BD59-A6C34878D82A}">
                    <a16:rowId xmlns:a16="http://schemas.microsoft.com/office/drawing/2014/main" val="4202436794"/>
                  </a:ext>
                </a:extLst>
              </a:tr>
              <a:tr h="347528">
                <a:tc>
                  <a:txBody>
                    <a:bodyPr/>
                    <a:lstStyle/>
                    <a:p>
                      <a:pPr lvl="0" algn="ctr">
                        <a:buNone/>
                      </a:pPr>
                      <a:r>
                        <a:rPr lang="en-US"/>
                        <a:t>Finalize PCB design</a:t>
                      </a:r>
                    </a:p>
                  </a:txBody>
                  <a:tcPr/>
                </a:tc>
                <a:tc>
                  <a:txBody>
                    <a:bodyPr/>
                    <a:lstStyle/>
                    <a:p>
                      <a:pPr lvl="0" algn="ctr">
                        <a:buNone/>
                      </a:pPr>
                      <a:r>
                        <a:rPr lang="en-US"/>
                        <a:t>9/16/2022</a:t>
                      </a:r>
                    </a:p>
                  </a:txBody>
                  <a:tcPr/>
                </a:tc>
                <a:extLst>
                  <a:ext uri="{0D108BD9-81ED-4DB2-BD59-A6C34878D82A}">
                    <a16:rowId xmlns:a16="http://schemas.microsoft.com/office/drawing/2014/main" val="466053692"/>
                  </a:ext>
                </a:extLst>
              </a:tr>
              <a:tr h="347528">
                <a:tc>
                  <a:txBody>
                    <a:bodyPr/>
                    <a:lstStyle/>
                    <a:p>
                      <a:pPr lvl="0" algn="ctr">
                        <a:buNone/>
                      </a:pPr>
                      <a:r>
                        <a:rPr lang="en-US"/>
                        <a:t>Pixy Cam setup</a:t>
                      </a:r>
                    </a:p>
                  </a:txBody>
                  <a:tcPr/>
                </a:tc>
                <a:tc>
                  <a:txBody>
                    <a:bodyPr/>
                    <a:lstStyle/>
                    <a:p>
                      <a:pPr lvl="0" algn="ctr">
                        <a:buNone/>
                      </a:pPr>
                      <a:r>
                        <a:rPr lang="en-US"/>
                        <a:t>9/30/2022</a:t>
                      </a:r>
                    </a:p>
                  </a:txBody>
                  <a:tcPr/>
                </a:tc>
                <a:extLst>
                  <a:ext uri="{0D108BD9-81ED-4DB2-BD59-A6C34878D82A}">
                    <a16:rowId xmlns:a16="http://schemas.microsoft.com/office/drawing/2014/main" val="3374877462"/>
                  </a:ext>
                </a:extLst>
              </a:tr>
              <a:tr h="347528">
                <a:tc>
                  <a:txBody>
                    <a:bodyPr/>
                    <a:lstStyle/>
                    <a:p>
                      <a:pPr lvl="0" algn="ctr">
                        <a:buNone/>
                      </a:pPr>
                      <a:r>
                        <a:rPr lang="en-US"/>
                        <a:t>Weight scale setup</a:t>
                      </a:r>
                    </a:p>
                  </a:txBody>
                  <a:tcPr/>
                </a:tc>
                <a:tc>
                  <a:txBody>
                    <a:bodyPr/>
                    <a:lstStyle/>
                    <a:p>
                      <a:pPr lvl="0" algn="ctr">
                        <a:buNone/>
                      </a:pPr>
                      <a:r>
                        <a:rPr lang="en-US"/>
                        <a:t>9/30/2022</a:t>
                      </a:r>
                    </a:p>
                  </a:txBody>
                  <a:tcPr/>
                </a:tc>
                <a:extLst>
                  <a:ext uri="{0D108BD9-81ED-4DB2-BD59-A6C34878D82A}">
                    <a16:rowId xmlns:a16="http://schemas.microsoft.com/office/drawing/2014/main" val="621660839"/>
                  </a:ext>
                </a:extLst>
              </a:tr>
              <a:tr h="347528">
                <a:tc>
                  <a:txBody>
                    <a:bodyPr/>
                    <a:lstStyle/>
                    <a:p>
                      <a:pPr lvl="0" algn="ctr">
                        <a:buNone/>
                      </a:pPr>
                      <a:r>
                        <a:rPr lang="en-US"/>
                        <a:t>Trash can lid</a:t>
                      </a:r>
                    </a:p>
                  </a:txBody>
                  <a:tcPr/>
                </a:tc>
                <a:tc>
                  <a:txBody>
                    <a:bodyPr/>
                    <a:lstStyle/>
                    <a:p>
                      <a:pPr lvl="0" algn="ctr">
                        <a:buNone/>
                      </a:pPr>
                      <a:r>
                        <a:rPr lang="en-US"/>
                        <a:t>10/20/2022</a:t>
                      </a:r>
                    </a:p>
                  </a:txBody>
                  <a:tcPr/>
                </a:tc>
                <a:extLst>
                  <a:ext uri="{0D108BD9-81ED-4DB2-BD59-A6C34878D82A}">
                    <a16:rowId xmlns:a16="http://schemas.microsoft.com/office/drawing/2014/main" val="3470341342"/>
                  </a:ext>
                </a:extLst>
              </a:tr>
              <a:tr h="347528">
                <a:tc>
                  <a:txBody>
                    <a:bodyPr/>
                    <a:lstStyle/>
                    <a:p>
                      <a:pPr lvl="0" algn="ctr">
                        <a:buNone/>
                      </a:pPr>
                      <a:r>
                        <a:rPr lang="en-US"/>
                        <a:t>Assemble everything together</a:t>
                      </a:r>
                    </a:p>
                  </a:txBody>
                  <a:tcPr/>
                </a:tc>
                <a:tc>
                  <a:txBody>
                    <a:bodyPr/>
                    <a:lstStyle/>
                    <a:p>
                      <a:pPr lvl="0" algn="ctr">
                        <a:buNone/>
                      </a:pPr>
                      <a:r>
                        <a:rPr lang="en-US"/>
                        <a:t>10/28/2022</a:t>
                      </a:r>
                    </a:p>
                  </a:txBody>
                  <a:tcPr/>
                </a:tc>
                <a:extLst>
                  <a:ext uri="{0D108BD9-81ED-4DB2-BD59-A6C34878D82A}">
                    <a16:rowId xmlns:a16="http://schemas.microsoft.com/office/drawing/2014/main" val="450847500"/>
                  </a:ext>
                </a:extLst>
              </a:tr>
              <a:tr h="347528">
                <a:tc>
                  <a:txBody>
                    <a:bodyPr/>
                    <a:lstStyle/>
                    <a:p>
                      <a:pPr lvl="0" algn="ctr">
                        <a:buNone/>
                      </a:pPr>
                      <a:r>
                        <a:rPr lang="en-US"/>
                        <a:t>Testing &amp; troubleshooting</a:t>
                      </a:r>
                    </a:p>
                  </a:txBody>
                  <a:tcPr/>
                </a:tc>
                <a:tc>
                  <a:txBody>
                    <a:bodyPr/>
                    <a:lstStyle/>
                    <a:p>
                      <a:pPr lvl="0" algn="ctr">
                        <a:buNone/>
                      </a:pPr>
                      <a:r>
                        <a:rPr lang="en-US"/>
                        <a:t>11/11/2022</a:t>
                      </a:r>
                    </a:p>
                  </a:txBody>
                  <a:tcPr/>
                </a:tc>
                <a:extLst>
                  <a:ext uri="{0D108BD9-81ED-4DB2-BD59-A6C34878D82A}">
                    <a16:rowId xmlns:a16="http://schemas.microsoft.com/office/drawing/2014/main" val="2226317558"/>
                  </a:ext>
                </a:extLst>
              </a:tr>
              <a:tr h="597749">
                <a:tc>
                  <a:txBody>
                    <a:bodyPr/>
                    <a:lstStyle/>
                    <a:p>
                      <a:pPr lvl="0" algn="ctr">
                        <a:buNone/>
                      </a:pPr>
                      <a:r>
                        <a:rPr lang="en-US"/>
                        <a:t>Final project</a:t>
                      </a:r>
                    </a:p>
                  </a:txBody>
                  <a:tcPr/>
                </a:tc>
                <a:tc>
                  <a:txBody>
                    <a:bodyPr/>
                    <a:lstStyle/>
                    <a:p>
                      <a:pPr lvl="0" algn="ctr">
                        <a:buNone/>
                      </a:pPr>
                      <a:r>
                        <a:rPr lang="en-US"/>
                        <a:t>11/25/2022</a:t>
                      </a:r>
                    </a:p>
                  </a:txBody>
                  <a:tcPr/>
                </a:tc>
                <a:extLst>
                  <a:ext uri="{0D108BD9-81ED-4DB2-BD59-A6C34878D82A}">
                    <a16:rowId xmlns:a16="http://schemas.microsoft.com/office/drawing/2014/main" val="338518677"/>
                  </a:ext>
                </a:extLst>
              </a:tr>
              <a:tr h="347528">
                <a:tc>
                  <a:txBody>
                    <a:bodyPr/>
                    <a:lstStyle/>
                    <a:p>
                      <a:pPr lvl="0" algn="ctr">
                        <a:buNone/>
                      </a:pPr>
                      <a:r>
                        <a:rPr lang="en-US"/>
                        <a:t>Final video</a:t>
                      </a:r>
                    </a:p>
                  </a:txBody>
                  <a:tcPr/>
                </a:tc>
                <a:tc>
                  <a:txBody>
                    <a:bodyPr/>
                    <a:lstStyle/>
                    <a:p>
                      <a:pPr lvl="0" algn="ctr">
                        <a:buNone/>
                      </a:pPr>
                      <a:r>
                        <a:rPr lang="en-US"/>
                        <a:t>11/26/2022</a:t>
                      </a:r>
                    </a:p>
                  </a:txBody>
                  <a:tcPr/>
                </a:tc>
                <a:extLst>
                  <a:ext uri="{0D108BD9-81ED-4DB2-BD59-A6C34878D82A}">
                    <a16:rowId xmlns:a16="http://schemas.microsoft.com/office/drawing/2014/main" val="994135137"/>
                  </a:ext>
                </a:extLst>
              </a:tr>
              <a:tr h="347528">
                <a:tc>
                  <a:txBody>
                    <a:bodyPr/>
                    <a:lstStyle/>
                    <a:p>
                      <a:pPr lvl="0" algn="ctr">
                        <a:buNone/>
                      </a:pPr>
                      <a:r>
                        <a:rPr lang="en-US"/>
                        <a:t>Final ppt</a:t>
                      </a:r>
                    </a:p>
                  </a:txBody>
                  <a:tcPr/>
                </a:tc>
                <a:tc>
                  <a:txBody>
                    <a:bodyPr/>
                    <a:lstStyle/>
                    <a:p>
                      <a:pPr lvl="0" algn="ctr">
                        <a:buNone/>
                      </a:pPr>
                      <a:r>
                        <a:rPr lang="en-US"/>
                        <a:t>11/27/2022</a:t>
                      </a:r>
                    </a:p>
                  </a:txBody>
                  <a:tcPr/>
                </a:tc>
                <a:extLst>
                  <a:ext uri="{0D108BD9-81ED-4DB2-BD59-A6C34878D82A}">
                    <a16:rowId xmlns:a16="http://schemas.microsoft.com/office/drawing/2014/main" val="1419894767"/>
                  </a:ext>
                </a:extLst>
              </a:tr>
            </a:tbl>
          </a:graphicData>
        </a:graphic>
      </p:graphicFrame>
      <p:sp>
        <p:nvSpPr>
          <p:cNvPr id="6" name="TextBox 5">
            <a:extLst>
              <a:ext uri="{FF2B5EF4-FFF2-40B4-BE49-F238E27FC236}">
                <a16:creationId xmlns:a16="http://schemas.microsoft.com/office/drawing/2014/main" id="{57B84561-C43E-EC0F-66C7-468419EC0DD7}"/>
              </a:ext>
            </a:extLst>
          </p:cNvPr>
          <p:cNvSpPr txBox="1"/>
          <p:nvPr/>
        </p:nvSpPr>
        <p:spPr>
          <a:xfrm>
            <a:off x="11522400" y="1400400"/>
            <a:ext cx="745200" cy="381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Anna</a:t>
            </a:r>
            <a:endParaRPr lang="en-US" b="1"/>
          </a:p>
        </p:txBody>
      </p:sp>
    </p:spTree>
    <p:extLst>
      <p:ext uri="{BB962C8B-B14F-4D97-AF65-F5344CB8AC3E}">
        <p14:creationId xmlns:p14="http://schemas.microsoft.com/office/powerpoint/2010/main" val="17614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descr="Aerial view of a highway near the ocean">
            <a:extLst>
              <a:ext uri="{FF2B5EF4-FFF2-40B4-BE49-F238E27FC236}">
                <a16:creationId xmlns:a16="http://schemas.microsoft.com/office/drawing/2014/main" id="{43382A96-6C41-0A6F-EFF8-89899BDF6FDF}"/>
              </a:ext>
            </a:extLst>
          </p:cNvPr>
          <p:cNvPicPr>
            <a:picLocks noChangeAspect="1"/>
          </p:cNvPicPr>
          <p:nvPr/>
        </p:nvPicPr>
        <p:blipFill rotWithShape="1">
          <a:blip r:embed="rId5">
            <a:alphaModFix amt="50000"/>
          </a:blip>
          <a:srcRect t="7719" r="-2" b="17231"/>
          <a:stretch/>
        </p:blipFill>
        <p:spPr>
          <a:xfrm>
            <a:off x="20" y="10"/>
            <a:ext cx="12191980" cy="6857990"/>
          </a:xfrm>
          <a:prstGeom prst="rect">
            <a:avLst/>
          </a:prstGeom>
        </p:spPr>
      </p:pic>
      <p:sp>
        <p:nvSpPr>
          <p:cNvPr id="2" name="Title 1">
            <a:extLst>
              <a:ext uri="{FF2B5EF4-FFF2-40B4-BE49-F238E27FC236}">
                <a16:creationId xmlns:a16="http://schemas.microsoft.com/office/drawing/2014/main" id="{F0A55151-0763-13BC-1183-31AEE3CF11BD}"/>
              </a:ext>
            </a:extLst>
          </p:cNvPr>
          <p:cNvSpPr>
            <a:spLocks noGrp="1"/>
          </p:cNvSpPr>
          <p:nvPr>
            <p:ph type="title"/>
          </p:nvPr>
        </p:nvSpPr>
        <p:spPr>
          <a:xfrm>
            <a:off x="2692398" y="1871131"/>
            <a:ext cx="6815669" cy="1515533"/>
          </a:xfrm>
        </p:spPr>
        <p:txBody>
          <a:bodyPr vert="horz" lIns="91440" tIns="45720" rIns="91440" bIns="45720" rtlCol="0" anchor="b">
            <a:normAutofit/>
          </a:bodyPr>
          <a:lstStyle/>
          <a:p>
            <a:r>
              <a:rPr lang="en-US" sz="5400">
                <a:solidFill>
                  <a:srgbClr val="FFFFFF"/>
                </a:solidFill>
              </a:rPr>
              <a:t>Thank you!</a:t>
            </a:r>
          </a:p>
        </p:txBody>
      </p:sp>
      <p:cxnSp>
        <p:nvCxnSpPr>
          <p:cNvPr id="18" name="Straight Connector 17">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38282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orded Sound">
            <a:hlinkClick r:id="" action="ppaction://media"/>
            <a:extLst>
              <a:ext uri="{FF2B5EF4-FFF2-40B4-BE49-F238E27FC236}">
                <a16:creationId xmlns:a16="http://schemas.microsoft.com/office/drawing/2014/main" id="{09C86D75-1DA1-B93B-D65A-2EB00F3284E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74319" y="247385"/>
            <a:ext cx="455462" cy="487363"/>
          </a:xfrm>
          <a:prstGeom prst="rect">
            <a:avLst/>
          </a:prstGeom>
        </p:spPr>
      </p:pic>
      <p:sp>
        <p:nvSpPr>
          <p:cNvPr id="2" name="Title 1">
            <a:extLst>
              <a:ext uri="{FF2B5EF4-FFF2-40B4-BE49-F238E27FC236}">
                <a16:creationId xmlns:a16="http://schemas.microsoft.com/office/drawing/2014/main" id="{D2E5A18A-E3C5-A4FB-7734-D09347C57480}"/>
              </a:ext>
            </a:extLst>
          </p:cNvPr>
          <p:cNvSpPr>
            <a:spLocks noGrp="1"/>
          </p:cNvSpPr>
          <p:nvPr>
            <p:ph type="title"/>
          </p:nvPr>
        </p:nvSpPr>
        <p:spPr/>
        <p:txBody>
          <a:bodyPr/>
          <a:lstStyle/>
          <a:p>
            <a:r>
              <a:rPr lang="en-US"/>
              <a:t>How We Came Up With It?</a:t>
            </a:r>
          </a:p>
        </p:txBody>
      </p:sp>
      <p:sp>
        <p:nvSpPr>
          <p:cNvPr id="3" name="Content Placeholder 2">
            <a:extLst>
              <a:ext uri="{FF2B5EF4-FFF2-40B4-BE49-F238E27FC236}">
                <a16:creationId xmlns:a16="http://schemas.microsoft.com/office/drawing/2014/main" id="{A3D14FEC-5790-0243-05FC-32CCAEFE1FBC}"/>
              </a:ext>
            </a:extLst>
          </p:cNvPr>
          <p:cNvSpPr>
            <a:spLocks noGrp="1"/>
          </p:cNvSpPr>
          <p:nvPr>
            <p:ph idx="1"/>
          </p:nvPr>
        </p:nvSpPr>
        <p:spPr>
          <a:xfrm>
            <a:off x="1295402" y="2556932"/>
            <a:ext cx="4350326" cy="3318936"/>
          </a:xfrm>
        </p:spPr>
        <p:txBody>
          <a:bodyPr/>
          <a:lstStyle/>
          <a:p>
            <a:r>
              <a:rPr lang="en-US"/>
              <a:t>Inspired by other autonomous home products</a:t>
            </a:r>
          </a:p>
          <a:p>
            <a:r>
              <a:rPr lang="en-US"/>
              <a:t>Robotics</a:t>
            </a:r>
          </a:p>
          <a:p>
            <a:r>
              <a:rPr lang="en-US"/>
              <a:t>Unique to the market</a:t>
            </a:r>
          </a:p>
          <a:p>
            <a:r>
              <a:rPr lang="en-US"/>
              <a:t>Machine Learning</a:t>
            </a:r>
          </a:p>
        </p:txBody>
      </p:sp>
      <p:pic>
        <p:nvPicPr>
          <p:cNvPr id="5" name="Picture 4">
            <a:extLst>
              <a:ext uri="{FF2B5EF4-FFF2-40B4-BE49-F238E27FC236}">
                <a16:creationId xmlns:a16="http://schemas.microsoft.com/office/drawing/2014/main" id="{1167430C-628C-3A6A-67EE-D539E4B0FB8B}"/>
              </a:ext>
            </a:extLst>
          </p:cNvPr>
          <p:cNvPicPr>
            <a:picLocks noChangeAspect="1"/>
          </p:cNvPicPr>
          <p:nvPr/>
        </p:nvPicPr>
        <p:blipFill>
          <a:blip r:embed="rId6"/>
          <a:stretch>
            <a:fillRect/>
          </a:stretch>
        </p:blipFill>
        <p:spPr>
          <a:xfrm>
            <a:off x="8056419" y="2764135"/>
            <a:ext cx="2514599" cy="3111733"/>
          </a:xfrm>
          <a:prstGeom prst="rect">
            <a:avLst/>
          </a:prstGeom>
        </p:spPr>
      </p:pic>
      <p:pic>
        <p:nvPicPr>
          <p:cNvPr id="6" name="Picture 5">
            <a:extLst>
              <a:ext uri="{FF2B5EF4-FFF2-40B4-BE49-F238E27FC236}">
                <a16:creationId xmlns:a16="http://schemas.microsoft.com/office/drawing/2014/main" id="{6A3D26CB-0811-BE92-B91E-07EF7CD31410}"/>
              </a:ext>
            </a:extLst>
          </p:cNvPr>
          <p:cNvPicPr>
            <a:picLocks noChangeAspect="1"/>
          </p:cNvPicPr>
          <p:nvPr/>
        </p:nvPicPr>
        <p:blipFill>
          <a:blip r:embed="rId7"/>
          <a:stretch>
            <a:fillRect/>
          </a:stretch>
        </p:blipFill>
        <p:spPr>
          <a:xfrm>
            <a:off x="11212099" y="1"/>
            <a:ext cx="979902" cy="982132"/>
          </a:xfrm>
          <a:prstGeom prst="rect">
            <a:avLst/>
          </a:prstGeom>
        </p:spPr>
      </p:pic>
      <p:sp>
        <p:nvSpPr>
          <p:cNvPr id="8" name="TextBox 7">
            <a:extLst>
              <a:ext uri="{FF2B5EF4-FFF2-40B4-BE49-F238E27FC236}">
                <a16:creationId xmlns:a16="http://schemas.microsoft.com/office/drawing/2014/main" id="{588A29EE-8D7A-C032-3B23-974D7A8450D5}"/>
              </a:ext>
            </a:extLst>
          </p:cNvPr>
          <p:cNvSpPr txBox="1"/>
          <p:nvPr/>
        </p:nvSpPr>
        <p:spPr>
          <a:xfrm>
            <a:off x="11546400" y="980400"/>
            <a:ext cx="787200" cy="381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Andy</a:t>
            </a:r>
            <a:endParaRPr lang="en-US"/>
          </a:p>
        </p:txBody>
      </p:sp>
    </p:spTree>
    <p:custDataLst>
      <p:tags r:id="rId1"/>
    </p:custDataLst>
    <p:extLst>
      <p:ext uri="{BB962C8B-B14F-4D97-AF65-F5344CB8AC3E}">
        <p14:creationId xmlns:p14="http://schemas.microsoft.com/office/powerpoint/2010/main" val="2029866957"/>
      </p:ext>
    </p:extLst>
  </p:cSld>
  <p:clrMapOvr>
    <a:masterClrMapping/>
  </p:clrMapOvr>
  <mc:AlternateContent xmlns:mc="http://schemas.openxmlformats.org/markup-compatibility/2006" xmlns:p14="http://schemas.microsoft.com/office/powerpoint/2010/main">
    <mc:Choice Requires="p14">
      <p:transition spd="slow" p14:dur="2000" advTm="71348"/>
    </mc:Choice>
    <mc:Fallback xmlns="">
      <p:transition spd="slow" advTm="713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9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pecifications ">
            <a:hlinkClick r:id="" action="ppaction://media"/>
            <a:extLst>
              <a:ext uri="{FF2B5EF4-FFF2-40B4-BE49-F238E27FC236}">
                <a16:creationId xmlns:a16="http://schemas.microsoft.com/office/drawing/2014/main" id="{4A03C1A2-9ABC-8F0C-7DB1-C71673C8935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58368" y="369119"/>
            <a:ext cx="487363" cy="487363"/>
          </a:xfrm>
          <a:prstGeom prst="rect">
            <a:avLst/>
          </a:prstGeom>
        </p:spPr>
      </p:pic>
      <p:pic>
        <p:nvPicPr>
          <p:cNvPr id="6" name="Picture 5">
            <a:extLst>
              <a:ext uri="{FF2B5EF4-FFF2-40B4-BE49-F238E27FC236}">
                <a16:creationId xmlns:a16="http://schemas.microsoft.com/office/drawing/2014/main" id="{92726D51-79C5-CA07-8EB3-7F00421C4EEC}"/>
              </a:ext>
            </a:extLst>
          </p:cNvPr>
          <p:cNvPicPr>
            <a:picLocks noChangeAspect="1"/>
          </p:cNvPicPr>
          <p:nvPr/>
        </p:nvPicPr>
        <p:blipFill>
          <a:blip r:embed="rId6"/>
          <a:stretch>
            <a:fillRect/>
          </a:stretch>
        </p:blipFill>
        <p:spPr>
          <a:xfrm>
            <a:off x="11212099" y="1"/>
            <a:ext cx="979902" cy="982132"/>
          </a:xfrm>
          <a:prstGeom prst="rect">
            <a:avLst/>
          </a:prstGeom>
        </p:spPr>
      </p:pic>
      <p:sp>
        <p:nvSpPr>
          <p:cNvPr id="2" name="Title 1">
            <a:extLst>
              <a:ext uri="{FF2B5EF4-FFF2-40B4-BE49-F238E27FC236}">
                <a16:creationId xmlns:a16="http://schemas.microsoft.com/office/drawing/2014/main" id="{06DB8166-E05B-A84C-4859-F307430CD324}"/>
              </a:ext>
            </a:extLst>
          </p:cNvPr>
          <p:cNvSpPr>
            <a:spLocks noGrp="1"/>
          </p:cNvSpPr>
          <p:nvPr>
            <p:ph type="title"/>
          </p:nvPr>
        </p:nvSpPr>
        <p:spPr/>
        <p:txBody>
          <a:bodyPr/>
          <a:lstStyle/>
          <a:p>
            <a:r>
              <a:rPr lang="en-US"/>
              <a:t>Engineer Specifications</a:t>
            </a:r>
          </a:p>
        </p:txBody>
      </p:sp>
      <p:sp>
        <p:nvSpPr>
          <p:cNvPr id="3" name="TextBox 2">
            <a:extLst>
              <a:ext uri="{FF2B5EF4-FFF2-40B4-BE49-F238E27FC236}">
                <a16:creationId xmlns:a16="http://schemas.microsoft.com/office/drawing/2014/main" id="{697CB310-904D-7A86-447F-E5AC7E1AB9E7}"/>
              </a:ext>
            </a:extLst>
          </p:cNvPr>
          <p:cNvSpPr txBox="1"/>
          <p:nvPr/>
        </p:nvSpPr>
        <p:spPr>
          <a:xfrm>
            <a:off x="11546400" y="980400"/>
            <a:ext cx="76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Andy</a:t>
            </a:r>
            <a:endParaRPr lang="en-US"/>
          </a:p>
        </p:txBody>
      </p:sp>
      <p:pic>
        <p:nvPicPr>
          <p:cNvPr id="18" name="Picture 17">
            <a:extLst>
              <a:ext uri="{FF2B5EF4-FFF2-40B4-BE49-F238E27FC236}">
                <a16:creationId xmlns:a16="http://schemas.microsoft.com/office/drawing/2014/main" id="{63393CCE-2969-5B4C-38D7-D00407E0FB58}"/>
              </a:ext>
            </a:extLst>
          </p:cNvPr>
          <p:cNvPicPr>
            <a:picLocks noChangeAspect="1"/>
          </p:cNvPicPr>
          <p:nvPr/>
        </p:nvPicPr>
        <p:blipFill>
          <a:blip r:embed="rId7"/>
          <a:stretch>
            <a:fillRect/>
          </a:stretch>
        </p:blipFill>
        <p:spPr>
          <a:xfrm>
            <a:off x="2407404" y="2473376"/>
            <a:ext cx="7377191" cy="3717561"/>
          </a:xfrm>
          <a:prstGeom prst="rect">
            <a:avLst/>
          </a:prstGeom>
        </p:spPr>
      </p:pic>
    </p:spTree>
    <p:custDataLst>
      <p:tags r:id="rId1"/>
    </p:custDataLst>
    <p:extLst>
      <p:ext uri="{BB962C8B-B14F-4D97-AF65-F5344CB8AC3E}">
        <p14:creationId xmlns:p14="http://schemas.microsoft.com/office/powerpoint/2010/main" val="1050591176"/>
      </p:ext>
    </p:extLst>
  </p:cSld>
  <p:clrMapOvr>
    <a:masterClrMapping/>
  </p:clrMapOvr>
  <mc:AlternateContent xmlns:mc="http://schemas.openxmlformats.org/markup-compatibility/2006" xmlns:p14="http://schemas.microsoft.com/office/powerpoint/2010/main">
    <mc:Choice Requires="p14">
      <p:transition spd="slow" p14:dur="2000" advTm="47556"/>
    </mc:Choice>
    <mc:Fallback xmlns="">
      <p:transition spd="slow" advTm="475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pic>
        <p:nvPicPr>
          <p:cNvPr id="4" name="Recorded Sound">
            <a:hlinkClick r:id="" action="ppaction://media"/>
            <a:extLst>
              <a:ext uri="{FF2B5EF4-FFF2-40B4-BE49-F238E27FC236}">
                <a16:creationId xmlns:a16="http://schemas.microsoft.com/office/drawing/2014/main" id="{AAF863C2-7026-E531-C7E7-AFFA38FDC9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6986" y="208654"/>
            <a:ext cx="609600" cy="609600"/>
          </a:xfrm>
          <a:prstGeom prst="rect">
            <a:avLst/>
          </a:prstGeom>
        </p:spPr>
      </p:pic>
      <p:grpSp>
        <p:nvGrpSpPr>
          <p:cNvPr id="32" name="Group 31">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33" name="Picture 32">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4" name="Rectangle 33">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35" name="Picture 34">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36" name="Picture 35">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38" name="Straight Connector 37">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40" name="Rectangle 39">
            <a:extLst>
              <a:ext uri="{FF2B5EF4-FFF2-40B4-BE49-F238E27FC236}">
                <a16:creationId xmlns:a16="http://schemas.microsoft.com/office/drawing/2014/main" id="{575E71FA-50BD-43F8-8C98-04339283A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CF1AA7F6-A589-4BC8-BC72-2CA6DC9083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3" name="Picture 42">
              <a:extLst>
                <a:ext uri="{FF2B5EF4-FFF2-40B4-BE49-F238E27FC236}">
                  <a16:creationId xmlns:a16="http://schemas.microsoft.com/office/drawing/2014/main" id="{53F5243F-7E41-439E-8991-C4F246D88F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4" name="Rectangle 43">
              <a:extLst>
                <a:ext uri="{FF2B5EF4-FFF2-40B4-BE49-F238E27FC236}">
                  <a16:creationId xmlns:a16="http://schemas.microsoft.com/office/drawing/2014/main" id="{401A6B5F-1CF1-43AD-9E85-94E187210C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5" name="Picture 44">
              <a:extLst>
                <a:ext uri="{FF2B5EF4-FFF2-40B4-BE49-F238E27FC236}">
                  <a16:creationId xmlns:a16="http://schemas.microsoft.com/office/drawing/2014/main" id="{2F682A59-7E20-407C-A7F8-582295AC687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1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6" name="Picture 45">
              <a:extLst>
                <a:ext uri="{FF2B5EF4-FFF2-40B4-BE49-F238E27FC236}">
                  <a16:creationId xmlns:a16="http://schemas.microsoft.com/office/drawing/2014/main" id="{5E4AC24E-0670-406E-822F-AAA6DA2010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1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F444CBB1-A1ED-7F26-0B17-F30B2F5304D3}"/>
              </a:ext>
            </a:extLst>
          </p:cNvPr>
          <p:cNvSpPr>
            <a:spLocks noGrp="1"/>
          </p:cNvSpPr>
          <p:nvPr>
            <p:ph type="title"/>
          </p:nvPr>
        </p:nvSpPr>
        <p:spPr>
          <a:xfrm>
            <a:off x="8013290" y="1041401"/>
            <a:ext cx="3079006" cy="2345264"/>
          </a:xfrm>
        </p:spPr>
        <p:txBody>
          <a:bodyPr vert="horz" lIns="91440" tIns="45720" rIns="91440" bIns="45720" rtlCol="0" anchor="b">
            <a:normAutofit/>
          </a:bodyPr>
          <a:lstStyle/>
          <a:p>
            <a:r>
              <a:rPr lang="en-US">
                <a:solidFill>
                  <a:srgbClr val="262626"/>
                </a:solidFill>
              </a:rPr>
              <a:t>Hardware Design V1</a:t>
            </a:r>
          </a:p>
        </p:txBody>
      </p:sp>
      <p:sp>
        <p:nvSpPr>
          <p:cNvPr id="48" name="Rectangle 47">
            <a:extLst>
              <a:ext uri="{FF2B5EF4-FFF2-40B4-BE49-F238E27FC236}">
                <a16:creationId xmlns:a16="http://schemas.microsoft.com/office/drawing/2014/main" id="{E89B1776-F953-4C0F-8E85-E9C66B1EF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6432130"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795873F8-CDE8-7905-4EE3-0F7CC1D486D5}"/>
              </a:ext>
            </a:extLst>
          </p:cNvPr>
          <p:cNvPicPr>
            <a:picLocks noChangeAspect="1"/>
          </p:cNvPicPr>
          <p:nvPr/>
        </p:nvPicPr>
        <p:blipFill rotWithShape="1">
          <a:blip r:embed="rId11"/>
          <a:srcRect t="189" r="1" b="1"/>
          <a:stretch/>
        </p:blipFill>
        <p:spPr>
          <a:xfrm>
            <a:off x="1260283" y="1832612"/>
            <a:ext cx="6015731" cy="3146730"/>
          </a:xfrm>
          <a:prstGeom prst="rect">
            <a:avLst/>
          </a:prstGeom>
        </p:spPr>
      </p:pic>
      <p:cxnSp>
        <p:nvCxnSpPr>
          <p:cNvPr id="50" name="Straight Connector 49">
            <a:extLst>
              <a:ext uri="{FF2B5EF4-FFF2-40B4-BE49-F238E27FC236}">
                <a16:creationId xmlns:a16="http://schemas.microsoft.com/office/drawing/2014/main" id="{997356D0-D934-42B9-8291-DF34A3AC0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9431" y="3509772"/>
            <a:ext cx="3074977" cy="12359"/>
          </a:xfrm>
          <a:prstGeom prst="line">
            <a:avLst/>
          </a:prstGeom>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9230E4C8-6185-C057-FD56-C0D0C6D972F5}"/>
              </a:ext>
            </a:extLst>
          </p:cNvPr>
          <p:cNvPicPr>
            <a:picLocks noChangeAspect="1"/>
          </p:cNvPicPr>
          <p:nvPr/>
        </p:nvPicPr>
        <p:blipFill>
          <a:blip r:embed="rId12"/>
          <a:stretch>
            <a:fillRect/>
          </a:stretch>
        </p:blipFill>
        <p:spPr>
          <a:xfrm>
            <a:off x="11183295" y="-1786"/>
            <a:ext cx="1021266" cy="1026909"/>
          </a:xfrm>
          <a:prstGeom prst="rect">
            <a:avLst/>
          </a:prstGeom>
        </p:spPr>
      </p:pic>
      <p:sp>
        <p:nvSpPr>
          <p:cNvPr id="7" name="TextBox 6">
            <a:extLst>
              <a:ext uri="{FF2B5EF4-FFF2-40B4-BE49-F238E27FC236}">
                <a16:creationId xmlns:a16="http://schemas.microsoft.com/office/drawing/2014/main" id="{5256A2E1-4862-3A76-F996-73285647B358}"/>
              </a:ext>
            </a:extLst>
          </p:cNvPr>
          <p:cNvSpPr txBox="1"/>
          <p:nvPr/>
        </p:nvSpPr>
        <p:spPr>
          <a:xfrm>
            <a:off x="11168400" y="1028400"/>
            <a:ext cx="1105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Dhanesh</a:t>
            </a:r>
            <a:endParaRPr lang="en-US" b="1"/>
          </a:p>
        </p:txBody>
      </p:sp>
    </p:spTree>
    <p:extLst>
      <p:ext uri="{BB962C8B-B14F-4D97-AF65-F5344CB8AC3E}">
        <p14:creationId xmlns:p14="http://schemas.microsoft.com/office/powerpoint/2010/main" val="277761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0" name="Picture 9">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3D pattern of ring shapes connected by lines">
            <a:extLst>
              <a:ext uri="{FF2B5EF4-FFF2-40B4-BE49-F238E27FC236}">
                <a16:creationId xmlns:a16="http://schemas.microsoft.com/office/drawing/2014/main" id="{E322DF86-CE72-9865-10C8-0D298CC2FEBF}"/>
              </a:ext>
            </a:extLst>
          </p:cNvPr>
          <p:cNvPicPr>
            <a:picLocks noChangeAspect="1"/>
          </p:cNvPicPr>
          <p:nvPr/>
        </p:nvPicPr>
        <p:blipFill rotWithShape="1">
          <a:blip r:embed="rId4">
            <a:alphaModFix amt="50000"/>
          </a:blip>
          <a:srcRect r="-2" b="-2"/>
          <a:stretch/>
        </p:blipFill>
        <p:spPr>
          <a:xfrm>
            <a:off x="20" y="10"/>
            <a:ext cx="12191980" cy="6857990"/>
          </a:xfrm>
          <a:prstGeom prst="rect">
            <a:avLst/>
          </a:prstGeom>
        </p:spPr>
      </p:pic>
      <p:sp>
        <p:nvSpPr>
          <p:cNvPr id="3" name="Title 1">
            <a:extLst>
              <a:ext uri="{FF2B5EF4-FFF2-40B4-BE49-F238E27FC236}">
                <a16:creationId xmlns:a16="http://schemas.microsoft.com/office/drawing/2014/main" id="{3B7961AF-FC76-7712-80A6-C8849B8199CC}"/>
              </a:ext>
            </a:extLst>
          </p:cNvPr>
          <p:cNvSpPr txBox="1">
            <a:spLocks/>
          </p:cNvSpPr>
          <p:nvPr/>
        </p:nvSpPr>
        <p:spPr>
          <a:xfrm>
            <a:off x="2692398" y="1871131"/>
            <a:ext cx="6815669" cy="1515533"/>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sz="5000">
                <a:solidFill>
                  <a:srgbClr val="FFFFFF"/>
                </a:solidFill>
              </a:rPr>
              <a:t>Parts Selection</a:t>
            </a:r>
          </a:p>
        </p:txBody>
      </p:sp>
      <p:cxnSp>
        <p:nvCxnSpPr>
          <p:cNvPr id="19" name="Straight Connector 18">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80243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57"/>
    </mc:Choice>
    <mc:Fallback xmlns="">
      <p:transition spd="slow" advTm="75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Recorded Sound">
            <a:hlinkClick r:id="" action="ppaction://media"/>
            <a:extLst>
              <a:ext uri="{FF2B5EF4-FFF2-40B4-BE49-F238E27FC236}">
                <a16:creationId xmlns:a16="http://schemas.microsoft.com/office/drawing/2014/main" id="{2D809501-645D-42B2-9282-5BF9730482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0831" y="299380"/>
            <a:ext cx="609600" cy="609600"/>
          </a:xfrm>
          <a:prstGeom prst="rect">
            <a:avLst/>
          </a:prstGeom>
        </p:spPr>
      </p:pic>
      <p:sp>
        <p:nvSpPr>
          <p:cNvPr id="11" name="Title 1">
            <a:extLst>
              <a:ext uri="{FF2B5EF4-FFF2-40B4-BE49-F238E27FC236}">
                <a16:creationId xmlns:a16="http://schemas.microsoft.com/office/drawing/2014/main" id="{3B959B83-3D3C-9254-61BD-ED24625FABF0}"/>
              </a:ext>
            </a:extLst>
          </p:cNvPr>
          <p:cNvSpPr txBox="1">
            <a:spLocks/>
          </p:cNvSpPr>
          <p:nvPr/>
        </p:nvSpPr>
        <p:spPr>
          <a:xfrm>
            <a:off x="996698" y="604180"/>
            <a:ext cx="10210796" cy="1303867"/>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ea typeface="+mj-lt"/>
                <a:cs typeface="+mj-lt"/>
              </a:rPr>
              <a:t>Parts Consideration: </a:t>
            </a:r>
            <a:r>
              <a:rPr lang="en-US"/>
              <a:t>MCU</a:t>
            </a:r>
          </a:p>
        </p:txBody>
      </p:sp>
      <p:graphicFrame>
        <p:nvGraphicFramePr>
          <p:cNvPr id="12" name="Table 12">
            <a:extLst>
              <a:ext uri="{FF2B5EF4-FFF2-40B4-BE49-F238E27FC236}">
                <a16:creationId xmlns:a16="http://schemas.microsoft.com/office/drawing/2014/main" id="{EEE03355-49A6-E5BC-94D5-DF7419AFCD1F}"/>
              </a:ext>
            </a:extLst>
          </p:cNvPr>
          <p:cNvGraphicFramePr>
            <a:graphicFrameLocks noGrp="1"/>
          </p:cNvGraphicFramePr>
          <p:nvPr>
            <p:extLst>
              <p:ext uri="{D42A27DB-BD31-4B8C-83A1-F6EECF244321}">
                <p14:modId xmlns:p14="http://schemas.microsoft.com/office/powerpoint/2010/main" val="724587117"/>
              </p:ext>
            </p:extLst>
          </p:nvPr>
        </p:nvGraphicFramePr>
        <p:xfrm>
          <a:off x="2223828" y="1409732"/>
          <a:ext cx="7744344" cy="3757352"/>
        </p:xfrm>
        <a:graphic>
          <a:graphicData uri="http://schemas.openxmlformats.org/drawingml/2006/table">
            <a:tbl>
              <a:tblPr firstRow="1" bandRow="1">
                <a:tableStyleId>{5C22544A-7EE6-4342-B048-85BDC9FD1C3A}</a:tableStyleId>
              </a:tblPr>
              <a:tblGrid>
                <a:gridCol w="1936086">
                  <a:extLst>
                    <a:ext uri="{9D8B030D-6E8A-4147-A177-3AD203B41FA5}">
                      <a16:colId xmlns:a16="http://schemas.microsoft.com/office/drawing/2014/main" val="3334567754"/>
                    </a:ext>
                  </a:extLst>
                </a:gridCol>
                <a:gridCol w="1936086">
                  <a:extLst>
                    <a:ext uri="{9D8B030D-6E8A-4147-A177-3AD203B41FA5}">
                      <a16:colId xmlns:a16="http://schemas.microsoft.com/office/drawing/2014/main" val="510201091"/>
                    </a:ext>
                  </a:extLst>
                </a:gridCol>
                <a:gridCol w="1936086">
                  <a:extLst>
                    <a:ext uri="{9D8B030D-6E8A-4147-A177-3AD203B41FA5}">
                      <a16:colId xmlns:a16="http://schemas.microsoft.com/office/drawing/2014/main" val="688995518"/>
                    </a:ext>
                  </a:extLst>
                </a:gridCol>
                <a:gridCol w="1936086">
                  <a:extLst>
                    <a:ext uri="{9D8B030D-6E8A-4147-A177-3AD203B41FA5}">
                      <a16:colId xmlns:a16="http://schemas.microsoft.com/office/drawing/2014/main" val="1787982034"/>
                    </a:ext>
                  </a:extLst>
                </a:gridCol>
              </a:tblGrid>
              <a:tr h="831272">
                <a:tc>
                  <a:txBody>
                    <a:bodyPr/>
                    <a:lstStyle/>
                    <a:p>
                      <a:pPr algn="ctr"/>
                      <a:endParaRPr lang="en-US" b="1"/>
                    </a:p>
                  </a:txBody>
                  <a:tcPr/>
                </a:tc>
                <a:tc>
                  <a:txBody>
                    <a:bodyPr/>
                    <a:lstStyle/>
                    <a:p>
                      <a:pPr algn="ctr"/>
                      <a:r>
                        <a:rPr lang="en-US" sz="1800" b="1"/>
                        <a:t>Arduino Uno </a:t>
                      </a:r>
                      <a:r>
                        <a:rPr lang="en-US" sz="1800" b="1" err="1"/>
                        <a:t>Wifi</a:t>
                      </a:r>
                      <a:r>
                        <a:rPr lang="en-US" sz="1800" b="1"/>
                        <a:t> Rev 2</a:t>
                      </a:r>
                    </a:p>
                  </a:txBody>
                  <a:tcPr/>
                </a:tc>
                <a:tc>
                  <a:txBody>
                    <a:bodyPr/>
                    <a:lstStyle/>
                    <a:p>
                      <a:pPr algn="ctr"/>
                      <a:r>
                        <a:rPr lang="en-US" sz="1800" b="1"/>
                        <a:t>Raspberry Pi Zero 2</a:t>
                      </a:r>
                      <a:endParaRPr lang="en-US" b="1"/>
                    </a:p>
                  </a:txBody>
                  <a:tcPr/>
                </a:tc>
                <a:tc>
                  <a:txBody>
                    <a:bodyPr/>
                    <a:lstStyle/>
                    <a:p>
                      <a:pPr algn="ctr"/>
                      <a:r>
                        <a:rPr lang="en-US" sz="1800" b="1"/>
                        <a:t>ESP32-WROOM-32E</a:t>
                      </a:r>
                      <a:endParaRPr lang="en-US" b="1"/>
                    </a:p>
                  </a:txBody>
                  <a:tcPr/>
                </a:tc>
                <a:extLst>
                  <a:ext uri="{0D108BD9-81ED-4DB2-BD59-A6C34878D82A}">
                    <a16:rowId xmlns:a16="http://schemas.microsoft.com/office/drawing/2014/main" val="1344177008"/>
                  </a:ext>
                </a:extLst>
              </a:tr>
              <a:tr h="332508">
                <a:tc>
                  <a:txBody>
                    <a:bodyPr/>
                    <a:lstStyle/>
                    <a:p>
                      <a:pPr algn="ctr"/>
                      <a:r>
                        <a:rPr lang="en-US" b="1"/>
                        <a:t>Current </a:t>
                      </a:r>
                    </a:p>
                  </a:txBody>
                  <a:tcPr/>
                </a:tc>
                <a:tc>
                  <a:txBody>
                    <a:bodyPr/>
                    <a:lstStyle/>
                    <a:p>
                      <a:pPr algn="ctr"/>
                      <a:r>
                        <a:rPr lang="en-US"/>
                        <a:t>50mA</a:t>
                      </a:r>
                    </a:p>
                  </a:txBody>
                  <a:tcPr/>
                </a:tc>
                <a:tc>
                  <a:txBody>
                    <a:bodyPr/>
                    <a:lstStyle/>
                    <a:p>
                      <a:pPr algn="ctr"/>
                      <a:r>
                        <a:rPr lang="en-US"/>
                        <a:t>2A</a:t>
                      </a:r>
                    </a:p>
                  </a:txBody>
                  <a:tcPr/>
                </a:tc>
                <a:tc>
                  <a:txBody>
                    <a:bodyPr/>
                    <a:lstStyle/>
                    <a:p>
                      <a:pPr marL="285750" indent="-285750" algn="ctr">
                        <a:buFont typeface="Arial"/>
                        <a:buChar char="•"/>
                      </a:pPr>
                      <a:r>
                        <a:rPr lang="en-US"/>
                        <a:t>50mA</a:t>
                      </a:r>
                    </a:p>
                  </a:txBody>
                  <a:tcPr/>
                </a:tc>
                <a:extLst>
                  <a:ext uri="{0D108BD9-81ED-4DB2-BD59-A6C34878D82A}">
                    <a16:rowId xmlns:a16="http://schemas.microsoft.com/office/drawing/2014/main" val="1876883327"/>
                  </a:ext>
                </a:extLst>
              </a:tr>
              <a:tr h="332508">
                <a:tc>
                  <a:txBody>
                    <a:bodyPr/>
                    <a:lstStyle/>
                    <a:p>
                      <a:pPr algn="ctr"/>
                      <a:r>
                        <a:rPr lang="en-US" b="1"/>
                        <a:t>CPU</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t>ATmega4809 16MHz</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t>1Ghz Quad-Core 64-bit CPU</a:t>
                      </a:r>
                    </a:p>
                    <a:p>
                      <a:pPr algn="ctr"/>
                      <a:endParaRPr lang="en-US"/>
                    </a:p>
                  </a:txBody>
                  <a:tcPr/>
                </a:tc>
                <a:tc>
                  <a:txBody>
                    <a:bodyPr/>
                    <a:lstStyle/>
                    <a:p>
                      <a:pPr marL="285750" marR="0" lvl="0" indent="-285750" algn="ctr" defTabSz="457200" rtl="0" eaLnBrk="1" fontAlgn="auto" latinLnBrk="0" hangingPunct="1">
                        <a:lnSpc>
                          <a:spcPct val="100000"/>
                        </a:lnSpc>
                        <a:spcBef>
                          <a:spcPts val="0"/>
                        </a:spcBef>
                        <a:spcAft>
                          <a:spcPts val="0"/>
                        </a:spcAft>
                        <a:buClrTx/>
                        <a:buSzTx/>
                        <a:buFont typeface="Arial"/>
                        <a:buChar char="•"/>
                        <a:tabLst/>
                        <a:defRPr/>
                      </a:pPr>
                      <a:r>
                        <a:rPr lang="en-US"/>
                        <a:t>240MHz Dual-Core 32-bit CPU</a:t>
                      </a:r>
                    </a:p>
                    <a:p>
                      <a:pPr marL="285750" indent="-285750" algn="ctr">
                        <a:buFont typeface="Arial"/>
                        <a:buChar char="•"/>
                      </a:pPr>
                      <a:endParaRPr lang="en-US"/>
                    </a:p>
                  </a:txBody>
                  <a:tcPr/>
                </a:tc>
                <a:extLst>
                  <a:ext uri="{0D108BD9-81ED-4DB2-BD59-A6C34878D82A}">
                    <a16:rowId xmlns:a16="http://schemas.microsoft.com/office/drawing/2014/main" val="3574638828"/>
                  </a:ext>
                </a:extLst>
              </a:tr>
              <a:tr h="587432">
                <a:tc>
                  <a:txBody>
                    <a:bodyPr/>
                    <a:lstStyle/>
                    <a:p>
                      <a:pPr algn="ctr"/>
                      <a:r>
                        <a:rPr lang="en-US" b="1"/>
                        <a:t>RAM</a:t>
                      </a:r>
                    </a:p>
                  </a:txBody>
                  <a:tcPr/>
                </a:tc>
                <a:tc>
                  <a:txBody>
                    <a:bodyPr/>
                    <a:lstStyle/>
                    <a:p>
                      <a:pPr marL="0" indent="0" algn="ctr">
                        <a:buFont typeface="Arial"/>
                        <a:buNone/>
                      </a:pPr>
                      <a:r>
                        <a:rPr lang="en-US"/>
                        <a:t>6KB SRAM + 48KB Flash</a:t>
                      </a:r>
                    </a:p>
                  </a:txBody>
                  <a:tcPr/>
                </a:tc>
                <a:tc>
                  <a:txBody>
                    <a:bodyPr/>
                    <a:lstStyle/>
                    <a:p>
                      <a:pPr marL="0" indent="0" algn="ctr">
                        <a:buFont typeface="Arial"/>
                        <a:buNone/>
                      </a:pPr>
                      <a:r>
                        <a:rPr lang="en-US"/>
                        <a:t>512MB SDRAM</a:t>
                      </a:r>
                    </a:p>
                  </a:txBody>
                  <a:tcPr/>
                </a:tc>
                <a:tc>
                  <a:txBody>
                    <a:bodyPr/>
                    <a:lstStyle/>
                    <a:p>
                      <a:pPr marL="0" indent="0" algn="ctr">
                        <a:buFont typeface="Arial"/>
                        <a:buNone/>
                      </a:pPr>
                      <a:r>
                        <a:rPr lang="en-US"/>
                        <a:t>520KB SRAM </a:t>
                      </a:r>
                    </a:p>
                  </a:txBody>
                  <a:tcPr/>
                </a:tc>
                <a:extLst>
                  <a:ext uri="{0D108BD9-81ED-4DB2-BD59-A6C34878D82A}">
                    <a16:rowId xmlns:a16="http://schemas.microsoft.com/office/drawing/2014/main" val="673233975"/>
                  </a:ext>
                </a:extLst>
              </a:tr>
              <a:tr h="332508">
                <a:tc>
                  <a:txBody>
                    <a:bodyPr/>
                    <a:lstStyle/>
                    <a:p>
                      <a:pPr algn="ctr"/>
                      <a:r>
                        <a:rPr lang="en-US" b="1"/>
                        <a:t># of Pins </a:t>
                      </a:r>
                    </a:p>
                  </a:txBody>
                  <a:tcPr/>
                </a:tc>
                <a:tc>
                  <a:txBody>
                    <a:bodyPr/>
                    <a:lstStyle/>
                    <a:p>
                      <a:pPr marL="0" indent="0" algn="ctr">
                        <a:buFont typeface="Arial"/>
                        <a:buNone/>
                      </a:pPr>
                      <a:r>
                        <a:rPr lang="en-US"/>
                        <a:t>38 pins</a:t>
                      </a:r>
                    </a:p>
                  </a:txBody>
                  <a:tcPr/>
                </a:tc>
                <a:tc>
                  <a:txBody>
                    <a:bodyPr/>
                    <a:lstStyle/>
                    <a:p>
                      <a:pPr algn="ctr"/>
                      <a:r>
                        <a:rPr lang="en-US"/>
                        <a:t>40 pins</a:t>
                      </a:r>
                    </a:p>
                  </a:txBody>
                  <a:tcPr/>
                </a:tc>
                <a:tc>
                  <a:txBody>
                    <a:bodyPr/>
                    <a:lstStyle/>
                    <a:p>
                      <a:pPr algn="ctr"/>
                      <a:r>
                        <a:rPr lang="en-US"/>
                        <a:t>38 pins</a:t>
                      </a:r>
                    </a:p>
                  </a:txBody>
                  <a:tcPr/>
                </a:tc>
                <a:extLst>
                  <a:ext uri="{0D108BD9-81ED-4DB2-BD59-A6C34878D82A}">
                    <a16:rowId xmlns:a16="http://schemas.microsoft.com/office/drawing/2014/main" val="1563892377"/>
                  </a:ext>
                </a:extLst>
              </a:tr>
              <a:tr h="332508">
                <a:tc>
                  <a:txBody>
                    <a:bodyPr/>
                    <a:lstStyle/>
                    <a:p>
                      <a:pPr lvl="0" algn="ctr">
                        <a:buNone/>
                      </a:pPr>
                      <a:r>
                        <a:rPr lang="en-US" b="1"/>
                        <a:t>Cost</a:t>
                      </a:r>
                    </a:p>
                  </a:txBody>
                  <a:tcPr/>
                </a:tc>
                <a:tc>
                  <a:txBody>
                    <a:bodyPr/>
                    <a:lstStyle/>
                    <a:p>
                      <a:pPr lvl="0" algn="ctr">
                        <a:buNone/>
                      </a:pPr>
                      <a:r>
                        <a:rPr lang="en-US"/>
                        <a:t>$54</a:t>
                      </a:r>
                    </a:p>
                  </a:txBody>
                  <a:tcPr/>
                </a:tc>
                <a:tc>
                  <a:txBody>
                    <a:bodyPr/>
                    <a:lstStyle/>
                    <a:p>
                      <a:pPr lvl="0" algn="ctr">
                        <a:buNone/>
                      </a:pPr>
                      <a:r>
                        <a:rPr lang="en-US"/>
                        <a:t>$15</a:t>
                      </a:r>
                    </a:p>
                  </a:txBody>
                  <a:tcPr/>
                </a:tc>
                <a:tc>
                  <a:txBody>
                    <a:bodyPr/>
                    <a:lstStyle/>
                    <a:p>
                      <a:pPr lvl="0" algn="ctr">
                        <a:buNone/>
                      </a:pPr>
                      <a:r>
                        <a:rPr lang="en-US"/>
                        <a:t>$11</a:t>
                      </a:r>
                    </a:p>
                  </a:txBody>
                  <a:tcPr/>
                </a:tc>
                <a:extLst>
                  <a:ext uri="{0D108BD9-81ED-4DB2-BD59-A6C34878D82A}">
                    <a16:rowId xmlns:a16="http://schemas.microsoft.com/office/drawing/2014/main" val="1511075803"/>
                  </a:ext>
                </a:extLst>
              </a:tr>
            </a:tbl>
          </a:graphicData>
        </a:graphic>
      </p:graphicFrame>
      <p:pic>
        <p:nvPicPr>
          <p:cNvPr id="18" name="Graphic 9" descr="Checkmark with solid fill">
            <a:extLst>
              <a:ext uri="{FF2B5EF4-FFF2-40B4-BE49-F238E27FC236}">
                <a16:creationId xmlns:a16="http://schemas.microsoft.com/office/drawing/2014/main" id="{7E2206DF-B7E3-8F33-8A13-FFB197CAAE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05511" y="5233655"/>
            <a:ext cx="899703" cy="899703"/>
          </a:xfrm>
          <a:prstGeom prst="rect">
            <a:avLst/>
          </a:prstGeom>
        </p:spPr>
      </p:pic>
      <p:pic>
        <p:nvPicPr>
          <p:cNvPr id="17" name="Picture 16">
            <a:extLst>
              <a:ext uri="{FF2B5EF4-FFF2-40B4-BE49-F238E27FC236}">
                <a16:creationId xmlns:a16="http://schemas.microsoft.com/office/drawing/2014/main" id="{43DFA63A-D7AB-492C-A68E-D6CB9E17061E}"/>
              </a:ext>
            </a:extLst>
          </p:cNvPr>
          <p:cNvPicPr>
            <a:picLocks noChangeAspect="1"/>
          </p:cNvPicPr>
          <p:nvPr/>
        </p:nvPicPr>
        <p:blipFill>
          <a:blip r:embed="rId8"/>
          <a:stretch>
            <a:fillRect/>
          </a:stretch>
        </p:blipFill>
        <p:spPr>
          <a:xfrm>
            <a:off x="11154998" y="0"/>
            <a:ext cx="1021266" cy="1026909"/>
          </a:xfrm>
          <a:prstGeom prst="rect">
            <a:avLst/>
          </a:prstGeom>
        </p:spPr>
      </p:pic>
      <p:sp>
        <p:nvSpPr>
          <p:cNvPr id="19" name="TextBox 18">
            <a:extLst>
              <a:ext uri="{FF2B5EF4-FFF2-40B4-BE49-F238E27FC236}">
                <a16:creationId xmlns:a16="http://schemas.microsoft.com/office/drawing/2014/main" id="{4B55FA3E-A20C-4426-AEDA-7CE2634DD8EF}"/>
              </a:ext>
            </a:extLst>
          </p:cNvPr>
          <p:cNvSpPr txBox="1"/>
          <p:nvPr/>
        </p:nvSpPr>
        <p:spPr>
          <a:xfrm>
            <a:off x="11156400" y="1040400"/>
            <a:ext cx="1105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Dhanesh</a:t>
            </a:r>
            <a:endParaRPr lang="en-US" b="1"/>
          </a:p>
        </p:txBody>
      </p:sp>
      <p:pic>
        <p:nvPicPr>
          <p:cNvPr id="21" name="Picture 8">
            <a:extLst>
              <a:ext uri="{FF2B5EF4-FFF2-40B4-BE49-F238E27FC236}">
                <a16:creationId xmlns:a16="http://schemas.microsoft.com/office/drawing/2014/main" id="{7E5D5176-EEDA-465C-9742-E5751A812CA1}"/>
              </a:ext>
            </a:extLst>
          </p:cNvPr>
          <p:cNvPicPr>
            <a:picLocks noChangeAspect="1"/>
          </p:cNvPicPr>
          <p:nvPr/>
        </p:nvPicPr>
        <p:blipFill>
          <a:blip r:embed="rId9"/>
          <a:stretch>
            <a:fillRect/>
          </a:stretch>
        </p:blipFill>
        <p:spPr>
          <a:xfrm>
            <a:off x="4512274" y="5167084"/>
            <a:ext cx="1255569" cy="1032847"/>
          </a:xfrm>
          <a:prstGeom prst="rect">
            <a:avLst/>
          </a:prstGeom>
        </p:spPr>
      </p:pic>
      <p:pic>
        <p:nvPicPr>
          <p:cNvPr id="22" name="Picture 6" descr="A picture containing electronics, circuit&#10;&#10;Description automatically generated">
            <a:extLst>
              <a:ext uri="{FF2B5EF4-FFF2-40B4-BE49-F238E27FC236}">
                <a16:creationId xmlns:a16="http://schemas.microsoft.com/office/drawing/2014/main" id="{A2EB68D3-EA63-4AD3-AB53-8E8F6FFA6FA1}"/>
              </a:ext>
            </a:extLst>
          </p:cNvPr>
          <p:cNvPicPr>
            <a:picLocks noChangeAspect="1"/>
          </p:cNvPicPr>
          <p:nvPr/>
        </p:nvPicPr>
        <p:blipFill>
          <a:blip r:embed="rId10"/>
          <a:stretch>
            <a:fillRect/>
          </a:stretch>
        </p:blipFill>
        <p:spPr>
          <a:xfrm>
            <a:off x="6514128" y="5169459"/>
            <a:ext cx="1255569" cy="963899"/>
          </a:xfrm>
          <a:prstGeom prst="rect">
            <a:avLst/>
          </a:prstGeom>
        </p:spPr>
      </p:pic>
      <p:pic>
        <p:nvPicPr>
          <p:cNvPr id="23" name="Picture 7">
            <a:extLst>
              <a:ext uri="{FF2B5EF4-FFF2-40B4-BE49-F238E27FC236}">
                <a16:creationId xmlns:a16="http://schemas.microsoft.com/office/drawing/2014/main" id="{63C5F0E0-D780-4A6A-9CA5-1049573761A5}"/>
              </a:ext>
            </a:extLst>
          </p:cNvPr>
          <p:cNvPicPr>
            <a:picLocks noChangeAspect="1"/>
          </p:cNvPicPr>
          <p:nvPr/>
        </p:nvPicPr>
        <p:blipFill>
          <a:blip r:embed="rId11"/>
          <a:stretch>
            <a:fillRect/>
          </a:stretch>
        </p:blipFill>
        <p:spPr>
          <a:xfrm>
            <a:off x="8515982" y="5195643"/>
            <a:ext cx="987667" cy="975725"/>
          </a:xfrm>
          <a:prstGeom prst="rect">
            <a:avLst/>
          </a:prstGeom>
        </p:spPr>
      </p:pic>
    </p:spTree>
    <p:extLst>
      <p:ext uri="{BB962C8B-B14F-4D97-AF65-F5344CB8AC3E}">
        <p14:creationId xmlns:p14="http://schemas.microsoft.com/office/powerpoint/2010/main" val="358189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82"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Recorded Sound">
            <a:hlinkClick r:id="" action="ppaction://media"/>
            <a:extLst>
              <a:ext uri="{FF2B5EF4-FFF2-40B4-BE49-F238E27FC236}">
                <a16:creationId xmlns:a16="http://schemas.microsoft.com/office/drawing/2014/main" id="{C54BAE6F-3D40-470F-8092-A900852238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9747" y="237285"/>
            <a:ext cx="609600" cy="609600"/>
          </a:xfrm>
          <a:prstGeom prst="rect">
            <a:avLst/>
          </a:prstGeom>
        </p:spPr>
      </p:pic>
      <p:sp>
        <p:nvSpPr>
          <p:cNvPr id="11" name="Title 1">
            <a:extLst>
              <a:ext uri="{FF2B5EF4-FFF2-40B4-BE49-F238E27FC236}">
                <a16:creationId xmlns:a16="http://schemas.microsoft.com/office/drawing/2014/main" id="{3B959B83-3D3C-9254-61BD-ED24625FABF0}"/>
              </a:ext>
            </a:extLst>
          </p:cNvPr>
          <p:cNvSpPr txBox="1">
            <a:spLocks/>
          </p:cNvSpPr>
          <p:nvPr/>
        </p:nvSpPr>
        <p:spPr>
          <a:xfrm>
            <a:off x="996698" y="604180"/>
            <a:ext cx="10210796" cy="1303867"/>
          </a:xfrm>
          <a:prstGeom prst="rect">
            <a:avLst/>
          </a:prstGeom>
        </p:spPr>
        <p:txBody>
          <a:bodyPr lIns="91440" tIns="45720" rIns="91440" bIns="45720" anchor="t">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ea typeface="+mj-lt"/>
                <a:cs typeface="+mj-lt"/>
              </a:rPr>
              <a:t>Parts Consideration: </a:t>
            </a:r>
            <a:r>
              <a:rPr lang="en-US"/>
              <a:t>Battery</a:t>
            </a:r>
          </a:p>
        </p:txBody>
      </p:sp>
      <p:graphicFrame>
        <p:nvGraphicFramePr>
          <p:cNvPr id="12" name="Table 12">
            <a:extLst>
              <a:ext uri="{FF2B5EF4-FFF2-40B4-BE49-F238E27FC236}">
                <a16:creationId xmlns:a16="http://schemas.microsoft.com/office/drawing/2014/main" id="{EEE03355-49A6-E5BC-94D5-DF7419AFCD1F}"/>
              </a:ext>
            </a:extLst>
          </p:cNvPr>
          <p:cNvGraphicFramePr>
            <a:graphicFrameLocks noGrp="1"/>
          </p:cNvGraphicFramePr>
          <p:nvPr>
            <p:extLst>
              <p:ext uri="{D42A27DB-BD31-4B8C-83A1-F6EECF244321}">
                <p14:modId xmlns:p14="http://schemas.microsoft.com/office/powerpoint/2010/main" val="1779097971"/>
              </p:ext>
            </p:extLst>
          </p:nvPr>
        </p:nvGraphicFramePr>
        <p:xfrm>
          <a:off x="2223828" y="1409732"/>
          <a:ext cx="7744344" cy="2790304"/>
        </p:xfrm>
        <a:graphic>
          <a:graphicData uri="http://schemas.openxmlformats.org/drawingml/2006/table">
            <a:tbl>
              <a:tblPr firstRow="1" bandRow="1">
                <a:tableStyleId>{5C22544A-7EE6-4342-B048-85BDC9FD1C3A}</a:tableStyleId>
              </a:tblPr>
              <a:tblGrid>
                <a:gridCol w="1936086">
                  <a:extLst>
                    <a:ext uri="{9D8B030D-6E8A-4147-A177-3AD203B41FA5}">
                      <a16:colId xmlns:a16="http://schemas.microsoft.com/office/drawing/2014/main" val="3334567754"/>
                    </a:ext>
                  </a:extLst>
                </a:gridCol>
                <a:gridCol w="1936086">
                  <a:extLst>
                    <a:ext uri="{9D8B030D-6E8A-4147-A177-3AD203B41FA5}">
                      <a16:colId xmlns:a16="http://schemas.microsoft.com/office/drawing/2014/main" val="510201091"/>
                    </a:ext>
                  </a:extLst>
                </a:gridCol>
                <a:gridCol w="1936086">
                  <a:extLst>
                    <a:ext uri="{9D8B030D-6E8A-4147-A177-3AD203B41FA5}">
                      <a16:colId xmlns:a16="http://schemas.microsoft.com/office/drawing/2014/main" val="688995518"/>
                    </a:ext>
                  </a:extLst>
                </a:gridCol>
                <a:gridCol w="1936086">
                  <a:extLst>
                    <a:ext uri="{9D8B030D-6E8A-4147-A177-3AD203B41FA5}">
                      <a16:colId xmlns:a16="http://schemas.microsoft.com/office/drawing/2014/main" val="1787982034"/>
                    </a:ext>
                  </a:extLst>
                </a:gridCol>
              </a:tblGrid>
              <a:tr h="831272">
                <a:tc>
                  <a:txBody>
                    <a:bodyPr/>
                    <a:lstStyle/>
                    <a:p>
                      <a:pPr algn="ctr"/>
                      <a:endParaRPr lang="en-US" b="1"/>
                    </a:p>
                  </a:txBody>
                  <a:tcPr/>
                </a:tc>
                <a:tc>
                  <a:txBody>
                    <a:bodyPr/>
                    <a:lstStyle/>
                    <a:p>
                      <a:r>
                        <a:rPr lang="en-US" b="1"/>
                        <a:t>UPLUS Lead Acid Battery</a:t>
                      </a:r>
                    </a:p>
                  </a:txBody>
                  <a:tcPr/>
                </a:tc>
                <a:tc>
                  <a:txBody>
                    <a:bodyPr/>
                    <a:lstStyle/>
                    <a:p>
                      <a:r>
                        <a:rPr lang="en-US" b="1"/>
                        <a:t>Tenergy 12V Pack</a:t>
                      </a:r>
                    </a:p>
                  </a:txBody>
                  <a:tcPr/>
                </a:tc>
                <a:tc>
                  <a:txBody>
                    <a:bodyPr/>
                    <a:lstStyle/>
                    <a:p>
                      <a:r>
                        <a:rPr lang="en-US" b="1"/>
                        <a:t>SPARKOLE 12 Pack</a:t>
                      </a:r>
                    </a:p>
                  </a:txBody>
                  <a:tcPr/>
                </a:tc>
                <a:extLst>
                  <a:ext uri="{0D108BD9-81ED-4DB2-BD59-A6C34878D82A}">
                    <a16:rowId xmlns:a16="http://schemas.microsoft.com/office/drawing/2014/main" val="1344177008"/>
                  </a:ext>
                </a:extLst>
              </a:tr>
              <a:tr h="332508">
                <a:tc>
                  <a:txBody>
                    <a:bodyPr/>
                    <a:lstStyle/>
                    <a:p>
                      <a:pPr algn="ctr"/>
                      <a:r>
                        <a:rPr lang="en-US" b="1"/>
                        <a:t>Voltage</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t>12 Volts at 5Ah</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t>12 Volts at 2Ah</a:t>
                      </a:r>
                    </a:p>
                  </a:txBody>
                  <a:tcPr/>
                </a:tc>
                <a:tc>
                  <a:txBody>
                    <a:bodyPr/>
                    <a:lstStyle/>
                    <a:p>
                      <a:pPr marL="0" indent="0" algn="ctr">
                        <a:buFont typeface="Arial"/>
                        <a:buNone/>
                      </a:pPr>
                      <a:r>
                        <a:rPr lang="en-US"/>
                        <a:t>12 Volts at 5.2Ah</a:t>
                      </a:r>
                    </a:p>
                  </a:txBody>
                  <a:tcPr/>
                </a:tc>
                <a:extLst>
                  <a:ext uri="{0D108BD9-81ED-4DB2-BD59-A6C34878D82A}">
                    <a16:rowId xmlns:a16="http://schemas.microsoft.com/office/drawing/2014/main" val="1876883327"/>
                  </a:ext>
                </a:extLst>
              </a:tr>
              <a:tr h="332508">
                <a:tc>
                  <a:txBody>
                    <a:bodyPr/>
                    <a:lstStyle/>
                    <a:p>
                      <a:pPr algn="ctr"/>
                      <a:r>
                        <a:rPr lang="en-US" b="1"/>
                        <a:t>Weight</a:t>
                      </a:r>
                    </a:p>
                  </a:txBody>
                  <a:tcPr/>
                </a:tc>
                <a:tc>
                  <a:txBody>
                    <a:bodyPr/>
                    <a:lstStyle/>
                    <a:p>
                      <a:pPr marL="0" indent="0" algn="ctr">
                        <a:buFont typeface="Arial"/>
                        <a:buNone/>
                      </a:pPr>
                      <a:r>
                        <a:rPr lang="en-US"/>
                        <a:t>3.5 </a:t>
                      </a:r>
                      <a:r>
                        <a:rPr lang="en-US" err="1"/>
                        <a:t>lbs</a:t>
                      </a:r>
                      <a:r>
                        <a:rPr lang="en-US"/>
                        <a:t> </a:t>
                      </a:r>
                    </a:p>
                  </a:txBody>
                  <a:tcPr/>
                </a:tc>
                <a:tc>
                  <a:txBody>
                    <a:bodyPr/>
                    <a:lstStyle/>
                    <a:p>
                      <a:pPr marL="0" indent="0" algn="ctr">
                        <a:buFont typeface="Arial"/>
                        <a:buNone/>
                      </a:pPr>
                      <a:r>
                        <a:rPr lang="en-US"/>
                        <a:t>0.5 </a:t>
                      </a:r>
                      <a:r>
                        <a:rPr lang="en-US" err="1"/>
                        <a:t>lbs</a:t>
                      </a:r>
                      <a:r>
                        <a:rPr lang="en-US"/>
                        <a:t> </a:t>
                      </a:r>
                    </a:p>
                    <a:p>
                      <a:pPr algn="ctr"/>
                      <a:endParaRPr lang="en-US"/>
                    </a:p>
                  </a:txBody>
                  <a:tcPr/>
                </a:tc>
                <a:tc>
                  <a:txBody>
                    <a:bodyPr/>
                    <a:lstStyle/>
                    <a:p>
                      <a:pPr marL="0" indent="0" algn="ctr">
                        <a:buFont typeface="Arial"/>
                        <a:buNone/>
                      </a:pPr>
                      <a:r>
                        <a:rPr lang="en-US"/>
                        <a:t>0.74 </a:t>
                      </a:r>
                      <a:r>
                        <a:rPr lang="en-US" err="1"/>
                        <a:t>lbs</a:t>
                      </a:r>
                      <a:r>
                        <a:rPr lang="en-US"/>
                        <a:t> </a:t>
                      </a:r>
                    </a:p>
                    <a:p>
                      <a:pPr marL="285750" indent="-285750" algn="ctr">
                        <a:buFont typeface="Arial"/>
                        <a:buChar char="•"/>
                      </a:pPr>
                      <a:endParaRPr lang="en-US"/>
                    </a:p>
                  </a:txBody>
                  <a:tcPr/>
                </a:tc>
                <a:extLst>
                  <a:ext uri="{0D108BD9-81ED-4DB2-BD59-A6C34878D82A}">
                    <a16:rowId xmlns:a16="http://schemas.microsoft.com/office/drawing/2014/main" val="3574638828"/>
                  </a:ext>
                </a:extLst>
              </a:tr>
              <a:tr h="587432">
                <a:tc>
                  <a:txBody>
                    <a:bodyPr/>
                    <a:lstStyle/>
                    <a:p>
                      <a:pPr algn="ctr"/>
                      <a:r>
                        <a:rPr lang="en-US" b="1"/>
                        <a:t>Current Flow</a:t>
                      </a:r>
                    </a:p>
                  </a:txBody>
                  <a:tcPr/>
                </a:tc>
                <a:tc>
                  <a:txBody>
                    <a:bodyPr/>
                    <a:lstStyle/>
                    <a:p>
                      <a:pPr marL="0" indent="0" algn="ctr">
                        <a:buFont typeface="Arial"/>
                        <a:buNone/>
                      </a:pPr>
                      <a:r>
                        <a:rPr lang="en-US"/>
                        <a:t>High Current Flow</a:t>
                      </a:r>
                    </a:p>
                  </a:txBody>
                  <a:tcPr/>
                </a:tc>
                <a:tc>
                  <a:txBody>
                    <a:bodyPr/>
                    <a:lstStyle/>
                    <a:p>
                      <a:pPr marL="0" indent="0" algn="ctr">
                        <a:buFont typeface="Arial"/>
                        <a:buNone/>
                      </a:pPr>
                      <a:r>
                        <a:rPr lang="en-US"/>
                        <a:t>1A Current Flow</a:t>
                      </a:r>
                    </a:p>
                  </a:txBody>
                  <a:tcPr/>
                </a:tc>
                <a:tc>
                  <a:txBody>
                    <a:bodyPr/>
                    <a:lstStyle/>
                    <a:p>
                      <a:pPr marL="0" indent="0" algn="ctr">
                        <a:buFont typeface="Arial"/>
                        <a:buNone/>
                      </a:pPr>
                      <a:r>
                        <a:rPr lang="en-US"/>
                        <a:t>3A Current Flow</a:t>
                      </a:r>
                    </a:p>
                  </a:txBody>
                  <a:tcPr/>
                </a:tc>
                <a:extLst>
                  <a:ext uri="{0D108BD9-81ED-4DB2-BD59-A6C34878D82A}">
                    <a16:rowId xmlns:a16="http://schemas.microsoft.com/office/drawing/2014/main" val="673233975"/>
                  </a:ext>
                </a:extLst>
              </a:tr>
              <a:tr h="332508">
                <a:tc>
                  <a:txBody>
                    <a:bodyPr/>
                    <a:lstStyle/>
                    <a:p>
                      <a:pPr algn="ctr"/>
                      <a:r>
                        <a:rPr lang="en-US" b="1"/>
                        <a:t>Price</a:t>
                      </a:r>
                    </a:p>
                  </a:txBody>
                  <a:tcPr/>
                </a:tc>
                <a:tc>
                  <a:txBody>
                    <a:bodyPr/>
                    <a:lstStyle/>
                    <a:p>
                      <a:pPr marL="0" indent="0" algn="ctr">
                        <a:buFont typeface="Arial"/>
                        <a:buNone/>
                      </a:pPr>
                      <a:r>
                        <a:rPr lang="en-US"/>
                        <a:t>$22 </a:t>
                      </a:r>
                    </a:p>
                  </a:txBody>
                  <a:tcPr/>
                </a:tc>
                <a:tc>
                  <a:txBody>
                    <a:bodyPr/>
                    <a:lstStyle/>
                    <a:p>
                      <a:pPr marL="0" indent="0" algn="ctr">
                        <a:buFont typeface="Arial"/>
                        <a:buNone/>
                      </a:pPr>
                      <a:r>
                        <a:rPr lang="en-US"/>
                        <a:t>$43 </a:t>
                      </a:r>
                    </a:p>
                  </a:txBody>
                  <a:tcPr/>
                </a:tc>
                <a:tc>
                  <a:txBody>
                    <a:bodyPr/>
                    <a:lstStyle/>
                    <a:p>
                      <a:pPr marL="0" indent="0" algn="ctr">
                        <a:buFont typeface="Arial"/>
                        <a:buNone/>
                      </a:pPr>
                      <a:r>
                        <a:rPr lang="en-US"/>
                        <a:t>$35 </a:t>
                      </a:r>
                    </a:p>
                  </a:txBody>
                  <a:tcPr/>
                </a:tc>
                <a:extLst>
                  <a:ext uri="{0D108BD9-81ED-4DB2-BD59-A6C34878D82A}">
                    <a16:rowId xmlns:a16="http://schemas.microsoft.com/office/drawing/2014/main" val="1563892377"/>
                  </a:ext>
                </a:extLst>
              </a:tr>
            </a:tbl>
          </a:graphicData>
        </a:graphic>
      </p:graphicFrame>
      <p:pic>
        <p:nvPicPr>
          <p:cNvPr id="18" name="Graphic 9" descr="Checkmark with solid fill">
            <a:extLst>
              <a:ext uri="{FF2B5EF4-FFF2-40B4-BE49-F238E27FC236}">
                <a16:creationId xmlns:a16="http://schemas.microsoft.com/office/drawing/2014/main" id="{7E2206DF-B7E3-8F33-8A13-FFB197CAAE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68172" y="5073495"/>
            <a:ext cx="899703" cy="899703"/>
          </a:xfrm>
          <a:prstGeom prst="rect">
            <a:avLst/>
          </a:prstGeom>
        </p:spPr>
      </p:pic>
      <p:pic>
        <p:nvPicPr>
          <p:cNvPr id="17" name="Picture 16">
            <a:extLst>
              <a:ext uri="{FF2B5EF4-FFF2-40B4-BE49-F238E27FC236}">
                <a16:creationId xmlns:a16="http://schemas.microsoft.com/office/drawing/2014/main" id="{43DFA63A-D7AB-492C-A68E-D6CB9E17061E}"/>
              </a:ext>
            </a:extLst>
          </p:cNvPr>
          <p:cNvPicPr>
            <a:picLocks noChangeAspect="1"/>
          </p:cNvPicPr>
          <p:nvPr/>
        </p:nvPicPr>
        <p:blipFill>
          <a:blip r:embed="rId8"/>
          <a:stretch>
            <a:fillRect/>
          </a:stretch>
        </p:blipFill>
        <p:spPr>
          <a:xfrm>
            <a:off x="11157709" y="0"/>
            <a:ext cx="1021266" cy="1026909"/>
          </a:xfrm>
          <a:prstGeom prst="rect">
            <a:avLst/>
          </a:prstGeom>
        </p:spPr>
      </p:pic>
      <p:sp>
        <p:nvSpPr>
          <p:cNvPr id="19" name="TextBox 18">
            <a:extLst>
              <a:ext uri="{FF2B5EF4-FFF2-40B4-BE49-F238E27FC236}">
                <a16:creationId xmlns:a16="http://schemas.microsoft.com/office/drawing/2014/main" id="{4B55FA3E-A20C-4426-AEDA-7CE2634DD8EF}"/>
              </a:ext>
            </a:extLst>
          </p:cNvPr>
          <p:cNvSpPr txBox="1"/>
          <p:nvPr/>
        </p:nvSpPr>
        <p:spPr>
          <a:xfrm>
            <a:off x="11156400" y="1040400"/>
            <a:ext cx="1105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Dhanesh</a:t>
            </a:r>
            <a:endParaRPr lang="en-US" b="1"/>
          </a:p>
        </p:txBody>
      </p:sp>
      <p:pic>
        <p:nvPicPr>
          <p:cNvPr id="13" name="Picture 6" descr="A picture containing text, electronics&#10;&#10;Description automatically generated">
            <a:extLst>
              <a:ext uri="{FF2B5EF4-FFF2-40B4-BE49-F238E27FC236}">
                <a16:creationId xmlns:a16="http://schemas.microsoft.com/office/drawing/2014/main" id="{31DADE28-5C55-4617-9FAA-D1BD8EDFEA24}"/>
              </a:ext>
            </a:extLst>
          </p:cNvPr>
          <p:cNvPicPr>
            <a:picLocks noChangeAspect="1"/>
          </p:cNvPicPr>
          <p:nvPr/>
        </p:nvPicPr>
        <p:blipFill>
          <a:blip r:embed="rId9"/>
          <a:stretch>
            <a:fillRect/>
          </a:stretch>
        </p:blipFill>
        <p:spPr>
          <a:xfrm>
            <a:off x="4460968" y="4431251"/>
            <a:ext cx="1178777" cy="1284487"/>
          </a:xfrm>
          <a:prstGeom prst="rect">
            <a:avLst/>
          </a:prstGeom>
        </p:spPr>
      </p:pic>
      <p:pic>
        <p:nvPicPr>
          <p:cNvPr id="14" name="Picture 5" descr="A picture containing indoor&#10;&#10;Description automatically generated">
            <a:extLst>
              <a:ext uri="{FF2B5EF4-FFF2-40B4-BE49-F238E27FC236}">
                <a16:creationId xmlns:a16="http://schemas.microsoft.com/office/drawing/2014/main" id="{DBB72ED2-CE2C-4C3D-B418-FB73035829AD}"/>
              </a:ext>
            </a:extLst>
          </p:cNvPr>
          <p:cNvPicPr>
            <a:picLocks noChangeAspect="1"/>
          </p:cNvPicPr>
          <p:nvPr/>
        </p:nvPicPr>
        <p:blipFill>
          <a:blip r:embed="rId10"/>
          <a:stretch>
            <a:fillRect/>
          </a:stretch>
        </p:blipFill>
        <p:spPr>
          <a:xfrm>
            <a:off x="6307024" y="4479399"/>
            <a:ext cx="1574656" cy="1188189"/>
          </a:xfrm>
          <a:prstGeom prst="rect">
            <a:avLst/>
          </a:prstGeom>
        </p:spPr>
      </p:pic>
      <p:pic>
        <p:nvPicPr>
          <p:cNvPr id="15" name="Picture 4" descr="Text&#10;&#10;Description automatically generated">
            <a:extLst>
              <a:ext uri="{FF2B5EF4-FFF2-40B4-BE49-F238E27FC236}">
                <a16:creationId xmlns:a16="http://schemas.microsoft.com/office/drawing/2014/main" id="{F784B615-37FC-421C-8100-DB6E08EDAFF4}"/>
              </a:ext>
            </a:extLst>
          </p:cNvPr>
          <p:cNvPicPr>
            <a:picLocks noChangeAspect="1"/>
          </p:cNvPicPr>
          <p:nvPr/>
        </p:nvPicPr>
        <p:blipFill>
          <a:blip r:embed="rId11"/>
          <a:stretch>
            <a:fillRect/>
          </a:stretch>
        </p:blipFill>
        <p:spPr>
          <a:xfrm>
            <a:off x="8326032" y="4479399"/>
            <a:ext cx="1438734" cy="1134328"/>
          </a:xfrm>
          <a:prstGeom prst="rect">
            <a:avLst/>
          </a:prstGeom>
        </p:spPr>
      </p:pic>
    </p:spTree>
    <p:extLst>
      <p:ext uri="{BB962C8B-B14F-4D97-AF65-F5344CB8AC3E}">
        <p14:creationId xmlns:p14="http://schemas.microsoft.com/office/powerpoint/2010/main" val="222225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28"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
</p:tagLst>
</file>

<file path=ppt/tags/tag2.xml><?xml version="1.0" encoding="utf-8"?>
<p:tagLst xmlns:a="http://schemas.openxmlformats.org/drawingml/2006/main" xmlns:r="http://schemas.openxmlformats.org/officeDocument/2006/relationships" xmlns:p="http://schemas.openxmlformats.org/presentationml/2006/main">
  <p:tag name="TIMING" val="|0.9"/>
</p:tagLst>
</file>

<file path=ppt/tags/tag3.xml><?xml version="1.0" encoding="utf-8"?>
<p:tagLst xmlns:a="http://schemas.openxmlformats.org/drawingml/2006/main" xmlns:r="http://schemas.openxmlformats.org/officeDocument/2006/relationships" xmlns:p="http://schemas.openxmlformats.org/presentationml/2006/main">
  <p:tag name="TIMING" val="|1.1"/>
</p:tagLst>
</file>

<file path=ppt/tags/tag4.xml><?xml version="1.0" encoding="utf-8"?>
<p:tagLst xmlns:a="http://schemas.openxmlformats.org/drawingml/2006/main" xmlns:r="http://schemas.openxmlformats.org/officeDocument/2006/relationships" xmlns:p="http://schemas.openxmlformats.org/presentationml/2006/main">
  <p:tag name="TIMING" val="|0.8"/>
</p:tagLst>
</file>

<file path=ppt/tags/tag5.xml><?xml version="1.0" encoding="utf-8"?>
<p:tagLst xmlns:a="http://schemas.openxmlformats.org/drawingml/2006/main" xmlns:r="http://schemas.openxmlformats.org/officeDocument/2006/relationships" xmlns:p="http://schemas.openxmlformats.org/presentationml/2006/main">
  <p:tag name="TIMING" val="|0.5"/>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1700</Words>
  <Application>Microsoft Office PowerPoint</Application>
  <PresentationFormat>Widescreen</PresentationFormat>
  <Paragraphs>398</Paragraphs>
  <Slides>36</Slides>
  <Notes>11</Notes>
  <HiddenSlides>0</HiddenSlides>
  <MMClips>28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Garamond</vt:lpstr>
      <vt:lpstr>Organic</vt:lpstr>
      <vt:lpstr>Trashporter</vt:lpstr>
      <vt:lpstr>Team Introduction</vt:lpstr>
      <vt:lpstr>What Are We Making?</vt:lpstr>
      <vt:lpstr>How We Came Up With It?</vt:lpstr>
      <vt:lpstr>Engineer Specifications</vt:lpstr>
      <vt:lpstr>Hardware Design V1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Hardware: Testing</vt:lpstr>
      <vt:lpstr>PowerPoint Presentation</vt:lpstr>
      <vt:lpstr>PowerPoint Presentation</vt:lpstr>
      <vt:lpstr>PowerPoint Presentation</vt:lpstr>
      <vt:lpstr>PowerPoint Presentation</vt:lpstr>
      <vt:lpstr>PowerPoint Presentation</vt:lpstr>
      <vt:lpstr>PowerPoint Presentation</vt:lpstr>
      <vt:lpstr>Software: Pixy2 Cam Robot Vision</vt:lpstr>
      <vt:lpstr>Software: SPI communication</vt:lpstr>
      <vt:lpstr>Software: Autonomous Functionality</vt:lpstr>
      <vt:lpstr>PowerPoint Presentation</vt:lpstr>
      <vt:lpstr>Software: Blynk Communication</vt:lpstr>
      <vt:lpstr>Software: App Layout</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Jourdan Callahan</dc:creator>
  <cp:lastModifiedBy>Jourdan Callahan</cp:lastModifiedBy>
  <cp:revision>2</cp:revision>
  <dcterms:created xsi:type="dcterms:W3CDTF">2022-08-30T17:59:01Z</dcterms:created>
  <dcterms:modified xsi:type="dcterms:W3CDTF">2022-12-06T01:41:08Z</dcterms:modified>
</cp:coreProperties>
</file>