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Lst>
  <p:notesMasterIdLst>
    <p:notesMasterId r:id="rId42"/>
  </p:notesMasterIdLst>
  <p:sldIdLst>
    <p:sldId id="256" r:id="rId5"/>
    <p:sldId id="273" r:id="rId6"/>
    <p:sldId id="257" r:id="rId7"/>
    <p:sldId id="263" r:id="rId8"/>
    <p:sldId id="268" r:id="rId9"/>
    <p:sldId id="264" r:id="rId10"/>
    <p:sldId id="290" r:id="rId11"/>
    <p:sldId id="291" r:id="rId12"/>
    <p:sldId id="292" r:id="rId13"/>
    <p:sldId id="293" r:id="rId14"/>
    <p:sldId id="294" r:id="rId15"/>
    <p:sldId id="295" r:id="rId16"/>
    <p:sldId id="274" r:id="rId17"/>
    <p:sldId id="258" r:id="rId18"/>
    <p:sldId id="275" r:id="rId19"/>
    <p:sldId id="278" r:id="rId20"/>
    <p:sldId id="279" r:id="rId21"/>
    <p:sldId id="280" r:id="rId22"/>
    <p:sldId id="281" r:id="rId23"/>
    <p:sldId id="259" r:id="rId24"/>
    <p:sldId id="260" r:id="rId25"/>
    <p:sldId id="282" r:id="rId26"/>
    <p:sldId id="289" r:id="rId27"/>
    <p:sldId id="283" r:id="rId28"/>
    <p:sldId id="288" r:id="rId29"/>
    <p:sldId id="261" r:id="rId30"/>
    <p:sldId id="286" r:id="rId31"/>
    <p:sldId id="269" r:id="rId32"/>
    <p:sldId id="270" r:id="rId33"/>
    <p:sldId id="284" r:id="rId34"/>
    <p:sldId id="271" r:id="rId35"/>
    <p:sldId id="272" r:id="rId36"/>
    <p:sldId id="287" r:id="rId37"/>
    <p:sldId id="262" r:id="rId38"/>
    <p:sldId id="265" r:id="rId39"/>
    <p:sldId id="266" r:id="rId40"/>
    <p:sldId id="267"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B203171B-40CD-4113-B7CC-10FA150C0FE5}">
          <p14:sldIdLst>
            <p14:sldId id="256"/>
            <p14:sldId id="273"/>
            <p14:sldId id="257"/>
            <p14:sldId id="263"/>
            <p14:sldId id="268"/>
            <p14:sldId id="264"/>
            <p14:sldId id="290"/>
            <p14:sldId id="291"/>
            <p14:sldId id="292"/>
            <p14:sldId id="293"/>
            <p14:sldId id="294"/>
            <p14:sldId id="295"/>
            <p14:sldId id="274"/>
            <p14:sldId id="258"/>
          </p14:sldIdLst>
        </p14:section>
        <p14:section name="Photonic Section" id="{6248D537-5A0D-45CB-955F-7AEB93A3F91E}">
          <p14:sldIdLst/>
        </p14:section>
        <p14:section name="MCU Section" id="{EBA82898-A3E0-46AD-906D-D2DB36DED4EE}">
          <p14:sldIdLst>
            <p14:sldId id="275"/>
            <p14:sldId id="278"/>
            <p14:sldId id="279"/>
            <p14:sldId id="280"/>
            <p14:sldId id="281"/>
            <p14:sldId id="259"/>
            <p14:sldId id="260"/>
            <p14:sldId id="282"/>
            <p14:sldId id="289"/>
          </p14:sldIdLst>
        </p14:section>
        <p14:section name="Power Section" id="{B181E1ED-146D-4FB3-806D-B98C592C4C9D}">
          <p14:sldIdLst>
            <p14:sldId id="283"/>
            <p14:sldId id="288"/>
          </p14:sldIdLst>
        </p14:section>
        <p14:section name="Software Section" id="{634B2B4B-6119-4F2E-85E5-EFC39418D48E}">
          <p14:sldIdLst>
            <p14:sldId id="261"/>
            <p14:sldId id="286"/>
            <p14:sldId id="269"/>
            <p14:sldId id="270"/>
            <p14:sldId id="284"/>
            <p14:sldId id="271"/>
            <p14:sldId id="272"/>
            <p14:sldId id="287"/>
          </p14:sldIdLst>
        </p14:section>
        <p14:section name="Administration Section" id="{66BC5935-0585-4ACB-BE3A-C7D78702C088}">
          <p14:sldIdLst>
            <p14:sldId id="262"/>
            <p14:sldId id="265"/>
            <p14:sldId id="266"/>
            <p14:sldId id="26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B8D0"/>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057C0F-052C-40FA-B0C8-4DAA2C94D147}" v="683" dt="2022-10-06T10:36:09.174"/>
    <p1510:client id="{225093DA-355F-4C8E-B34C-49C7D0213483}" v="2433" vWet="2435" dt="2022-10-06T03:14:29.741"/>
    <p1510:client id="{314CC03A-5DF8-48E4-B08C-991E00758A3D}" v="720" dt="2022-10-06T04:02:22.730"/>
    <p1510:client id="{3AF953C1-64DC-4FAA-91C8-0AE3A1A1F556}" v="5" dt="2022-10-05T15:31:33.460"/>
    <p1510:client id="{53822C19-2620-433F-A73D-E5427BF9499C}" v="342" dt="2022-10-05T14:04:56.001"/>
    <p1510:client id="{5A516125-3CC7-4E75-A2FA-F9606ABCD3A6}" v="399" dt="2022-10-06T07:57:27.436"/>
    <p1510:client id="{7E827DF1-7901-43D0-AA94-8EE333E15CF5}" vWet="2" dt="2022-10-05T13:03:13.869"/>
    <p1510:client id="{C4DE1F6D-878D-FCD4-46BB-53FB0152B399}" v="17" dt="2022-10-07T17:30:36.3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906" autoAdjust="0"/>
  </p:normalViewPr>
  <p:slideViewPr>
    <p:cSldViewPr snapToGrid="0">
      <p:cViewPr varScale="1">
        <p:scale>
          <a:sx n="93" d="100"/>
          <a:sy n="93" d="100"/>
        </p:scale>
        <p:origin x="1236" y="7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D95797-8D37-4CEA-A11D-78AC9A55C9BC}" type="doc">
      <dgm:prSet loTypeId="urn:microsoft.com/office/officeart/2005/8/layout/default" loCatId="list" qsTypeId="urn:microsoft.com/office/officeart/2005/8/quickstyle/simple2" qsCatId="simple" csTypeId="urn:microsoft.com/office/officeart/2005/8/colors/accent1_2" csCatId="accent1" phldr="0"/>
      <dgm:spPr/>
      <dgm:t>
        <a:bodyPr/>
        <a:lstStyle/>
        <a:p>
          <a:endParaRPr lang="en-US"/>
        </a:p>
      </dgm:t>
    </dgm:pt>
    <dgm:pt modelId="{FE6DC665-C582-4B84-A428-17D77FF5097C}">
      <dgm:prSet phldrT="[Text]" phldr="1"/>
      <dgm:spPr/>
      <dgm:t>
        <a:bodyPr/>
        <a:lstStyle/>
        <a:p>
          <a:endParaRPr lang="en-US"/>
        </a:p>
      </dgm:t>
    </dgm:pt>
    <dgm:pt modelId="{5C957681-C52B-4CB1-BF55-DBB8308ED4F6}" type="parTrans" cxnId="{086636F8-6C61-4DB8-86BF-876EDB165541}">
      <dgm:prSet/>
      <dgm:spPr/>
      <dgm:t>
        <a:bodyPr/>
        <a:lstStyle/>
        <a:p>
          <a:endParaRPr lang="en-US"/>
        </a:p>
      </dgm:t>
    </dgm:pt>
    <dgm:pt modelId="{F26D8F56-2504-401C-9C75-875E5A0105F5}" type="sibTrans" cxnId="{086636F8-6C61-4DB8-86BF-876EDB165541}">
      <dgm:prSet/>
      <dgm:spPr/>
      <dgm:t>
        <a:bodyPr/>
        <a:lstStyle/>
        <a:p>
          <a:endParaRPr lang="en-US"/>
        </a:p>
      </dgm:t>
    </dgm:pt>
    <dgm:pt modelId="{2CC4525A-BFFD-4588-B7DB-CDCC20E93E7A}">
      <dgm:prSet phldrT="[Text]" phldr="1"/>
      <dgm:spPr/>
      <dgm:t>
        <a:bodyPr/>
        <a:lstStyle/>
        <a:p>
          <a:endParaRPr lang="en-US"/>
        </a:p>
      </dgm:t>
    </dgm:pt>
    <dgm:pt modelId="{86BF0C54-1B61-49BF-B156-B44F18A331DF}" type="parTrans" cxnId="{CB4CF758-52E9-44A8-A632-9F616C66426C}">
      <dgm:prSet/>
      <dgm:spPr/>
      <dgm:t>
        <a:bodyPr/>
        <a:lstStyle/>
        <a:p>
          <a:endParaRPr lang="en-US"/>
        </a:p>
      </dgm:t>
    </dgm:pt>
    <dgm:pt modelId="{EC7C0558-1BD4-44B3-8311-99D9AB8F17A1}" type="sibTrans" cxnId="{CB4CF758-52E9-44A8-A632-9F616C66426C}">
      <dgm:prSet/>
      <dgm:spPr/>
      <dgm:t>
        <a:bodyPr/>
        <a:lstStyle/>
        <a:p>
          <a:endParaRPr lang="en-US"/>
        </a:p>
      </dgm:t>
    </dgm:pt>
    <dgm:pt modelId="{AE205D85-C2BC-4C11-9D25-1FC8F9077188}">
      <dgm:prSet phldrT="[Text]" phldr="1"/>
      <dgm:spPr/>
      <dgm:t>
        <a:bodyPr/>
        <a:lstStyle/>
        <a:p>
          <a:endParaRPr lang="en-US"/>
        </a:p>
      </dgm:t>
    </dgm:pt>
    <dgm:pt modelId="{E77087E1-588F-421F-8B8B-ACA8088EA5AD}" type="parTrans" cxnId="{4AEC91FC-7377-41C9-89D7-02BEDE374EE0}">
      <dgm:prSet/>
      <dgm:spPr/>
      <dgm:t>
        <a:bodyPr/>
        <a:lstStyle/>
        <a:p>
          <a:endParaRPr lang="en-US"/>
        </a:p>
      </dgm:t>
    </dgm:pt>
    <dgm:pt modelId="{CCD8A095-9F95-48E5-B717-350D7071398E}" type="sibTrans" cxnId="{4AEC91FC-7377-41C9-89D7-02BEDE374EE0}">
      <dgm:prSet/>
      <dgm:spPr/>
      <dgm:t>
        <a:bodyPr/>
        <a:lstStyle/>
        <a:p>
          <a:endParaRPr lang="en-US"/>
        </a:p>
      </dgm:t>
    </dgm:pt>
    <dgm:pt modelId="{0BA130B4-8318-49B4-98B8-3F3F5EC0D1B5}">
      <dgm:prSet phldrT="[Text]" phldr="1"/>
      <dgm:spPr/>
      <dgm:t>
        <a:bodyPr/>
        <a:lstStyle/>
        <a:p>
          <a:endParaRPr lang="en-US"/>
        </a:p>
      </dgm:t>
    </dgm:pt>
    <dgm:pt modelId="{39DE16DE-6778-44C8-B737-701A76B09534}" type="parTrans" cxnId="{CEA3A2C4-7012-4BF9-A0A5-B74517BC9AC9}">
      <dgm:prSet/>
      <dgm:spPr/>
      <dgm:t>
        <a:bodyPr/>
        <a:lstStyle/>
        <a:p>
          <a:endParaRPr lang="en-US"/>
        </a:p>
      </dgm:t>
    </dgm:pt>
    <dgm:pt modelId="{EE85BB7C-6946-40B2-AE3F-C13763832BE0}" type="sibTrans" cxnId="{CEA3A2C4-7012-4BF9-A0A5-B74517BC9AC9}">
      <dgm:prSet/>
      <dgm:spPr/>
      <dgm:t>
        <a:bodyPr/>
        <a:lstStyle/>
        <a:p>
          <a:endParaRPr lang="en-US"/>
        </a:p>
      </dgm:t>
    </dgm:pt>
    <dgm:pt modelId="{029EDEF2-60EF-4AC1-9084-5E97957452FB}">
      <dgm:prSet phldrT="[Text]" phldr="1"/>
      <dgm:spPr/>
      <dgm:t>
        <a:bodyPr/>
        <a:lstStyle/>
        <a:p>
          <a:endParaRPr lang="en-US"/>
        </a:p>
      </dgm:t>
    </dgm:pt>
    <dgm:pt modelId="{81AEBE19-0AF1-4864-88C6-65DC11212D35}" type="parTrans" cxnId="{BE71E650-8688-4030-A4EF-1E758FED926A}">
      <dgm:prSet/>
      <dgm:spPr/>
      <dgm:t>
        <a:bodyPr/>
        <a:lstStyle/>
        <a:p>
          <a:endParaRPr lang="en-US"/>
        </a:p>
      </dgm:t>
    </dgm:pt>
    <dgm:pt modelId="{2A866E4C-FA28-4295-A1FD-994E48ADBCCA}" type="sibTrans" cxnId="{BE71E650-8688-4030-A4EF-1E758FED926A}">
      <dgm:prSet/>
      <dgm:spPr/>
      <dgm:t>
        <a:bodyPr/>
        <a:lstStyle/>
        <a:p>
          <a:endParaRPr lang="en-US"/>
        </a:p>
      </dgm:t>
    </dgm:pt>
    <dgm:pt modelId="{45F205DA-3AC6-4E1D-8C6C-7AF774DA0141}" type="pres">
      <dgm:prSet presAssocID="{C1D95797-8D37-4CEA-A11D-78AC9A55C9BC}" presName="diagram" presStyleCnt="0">
        <dgm:presLayoutVars>
          <dgm:dir/>
          <dgm:resizeHandles val="exact"/>
        </dgm:presLayoutVars>
      </dgm:prSet>
      <dgm:spPr/>
    </dgm:pt>
    <dgm:pt modelId="{A735460B-F07D-440C-8732-619CE8385AA8}" type="pres">
      <dgm:prSet presAssocID="{FE6DC665-C582-4B84-A428-17D77FF5097C}" presName="node" presStyleLbl="node1" presStyleIdx="0" presStyleCnt="5">
        <dgm:presLayoutVars>
          <dgm:bulletEnabled val="1"/>
        </dgm:presLayoutVars>
      </dgm:prSet>
      <dgm:spPr/>
    </dgm:pt>
    <dgm:pt modelId="{F8B5B0E6-8FB0-45CF-9353-BBB888770972}" type="pres">
      <dgm:prSet presAssocID="{F26D8F56-2504-401C-9C75-875E5A0105F5}" presName="sibTrans" presStyleCnt="0"/>
      <dgm:spPr/>
    </dgm:pt>
    <dgm:pt modelId="{D3D9105A-77DD-422E-A5E1-FC884DF27868}" type="pres">
      <dgm:prSet presAssocID="{2CC4525A-BFFD-4588-B7DB-CDCC20E93E7A}" presName="node" presStyleLbl="node1" presStyleIdx="1" presStyleCnt="5">
        <dgm:presLayoutVars>
          <dgm:bulletEnabled val="1"/>
        </dgm:presLayoutVars>
      </dgm:prSet>
      <dgm:spPr/>
    </dgm:pt>
    <dgm:pt modelId="{82D84454-73F1-466E-A794-EFD5C0141124}" type="pres">
      <dgm:prSet presAssocID="{EC7C0558-1BD4-44B3-8311-99D9AB8F17A1}" presName="sibTrans" presStyleCnt="0"/>
      <dgm:spPr/>
    </dgm:pt>
    <dgm:pt modelId="{751C1149-C408-4D02-AD3E-6A5BA99373AC}" type="pres">
      <dgm:prSet presAssocID="{AE205D85-C2BC-4C11-9D25-1FC8F9077188}" presName="node" presStyleLbl="node1" presStyleIdx="2" presStyleCnt="5">
        <dgm:presLayoutVars>
          <dgm:bulletEnabled val="1"/>
        </dgm:presLayoutVars>
      </dgm:prSet>
      <dgm:spPr/>
    </dgm:pt>
    <dgm:pt modelId="{66086885-0E94-4E68-A243-EED7A0816731}" type="pres">
      <dgm:prSet presAssocID="{CCD8A095-9F95-48E5-B717-350D7071398E}" presName="sibTrans" presStyleCnt="0"/>
      <dgm:spPr/>
    </dgm:pt>
    <dgm:pt modelId="{1875B742-2D44-4112-B479-CCA8B7342585}" type="pres">
      <dgm:prSet presAssocID="{0BA130B4-8318-49B4-98B8-3F3F5EC0D1B5}" presName="node" presStyleLbl="node1" presStyleIdx="3" presStyleCnt="5">
        <dgm:presLayoutVars>
          <dgm:bulletEnabled val="1"/>
        </dgm:presLayoutVars>
      </dgm:prSet>
      <dgm:spPr/>
    </dgm:pt>
    <dgm:pt modelId="{E762A407-7F46-495C-A731-BECD4F7D08D3}" type="pres">
      <dgm:prSet presAssocID="{EE85BB7C-6946-40B2-AE3F-C13763832BE0}" presName="sibTrans" presStyleCnt="0"/>
      <dgm:spPr/>
    </dgm:pt>
    <dgm:pt modelId="{1B7EC5A6-8937-4369-8E41-9B98FB530338}" type="pres">
      <dgm:prSet presAssocID="{029EDEF2-60EF-4AC1-9084-5E97957452FB}" presName="node" presStyleLbl="node1" presStyleIdx="4" presStyleCnt="5">
        <dgm:presLayoutVars>
          <dgm:bulletEnabled val="1"/>
        </dgm:presLayoutVars>
      </dgm:prSet>
      <dgm:spPr/>
    </dgm:pt>
  </dgm:ptLst>
  <dgm:cxnLst>
    <dgm:cxn modelId="{277B4C0D-275A-497D-9233-E458618FC956}" type="presOf" srcId="{C1D95797-8D37-4CEA-A11D-78AC9A55C9BC}" destId="{45F205DA-3AC6-4E1D-8C6C-7AF774DA0141}" srcOrd="0" destOrd="0" presId="urn:microsoft.com/office/officeart/2005/8/layout/default"/>
    <dgm:cxn modelId="{9CF1A75F-EEB0-4213-A8AE-FBD5F429869E}" type="presOf" srcId="{0BA130B4-8318-49B4-98B8-3F3F5EC0D1B5}" destId="{1875B742-2D44-4112-B479-CCA8B7342585}" srcOrd="0" destOrd="0" presId="urn:microsoft.com/office/officeart/2005/8/layout/default"/>
    <dgm:cxn modelId="{BE71E650-8688-4030-A4EF-1E758FED926A}" srcId="{C1D95797-8D37-4CEA-A11D-78AC9A55C9BC}" destId="{029EDEF2-60EF-4AC1-9084-5E97957452FB}" srcOrd="4" destOrd="0" parTransId="{81AEBE19-0AF1-4864-88C6-65DC11212D35}" sibTransId="{2A866E4C-FA28-4295-A1FD-994E48ADBCCA}"/>
    <dgm:cxn modelId="{CB4CF758-52E9-44A8-A632-9F616C66426C}" srcId="{C1D95797-8D37-4CEA-A11D-78AC9A55C9BC}" destId="{2CC4525A-BFFD-4588-B7DB-CDCC20E93E7A}" srcOrd="1" destOrd="0" parTransId="{86BF0C54-1B61-49BF-B156-B44F18A331DF}" sibTransId="{EC7C0558-1BD4-44B3-8311-99D9AB8F17A1}"/>
    <dgm:cxn modelId="{8200968A-8534-414F-8176-16C9A5327524}" type="presOf" srcId="{FE6DC665-C582-4B84-A428-17D77FF5097C}" destId="{A735460B-F07D-440C-8732-619CE8385AA8}" srcOrd="0" destOrd="0" presId="urn:microsoft.com/office/officeart/2005/8/layout/default"/>
    <dgm:cxn modelId="{CEA3A2C4-7012-4BF9-A0A5-B74517BC9AC9}" srcId="{C1D95797-8D37-4CEA-A11D-78AC9A55C9BC}" destId="{0BA130B4-8318-49B4-98B8-3F3F5EC0D1B5}" srcOrd="3" destOrd="0" parTransId="{39DE16DE-6778-44C8-B737-701A76B09534}" sibTransId="{EE85BB7C-6946-40B2-AE3F-C13763832BE0}"/>
    <dgm:cxn modelId="{999410E2-D58C-4575-8508-6687FD9492D9}" type="presOf" srcId="{AE205D85-C2BC-4C11-9D25-1FC8F9077188}" destId="{751C1149-C408-4D02-AD3E-6A5BA99373AC}" srcOrd="0" destOrd="0" presId="urn:microsoft.com/office/officeart/2005/8/layout/default"/>
    <dgm:cxn modelId="{05C56BEB-6A82-4DA2-9DD7-4E07CCE1745D}" type="presOf" srcId="{2CC4525A-BFFD-4588-B7DB-CDCC20E93E7A}" destId="{D3D9105A-77DD-422E-A5E1-FC884DF27868}" srcOrd="0" destOrd="0" presId="urn:microsoft.com/office/officeart/2005/8/layout/default"/>
    <dgm:cxn modelId="{A30D28ED-A50E-47E3-AAF7-E0BB515CFF96}" type="presOf" srcId="{029EDEF2-60EF-4AC1-9084-5E97957452FB}" destId="{1B7EC5A6-8937-4369-8E41-9B98FB530338}" srcOrd="0" destOrd="0" presId="urn:microsoft.com/office/officeart/2005/8/layout/default"/>
    <dgm:cxn modelId="{086636F8-6C61-4DB8-86BF-876EDB165541}" srcId="{C1D95797-8D37-4CEA-A11D-78AC9A55C9BC}" destId="{FE6DC665-C582-4B84-A428-17D77FF5097C}" srcOrd="0" destOrd="0" parTransId="{5C957681-C52B-4CB1-BF55-DBB8308ED4F6}" sibTransId="{F26D8F56-2504-401C-9C75-875E5A0105F5}"/>
    <dgm:cxn modelId="{4AEC91FC-7377-41C9-89D7-02BEDE374EE0}" srcId="{C1D95797-8D37-4CEA-A11D-78AC9A55C9BC}" destId="{AE205D85-C2BC-4C11-9D25-1FC8F9077188}" srcOrd="2" destOrd="0" parTransId="{E77087E1-588F-421F-8B8B-ACA8088EA5AD}" sibTransId="{CCD8A095-9F95-48E5-B717-350D7071398E}"/>
    <dgm:cxn modelId="{F8116DBC-EB54-4C4D-BA5A-E2E22F51B233}" type="presParOf" srcId="{45F205DA-3AC6-4E1D-8C6C-7AF774DA0141}" destId="{A735460B-F07D-440C-8732-619CE8385AA8}" srcOrd="0" destOrd="0" presId="urn:microsoft.com/office/officeart/2005/8/layout/default"/>
    <dgm:cxn modelId="{91701494-0DEA-43BE-B5FC-CC4EC615CD93}" type="presParOf" srcId="{45F205DA-3AC6-4E1D-8C6C-7AF774DA0141}" destId="{F8B5B0E6-8FB0-45CF-9353-BBB888770972}" srcOrd="1" destOrd="0" presId="urn:microsoft.com/office/officeart/2005/8/layout/default"/>
    <dgm:cxn modelId="{418A382D-204B-49D9-B7C8-FCB7B23A1013}" type="presParOf" srcId="{45F205DA-3AC6-4E1D-8C6C-7AF774DA0141}" destId="{D3D9105A-77DD-422E-A5E1-FC884DF27868}" srcOrd="2" destOrd="0" presId="urn:microsoft.com/office/officeart/2005/8/layout/default"/>
    <dgm:cxn modelId="{5BC95219-6C7D-49BB-B877-771DF0FC6EC1}" type="presParOf" srcId="{45F205DA-3AC6-4E1D-8C6C-7AF774DA0141}" destId="{82D84454-73F1-466E-A794-EFD5C0141124}" srcOrd="3" destOrd="0" presId="urn:microsoft.com/office/officeart/2005/8/layout/default"/>
    <dgm:cxn modelId="{02B71B6A-A89A-4DC2-9E3C-3AF5DEA1F9D9}" type="presParOf" srcId="{45F205DA-3AC6-4E1D-8C6C-7AF774DA0141}" destId="{751C1149-C408-4D02-AD3E-6A5BA99373AC}" srcOrd="4" destOrd="0" presId="urn:microsoft.com/office/officeart/2005/8/layout/default"/>
    <dgm:cxn modelId="{AC6ED9D8-4055-4598-BBAB-BDEA7A83D0A2}" type="presParOf" srcId="{45F205DA-3AC6-4E1D-8C6C-7AF774DA0141}" destId="{66086885-0E94-4E68-A243-EED7A0816731}" srcOrd="5" destOrd="0" presId="urn:microsoft.com/office/officeart/2005/8/layout/default"/>
    <dgm:cxn modelId="{7DD55B43-68CE-4429-A3A5-34EA293749AB}" type="presParOf" srcId="{45F205DA-3AC6-4E1D-8C6C-7AF774DA0141}" destId="{1875B742-2D44-4112-B479-CCA8B7342585}" srcOrd="6" destOrd="0" presId="urn:microsoft.com/office/officeart/2005/8/layout/default"/>
    <dgm:cxn modelId="{1E9ADA26-DA4B-4F1A-9F18-1F9353EB600B}" type="presParOf" srcId="{45F205DA-3AC6-4E1D-8C6C-7AF774DA0141}" destId="{E762A407-7F46-495C-A731-BECD4F7D08D3}" srcOrd="7" destOrd="0" presId="urn:microsoft.com/office/officeart/2005/8/layout/default"/>
    <dgm:cxn modelId="{F0A56B21-CC82-444F-81FD-EE380DFE0CF2}" type="presParOf" srcId="{45F205DA-3AC6-4E1D-8C6C-7AF774DA0141}" destId="{1B7EC5A6-8937-4369-8E41-9B98FB530338}"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35460B-F07D-440C-8732-619CE8385AA8}">
      <dsp:nvSpPr>
        <dsp:cNvPr id="0" name=""/>
        <dsp:cNvSpPr/>
      </dsp:nvSpPr>
      <dsp:spPr>
        <a:xfrm>
          <a:off x="8" y="17188"/>
          <a:ext cx="32320" cy="19392"/>
        </a:xfrm>
        <a:prstGeom prst="rect">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 y="17188"/>
        <a:ext cx="32320" cy="19392"/>
      </dsp:txXfrm>
    </dsp:sp>
    <dsp:sp modelId="{D3D9105A-77DD-422E-A5E1-FC884DF27868}">
      <dsp:nvSpPr>
        <dsp:cNvPr id="0" name=""/>
        <dsp:cNvSpPr/>
      </dsp:nvSpPr>
      <dsp:spPr>
        <a:xfrm>
          <a:off x="35560" y="17188"/>
          <a:ext cx="32320" cy="19392"/>
        </a:xfrm>
        <a:prstGeom prst="rect">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560" y="17188"/>
        <a:ext cx="32320" cy="19392"/>
      </dsp:txXfrm>
    </dsp:sp>
    <dsp:sp modelId="{751C1149-C408-4D02-AD3E-6A5BA99373AC}">
      <dsp:nvSpPr>
        <dsp:cNvPr id="0" name=""/>
        <dsp:cNvSpPr/>
      </dsp:nvSpPr>
      <dsp:spPr>
        <a:xfrm>
          <a:off x="8" y="39812"/>
          <a:ext cx="32320" cy="19392"/>
        </a:xfrm>
        <a:prstGeom prst="rect">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 y="39812"/>
        <a:ext cx="32320" cy="19392"/>
      </dsp:txXfrm>
    </dsp:sp>
    <dsp:sp modelId="{1875B742-2D44-4112-B479-CCA8B7342585}">
      <dsp:nvSpPr>
        <dsp:cNvPr id="0" name=""/>
        <dsp:cNvSpPr/>
      </dsp:nvSpPr>
      <dsp:spPr>
        <a:xfrm>
          <a:off x="35560" y="39812"/>
          <a:ext cx="32320" cy="19392"/>
        </a:xfrm>
        <a:prstGeom prst="rect">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560" y="39812"/>
        <a:ext cx="32320" cy="19392"/>
      </dsp:txXfrm>
    </dsp:sp>
    <dsp:sp modelId="{1B7EC5A6-8937-4369-8E41-9B98FB530338}">
      <dsp:nvSpPr>
        <dsp:cNvPr id="0" name=""/>
        <dsp:cNvSpPr/>
      </dsp:nvSpPr>
      <dsp:spPr>
        <a:xfrm>
          <a:off x="17784" y="62436"/>
          <a:ext cx="32320" cy="19392"/>
        </a:xfrm>
        <a:prstGeom prst="rect">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7784" y="62436"/>
        <a:ext cx="32320" cy="1939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2E2061-9193-476B-A099-71B7E49A3B0B}" type="datetimeFigureOut">
              <a:t>12/6/2022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498645-44E0-4EEC-8CE1-FB7261BAC1AD}" type="slidenum">
              <a:t>‹#›</a:t>
            </a:fld>
            <a:endParaRPr lang="en-US"/>
          </a:p>
        </p:txBody>
      </p:sp>
    </p:spTree>
    <p:extLst>
      <p:ext uri="{BB962C8B-B14F-4D97-AF65-F5344CB8AC3E}">
        <p14:creationId xmlns:p14="http://schemas.microsoft.com/office/powerpoint/2010/main" val="1481605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Here is our work distribution</a:t>
            </a:r>
          </a:p>
          <a:p>
            <a:pPr marL="171450" indent="-171450">
              <a:buFont typeface="Arial" panose="020B0604020202020204" pitchFamily="34" charset="0"/>
              <a:buChar char="•"/>
            </a:pPr>
            <a:r>
              <a:rPr lang="en-US"/>
              <a:t>The power supply system will be handled by Valery, this will include supplying the 5V and 12V necessary to power the microcontroller units and the stepper motor as well as powering the laser for the laser counter.</a:t>
            </a:r>
          </a:p>
          <a:p>
            <a:pPr marL="171450" indent="-171450">
              <a:buFont typeface="Arial" panose="020B0604020202020204" pitchFamily="34" charset="0"/>
              <a:buChar char="•"/>
            </a:pPr>
            <a:r>
              <a:rPr lang="en-US"/>
              <a:t>The Infrared camera and laser counter will be handled by Anthony Badillo, as well as collaborating with me to incorporate auto-focusing for the optical systems via a stepper motor and belt drive.</a:t>
            </a:r>
          </a:p>
          <a:p>
            <a:pPr marL="171450" indent="-171450">
              <a:buFont typeface="Arial" panose="020B0604020202020204" pitchFamily="34" charset="0"/>
              <a:buChar char="•"/>
            </a:pPr>
            <a:r>
              <a:rPr lang="en-US"/>
              <a:t>The PCB that will handle our control signals between the two MCUs, the stepper motor driver, the </a:t>
            </a:r>
            <a:r>
              <a:rPr lang="en-US" err="1"/>
              <a:t>leds</a:t>
            </a:r>
            <a:r>
              <a:rPr lang="en-US"/>
              <a:t>, and the laser counter will be handled by me</a:t>
            </a:r>
          </a:p>
          <a:p>
            <a:pPr marL="171450" indent="-171450">
              <a:buFont typeface="Arial" panose="020B0604020202020204" pitchFamily="34" charset="0"/>
              <a:buChar char="•"/>
            </a:pPr>
            <a:r>
              <a:rPr lang="en-US"/>
              <a:t>The software that will process the IR images and the software to manage the secondary MCU and the laser counter will be handled by Joseph</a:t>
            </a:r>
          </a:p>
        </p:txBody>
      </p:sp>
      <p:sp>
        <p:nvSpPr>
          <p:cNvPr id="4" name="Slide Number Placeholder 3"/>
          <p:cNvSpPr>
            <a:spLocks noGrp="1"/>
          </p:cNvSpPr>
          <p:nvPr>
            <p:ph type="sldNum" sz="quarter" idx="5"/>
          </p:nvPr>
        </p:nvSpPr>
        <p:spPr/>
        <p:txBody>
          <a:bodyPr/>
          <a:lstStyle/>
          <a:p>
            <a:fld id="{7E498645-44E0-4EEC-8CE1-FB7261BAC1AD}" type="slidenum">
              <a:rPr lang="en-US" smtClean="0"/>
              <a:t>13</a:t>
            </a:fld>
            <a:endParaRPr lang="en-US"/>
          </a:p>
        </p:txBody>
      </p:sp>
    </p:spTree>
    <p:extLst>
      <p:ext uri="{BB962C8B-B14F-4D97-AF65-F5344CB8AC3E}">
        <p14:creationId xmlns:p14="http://schemas.microsoft.com/office/powerpoint/2010/main" val="956213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buFont typeface="Arial" panose="020B0604020202020204" pitchFamily="34" charset="0"/>
              <a:buChar char="•"/>
            </a:pPr>
            <a:r>
              <a:rPr lang="en-US" b="0" i="0">
                <a:solidFill>
                  <a:srgbClr val="000000"/>
                </a:solidFill>
                <a:effectLst/>
                <a:latin typeface="Calibri" panose="020F0502020204030204" pitchFamily="34" charset="0"/>
              </a:rPr>
              <a:t>Here is a render of the PCB layout</a:t>
            </a:r>
          </a:p>
          <a:p>
            <a:pPr algn="l" rtl="0">
              <a:buFont typeface="Arial" panose="020B0604020202020204" pitchFamily="34" charset="0"/>
              <a:buChar char="•"/>
            </a:pPr>
            <a:r>
              <a:rPr lang="en-US" b="0" i="0">
                <a:solidFill>
                  <a:srgbClr val="000000"/>
                </a:solidFill>
                <a:effectLst/>
                <a:latin typeface="Calibri" panose="020F0502020204030204" pitchFamily="34" charset="0"/>
              </a:rPr>
              <a:t>The PICO will be surface mounted directly to this board</a:t>
            </a:r>
          </a:p>
          <a:p>
            <a:pPr algn="l" rtl="0">
              <a:buFont typeface="Arial" panose="020B0604020202020204" pitchFamily="34" charset="0"/>
              <a:buChar char="•"/>
            </a:pPr>
            <a:r>
              <a:rPr lang="en-US" b="0" i="0">
                <a:solidFill>
                  <a:srgbClr val="000000"/>
                </a:solidFill>
                <a:effectLst/>
                <a:latin typeface="Calibri" panose="020F0502020204030204" pitchFamily="34" charset="0"/>
              </a:rPr>
              <a:t>The PCB size and mounting holes match the dimensions of the Jetson to allow for stacking</a:t>
            </a:r>
          </a:p>
          <a:p>
            <a:pPr algn="l" rtl="0">
              <a:buFont typeface="Arial" panose="020B0604020202020204" pitchFamily="34" charset="0"/>
              <a:buChar char="•"/>
            </a:pPr>
            <a:r>
              <a:rPr lang="en-US" b="0" i="0">
                <a:solidFill>
                  <a:srgbClr val="000000"/>
                </a:solidFill>
                <a:effectLst/>
                <a:latin typeface="Calibri" panose="020F0502020204030204" pitchFamily="34" charset="0"/>
              </a:rPr>
              <a:t>I originally intended to line up the 5-pin jumper between this board and the Jetson to allow for a ridged connection. However, the orientation of the pins on the Jetson would require this board to be mounted above the jetson or for me to unsolder and reorient the jetson pins. Neither option was reasonable given the high cost of the jetson and the risk of damage in unsoldering and resoldering a 40-pin jumper and mounting this board above the Jetson was undesirable as well due to the Jetson's heatsink and the potential need for a cooling fan, making the vertical space requirement arbitrary.</a:t>
            </a:r>
          </a:p>
          <a:p>
            <a:pPr algn="l" rtl="0">
              <a:buFont typeface="Arial" panose="020B0604020202020204" pitchFamily="34" charset="0"/>
              <a:buChar char="•"/>
            </a:pPr>
            <a:r>
              <a:rPr lang="en-US" b="0" i="0">
                <a:solidFill>
                  <a:srgbClr val="000000"/>
                </a:solidFill>
                <a:effectLst/>
                <a:latin typeface="Calibri" panose="020F0502020204030204" pitchFamily="34" charset="0"/>
              </a:rPr>
              <a:t>The A4988 stepper driver board required through hole pins and will be mounted as such</a:t>
            </a:r>
          </a:p>
        </p:txBody>
      </p:sp>
      <p:sp>
        <p:nvSpPr>
          <p:cNvPr id="4" name="Slide Number Placeholder 3"/>
          <p:cNvSpPr>
            <a:spLocks noGrp="1"/>
          </p:cNvSpPr>
          <p:nvPr>
            <p:ph type="sldNum" sz="quarter" idx="5"/>
          </p:nvPr>
        </p:nvSpPr>
        <p:spPr/>
        <p:txBody>
          <a:bodyPr/>
          <a:lstStyle/>
          <a:p>
            <a:fld id="{7E498645-44E0-4EEC-8CE1-FB7261BAC1AD}" type="slidenum">
              <a:t>22</a:t>
            </a:fld>
            <a:endParaRPr lang="en-US"/>
          </a:p>
        </p:txBody>
      </p:sp>
    </p:spTree>
    <p:extLst>
      <p:ext uri="{BB962C8B-B14F-4D97-AF65-F5344CB8AC3E}">
        <p14:creationId xmlns:p14="http://schemas.microsoft.com/office/powerpoint/2010/main" val="2560779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Software overview</a:t>
            </a:r>
          </a:p>
          <a:p>
            <a:endParaRPr lang="en-US" dirty="0"/>
          </a:p>
          <a:p>
            <a:r>
              <a:rPr lang="en-US" dirty="0"/>
              <a:t>Introduction – Hello my Name is Joseph Sauceda and I will be discussing the software design portion of our senior design project. </a:t>
            </a:r>
          </a:p>
          <a:p>
            <a:endParaRPr lang="en-US" dirty="0"/>
          </a:p>
          <a:p>
            <a:r>
              <a:rPr lang="en-US" dirty="0"/>
              <a:t>let’s start with a general overview of the Software process. Essentially, each module will interact with the next module to accomplish our quality control task. We decide to go with a modular system that is loosely coupled in order to keep any one system from becoming to large and difficult to debug which will be especially relevant during the testing phase.</a:t>
            </a:r>
          </a:p>
          <a:p>
            <a:endParaRPr lang="en-US" dirty="0"/>
          </a:p>
          <a:p>
            <a:r>
              <a:rPr lang="en-US" dirty="0"/>
              <a:t>This diagram provide a general overview of the process that will take place during operation.</a:t>
            </a:r>
          </a:p>
        </p:txBody>
      </p:sp>
      <p:sp>
        <p:nvSpPr>
          <p:cNvPr id="4" name="Slide Number Placeholder 3"/>
          <p:cNvSpPr>
            <a:spLocks noGrp="1"/>
          </p:cNvSpPr>
          <p:nvPr>
            <p:ph type="sldNum" sz="quarter" idx="5"/>
          </p:nvPr>
        </p:nvSpPr>
        <p:spPr/>
        <p:txBody>
          <a:bodyPr/>
          <a:lstStyle/>
          <a:p>
            <a:fld id="{7E498645-44E0-4EEC-8CE1-FB7261BAC1AD}" type="slidenum">
              <a:rPr lang="en-US" smtClean="0"/>
              <a:t>26</a:t>
            </a:fld>
            <a:endParaRPr lang="en-US"/>
          </a:p>
        </p:txBody>
      </p:sp>
    </p:spTree>
    <p:extLst>
      <p:ext uri="{BB962C8B-B14F-4D97-AF65-F5344CB8AC3E}">
        <p14:creationId xmlns:p14="http://schemas.microsoft.com/office/powerpoint/2010/main" val="3945600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decided on the following software tools for our project due to the flexibility it offered while still allowing us to not add to the overall budget.</a:t>
            </a:r>
          </a:p>
          <a:p>
            <a:endParaRPr lang="en-US" dirty="0"/>
          </a:p>
          <a:p>
            <a:r>
              <a:rPr lang="en-US" dirty="0"/>
              <a:t>In Python, we found many specialized libraries that facilitated developing our source code. These libraries range from motor control to GUI development and machine learning. </a:t>
            </a:r>
          </a:p>
          <a:p>
            <a:endParaRPr lang="en-US" dirty="0"/>
          </a:p>
          <a:p>
            <a:r>
              <a:rPr lang="en-US" dirty="0"/>
              <a:t>We decided on using VS code for our IDE especially since a version is support for our jetson nano. It also provides linting and debugging services.</a:t>
            </a:r>
          </a:p>
          <a:p>
            <a:endParaRPr lang="en-US" dirty="0"/>
          </a:p>
          <a:p>
            <a:r>
              <a:rPr lang="en-US" dirty="0"/>
              <a:t>And of course, GitHub integrates conveniently with VS code to provide us with version control. </a:t>
            </a:r>
          </a:p>
          <a:p>
            <a:endParaRPr lang="en-US" dirty="0"/>
          </a:p>
          <a:p>
            <a:r>
              <a:rPr lang="en-US" dirty="0"/>
              <a:t>Allowing us to guard against possible loss of code and data  version control just to.</a:t>
            </a:r>
          </a:p>
        </p:txBody>
      </p:sp>
      <p:sp>
        <p:nvSpPr>
          <p:cNvPr id="4" name="Slide Number Placeholder 3"/>
          <p:cNvSpPr>
            <a:spLocks noGrp="1"/>
          </p:cNvSpPr>
          <p:nvPr>
            <p:ph type="sldNum" sz="quarter" idx="5"/>
          </p:nvPr>
        </p:nvSpPr>
        <p:spPr/>
        <p:txBody>
          <a:bodyPr/>
          <a:lstStyle/>
          <a:p>
            <a:fld id="{7E498645-44E0-4EEC-8CE1-FB7261BAC1AD}" type="slidenum">
              <a:rPr lang="en-US" smtClean="0"/>
              <a:t>27</a:t>
            </a:fld>
            <a:endParaRPr lang="en-US"/>
          </a:p>
        </p:txBody>
      </p:sp>
    </p:spTree>
    <p:extLst>
      <p:ext uri="{BB962C8B-B14F-4D97-AF65-F5344CB8AC3E}">
        <p14:creationId xmlns:p14="http://schemas.microsoft.com/office/powerpoint/2010/main" val="2503760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have our project perform the quality control task, we needed a python library that could handle a real-time application. Essentially we will have to capture video in real-time for our machine learning model to evaluate. </a:t>
            </a:r>
          </a:p>
          <a:p>
            <a:endParaRPr lang="en-US" dirty="0"/>
          </a:p>
          <a:p>
            <a:r>
              <a:rPr lang="en-US" dirty="0"/>
              <a:t>To accomplish this, we will relied on OpenCV which provides extensive libraries that are optimized for real-time applications.</a:t>
            </a:r>
          </a:p>
          <a:p>
            <a:endParaRPr lang="en-US" dirty="0"/>
          </a:p>
          <a:p>
            <a:r>
              <a:rPr lang="en-US" dirty="0"/>
              <a:t>With this library, we will mainly use it to capture the images in real-time and perform some image pre-processing before DSP is performed.</a:t>
            </a:r>
          </a:p>
          <a:p>
            <a:endParaRPr lang="en-US" dirty="0"/>
          </a:p>
        </p:txBody>
      </p:sp>
      <p:sp>
        <p:nvSpPr>
          <p:cNvPr id="4" name="Slide Number Placeholder 3"/>
          <p:cNvSpPr>
            <a:spLocks noGrp="1"/>
          </p:cNvSpPr>
          <p:nvPr>
            <p:ph type="sldNum" sz="quarter" idx="5"/>
          </p:nvPr>
        </p:nvSpPr>
        <p:spPr/>
        <p:txBody>
          <a:bodyPr/>
          <a:lstStyle/>
          <a:p>
            <a:fld id="{7E498645-44E0-4EEC-8CE1-FB7261BAC1AD}" type="slidenum">
              <a:rPr lang="en-US" smtClean="0"/>
              <a:t>28</a:t>
            </a:fld>
            <a:endParaRPr lang="en-US"/>
          </a:p>
        </p:txBody>
      </p:sp>
    </p:spTree>
    <p:extLst>
      <p:ext uri="{BB962C8B-B14F-4D97-AF65-F5344CB8AC3E}">
        <p14:creationId xmlns:p14="http://schemas.microsoft.com/office/powerpoint/2010/main" val="3623603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stage of the software design, we will preform some digital image processing to produce the best data for out machine learning model to evaluate.</a:t>
            </a:r>
          </a:p>
          <a:p>
            <a:endParaRPr lang="en-US" dirty="0"/>
          </a:p>
          <a:p>
            <a:r>
              <a:rPr lang="en-US" dirty="0"/>
              <a:t>When a image is captured, it will be gray scaled to help in identifying the structures that are most important in classifying our data for the model. </a:t>
            </a:r>
          </a:p>
          <a:p>
            <a:endParaRPr lang="en-US" dirty="0"/>
          </a:p>
          <a:p>
            <a:r>
              <a:rPr lang="en-US" dirty="0"/>
              <a:t>With segmentation, we can further refine the image by concentrating on specific regions of interest that were derived from a thresholding process using an intensity histogram.</a:t>
            </a:r>
          </a:p>
          <a:p>
            <a:endParaRPr lang="en-US" dirty="0"/>
          </a:p>
          <a:p>
            <a:r>
              <a:rPr lang="en-US" dirty="0"/>
              <a:t>Finally, we can then filter noise and apply a smoothing affect for our captured images that are now ready for the final process of classification.</a:t>
            </a:r>
          </a:p>
        </p:txBody>
      </p:sp>
      <p:sp>
        <p:nvSpPr>
          <p:cNvPr id="4" name="Slide Number Placeholder 3"/>
          <p:cNvSpPr>
            <a:spLocks noGrp="1"/>
          </p:cNvSpPr>
          <p:nvPr>
            <p:ph type="sldNum" sz="quarter" idx="5"/>
          </p:nvPr>
        </p:nvSpPr>
        <p:spPr/>
        <p:txBody>
          <a:bodyPr/>
          <a:lstStyle/>
          <a:p>
            <a:fld id="{7E498645-44E0-4EEC-8CE1-FB7261BAC1AD}" type="slidenum">
              <a:rPr lang="en-US" smtClean="0"/>
              <a:t>29</a:t>
            </a:fld>
            <a:endParaRPr lang="en-US"/>
          </a:p>
        </p:txBody>
      </p:sp>
    </p:spTree>
    <p:extLst>
      <p:ext uri="{BB962C8B-B14F-4D97-AF65-F5344CB8AC3E}">
        <p14:creationId xmlns:p14="http://schemas.microsoft.com/office/powerpoint/2010/main" val="666277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machine learning phase, the model will performing binary classification. Something like this is easily performed by human inspection using tools but not with the speed and efficiency that machine learning provides. </a:t>
            </a:r>
          </a:p>
          <a:p>
            <a:endParaRPr lang="en-US" dirty="0"/>
          </a:p>
          <a:p>
            <a:r>
              <a:rPr lang="en-US" dirty="0"/>
              <a:t>This type of process will take this specific and repetitive task and be able to perform this classification in real-time.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decided on a neural network due to their versatility and excellent classification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E498645-44E0-4EEC-8CE1-FB7261BAC1AD}" type="slidenum">
              <a:rPr lang="en-US" smtClean="0"/>
              <a:t>30</a:t>
            </a:fld>
            <a:endParaRPr lang="en-US"/>
          </a:p>
        </p:txBody>
      </p:sp>
    </p:spTree>
    <p:extLst>
      <p:ext uri="{BB962C8B-B14F-4D97-AF65-F5344CB8AC3E}">
        <p14:creationId xmlns:p14="http://schemas.microsoft.com/office/powerpoint/2010/main" val="1865329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use training images that the neural network will analyze with multiple iterations to produce an optimum module for classification.</a:t>
            </a:r>
          </a:p>
          <a:p>
            <a:endParaRPr lang="en-US" dirty="0"/>
          </a:p>
          <a:p>
            <a:r>
              <a:rPr lang="en-US" dirty="0"/>
              <a:t>This will involve a training set along with test set to assist in the evaluation phase. </a:t>
            </a:r>
          </a:p>
          <a:p>
            <a:endParaRPr lang="en-US" dirty="0"/>
          </a:p>
          <a:p>
            <a:r>
              <a:rPr lang="en-US" dirty="0"/>
              <a:t>Once we are satisfied with our positive detection rate we will deploy and further refine during more testing.</a:t>
            </a:r>
          </a:p>
          <a:p>
            <a:endParaRPr lang="en-US" dirty="0"/>
          </a:p>
          <a:p>
            <a:r>
              <a:rPr lang="en-US" dirty="0"/>
              <a:t> We will tweak necessary parameter to optimize the model. We are hoping to achieve a positive detection rate of over 80 percent.</a:t>
            </a:r>
          </a:p>
          <a:p>
            <a:endParaRPr lang="en-US" dirty="0"/>
          </a:p>
        </p:txBody>
      </p:sp>
      <p:sp>
        <p:nvSpPr>
          <p:cNvPr id="4" name="Slide Number Placeholder 3"/>
          <p:cNvSpPr>
            <a:spLocks noGrp="1"/>
          </p:cNvSpPr>
          <p:nvPr>
            <p:ph type="sldNum" sz="quarter" idx="5"/>
          </p:nvPr>
        </p:nvSpPr>
        <p:spPr/>
        <p:txBody>
          <a:bodyPr/>
          <a:lstStyle/>
          <a:p>
            <a:fld id="{7E498645-44E0-4EEC-8CE1-FB7261BAC1AD}" type="slidenum">
              <a:rPr lang="en-US" smtClean="0"/>
              <a:t>31</a:t>
            </a:fld>
            <a:endParaRPr lang="en-US"/>
          </a:p>
        </p:txBody>
      </p:sp>
    </p:spTree>
    <p:extLst>
      <p:ext uri="{BB962C8B-B14F-4D97-AF65-F5344CB8AC3E}">
        <p14:creationId xmlns:p14="http://schemas.microsoft.com/office/powerpoint/2010/main" val="2960610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the general working processes where the refined image is fed to the ML algorithm. </a:t>
            </a:r>
          </a:p>
          <a:p>
            <a:endParaRPr lang="en-US" dirty="0"/>
          </a:p>
          <a:p>
            <a:r>
              <a:rPr lang="en-US" dirty="0"/>
              <a:t>The algorithm will then classify the image and the process will start over. </a:t>
            </a:r>
          </a:p>
          <a:p>
            <a:endParaRPr lang="en-US" dirty="0"/>
          </a:p>
          <a:p>
            <a:r>
              <a:rPr lang="en-US" dirty="0"/>
              <a:t>It will also perform other aux features to maintain outcomes and alerts. </a:t>
            </a:r>
          </a:p>
          <a:p>
            <a:endParaRPr lang="en-US" dirty="0"/>
          </a:p>
          <a:p>
            <a:r>
              <a:rPr lang="en-US" dirty="0"/>
              <a:t>We will use the results to further train the model and update as necessary. </a:t>
            </a:r>
          </a:p>
        </p:txBody>
      </p:sp>
      <p:sp>
        <p:nvSpPr>
          <p:cNvPr id="4" name="Slide Number Placeholder 3"/>
          <p:cNvSpPr>
            <a:spLocks noGrp="1"/>
          </p:cNvSpPr>
          <p:nvPr>
            <p:ph type="sldNum" sz="quarter" idx="5"/>
          </p:nvPr>
        </p:nvSpPr>
        <p:spPr/>
        <p:txBody>
          <a:bodyPr/>
          <a:lstStyle/>
          <a:p>
            <a:fld id="{7E498645-44E0-4EEC-8CE1-FB7261BAC1AD}" type="slidenum">
              <a:rPr lang="en-US" smtClean="0"/>
              <a:t>32</a:t>
            </a:fld>
            <a:endParaRPr lang="en-US"/>
          </a:p>
        </p:txBody>
      </p:sp>
    </p:spTree>
    <p:extLst>
      <p:ext uri="{BB962C8B-B14F-4D97-AF65-F5344CB8AC3E}">
        <p14:creationId xmlns:p14="http://schemas.microsoft.com/office/powerpoint/2010/main" val="1153127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auxiliary system will be taken care of by a MCU so as not to bog down the main process involved in the jetson nano. Although the jetson nano is a solid device selection we need to maintain any overhead service separate so we passed them off to a secondary MCU. </a:t>
            </a:r>
          </a:p>
          <a:p>
            <a:endParaRPr lang="en-US" dirty="0"/>
          </a:p>
          <a:p>
            <a:r>
              <a:rPr lang="en-US" dirty="0"/>
              <a:t>We will perform logging to store results and alerts or warnings.</a:t>
            </a:r>
          </a:p>
          <a:p>
            <a:endParaRPr lang="en-US" dirty="0"/>
          </a:p>
          <a:p>
            <a:r>
              <a:rPr lang="en-US" dirty="0"/>
              <a:t>Any significant errors or issues with be visualized through the GUI or LED status system.</a:t>
            </a:r>
          </a:p>
          <a:p>
            <a:r>
              <a:rPr lang="en-US" dirty="0"/>
              <a:t>Depending on the severity a corresponding LED will illuminate while as the same time place an event in the log file.</a:t>
            </a:r>
          </a:p>
          <a:p>
            <a:endParaRPr lang="en-US" dirty="0"/>
          </a:p>
          <a:p>
            <a:r>
              <a:rPr lang="en-US" dirty="0"/>
              <a:t>The MCU will also provide motor control allows us to offload any aux functions from the jetson nano.</a:t>
            </a:r>
          </a:p>
        </p:txBody>
      </p:sp>
      <p:sp>
        <p:nvSpPr>
          <p:cNvPr id="4" name="Slide Number Placeholder 3"/>
          <p:cNvSpPr>
            <a:spLocks noGrp="1"/>
          </p:cNvSpPr>
          <p:nvPr>
            <p:ph type="sldNum" sz="quarter" idx="5"/>
          </p:nvPr>
        </p:nvSpPr>
        <p:spPr/>
        <p:txBody>
          <a:bodyPr/>
          <a:lstStyle/>
          <a:p>
            <a:fld id="{7E498645-44E0-4EEC-8CE1-FB7261BAC1AD}" type="slidenum">
              <a:rPr lang="en-US" smtClean="0"/>
              <a:t>33</a:t>
            </a:fld>
            <a:endParaRPr lang="en-US"/>
          </a:p>
        </p:txBody>
      </p:sp>
    </p:spTree>
    <p:extLst>
      <p:ext uri="{BB962C8B-B14F-4D97-AF65-F5344CB8AC3E}">
        <p14:creationId xmlns:p14="http://schemas.microsoft.com/office/powerpoint/2010/main" val="3105459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will describe some of the issue our team encountered:</a:t>
            </a:r>
          </a:p>
          <a:p>
            <a:r>
              <a:rPr lang="en-US" dirty="0"/>
              <a:t>Some of the issues that we have encountered on the software side are the learning curves associated with some of the </a:t>
            </a:r>
            <a:r>
              <a:rPr lang="en-US"/>
              <a:t>python libraries.</a:t>
            </a:r>
            <a:endParaRPr lang="en-US" dirty="0"/>
          </a:p>
          <a:p>
            <a:endParaRPr lang="en-US" dirty="0"/>
          </a:p>
          <a:p>
            <a:r>
              <a:rPr lang="en-US" dirty="0"/>
              <a:t>OpenCV parameters and syntax can be difficult to program.</a:t>
            </a:r>
          </a:p>
          <a:p>
            <a:endParaRPr lang="en-US" dirty="0"/>
          </a:p>
          <a:p>
            <a:r>
              <a:rPr lang="en-US" dirty="0"/>
              <a:t>Micropython has its own barriers</a:t>
            </a:r>
          </a:p>
          <a:p>
            <a:endParaRPr lang="en-US" dirty="0"/>
          </a:p>
          <a:p>
            <a:r>
              <a:rPr lang="en-US" dirty="0"/>
              <a:t>Every library has its learning curve to deal with.</a:t>
            </a:r>
          </a:p>
          <a:p>
            <a:endParaRPr lang="en-US" dirty="0"/>
          </a:p>
          <a:p>
            <a:r>
              <a:rPr lang="en-US" dirty="0"/>
              <a:t>Training a NN can be very time intensive especially if the wrong parameter are enabled or bad data is hindering the process all together</a:t>
            </a:r>
          </a:p>
          <a:p>
            <a:endParaRPr lang="en-US" dirty="0"/>
          </a:p>
          <a:p>
            <a:r>
              <a:rPr lang="en-US" dirty="0"/>
              <a:t>Hardware delays cause issues for the team but we’ve strived thru as best as possible making due.</a:t>
            </a:r>
          </a:p>
          <a:p>
            <a:endParaRPr lang="en-US" dirty="0"/>
          </a:p>
          <a:p>
            <a:r>
              <a:rPr lang="en-US" dirty="0"/>
              <a:t>Camera selection came with tradeoffs related to achieving the best resolution as the fastest framerates we could achieve.</a:t>
            </a:r>
          </a:p>
          <a:p>
            <a:endParaRPr lang="en-US" dirty="0"/>
          </a:p>
          <a:p>
            <a:r>
              <a:rPr lang="en-US" dirty="0"/>
              <a:t>Many different combinations were tried that we are still in the process of optimizing still</a:t>
            </a:r>
          </a:p>
        </p:txBody>
      </p:sp>
      <p:sp>
        <p:nvSpPr>
          <p:cNvPr id="4" name="Slide Number Placeholder 3"/>
          <p:cNvSpPr>
            <a:spLocks noGrp="1"/>
          </p:cNvSpPr>
          <p:nvPr>
            <p:ph type="sldNum" sz="quarter" idx="5"/>
          </p:nvPr>
        </p:nvSpPr>
        <p:spPr/>
        <p:txBody>
          <a:bodyPr/>
          <a:lstStyle/>
          <a:p>
            <a:fld id="{7E498645-44E0-4EEC-8CE1-FB7261BAC1AD}" type="slidenum">
              <a:rPr lang="en-US" smtClean="0"/>
              <a:t>36</a:t>
            </a:fld>
            <a:endParaRPr lang="en-US"/>
          </a:p>
        </p:txBody>
      </p:sp>
    </p:spTree>
    <p:extLst>
      <p:ext uri="{BB962C8B-B14F-4D97-AF65-F5344CB8AC3E}">
        <p14:creationId xmlns:p14="http://schemas.microsoft.com/office/powerpoint/2010/main" val="1744336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Here is our design flow diagram, this outlines the process in which we will attempt to finalize our project. Starting with the power supply and control system PCBs.</a:t>
            </a:r>
          </a:p>
          <a:p>
            <a:pPr marL="171450" indent="-171450">
              <a:buFont typeface="Arial" panose="020B0604020202020204" pitchFamily="34" charset="0"/>
              <a:buChar char="•"/>
            </a:pPr>
            <a:r>
              <a:rPr lang="en-US"/>
              <a:t>In parallel the laser counter and its telescoping lenses will be developed</a:t>
            </a:r>
          </a:p>
          <a:p>
            <a:pPr marL="171450" indent="-171450">
              <a:buFont typeface="Arial" panose="020B0604020202020204" pitchFamily="34" charset="0"/>
              <a:buChar char="•"/>
            </a:pPr>
            <a:r>
              <a:rPr lang="en-US"/>
              <a:t>Once the PCBs have been completed, we can start uploading basic software such as the secondary MCU software to test systems such as the stepper motor, LEDs, and UART communication between the two MCUs</a:t>
            </a:r>
          </a:p>
          <a:p>
            <a:pPr marL="171450" indent="-171450">
              <a:buFont typeface="Arial" panose="020B0604020202020204" pitchFamily="34" charset="0"/>
              <a:buChar char="•"/>
            </a:pPr>
            <a:r>
              <a:rPr lang="en-US"/>
              <a:t>With the PCBs and laser counter completed, we can start to form an appropriate enclosure for those systems.</a:t>
            </a:r>
          </a:p>
          <a:p>
            <a:pPr marL="171450" indent="-171450">
              <a:buFont typeface="Arial" panose="020B0604020202020204" pitchFamily="34" charset="0"/>
              <a:buChar char="•"/>
            </a:pPr>
            <a:r>
              <a:rPr lang="en-US"/>
              <a:t>With this enclosure the IR-AOI and its mirror system can start to be incorporated and the belt drive for the auto focusing can also be incorporated.</a:t>
            </a:r>
          </a:p>
          <a:p>
            <a:pPr marL="171450" indent="-171450">
              <a:buFont typeface="Arial" panose="020B0604020202020204" pitchFamily="34" charset="0"/>
              <a:buChar char="•"/>
            </a:pPr>
            <a:r>
              <a:rPr lang="en-US"/>
              <a:t>Finally, our final testing of the hardware and software can be completed, and Image Processing software can be refined further</a:t>
            </a:r>
          </a:p>
        </p:txBody>
      </p:sp>
      <p:sp>
        <p:nvSpPr>
          <p:cNvPr id="4" name="Slide Number Placeholder 3"/>
          <p:cNvSpPr>
            <a:spLocks noGrp="1"/>
          </p:cNvSpPr>
          <p:nvPr>
            <p:ph type="sldNum" sz="quarter" idx="5"/>
          </p:nvPr>
        </p:nvSpPr>
        <p:spPr/>
        <p:txBody>
          <a:bodyPr/>
          <a:lstStyle/>
          <a:p>
            <a:fld id="{7E498645-44E0-4EEC-8CE1-FB7261BAC1AD}" type="slidenum">
              <a:rPr lang="en-US" smtClean="0"/>
              <a:t>14</a:t>
            </a:fld>
            <a:endParaRPr lang="en-US"/>
          </a:p>
        </p:txBody>
      </p:sp>
    </p:spTree>
    <p:extLst>
      <p:ext uri="{BB962C8B-B14F-4D97-AF65-F5344CB8AC3E}">
        <p14:creationId xmlns:p14="http://schemas.microsoft.com/office/powerpoint/2010/main" val="42258157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attention. Do you have any questions?</a:t>
            </a:r>
          </a:p>
          <a:p>
            <a:endParaRPr lang="en-US" dirty="0"/>
          </a:p>
        </p:txBody>
      </p:sp>
      <p:sp>
        <p:nvSpPr>
          <p:cNvPr id="4" name="Slide Number Placeholder 3"/>
          <p:cNvSpPr>
            <a:spLocks noGrp="1"/>
          </p:cNvSpPr>
          <p:nvPr>
            <p:ph type="sldNum" sz="quarter" idx="5"/>
          </p:nvPr>
        </p:nvSpPr>
        <p:spPr/>
        <p:txBody>
          <a:bodyPr/>
          <a:lstStyle/>
          <a:p>
            <a:fld id="{7E498645-44E0-4EEC-8CE1-FB7261BAC1AD}" type="slidenum">
              <a:rPr lang="en-US" smtClean="0"/>
              <a:t>37</a:t>
            </a:fld>
            <a:endParaRPr lang="en-US"/>
          </a:p>
        </p:txBody>
      </p:sp>
    </p:spTree>
    <p:extLst>
      <p:ext uri="{BB962C8B-B14F-4D97-AF65-F5344CB8AC3E}">
        <p14:creationId xmlns:p14="http://schemas.microsoft.com/office/powerpoint/2010/main" val="311651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Introduce myself (Garin Arabaci)</a:t>
            </a:r>
          </a:p>
          <a:p>
            <a:pPr marL="171450" indent="-171450">
              <a:buFont typeface="Arial" panose="020B0604020202020204" pitchFamily="34" charset="0"/>
              <a:buChar char="•"/>
            </a:pPr>
            <a:r>
              <a:rPr lang="en-US"/>
              <a:t>I will be discussing the design for our Control System; this will be the PCB handling all our data and control signals as well as some power protection.</a:t>
            </a:r>
          </a:p>
          <a:p>
            <a:pPr marL="171450" indent="-171450">
              <a:buFont typeface="Arial" panose="020B0604020202020204" pitchFamily="34" charset="0"/>
              <a:buChar char="•"/>
            </a:pPr>
            <a:r>
              <a:rPr lang="en-US"/>
              <a:t>We will be separating our Control System and Power Systems to avoid any noise interference and to allow for the design of each to happen in parallel rather than sequentially.</a:t>
            </a:r>
          </a:p>
        </p:txBody>
      </p:sp>
      <p:sp>
        <p:nvSpPr>
          <p:cNvPr id="4" name="Slide Number Placeholder 3"/>
          <p:cNvSpPr>
            <a:spLocks noGrp="1"/>
          </p:cNvSpPr>
          <p:nvPr>
            <p:ph type="sldNum" sz="quarter" idx="5"/>
          </p:nvPr>
        </p:nvSpPr>
        <p:spPr/>
        <p:txBody>
          <a:bodyPr/>
          <a:lstStyle/>
          <a:p>
            <a:fld id="{7E498645-44E0-4EEC-8CE1-FB7261BAC1AD}" type="slidenum">
              <a:rPr lang="en-US" smtClean="0"/>
              <a:t>15</a:t>
            </a:fld>
            <a:endParaRPr lang="en-US"/>
          </a:p>
        </p:txBody>
      </p:sp>
    </p:spTree>
    <p:extLst>
      <p:ext uri="{BB962C8B-B14F-4D97-AF65-F5344CB8AC3E}">
        <p14:creationId xmlns:p14="http://schemas.microsoft.com/office/powerpoint/2010/main" val="1907599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We are unsure the processing power required to process the IR images, so we wanted to achieve the maximum processing power possible to achieve 1ft per second of fabric inspected</a:t>
            </a:r>
          </a:p>
          <a:p>
            <a:pPr marL="171450" indent="-171450">
              <a:buFont typeface="Arial"/>
              <a:buChar char="•"/>
            </a:pPr>
            <a:r>
              <a:rPr lang="en-US">
                <a:cs typeface="Calibri"/>
              </a:rPr>
              <a:t>Jetson is a compromise, if more computational power is needed, the software we build can be ported to a NVIDIA GPU such as a Quadro 2000, etc.</a:t>
            </a:r>
          </a:p>
          <a:p>
            <a:pPr marL="171450" indent="-171450">
              <a:buFont typeface="Arial"/>
              <a:buChar char="•"/>
            </a:pPr>
            <a:r>
              <a:rPr lang="en-US">
                <a:cs typeface="Calibri"/>
              </a:rPr>
              <a:t>Outside of processing power, USB3.0 was a requirement in order to interface with the IR camera.</a:t>
            </a:r>
          </a:p>
          <a:p>
            <a:pPr marL="171450" indent="-171450">
              <a:buFont typeface="Arial"/>
              <a:buChar char="•"/>
            </a:pPr>
            <a:r>
              <a:rPr lang="en-US">
                <a:cs typeface="Calibri"/>
              </a:rPr>
              <a:t>Internet connection is a plus to allow for remote monitoring of the system</a:t>
            </a:r>
          </a:p>
          <a:p>
            <a:pPr marL="171450" indent="-171450">
              <a:buFont typeface="Arial"/>
              <a:buChar char="•"/>
            </a:pPr>
            <a:r>
              <a:rPr lang="en-US">
                <a:cs typeface="Calibri"/>
              </a:rPr>
              <a:t>In order to minimize strain on the Main MCU, a secondary MCU will be implemented to handle auxiliary functions. So, the PICO</a:t>
            </a:r>
          </a:p>
          <a:p>
            <a:pPr marL="171450" indent="-171450">
              <a:buFont typeface="Arial"/>
              <a:buChar char="•"/>
            </a:pPr>
            <a:r>
              <a:rPr lang="en-US">
                <a:cs typeface="Calibri"/>
              </a:rPr>
              <a:t>The Jetson will only process IR images and communicate its results with the PICO.</a:t>
            </a:r>
          </a:p>
          <a:p>
            <a:pPr marL="171450" indent="-171450">
              <a:buFont typeface="Arial"/>
              <a:buChar char="•"/>
            </a:pPr>
            <a:r>
              <a:rPr lang="en-US">
                <a:cs typeface="Calibri"/>
              </a:rPr>
              <a:t>The PICO will handle all other functions including status reporting with 3 LEDs.</a:t>
            </a:r>
          </a:p>
          <a:p>
            <a:pPr marL="171450" indent="-171450">
              <a:buFont typeface="Arial"/>
              <a:buChar char="•"/>
            </a:pPr>
            <a:r>
              <a:rPr lang="en-US">
                <a:cs typeface="Calibri"/>
              </a:rPr>
              <a:t>The Jetson and PICO will communicate via UART (originally SPI) to relay any inspection issues detected. Jetson detecting defects via IR images, PICO detecting via laser thread counter.</a:t>
            </a:r>
          </a:p>
        </p:txBody>
      </p:sp>
      <p:sp>
        <p:nvSpPr>
          <p:cNvPr id="4" name="Slide Number Placeholder 3"/>
          <p:cNvSpPr>
            <a:spLocks noGrp="1"/>
          </p:cNvSpPr>
          <p:nvPr>
            <p:ph type="sldNum" sz="quarter" idx="5"/>
          </p:nvPr>
        </p:nvSpPr>
        <p:spPr/>
        <p:txBody>
          <a:bodyPr/>
          <a:lstStyle/>
          <a:p>
            <a:fld id="{7E498645-44E0-4EEC-8CE1-FB7261BAC1AD}" type="slidenum">
              <a:t>16</a:t>
            </a:fld>
            <a:endParaRPr lang="en-US"/>
          </a:p>
        </p:txBody>
      </p:sp>
    </p:spTree>
    <p:extLst>
      <p:ext uri="{BB962C8B-B14F-4D97-AF65-F5344CB8AC3E}">
        <p14:creationId xmlns:p14="http://schemas.microsoft.com/office/powerpoint/2010/main" val="621844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cs typeface="Calibri"/>
              </a:rPr>
              <a:t>Read the bullet points</a:t>
            </a:r>
          </a:p>
          <a:p>
            <a:pPr marL="285750" indent="-285750">
              <a:buFont typeface="Arial"/>
              <a:buChar char="•"/>
            </a:pPr>
            <a:r>
              <a:rPr lang="en-US" dirty="0">
                <a:cs typeface="Calibri"/>
              </a:rPr>
              <a:t>As shown at the bottom was the equation, I found in my research for the movement resolution of a belt driven system and how I calculated the maximum resolution of this system.</a:t>
            </a:r>
          </a:p>
          <a:p>
            <a:pPr marL="285750" indent="-285750">
              <a:buFont typeface="Arial"/>
              <a:buChar char="•"/>
            </a:pPr>
            <a:r>
              <a:rPr lang="en-US" dirty="0">
                <a:cs typeface="Calibri"/>
              </a:rPr>
              <a:t>The inspiration for this step stemmed from my experience with 3D printers, so I essentially </a:t>
            </a:r>
            <a:r>
              <a:rPr lang="en-US" dirty="0" err="1">
                <a:cs typeface="Calibri"/>
              </a:rPr>
              <a:t>mimic'd</a:t>
            </a:r>
            <a:r>
              <a:rPr lang="en-US" dirty="0">
                <a:cs typeface="Calibri"/>
              </a:rPr>
              <a:t> the same system 3D printers use for precise movement</a:t>
            </a:r>
          </a:p>
          <a:p>
            <a:pPr marL="285750" indent="-285750">
              <a:buFont typeface="Arial"/>
              <a:buChar char="•"/>
            </a:pPr>
            <a:r>
              <a:rPr lang="en-US" dirty="0">
                <a:cs typeface="Calibri"/>
              </a:rPr>
              <a:t>The table outlines the few options I considered as the stepper motor driver</a:t>
            </a:r>
          </a:p>
          <a:p>
            <a:pPr marL="285750" indent="-285750">
              <a:buFont typeface="Arial"/>
              <a:buChar char="•"/>
            </a:pPr>
            <a:r>
              <a:rPr lang="en-US" dirty="0">
                <a:cs typeface="Calibri"/>
              </a:rPr>
              <a:t>Talk about the table</a:t>
            </a:r>
          </a:p>
          <a:p>
            <a:pPr marL="285750" indent="-285750">
              <a:buFont typeface="Arial"/>
              <a:buChar char="•"/>
            </a:pPr>
            <a:r>
              <a:rPr lang="en-US" dirty="0">
                <a:cs typeface="Calibri"/>
              </a:rPr>
              <a:t>I then made use of a stepper motor that followed the NEMA17 standard since I had spare motors from an old 3D printer.</a:t>
            </a:r>
          </a:p>
          <a:p>
            <a:pPr marL="285750" indent="-285750">
              <a:buFont typeface="Arial"/>
              <a:buChar char="•"/>
            </a:pPr>
            <a:r>
              <a:rPr lang="en-US" dirty="0">
                <a:cs typeface="Calibri"/>
              </a:rPr>
              <a:t>This motor is to be replaced with a new one as during our breadboard testing, we got the motor to move, but we had an issue moving the motor as we desired. Which was either the result of the motor windings being damaged, the way I wired the motor, or a software issue. So that issue still requires troubleshooting, but all 3 potential issues do not halt my PCB design.</a:t>
            </a:r>
          </a:p>
          <a:p>
            <a:pPr marL="285750" indent="-285750">
              <a:buFont typeface="Arial"/>
              <a:buChar char="•"/>
            </a:pPr>
            <a:r>
              <a:rPr lang="en-US" dirty="0">
                <a:cs typeface="Calibri"/>
              </a:rPr>
              <a:t>Pictured under the comparison table is the basic wiring diagram of the stepper motor driver from the supplier's site.</a:t>
            </a:r>
          </a:p>
          <a:p>
            <a:pPr marL="285750" indent="-285750">
              <a:buFont typeface="Arial"/>
              <a:buChar char="•"/>
            </a:pPr>
            <a:r>
              <a:rPr lang="en-US" dirty="0">
                <a:cs typeface="Calibri"/>
              </a:rPr>
              <a:t>This board will require MS1 2 and 3 to be all pulled high (in this case 3.3V from the PICO for logic power supply) in order to configure 1/16 stepping.</a:t>
            </a:r>
          </a:p>
          <a:p>
            <a:pPr marL="285750" indent="-285750">
              <a:buFont typeface="Arial"/>
              <a:buChar char="•"/>
            </a:pPr>
            <a:r>
              <a:rPr lang="en-US" dirty="0">
                <a:cs typeface="Calibri"/>
              </a:rPr>
              <a:t>Using the potentiometer on the board as well, I configured the current limiting for a 1A continuously</a:t>
            </a:r>
          </a:p>
        </p:txBody>
      </p:sp>
      <p:sp>
        <p:nvSpPr>
          <p:cNvPr id="4" name="Slide Number Placeholder 3"/>
          <p:cNvSpPr>
            <a:spLocks noGrp="1"/>
          </p:cNvSpPr>
          <p:nvPr>
            <p:ph type="sldNum" sz="quarter" idx="5"/>
          </p:nvPr>
        </p:nvSpPr>
        <p:spPr/>
        <p:txBody>
          <a:bodyPr/>
          <a:lstStyle/>
          <a:p>
            <a:fld id="{7E498645-44E0-4EEC-8CE1-FB7261BAC1AD}" type="slidenum">
              <a:t>17</a:t>
            </a:fld>
            <a:endParaRPr lang="en-US"/>
          </a:p>
        </p:txBody>
      </p:sp>
    </p:spTree>
    <p:extLst>
      <p:ext uri="{BB962C8B-B14F-4D97-AF65-F5344CB8AC3E}">
        <p14:creationId xmlns:p14="http://schemas.microsoft.com/office/powerpoint/2010/main" val="1443999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Read the bullet points</a:t>
            </a:r>
          </a:p>
          <a:p>
            <a:pPr marL="171450" indent="-171450">
              <a:buFont typeface="Arial" panose="020B0604020202020204" pitchFamily="34" charset="0"/>
              <a:buChar char="•"/>
            </a:pPr>
            <a:r>
              <a:rPr lang="en-US"/>
              <a:t>This power will be delivered to the board via a 4-block terminal with +5V, 5V GND, +12V, 12V GND</a:t>
            </a:r>
          </a:p>
          <a:p>
            <a:pPr marL="171450" indent="-171450">
              <a:buFont typeface="Arial" panose="020B0604020202020204" pitchFamily="34" charset="0"/>
              <a:buChar char="•"/>
            </a:pPr>
            <a:r>
              <a:rPr lang="en-US"/>
              <a:t>Given the expensive price of the Jetson, the eFuses will be implemented to provide the specialized protection required to pull specifically 5V at 2.5A max from a 5V line capable of higher amperages, and to do so for two pins.</a:t>
            </a:r>
          </a:p>
        </p:txBody>
      </p:sp>
      <p:sp>
        <p:nvSpPr>
          <p:cNvPr id="4" name="Slide Number Placeholder 3"/>
          <p:cNvSpPr>
            <a:spLocks noGrp="1"/>
          </p:cNvSpPr>
          <p:nvPr>
            <p:ph type="sldNum" sz="quarter" idx="5"/>
          </p:nvPr>
        </p:nvSpPr>
        <p:spPr/>
        <p:txBody>
          <a:bodyPr/>
          <a:lstStyle/>
          <a:p>
            <a:fld id="{7E498645-44E0-4EEC-8CE1-FB7261BAC1AD}" type="slidenum">
              <a:rPr lang="en-US" smtClean="0"/>
              <a:t>18</a:t>
            </a:fld>
            <a:endParaRPr lang="en-US"/>
          </a:p>
        </p:txBody>
      </p:sp>
    </p:spTree>
    <p:extLst>
      <p:ext uri="{BB962C8B-B14F-4D97-AF65-F5344CB8AC3E}">
        <p14:creationId xmlns:p14="http://schemas.microsoft.com/office/powerpoint/2010/main" val="2806178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a:buChar char="•"/>
            </a:pPr>
            <a:r>
              <a:rPr lang="en-US">
                <a:cs typeface="Calibri"/>
              </a:rPr>
              <a:t>Read bullets</a:t>
            </a:r>
            <a:endParaRPr lang="en-US"/>
          </a:p>
          <a:p>
            <a:pPr marL="285750" indent="-285750">
              <a:buFont typeface="Arial,Sans-Serif"/>
              <a:buChar char="•"/>
            </a:pPr>
            <a:r>
              <a:rPr lang="en-US">
                <a:cs typeface="Calibri"/>
              </a:rPr>
              <a:t>From the calculations of the current based off my component selections, I max is 2.46mA, I nominal is 2.3mA, and I min is 2.15A. Minimum should not be an issue as the Jetson GPU was throttling during our breadboard testing with 4A maximum.</a:t>
            </a:r>
            <a:endParaRPr lang="en-US"/>
          </a:p>
          <a:p>
            <a:pPr marL="285750" indent="-285750">
              <a:buFont typeface="Arial,Sans-Serif"/>
              <a:buChar char="•"/>
            </a:pPr>
            <a:r>
              <a:rPr lang="en-US"/>
              <a:t>Cin was specified by the datasheet to be a 0.1uF or greater ceramic bypass capacitor </a:t>
            </a:r>
            <a:endParaRPr lang="en-US">
              <a:cs typeface="Calibri"/>
            </a:endParaRPr>
          </a:p>
          <a:p>
            <a:pPr marL="285750" indent="-285750">
              <a:buFont typeface="Arial,Sans-Serif"/>
              <a:buChar char="•"/>
            </a:pPr>
            <a:r>
              <a:rPr lang="en-US"/>
              <a:t>Cout was selected to minimize peak output voltage. Due to the reasonability of capacitor sizes and availability, 2 10uF low ESR ceramic capacitors in parallel were utilized to achieve approximately 6.5V output transient voltage.</a:t>
            </a:r>
          </a:p>
          <a:p>
            <a:pPr marL="285750" indent="-285750">
              <a:buFont typeface="Arial,Sans-Serif"/>
              <a:buChar char="•"/>
            </a:pPr>
            <a:r>
              <a:rPr lang="en-US">
                <a:cs typeface="Calibri"/>
              </a:rPr>
              <a:t>Functional modes</a:t>
            </a:r>
          </a:p>
          <a:p>
            <a:pPr marL="571500" lvl="1" indent="-285750">
              <a:buFont typeface="Arial,Sans-Serif"/>
              <a:buChar char="•"/>
            </a:pPr>
            <a:r>
              <a:rPr lang="en-US">
                <a:cs typeface="Calibri"/>
              </a:rPr>
              <a:t>Undervoltage Lockout, the circuit disables the power switch until input reaches the turn on threshold</a:t>
            </a:r>
          </a:p>
          <a:p>
            <a:pPr marL="571500" lvl="1" indent="-285750">
              <a:buFont typeface="Arial,Sans-Serif"/>
              <a:buChar char="•"/>
            </a:pPr>
            <a:r>
              <a:rPr lang="en-US">
                <a:cs typeface="Calibri"/>
              </a:rPr>
              <a:t>Overcurrent protection, when within 2.35V and 5.4V Vin, the circuit acts as a power switch based the configured current limiting</a:t>
            </a:r>
          </a:p>
          <a:p>
            <a:pPr marL="571500" lvl="1" indent="-285750">
              <a:buFont typeface="Arial,Sans-Serif"/>
              <a:buChar char="•"/>
            </a:pPr>
            <a:r>
              <a:rPr lang="en-US">
                <a:cs typeface="Calibri"/>
              </a:rPr>
              <a:t>Overvoltage clamp, when within 5.4 V and 7.6V Vin, the circuit clamps the output voltage to 5.4V. Current limiting is still active during this mode</a:t>
            </a:r>
          </a:p>
          <a:p>
            <a:pPr marL="571500" lvl="1" indent="-285750">
              <a:buFont typeface="Arial,Sans-Serif"/>
              <a:buChar char="•"/>
            </a:pPr>
            <a:r>
              <a:rPr lang="en-US">
                <a:cs typeface="Calibri"/>
              </a:rPr>
              <a:t>Overvoltage Lockout, if Vin Exceeds 7.6V, the circuit turns off the power switch</a:t>
            </a:r>
          </a:p>
        </p:txBody>
      </p:sp>
      <p:sp>
        <p:nvSpPr>
          <p:cNvPr id="4" name="Slide Number Placeholder 3"/>
          <p:cNvSpPr>
            <a:spLocks noGrp="1"/>
          </p:cNvSpPr>
          <p:nvPr>
            <p:ph type="sldNum" sz="quarter" idx="5"/>
          </p:nvPr>
        </p:nvSpPr>
        <p:spPr/>
        <p:txBody>
          <a:bodyPr/>
          <a:lstStyle/>
          <a:p>
            <a:fld id="{7E498645-44E0-4EEC-8CE1-FB7261BAC1AD}" type="slidenum">
              <a:t>19</a:t>
            </a:fld>
            <a:endParaRPr lang="en-US"/>
          </a:p>
        </p:txBody>
      </p:sp>
    </p:spTree>
    <p:extLst>
      <p:ext uri="{BB962C8B-B14F-4D97-AF65-F5344CB8AC3E}">
        <p14:creationId xmlns:p14="http://schemas.microsoft.com/office/powerpoint/2010/main" val="2270232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cs typeface="Calibri"/>
              </a:rPr>
              <a:t>With all the systems that will be controlled now defined, the following block diagram was made as the basis for creating the subsequent schematic and PCB.</a:t>
            </a:r>
          </a:p>
        </p:txBody>
      </p:sp>
      <p:sp>
        <p:nvSpPr>
          <p:cNvPr id="4" name="Slide Number Placeholder 3"/>
          <p:cNvSpPr>
            <a:spLocks noGrp="1"/>
          </p:cNvSpPr>
          <p:nvPr>
            <p:ph type="sldNum" sz="quarter" idx="5"/>
          </p:nvPr>
        </p:nvSpPr>
        <p:spPr/>
        <p:txBody>
          <a:bodyPr/>
          <a:lstStyle/>
          <a:p>
            <a:fld id="{7E498645-44E0-4EEC-8CE1-FB7261BAC1AD}" type="slidenum">
              <a:t>20</a:t>
            </a:fld>
            <a:endParaRPr lang="en-US"/>
          </a:p>
        </p:txBody>
      </p:sp>
    </p:spTree>
    <p:extLst>
      <p:ext uri="{BB962C8B-B14F-4D97-AF65-F5344CB8AC3E}">
        <p14:creationId xmlns:p14="http://schemas.microsoft.com/office/powerpoint/2010/main" val="1735109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cs typeface="Calibri"/>
              </a:rPr>
              <a:t>Here is the resulting schematic for the control system</a:t>
            </a:r>
            <a:endParaRPr lang="en-US"/>
          </a:p>
          <a:p>
            <a:pPr marL="285750" indent="-285750">
              <a:buFont typeface="Arial"/>
              <a:buChar char="•"/>
            </a:pPr>
            <a:r>
              <a:rPr lang="en-US">
                <a:cs typeface="Calibri"/>
              </a:rPr>
              <a:t>Interfacing with the Jetson will be done via a 5-pin jumper</a:t>
            </a:r>
          </a:p>
          <a:p>
            <a:pPr marL="285750" indent="-285750">
              <a:buFont typeface="Arial"/>
              <a:buChar char="•"/>
            </a:pPr>
            <a:r>
              <a:rPr lang="en-US">
                <a:cs typeface="Calibri"/>
              </a:rPr>
              <a:t>Interfacing with power and the stepper motor will be done via 2 4 block terminals</a:t>
            </a:r>
          </a:p>
          <a:p>
            <a:pPr marL="285750" indent="-285750">
              <a:buFont typeface="Arial"/>
              <a:buChar char="•"/>
            </a:pPr>
            <a:r>
              <a:rPr lang="en-US">
                <a:cs typeface="Calibri"/>
              </a:rPr>
              <a:t>Due to potential variation in photodiode selection, a 2-pin jumper was made to make the connection in the future</a:t>
            </a:r>
          </a:p>
        </p:txBody>
      </p:sp>
      <p:sp>
        <p:nvSpPr>
          <p:cNvPr id="4" name="Slide Number Placeholder 3"/>
          <p:cNvSpPr>
            <a:spLocks noGrp="1"/>
          </p:cNvSpPr>
          <p:nvPr>
            <p:ph type="sldNum" sz="quarter" idx="5"/>
          </p:nvPr>
        </p:nvSpPr>
        <p:spPr/>
        <p:txBody>
          <a:bodyPr/>
          <a:lstStyle/>
          <a:p>
            <a:fld id="{7E498645-44E0-4EEC-8CE1-FB7261BAC1AD}" type="slidenum">
              <a:t>21</a:t>
            </a:fld>
            <a:endParaRPr lang="en-US"/>
          </a:p>
        </p:txBody>
      </p:sp>
    </p:spTree>
    <p:extLst>
      <p:ext uri="{BB962C8B-B14F-4D97-AF65-F5344CB8AC3E}">
        <p14:creationId xmlns:p14="http://schemas.microsoft.com/office/powerpoint/2010/main" val="25254746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077511" y="5410201"/>
            <a:ext cx="2743200" cy="365125"/>
          </a:xfrm>
        </p:spPr>
        <p:txBody>
          <a:bodyPr/>
          <a:lstStyle/>
          <a:p>
            <a:fld id="{76969C88-B244-455D-A017-012B25B1ACDD}" type="datetimeFigureOut">
              <a:rPr lang="en-US" smtClean="0"/>
              <a:t>12/6/2022</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107683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969C88-B244-455D-A017-012B25B1ACDD}" type="datetimeFigureOut">
              <a:rPr lang="en-US" smtClean="0"/>
              <a:pPr/>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val="639707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969C88-B244-455D-A017-012B25B1ACDD}" type="datetimeFigureOut">
              <a:rPr lang="en-US" smtClean="0"/>
              <a:pPr/>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val="722257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969C88-B244-455D-A017-012B25B1ACDD}" type="datetimeFigureOut">
              <a:rPr lang="en-US" smtClean="0"/>
              <a:pPr/>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CE569E-9B7C-4CB9-AB80-C0841F922CFF}" type="slidenum">
              <a:rPr lang="en-US" smtClean="0"/>
              <a:pPr/>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1249342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969C88-B244-455D-A017-012B25B1ACDD}" type="datetimeFigureOut">
              <a:rPr lang="en-US" smtClean="0"/>
              <a:pPr/>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val="19435448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6969C88-B244-455D-A017-012B25B1ACDD}" type="datetimeFigureOut">
              <a:rPr lang="en-US" smtClean="0"/>
              <a:pPr/>
              <a:t>12/6/2022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val="4201549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6969C88-B244-455D-A017-012B25B1ACDD}" type="datetimeFigureOut">
              <a:rPr lang="en-US" smtClean="0"/>
              <a:pPr/>
              <a:t>12/6/2022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val="2707302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969C88-B244-455D-A017-012B25B1ACDD}"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8554107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969C88-B244-455D-A017-012B25B1ACDD}"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788650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969C88-B244-455D-A017-012B25B1ACDD}"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697472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69C88-B244-455D-A017-012B25B1ACDD}"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854162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969C88-B244-455D-A017-012B25B1ACDD}"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932623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969C88-B244-455D-A017-012B25B1ACDD}" type="datetimeFigureOut">
              <a:rPr lang="en-US" smtClean="0"/>
              <a:t>12/6/2022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168470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969C88-B244-455D-A017-012B25B1ACDD}" type="datetimeFigureOut">
              <a:rPr lang="en-US" smtClean="0"/>
              <a:t>12/6/2022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156996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969C88-B244-455D-A017-012B25B1ACDD}" type="datetimeFigureOut">
              <a:rPr lang="en-US" smtClean="0"/>
              <a:t>12/6/2022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4267206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969C88-B244-455D-A017-012B25B1ACDD}"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290955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969C88-B244-455D-A017-012B25B1ACDD}"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796777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6969C88-B244-455D-A017-012B25B1ACDD}" type="datetimeFigureOut">
              <a:rPr lang="en-US" smtClean="0"/>
              <a:pPr/>
              <a:t>12/6/2022</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7CE569E-9B7C-4CB9-AB80-C0841F922CFF}" type="slidenum">
              <a:rPr lang="en-US" smtClean="0"/>
              <a:pPr/>
              <a:t>‹#›</a:t>
            </a:fld>
            <a:endParaRPr lang="en-US"/>
          </a:p>
        </p:txBody>
      </p:sp>
    </p:spTree>
    <p:extLst>
      <p:ext uri="{BB962C8B-B14F-4D97-AF65-F5344CB8AC3E}">
        <p14:creationId xmlns:p14="http://schemas.microsoft.com/office/powerpoint/2010/main" val="481134409"/>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26.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1.png"/><Relationship Id="rId9" Type="http://schemas.microsoft.com/office/2007/relationships/diagramDrawing" Target="../diagrams/drawing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sp useBgFill="1">
        <p:nvSpPr>
          <p:cNvPr id="89" name="Rectangle 88">
            <a:extLst>
              <a:ext uri="{FF2B5EF4-FFF2-40B4-BE49-F238E27FC236}">
                <a16:creationId xmlns:a16="http://schemas.microsoft.com/office/drawing/2014/main" id="{B7D4B16D-600A-41A1-8B1B-3727C56C0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 name="Group 90">
            <a:extLst>
              <a:ext uri="{FF2B5EF4-FFF2-40B4-BE49-F238E27FC236}">
                <a16:creationId xmlns:a16="http://schemas.microsoft.com/office/drawing/2014/main" id="{DE7C35E0-BD19-4AFC-81BF-7A7507E9C9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60000"/>
            </a:schemeClr>
          </a:solidFill>
          <a:effectLst/>
        </p:grpSpPr>
        <p:sp>
          <p:nvSpPr>
            <p:cNvPr id="92" name="Rectangle 5">
              <a:extLst>
                <a:ext uri="{FF2B5EF4-FFF2-40B4-BE49-F238E27FC236}">
                  <a16:creationId xmlns:a16="http://schemas.microsoft.com/office/drawing/2014/main" id="{1E08D20A-3975-4596-85C6-D4679958628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93" name="Freeform 6">
              <a:extLst>
                <a:ext uri="{FF2B5EF4-FFF2-40B4-BE49-F238E27FC236}">
                  <a16:creationId xmlns:a16="http://schemas.microsoft.com/office/drawing/2014/main" id="{630A9349-BFE4-4720-A229-98DCD3B69F3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4" name="Freeform 7">
              <a:extLst>
                <a:ext uri="{FF2B5EF4-FFF2-40B4-BE49-F238E27FC236}">
                  <a16:creationId xmlns:a16="http://schemas.microsoft.com/office/drawing/2014/main" id="{28487744-BBC9-4D40-85B3-0D45003C33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5" name="Rectangle 8">
              <a:extLst>
                <a:ext uri="{FF2B5EF4-FFF2-40B4-BE49-F238E27FC236}">
                  <a16:creationId xmlns:a16="http://schemas.microsoft.com/office/drawing/2014/main" id="{FAD6EF4D-97BD-46B4-9B5B-CD70971DD55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96" name="Freeform 9">
              <a:extLst>
                <a:ext uri="{FF2B5EF4-FFF2-40B4-BE49-F238E27FC236}">
                  <a16:creationId xmlns:a16="http://schemas.microsoft.com/office/drawing/2014/main" id="{210DCC42-11D2-4162-B47A-869B3F6694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7" name="Freeform 10">
              <a:extLst>
                <a:ext uri="{FF2B5EF4-FFF2-40B4-BE49-F238E27FC236}">
                  <a16:creationId xmlns:a16="http://schemas.microsoft.com/office/drawing/2014/main" id="{DE4880D6-6ECE-4F1B-B474-FE3940D04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8" name="Freeform 11">
              <a:extLst>
                <a:ext uri="{FF2B5EF4-FFF2-40B4-BE49-F238E27FC236}">
                  <a16:creationId xmlns:a16="http://schemas.microsoft.com/office/drawing/2014/main" id="{A1A39307-F675-49D2-9E45-28DA2AB5C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9" name="Freeform 12">
              <a:extLst>
                <a:ext uri="{FF2B5EF4-FFF2-40B4-BE49-F238E27FC236}">
                  <a16:creationId xmlns:a16="http://schemas.microsoft.com/office/drawing/2014/main" id="{AC5E23C5-C5D6-4BC3-9531-C0B2D7D29F9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0" name="Freeform 13">
              <a:extLst>
                <a:ext uri="{FF2B5EF4-FFF2-40B4-BE49-F238E27FC236}">
                  <a16:creationId xmlns:a16="http://schemas.microsoft.com/office/drawing/2014/main" id="{4D3FC0A7-9672-4B19-8D54-71C3B39F7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1" name="Freeform 14">
              <a:extLst>
                <a:ext uri="{FF2B5EF4-FFF2-40B4-BE49-F238E27FC236}">
                  <a16:creationId xmlns:a16="http://schemas.microsoft.com/office/drawing/2014/main" id="{9911D04C-3FFB-4D1E-8F59-5C02692E3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2" name="Freeform 15">
              <a:extLst>
                <a:ext uri="{FF2B5EF4-FFF2-40B4-BE49-F238E27FC236}">
                  <a16:creationId xmlns:a16="http://schemas.microsoft.com/office/drawing/2014/main" id="{A0178C8F-EF32-4F3D-B022-60A7DE1367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3" name="Freeform 16">
              <a:extLst>
                <a:ext uri="{FF2B5EF4-FFF2-40B4-BE49-F238E27FC236}">
                  <a16:creationId xmlns:a16="http://schemas.microsoft.com/office/drawing/2014/main" id="{EEB2DD25-DE0D-48CE-8218-E4EF12273A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4" name="Freeform 17">
              <a:extLst>
                <a:ext uri="{FF2B5EF4-FFF2-40B4-BE49-F238E27FC236}">
                  <a16:creationId xmlns:a16="http://schemas.microsoft.com/office/drawing/2014/main" id="{13C92E55-66CB-48F7-BF28-5D8ED146BB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5" name="Freeform 18">
              <a:extLst>
                <a:ext uri="{FF2B5EF4-FFF2-40B4-BE49-F238E27FC236}">
                  <a16:creationId xmlns:a16="http://schemas.microsoft.com/office/drawing/2014/main" id="{CB0B6C7B-4820-48AB-92AF-896559F009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6" name="Freeform 19">
              <a:extLst>
                <a:ext uri="{FF2B5EF4-FFF2-40B4-BE49-F238E27FC236}">
                  <a16:creationId xmlns:a16="http://schemas.microsoft.com/office/drawing/2014/main" id="{2018EECD-4518-458F-989E-6FCAE5AE0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7" name="Freeform 20">
              <a:extLst>
                <a:ext uri="{FF2B5EF4-FFF2-40B4-BE49-F238E27FC236}">
                  <a16:creationId xmlns:a16="http://schemas.microsoft.com/office/drawing/2014/main" id="{1FB0915F-3C52-468A-87E7-F3EE381DA3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8" name="Freeform 21">
              <a:extLst>
                <a:ext uri="{FF2B5EF4-FFF2-40B4-BE49-F238E27FC236}">
                  <a16:creationId xmlns:a16="http://schemas.microsoft.com/office/drawing/2014/main" id="{7B184771-5A8E-4ED5-9179-24B19F26C32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9" name="Freeform 22">
              <a:extLst>
                <a:ext uri="{FF2B5EF4-FFF2-40B4-BE49-F238E27FC236}">
                  <a16:creationId xmlns:a16="http://schemas.microsoft.com/office/drawing/2014/main" id="{BC5162D1-D64C-4FBA-BE86-11B27A7432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0" name="Freeform 23">
              <a:extLst>
                <a:ext uri="{FF2B5EF4-FFF2-40B4-BE49-F238E27FC236}">
                  <a16:creationId xmlns:a16="http://schemas.microsoft.com/office/drawing/2014/main" id="{9EFF345C-6A58-4123-B2D1-2ED9E369124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1" name="Freeform 24">
              <a:extLst>
                <a:ext uri="{FF2B5EF4-FFF2-40B4-BE49-F238E27FC236}">
                  <a16:creationId xmlns:a16="http://schemas.microsoft.com/office/drawing/2014/main" id="{03CE89F7-AE1C-4370-920E-EE04C4124F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2" name="Freeform 25">
              <a:extLst>
                <a:ext uri="{FF2B5EF4-FFF2-40B4-BE49-F238E27FC236}">
                  <a16:creationId xmlns:a16="http://schemas.microsoft.com/office/drawing/2014/main" id="{D6E298F6-F99D-49EF-B614-24D2179C23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3" name="Freeform 26">
              <a:extLst>
                <a:ext uri="{FF2B5EF4-FFF2-40B4-BE49-F238E27FC236}">
                  <a16:creationId xmlns:a16="http://schemas.microsoft.com/office/drawing/2014/main" id="{2424FD35-451D-468C-9EB2-8DA350C1247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4" name="Freeform 27">
              <a:extLst>
                <a:ext uri="{FF2B5EF4-FFF2-40B4-BE49-F238E27FC236}">
                  <a16:creationId xmlns:a16="http://schemas.microsoft.com/office/drawing/2014/main" id="{45BC0C6F-B91F-42CC-9046-522FE8223C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5" name="Freeform 28">
              <a:extLst>
                <a:ext uri="{FF2B5EF4-FFF2-40B4-BE49-F238E27FC236}">
                  <a16:creationId xmlns:a16="http://schemas.microsoft.com/office/drawing/2014/main" id="{F88AFBEE-A8B5-4B18-B834-5269F6C13C0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6" name="Freeform 29">
              <a:extLst>
                <a:ext uri="{FF2B5EF4-FFF2-40B4-BE49-F238E27FC236}">
                  <a16:creationId xmlns:a16="http://schemas.microsoft.com/office/drawing/2014/main" id="{64B0F493-EC69-4C85-87D4-287628231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7" name="Freeform 30">
              <a:extLst>
                <a:ext uri="{FF2B5EF4-FFF2-40B4-BE49-F238E27FC236}">
                  <a16:creationId xmlns:a16="http://schemas.microsoft.com/office/drawing/2014/main" id="{09920E7F-979C-40F6-8FB1-791325A4A4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8" name="Freeform 31">
              <a:extLst>
                <a:ext uri="{FF2B5EF4-FFF2-40B4-BE49-F238E27FC236}">
                  <a16:creationId xmlns:a16="http://schemas.microsoft.com/office/drawing/2014/main" id="{1387BCC3-D7BF-443E-B18C-87B696E64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9" name="Freeform 32">
              <a:extLst>
                <a:ext uri="{FF2B5EF4-FFF2-40B4-BE49-F238E27FC236}">
                  <a16:creationId xmlns:a16="http://schemas.microsoft.com/office/drawing/2014/main" id="{F1C0670D-9FA2-48D7-AFDB-4438ECC3EE1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0" name="Rectangle 33">
              <a:extLst>
                <a:ext uri="{FF2B5EF4-FFF2-40B4-BE49-F238E27FC236}">
                  <a16:creationId xmlns:a16="http://schemas.microsoft.com/office/drawing/2014/main" id="{34088C0C-CAD1-4E66-A162-1D7020365B6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21" name="Freeform 34">
              <a:extLst>
                <a:ext uri="{FF2B5EF4-FFF2-40B4-BE49-F238E27FC236}">
                  <a16:creationId xmlns:a16="http://schemas.microsoft.com/office/drawing/2014/main" id="{B8C224A6-72B4-4763-B708-65A321D0D61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2" name="Freeform 35">
              <a:extLst>
                <a:ext uri="{FF2B5EF4-FFF2-40B4-BE49-F238E27FC236}">
                  <a16:creationId xmlns:a16="http://schemas.microsoft.com/office/drawing/2014/main" id="{2EE3A964-523C-470B-8B10-09053452C5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3" name="Freeform 36">
              <a:extLst>
                <a:ext uri="{FF2B5EF4-FFF2-40B4-BE49-F238E27FC236}">
                  <a16:creationId xmlns:a16="http://schemas.microsoft.com/office/drawing/2014/main" id="{1B87487E-C0EA-4E2A-8FC0-3D4C4F0177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4" name="Freeform 37">
              <a:extLst>
                <a:ext uri="{FF2B5EF4-FFF2-40B4-BE49-F238E27FC236}">
                  <a16:creationId xmlns:a16="http://schemas.microsoft.com/office/drawing/2014/main" id="{D8B57E7E-D885-4A0B-BBA0-E3BC3A68CD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5" name="Freeform 38">
              <a:extLst>
                <a:ext uri="{FF2B5EF4-FFF2-40B4-BE49-F238E27FC236}">
                  <a16:creationId xmlns:a16="http://schemas.microsoft.com/office/drawing/2014/main" id="{6FB84573-B84B-4571-A6E5-91CD308E7D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6" name="Freeform 39">
              <a:extLst>
                <a:ext uri="{FF2B5EF4-FFF2-40B4-BE49-F238E27FC236}">
                  <a16:creationId xmlns:a16="http://schemas.microsoft.com/office/drawing/2014/main" id="{7EE5EE00-E139-4AB9-ACFC-5E39CFA95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7" name="Freeform 40">
              <a:extLst>
                <a:ext uri="{FF2B5EF4-FFF2-40B4-BE49-F238E27FC236}">
                  <a16:creationId xmlns:a16="http://schemas.microsoft.com/office/drawing/2014/main" id="{5A38A6AA-6753-4EFE-94BB-96DF739758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8" name="Freeform 41">
              <a:extLst>
                <a:ext uri="{FF2B5EF4-FFF2-40B4-BE49-F238E27FC236}">
                  <a16:creationId xmlns:a16="http://schemas.microsoft.com/office/drawing/2014/main" id="{506AB599-570B-4547-97F4-F2C6723014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9" name="Freeform 42">
              <a:extLst>
                <a:ext uri="{FF2B5EF4-FFF2-40B4-BE49-F238E27FC236}">
                  <a16:creationId xmlns:a16="http://schemas.microsoft.com/office/drawing/2014/main" id="{9AFDEA1E-DBAB-4507-8D36-786F19A85B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0" name="Freeform 43">
              <a:extLst>
                <a:ext uri="{FF2B5EF4-FFF2-40B4-BE49-F238E27FC236}">
                  <a16:creationId xmlns:a16="http://schemas.microsoft.com/office/drawing/2014/main" id="{C824D6F7-0BDF-4C8C-869D-BDDEB0764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1" name="Freeform 44">
              <a:extLst>
                <a:ext uri="{FF2B5EF4-FFF2-40B4-BE49-F238E27FC236}">
                  <a16:creationId xmlns:a16="http://schemas.microsoft.com/office/drawing/2014/main" id="{6953C491-AE0F-4D2B-9474-18D5E8B5DC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2" name="Rectangle 45">
              <a:extLst>
                <a:ext uri="{FF2B5EF4-FFF2-40B4-BE49-F238E27FC236}">
                  <a16:creationId xmlns:a16="http://schemas.microsoft.com/office/drawing/2014/main" id="{5B956350-9BDD-4090-B2B6-12C13D1CE27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33" name="Freeform 46">
              <a:extLst>
                <a:ext uri="{FF2B5EF4-FFF2-40B4-BE49-F238E27FC236}">
                  <a16:creationId xmlns:a16="http://schemas.microsoft.com/office/drawing/2014/main" id="{ECE31E80-E354-44C3-81E0-4E3E41DDF6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4" name="Freeform 47">
              <a:extLst>
                <a:ext uri="{FF2B5EF4-FFF2-40B4-BE49-F238E27FC236}">
                  <a16:creationId xmlns:a16="http://schemas.microsoft.com/office/drawing/2014/main" id="{9DFA35DB-5360-405A-A7EB-064E51FBC0A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5" name="Freeform 48">
              <a:extLst>
                <a:ext uri="{FF2B5EF4-FFF2-40B4-BE49-F238E27FC236}">
                  <a16:creationId xmlns:a16="http://schemas.microsoft.com/office/drawing/2014/main" id="{2DA499BD-4313-4AD1-BE87-4BEF50FEC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6" name="Freeform 49">
              <a:extLst>
                <a:ext uri="{FF2B5EF4-FFF2-40B4-BE49-F238E27FC236}">
                  <a16:creationId xmlns:a16="http://schemas.microsoft.com/office/drawing/2014/main" id="{680E4C6D-12D1-417A-A709-EC416D98FA0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7" name="Freeform 50">
              <a:extLst>
                <a:ext uri="{FF2B5EF4-FFF2-40B4-BE49-F238E27FC236}">
                  <a16:creationId xmlns:a16="http://schemas.microsoft.com/office/drawing/2014/main" id="{C93537B4-09B6-4CC6-92DE-3D3BDAC7AB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8" name="Freeform 51">
              <a:extLst>
                <a:ext uri="{FF2B5EF4-FFF2-40B4-BE49-F238E27FC236}">
                  <a16:creationId xmlns:a16="http://schemas.microsoft.com/office/drawing/2014/main" id="{5D100FC5-9EA8-4DA7-AFA4-BC60831FD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9" name="Freeform 52">
              <a:extLst>
                <a:ext uri="{FF2B5EF4-FFF2-40B4-BE49-F238E27FC236}">
                  <a16:creationId xmlns:a16="http://schemas.microsoft.com/office/drawing/2014/main" id="{3F10D757-6A3B-4314-9755-419B3738E4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0" name="Freeform 53">
              <a:extLst>
                <a:ext uri="{FF2B5EF4-FFF2-40B4-BE49-F238E27FC236}">
                  <a16:creationId xmlns:a16="http://schemas.microsoft.com/office/drawing/2014/main" id="{28A4D881-D08B-4AAF-866D-7C31601126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1" name="Freeform 54">
              <a:extLst>
                <a:ext uri="{FF2B5EF4-FFF2-40B4-BE49-F238E27FC236}">
                  <a16:creationId xmlns:a16="http://schemas.microsoft.com/office/drawing/2014/main" id="{A666F3F8-571E-483F-9B9F-31EDB91A9C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2" name="Freeform 55">
              <a:extLst>
                <a:ext uri="{FF2B5EF4-FFF2-40B4-BE49-F238E27FC236}">
                  <a16:creationId xmlns:a16="http://schemas.microsoft.com/office/drawing/2014/main" id="{18305C0F-0A00-450D-92A1-313C724398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3" name="Freeform 56">
              <a:extLst>
                <a:ext uri="{FF2B5EF4-FFF2-40B4-BE49-F238E27FC236}">
                  <a16:creationId xmlns:a16="http://schemas.microsoft.com/office/drawing/2014/main" id="{9A5635D8-CCB7-4D16-BB87-B1BC1AC97DC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4" name="Freeform 57">
              <a:extLst>
                <a:ext uri="{FF2B5EF4-FFF2-40B4-BE49-F238E27FC236}">
                  <a16:creationId xmlns:a16="http://schemas.microsoft.com/office/drawing/2014/main" id="{7C10A784-B5EE-4486-96E7-3CC72B93A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5" name="Freeform 58">
              <a:extLst>
                <a:ext uri="{FF2B5EF4-FFF2-40B4-BE49-F238E27FC236}">
                  <a16:creationId xmlns:a16="http://schemas.microsoft.com/office/drawing/2014/main" id="{AE5FA7CA-916C-4A34-A727-E0289D891AB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pic>
        <p:nvPicPr>
          <p:cNvPr id="147" name="Picture 2">
            <a:extLst>
              <a:ext uri="{FF2B5EF4-FFF2-40B4-BE49-F238E27FC236}">
                <a16:creationId xmlns:a16="http://schemas.microsoft.com/office/drawing/2014/main" id="{51039561-92F9-40EE-900B-6AA0F58042A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 y="9525"/>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itle 1"/>
          <p:cNvSpPr>
            <a:spLocks noGrp="1"/>
          </p:cNvSpPr>
          <p:nvPr>
            <p:ph type="ctrTitle"/>
          </p:nvPr>
        </p:nvSpPr>
        <p:spPr>
          <a:xfrm>
            <a:off x="2043113" y="1122363"/>
            <a:ext cx="4527929" cy="4287836"/>
          </a:xfrm>
        </p:spPr>
        <p:txBody>
          <a:bodyPr vert="horz" lIns="91440" tIns="45720" rIns="91440" bIns="45720" rtlCol="0" anchor="ctr">
            <a:normAutofit/>
          </a:bodyPr>
          <a:lstStyle/>
          <a:p>
            <a:pPr algn="r"/>
            <a:r>
              <a:rPr lang="en-US" sz="6000"/>
              <a:t>Infrared Automated Optical Inspection</a:t>
            </a:r>
          </a:p>
        </p:txBody>
      </p:sp>
      <p:sp>
        <p:nvSpPr>
          <p:cNvPr id="3" name="Subtitle 2"/>
          <p:cNvSpPr>
            <a:spLocks noGrp="1"/>
          </p:cNvSpPr>
          <p:nvPr>
            <p:ph type="subTitle" idx="1"/>
          </p:nvPr>
        </p:nvSpPr>
        <p:spPr>
          <a:xfrm>
            <a:off x="7851631" y="1122363"/>
            <a:ext cx="3526997" cy="4287834"/>
          </a:xfrm>
        </p:spPr>
        <p:txBody>
          <a:bodyPr vert="horz" lIns="91440" tIns="45720" rIns="91440" bIns="45720" rtlCol="0" anchor="ctr">
            <a:normAutofit/>
          </a:bodyPr>
          <a:lstStyle/>
          <a:p>
            <a:pPr>
              <a:lnSpc>
                <a:spcPct val="110000"/>
              </a:lnSpc>
            </a:pPr>
            <a:r>
              <a:rPr lang="en-US" dirty="0"/>
              <a:t>Group 1</a:t>
            </a:r>
          </a:p>
          <a:p>
            <a:pPr marL="342900" indent="-342900">
              <a:lnSpc>
                <a:spcPct val="110000"/>
              </a:lnSpc>
              <a:buChar char="•"/>
            </a:pPr>
            <a:r>
              <a:rPr lang="en-US" dirty="0">
                <a:ea typeface="+mn-lt"/>
                <a:cs typeface="+mn-lt"/>
              </a:rPr>
              <a:t>Anthony Badillo (PSE)</a:t>
            </a:r>
          </a:p>
          <a:p>
            <a:pPr marL="342900" indent="-342900">
              <a:lnSpc>
                <a:spcPct val="110000"/>
              </a:lnSpc>
              <a:buChar char="•"/>
            </a:pPr>
            <a:r>
              <a:rPr lang="en-US" dirty="0">
                <a:ea typeface="+mn-lt"/>
                <a:cs typeface="+mn-lt"/>
              </a:rPr>
              <a:t>Joseph Sauceda (CPE)</a:t>
            </a:r>
          </a:p>
          <a:p>
            <a:pPr marL="342900" indent="-342900">
              <a:lnSpc>
                <a:spcPct val="110000"/>
              </a:lnSpc>
              <a:buChar char="•"/>
            </a:pPr>
            <a:r>
              <a:rPr lang="en-US" dirty="0">
                <a:ea typeface="+mn-lt"/>
                <a:cs typeface="+mn-lt"/>
              </a:rPr>
              <a:t>Valery Jean (EE)</a:t>
            </a:r>
          </a:p>
          <a:p>
            <a:pPr marL="342900" indent="-342900">
              <a:lnSpc>
                <a:spcPct val="110000"/>
              </a:lnSpc>
              <a:buChar char="•"/>
            </a:pPr>
            <a:r>
              <a:rPr lang="en-US" dirty="0">
                <a:ea typeface="+mn-lt"/>
                <a:cs typeface="+mn-lt"/>
              </a:rPr>
              <a:t>Garin Arabaci (EE)</a:t>
            </a:r>
          </a:p>
          <a:p>
            <a:pPr>
              <a:lnSpc>
                <a:spcPct val="110000"/>
              </a:lnSpc>
            </a:pPr>
            <a:r>
              <a:rPr lang="en-US" dirty="0"/>
              <a:t>Sponsored by </a:t>
            </a:r>
          </a:p>
          <a:p>
            <a:pPr marL="342900" indent="-342900">
              <a:lnSpc>
                <a:spcPct val="110000"/>
              </a:lnSpc>
              <a:buChar char="•"/>
            </a:pPr>
            <a:endParaRPr lang="en-US"/>
          </a:p>
          <a:p>
            <a:pPr marL="342900" indent="-342900">
              <a:lnSpc>
                <a:spcPct val="110000"/>
              </a:lnSpc>
              <a:buChar char="•"/>
            </a:pPr>
            <a:endParaRPr lang="en-US"/>
          </a:p>
        </p:txBody>
      </p:sp>
      <p:cxnSp>
        <p:nvCxnSpPr>
          <p:cNvPr id="149" name="Straight Connector 148">
            <a:extLst>
              <a:ext uri="{FF2B5EF4-FFF2-40B4-BE49-F238E27FC236}">
                <a16:creationId xmlns:a16="http://schemas.microsoft.com/office/drawing/2014/main" id="{D902DA06-324A-48CE-8C20-94535480A6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1336" y="1454684"/>
            <a:ext cx="0" cy="3649129"/>
          </a:xfrm>
          <a:prstGeom prst="line">
            <a:avLst/>
          </a:prstGeom>
          <a:ln w="2540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CB77E-02AA-DBCF-9D06-A3B65FDD64D1}"/>
              </a:ext>
            </a:extLst>
          </p:cNvPr>
          <p:cNvSpPr>
            <a:spLocks noGrp="1"/>
          </p:cNvSpPr>
          <p:nvPr>
            <p:ph type="title"/>
          </p:nvPr>
        </p:nvSpPr>
        <p:spPr/>
        <p:txBody>
          <a:bodyPr/>
          <a:lstStyle/>
          <a:p>
            <a:r>
              <a:rPr lang="en-US">
                <a:ea typeface="+mj-lt"/>
                <a:cs typeface="+mj-lt"/>
              </a:rPr>
              <a:t>Optics Theory – Galilean beam expansion</a:t>
            </a:r>
            <a:endParaRPr lang="en-US"/>
          </a:p>
        </p:txBody>
      </p:sp>
      <p:pic>
        <p:nvPicPr>
          <p:cNvPr id="5" name="Picture 5" descr="Diagram, text, whiteboard&#10;&#10;Description automatically generated">
            <a:extLst>
              <a:ext uri="{FF2B5EF4-FFF2-40B4-BE49-F238E27FC236}">
                <a16:creationId xmlns:a16="http://schemas.microsoft.com/office/drawing/2014/main" id="{ABC0CB59-0B87-DBBF-6F5A-7B9BB57244DD}"/>
              </a:ext>
            </a:extLst>
          </p:cNvPr>
          <p:cNvPicPr>
            <a:picLocks noChangeAspect="1"/>
          </p:cNvPicPr>
          <p:nvPr/>
        </p:nvPicPr>
        <p:blipFill>
          <a:blip r:embed="rId2"/>
          <a:stretch>
            <a:fillRect/>
          </a:stretch>
        </p:blipFill>
        <p:spPr>
          <a:xfrm>
            <a:off x="-3908" y="5347510"/>
            <a:ext cx="3075353" cy="1358258"/>
          </a:xfrm>
          <a:prstGeom prst="rect">
            <a:avLst/>
          </a:prstGeom>
        </p:spPr>
      </p:pic>
      <p:pic>
        <p:nvPicPr>
          <p:cNvPr id="6" name="Picture 6" descr="Diagram, text, whiteboard&#10;&#10;Description automatically generated">
            <a:extLst>
              <a:ext uri="{FF2B5EF4-FFF2-40B4-BE49-F238E27FC236}">
                <a16:creationId xmlns:a16="http://schemas.microsoft.com/office/drawing/2014/main" id="{D4863135-CBD0-B777-E0A4-D6F9BA690F85}"/>
              </a:ext>
            </a:extLst>
          </p:cNvPr>
          <p:cNvPicPr>
            <a:picLocks noChangeAspect="1"/>
          </p:cNvPicPr>
          <p:nvPr/>
        </p:nvPicPr>
        <p:blipFill>
          <a:blip r:embed="rId3"/>
          <a:stretch>
            <a:fillRect/>
          </a:stretch>
        </p:blipFill>
        <p:spPr>
          <a:xfrm>
            <a:off x="3044093" y="5348804"/>
            <a:ext cx="2977661" cy="1355668"/>
          </a:xfrm>
          <a:prstGeom prst="rect">
            <a:avLst/>
          </a:prstGeom>
        </p:spPr>
      </p:pic>
      <p:sp>
        <p:nvSpPr>
          <p:cNvPr id="3" name="TextBox 2">
            <a:extLst>
              <a:ext uri="{FF2B5EF4-FFF2-40B4-BE49-F238E27FC236}">
                <a16:creationId xmlns:a16="http://schemas.microsoft.com/office/drawing/2014/main" id="{A1569B2F-F59D-5BD8-6CEB-F526C6AA6CE0}"/>
              </a:ext>
            </a:extLst>
          </p:cNvPr>
          <p:cNvSpPr txBox="1"/>
          <p:nvPr/>
        </p:nvSpPr>
        <p:spPr>
          <a:xfrm>
            <a:off x="6898105" y="1876926"/>
            <a:ext cx="433938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sz="2400">
                <a:latin typeface="Calibri"/>
                <a:cs typeface="Calibri"/>
              </a:rPr>
              <a:t>To achieve the proper beam diameter for target beam waist and depth of focus, a beam expander is used </a:t>
            </a:r>
          </a:p>
          <a:p>
            <a:pPr>
              <a:buChar char="•"/>
            </a:pPr>
            <a:endParaRPr lang="en-US" sz="2400">
              <a:latin typeface="Calibri"/>
              <a:cs typeface="Calibri"/>
            </a:endParaRPr>
          </a:p>
          <a:p>
            <a:pPr>
              <a:buChar char="•"/>
            </a:pPr>
            <a:r>
              <a:rPr lang="en-US" sz="2400">
                <a:latin typeface="Calibri"/>
                <a:cs typeface="Calibri"/>
              </a:rPr>
              <a:t>The Galilean Beam Expander is used with a convex and concave lens to increase the diameter by a factor of 3. </a:t>
            </a:r>
          </a:p>
          <a:p>
            <a:pPr>
              <a:buChar char="•"/>
            </a:pPr>
            <a:endParaRPr lang="en-US" sz="2400">
              <a:latin typeface="Calibri"/>
              <a:cs typeface="Calibri"/>
            </a:endParaRPr>
          </a:p>
          <a:p>
            <a:pPr>
              <a:buChar char="•"/>
            </a:pPr>
            <a:r>
              <a:rPr lang="en-US" sz="2400">
                <a:latin typeface="Calibri"/>
                <a:cs typeface="Calibri"/>
              </a:rPr>
              <a:t>This telescopic methodology is the same process for our camera</a:t>
            </a:r>
          </a:p>
        </p:txBody>
      </p:sp>
      <p:pic>
        <p:nvPicPr>
          <p:cNvPr id="9" name="Picture 9" descr="Diagram&#10;&#10;Description automatically generated">
            <a:extLst>
              <a:ext uri="{FF2B5EF4-FFF2-40B4-BE49-F238E27FC236}">
                <a16:creationId xmlns:a16="http://schemas.microsoft.com/office/drawing/2014/main" id="{67AADEC0-0E11-E964-AB9B-9EAD4CC0B286}"/>
              </a:ext>
            </a:extLst>
          </p:cNvPr>
          <p:cNvPicPr>
            <a:picLocks noGrp="1" noChangeAspect="1"/>
          </p:cNvPicPr>
          <p:nvPr>
            <p:ph idx="1"/>
          </p:nvPr>
        </p:nvPicPr>
        <p:blipFill>
          <a:blip r:embed="rId4"/>
          <a:stretch>
            <a:fillRect/>
          </a:stretch>
        </p:blipFill>
        <p:spPr>
          <a:xfrm>
            <a:off x="566" y="1800102"/>
            <a:ext cx="6013535" cy="3541714"/>
          </a:xfrm>
        </p:spPr>
      </p:pic>
    </p:spTree>
    <p:extLst>
      <p:ext uri="{BB962C8B-B14F-4D97-AF65-F5344CB8AC3E}">
        <p14:creationId xmlns:p14="http://schemas.microsoft.com/office/powerpoint/2010/main" val="15811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687BA-5A8D-53D6-4B94-4EFA3FDD1A81}"/>
              </a:ext>
            </a:extLst>
          </p:cNvPr>
          <p:cNvSpPr>
            <a:spLocks noGrp="1"/>
          </p:cNvSpPr>
          <p:nvPr>
            <p:ph type="title"/>
          </p:nvPr>
        </p:nvSpPr>
        <p:spPr/>
        <p:txBody>
          <a:bodyPr/>
          <a:lstStyle/>
          <a:p>
            <a:r>
              <a:rPr lang="en-US"/>
              <a:t>Optics hardware</a:t>
            </a:r>
          </a:p>
        </p:txBody>
      </p:sp>
      <p:pic>
        <p:nvPicPr>
          <p:cNvPr id="4" name="Picture 4" descr="Table&#10;&#10;Description automatically generated">
            <a:extLst>
              <a:ext uri="{FF2B5EF4-FFF2-40B4-BE49-F238E27FC236}">
                <a16:creationId xmlns:a16="http://schemas.microsoft.com/office/drawing/2014/main" id="{81CF4B6A-F7E8-6B81-A034-02A94EAB6D03}"/>
              </a:ext>
            </a:extLst>
          </p:cNvPr>
          <p:cNvPicPr>
            <a:picLocks noGrp="1" noChangeAspect="1"/>
          </p:cNvPicPr>
          <p:nvPr>
            <p:ph idx="1"/>
          </p:nvPr>
        </p:nvPicPr>
        <p:blipFill>
          <a:blip r:embed="rId2"/>
          <a:stretch>
            <a:fillRect/>
          </a:stretch>
        </p:blipFill>
        <p:spPr>
          <a:xfrm>
            <a:off x="1140827" y="2578920"/>
            <a:ext cx="7915275" cy="1066800"/>
          </a:xfrm>
        </p:spPr>
      </p:pic>
      <p:sp>
        <p:nvSpPr>
          <p:cNvPr id="5" name="TextBox 4">
            <a:extLst>
              <a:ext uri="{FF2B5EF4-FFF2-40B4-BE49-F238E27FC236}">
                <a16:creationId xmlns:a16="http://schemas.microsoft.com/office/drawing/2014/main" id="{277E457A-CE90-A4B7-3223-32A35CA9BB23}"/>
              </a:ext>
            </a:extLst>
          </p:cNvPr>
          <p:cNvSpPr txBox="1"/>
          <p:nvPr/>
        </p:nvSpPr>
        <p:spPr>
          <a:xfrm>
            <a:off x="1211384" y="2149230"/>
            <a:ext cx="30238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Lenses : $280 from Thorlabs</a:t>
            </a:r>
          </a:p>
        </p:txBody>
      </p:sp>
      <p:pic>
        <p:nvPicPr>
          <p:cNvPr id="6" name="Picture 6" descr="Table&#10;&#10;Description automatically generated">
            <a:extLst>
              <a:ext uri="{FF2B5EF4-FFF2-40B4-BE49-F238E27FC236}">
                <a16:creationId xmlns:a16="http://schemas.microsoft.com/office/drawing/2014/main" id="{556D46AA-BCC7-9747-6F5D-938A832DCAFD}"/>
              </a:ext>
            </a:extLst>
          </p:cNvPr>
          <p:cNvPicPr>
            <a:picLocks noChangeAspect="1"/>
          </p:cNvPicPr>
          <p:nvPr/>
        </p:nvPicPr>
        <p:blipFill>
          <a:blip r:embed="rId3"/>
          <a:stretch>
            <a:fillRect/>
          </a:stretch>
        </p:blipFill>
        <p:spPr>
          <a:xfrm>
            <a:off x="1109784" y="3610118"/>
            <a:ext cx="7979509" cy="1073840"/>
          </a:xfrm>
          <a:prstGeom prst="rect">
            <a:avLst/>
          </a:prstGeom>
        </p:spPr>
      </p:pic>
      <p:pic>
        <p:nvPicPr>
          <p:cNvPr id="7" name="Picture 7" descr="Table&#10;&#10;Description automatically generated">
            <a:extLst>
              <a:ext uri="{FF2B5EF4-FFF2-40B4-BE49-F238E27FC236}">
                <a16:creationId xmlns:a16="http://schemas.microsoft.com/office/drawing/2014/main" id="{190ED5AD-F0BE-E743-08F2-BE61BB1CCB5B}"/>
              </a:ext>
            </a:extLst>
          </p:cNvPr>
          <p:cNvPicPr>
            <a:picLocks noChangeAspect="1"/>
          </p:cNvPicPr>
          <p:nvPr/>
        </p:nvPicPr>
        <p:blipFill>
          <a:blip r:embed="rId4"/>
          <a:stretch>
            <a:fillRect/>
          </a:stretch>
        </p:blipFill>
        <p:spPr>
          <a:xfrm>
            <a:off x="3731479" y="5094532"/>
            <a:ext cx="2638425" cy="1514475"/>
          </a:xfrm>
          <a:prstGeom prst="rect">
            <a:avLst/>
          </a:prstGeom>
        </p:spPr>
      </p:pic>
      <p:pic>
        <p:nvPicPr>
          <p:cNvPr id="8" name="Picture 8" descr="Table&#10;&#10;Description automatically generated">
            <a:extLst>
              <a:ext uri="{FF2B5EF4-FFF2-40B4-BE49-F238E27FC236}">
                <a16:creationId xmlns:a16="http://schemas.microsoft.com/office/drawing/2014/main" id="{08A88863-DF3A-7E08-81CF-14A013BDB587}"/>
              </a:ext>
            </a:extLst>
          </p:cNvPr>
          <p:cNvPicPr>
            <a:picLocks noChangeAspect="1"/>
          </p:cNvPicPr>
          <p:nvPr/>
        </p:nvPicPr>
        <p:blipFill>
          <a:blip r:embed="rId5"/>
          <a:stretch>
            <a:fillRect/>
          </a:stretch>
        </p:blipFill>
        <p:spPr>
          <a:xfrm>
            <a:off x="1113571" y="5089769"/>
            <a:ext cx="2657475" cy="1524000"/>
          </a:xfrm>
          <a:prstGeom prst="rect">
            <a:avLst/>
          </a:prstGeom>
        </p:spPr>
      </p:pic>
      <p:sp>
        <p:nvSpPr>
          <p:cNvPr id="9" name="TextBox 8">
            <a:extLst>
              <a:ext uri="{FF2B5EF4-FFF2-40B4-BE49-F238E27FC236}">
                <a16:creationId xmlns:a16="http://schemas.microsoft.com/office/drawing/2014/main" id="{491ABE41-A695-C5F3-C448-CB9BEAD6A8C6}"/>
              </a:ext>
            </a:extLst>
          </p:cNvPr>
          <p:cNvSpPr txBox="1"/>
          <p:nvPr/>
        </p:nvSpPr>
        <p:spPr>
          <a:xfrm>
            <a:off x="1055076" y="4718537"/>
            <a:ext cx="44696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Laser: Procured from MOFD Team</a:t>
            </a:r>
          </a:p>
        </p:txBody>
      </p:sp>
    </p:spTree>
    <p:extLst>
      <p:ext uri="{BB962C8B-B14F-4D97-AF65-F5344CB8AC3E}">
        <p14:creationId xmlns:p14="http://schemas.microsoft.com/office/powerpoint/2010/main" val="3514941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46B922C-5BA7-4973-B12F-71A509E4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96D34D8D-9EE9-4659-8C22-7551A95F96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1902285" cy="6858001"/>
            <a:chOff x="0" y="0"/>
            <a:chExt cx="11902285" cy="6858001"/>
          </a:xfrm>
        </p:grpSpPr>
        <p:grpSp>
          <p:nvGrpSpPr>
            <p:cNvPr id="17" name="Group 16">
              <a:extLst>
                <a:ext uri="{FF2B5EF4-FFF2-40B4-BE49-F238E27FC236}">
                  <a16:creationId xmlns:a16="http://schemas.microsoft.com/office/drawing/2014/main" id="{3CA93C16-1147-4EB3-B4E7-3C43102494D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29" name="Rectangle 5">
                <a:extLst>
                  <a:ext uri="{FF2B5EF4-FFF2-40B4-BE49-F238E27FC236}">
                    <a16:creationId xmlns:a16="http://schemas.microsoft.com/office/drawing/2014/main" id="{C4779968-92AF-4B85-8C27-EBBFE1D6990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sp>
          <p:sp>
            <p:nvSpPr>
              <p:cNvPr id="30" name="Freeform 6">
                <a:extLst>
                  <a:ext uri="{FF2B5EF4-FFF2-40B4-BE49-F238E27FC236}">
                    <a16:creationId xmlns:a16="http://schemas.microsoft.com/office/drawing/2014/main" id="{2C43E18D-7024-4F17-A664-E23BFBC12B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1" name="Freeform 7">
                <a:extLst>
                  <a:ext uri="{FF2B5EF4-FFF2-40B4-BE49-F238E27FC236}">
                    <a16:creationId xmlns:a16="http://schemas.microsoft.com/office/drawing/2014/main" id="{CA2ACEBA-081B-4B0B-AFB1-C596B834FDA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2" name="Freeform 8">
                <a:extLst>
                  <a:ext uri="{FF2B5EF4-FFF2-40B4-BE49-F238E27FC236}">
                    <a16:creationId xmlns:a16="http://schemas.microsoft.com/office/drawing/2014/main" id="{2AFBB163-514B-493A-983F-8BE96848F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3" name="Freeform 9">
                <a:extLst>
                  <a:ext uri="{FF2B5EF4-FFF2-40B4-BE49-F238E27FC236}">
                    <a16:creationId xmlns:a16="http://schemas.microsoft.com/office/drawing/2014/main" id="{7720326C-7DB1-4745-9015-3FA6990855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4" name="Freeform 10">
                <a:extLst>
                  <a:ext uri="{FF2B5EF4-FFF2-40B4-BE49-F238E27FC236}">
                    <a16:creationId xmlns:a16="http://schemas.microsoft.com/office/drawing/2014/main" id="{01D5FBDC-A284-440B-8D5F-84287B0A25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5" name="Freeform 11">
                <a:extLst>
                  <a:ext uri="{FF2B5EF4-FFF2-40B4-BE49-F238E27FC236}">
                    <a16:creationId xmlns:a16="http://schemas.microsoft.com/office/drawing/2014/main" id="{517CE611-1CB0-442B-8998-98487209B0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6" name="Freeform 12">
                <a:extLst>
                  <a:ext uri="{FF2B5EF4-FFF2-40B4-BE49-F238E27FC236}">
                    <a16:creationId xmlns:a16="http://schemas.microsoft.com/office/drawing/2014/main" id="{EF0F0E46-9222-4FCF-A79E-9B4953C6F0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7" name="Freeform 13">
                <a:extLst>
                  <a:ext uri="{FF2B5EF4-FFF2-40B4-BE49-F238E27FC236}">
                    <a16:creationId xmlns:a16="http://schemas.microsoft.com/office/drawing/2014/main" id="{371A87C3-0804-4AB9-8EAD-FBFF597ED82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8" name="Freeform 14">
                <a:extLst>
                  <a:ext uri="{FF2B5EF4-FFF2-40B4-BE49-F238E27FC236}">
                    <a16:creationId xmlns:a16="http://schemas.microsoft.com/office/drawing/2014/main" id="{89F39433-8BC3-48D6-B705-F951DBD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39" name="Freeform 15">
                <a:extLst>
                  <a:ext uri="{FF2B5EF4-FFF2-40B4-BE49-F238E27FC236}">
                    <a16:creationId xmlns:a16="http://schemas.microsoft.com/office/drawing/2014/main" id="{AE671C9D-E91C-4143-A422-273B2F53F6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40" name="Line 16">
                <a:extLst>
                  <a:ext uri="{FF2B5EF4-FFF2-40B4-BE49-F238E27FC236}">
                    <a16:creationId xmlns:a16="http://schemas.microsoft.com/office/drawing/2014/main" id="{83A72EA3-8833-41C6-9333-6A04C1C08DF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41" name="Freeform 17">
                <a:extLst>
                  <a:ext uri="{FF2B5EF4-FFF2-40B4-BE49-F238E27FC236}">
                    <a16:creationId xmlns:a16="http://schemas.microsoft.com/office/drawing/2014/main" id="{2C0D7AAB-DC9C-4B37-A50E-A7185DE92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42" name="Freeform 18">
                <a:extLst>
                  <a:ext uri="{FF2B5EF4-FFF2-40B4-BE49-F238E27FC236}">
                    <a16:creationId xmlns:a16="http://schemas.microsoft.com/office/drawing/2014/main" id="{6E7D9D6B-3455-4363-934B-FA2D6829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43" name="Freeform 19">
                <a:extLst>
                  <a:ext uri="{FF2B5EF4-FFF2-40B4-BE49-F238E27FC236}">
                    <a16:creationId xmlns:a16="http://schemas.microsoft.com/office/drawing/2014/main" id="{FFFFCA54-2217-4DAE-B791-4A6CA7DE0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44" name="Freeform 20">
                <a:extLst>
                  <a:ext uri="{FF2B5EF4-FFF2-40B4-BE49-F238E27FC236}">
                    <a16:creationId xmlns:a16="http://schemas.microsoft.com/office/drawing/2014/main" id="{BAE43BA5-C104-4FBB-B1C6-C210D3CC53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45" name="Rectangle 21">
                <a:extLst>
                  <a:ext uri="{FF2B5EF4-FFF2-40B4-BE49-F238E27FC236}">
                    <a16:creationId xmlns:a16="http://schemas.microsoft.com/office/drawing/2014/main" id="{3BDB2330-DF01-460D-83FB-00C37965CD5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sp>
          <p:sp>
            <p:nvSpPr>
              <p:cNvPr id="46" name="Freeform 22">
                <a:extLst>
                  <a:ext uri="{FF2B5EF4-FFF2-40B4-BE49-F238E27FC236}">
                    <a16:creationId xmlns:a16="http://schemas.microsoft.com/office/drawing/2014/main" id="{51261093-9B7F-4406-B2F8-0F5BE7676A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47" name="Freeform 23">
                <a:extLst>
                  <a:ext uri="{FF2B5EF4-FFF2-40B4-BE49-F238E27FC236}">
                    <a16:creationId xmlns:a16="http://schemas.microsoft.com/office/drawing/2014/main" id="{9971E195-2AB6-4CB6-9BD7-A8407B5C809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48" name="Freeform 24">
                <a:extLst>
                  <a:ext uri="{FF2B5EF4-FFF2-40B4-BE49-F238E27FC236}">
                    <a16:creationId xmlns:a16="http://schemas.microsoft.com/office/drawing/2014/main" id="{A3D843E7-8A86-4676-9C98-DECE0DFF67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49" name="Freeform 25">
                <a:extLst>
                  <a:ext uri="{FF2B5EF4-FFF2-40B4-BE49-F238E27FC236}">
                    <a16:creationId xmlns:a16="http://schemas.microsoft.com/office/drawing/2014/main" id="{FAF42817-AB3E-40FA-997F-EAC1411F46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50" name="Freeform 26">
                <a:extLst>
                  <a:ext uri="{FF2B5EF4-FFF2-40B4-BE49-F238E27FC236}">
                    <a16:creationId xmlns:a16="http://schemas.microsoft.com/office/drawing/2014/main" id="{50ED3298-A6DC-4825-93B1-68DB8CB62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51" name="Freeform 27">
                <a:extLst>
                  <a:ext uri="{FF2B5EF4-FFF2-40B4-BE49-F238E27FC236}">
                    <a16:creationId xmlns:a16="http://schemas.microsoft.com/office/drawing/2014/main" id="{2B951778-3B6B-4BB9-9D89-2ED650C820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52" name="Freeform 28">
                <a:extLst>
                  <a:ext uri="{FF2B5EF4-FFF2-40B4-BE49-F238E27FC236}">
                    <a16:creationId xmlns:a16="http://schemas.microsoft.com/office/drawing/2014/main" id="{8F3ED9A8-A83F-463A-8C2E-E83977D9A9C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53" name="Freeform 29">
                <a:extLst>
                  <a:ext uri="{FF2B5EF4-FFF2-40B4-BE49-F238E27FC236}">
                    <a16:creationId xmlns:a16="http://schemas.microsoft.com/office/drawing/2014/main" id="{9A0C113E-781D-4083-86C0-EC936092D2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54" name="Freeform 30">
                <a:extLst>
                  <a:ext uri="{FF2B5EF4-FFF2-40B4-BE49-F238E27FC236}">
                    <a16:creationId xmlns:a16="http://schemas.microsoft.com/office/drawing/2014/main" id="{B63D60EF-1E99-4D4C-BF11-AAF8ABEB86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55" name="Freeform 31">
                <a:extLst>
                  <a:ext uri="{FF2B5EF4-FFF2-40B4-BE49-F238E27FC236}">
                    <a16:creationId xmlns:a16="http://schemas.microsoft.com/office/drawing/2014/main" id="{50403E41-7079-49EA-8D0B-4F678552D9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grpSp>
        <p:grpSp>
          <p:nvGrpSpPr>
            <p:cNvPr id="18" name="Group 17">
              <a:extLst>
                <a:ext uri="{FF2B5EF4-FFF2-40B4-BE49-F238E27FC236}">
                  <a16:creationId xmlns:a16="http://schemas.microsoft.com/office/drawing/2014/main" id="{E3B2C458-4D37-49A0-A94E-D516E05C3CC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227597" y="0"/>
              <a:ext cx="674688" cy="6848476"/>
              <a:chOff x="11364912" y="0"/>
              <a:chExt cx="674688" cy="6848476"/>
            </a:xfrm>
            <a:gradFill flip="none" rotWithShape="1">
              <a:gsLst>
                <a:gs pos="0">
                  <a:schemeClr val="bg2"/>
                </a:gs>
                <a:gs pos="100000">
                  <a:schemeClr val="tx2">
                    <a:lumMod val="60000"/>
                    <a:lumOff val="40000"/>
                  </a:schemeClr>
                </a:gs>
              </a:gsLst>
              <a:lin ang="5400000" scaled="0"/>
              <a:tileRect/>
            </a:gradFill>
          </p:grpSpPr>
          <p:sp>
            <p:nvSpPr>
              <p:cNvPr id="19" name="Freeform 32">
                <a:extLst>
                  <a:ext uri="{FF2B5EF4-FFF2-40B4-BE49-F238E27FC236}">
                    <a16:creationId xmlns:a16="http://schemas.microsoft.com/office/drawing/2014/main" id="{C1B10016-E0C4-4526-A466-9911541D2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0" name="Freeform 33">
                <a:extLst>
                  <a:ext uri="{FF2B5EF4-FFF2-40B4-BE49-F238E27FC236}">
                    <a16:creationId xmlns:a16="http://schemas.microsoft.com/office/drawing/2014/main" id="{D574C3F0-FC2B-43A3-94B2-75D305FBF7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1" name="Freeform 34">
                <a:extLst>
                  <a:ext uri="{FF2B5EF4-FFF2-40B4-BE49-F238E27FC236}">
                    <a16:creationId xmlns:a16="http://schemas.microsoft.com/office/drawing/2014/main" id="{D92A5F66-F404-433B-BDBE-5E0DFF40D6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2" name="Freeform 35">
                <a:extLst>
                  <a:ext uri="{FF2B5EF4-FFF2-40B4-BE49-F238E27FC236}">
                    <a16:creationId xmlns:a16="http://schemas.microsoft.com/office/drawing/2014/main" id="{0A0BDF81-64CC-431D-81B1-A21938C054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3" name="Freeform 36">
                <a:extLst>
                  <a:ext uri="{FF2B5EF4-FFF2-40B4-BE49-F238E27FC236}">
                    <a16:creationId xmlns:a16="http://schemas.microsoft.com/office/drawing/2014/main" id="{42871530-50EC-42C2-879A-AE8154DADC0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4" name="Freeform 37">
                <a:extLst>
                  <a:ext uri="{FF2B5EF4-FFF2-40B4-BE49-F238E27FC236}">
                    <a16:creationId xmlns:a16="http://schemas.microsoft.com/office/drawing/2014/main" id="{53AF2F2A-B148-4906-B90D-6E2223978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5" name="Freeform 38">
                <a:extLst>
                  <a:ext uri="{FF2B5EF4-FFF2-40B4-BE49-F238E27FC236}">
                    <a16:creationId xmlns:a16="http://schemas.microsoft.com/office/drawing/2014/main" id="{9A79EAA4-6F5D-4A2C-B688-CD29C2217C0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6" name="Freeform 39">
                <a:extLst>
                  <a:ext uri="{FF2B5EF4-FFF2-40B4-BE49-F238E27FC236}">
                    <a16:creationId xmlns:a16="http://schemas.microsoft.com/office/drawing/2014/main" id="{B9CE5833-22CF-4408-9338-4B7749FEA3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7" name="Freeform 40">
                <a:extLst>
                  <a:ext uri="{FF2B5EF4-FFF2-40B4-BE49-F238E27FC236}">
                    <a16:creationId xmlns:a16="http://schemas.microsoft.com/office/drawing/2014/main" id="{316A985A-7ADD-4BEE-A7B6-E5B49E1839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8" name="Rectangle 41">
                <a:extLst>
                  <a:ext uri="{FF2B5EF4-FFF2-40B4-BE49-F238E27FC236}">
                    <a16:creationId xmlns:a16="http://schemas.microsoft.com/office/drawing/2014/main" id="{352CFA3F-5CFE-412E-9196-C966F34579D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sp>
        </p:grpSp>
      </p:grpSp>
      <p:pic>
        <p:nvPicPr>
          <p:cNvPr id="57" name="Picture 2">
            <a:extLst>
              <a:ext uri="{FF2B5EF4-FFF2-40B4-BE49-F238E27FC236}">
                <a16:creationId xmlns:a16="http://schemas.microsoft.com/office/drawing/2014/main" id="{2FB01CCF-839B-4126-9BF9-132C64D8A1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4="http://schemas.microsoft.com/office/drawing/2010/main" xmlns:p14="http://schemas.microsoft.com/office/powerpoint/2010/main" xmlns:a16="http://schemas.microsoft.com/office/drawing/2014/main">
                <a:solidFill>
                  <a:srgbClr val="FFFFFF"/>
                </a:solidFill>
              </a14:hiddenFill>
            </a:ext>
          </a:extLst>
        </p:spPr>
      </p:pic>
      <p:sp>
        <p:nvSpPr>
          <p:cNvPr id="2" name="Title 1">
            <a:extLst>
              <a:ext uri="{FF2B5EF4-FFF2-40B4-BE49-F238E27FC236}">
                <a16:creationId xmlns:a16="http://schemas.microsoft.com/office/drawing/2014/main" id="{AACCB77E-02AA-DBCF-9D06-A3B65FDD64D1}"/>
              </a:ext>
            </a:extLst>
          </p:cNvPr>
          <p:cNvSpPr>
            <a:spLocks noGrp="1"/>
          </p:cNvSpPr>
          <p:nvPr>
            <p:ph type="title"/>
          </p:nvPr>
        </p:nvSpPr>
        <p:spPr>
          <a:xfrm>
            <a:off x="5128643" y="618518"/>
            <a:ext cx="6188402" cy="1478570"/>
          </a:xfrm>
        </p:spPr>
        <p:txBody>
          <a:bodyPr vert="horz" lIns="91440" tIns="45720" rIns="91440" bIns="45720" rtlCol="0" anchor="ctr">
            <a:normAutofit/>
          </a:bodyPr>
          <a:lstStyle/>
          <a:p>
            <a:r>
              <a:rPr lang="en-US">
                <a:solidFill>
                  <a:srgbClr val="FFFFFF"/>
                </a:solidFill>
              </a:rPr>
              <a:t>Optics hardware Cont.</a:t>
            </a:r>
          </a:p>
        </p:txBody>
      </p:sp>
      <p:sp useBgFill="1">
        <p:nvSpPr>
          <p:cNvPr id="59" name="Round Diagonal Corner Rectangle 6">
            <a:extLst>
              <a:ext uri="{FF2B5EF4-FFF2-40B4-BE49-F238E27FC236}">
                <a16:creationId xmlns:a16="http://schemas.microsoft.com/office/drawing/2014/main" id="{F2B1468C-8227-4785-8776-7BDBDDF08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579" y="808057"/>
            <a:ext cx="3821429" cy="5234394"/>
          </a:xfrm>
          <a:prstGeom prst="round2DiagRect">
            <a:avLst>
              <a:gd name="adj1" fmla="val 11323"/>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9" descr="A picture containing electronics, camera&#10;&#10;Description automatically generated">
            <a:extLst>
              <a:ext uri="{FF2B5EF4-FFF2-40B4-BE49-F238E27FC236}">
                <a16:creationId xmlns:a16="http://schemas.microsoft.com/office/drawing/2014/main" id="{F9B6D0B8-85F1-61B8-5281-B3D986AFED6B}"/>
              </a:ext>
            </a:extLst>
          </p:cNvPr>
          <p:cNvPicPr>
            <a:picLocks noGrp="1" noChangeAspect="1"/>
          </p:cNvPicPr>
          <p:nvPr>
            <p:ph idx="1"/>
          </p:nvPr>
        </p:nvPicPr>
        <p:blipFill>
          <a:blip r:embed="rId3"/>
          <a:stretch>
            <a:fillRect/>
          </a:stretch>
        </p:blipFill>
        <p:spPr>
          <a:xfrm>
            <a:off x="1126617" y="1836950"/>
            <a:ext cx="3178638" cy="3178638"/>
          </a:xfrm>
          <a:prstGeom prst="rect">
            <a:avLst/>
          </a:prstGeom>
        </p:spPr>
      </p:pic>
      <p:sp>
        <p:nvSpPr>
          <p:cNvPr id="3" name="TextBox 2">
            <a:extLst>
              <a:ext uri="{FF2B5EF4-FFF2-40B4-BE49-F238E27FC236}">
                <a16:creationId xmlns:a16="http://schemas.microsoft.com/office/drawing/2014/main" id="{A1569B2F-F59D-5BD8-6CEB-F526C6AA6CE0}"/>
              </a:ext>
            </a:extLst>
          </p:cNvPr>
          <p:cNvSpPr txBox="1"/>
          <p:nvPr/>
        </p:nvSpPr>
        <p:spPr>
          <a:xfrm>
            <a:off x="5128643" y="2249487"/>
            <a:ext cx="6188402" cy="3541714"/>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342900" indent="-228600" defTabSz="914400">
              <a:lnSpc>
                <a:spcPct val="120000"/>
              </a:lnSpc>
              <a:spcAft>
                <a:spcPts val="600"/>
              </a:spcAft>
              <a:buSzPct val="125000"/>
              <a:buFont typeface="Arial" panose="020B0604020202020204" pitchFamily="34" charset="0"/>
              <a:buChar char="•"/>
            </a:pPr>
            <a:r>
              <a:rPr lang="en-US" err="1">
                <a:solidFill>
                  <a:srgbClr val="FFFFFF"/>
                </a:solidFill>
              </a:rPr>
              <a:t>Arducam</a:t>
            </a:r>
            <a:r>
              <a:rPr lang="en-US">
                <a:solidFill>
                  <a:srgbClr val="FFFFFF"/>
                </a:solidFill>
              </a:rPr>
              <a:t> HQ IR-CUT Camera 12.3MP 1/2.3-In IMX477 w/ 6mm CS Lens for Jetson Nano</a:t>
            </a:r>
          </a:p>
          <a:p>
            <a:pPr marL="342900" indent="-228600" defTabSz="914400">
              <a:lnSpc>
                <a:spcPct val="120000"/>
              </a:lnSpc>
              <a:spcAft>
                <a:spcPts val="600"/>
              </a:spcAft>
              <a:buSzPct val="125000"/>
              <a:buFont typeface="Arial" panose="020B0604020202020204" pitchFamily="34" charset="0"/>
              <a:buChar char="•"/>
            </a:pPr>
            <a:endParaRPr lang="en-US">
              <a:solidFill>
                <a:srgbClr val="FFFFFF"/>
              </a:solidFill>
            </a:endParaRPr>
          </a:p>
          <a:p>
            <a:pPr indent="-228600" defTabSz="914400">
              <a:lnSpc>
                <a:spcPct val="120000"/>
              </a:lnSpc>
              <a:spcAft>
                <a:spcPts val="600"/>
              </a:spcAft>
              <a:buSzPct val="125000"/>
              <a:buFont typeface="Arial" panose="020B0604020202020204" pitchFamily="34" charset="0"/>
              <a:buChar char="•"/>
            </a:pPr>
            <a:r>
              <a:rPr lang="en-US">
                <a:solidFill>
                  <a:srgbClr val="FFFFFF"/>
                </a:solidFill>
              </a:rPr>
              <a:t> Camera being provided by our sponsor is a derivative of the above camera</a:t>
            </a:r>
          </a:p>
        </p:txBody>
      </p:sp>
    </p:spTree>
    <p:extLst>
      <p:ext uri="{BB962C8B-B14F-4D97-AF65-F5344CB8AC3E}">
        <p14:creationId xmlns:p14="http://schemas.microsoft.com/office/powerpoint/2010/main" val="2304866828"/>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262B5-CC75-5292-0D95-5259417D61F2}"/>
              </a:ext>
            </a:extLst>
          </p:cNvPr>
          <p:cNvSpPr>
            <a:spLocks noGrp="1"/>
          </p:cNvSpPr>
          <p:nvPr>
            <p:ph type="title"/>
          </p:nvPr>
        </p:nvSpPr>
        <p:spPr/>
        <p:txBody>
          <a:bodyPr/>
          <a:lstStyle/>
          <a:p>
            <a:r>
              <a:rPr lang="en-US"/>
              <a:t>Work Distribution</a:t>
            </a:r>
          </a:p>
        </p:txBody>
      </p:sp>
      <p:sp>
        <p:nvSpPr>
          <p:cNvPr id="3" name="Content Placeholder 2">
            <a:extLst>
              <a:ext uri="{FF2B5EF4-FFF2-40B4-BE49-F238E27FC236}">
                <a16:creationId xmlns:a16="http://schemas.microsoft.com/office/drawing/2014/main" id="{66F14835-D4C2-CC8C-3691-4947EAD28A9C}"/>
              </a:ext>
            </a:extLst>
          </p:cNvPr>
          <p:cNvSpPr>
            <a:spLocks noGrp="1"/>
          </p:cNvSpPr>
          <p:nvPr>
            <p:ph idx="1"/>
          </p:nvPr>
        </p:nvSpPr>
        <p:spPr>
          <a:xfrm>
            <a:off x="1143000" y="1856508"/>
            <a:ext cx="9905999" cy="4248728"/>
          </a:xfrm>
        </p:spPr>
        <p:txBody>
          <a:bodyPr>
            <a:normAutofit lnSpcReduction="10000"/>
          </a:bodyPr>
          <a:lstStyle/>
          <a:p>
            <a:r>
              <a:rPr lang="en-US" dirty="0"/>
              <a:t>Power Supply: Valery Jean</a:t>
            </a:r>
          </a:p>
          <a:p>
            <a:r>
              <a:rPr lang="en-US" dirty="0"/>
              <a:t>IR-AOI: Anthony Badillo</a:t>
            </a:r>
          </a:p>
          <a:p>
            <a:r>
              <a:rPr lang="en-US" dirty="0"/>
              <a:t>Laser Counter: Anthony Badillo</a:t>
            </a:r>
          </a:p>
          <a:p>
            <a:r>
              <a:rPr lang="en-US" dirty="0"/>
              <a:t>Auto-Focusing Rail: Garin Arabaci and Anthony Badillo</a:t>
            </a:r>
          </a:p>
          <a:p>
            <a:r>
              <a:rPr lang="en-US" dirty="0"/>
              <a:t>Control System PCB: Garin Arabaci</a:t>
            </a:r>
          </a:p>
          <a:p>
            <a:r>
              <a:rPr lang="en-US" dirty="0"/>
              <a:t>Image Processing Software: Joseph Sauceda</a:t>
            </a:r>
          </a:p>
          <a:p>
            <a:r>
              <a:rPr lang="en-US" dirty="0"/>
              <a:t>Secondary MCU Software: Joseph Sauceda</a:t>
            </a:r>
          </a:p>
          <a:p>
            <a:r>
              <a:rPr lang="en-US" dirty="0"/>
              <a:t>Alert Interface (LEDs): Garin Arabaci</a:t>
            </a:r>
          </a:p>
          <a:p>
            <a:endParaRPr lang="en-US" dirty="0"/>
          </a:p>
        </p:txBody>
      </p:sp>
    </p:spTree>
    <p:extLst>
      <p:ext uri="{BB962C8B-B14F-4D97-AF65-F5344CB8AC3E}">
        <p14:creationId xmlns:p14="http://schemas.microsoft.com/office/powerpoint/2010/main" val="1722820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22651-ECC8-7DAD-BA85-A6757FBD2A57}"/>
              </a:ext>
            </a:extLst>
          </p:cNvPr>
          <p:cNvSpPr>
            <a:spLocks noGrp="1"/>
          </p:cNvSpPr>
          <p:nvPr>
            <p:ph type="title"/>
          </p:nvPr>
        </p:nvSpPr>
        <p:spPr/>
        <p:txBody>
          <a:bodyPr/>
          <a:lstStyle/>
          <a:p>
            <a:r>
              <a:rPr lang="en-US"/>
              <a:t>Design Flow Diagram</a:t>
            </a:r>
          </a:p>
        </p:txBody>
      </p:sp>
      <p:pic>
        <p:nvPicPr>
          <p:cNvPr id="4" name="Picture 4">
            <a:extLst>
              <a:ext uri="{FF2B5EF4-FFF2-40B4-BE49-F238E27FC236}">
                <a16:creationId xmlns:a16="http://schemas.microsoft.com/office/drawing/2014/main" id="{E447905D-405D-5710-5056-7E540152423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796746" y="2102129"/>
            <a:ext cx="10595331" cy="3941745"/>
          </a:xfrm>
        </p:spPr>
      </p:pic>
      <p:sp>
        <p:nvSpPr>
          <p:cNvPr id="3" name="TextBox 2">
            <a:extLst>
              <a:ext uri="{FF2B5EF4-FFF2-40B4-BE49-F238E27FC236}">
                <a16:creationId xmlns:a16="http://schemas.microsoft.com/office/drawing/2014/main" id="{691C4B50-1FEC-EDD6-7443-466441907245}"/>
              </a:ext>
            </a:extLst>
          </p:cNvPr>
          <p:cNvSpPr txBox="1"/>
          <p:nvPr/>
        </p:nvSpPr>
        <p:spPr>
          <a:xfrm>
            <a:off x="8381999" y="4777483"/>
            <a:ext cx="2645595" cy="1498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5" name="TextBox 4">
            <a:extLst>
              <a:ext uri="{FF2B5EF4-FFF2-40B4-BE49-F238E27FC236}">
                <a16:creationId xmlns:a16="http://schemas.microsoft.com/office/drawing/2014/main" id="{22D4310B-4027-BD6F-754E-1CE6DE69BABF}"/>
              </a:ext>
            </a:extLst>
          </p:cNvPr>
          <p:cNvSpPr txBox="1"/>
          <p:nvPr/>
        </p:nvSpPr>
        <p:spPr>
          <a:xfrm>
            <a:off x="8185078" y="556517"/>
            <a:ext cx="1866471" cy="907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 name="TextBox 5">
            <a:extLst>
              <a:ext uri="{FF2B5EF4-FFF2-40B4-BE49-F238E27FC236}">
                <a16:creationId xmlns:a16="http://schemas.microsoft.com/office/drawing/2014/main" id="{6DC4C736-F21E-CE0B-B9AB-A11F9CF51746}"/>
              </a:ext>
            </a:extLst>
          </p:cNvPr>
          <p:cNvSpPr txBox="1"/>
          <p:nvPr/>
        </p:nvSpPr>
        <p:spPr>
          <a:xfrm>
            <a:off x="4649055" y="34247"/>
            <a:ext cx="34247" cy="513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7" name="TextBox 6">
            <a:extLst>
              <a:ext uri="{FF2B5EF4-FFF2-40B4-BE49-F238E27FC236}">
                <a16:creationId xmlns:a16="http://schemas.microsoft.com/office/drawing/2014/main" id="{9FD4E426-2F83-AB15-8E4A-11F8B8246976}"/>
              </a:ext>
            </a:extLst>
          </p:cNvPr>
          <p:cNvSpPr txBox="1"/>
          <p:nvPr/>
        </p:nvSpPr>
        <p:spPr>
          <a:xfrm>
            <a:off x="8304943" y="5265505"/>
            <a:ext cx="26541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Add a legend</a:t>
            </a:r>
          </a:p>
        </p:txBody>
      </p:sp>
    </p:spTree>
    <p:extLst>
      <p:ext uri="{BB962C8B-B14F-4D97-AF65-F5344CB8AC3E}">
        <p14:creationId xmlns:p14="http://schemas.microsoft.com/office/powerpoint/2010/main" val="1443381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7" name="Picture 2">
            <a:extLst>
              <a:ext uri="{FF2B5EF4-FFF2-40B4-BE49-F238E27FC236}">
                <a16:creationId xmlns:a16="http://schemas.microsoft.com/office/drawing/2014/main" id="{9ACD3AF8-B16E-4174-8C1A-41F683C4AF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xmlns:a16="http://schemas.microsoft.com/office/drawing/2014/main">
                <a:solidFill>
                  <a:srgbClr val="FFFFFF"/>
                </a:solidFill>
              </a14:hiddenFill>
            </a:ext>
          </a:extLst>
        </p:spPr>
      </p:pic>
      <p:grpSp>
        <p:nvGrpSpPr>
          <p:cNvPr id="139" name="Group 138">
            <a:extLst>
              <a:ext uri="{FF2B5EF4-FFF2-40B4-BE49-F238E27FC236}">
                <a16:creationId xmlns:a16="http://schemas.microsoft.com/office/drawing/2014/main" id="{FF5EAD09-B81D-415F-8BCF-73C81AE05F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40" name="Rectangle 5">
              <a:extLst>
                <a:ext uri="{FF2B5EF4-FFF2-40B4-BE49-F238E27FC236}">
                  <a16:creationId xmlns:a16="http://schemas.microsoft.com/office/drawing/2014/main" id="{CFB79010-8ED4-49EF-AFD2-F4D8C80B69B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4="http://schemas.microsoft.com/office/drawing/2010/main" xmlns:a16="http://schemas.microsoft.com/office/drawing/2014/main" w="9525">
                  <a:solidFill>
                    <a:srgbClr val="000000"/>
                  </a:solidFill>
                  <a:miter lim="800000"/>
                  <a:headEnd/>
                  <a:tailEnd/>
                </a14:hiddenLine>
              </a:ext>
            </a:extLst>
          </p:spPr>
        </p:sp>
        <p:sp>
          <p:nvSpPr>
            <p:cNvPr id="141" name="Freeform 6">
              <a:extLst>
                <a:ext uri="{FF2B5EF4-FFF2-40B4-BE49-F238E27FC236}">
                  <a16:creationId xmlns:a16="http://schemas.microsoft.com/office/drawing/2014/main" id="{4649B869-006E-42B5-9DDC-21049B130E0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42" name="Freeform 7">
              <a:extLst>
                <a:ext uri="{FF2B5EF4-FFF2-40B4-BE49-F238E27FC236}">
                  <a16:creationId xmlns:a16="http://schemas.microsoft.com/office/drawing/2014/main" id="{443096BD-333F-48B6-8220-D1F9793E40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43" name="Rectangle 8">
              <a:extLst>
                <a:ext uri="{FF2B5EF4-FFF2-40B4-BE49-F238E27FC236}">
                  <a16:creationId xmlns:a16="http://schemas.microsoft.com/office/drawing/2014/main" id="{1A45BB9A-7E84-4B9B-923A-270A97F8524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4="http://schemas.microsoft.com/office/drawing/2010/main" xmlns:a16="http://schemas.microsoft.com/office/drawing/2014/main" w="9525">
                  <a:solidFill>
                    <a:srgbClr val="000000"/>
                  </a:solidFill>
                  <a:miter lim="800000"/>
                  <a:headEnd/>
                  <a:tailEnd/>
                </a14:hiddenLine>
              </a:ext>
            </a:extLst>
          </p:spPr>
        </p:sp>
        <p:sp>
          <p:nvSpPr>
            <p:cNvPr id="144" name="Freeform 9">
              <a:extLst>
                <a:ext uri="{FF2B5EF4-FFF2-40B4-BE49-F238E27FC236}">
                  <a16:creationId xmlns:a16="http://schemas.microsoft.com/office/drawing/2014/main" id="{D7D7C768-2F76-4DE2-A807-1B9FFF816C2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45" name="Freeform 10">
              <a:extLst>
                <a:ext uri="{FF2B5EF4-FFF2-40B4-BE49-F238E27FC236}">
                  <a16:creationId xmlns:a16="http://schemas.microsoft.com/office/drawing/2014/main" id="{1870B32E-EE42-470E-B543-CA55AEC8CA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46" name="Freeform 11">
              <a:extLst>
                <a:ext uri="{FF2B5EF4-FFF2-40B4-BE49-F238E27FC236}">
                  <a16:creationId xmlns:a16="http://schemas.microsoft.com/office/drawing/2014/main" id="{EEF09120-11AA-4DB5-98A8-EC4923002C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47" name="Freeform 12">
              <a:extLst>
                <a:ext uri="{FF2B5EF4-FFF2-40B4-BE49-F238E27FC236}">
                  <a16:creationId xmlns:a16="http://schemas.microsoft.com/office/drawing/2014/main" id="{39CC463D-589C-461C-A234-0460EB06B8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48" name="Freeform 13">
              <a:extLst>
                <a:ext uri="{FF2B5EF4-FFF2-40B4-BE49-F238E27FC236}">
                  <a16:creationId xmlns:a16="http://schemas.microsoft.com/office/drawing/2014/main" id="{B6516153-269A-421E-A021-CB3F3C5E1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49" name="Freeform 14">
              <a:extLst>
                <a:ext uri="{FF2B5EF4-FFF2-40B4-BE49-F238E27FC236}">
                  <a16:creationId xmlns:a16="http://schemas.microsoft.com/office/drawing/2014/main" id="{45E14300-6C4A-4F77-915F-F3B25B0237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50" name="Freeform 15">
              <a:extLst>
                <a:ext uri="{FF2B5EF4-FFF2-40B4-BE49-F238E27FC236}">
                  <a16:creationId xmlns:a16="http://schemas.microsoft.com/office/drawing/2014/main" id="{993E312A-E6A6-4B52-ADE6-618ADC89BA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51" name="Freeform 16">
              <a:extLst>
                <a:ext uri="{FF2B5EF4-FFF2-40B4-BE49-F238E27FC236}">
                  <a16:creationId xmlns:a16="http://schemas.microsoft.com/office/drawing/2014/main" id="{2F0F3026-2480-472B-8C52-36812C81E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52" name="Freeform 17">
              <a:extLst>
                <a:ext uri="{FF2B5EF4-FFF2-40B4-BE49-F238E27FC236}">
                  <a16:creationId xmlns:a16="http://schemas.microsoft.com/office/drawing/2014/main" id="{34E1C992-559D-4827-9F30-31A3CA7A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53" name="Freeform 18">
              <a:extLst>
                <a:ext uri="{FF2B5EF4-FFF2-40B4-BE49-F238E27FC236}">
                  <a16:creationId xmlns:a16="http://schemas.microsoft.com/office/drawing/2014/main" id="{D9F2FB98-F443-498F-AAD9-6945825681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54" name="Freeform 19">
              <a:extLst>
                <a:ext uri="{FF2B5EF4-FFF2-40B4-BE49-F238E27FC236}">
                  <a16:creationId xmlns:a16="http://schemas.microsoft.com/office/drawing/2014/main" id="{75DBF6EC-ED50-43E4-8A8B-64CE86A88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55" name="Freeform 20">
              <a:extLst>
                <a:ext uri="{FF2B5EF4-FFF2-40B4-BE49-F238E27FC236}">
                  <a16:creationId xmlns:a16="http://schemas.microsoft.com/office/drawing/2014/main" id="{FD854F40-AC43-4F21-9C62-2CE35CFD2B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56" name="Freeform 21">
              <a:extLst>
                <a:ext uri="{FF2B5EF4-FFF2-40B4-BE49-F238E27FC236}">
                  <a16:creationId xmlns:a16="http://schemas.microsoft.com/office/drawing/2014/main" id="{62CCB560-494A-4F74-9DE4-068806A893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57" name="Freeform 22">
              <a:extLst>
                <a:ext uri="{FF2B5EF4-FFF2-40B4-BE49-F238E27FC236}">
                  <a16:creationId xmlns:a16="http://schemas.microsoft.com/office/drawing/2014/main" id="{6F9A05F2-B5D2-4D8A-9A78-14E45C13FE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58" name="Freeform 23">
              <a:extLst>
                <a:ext uri="{FF2B5EF4-FFF2-40B4-BE49-F238E27FC236}">
                  <a16:creationId xmlns:a16="http://schemas.microsoft.com/office/drawing/2014/main" id="{A6373189-19BB-4BEC-84A3-432253E058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59" name="Freeform 24">
              <a:extLst>
                <a:ext uri="{FF2B5EF4-FFF2-40B4-BE49-F238E27FC236}">
                  <a16:creationId xmlns:a16="http://schemas.microsoft.com/office/drawing/2014/main" id="{71AB3122-947A-44DB-B190-A2601C6C95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60" name="Freeform 25">
              <a:extLst>
                <a:ext uri="{FF2B5EF4-FFF2-40B4-BE49-F238E27FC236}">
                  <a16:creationId xmlns:a16="http://schemas.microsoft.com/office/drawing/2014/main" id="{74B4109D-3AFC-4D44-87B1-0CDED3E63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61" name="Freeform 26">
              <a:extLst>
                <a:ext uri="{FF2B5EF4-FFF2-40B4-BE49-F238E27FC236}">
                  <a16:creationId xmlns:a16="http://schemas.microsoft.com/office/drawing/2014/main" id="{44AAD39F-F7C9-4D00-95E0-0465B4E8588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62" name="Freeform 27">
              <a:extLst>
                <a:ext uri="{FF2B5EF4-FFF2-40B4-BE49-F238E27FC236}">
                  <a16:creationId xmlns:a16="http://schemas.microsoft.com/office/drawing/2014/main" id="{C1DCAB8D-6EF6-4A84-8D0C-AA9226DEC9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63" name="Freeform 28">
              <a:extLst>
                <a:ext uri="{FF2B5EF4-FFF2-40B4-BE49-F238E27FC236}">
                  <a16:creationId xmlns:a16="http://schemas.microsoft.com/office/drawing/2014/main" id="{C407F97F-83CF-4703-B9E0-6335530E32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64" name="Freeform 29">
              <a:extLst>
                <a:ext uri="{FF2B5EF4-FFF2-40B4-BE49-F238E27FC236}">
                  <a16:creationId xmlns:a16="http://schemas.microsoft.com/office/drawing/2014/main" id="{0D8D2363-5D84-4CFF-89AA-3C93C859DB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65" name="Freeform 30">
              <a:extLst>
                <a:ext uri="{FF2B5EF4-FFF2-40B4-BE49-F238E27FC236}">
                  <a16:creationId xmlns:a16="http://schemas.microsoft.com/office/drawing/2014/main" id="{0435A35C-AC99-4E12-8CB0-9C640DAA945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66" name="Freeform 31">
              <a:extLst>
                <a:ext uri="{FF2B5EF4-FFF2-40B4-BE49-F238E27FC236}">
                  <a16:creationId xmlns:a16="http://schemas.microsoft.com/office/drawing/2014/main" id="{F20392CF-2256-4527-836B-2E6F88596E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67" name="Freeform 32">
              <a:extLst>
                <a:ext uri="{FF2B5EF4-FFF2-40B4-BE49-F238E27FC236}">
                  <a16:creationId xmlns:a16="http://schemas.microsoft.com/office/drawing/2014/main" id="{C52C3AD3-122C-4010-9C55-B0247F8CCA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68" name="Rectangle 33">
              <a:extLst>
                <a:ext uri="{FF2B5EF4-FFF2-40B4-BE49-F238E27FC236}">
                  <a16:creationId xmlns:a16="http://schemas.microsoft.com/office/drawing/2014/main" id="{EFCB53ED-09C0-4AD7-9BBC-366833D5FE0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4="http://schemas.microsoft.com/office/drawing/2010/main" xmlns:a16="http://schemas.microsoft.com/office/drawing/2014/main" w="9525">
                  <a:solidFill>
                    <a:srgbClr val="000000"/>
                  </a:solidFill>
                  <a:miter lim="800000"/>
                  <a:headEnd/>
                  <a:tailEnd/>
                </a14:hiddenLine>
              </a:ext>
            </a:extLst>
          </p:spPr>
        </p:sp>
        <p:sp>
          <p:nvSpPr>
            <p:cNvPr id="169" name="Freeform 34">
              <a:extLst>
                <a:ext uri="{FF2B5EF4-FFF2-40B4-BE49-F238E27FC236}">
                  <a16:creationId xmlns:a16="http://schemas.microsoft.com/office/drawing/2014/main" id="{6F309F52-BFCF-47D9-8089-BC049540DB4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70" name="Freeform 35">
              <a:extLst>
                <a:ext uri="{FF2B5EF4-FFF2-40B4-BE49-F238E27FC236}">
                  <a16:creationId xmlns:a16="http://schemas.microsoft.com/office/drawing/2014/main" id="{5F9AE85F-C7AA-4761-B468-2E100829B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71" name="Freeform 36">
              <a:extLst>
                <a:ext uri="{FF2B5EF4-FFF2-40B4-BE49-F238E27FC236}">
                  <a16:creationId xmlns:a16="http://schemas.microsoft.com/office/drawing/2014/main" id="{2C81C778-91E5-4AE9-AACB-8566E7A28B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72" name="Freeform 37">
              <a:extLst>
                <a:ext uri="{FF2B5EF4-FFF2-40B4-BE49-F238E27FC236}">
                  <a16:creationId xmlns:a16="http://schemas.microsoft.com/office/drawing/2014/main" id="{6C56E0B4-58A0-4B2B-BD56-54121BB8DB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73" name="Freeform 38">
              <a:extLst>
                <a:ext uri="{FF2B5EF4-FFF2-40B4-BE49-F238E27FC236}">
                  <a16:creationId xmlns:a16="http://schemas.microsoft.com/office/drawing/2014/main" id="{88A29CFE-13A6-4509-946F-5C074F856E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74" name="Freeform 39">
              <a:extLst>
                <a:ext uri="{FF2B5EF4-FFF2-40B4-BE49-F238E27FC236}">
                  <a16:creationId xmlns:a16="http://schemas.microsoft.com/office/drawing/2014/main" id="{00235A0A-018B-4499-AC16-AF83457BF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75" name="Freeform 40">
              <a:extLst>
                <a:ext uri="{FF2B5EF4-FFF2-40B4-BE49-F238E27FC236}">
                  <a16:creationId xmlns:a16="http://schemas.microsoft.com/office/drawing/2014/main" id="{861DF9B7-50DC-4EBE-8B23-97FE92DBBB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76" name="Freeform 41">
              <a:extLst>
                <a:ext uri="{FF2B5EF4-FFF2-40B4-BE49-F238E27FC236}">
                  <a16:creationId xmlns:a16="http://schemas.microsoft.com/office/drawing/2014/main" id="{69673907-73D7-4729-A911-9BD078EC2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77" name="Freeform 42">
              <a:extLst>
                <a:ext uri="{FF2B5EF4-FFF2-40B4-BE49-F238E27FC236}">
                  <a16:creationId xmlns:a16="http://schemas.microsoft.com/office/drawing/2014/main" id="{4DC844D3-8053-4EE7-A286-50157B6FD8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78" name="Freeform 43">
              <a:extLst>
                <a:ext uri="{FF2B5EF4-FFF2-40B4-BE49-F238E27FC236}">
                  <a16:creationId xmlns:a16="http://schemas.microsoft.com/office/drawing/2014/main" id="{D67575A0-A45A-4773-874C-16370E3670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79" name="Freeform 44">
              <a:extLst>
                <a:ext uri="{FF2B5EF4-FFF2-40B4-BE49-F238E27FC236}">
                  <a16:creationId xmlns:a16="http://schemas.microsoft.com/office/drawing/2014/main" id="{4327252B-B62B-4DE0-A924-B7F6E40AD96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80" name="Rectangle 45">
              <a:extLst>
                <a:ext uri="{FF2B5EF4-FFF2-40B4-BE49-F238E27FC236}">
                  <a16:creationId xmlns:a16="http://schemas.microsoft.com/office/drawing/2014/main" id="{778BC6A7-AC19-497B-A7C6-E447B2EBDAB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4="http://schemas.microsoft.com/office/drawing/2010/main" xmlns:a16="http://schemas.microsoft.com/office/drawing/2014/main" w="9525">
                  <a:solidFill>
                    <a:srgbClr val="000000"/>
                  </a:solidFill>
                  <a:miter lim="800000"/>
                  <a:headEnd/>
                  <a:tailEnd/>
                </a14:hiddenLine>
              </a:ext>
            </a:extLst>
          </p:spPr>
        </p:sp>
        <p:sp>
          <p:nvSpPr>
            <p:cNvPr id="181" name="Freeform 46">
              <a:extLst>
                <a:ext uri="{FF2B5EF4-FFF2-40B4-BE49-F238E27FC236}">
                  <a16:creationId xmlns:a16="http://schemas.microsoft.com/office/drawing/2014/main" id="{4E79A87B-BF1F-437A-9FED-BE93025E50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82" name="Freeform 47">
              <a:extLst>
                <a:ext uri="{FF2B5EF4-FFF2-40B4-BE49-F238E27FC236}">
                  <a16:creationId xmlns:a16="http://schemas.microsoft.com/office/drawing/2014/main" id="{DFAAF3CC-B4E0-45C8-AC2D-EF0D6D823D1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83" name="Freeform 48">
              <a:extLst>
                <a:ext uri="{FF2B5EF4-FFF2-40B4-BE49-F238E27FC236}">
                  <a16:creationId xmlns:a16="http://schemas.microsoft.com/office/drawing/2014/main" id="{A5A12C87-1E4A-4664-B2F4-A1C8B656F9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84" name="Freeform 49">
              <a:extLst>
                <a:ext uri="{FF2B5EF4-FFF2-40B4-BE49-F238E27FC236}">
                  <a16:creationId xmlns:a16="http://schemas.microsoft.com/office/drawing/2014/main" id="{B3AF8230-4630-4505-ADDB-16A9B6B3772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85" name="Freeform 50">
              <a:extLst>
                <a:ext uri="{FF2B5EF4-FFF2-40B4-BE49-F238E27FC236}">
                  <a16:creationId xmlns:a16="http://schemas.microsoft.com/office/drawing/2014/main" id="{33F93F6D-724D-42F3-AF1D-3081EAB5D1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86" name="Freeform 51">
              <a:extLst>
                <a:ext uri="{FF2B5EF4-FFF2-40B4-BE49-F238E27FC236}">
                  <a16:creationId xmlns:a16="http://schemas.microsoft.com/office/drawing/2014/main" id="{F5DD7A8F-FB67-4E79-80DB-0FAF3A0989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87" name="Freeform 52">
              <a:extLst>
                <a:ext uri="{FF2B5EF4-FFF2-40B4-BE49-F238E27FC236}">
                  <a16:creationId xmlns:a16="http://schemas.microsoft.com/office/drawing/2014/main" id="{7B140A84-E89E-4A80-9DF8-7BCA45F908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88" name="Freeform 53">
              <a:extLst>
                <a:ext uri="{FF2B5EF4-FFF2-40B4-BE49-F238E27FC236}">
                  <a16:creationId xmlns:a16="http://schemas.microsoft.com/office/drawing/2014/main" id="{279E1D6A-EFE2-44C6-A5BF-DFADF0DC91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89" name="Freeform 54">
              <a:extLst>
                <a:ext uri="{FF2B5EF4-FFF2-40B4-BE49-F238E27FC236}">
                  <a16:creationId xmlns:a16="http://schemas.microsoft.com/office/drawing/2014/main" id="{C9FA2204-561F-4ABB-988C-03053820F1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90" name="Freeform 55">
              <a:extLst>
                <a:ext uri="{FF2B5EF4-FFF2-40B4-BE49-F238E27FC236}">
                  <a16:creationId xmlns:a16="http://schemas.microsoft.com/office/drawing/2014/main" id="{8BD7D04E-AC0A-424F-BC40-28842DAF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91" name="Freeform 56">
              <a:extLst>
                <a:ext uri="{FF2B5EF4-FFF2-40B4-BE49-F238E27FC236}">
                  <a16:creationId xmlns:a16="http://schemas.microsoft.com/office/drawing/2014/main" id="{32B616A2-FE09-47DD-B58C-12EE58B7CA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92" name="Freeform 57">
              <a:extLst>
                <a:ext uri="{FF2B5EF4-FFF2-40B4-BE49-F238E27FC236}">
                  <a16:creationId xmlns:a16="http://schemas.microsoft.com/office/drawing/2014/main" id="{08C5EAF5-6064-484E-BA05-80D09D84EA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93" name="Freeform 58">
              <a:extLst>
                <a:ext uri="{FF2B5EF4-FFF2-40B4-BE49-F238E27FC236}">
                  <a16:creationId xmlns:a16="http://schemas.microsoft.com/office/drawing/2014/main" id="{F11D90DF-D275-4725-884C-77E5E01D89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grpSp>
      <p:sp>
        <p:nvSpPr>
          <p:cNvPr id="195" name="Rectangle 194">
            <a:extLst>
              <a:ext uri="{FF2B5EF4-FFF2-40B4-BE49-F238E27FC236}">
                <a16:creationId xmlns:a16="http://schemas.microsoft.com/office/drawing/2014/main" id="{4D6A640B-6684-4338-9199-6EE758735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7" name="Group 196">
            <a:extLst>
              <a:ext uri="{FF2B5EF4-FFF2-40B4-BE49-F238E27FC236}">
                <a16:creationId xmlns:a16="http://schemas.microsoft.com/office/drawing/2014/main" id="{5BAB052D-92E4-4715-895B-E423230754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2305051" cy="6858001"/>
            <a:chOff x="0" y="0"/>
            <a:chExt cx="2305051" cy="6858001"/>
          </a:xfrm>
          <a:solidFill>
            <a:schemeClr val="bg2">
              <a:lumMod val="60000"/>
              <a:lumOff val="40000"/>
              <a:alpha val="60000"/>
            </a:schemeClr>
          </a:solidFill>
          <a:effectLst/>
        </p:grpSpPr>
        <p:sp>
          <p:nvSpPr>
            <p:cNvPr id="198" name="Rectangle 5">
              <a:extLst>
                <a:ext uri="{FF2B5EF4-FFF2-40B4-BE49-F238E27FC236}">
                  <a16:creationId xmlns:a16="http://schemas.microsoft.com/office/drawing/2014/main" id="{F9792D54-14D4-44D6-A491-DEA72C26C37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sp>
        <p:sp>
          <p:nvSpPr>
            <p:cNvPr id="199" name="Freeform 6">
              <a:extLst>
                <a:ext uri="{FF2B5EF4-FFF2-40B4-BE49-F238E27FC236}">
                  <a16:creationId xmlns:a16="http://schemas.microsoft.com/office/drawing/2014/main" id="{D3CB19E7-637B-4FA1-B5E7-E35CF50AD39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00" name="Freeform 7">
              <a:extLst>
                <a:ext uri="{FF2B5EF4-FFF2-40B4-BE49-F238E27FC236}">
                  <a16:creationId xmlns:a16="http://schemas.microsoft.com/office/drawing/2014/main" id="{B8CED72B-CBE7-450E-BE7C-247E884393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01" name="Rectangle 8">
              <a:extLst>
                <a:ext uri="{FF2B5EF4-FFF2-40B4-BE49-F238E27FC236}">
                  <a16:creationId xmlns:a16="http://schemas.microsoft.com/office/drawing/2014/main" id="{3BBD7465-3665-40AE-98E8-F8503EE2096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sp>
        <p:sp>
          <p:nvSpPr>
            <p:cNvPr id="202" name="Freeform 9">
              <a:extLst>
                <a:ext uri="{FF2B5EF4-FFF2-40B4-BE49-F238E27FC236}">
                  <a16:creationId xmlns:a16="http://schemas.microsoft.com/office/drawing/2014/main" id="{86CB6F49-3080-4A29-860D-F8F1AC4AC30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03" name="Freeform 10">
              <a:extLst>
                <a:ext uri="{FF2B5EF4-FFF2-40B4-BE49-F238E27FC236}">
                  <a16:creationId xmlns:a16="http://schemas.microsoft.com/office/drawing/2014/main" id="{EA3A8EBB-EC1C-42C6-B409-E065ACD0EF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04" name="Freeform 11">
              <a:extLst>
                <a:ext uri="{FF2B5EF4-FFF2-40B4-BE49-F238E27FC236}">
                  <a16:creationId xmlns:a16="http://schemas.microsoft.com/office/drawing/2014/main" id="{0F0AAA08-BD9A-4F88-A60C-F2ECB84CE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05" name="Freeform 12">
              <a:extLst>
                <a:ext uri="{FF2B5EF4-FFF2-40B4-BE49-F238E27FC236}">
                  <a16:creationId xmlns:a16="http://schemas.microsoft.com/office/drawing/2014/main" id="{44ACFC6E-01EE-4A01-8C39-0C4BC6B4EFF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06" name="Freeform 13">
              <a:extLst>
                <a:ext uri="{FF2B5EF4-FFF2-40B4-BE49-F238E27FC236}">
                  <a16:creationId xmlns:a16="http://schemas.microsoft.com/office/drawing/2014/main" id="{DDE8B861-702A-45C6-A7C5-D20764B55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07" name="Freeform 14">
              <a:extLst>
                <a:ext uri="{FF2B5EF4-FFF2-40B4-BE49-F238E27FC236}">
                  <a16:creationId xmlns:a16="http://schemas.microsoft.com/office/drawing/2014/main" id="{28DFAFFC-4BAC-4606-8F45-47284ED217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08" name="Freeform 15">
              <a:extLst>
                <a:ext uri="{FF2B5EF4-FFF2-40B4-BE49-F238E27FC236}">
                  <a16:creationId xmlns:a16="http://schemas.microsoft.com/office/drawing/2014/main" id="{B141C913-8CB4-4E5B-B684-BD40367775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09" name="Freeform 16">
              <a:extLst>
                <a:ext uri="{FF2B5EF4-FFF2-40B4-BE49-F238E27FC236}">
                  <a16:creationId xmlns:a16="http://schemas.microsoft.com/office/drawing/2014/main" id="{81E80ADE-DC6D-491B-BAC4-A90D44FD45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10" name="Freeform 17">
              <a:extLst>
                <a:ext uri="{FF2B5EF4-FFF2-40B4-BE49-F238E27FC236}">
                  <a16:creationId xmlns:a16="http://schemas.microsoft.com/office/drawing/2014/main" id="{4A425A61-47B5-41CA-A1D6-21C358B89D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11" name="Freeform 18">
              <a:extLst>
                <a:ext uri="{FF2B5EF4-FFF2-40B4-BE49-F238E27FC236}">
                  <a16:creationId xmlns:a16="http://schemas.microsoft.com/office/drawing/2014/main" id="{B44D4532-40A1-4CEB-8A1C-711180D586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12" name="Freeform 19">
              <a:extLst>
                <a:ext uri="{FF2B5EF4-FFF2-40B4-BE49-F238E27FC236}">
                  <a16:creationId xmlns:a16="http://schemas.microsoft.com/office/drawing/2014/main" id="{31056221-3B7D-4E0B-A366-3E03523EF5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13" name="Freeform 20">
              <a:extLst>
                <a:ext uri="{FF2B5EF4-FFF2-40B4-BE49-F238E27FC236}">
                  <a16:creationId xmlns:a16="http://schemas.microsoft.com/office/drawing/2014/main" id="{0F4CE988-2CA1-4875-8419-BC9914E7A9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14" name="Freeform 21">
              <a:extLst>
                <a:ext uri="{FF2B5EF4-FFF2-40B4-BE49-F238E27FC236}">
                  <a16:creationId xmlns:a16="http://schemas.microsoft.com/office/drawing/2014/main" id="{D5E11DED-8522-4839-A2C5-9D64FBB0312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15" name="Freeform 22">
              <a:extLst>
                <a:ext uri="{FF2B5EF4-FFF2-40B4-BE49-F238E27FC236}">
                  <a16:creationId xmlns:a16="http://schemas.microsoft.com/office/drawing/2014/main" id="{3A1EE55C-F160-4A56-ABFE-5EE18FE21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16" name="Freeform 23">
              <a:extLst>
                <a:ext uri="{FF2B5EF4-FFF2-40B4-BE49-F238E27FC236}">
                  <a16:creationId xmlns:a16="http://schemas.microsoft.com/office/drawing/2014/main" id="{519A9CFB-FBD5-4742-9228-976E852BCC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17" name="Freeform 24">
              <a:extLst>
                <a:ext uri="{FF2B5EF4-FFF2-40B4-BE49-F238E27FC236}">
                  <a16:creationId xmlns:a16="http://schemas.microsoft.com/office/drawing/2014/main" id="{E808A3F5-6663-49E0-B6BB-AFBBCD5087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18" name="Freeform 25">
              <a:extLst>
                <a:ext uri="{FF2B5EF4-FFF2-40B4-BE49-F238E27FC236}">
                  <a16:creationId xmlns:a16="http://schemas.microsoft.com/office/drawing/2014/main" id="{33A492F1-3A43-47FE-8E3E-4BF2B78649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19" name="Freeform 26">
              <a:extLst>
                <a:ext uri="{FF2B5EF4-FFF2-40B4-BE49-F238E27FC236}">
                  <a16:creationId xmlns:a16="http://schemas.microsoft.com/office/drawing/2014/main" id="{2ED7DF23-0B1F-4E17-8EC2-1B74D318FB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20" name="Freeform 27">
              <a:extLst>
                <a:ext uri="{FF2B5EF4-FFF2-40B4-BE49-F238E27FC236}">
                  <a16:creationId xmlns:a16="http://schemas.microsoft.com/office/drawing/2014/main" id="{FE1204BD-7481-4989-957D-B61AEA964A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21" name="Freeform 28">
              <a:extLst>
                <a:ext uri="{FF2B5EF4-FFF2-40B4-BE49-F238E27FC236}">
                  <a16:creationId xmlns:a16="http://schemas.microsoft.com/office/drawing/2014/main" id="{DD3C5673-1874-477D-AE35-B37A9197414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22" name="Freeform 29">
              <a:extLst>
                <a:ext uri="{FF2B5EF4-FFF2-40B4-BE49-F238E27FC236}">
                  <a16:creationId xmlns:a16="http://schemas.microsoft.com/office/drawing/2014/main" id="{DA963A0C-386F-4A9E-89E8-67081094B9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23" name="Freeform 30">
              <a:extLst>
                <a:ext uri="{FF2B5EF4-FFF2-40B4-BE49-F238E27FC236}">
                  <a16:creationId xmlns:a16="http://schemas.microsoft.com/office/drawing/2014/main" id="{D527BB52-D4EE-4CAA-A8A0-53A27DC7FFD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24" name="Freeform 31">
              <a:extLst>
                <a:ext uri="{FF2B5EF4-FFF2-40B4-BE49-F238E27FC236}">
                  <a16:creationId xmlns:a16="http://schemas.microsoft.com/office/drawing/2014/main" id="{2A037511-5E0A-4293-81AB-28C5DC96B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25" name="Freeform 32">
              <a:extLst>
                <a:ext uri="{FF2B5EF4-FFF2-40B4-BE49-F238E27FC236}">
                  <a16:creationId xmlns:a16="http://schemas.microsoft.com/office/drawing/2014/main" id="{42A7FE1C-EF14-483B-B5FC-FDC150282A2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26" name="Rectangle 33">
              <a:extLst>
                <a:ext uri="{FF2B5EF4-FFF2-40B4-BE49-F238E27FC236}">
                  <a16:creationId xmlns:a16="http://schemas.microsoft.com/office/drawing/2014/main" id="{45A82D49-825B-47BC-8622-A1D54C5C212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sp>
        <p:sp>
          <p:nvSpPr>
            <p:cNvPr id="227" name="Freeform 34">
              <a:extLst>
                <a:ext uri="{FF2B5EF4-FFF2-40B4-BE49-F238E27FC236}">
                  <a16:creationId xmlns:a16="http://schemas.microsoft.com/office/drawing/2014/main" id="{039D74A5-B4AF-4800-B941-E5F8CD44E7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28" name="Freeform 35">
              <a:extLst>
                <a:ext uri="{FF2B5EF4-FFF2-40B4-BE49-F238E27FC236}">
                  <a16:creationId xmlns:a16="http://schemas.microsoft.com/office/drawing/2014/main" id="{70B5D059-1472-474F-BDE6-881B5D1CD7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29" name="Freeform 36">
              <a:extLst>
                <a:ext uri="{FF2B5EF4-FFF2-40B4-BE49-F238E27FC236}">
                  <a16:creationId xmlns:a16="http://schemas.microsoft.com/office/drawing/2014/main" id="{736D79CC-81E0-4C87-ABAC-58197ADBDA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30" name="Freeform 37">
              <a:extLst>
                <a:ext uri="{FF2B5EF4-FFF2-40B4-BE49-F238E27FC236}">
                  <a16:creationId xmlns:a16="http://schemas.microsoft.com/office/drawing/2014/main" id="{7E72BA97-1228-4006-B095-8D9FB45FB1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31" name="Freeform 38">
              <a:extLst>
                <a:ext uri="{FF2B5EF4-FFF2-40B4-BE49-F238E27FC236}">
                  <a16:creationId xmlns:a16="http://schemas.microsoft.com/office/drawing/2014/main" id="{36FA3A99-37FB-4B03-A810-425BC9B379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32" name="Freeform 39">
              <a:extLst>
                <a:ext uri="{FF2B5EF4-FFF2-40B4-BE49-F238E27FC236}">
                  <a16:creationId xmlns:a16="http://schemas.microsoft.com/office/drawing/2014/main" id="{2E45B959-2AD5-4FE4-BF6A-4F011011CF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33" name="Freeform 40">
              <a:extLst>
                <a:ext uri="{FF2B5EF4-FFF2-40B4-BE49-F238E27FC236}">
                  <a16:creationId xmlns:a16="http://schemas.microsoft.com/office/drawing/2014/main" id="{CEE29A17-924F-4EED-A18C-E6A0137E52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34" name="Freeform 41">
              <a:extLst>
                <a:ext uri="{FF2B5EF4-FFF2-40B4-BE49-F238E27FC236}">
                  <a16:creationId xmlns:a16="http://schemas.microsoft.com/office/drawing/2014/main" id="{EFB8BDF1-3A59-4EE5-BFAB-4F4B301E3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35" name="Freeform 42">
              <a:extLst>
                <a:ext uri="{FF2B5EF4-FFF2-40B4-BE49-F238E27FC236}">
                  <a16:creationId xmlns:a16="http://schemas.microsoft.com/office/drawing/2014/main" id="{8F94E417-93B4-4071-A6D1-AE66CA6822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36" name="Freeform 43">
              <a:extLst>
                <a:ext uri="{FF2B5EF4-FFF2-40B4-BE49-F238E27FC236}">
                  <a16:creationId xmlns:a16="http://schemas.microsoft.com/office/drawing/2014/main" id="{A18F44A8-385D-4EB4-A013-7EB252A275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37" name="Freeform 44">
              <a:extLst>
                <a:ext uri="{FF2B5EF4-FFF2-40B4-BE49-F238E27FC236}">
                  <a16:creationId xmlns:a16="http://schemas.microsoft.com/office/drawing/2014/main" id="{B25FB320-9784-4EA9-B1AE-3BF9106E6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38" name="Rectangle 45">
              <a:extLst>
                <a:ext uri="{FF2B5EF4-FFF2-40B4-BE49-F238E27FC236}">
                  <a16:creationId xmlns:a16="http://schemas.microsoft.com/office/drawing/2014/main" id="{C9EB05E6-5BE4-4EE1-9F0C-E8B57B362EA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sp>
        <p:sp>
          <p:nvSpPr>
            <p:cNvPr id="239" name="Freeform 46">
              <a:extLst>
                <a:ext uri="{FF2B5EF4-FFF2-40B4-BE49-F238E27FC236}">
                  <a16:creationId xmlns:a16="http://schemas.microsoft.com/office/drawing/2014/main" id="{C66CAA98-15DB-4EF7-B2CA-54F523A3C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40" name="Freeform 47">
              <a:extLst>
                <a:ext uri="{FF2B5EF4-FFF2-40B4-BE49-F238E27FC236}">
                  <a16:creationId xmlns:a16="http://schemas.microsoft.com/office/drawing/2014/main" id="{7A30C330-EB27-4D08-82D2-7311A8505E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41" name="Freeform 48">
              <a:extLst>
                <a:ext uri="{FF2B5EF4-FFF2-40B4-BE49-F238E27FC236}">
                  <a16:creationId xmlns:a16="http://schemas.microsoft.com/office/drawing/2014/main" id="{285C54D0-DCD8-43CD-AE6D-00487565C1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42" name="Freeform 49">
              <a:extLst>
                <a:ext uri="{FF2B5EF4-FFF2-40B4-BE49-F238E27FC236}">
                  <a16:creationId xmlns:a16="http://schemas.microsoft.com/office/drawing/2014/main" id="{BC525C34-0A4A-4042-8FA3-F64A115AEA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43" name="Freeform 50">
              <a:extLst>
                <a:ext uri="{FF2B5EF4-FFF2-40B4-BE49-F238E27FC236}">
                  <a16:creationId xmlns:a16="http://schemas.microsoft.com/office/drawing/2014/main" id="{870751A2-DBE9-4631-86D3-800E7749160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44" name="Freeform 51">
              <a:extLst>
                <a:ext uri="{FF2B5EF4-FFF2-40B4-BE49-F238E27FC236}">
                  <a16:creationId xmlns:a16="http://schemas.microsoft.com/office/drawing/2014/main" id="{ED6D7806-3E23-488D-80ED-281D3DA720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45" name="Freeform 52">
              <a:extLst>
                <a:ext uri="{FF2B5EF4-FFF2-40B4-BE49-F238E27FC236}">
                  <a16:creationId xmlns:a16="http://schemas.microsoft.com/office/drawing/2014/main" id="{170E0895-F9C9-44BA-AF81-F7938C7E4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46" name="Freeform 53">
              <a:extLst>
                <a:ext uri="{FF2B5EF4-FFF2-40B4-BE49-F238E27FC236}">
                  <a16:creationId xmlns:a16="http://schemas.microsoft.com/office/drawing/2014/main" id="{75AD3DD3-BD4A-4DD9-9AC1-C60E341744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47" name="Freeform 54">
              <a:extLst>
                <a:ext uri="{FF2B5EF4-FFF2-40B4-BE49-F238E27FC236}">
                  <a16:creationId xmlns:a16="http://schemas.microsoft.com/office/drawing/2014/main" id="{D047B55E-0847-4696-8101-A643C3C7E9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48" name="Freeform 55">
              <a:extLst>
                <a:ext uri="{FF2B5EF4-FFF2-40B4-BE49-F238E27FC236}">
                  <a16:creationId xmlns:a16="http://schemas.microsoft.com/office/drawing/2014/main" id="{CB3EF1DB-37BD-463B-A542-7AA57DC9FE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49" name="Freeform 56">
              <a:extLst>
                <a:ext uri="{FF2B5EF4-FFF2-40B4-BE49-F238E27FC236}">
                  <a16:creationId xmlns:a16="http://schemas.microsoft.com/office/drawing/2014/main" id="{95D0E013-2F18-4248-9D83-3BFF25A05C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50" name="Freeform 57">
              <a:extLst>
                <a:ext uri="{FF2B5EF4-FFF2-40B4-BE49-F238E27FC236}">
                  <a16:creationId xmlns:a16="http://schemas.microsoft.com/office/drawing/2014/main" id="{E7D95722-3A1F-4917-8C16-D4D409941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251" name="Freeform 58">
              <a:extLst>
                <a:ext uri="{FF2B5EF4-FFF2-40B4-BE49-F238E27FC236}">
                  <a16:creationId xmlns:a16="http://schemas.microsoft.com/office/drawing/2014/main" id="{A54912BE-A961-4720-992C-09A2D13DE2B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grpSp>
      <p:sp useBgFill="1">
        <p:nvSpPr>
          <p:cNvPr id="253" name="Round Diagonal Corner Rectangle 7">
            <a:extLst>
              <a:ext uri="{FF2B5EF4-FFF2-40B4-BE49-F238E27FC236}">
                <a16:creationId xmlns:a16="http://schemas.microsoft.com/office/drawing/2014/main" id="{FF5E4228-419E-44B9-B090-94A9540E5B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079" y="0"/>
            <a:ext cx="8132922" cy="6848476"/>
          </a:xfrm>
          <a:prstGeom prst="round2DiagRect">
            <a:avLst>
              <a:gd name="adj1" fmla="val 0"/>
              <a:gd name="adj2" fmla="val 0"/>
            </a:avLst>
          </a:prstGeom>
          <a:ln w="19050"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6BBC6F-CE06-4F73-87E3-116C66F2C707}"/>
              </a:ext>
            </a:extLst>
          </p:cNvPr>
          <p:cNvSpPr>
            <a:spLocks noGrp="1"/>
          </p:cNvSpPr>
          <p:nvPr>
            <p:ph type="title"/>
          </p:nvPr>
        </p:nvSpPr>
        <p:spPr>
          <a:xfrm>
            <a:off x="4654296" y="963613"/>
            <a:ext cx="6013703" cy="4149724"/>
          </a:xfrm>
        </p:spPr>
        <p:txBody>
          <a:bodyPr vert="horz" lIns="91440" tIns="45720" rIns="91440" bIns="45720" rtlCol="0" anchor="ctr">
            <a:normAutofit/>
          </a:bodyPr>
          <a:lstStyle/>
          <a:p>
            <a:r>
              <a:rPr lang="en-US" sz="6000"/>
              <a:t>Control System</a:t>
            </a:r>
          </a:p>
        </p:txBody>
      </p:sp>
    </p:spTree>
    <p:extLst>
      <p:ext uri="{BB962C8B-B14F-4D97-AF65-F5344CB8AC3E}">
        <p14:creationId xmlns:p14="http://schemas.microsoft.com/office/powerpoint/2010/main" val="945620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 name="Picture 2">
            <a:extLst>
              <a:ext uri="{FF2B5EF4-FFF2-40B4-BE49-F238E27FC236}">
                <a16:creationId xmlns:a16="http://schemas.microsoft.com/office/drawing/2014/main" id="{174E31E4-530B-4247-962C-F46F5F66DF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1591" y="0"/>
            <a:ext cx="12192003" cy="6858001"/>
          </a:xfrm>
          <a:prstGeom prst="rect">
            <a:avLst/>
          </a:prstGeom>
          <a:noFill/>
          <a:extLst>
            <a:ext uri="{909E8E84-426E-40dd-AFC4-6F175D3DCCD1}">
              <a14:hiddenFill xmlns="" xmlns:a14="http://schemas.microsoft.com/office/drawing/2010/main" xmlns:a16="http://schemas.microsoft.com/office/drawing/2014/main">
                <a:solidFill>
                  <a:srgbClr val="FFFFFF"/>
                </a:solidFill>
              </a14:hiddenFill>
            </a:ext>
          </a:extLst>
        </p:spPr>
      </p:pic>
      <p:grpSp>
        <p:nvGrpSpPr>
          <p:cNvPr id="52" name="Group 9">
            <a:extLst>
              <a:ext uri="{FF2B5EF4-FFF2-40B4-BE49-F238E27FC236}">
                <a16:creationId xmlns:a16="http://schemas.microsoft.com/office/drawing/2014/main" id="{96FA2727-C33B-44D1-885B-76DC0424E577}"/>
              </a:ext>
              <a:ext uri="{C183D7F6-B498-43B3-948B-1728B52AA6E4}">
                <adec:decorative xmlns:adec="http://schemas.microsoft.com/office/drawing/2017/decorative" val="1"/>
              </a:ext>
            </a:extLst>
          </p:cNvPr>
          <p:cNvGrpSpPr>
            <a:grpSpLocks noGrp="1" noUngrp="1" noRot="1" noChangeAspect="1" noMove="1" noResize="1"/>
          </p:cNvGrpSpPr>
          <p:nvPr userDrawn="1">
            <p:extLst>
              <p:ext uri="{386F3935-93C4-4BCD-93E2-E3B085C9AB24}">
                <p16:designElem xmlns:p16="http://schemas.microsoft.com/office/powerpoint/2015/main" val="1"/>
              </p:ext>
            </p:extLst>
          </p:nvPr>
        </p:nvGrpSpPr>
        <p:grpSpPr>
          <a:xfrm>
            <a:off x="0" y="0"/>
            <a:ext cx="12053888" cy="6858001"/>
            <a:chOff x="-14288" y="0"/>
            <a:chExt cx="12053888" cy="6858001"/>
          </a:xfrm>
        </p:grpSpPr>
        <p:grpSp>
          <p:nvGrpSpPr>
            <p:cNvPr id="81" name="Group 10">
              <a:extLst>
                <a:ext uri="{FF2B5EF4-FFF2-40B4-BE49-F238E27FC236}">
                  <a16:creationId xmlns:a16="http://schemas.microsoft.com/office/drawing/2014/main" id="{4A64FD4C-29BA-46E7-AE31-AB38BB69429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83" name="Rectangle 5">
                <a:extLst>
                  <a:ext uri="{FF2B5EF4-FFF2-40B4-BE49-F238E27FC236}">
                    <a16:creationId xmlns:a16="http://schemas.microsoft.com/office/drawing/2014/main" id="{A28E5FB6-5905-4F5D-A6CE-E6222C405E5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4="http://schemas.microsoft.com/office/drawing/2010/main" xmlns:a16="http://schemas.microsoft.com/office/drawing/2014/main" w="9525">
                    <a:solidFill>
                      <a:srgbClr val="000000"/>
                    </a:solidFill>
                    <a:miter lim="800000"/>
                    <a:headEnd/>
                    <a:tailEnd/>
                  </a14:hiddenLine>
                </a:ext>
              </a:extLst>
            </p:spPr>
          </p:sp>
          <p:sp>
            <p:nvSpPr>
              <p:cNvPr id="24" name="Freeform 6">
                <a:extLst>
                  <a:ext uri="{FF2B5EF4-FFF2-40B4-BE49-F238E27FC236}">
                    <a16:creationId xmlns:a16="http://schemas.microsoft.com/office/drawing/2014/main" id="{F838FE17-378C-4BCE-80C0-FDD1CB074E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25" name="Freeform 7">
                <a:extLst>
                  <a:ext uri="{FF2B5EF4-FFF2-40B4-BE49-F238E27FC236}">
                    <a16:creationId xmlns:a16="http://schemas.microsoft.com/office/drawing/2014/main" id="{12A1474E-6A37-4F4D-A638-DD0EC0A5B5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85" name="Freeform 8">
                <a:extLst>
                  <a:ext uri="{FF2B5EF4-FFF2-40B4-BE49-F238E27FC236}">
                    <a16:creationId xmlns:a16="http://schemas.microsoft.com/office/drawing/2014/main" id="{49EA8CC2-4D0F-4C86-9CA9-FC3792FED1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14" name="Freeform 9">
                <a:extLst>
                  <a:ext uri="{FF2B5EF4-FFF2-40B4-BE49-F238E27FC236}">
                    <a16:creationId xmlns:a16="http://schemas.microsoft.com/office/drawing/2014/main" id="{69548BD5-92E6-42BD-9719-16AA005C56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28" name="Freeform 10">
                <a:extLst>
                  <a:ext uri="{FF2B5EF4-FFF2-40B4-BE49-F238E27FC236}">
                    <a16:creationId xmlns:a16="http://schemas.microsoft.com/office/drawing/2014/main" id="{93005965-F240-4349-A563-515973BF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16" name="Freeform 11">
                <a:extLst>
                  <a:ext uri="{FF2B5EF4-FFF2-40B4-BE49-F238E27FC236}">
                    <a16:creationId xmlns:a16="http://schemas.microsoft.com/office/drawing/2014/main" id="{277A546F-05BB-4274-A6A6-9DACC27ABC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17" name="Freeform 12">
                <a:extLst>
                  <a:ext uri="{FF2B5EF4-FFF2-40B4-BE49-F238E27FC236}">
                    <a16:creationId xmlns:a16="http://schemas.microsoft.com/office/drawing/2014/main" id="{7BE7FF91-E18E-41AA-A952-07CB0C02C8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31" name="Freeform 13">
                <a:extLst>
                  <a:ext uri="{FF2B5EF4-FFF2-40B4-BE49-F238E27FC236}">
                    <a16:creationId xmlns:a16="http://schemas.microsoft.com/office/drawing/2014/main" id="{3F6A31AA-E4FB-4DD0-9AB1-BDD994CFA50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32" name="Freeform 14">
                <a:extLst>
                  <a:ext uri="{FF2B5EF4-FFF2-40B4-BE49-F238E27FC236}">
                    <a16:creationId xmlns:a16="http://schemas.microsoft.com/office/drawing/2014/main" id="{F99B8398-08D8-4C1E-8D7F-BAFB4D393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33" name="Freeform 15">
                <a:extLst>
                  <a:ext uri="{FF2B5EF4-FFF2-40B4-BE49-F238E27FC236}">
                    <a16:creationId xmlns:a16="http://schemas.microsoft.com/office/drawing/2014/main" id="{CD3984BB-CCC2-49D9-A80B-9507BE5A916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34" name="Line 16">
                <a:extLst>
                  <a:ext uri="{FF2B5EF4-FFF2-40B4-BE49-F238E27FC236}">
                    <a16:creationId xmlns:a16="http://schemas.microsoft.com/office/drawing/2014/main" id="{78FF7C07-82F5-4A64-9D71-29CBE1B79007}"/>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5" name="Freeform 17">
                <a:extLst>
                  <a:ext uri="{FF2B5EF4-FFF2-40B4-BE49-F238E27FC236}">
                    <a16:creationId xmlns:a16="http://schemas.microsoft.com/office/drawing/2014/main" id="{7F1773CA-6AE7-4723-B072-CEC5F3829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36" name="Freeform 18">
                <a:extLst>
                  <a:ext uri="{FF2B5EF4-FFF2-40B4-BE49-F238E27FC236}">
                    <a16:creationId xmlns:a16="http://schemas.microsoft.com/office/drawing/2014/main" id="{D5EC23E0-B877-4A62-B084-5407401FB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37" name="Freeform 19">
                <a:extLst>
                  <a:ext uri="{FF2B5EF4-FFF2-40B4-BE49-F238E27FC236}">
                    <a16:creationId xmlns:a16="http://schemas.microsoft.com/office/drawing/2014/main" id="{633C4B0E-E7C6-4A1A-9D3A-80C8E3C59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38" name="Freeform 20">
                <a:extLst>
                  <a:ext uri="{FF2B5EF4-FFF2-40B4-BE49-F238E27FC236}">
                    <a16:creationId xmlns:a16="http://schemas.microsoft.com/office/drawing/2014/main" id="{AB21372F-73AC-4C69-81F0-0D44D36F6E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39" name="Rectangle 21">
                <a:extLst>
                  <a:ext uri="{FF2B5EF4-FFF2-40B4-BE49-F238E27FC236}">
                    <a16:creationId xmlns:a16="http://schemas.microsoft.com/office/drawing/2014/main" id="{B5619D97-D7A8-4DFF-8AB1-F4B393C1B40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4="http://schemas.microsoft.com/office/drawing/2010/main" xmlns:a16="http://schemas.microsoft.com/office/drawing/2014/main" w="9525">
                    <a:solidFill>
                      <a:srgbClr val="000000"/>
                    </a:solidFill>
                    <a:miter lim="800000"/>
                    <a:headEnd/>
                    <a:tailEnd/>
                  </a14:hiddenLine>
                </a:ext>
              </a:extLst>
            </p:spPr>
          </p:sp>
          <p:sp>
            <p:nvSpPr>
              <p:cNvPr id="40" name="Freeform 22">
                <a:extLst>
                  <a:ext uri="{FF2B5EF4-FFF2-40B4-BE49-F238E27FC236}">
                    <a16:creationId xmlns:a16="http://schemas.microsoft.com/office/drawing/2014/main" id="{55E03CED-9618-41BB-898B-2FECEFD7B7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41" name="Freeform 23">
                <a:extLst>
                  <a:ext uri="{FF2B5EF4-FFF2-40B4-BE49-F238E27FC236}">
                    <a16:creationId xmlns:a16="http://schemas.microsoft.com/office/drawing/2014/main" id="{78F0A5C5-589E-4053-A41A-FA77210C3D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42" name="Freeform 24">
                <a:extLst>
                  <a:ext uri="{FF2B5EF4-FFF2-40B4-BE49-F238E27FC236}">
                    <a16:creationId xmlns:a16="http://schemas.microsoft.com/office/drawing/2014/main" id="{AC2718F8-15C5-4DAB-B194-AAEE8A205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43" name="Freeform 25">
                <a:extLst>
                  <a:ext uri="{FF2B5EF4-FFF2-40B4-BE49-F238E27FC236}">
                    <a16:creationId xmlns:a16="http://schemas.microsoft.com/office/drawing/2014/main" id="{23C6608B-EA21-4579-B33F-55E52AC287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44" name="Freeform 26">
                <a:extLst>
                  <a:ext uri="{FF2B5EF4-FFF2-40B4-BE49-F238E27FC236}">
                    <a16:creationId xmlns:a16="http://schemas.microsoft.com/office/drawing/2014/main" id="{4A2FEFA2-D838-4CE1-90BA-B6C2EEB543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45" name="Freeform 27">
                <a:extLst>
                  <a:ext uri="{FF2B5EF4-FFF2-40B4-BE49-F238E27FC236}">
                    <a16:creationId xmlns:a16="http://schemas.microsoft.com/office/drawing/2014/main" id="{1A39CA24-DF18-4FCC-8265-36FC72ED58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46" name="Freeform 28">
                <a:extLst>
                  <a:ext uri="{FF2B5EF4-FFF2-40B4-BE49-F238E27FC236}">
                    <a16:creationId xmlns:a16="http://schemas.microsoft.com/office/drawing/2014/main" id="{50A32DBD-9B22-49C3-A628-A98533FBF4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47" name="Freeform 29">
                <a:extLst>
                  <a:ext uri="{FF2B5EF4-FFF2-40B4-BE49-F238E27FC236}">
                    <a16:creationId xmlns:a16="http://schemas.microsoft.com/office/drawing/2014/main" id="{A3C0B30D-BB1A-4B3D-A162-3EBE6267F21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48" name="Freeform 30">
                <a:extLst>
                  <a:ext uri="{FF2B5EF4-FFF2-40B4-BE49-F238E27FC236}">
                    <a16:creationId xmlns:a16="http://schemas.microsoft.com/office/drawing/2014/main" id="{092B125A-1548-445E-8689-07BEEC8155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49" name="Freeform 31">
                <a:extLst>
                  <a:ext uri="{FF2B5EF4-FFF2-40B4-BE49-F238E27FC236}">
                    <a16:creationId xmlns:a16="http://schemas.microsoft.com/office/drawing/2014/main" id="{D6A7D7B9-9A7E-4FD2-A1B4-1C5CFAE5498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grpSp>
        <p:grpSp>
          <p:nvGrpSpPr>
            <p:cNvPr id="118" name="Group 11">
              <a:extLst>
                <a:ext uri="{FF2B5EF4-FFF2-40B4-BE49-F238E27FC236}">
                  <a16:creationId xmlns:a16="http://schemas.microsoft.com/office/drawing/2014/main" id="{DB1B0C3F-D935-4306-B5B1-6AA63588112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9" name="Freeform 32">
                <a:extLst>
                  <a:ext uri="{FF2B5EF4-FFF2-40B4-BE49-F238E27FC236}">
                    <a16:creationId xmlns:a16="http://schemas.microsoft.com/office/drawing/2014/main" id="{75BC67F5-D485-467A-BCCB-D062EB6DD0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20" name="Freeform 33">
                <a:extLst>
                  <a:ext uri="{FF2B5EF4-FFF2-40B4-BE49-F238E27FC236}">
                    <a16:creationId xmlns:a16="http://schemas.microsoft.com/office/drawing/2014/main" id="{7FB0B620-AB12-4F0B-AD1C-A47A5FBC632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21" name="Freeform 34">
                <a:extLst>
                  <a:ext uri="{FF2B5EF4-FFF2-40B4-BE49-F238E27FC236}">
                    <a16:creationId xmlns:a16="http://schemas.microsoft.com/office/drawing/2014/main" id="{6AEFA891-E591-4F7F-9DBA-FC78E9B8F1B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22" name="Freeform 35">
                <a:extLst>
                  <a:ext uri="{FF2B5EF4-FFF2-40B4-BE49-F238E27FC236}">
                    <a16:creationId xmlns:a16="http://schemas.microsoft.com/office/drawing/2014/main" id="{78921FFF-4B57-4E33-BE94-5A8BFC95E0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23" name="Freeform 36">
                <a:extLst>
                  <a:ext uri="{FF2B5EF4-FFF2-40B4-BE49-F238E27FC236}">
                    <a16:creationId xmlns:a16="http://schemas.microsoft.com/office/drawing/2014/main" id="{0C4A1658-5AAE-4925-B106-BC0A17862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24" name="Freeform 37">
                <a:extLst>
                  <a:ext uri="{FF2B5EF4-FFF2-40B4-BE49-F238E27FC236}">
                    <a16:creationId xmlns:a16="http://schemas.microsoft.com/office/drawing/2014/main" id="{DE6DF3EB-099A-427A-A999-3BAF3BCA9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25" name="Freeform 38">
                <a:extLst>
                  <a:ext uri="{FF2B5EF4-FFF2-40B4-BE49-F238E27FC236}">
                    <a16:creationId xmlns:a16="http://schemas.microsoft.com/office/drawing/2014/main" id="{CC595EFE-4690-4B81-83B1-F863B951B0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26" name="Freeform 39">
                <a:extLst>
                  <a:ext uri="{FF2B5EF4-FFF2-40B4-BE49-F238E27FC236}">
                    <a16:creationId xmlns:a16="http://schemas.microsoft.com/office/drawing/2014/main" id="{400FAC39-AEAC-4B54-9694-29D537C203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27" name="Freeform 40">
                <a:extLst>
                  <a:ext uri="{FF2B5EF4-FFF2-40B4-BE49-F238E27FC236}">
                    <a16:creationId xmlns:a16="http://schemas.microsoft.com/office/drawing/2014/main" id="{C61298B0-056E-4D83-B168-1C054A17A0C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28" name="Rectangle 41">
                <a:extLst>
                  <a:ext uri="{FF2B5EF4-FFF2-40B4-BE49-F238E27FC236}">
                    <a16:creationId xmlns:a16="http://schemas.microsoft.com/office/drawing/2014/main" id="{9F9E69A2-F9B0-40C2-BDC8-143835426BE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4="http://schemas.microsoft.com/office/drawing/2010/main" xmlns:a16="http://schemas.microsoft.com/office/drawing/2014/main" w="9525">
                    <a:solidFill>
                      <a:srgbClr val="000000"/>
                    </a:solidFill>
                    <a:miter lim="800000"/>
                    <a:headEnd/>
                    <a:tailEnd/>
                  </a14:hiddenLine>
                </a:ext>
              </a:extLst>
            </p:spPr>
          </p:sp>
        </p:grpSp>
      </p:grpSp>
      <p:sp useBgFill="1">
        <p:nvSpPr>
          <p:cNvPr id="51" name="Rectangle 50">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54"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miter lim="800000"/>
                  <a:headEnd/>
                  <a:tailEnd/>
                </a14:hiddenLine>
              </a:ext>
            </a:extLst>
          </p:spPr>
        </p:sp>
        <p:sp>
          <p:nvSpPr>
            <p:cNvPr id="55"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round/>
                  <a:headEnd/>
                  <a:tailEnd/>
                </a14:hiddenLine>
              </a:ext>
            </a:extLst>
          </p:spPr>
        </p:sp>
        <p:sp>
          <p:nvSpPr>
            <p:cNvPr id="56"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round/>
                  <a:headEnd/>
                  <a:tailEnd/>
                </a14:hiddenLine>
              </a:ext>
            </a:extLst>
          </p:spPr>
        </p:sp>
        <p:sp>
          <p:nvSpPr>
            <p:cNvPr id="57"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round/>
                  <a:headEnd/>
                  <a:tailEnd/>
                </a14:hiddenLine>
              </a:ext>
            </a:extLst>
          </p:spPr>
        </p:sp>
        <p:sp>
          <p:nvSpPr>
            <p:cNvPr id="58"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round/>
                  <a:headEnd/>
                  <a:tailEnd/>
                </a14:hiddenLine>
              </a:ext>
            </a:extLst>
          </p:spPr>
        </p:sp>
        <p:sp>
          <p:nvSpPr>
            <p:cNvPr id="59"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round/>
                  <a:headEnd/>
                  <a:tailEnd/>
                </a14:hiddenLine>
              </a:ext>
            </a:extLst>
          </p:spPr>
        </p:sp>
        <p:sp>
          <p:nvSpPr>
            <p:cNvPr id="60"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round/>
                  <a:headEnd/>
                  <a:tailEnd/>
                </a14:hiddenLine>
              </a:ext>
            </a:extLst>
          </p:spPr>
        </p:sp>
        <p:sp>
          <p:nvSpPr>
            <p:cNvPr id="61"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round/>
                  <a:headEnd/>
                  <a:tailEnd/>
                </a14:hiddenLine>
              </a:ext>
            </a:extLst>
          </p:spPr>
        </p:sp>
        <p:sp>
          <p:nvSpPr>
            <p:cNvPr id="62"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round/>
                  <a:headEnd/>
                  <a:tailEnd/>
                </a14:hiddenLine>
              </a:ext>
            </a:extLst>
          </p:spPr>
        </p:sp>
        <p:sp>
          <p:nvSpPr>
            <p:cNvPr id="63"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round/>
                  <a:headEnd/>
                  <a:tailEnd/>
                </a14:hiddenLine>
              </a:ext>
            </a:extLst>
          </p:spPr>
        </p:sp>
        <p:sp>
          <p:nvSpPr>
            <p:cNvPr id="64"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round/>
                  <a:headEnd/>
                  <a:tailEnd/>
                </a14:hiddenLine>
              </a:ext>
            </a:extLst>
          </p:spPr>
        </p:sp>
        <p:sp>
          <p:nvSpPr>
            <p:cNvPr id="65"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66"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round/>
                  <a:headEnd/>
                  <a:tailEnd/>
                </a14:hiddenLine>
              </a:ext>
            </a:extLst>
          </p:spPr>
        </p:sp>
        <p:sp>
          <p:nvSpPr>
            <p:cNvPr id="67"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round/>
                  <a:headEnd/>
                  <a:tailEnd/>
                </a14:hiddenLine>
              </a:ext>
            </a:extLst>
          </p:spPr>
        </p:sp>
        <p:sp>
          <p:nvSpPr>
            <p:cNvPr id="68"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round/>
                  <a:headEnd/>
                  <a:tailEnd/>
                </a14:hiddenLine>
              </a:ext>
            </a:extLst>
          </p:spPr>
        </p:sp>
        <p:sp>
          <p:nvSpPr>
            <p:cNvPr id="69"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round/>
                  <a:headEnd/>
                  <a:tailEnd/>
                </a14:hiddenLine>
              </a:ext>
            </a:extLst>
          </p:spPr>
        </p:sp>
        <p:sp>
          <p:nvSpPr>
            <p:cNvPr id="70"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miter lim="800000"/>
                  <a:headEnd/>
                  <a:tailEnd/>
                </a14:hiddenLine>
              </a:ext>
            </a:extLst>
          </p:spPr>
        </p:sp>
        <p:sp>
          <p:nvSpPr>
            <p:cNvPr id="71"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round/>
                  <a:headEnd/>
                  <a:tailEnd/>
                </a14:hiddenLine>
              </a:ext>
            </a:extLst>
          </p:spPr>
        </p:sp>
        <p:sp>
          <p:nvSpPr>
            <p:cNvPr id="72"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round/>
                  <a:headEnd/>
                  <a:tailEnd/>
                </a14:hiddenLine>
              </a:ext>
            </a:extLst>
          </p:spPr>
        </p:sp>
        <p:sp>
          <p:nvSpPr>
            <p:cNvPr id="73"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round/>
                  <a:headEnd/>
                  <a:tailEnd/>
                </a14:hiddenLine>
              </a:ext>
            </a:extLst>
          </p:spPr>
        </p:sp>
        <p:sp>
          <p:nvSpPr>
            <p:cNvPr id="74"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round/>
                  <a:headEnd/>
                  <a:tailEnd/>
                </a14:hiddenLine>
              </a:ext>
            </a:extLst>
          </p:spPr>
        </p:sp>
        <p:sp>
          <p:nvSpPr>
            <p:cNvPr id="75"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round/>
                  <a:headEnd/>
                  <a:tailEnd/>
                </a14:hiddenLine>
              </a:ext>
            </a:extLst>
          </p:spPr>
        </p:sp>
        <p:sp>
          <p:nvSpPr>
            <p:cNvPr id="76"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round/>
                  <a:headEnd/>
                  <a:tailEnd/>
                </a14:hiddenLine>
              </a:ext>
            </a:extLst>
          </p:spPr>
        </p:sp>
        <p:sp>
          <p:nvSpPr>
            <p:cNvPr id="77"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round/>
                  <a:headEnd/>
                  <a:tailEnd/>
                </a14:hiddenLine>
              </a:ext>
            </a:extLst>
          </p:spPr>
        </p:sp>
        <p:sp>
          <p:nvSpPr>
            <p:cNvPr id="78"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round/>
                  <a:headEnd/>
                  <a:tailEnd/>
                </a14:hiddenLine>
              </a:ext>
            </a:extLst>
          </p:spPr>
        </p:sp>
        <p:sp>
          <p:nvSpPr>
            <p:cNvPr id="79"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round/>
                  <a:headEnd/>
                  <a:tailEnd/>
                </a14:hiddenLine>
              </a:ext>
            </a:extLst>
          </p:spPr>
        </p:sp>
        <p:sp>
          <p:nvSpPr>
            <p:cNvPr id="80"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round/>
                  <a:headEnd/>
                  <a:tailEnd/>
                </a14:hiddenLine>
              </a:ext>
            </a:extLst>
          </p:spPr>
        </p:sp>
      </p:grpSp>
      <p:pic>
        <p:nvPicPr>
          <p:cNvPr id="82"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a:stretch>
            <a:fillRect/>
          </a:stretch>
        </p:blipFill>
        <p:spPr bwMode="auto">
          <a:xfrm>
            <a:off x="1190" y="-2"/>
            <a:ext cx="4061525" cy="6858001"/>
          </a:xfrm>
          <a:prstGeom prst="rect">
            <a:avLst/>
          </a:prstGeom>
          <a:extLst>
            <a:ext uri="{909E8E84-426E-40dd-AFC4-6F175D3DCCD1}">
              <a14:hiddenFill xmlns="" xmlns:a14="http://schemas.microsoft.com/office/drawing/2010/main" xmlns:dgm="http://schemas.openxmlformats.org/drawingml/2006/diagram" xmlns:p14="http://schemas.microsoft.com/office/powerpoint/2010/main" xmlns:a16="http://schemas.microsoft.com/office/drawing/2014/main">
                <a:solidFill>
                  <a:srgbClr val="FFFFFF"/>
                </a:solidFill>
              </a14:hiddenFill>
            </a:ext>
          </a:extLst>
        </p:spPr>
      </p:pic>
      <p:sp>
        <p:nvSpPr>
          <p:cNvPr id="84" name="Rectangle 83">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5621"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86" name="Group 85">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90" y="-9998"/>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87"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miter lim="800000"/>
                  <a:headEnd/>
                  <a:tailEnd/>
                </a14:hiddenLine>
              </a:ext>
            </a:extLst>
          </p:spPr>
        </p:sp>
        <p:sp>
          <p:nvSpPr>
            <p:cNvPr id="88"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round/>
                  <a:headEnd/>
                  <a:tailEnd/>
                </a14:hiddenLine>
              </a:ext>
            </a:extLst>
          </p:spPr>
        </p:sp>
        <p:sp>
          <p:nvSpPr>
            <p:cNvPr id="89"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round/>
                  <a:headEnd/>
                  <a:tailEnd/>
                </a14:hiddenLine>
              </a:ext>
            </a:extLst>
          </p:spPr>
        </p:sp>
        <p:sp>
          <p:nvSpPr>
            <p:cNvPr id="90"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round/>
                  <a:headEnd/>
                  <a:tailEnd/>
                </a14:hiddenLine>
              </a:ext>
            </a:extLst>
          </p:spPr>
        </p:sp>
        <p:sp>
          <p:nvSpPr>
            <p:cNvPr id="91"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round/>
                  <a:headEnd/>
                  <a:tailEnd/>
                </a14:hiddenLine>
              </a:ext>
            </a:extLst>
          </p:spPr>
        </p:sp>
        <p:sp>
          <p:nvSpPr>
            <p:cNvPr id="92"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round/>
                  <a:headEnd/>
                  <a:tailEnd/>
                </a14:hiddenLine>
              </a:ext>
            </a:extLst>
          </p:spPr>
        </p:sp>
        <p:sp>
          <p:nvSpPr>
            <p:cNvPr id="93"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round/>
                  <a:headEnd/>
                  <a:tailEnd/>
                </a14:hiddenLine>
              </a:ext>
            </a:extLst>
          </p:spPr>
        </p:sp>
        <p:sp>
          <p:nvSpPr>
            <p:cNvPr id="94"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round/>
                  <a:headEnd/>
                  <a:tailEnd/>
                </a14:hiddenLine>
              </a:ext>
            </a:extLst>
          </p:spPr>
        </p:sp>
        <p:sp>
          <p:nvSpPr>
            <p:cNvPr id="95"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round/>
                  <a:headEnd/>
                  <a:tailEnd/>
                </a14:hiddenLine>
              </a:ext>
            </a:extLst>
          </p:spPr>
        </p:sp>
        <p:sp>
          <p:nvSpPr>
            <p:cNvPr id="96"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round/>
                  <a:headEnd/>
                  <a:tailEnd/>
                </a14:hiddenLine>
              </a:ext>
            </a:extLst>
          </p:spPr>
        </p:sp>
        <p:sp>
          <p:nvSpPr>
            <p:cNvPr id="97"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round/>
                  <a:headEnd/>
                  <a:tailEnd/>
                </a14:hiddenLine>
              </a:ext>
            </a:extLst>
          </p:spPr>
        </p:sp>
        <p:sp>
          <p:nvSpPr>
            <p:cNvPr id="98"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99"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round/>
                  <a:headEnd/>
                  <a:tailEnd/>
                </a14:hiddenLine>
              </a:ext>
            </a:extLst>
          </p:spPr>
        </p:sp>
        <p:sp>
          <p:nvSpPr>
            <p:cNvPr id="100"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round/>
                  <a:headEnd/>
                  <a:tailEnd/>
                </a14:hiddenLine>
              </a:ext>
            </a:extLst>
          </p:spPr>
        </p:sp>
        <p:sp>
          <p:nvSpPr>
            <p:cNvPr id="101"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round/>
                  <a:headEnd/>
                  <a:tailEnd/>
                </a14:hiddenLine>
              </a:ext>
            </a:extLst>
          </p:spPr>
        </p:sp>
        <p:sp>
          <p:nvSpPr>
            <p:cNvPr id="102"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round/>
                  <a:headEnd/>
                  <a:tailEnd/>
                </a14:hiddenLine>
              </a:ext>
            </a:extLst>
          </p:spPr>
        </p:sp>
        <p:sp>
          <p:nvSpPr>
            <p:cNvPr id="103"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miter lim="800000"/>
                  <a:headEnd/>
                  <a:tailEnd/>
                </a14:hiddenLine>
              </a:ext>
            </a:extLst>
          </p:spPr>
        </p:sp>
        <p:sp>
          <p:nvSpPr>
            <p:cNvPr id="104"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round/>
                  <a:headEnd/>
                  <a:tailEnd/>
                </a14:hiddenLine>
              </a:ext>
            </a:extLst>
          </p:spPr>
        </p:sp>
        <p:sp>
          <p:nvSpPr>
            <p:cNvPr id="105"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round/>
                  <a:headEnd/>
                  <a:tailEnd/>
                </a14:hiddenLine>
              </a:ext>
            </a:extLst>
          </p:spPr>
        </p:sp>
        <p:sp>
          <p:nvSpPr>
            <p:cNvPr id="106"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round/>
                  <a:headEnd/>
                  <a:tailEnd/>
                </a14:hiddenLine>
              </a:ext>
            </a:extLst>
          </p:spPr>
        </p:sp>
        <p:sp>
          <p:nvSpPr>
            <p:cNvPr id="107"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round/>
                  <a:headEnd/>
                  <a:tailEnd/>
                </a14:hiddenLine>
              </a:ext>
            </a:extLst>
          </p:spPr>
        </p:sp>
        <p:sp>
          <p:nvSpPr>
            <p:cNvPr id="108"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round/>
                  <a:headEnd/>
                  <a:tailEnd/>
                </a14:hiddenLine>
              </a:ext>
            </a:extLst>
          </p:spPr>
        </p:sp>
        <p:sp>
          <p:nvSpPr>
            <p:cNvPr id="109"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round/>
                  <a:headEnd/>
                  <a:tailEnd/>
                </a14:hiddenLine>
              </a:ext>
            </a:extLst>
          </p:spPr>
        </p:sp>
        <p:sp>
          <p:nvSpPr>
            <p:cNvPr id="110"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round/>
                  <a:headEnd/>
                  <a:tailEnd/>
                </a14:hiddenLine>
              </a:ext>
            </a:extLst>
          </p:spPr>
        </p:sp>
        <p:sp>
          <p:nvSpPr>
            <p:cNvPr id="111"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round/>
                  <a:headEnd/>
                  <a:tailEnd/>
                </a14:hiddenLine>
              </a:ext>
            </a:extLst>
          </p:spPr>
        </p:sp>
        <p:sp>
          <p:nvSpPr>
            <p:cNvPr id="112"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round/>
                  <a:headEnd/>
                  <a:tailEnd/>
                </a14:hiddenLine>
              </a:ext>
            </a:extLst>
          </p:spPr>
        </p:sp>
        <p:sp>
          <p:nvSpPr>
            <p:cNvPr id="113"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xmlns:dgm="http://schemas.openxmlformats.org/drawingml/2006/diagram" xmlns:p14="http://schemas.microsoft.com/office/powerpoint/2010/main" xmlns:a16="http://schemas.microsoft.com/office/drawing/2014/main" w="9525">
                  <a:solidFill>
                    <a:srgbClr val="000000"/>
                  </a:solidFill>
                  <a:round/>
                  <a:headEnd/>
                  <a:tailEnd/>
                </a14:hiddenLine>
              </a:ext>
            </a:extLst>
          </p:spPr>
        </p:sp>
      </p:grpSp>
      <p:pic>
        <p:nvPicPr>
          <p:cNvPr id="115"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1190" y="-13238"/>
            <a:ext cx="4062718" cy="6858001"/>
          </a:xfrm>
          <a:prstGeom prst="rect">
            <a:avLst/>
          </a:prstGeom>
          <a:noFill/>
          <a:extLst>
            <a:ext uri="{909E8E84-426E-40dd-AFC4-6F175D3DCCD1}">
              <a14:hiddenFill xmlns="" xmlns:a14="http://schemas.microsoft.com/office/drawing/2010/main" xmlns:dgm="http://schemas.openxmlformats.org/drawingml/2006/diagram" xmlns:p14="http://schemas.microsoft.com/office/powerpoint/2010/main" xmlns:a16="http://schemas.microsoft.com/office/drawing/2014/main">
                <a:solidFill>
                  <a:srgbClr val="FFFFFF"/>
                </a:solidFill>
              </a14:hiddenFill>
            </a:ext>
          </a:extLst>
        </p:spPr>
      </p:pic>
      <p:sp>
        <p:nvSpPr>
          <p:cNvPr id="2" name="Title 1">
            <a:extLst>
              <a:ext uri="{FF2B5EF4-FFF2-40B4-BE49-F238E27FC236}">
                <a16:creationId xmlns:a16="http://schemas.microsoft.com/office/drawing/2014/main" id="{3C64DA85-0944-CC35-E38A-B05CBE170AE1}"/>
              </a:ext>
            </a:extLst>
          </p:cNvPr>
          <p:cNvSpPr>
            <a:spLocks noGrp="1"/>
          </p:cNvSpPr>
          <p:nvPr>
            <p:ph type="title"/>
          </p:nvPr>
        </p:nvSpPr>
        <p:spPr>
          <a:xfrm>
            <a:off x="776103" y="-186931"/>
            <a:ext cx="3347334" cy="3177075"/>
          </a:xfrm>
        </p:spPr>
        <p:txBody>
          <a:bodyPr vert="horz" lIns="91440" tIns="45720" rIns="91440" bIns="45720" rtlCol="0" anchor="ctr">
            <a:normAutofit/>
          </a:bodyPr>
          <a:lstStyle/>
          <a:p>
            <a:r>
              <a:rPr lang="en-US">
                <a:solidFill>
                  <a:srgbClr val="FFFFFF"/>
                </a:solidFill>
              </a:rPr>
              <a:t>Micro Controller Unit Selection</a:t>
            </a:r>
          </a:p>
        </p:txBody>
      </p:sp>
      <p:graphicFrame>
        <p:nvGraphicFramePr>
          <p:cNvPr id="3" name="Content Placeholder 2">
            <a:extLst>
              <a:ext uri="{FF2B5EF4-FFF2-40B4-BE49-F238E27FC236}">
                <a16:creationId xmlns:a16="http://schemas.microsoft.com/office/drawing/2014/main" id="{AB79A8F3-E9FE-182E-2F11-6FE559CE7624}"/>
              </a:ext>
            </a:extLst>
          </p:cNvPr>
          <p:cNvGraphicFramePr>
            <a:graphicFrameLocks noGrp="1"/>
          </p:cNvGraphicFramePr>
          <p:nvPr>
            <p:ph sz="half" idx="1"/>
            <p:extLst>
              <p:ext uri="{D42A27DB-BD31-4B8C-83A1-F6EECF244321}">
                <p14:modId xmlns:p14="http://schemas.microsoft.com/office/powerpoint/2010/main" val="3081837573"/>
              </p:ext>
            </p:extLst>
          </p:nvPr>
        </p:nvGraphicFramePr>
        <p:xfrm>
          <a:off x="4351544" y="98875"/>
          <a:ext cx="7734492" cy="6660600"/>
        </p:xfrm>
        <a:graphic>
          <a:graphicData uri="http://schemas.openxmlformats.org/drawingml/2006/table">
            <a:tbl>
              <a:tblPr firstRow="1" bandRow="1"/>
              <a:tblGrid>
                <a:gridCol w="1416573">
                  <a:extLst>
                    <a:ext uri="{9D8B030D-6E8A-4147-A177-3AD203B41FA5}">
                      <a16:colId xmlns:a16="http://schemas.microsoft.com/office/drawing/2014/main" val="3069701227"/>
                    </a:ext>
                  </a:extLst>
                </a:gridCol>
                <a:gridCol w="1259473">
                  <a:extLst>
                    <a:ext uri="{9D8B030D-6E8A-4147-A177-3AD203B41FA5}">
                      <a16:colId xmlns:a16="http://schemas.microsoft.com/office/drawing/2014/main" val="358171121"/>
                    </a:ext>
                  </a:extLst>
                </a:gridCol>
                <a:gridCol w="1191934">
                  <a:extLst>
                    <a:ext uri="{9D8B030D-6E8A-4147-A177-3AD203B41FA5}">
                      <a16:colId xmlns:a16="http://schemas.microsoft.com/office/drawing/2014/main" val="1750465930"/>
                    </a:ext>
                  </a:extLst>
                </a:gridCol>
                <a:gridCol w="1642681">
                  <a:extLst>
                    <a:ext uri="{9D8B030D-6E8A-4147-A177-3AD203B41FA5}">
                      <a16:colId xmlns:a16="http://schemas.microsoft.com/office/drawing/2014/main" val="21189865"/>
                    </a:ext>
                  </a:extLst>
                </a:gridCol>
                <a:gridCol w="1031897">
                  <a:extLst>
                    <a:ext uri="{9D8B030D-6E8A-4147-A177-3AD203B41FA5}">
                      <a16:colId xmlns:a16="http://schemas.microsoft.com/office/drawing/2014/main" val="3417587251"/>
                    </a:ext>
                  </a:extLst>
                </a:gridCol>
                <a:gridCol w="1191934">
                  <a:extLst>
                    <a:ext uri="{9D8B030D-6E8A-4147-A177-3AD203B41FA5}">
                      <a16:colId xmlns:a16="http://schemas.microsoft.com/office/drawing/2014/main" val="4054421531"/>
                    </a:ext>
                  </a:extLst>
                </a:gridCol>
              </a:tblGrid>
              <a:tr h="597891">
                <a:tc>
                  <a:txBody>
                    <a:bodyPr/>
                    <a:lstStyle/>
                    <a:p>
                      <a:pPr fontAlgn="t"/>
                      <a:endParaRPr lang="en-US" sz="1200">
                        <a:effectLst/>
                      </a:endParaRPr>
                    </a:p>
                    <a:p>
                      <a:pPr algn="l" rtl="0" fontAlgn="base"/>
                      <a:endParaRPr lang="en-US" sz="1200" b="0" i="0">
                        <a:effectLst/>
                        <a:latin typeface="Times New Roman"/>
                      </a:endParaRP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fontAlgn="t"/>
                      <a:endParaRPr lang="en-US" sz="1200">
                        <a:effectLst/>
                      </a:endParaRPr>
                    </a:p>
                    <a:p>
                      <a:pPr algn="ctr" rtl="0" fontAlgn="base"/>
                      <a:r>
                        <a:rPr lang="en-US" sz="1200" b="0" i="0">
                          <a:effectLst/>
                          <a:latin typeface="Times New Roman"/>
                        </a:rPr>
                        <a:t>MSP430FR6989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fontAlgn="t"/>
                      <a:endParaRPr lang="en-US" sz="1200">
                        <a:effectLst/>
                      </a:endParaRPr>
                    </a:p>
                    <a:p>
                      <a:pPr algn="ctr" rtl="0" fontAlgn="base"/>
                      <a:r>
                        <a:rPr lang="en-US" sz="1200" b="0" i="0">
                          <a:effectLst/>
                          <a:latin typeface="Times New Roman"/>
                        </a:rPr>
                        <a:t>ESP32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fontAlgn="t"/>
                      <a:endParaRPr lang="en-US" sz="1200">
                        <a:effectLst/>
                      </a:endParaRPr>
                    </a:p>
                    <a:p>
                      <a:pPr algn="ctr" rtl="0" fontAlgn="base"/>
                      <a:r>
                        <a:rPr lang="en-US" sz="1200" b="0" i="0">
                          <a:effectLst/>
                          <a:latin typeface="Times New Roman"/>
                        </a:rPr>
                        <a:t>Raspberry Pi Pico (Secondary)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tc>
                  <a:txBody>
                    <a:bodyPr/>
                    <a:lstStyle/>
                    <a:p>
                      <a:pPr algn="ctr" fontAlgn="t"/>
                      <a:endParaRPr lang="en-US" sz="1200">
                        <a:effectLst/>
                      </a:endParaRPr>
                    </a:p>
                    <a:p>
                      <a:pPr algn="ctr" rtl="0" fontAlgn="base"/>
                      <a:r>
                        <a:rPr lang="en-US" sz="1200" b="0" i="0">
                          <a:effectLst/>
                          <a:latin typeface="Times New Roman"/>
                        </a:rPr>
                        <a:t>Raspberry Pi 4B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fontAlgn="t"/>
                      <a:endParaRPr lang="en-US" sz="1200">
                        <a:effectLst/>
                      </a:endParaRPr>
                    </a:p>
                    <a:p>
                      <a:pPr algn="ctr" rtl="0" fontAlgn="base"/>
                      <a:r>
                        <a:rPr lang="en-US" sz="1200" b="0" i="0">
                          <a:effectLst/>
                          <a:latin typeface="Times New Roman"/>
                        </a:rPr>
                        <a:t>Jeston Nano (Main)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extLst>
                  <a:ext uri="{0D108BD9-81ED-4DB2-BD59-A6C34878D82A}">
                    <a16:rowId xmlns:a16="http://schemas.microsoft.com/office/drawing/2014/main" val="123783394"/>
                  </a:ext>
                </a:extLst>
              </a:tr>
              <a:tr h="410228">
                <a:tc>
                  <a:txBody>
                    <a:bodyPr/>
                    <a:lstStyle/>
                    <a:p>
                      <a:pPr fontAlgn="t"/>
                      <a:endParaRPr lang="en-US" sz="1200">
                        <a:effectLst/>
                      </a:endParaRPr>
                    </a:p>
                    <a:p>
                      <a:pPr algn="l" rtl="0" fontAlgn="base"/>
                      <a:r>
                        <a:rPr lang="en-US" sz="1200" b="0" i="0">
                          <a:effectLst/>
                          <a:latin typeface="Times New Roman"/>
                        </a:rPr>
                        <a:t>CPU Cores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1 core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1 or 2 core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2 cores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tc>
                  <a:txBody>
                    <a:bodyPr/>
                    <a:lstStyle/>
                    <a:p>
                      <a:pPr fontAlgn="t"/>
                      <a:endParaRPr lang="en-US" sz="1200">
                        <a:effectLst/>
                      </a:endParaRPr>
                    </a:p>
                    <a:p>
                      <a:pPr algn="ctr" rtl="0" fontAlgn="base"/>
                      <a:r>
                        <a:rPr lang="en-US" sz="1200" b="0" i="0">
                          <a:effectLst/>
                          <a:latin typeface="Times New Roman"/>
                        </a:rPr>
                        <a:t>4 cores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4 cores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extLst>
                  <a:ext uri="{0D108BD9-81ED-4DB2-BD59-A6C34878D82A}">
                    <a16:rowId xmlns:a16="http://schemas.microsoft.com/office/drawing/2014/main" val="910284872"/>
                  </a:ext>
                </a:extLst>
              </a:tr>
              <a:tr h="410228">
                <a:tc>
                  <a:txBody>
                    <a:bodyPr/>
                    <a:lstStyle/>
                    <a:p>
                      <a:pPr fontAlgn="t"/>
                      <a:endParaRPr lang="en-US" sz="1200">
                        <a:effectLst/>
                      </a:endParaRPr>
                    </a:p>
                    <a:p>
                      <a:pPr algn="l" rtl="0" fontAlgn="base"/>
                      <a:r>
                        <a:rPr lang="en-US" sz="1200" b="0" i="0">
                          <a:effectLst/>
                          <a:latin typeface="Times New Roman"/>
                        </a:rPr>
                        <a:t>CPU Speed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16 MHz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240 MHz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133 MHz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tc>
                  <a:txBody>
                    <a:bodyPr/>
                    <a:lstStyle/>
                    <a:p>
                      <a:pPr fontAlgn="t"/>
                      <a:endParaRPr lang="en-US" sz="1200">
                        <a:effectLst/>
                      </a:endParaRPr>
                    </a:p>
                    <a:p>
                      <a:pPr algn="ctr" rtl="0" fontAlgn="base"/>
                      <a:r>
                        <a:rPr lang="en-US" sz="1200" b="0" i="0">
                          <a:effectLst/>
                          <a:latin typeface="Times New Roman"/>
                        </a:rPr>
                        <a:t>1.5 GHz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1.43 GHz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extLst>
                  <a:ext uri="{0D108BD9-81ED-4DB2-BD59-A6C34878D82A}">
                    <a16:rowId xmlns:a16="http://schemas.microsoft.com/office/drawing/2014/main" val="3026343362"/>
                  </a:ext>
                </a:extLst>
              </a:tr>
              <a:tr h="597891">
                <a:tc>
                  <a:txBody>
                    <a:bodyPr/>
                    <a:lstStyle/>
                    <a:p>
                      <a:pPr fontAlgn="t"/>
                      <a:endParaRPr lang="en-US" sz="1200">
                        <a:effectLst/>
                      </a:endParaRPr>
                    </a:p>
                    <a:p>
                      <a:pPr algn="l" rtl="0" fontAlgn="base"/>
                      <a:r>
                        <a:rPr lang="en-US" sz="1200" b="0" i="0">
                          <a:effectLst/>
                          <a:latin typeface="Times New Roman"/>
                        </a:rPr>
                        <a:t>Memory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2 KB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520 KB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264 KB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tc>
                  <a:txBody>
                    <a:bodyPr/>
                    <a:lstStyle/>
                    <a:p>
                      <a:pPr fontAlgn="t"/>
                      <a:endParaRPr lang="en-US" sz="1200">
                        <a:effectLst/>
                      </a:endParaRPr>
                    </a:p>
                    <a:p>
                      <a:pPr algn="ctr" rtl="0" fontAlgn="base"/>
                      <a:r>
                        <a:rPr lang="en-US" sz="1200" b="0" i="0" err="1">
                          <a:effectLst/>
                          <a:latin typeface="Times New Roman"/>
                        </a:rPr>
                        <a:t>VideoCore</a:t>
                      </a:r>
                      <a:r>
                        <a:rPr lang="en-US" sz="1200" b="0" i="0">
                          <a:effectLst/>
                          <a:latin typeface="Times New Roman"/>
                        </a:rPr>
                        <a:t> VI 3D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128 core Maxwell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extLst>
                  <a:ext uri="{0D108BD9-81ED-4DB2-BD59-A6C34878D82A}">
                    <a16:rowId xmlns:a16="http://schemas.microsoft.com/office/drawing/2014/main" val="3346494864"/>
                  </a:ext>
                </a:extLst>
              </a:tr>
              <a:tr h="410228">
                <a:tc>
                  <a:txBody>
                    <a:bodyPr/>
                    <a:lstStyle/>
                    <a:p>
                      <a:pPr fontAlgn="t"/>
                      <a:endParaRPr lang="en-US" sz="1200">
                        <a:effectLst/>
                      </a:endParaRPr>
                    </a:p>
                    <a:p>
                      <a:pPr algn="l" rtl="0" fontAlgn="base"/>
                      <a:r>
                        <a:rPr lang="en-US" sz="1200" b="0" i="0">
                          <a:effectLst/>
                          <a:latin typeface="Times New Roman"/>
                        </a:rPr>
                        <a:t>GPU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N/A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N/A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N/A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tc>
                  <a:txBody>
                    <a:bodyPr/>
                    <a:lstStyle/>
                    <a:p>
                      <a:pPr fontAlgn="t"/>
                      <a:endParaRPr lang="en-US" sz="1200">
                        <a:effectLst/>
                      </a:endParaRPr>
                    </a:p>
                    <a:p>
                      <a:pPr algn="ctr" rtl="0" fontAlgn="base"/>
                      <a:r>
                        <a:rPr lang="en-US" sz="1200" b="0" i="0">
                          <a:effectLst/>
                          <a:latin typeface="Times New Roman"/>
                        </a:rPr>
                        <a:t>1,2, or 4 GB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2 or 4 GB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extLst>
                  <a:ext uri="{0D108BD9-81ED-4DB2-BD59-A6C34878D82A}">
                    <a16:rowId xmlns:a16="http://schemas.microsoft.com/office/drawing/2014/main" val="718247731"/>
                  </a:ext>
                </a:extLst>
              </a:tr>
              <a:tr h="410228">
                <a:tc>
                  <a:txBody>
                    <a:bodyPr/>
                    <a:lstStyle/>
                    <a:p>
                      <a:pPr fontAlgn="t"/>
                      <a:endParaRPr lang="en-US" sz="1200">
                        <a:effectLst/>
                      </a:endParaRPr>
                    </a:p>
                    <a:p>
                      <a:pPr algn="l" rtl="0" fontAlgn="base"/>
                      <a:r>
                        <a:rPr lang="en-US" sz="1200" b="0" i="0">
                          <a:effectLst/>
                          <a:latin typeface="Times New Roman"/>
                        </a:rPr>
                        <a:t>GPIOs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83 pins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36 pins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26 pins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tc>
                  <a:txBody>
                    <a:bodyPr/>
                    <a:lstStyle/>
                    <a:p>
                      <a:pPr fontAlgn="t"/>
                      <a:endParaRPr lang="en-US" sz="1200">
                        <a:effectLst/>
                      </a:endParaRPr>
                    </a:p>
                    <a:p>
                      <a:pPr algn="ctr" rtl="0" fontAlgn="base"/>
                      <a:r>
                        <a:rPr lang="en-US" sz="1200" b="0" i="0">
                          <a:effectLst/>
                          <a:latin typeface="Times New Roman"/>
                        </a:rPr>
                        <a:t>28 pins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28 pins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extLst>
                  <a:ext uri="{0D108BD9-81ED-4DB2-BD59-A6C34878D82A}">
                    <a16:rowId xmlns:a16="http://schemas.microsoft.com/office/drawing/2014/main" val="1444819706"/>
                  </a:ext>
                </a:extLst>
              </a:tr>
              <a:tr h="597891">
                <a:tc>
                  <a:txBody>
                    <a:bodyPr/>
                    <a:lstStyle/>
                    <a:p>
                      <a:pPr fontAlgn="t"/>
                      <a:endParaRPr lang="en-US" sz="1200">
                        <a:effectLst/>
                      </a:endParaRPr>
                    </a:p>
                    <a:p>
                      <a:pPr algn="l" rtl="0" fontAlgn="base"/>
                      <a:r>
                        <a:rPr lang="en-US" sz="1200" b="0" i="0">
                          <a:effectLst/>
                          <a:latin typeface="Times New Roman"/>
                        </a:rPr>
                        <a:t>Communication Protocols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UART, I2C, SPI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UART, I2C, I2S, SPI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UART, I2C, SPI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tc>
                  <a:txBody>
                    <a:bodyPr/>
                    <a:lstStyle/>
                    <a:p>
                      <a:pPr fontAlgn="t"/>
                      <a:endParaRPr lang="en-US" sz="1200">
                        <a:effectLst/>
                      </a:endParaRPr>
                    </a:p>
                    <a:p>
                      <a:pPr algn="ctr" rtl="0" fontAlgn="base"/>
                      <a:r>
                        <a:rPr lang="en-US" sz="1200" b="0" i="0">
                          <a:effectLst/>
                          <a:latin typeface="Times New Roman"/>
                        </a:rPr>
                        <a:t>UART, I2C, SPI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UART, I2C, I2S, SPI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extLst>
                  <a:ext uri="{0D108BD9-81ED-4DB2-BD59-A6C34878D82A}">
                    <a16:rowId xmlns:a16="http://schemas.microsoft.com/office/drawing/2014/main" val="713695645"/>
                  </a:ext>
                </a:extLst>
              </a:tr>
              <a:tr h="410228">
                <a:tc>
                  <a:txBody>
                    <a:bodyPr/>
                    <a:lstStyle/>
                    <a:p>
                      <a:pPr fontAlgn="t"/>
                      <a:endParaRPr lang="en-US" sz="1200">
                        <a:effectLst/>
                      </a:endParaRPr>
                    </a:p>
                    <a:p>
                      <a:pPr algn="l" rtl="0" fontAlgn="base"/>
                      <a:r>
                        <a:rPr lang="en-US" sz="1200" b="0" i="0">
                          <a:effectLst/>
                          <a:latin typeface="Times New Roman"/>
                        </a:rPr>
                        <a:t>ADC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12-Bit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12-Bit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12-Bit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tc>
                  <a:txBody>
                    <a:bodyPr/>
                    <a:lstStyle/>
                    <a:p>
                      <a:pPr fontAlgn="t"/>
                      <a:endParaRPr lang="en-US" sz="1200">
                        <a:effectLst/>
                      </a:endParaRPr>
                    </a:p>
                    <a:p>
                      <a:pPr algn="ctr" rtl="0" fontAlgn="base"/>
                      <a:r>
                        <a:rPr lang="en-US" sz="1200" b="0" i="0">
                          <a:effectLst/>
                          <a:latin typeface="Times New Roman"/>
                        </a:rPr>
                        <a:t>N/A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N/A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extLst>
                  <a:ext uri="{0D108BD9-81ED-4DB2-BD59-A6C34878D82A}">
                    <a16:rowId xmlns:a16="http://schemas.microsoft.com/office/drawing/2014/main" val="1284166653"/>
                  </a:ext>
                </a:extLst>
              </a:tr>
              <a:tr h="410228">
                <a:tc>
                  <a:txBody>
                    <a:bodyPr/>
                    <a:lstStyle/>
                    <a:p>
                      <a:pPr fontAlgn="t"/>
                      <a:endParaRPr lang="en-US" sz="1200">
                        <a:effectLst/>
                      </a:endParaRPr>
                    </a:p>
                    <a:p>
                      <a:pPr algn="l" rtl="0" fontAlgn="base"/>
                      <a:r>
                        <a:rPr lang="en-US" sz="1200" b="0" i="0">
                          <a:effectLst/>
                          <a:latin typeface="Times New Roman"/>
                        </a:rPr>
                        <a:t>PWM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5 Channels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16 Channels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16 Channels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tc>
                  <a:txBody>
                    <a:bodyPr/>
                    <a:lstStyle/>
                    <a:p>
                      <a:pPr fontAlgn="t"/>
                      <a:endParaRPr lang="en-US" sz="1200">
                        <a:effectLst/>
                      </a:endParaRPr>
                    </a:p>
                    <a:p>
                      <a:pPr algn="ctr" rtl="0" fontAlgn="base"/>
                      <a:r>
                        <a:rPr lang="en-US" sz="1200" b="0" i="0">
                          <a:effectLst/>
                          <a:latin typeface="Times New Roman"/>
                        </a:rPr>
                        <a:t>2 Channels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2 Channels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extLst>
                  <a:ext uri="{0D108BD9-81ED-4DB2-BD59-A6C34878D82A}">
                    <a16:rowId xmlns:a16="http://schemas.microsoft.com/office/drawing/2014/main" val="4153867702"/>
                  </a:ext>
                </a:extLst>
              </a:tr>
              <a:tr h="410228">
                <a:tc>
                  <a:txBody>
                    <a:bodyPr/>
                    <a:lstStyle/>
                    <a:p>
                      <a:pPr fontAlgn="t"/>
                      <a:endParaRPr lang="en-US" sz="1200">
                        <a:effectLst/>
                      </a:endParaRPr>
                    </a:p>
                    <a:p>
                      <a:pPr algn="l" rtl="0" fontAlgn="base"/>
                      <a:r>
                        <a:rPr lang="en-US" sz="1200" b="0" i="0">
                          <a:effectLst/>
                          <a:latin typeface="Times New Roman"/>
                        </a:rPr>
                        <a:t>USB3.0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N/A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N/A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N/A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tc>
                  <a:txBody>
                    <a:bodyPr/>
                    <a:lstStyle/>
                    <a:p>
                      <a:pPr fontAlgn="t"/>
                      <a:endParaRPr lang="en-US" sz="1200">
                        <a:effectLst/>
                      </a:endParaRPr>
                    </a:p>
                    <a:p>
                      <a:pPr algn="ctr" rtl="0" fontAlgn="base"/>
                      <a:r>
                        <a:rPr lang="en-US" sz="1200" b="0" i="0">
                          <a:effectLst/>
                          <a:latin typeface="Times New Roman"/>
                        </a:rPr>
                        <a:t>YES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YES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extLst>
                  <a:ext uri="{0D108BD9-81ED-4DB2-BD59-A6C34878D82A}">
                    <a16:rowId xmlns:a16="http://schemas.microsoft.com/office/drawing/2014/main" val="2868618812"/>
                  </a:ext>
                </a:extLst>
              </a:tr>
              <a:tr h="410228">
                <a:tc>
                  <a:txBody>
                    <a:bodyPr/>
                    <a:lstStyle/>
                    <a:p>
                      <a:pPr fontAlgn="t"/>
                      <a:endParaRPr lang="en-US" sz="1200">
                        <a:effectLst/>
                      </a:endParaRPr>
                    </a:p>
                    <a:p>
                      <a:pPr algn="l" rtl="0" fontAlgn="base"/>
                      <a:r>
                        <a:rPr lang="en-US" sz="1200" b="0" i="0">
                          <a:effectLst/>
                          <a:latin typeface="Times New Roman"/>
                        </a:rPr>
                        <a:t>Ethernet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N/A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N/A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N/A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tc>
                  <a:txBody>
                    <a:bodyPr/>
                    <a:lstStyle/>
                    <a:p>
                      <a:pPr fontAlgn="t"/>
                      <a:endParaRPr lang="en-US" sz="1200">
                        <a:effectLst/>
                      </a:endParaRPr>
                    </a:p>
                    <a:p>
                      <a:pPr algn="ctr" rtl="0" fontAlgn="base"/>
                      <a:r>
                        <a:rPr lang="en-US" sz="1200" b="0" i="0">
                          <a:effectLst/>
                          <a:latin typeface="Times New Roman"/>
                        </a:rPr>
                        <a:t>YES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YES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extLst>
                  <a:ext uri="{0D108BD9-81ED-4DB2-BD59-A6C34878D82A}">
                    <a16:rowId xmlns:a16="http://schemas.microsoft.com/office/drawing/2014/main" val="731590571"/>
                  </a:ext>
                </a:extLst>
              </a:tr>
              <a:tr h="410228">
                <a:tc>
                  <a:txBody>
                    <a:bodyPr/>
                    <a:lstStyle/>
                    <a:p>
                      <a:pPr fontAlgn="t"/>
                      <a:endParaRPr lang="en-US" sz="1200">
                        <a:effectLst/>
                      </a:endParaRPr>
                    </a:p>
                    <a:p>
                      <a:pPr algn="l" rtl="0" fontAlgn="base"/>
                      <a:r>
                        <a:rPr lang="en-US" sz="1200" b="0" i="0">
                          <a:effectLst/>
                          <a:latin typeface="Times New Roman"/>
                        </a:rPr>
                        <a:t>Storage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128 KB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16 KB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2 MB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tc>
                  <a:txBody>
                    <a:bodyPr/>
                    <a:lstStyle/>
                    <a:p>
                      <a:pPr fontAlgn="t"/>
                      <a:endParaRPr lang="en-US" sz="1200">
                        <a:effectLst/>
                      </a:endParaRPr>
                    </a:p>
                    <a:p>
                      <a:pPr algn="ctr" rtl="0" fontAlgn="base"/>
                      <a:r>
                        <a:rPr lang="en-US" sz="1200" b="0" i="0">
                          <a:effectLst/>
                          <a:latin typeface="Times New Roman"/>
                        </a:rPr>
                        <a:t>microSD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microSD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extLst>
                  <a:ext uri="{0D108BD9-81ED-4DB2-BD59-A6C34878D82A}">
                    <a16:rowId xmlns:a16="http://schemas.microsoft.com/office/drawing/2014/main" val="2540076462"/>
                  </a:ext>
                </a:extLst>
              </a:tr>
              <a:tr h="597891">
                <a:tc>
                  <a:txBody>
                    <a:bodyPr/>
                    <a:lstStyle/>
                    <a:p>
                      <a:pPr fontAlgn="t"/>
                      <a:endParaRPr lang="en-US" sz="1200">
                        <a:effectLst/>
                      </a:endParaRPr>
                    </a:p>
                    <a:p>
                      <a:pPr algn="l" rtl="0" fontAlgn="base"/>
                      <a:r>
                        <a:rPr lang="en-US" sz="1200" b="0" i="0">
                          <a:effectLst/>
                          <a:latin typeface="Times New Roman"/>
                        </a:rPr>
                        <a:t>Power Maximums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3.3V/1.6mA [0.005W]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3.3V/0.5A [1.65W]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5V/100mA [0.5W]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tc>
                  <a:txBody>
                    <a:bodyPr/>
                    <a:lstStyle/>
                    <a:p>
                      <a:pPr fontAlgn="t"/>
                      <a:endParaRPr lang="en-US" sz="1200">
                        <a:effectLst/>
                      </a:endParaRPr>
                    </a:p>
                    <a:p>
                      <a:pPr algn="ctr" rtl="0" fontAlgn="base"/>
                      <a:r>
                        <a:rPr lang="en-US" sz="1200" b="0" i="0">
                          <a:effectLst/>
                          <a:latin typeface="Times New Roman"/>
                        </a:rPr>
                        <a:t>5V/3A [15W]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5V/5A [25W]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extLst>
                  <a:ext uri="{0D108BD9-81ED-4DB2-BD59-A6C34878D82A}">
                    <a16:rowId xmlns:a16="http://schemas.microsoft.com/office/drawing/2014/main" val="1806707135"/>
                  </a:ext>
                </a:extLst>
              </a:tr>
              <a:tr h="410228">
                <a:tc>
                  <a:txBody>
                    <a:bodyPr/>
                    <a:lstStyle/>
                    <a:p>
                      <a:pPr fontAlgn="t"/>
                      <a:endParaRPr lang="en-US" sz="1200">
                        <a:effectLst/>
                      </a:endParaRPr>
                    </a:p>
                    <a:p>
                      <a:pPr algn="l" rtl="0" fontAlgn="base"/>
                      <a:r>
                        <a:rPr lang="en-US" sz="1200" b="0" i="0">
                          <a:effectLst/>
                          <a:latin typeface="Times New Roman"/>
                        </a:rPr>
                        <a:t>MISC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Low Power Modes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Bluetooth/Wi-Fi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Wi-Fi Variant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tc>
                  <a:txBody>
                    <a:bodyPr/>
                    <a:lstStyle/>
                    <a:p>
                      <a:pPr fontAlgn="t"/>
                      <a:endParaRPr lang="en-US" sz="1200">
                        <a:effectLst/>
                      </a:endParaRPr>
                    </a:p>
                    <a:p>
                      <a:pPr algn="ctr" rtl="0" fontAlgn="base"/>
                      <a:r>
                        <a:rPr lang="en-US" sz="1200" b="0" i="0">
                          <a:effectLst/>
                          <a:latin typeface="Times New Roman"/>
                        </a:rPr>
                        <a:t>Bluetooth/Wi-Fi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fontAlgn="t"/>
                      <a:endParaRPr lang="en-US" sz="1200">
                        <a:effectLst/>
                      </a:endParaRPr>
                    </a:p>
                    <a:p>
                      <a:pPr algn="ctr" rtl="0" fontAlgn="base"/>
                      <a:r>
                        <a:rPr lang="en-US" sz="1200" b="0" i="0">
                          <a:effectLst/>
                          <a:latin typeface="Times New Roman"/>
                        </a:rPr>
                        <a:t>Dedicated GPU, AI </a:t>
                      </a:r>
                    </a:p>
                  </a:txBody>
                  <a:tcPr marL="28344" marR="28344" marT="14172" marB="14172">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C5E0B3"/>
                    </a:solidFill>
                  </a:tcPr>
                </a:tc>
                <a:extLst>
                  <a:ext uri="{0D108BD9-81ED-4DB2-BD59-A6C34878D82A}">
                    <a16:rowId xmlns:a16="http://schemas.microsoft.com/office/drawing/2014/main" val="4161079377"/>
                  </a:ext>
                </a:extLst>
              </a:tr>
            </a:tbl>
          </a:graphicData>
        </a:graphic>
      </p:graphicFrame>
      <p:pic>
        <p:nvPicPr>
          <p:cNvPr id="19" name="Picture 19" descr="A picture containing electronics, circuit&#10;&#10;Description automatically generated">
            <a:extLst>
              <a:ext uri="{FF2B5EF4-FFF2-40B4-BE49-F238E27FC236}">
                <a16:creationId xmlns:a16="http://schemas.microsoft.com/office/drawing/2014/main" id="{A41EEAB4-B3A7-2D92-221D-6CC427F5ABA0}"/>
              </a:ext>
            </a:extLst>
          </p:cNvPr>
          <p:cNvPicPr>
            <a:picLocks noChangeAspect="1"/>
          </p:cNvPicPr>
          <p:nvPr/>
        </p:nvPicPr>
        <p:blipFill>
          <a:blip r:embed="rId4"/>
          <a:stretch>
            <a:fillRect/>
          </a:stretch>
        </p:blipFill>
        <p:spPr>
          <a:xfrm>
            <a:off x="1640457" y="4409126"/>
            <a:ext cx="2102005" cy="2102005"/>
          </a:xfrm>
          <a:prstGeom prst="rect">
            <a:avLst/>
          </a:prstGeom>
        </p:spPr>
      </p:pic>
      <p:pic>
        <p:nvPicPr>
          <p:cNvPr id="18" name="Picture 18" descr="A picture containing electronics&#10;&#10;Description automatically generated">
            <a:extLst>
              <a:ext uri="{FF2B5EF4-FFF2-40B4-BE49-F238E27FC236}">
                <a16:creationId xmlns:a16="http://schemas.microsoft.com/office/drawing/2014/main" id="{F6DC3158-0401-0C42-A205-2C63F6E85F9E}"/>
              </a:ext>
            </a:extLst>
          </p:cNvPr>
          <p:cNvPicPr>
            <a:picLocks noChangeAspect="1"/>
          </p:cNvPicPr>
          <p:nvPr/>
        </p:nvPicPr>
        <p:blipFill>
          <a:blip r:embed="rId5"/>
          <a:stretch>
            <a:fillRect/>
          </a:stretch>
        </p:blipFill>
        <p:spPr>
          <a:xfrm>
            <a:off x="380508" y="2541756"/>
            <a:ext cx="2629804" cy="2145482"/>
          </a:xfrm>
          <a:prstGeom prst="rect">
            <a:avLst/>
          </a:prstGeom>
        </p:spPr>
      </p:pic>
    </p:spTree>
    <p:extLst>
      <p:ext uri="{BB962C8B-B14F-4D97-AF65-F5344CB8AC3E}">
        <p14:creationId xmlns:p14="http://schemas.microsoft.com/office/powerpoint/2010/main" val="3349633493"/>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37DB8-7A4F-E75E-0E73-58D96B29A9D0}"/>
              </a:ext>
            </a:extLst>
          </p:cNvPr>
          <p:cNvSpPr>
            <a:spLocks noGrp="1"/>
          </p:cNvSpPr>
          <p:nvPr>
            <p:ph type="title"/>
          </p:nvPr>
        </p:nvSpPr>
        <p:spPr>
          <a:xfrm>
            <a:off x="1141413" y="618518"/>
            <a:ext cx="4685529" cy="1478570"/>
          </a:xfrm>
        </p:spPr>
        <p:txBody>
          <a:bodyPr vert="horz" lIns="91440" tIns="45720" rIns="91440" bIns="45720" rtlCol="0" anchor="ctr">
            <a:normAutofit/>
          </a:bodyPr>
          <a:lstStyle/>
          <a:p>
            <a:r>
              <a:rPr lang="en-US"/>
              <a:t>Stepper Motor for Auto-Focusing</a:t>
            </a:r>
          </a:p>
        </p:txBody>
      </p:sp>
      <p:sp>
        <p:nvSpPr>
          <p:cNvPr id="6" name="TextBox 5">
            <a:extLst>
              <a:ext uri="{FF2B5EF4-FFF2-40B4-BE49-F238E27FC236}">
                <a16:creationId xmlns:a16="http://schemas.microsoft.com/office/drawing/2014/main" id="{EC516182-547E-C79F-87FA-151AA6F83578}"/>
              </a:ext>
            </a:extLst>
          </p:cNvPr>
          <p:cNvSpPr txBox="1"/>
          <p:nvPr/>
        </p:nvSpPr>
        <p:spPr>
          <a:xfrm>
            <a:off x="1141413" y="2249487"/>
            <a:ext cx="4685530" cy="3541714"/>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285750" indent="-228600" defTabSz="914400">
              <a:lnSpc>
                <a:spcPct val="110000"/>
              </a:lnSpc>
              <a:spcAft>
                <a:spcPts val="600"/>
              </a:spcAft>
              <a:buSzPct val="125000"/>
              <a:buFont typeface="Arial" panose="020B0604020202020204" pitchFamily="34" charset="0"/>
              <a:buChar char="•"/>
            </a:pPr>
            <a:r>
              <a:rPr lang="en-US" dirty="0"/>
              <a:t>The desired resolution of movement for the auto-focusing system was </a:t>
            </a:r>
            <a:r>
              <a:rPr lang="en-US" u="sng" dirty="0"/>
              <a:t>0.1mm</a:t>
            </a:r>
            <a:r>
              <a:rPr lang="en-US" dirty="0"/>
              <a:t> minimum.</a:t>
            </a:r>
          </a:p>
          <a:p>
            <a:pPr marL="285750" indent="-228600" defTabSz="914400">
              <a:lnSpc>
                <a:spcPct val="110000"/>
              </a:lnSpc>
              <a:spcAft>
                <a:spcPts val="600"/>
              </a:spcAft>
              <a:buSzPct val="125000"/>
              <a:buFont typeface="Arial" panose="020B0604020202020204" pitchFamily="34" charset="0"/>
              <a:buChar char="•"/>
            </a:pPr>
            <a:r>
              <a:rPr lang="en-US" dirty="0"/>
              <a:t>Using a belt driven system, with the following parameters we can achieve a resolution of </a:t>
            </a:r>
            <a:r>
              <a:rPr lang="en-US" u="sng" dirty="0"/>
              <a:t>0.01mm</a:t>
            </a:r>
            <a:r>
              <a:rPr lang="en-US" dirty="0"/>
              <a:t>.</a:t>
            </a:r>
          </a:p>
          <a:p>
            <a:pPr marL="742950" lvl="1" indent="-228600" defTabSz="914400">
              <a:lnSpc>
                <a:spcPct val="110000"/>
              </a:lnSpc>
              <a:spcAft>
                <a:spcPts val="600"/>
              </a:spcAft>
              <a:buSzPct val="125000"/>
              <a:buFont typeface="Arial" panose="020B0604020202020204" pitchFamily="34" charset="0"/>
              <a:buChar char="•"/>
            </a:pPr>
            <a:r>
              <a:rPr lang="en-US" dirty="0"/>
              <a:t>NEMA17 motor with 200 steps per revolution (</a:t>
            </a:r>
            <a:r>
              <a:rPr lang="en-US" dirty="0" err="1"/>
              <a:t>Srev</a:t>
            </a:r>
            <a:r>
              <a:rPr lang="en-US" dirty="0"/>
              <a:t>)</a:t>
            </a:r>
          </a:p>
          <a:p>
            <a:pPr marL="742950" lvl="1" indent="-228600" defTabSz="914400">
              <a:lnSpc>
                <a:spcPct val="110000"/>
              </a:lnSpc>
              <a:spcAft>
                <a:spcPts val="600"/>
              </a:spcAft>
              <a:buSzPct val="125000"/>
              <a:buFont typeface="Arial" panose="020B0604020202020204" pitchFamily="34" charset="0"/>
              <a:buChar char="•"/>
            </a:pPr>
            <a:r>
              <a:rPr lang="en-US" dirty="0"/>
              <a:t>A4988 at 1/16 steps (</a:t>
            </a:r>
            <a:r>
              <a:rPr lang="en-US" dirty="0" err="1"/>
              <a:t>fm</a:t>
            </a:r>
            <a:r>
              <a:rPr lang="en-US" dirty="0"/>
              <a:t>)</a:t>
            </a:r>
          </a:p>
          <a:p>
            <a:pPr marL="742950" lvl="1" indent="-228600" defTabSz="914400">
              <a:lnSpc>
                <a:spcPct val="110000"/>
              </a:lnSpc>
              <a:spcAft>
                <a:spcPts val="600"/>
              </a:spcAft>
              <a:buSzPct val="125000"/>
              <a:buFont typeface="Arial" panose="020B0604020202020204" pitchFamily="34" charset="0"/>
              <a:buChar char="•"/>
            </a:pPr>
            <a:r>
              <a:rPr lang="en-US" dirty="0"/>
              <a:t>2mm pitched belt (p)</a:t>
            </a:r>
          </a:p>
          <a:p>
            <a:pPr marL="742950" lvl="1" indent="-228600" defTabSz="914400">
              <a:lnSpc>
                <a:spcPct val="110000"/>
              </a:lnSpc>
              <a:spcAft>
                <a:spcPts val="600"/>
              </a:spcAft>
              <a:buSzPct val="125000"/>
              <a:buFont typeface="Arial" panose="020B0604020202020204" pitchFamily="34" charset="0"/>
              <a:buChar char="•"/>
            </a:pPr>
            <a:r>
              <a:rPr lang="en-US" dirty="0"/>
              <a:t>16 tooth pulley (</a:t>
            </a:r>
            <a:r>
              <a:rPr lang="en-US" dirty="0" err="1"/>
              <a:t>Nt</a:t>
            </a:r>
            <a:r>
              <a:rPr lang="en-US" dirty="0"/>
              <a:t>)</a:t>
            </a:r>
          </a:p>
        </p:txBody>
      </p:sp>
      <p:sp>
        <p:nvSpPr>
          <p:cNvPr id="18" name="Rectangle 18">
            <a:extLst>
              <a:ext uri="{FF2B5EF4-FFF2-40B4-BE49-F238E27FC236}">
                <a16:creationId xmlns:a16="http://schemas.microsoft.com/office/drawing/2014/main" id="{414BE714-4E73-4D5F-8FE1-1293336760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6096001" cy="6858000"/>
          </a:xfrm>
          <a:prstGeom prst="rect">
            <a:avLst/>
          </a:prstGeom>
          <a:solidFill>
            <a:schemeClr val="tx1"/>
          </a:solidFill>
          <a:ln>
            <a:noFill/>
          </a:ln>
          <a:effectLst>
            <a:innerShdw blurRad="63500" dist="12700" dir="108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a:extLst>
              <a:ext uri="{FF2B5EF4-FFF2-40B4-BE49-F238E27FC236}">
                <a16:creationId xmlns:a16="http://schemas.microsoft.com/office/drawing/2014/main" id="{8596F601-BE4E-3D22-EC79-C5AB66518182}"/>
              </a:ext>
            </a:extLst>
          </p:cNvPr>
          <p:cNvPicPr>
            <a:picLocks noChangeAspect="1"/>
          </p:cNvPicPr>
          <p:nvPr/>
        </p:nvPicPr>
        <p:blipFill>
          <a:blip r:embed="rId4"/>
          <a:stretch>
            <a:fillRect/>
          </a:stretch>
        </p:blipFill>
        <p:spPr>
          <a:xfrm>
            <a:off x="10372919" y="737669"/>
            <a:ext cx="1597730" cy="1597730"/>
          </a:xfrm>
          <a:prstGeom prst="rect">
            <a:avLst/>
          </a:prstGeom>
        </p:spPr>
      </p:pic>
      <p:sp useBgFill="1">
        <p:nvSpPr>
          <p:cNvPr id="20" name="Rectangle 20">
            <a:extLst>
              <a:ext uri="{FF2B5EF4-FFF2-40B4-BE49-F238E27FC236}">
                <a16:creationId xmlns:a16="http://schemas.microsoft.com/office/drawing/2014/main" id="{9784C132-48CC-48E2-B92D-79EBF5EFE8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8" y="2743200"/>
            <a:ext cx="6096002"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2">
            <a:extLst>
              <a:ext uri="{FF2B5EF4-FFF2-40B4-BE49-F238E27FC236}">
                <a16:creationId xmlns:a16="http://schemas.microsoft.com/office/drawing/2014/main" id="{6F6A848C-630F-44DE-93AE-7C2F7BCDB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6959" y="0"/>
            <a:ext cx="91440" cy="28346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A picture containing text&#10;&#10;Description automatically generated">
            <a:extLst>
              <a:ext uri="{FF2B5EF4-FFF2-40B4-BE49-F238E27FC236}">
                <a16:creationId xmlns:a16="http://schemas.microsoft.com/office/drawing/2014/main" id="{5C82B90A-F9FA-358D-605A-76C644E465D4}"/>
              </a:ext>
            </a:extLst>
          </p:cNvPr>
          <p:cNvPicPr>
            <a:picLocks noChangeAspect="1"/>
          </p:cNvPicPr>
          <p:nvPr/>
        </p:nvPicPr>
        <p:blipFill>
          <a:blip r:embed="rId5"/>
          <a:stretch>
            <a:fillRect/>
          </a:stretch>
        </p:blipFill>
        <p:spPr>
          <a:xfrm>
            <a:off x="8345134" y="927522"/>
            <a:ext cx="1597730" cy="1057489"/>
          </a:xfrm>
          <a:prstGeom prst="rect">
            <a:avLst/>
          </a:prstGeom>
        </p:spPr>
      </p:pic>
      <p:sp useBgFill="1">
        <p:nvSpPr>
          <p:cNvPr id="24" name="Rectangle 24">
            <a:extLst>
              <a:ext uri="{FF2B5EF4-FFF2-40B4-BE49-F238E27FC236}">
                <a16:creationId xmlns:a16="http://schemas.microsoft.com/office/drawing/2014/main" id="{FA1F8F0C-921B-4EF9-BA35-B5F73B11B5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60128" y="0"/>
            <a:ext cx="91440" cy="28346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Diagram, schematic&#10;&#10;Description automatically generated">
            <a:extLst>
              <a:ext uri="{FF2B5EF4-FFF2-40B4-BE49-F238E27FC236}">
                <a16:creationId xmlns:a16="http://schemas.microsoft.com/office/drawing/2014/main" id="{3C865025-DA76-6BAD-DCE7-DE7A18253165}"/>
              </a:ext>
            </a:extLst>
          </p:cNvPr>
          <p:cNvPicPr>
            <a:picLocks noChangeAspect="1"/>
          </p:cNvPicPr>
          <p:nvPr/>
        </p:nvPicPr>
        <p:blipFill rotWithShape="1">
          <a:blip r:embed="rId6"/>
          <a:srcRect l="28676" t="16958" r="31617" b="25253"/>
          <a:stretch/>
        </p:blipFill>
        <p:spPr>
          <a:xfrm>
            <a:off x="6273350" y="797249"/>
            <a:ext cx="1686259" cy="1478570"/>
          </a:xfrm>
          <a:prstGeom prst="rect">
            <a:avLst/>
          </a:prstGeom>
        </p:spPr>
      </p:pic>
      <p:graphicFrame>
        <p:nvGraphicFramePr>
          <p:cNvPr id="3" name="Table 2">
            <a:extLst>
              <a:ext uri="{FF2B5EF4-FFF2-40B4-BE49-F238E27FC236}">
                <a16:creationId xmlns:a16="http://schemas.microsoft.com/office/drawing/2014/main" id="{C10B4491-358B-A80C-C531-375D47A47742}"/>
              </a:ext>
            </a:extLst>
          </p:cNvPr>
          <p:cNvGraphicFramePr>
            <a:graphicFrameLocks noGrp="1"/>
          </p:cNvGraphicFramePr>
          <p:nvPr>
            <p:extLst>
              <p:ext uri="{D42A27DB-BD31-4B8C-83A1-F6EECF244321}">
                <p14:modId xmlns:p14="http://schemas.microsoft.com/office/powerpoint/2010/main" val="3973761799"/>
              </p:ext>
            </p:extLst>
          </p:nvPr>
        </p:nvGraphicFramePr>
        <p:xfrm>
          <a:off x="6455383" y="2987040"/>
          <a:ext cx="5362414" cy="3710867"/>
        </p:xfrm>
        <a:graphic>
          <a:graphicData uri="http://schemas.openxmlformats.org/drawingml/2006/table">
            <a:tbl>
              <a:tblPr firstRow="1" bandRow="1">
                <a:solidFill>
                  <a:schemeClr val="bg1">
                    <a:lumMod val="95000"/>
                  </a:schemeClr>
                </a:solidFill>
              </a:tblPr>
              <a:tblGrid>
                <a:gridCol w="1152739">
                  <a:extLst>
                    <a:ext uri="{9D8B030D-6E8A-4147-A177-3AD203B41FA5}">
                      <a16:colId xmlns:a16="http://schemas.microsoft.com/office/drawing/2014/main" val="3752417349"/>
                    </a:ext>
                  </a:extLst>
                </a:gridCol>
                <a:gridCol w="1304555">
                  <a:extLst>
                    <a:ext uri="{9D8B030D-6E8A-4147-A177-3AD203B41FA5}">
                      <a16:colId xmlns:a16="http://schemas.microsoft.com/office/drawing/2014/main" val="2633017554"/>
                    </a:ext>
                  </a:extLst>
                </a:gridCol>
                <a:gridCol w="1291871">
                  <a:extLst>
                    <a:ext uri="{9D8B030D-6E8A-4147-A177-3AD203B41FA5}">
                      <a16:colId xmlns:a16="http://schemas.microsoft.com/office/drawing/2014/main" val="1910244951"/>
                    </a:ext>
                  </a:extLst>
                </a:gridCol>
                <a:gridCol w="1613249">
                  <a:extLst>
                    <a:ext uri="{9D8B030D-6E8A-4147-A177-3AD203B41FA5}">
                      <a16:colId xmlns:a16="http://schemas.microsoft.com/office/drawing/2014/main" val="700728519"/>
                    </a:ext>
                  </a:extLst>
                </a:gridCol>
              </a:tblGrid>
              <a:tr h="654146">
                <a:tc>
                  <a:txBody>
                    <a:bodyPr/>
                    <a:lstStyle/>
                    <a:p>
                      <a:pPr fontAlgn="t"/>
                      <a:endParaRPr lang="en-US" sz="1000" b="1" cap="none" spc="0">
                        <a:solidFill>
                          <a:schemeClr val="tx1"/>
                        </a:solidFill>
                        <a:effectLst/>
                      </a:endParaRPr>
                    </a:p>
                    <a:p>
                      <a:pPr algn="just" rtl="0" fontAlgn="base"/>
                      <a:r>
                        <a:rPr lang="en-US" sz="1000" b="1" i="0" cap="none" spc="0">
                          <a:solidFill>
                            <a:schemeClr val="tx1"/>
                          </a:solidFill>
                          <a:effectLst/>
                          <a:latin typeface="Times New Roman" panose="02020603050405020304" pitchFamily="18" charset="0"/>
                        </a:rPr>
                        <a:t> </a:t>
                      </a:r>
                      <a:endParaRPr lang="en-US" sz="1000" b="1" i="0" cap="none" spc="0">
                        <a:solidFill>
                          <a:schemeClr val="tx1"/>
                        </a:solidFill>
                        <a:effectLst/>
                      </a:endParaRPr>
                    </a:p>
                  </a:txBody>
                  <a:tcPr marL="45337" marR="41810" marT="12953" marB="971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t"/>
                      <a:endParaRPr lang="en-US" sz="1000" b="1" cap="none" spc="0">
                        <a:solidFill>
                          <a:schemeClr val="tx1"/>
                        </a:solidFill>
                        <a:effectLst/>
                      </a:endParaRPr>
                    </a:p>
                    <a:p>
                      <a:pPr algn="ctr" rtl="0" fontAlgn="base"/>
                      <a:r>
                        <a:rPr lang="en-US" sz="1000" b="1" i="0" cap="none" spc="0">
                          <a:solidFill>
                            <a:schemeClr val="tx1"/>
                          </a:solidFill>
                          <a:effectLst/>
                          <a:latin typeface="Times New Roman" panose="02020603050405020304" pitchFamily="18" charset="0"/>
                        </a:rPr>
                        <a:t>Allegro A4988 (Selected) </a:t>
                      </a:r>
                      <a:endParaRPr lang="en-US" sz="1000" b="1" i="0" cap="none" spc="0">
                        <a:solidFill>
                          <a:schemeClr val="tx1"/>
                        </a:solidFill>
                        <a:effectLst/>
                      </a:endParaRPr>
                    </a:p>
                  </a:txBody>
                  <a:tcPr marL="45337" marR="41810" marT="12953" marB="971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t"/>
                      <a:endParaRPr lang="en-US" sz="1000" b="1" cap="none" spc="0">
                        <a:solidFill>
                          <a:schemeClr val="tx1"/>
                        </a:solidFill>
                        <a:effectLst/>
                      </a:endParaRPr>
                    </a:p>
                    <a:p>
                      <a:pPr algn="ctr" rtl="0" fontAlgn="base"/>
                      <a:r>
                        <a:rPr lang="en-US" sz="1000" b="1" i="0" cap="none" spc="0">
                          <a:solidFill>
                            <a:schemeClr val="tx1"/>
                          </a:solidFill>
                          <a:effectLst/>
                          <a:latin typeface="Times New Roman" panose="02020603050405020304" pitchFamily="18" charset="0"/>
                        </a:rPr>
                        <a:t>TI DRV8825 </a:t>
                      </a:r>
                      <a:endParaRPr lang="en-US" sz="1000" b="1" i="0" cap="none" spc="0">
                        <a:solidFill>
                          <a:schemeClr val="tx1"/>
                        </a:solidFill>
                        <a:effectLst/>
                      </a:endParaRPr>
                    </a:p>
                  </a:txBody>
                  <a:tcPr marL="45337" marR="41810" marT="12953" marB="971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t"/>
                      <a:endParaRPr lang="en-US" sz="1000" b="1" cap="none" spc="0">
                        <a:solidFill>
                          <a:schemeClr val="tx1"/>
                        </a:solidFill>
                        <a:effectLst/>
                      </a:endParaRPr>
                    </a:p>
                    <a:p>
                      <a:pPr algn="ctr" rtl="0" fontAlgn="base"/>
                      <a:r>
                        <a:rPr lang="en-US" sz="1000" b="1" i="0" cap="none" spc="0">
                          <a:solidFill>
                            <a:schemeClr val="tx1"/>
                          </a:solidFill>
                          <a:effectLst/>
                          <a:latin typeface="Times New Roman" panose="02020603050405020304" pitchFamily="18" charset="0"/>
                        </a:rPr>
                        <a:t>TB6560AHQ </a:t>
                      </a:r>
                      <a:endParaRPr lang="en-US" sz="1000" b="1" i="0" cap="none" spc="0">
                        <a:solidFill>
                          <a:schemeClr val="tx1"/>
                        </a:solidFill>
                        <a:effectLst/>
                      </a:endParaRPr>
                    </a:p>
                  </a:txBody>
                  <a:tcPr marL="45337" marR="41810" marT="12953" marB="971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15695133"/>
                  </a:ext>
                </a:extLst>
              </a:tr>
              <a:tr h="395079">
                <a:tc>
                  <a:txBody>
                    <a:bodyPr/>
                    <a:lstStyle/>
                    <a:p>
                      <a:pPr fontAlgn="t"/>
                      <a:endParaRPr lang="en-US" sz="1000" cap="none" spc="0">
                        <a:solidFill>
                          <a:schemeClr val="bg1"/>
                        </a:solidFill>
                        <a:effectLst/>
                      </a:endParaRPr>
                    </a:p>
                    <a:p>
                      <a:pPr algn="just" rtl="0" fontAlgn="base"/>
                      <a:r>
                        <a:rPr lang="en-US" sz="1000" b="0" i="0" cap="none" spc="0">
                          <a:solidFill>
                            <a:schemeClr val="bg1"/>
                          </a:solidFill>
                          <a:effectLst/>
                          <a:latin typeface="Times New Roman" panose="02020603050405020304" pitchFamily="18" charset="0"/>
                        </a:rPr>
                        <a:t>Min Motor Voltage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fontAlgn="t"/>
                      <a:endParaRPr lang="en-US" sz="1000" cap="none" spc="0">
                        <a:solidFill>
                          <a:schemeClr val="bg1"/>
                        </a:solidFill>
                        <a:effectLst/>
                      </a:endParaRPr>
                    </a:p>
                    <a:p>
                      <a:pPr algn="ctr" rtl="0" fontAlgn="base"/>
                      <a:r>
                        <a:rPr lang="en-US" sz="1000" b="0" i="0" cap="none" spc="0">
                          <a:solidFill>
                            <a:schemeClr val="bg1"/>
                          </a:solidFill>
                          <a:effectLst/>
                          <a:latin typeface="Times New Roman" panose="02020603050405020304" pitchFamily="18" charset="0"/>
                        </a:rPr>
                        <a:t>8V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fontAlgn="t"/>
                      <a:endParaRPr lang="en-US" sz="1000" cap="none" spc="0">
                        <a:solidFill>
                          <a:schemeClr val="bg1"/>
                        </a:solidFill>
                        <a:effectLst/>
                      </a:endParaRPr>
                    </a:p>
                    <a:p>
                      <a:pPr algn="ctr" rtl="0" fontAlgn="base"/>
                      <a:r>
                        <a:rPr lang="en-US" sz="1000" b="0" i="0" cap="none" spc="0">
                          <a:solidFill>
                            <a:schemeClr val="bg1"/>
                          </a:solidFill>
                          <a:effectLst/>
                          <a:latin typeface="Times New Roman" panose="02020603050405020304" pitchFamily="18" charset="0"/>
                        </a:rPr>
                        <a:t>8.2V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fontAlgn="t"/>
                      <a:endParaRPr lang="en-US" sz="1000" cap="none" spc="0">
                        <a:solidFill>
                          <a:schemeClr val="bg1"/>
                        </a:solidFill>
                        <a:effectLst/>
                      </a:endParaRPr>
                    </a:p>
                    <a:p>
                      <a:pPr algn="ctr" rtl="0" fontAlgn="base"/>
                      <a:r>
                        <a:rPr lang="en-US" sz="1000" b="0" i="0" cap="none" spc="0">
                          <a:solidFill>
                            <a:schemeClr val="bg1"/>
                          </a:solidFill>
                          <a:effectLst/>
                          <a:latin typeface="Times New Roman" panose="02020603050405020304" pitchFamily="18" charset="0"/>
                        </a:rPr>
                        <a:t>4.5V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315869943"/>
                  </a:ext>
                </a:extLst>
              </a:tr>
              <a:tr h="395079">
                <a:tc>
                  <a:txBody>
                    <a:bodyPr/>
                    <a:lstStyle/>
                    <a:p>
                      <a:pPr fontAlgn="t"/>
                      <a:endParaRPr lang="en-US" sz="1000" cap="none" spc="0">
                        <a:solidFill>
                          <a:schemeClr val="bg1"/>
                        </a:solidFill>
                        <a:effectLst/>
                      </a:endParaRPr>
                    </a:p>
                    <a:p>
                      <a:pPr algn="just" rtl="0" fontAlgn="base"/>
                      <a:r>
                        <a:rPr lang="en-US" sz="1000" b="0" i="0" cap="none" spc="0">
                          <a:solidFill>
                            <a:schemeClr val="bg1"/>
                          </a:solidFill>
                          <a:effectLst/>
                          <a:latin typeface="Times New Roman" panose="02020603050405020304" pitchFamily="18" charset="0"/>
                        </a:rPr>
                        <a:t>Max Motor Voltage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fontAlgn="t"/>
                      <a:endParaRPr lang="en-US" sz="1000" cap="none" spc="0">
                        <a:solidFill>
                          <a:schemeClr val="bg1"/>
                        </a:solidFill>
                        <a:effectLst/>
                      </a:endParaRPr>
                    </a:p>
                    <a:p>
                      <a:pPr algn="ctr" rtl="0" fontAlgn="base"/>
                      <a:r>
                        <a:rPr lang="en-US" sz="1000" b="0" i="0" cap="none" spc="0">
                          <a:solidFill>
                            <a:schemeClr val="bg1"/>
                          </a:solidFill>
                          <a:effectLst/>
                          <a:latin typeface="Times New Roman" panose="02020603050405020304" pitchFamily="18" charset="0"/>
                        </a:rPr>
                        <a:t>35V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fontAlgn="t"/>
                      <a:endParaRPr lang="en-US" sz="1000" cap="none" spc="0">
                        <a:solidFill>
                          <a:schemeClr val="bg1"/>
                        </a:solidFill>
                        <a:effectLst/>
                      </a:endParaRPr>
                    </a:p>
                    <a:p>
                      <a:pPr algn="ctr" rtl="0" fontAlgn="base"/>
                      <a:r>
                        <a:rPr lang="en-US" sz="1000" b="0" i="0" cap="none" spc="0">
                          <a:solidFill>
                            <a:schemeClr val="bg1"/>
                          </a:solidFill>
                          <a:effectLst/>
                          <a:latin typeface="Times New Roman" panose="02020603050405020304" pitchFamily="18" charset="0"/>
                        </a:rPr>
                        <a:t>45V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fontAlgn="t"/>
                      <a:endParaRPr lang="en-US" sz="1000" cap="none" spc="0">
                        <a:solidFill>
                          <a:schemeClr val="bg1"/>
                        </a:solidFill>
                        <a:effectLst/>
                      </a:endParaRPr>
                    </a:p>
                    <a:p>
                      <a:pPr algn="ctr" rtl="0" fontAlgn="base"/>
                      <a:r>
                        <a:rPr lang="en-US" sz="1000" b="0" i="0" cap="none" spc="0">
                          <a:solidFill>
                            <a:schemeClr val="bg1"/>
                          </a:solidFill>
                          <a:effectLst/>
                          <a:latin typeface="Times New Roman" panose="02020603050405020304" pitchFamily="18" charset="0"/>
                        </a:rPr>
                        <a:t>34V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894108117"/>
                  </a:ext>
                </a:extLst>
              </a:tr>
              <a:tr h="395079">
                <a:tc>
                  <a:txBody>
                    <a:bodyPr/>
                    <a:lstStyle/>
                    <a:p>
                      <a:pPr fontAlgn="t"/>
                      <a:endParaRPr lang="en-US" sz="1000" cap="none" spc="0">
                        <a:solidFill>
                          <a:schemeClr val="bg1"/>
                        </a:solidFill>
                        <a:effectLst/>
                      </a:endParaRPr>
                    </a:p>
                    <a:p>
                      <a:pPr algn="just" rtl="0" fontAlgn="base"/>
                      <a:r>
                        <a:rPr lang="en-US" sz="1000" b="0" i="0" cap="none" spc="0">
                          <a:solidFill>
                            <a:schemeClr val="bg1"/>
                          </a:solidFill>
                          <a:effectLst/>
                          <a:latin typeface="Times New Roman" panose="02020603050405020304" pitchFamily="18" charset="0"/>
                        </a:rPr>
                        <a:t>Continuous Current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fontAlgn="t"/>
                      <a:endParaRPr lang="en-US" sz="1000" cap="none" spc="0">
                        <a:solidFill>
                          <a:schemeClr val="bg1"/>
                        </a:solidFill>
                        <a:effectLst/>
                      </a:endParaRPr>
                    </a:p>
                    <a:p>
                      <a:pPr algn="ctr" rtl="0" fontAlgn="base"/>
                      <a:r>
                        <a:rPr lang="en-US" sz="1000" b="0" i="0" cap="none" spc="0">
                          <a:solidFill>
                            <a:schemeClr val="bg1"/>
                          </a:solidFill>
                          <a:effectLst/>
                          <a:latin typeface="Times New Roman" panose="02020603050405020304" pitchFamily="18" charset="0"/>
                        </a:rPr>
                        <a:t>1.2A per phase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fontAlgn="t"/>
                      <a:endParaRPr lang="en-US" sz="1000" cap="none" spc="0">
                        <a:solidFill>
                          <a:schemeClr val="bg1"/>
                        </a:solidFill>
                        <a:effectLst/>
                      </a:endParaRPr>
                    </a:p>
                    <a:p>
                      <a:pPr algn="ctr" rtl="0" fontAlgn="base"/>
                      <a:r>
                        <a:rPr lang="en-US" sz="1000" b="0" i="0" cap="none" spc="0">
                          <a:solidFill>
                            <a:schemeClr val="bg1"/>
                          </a:solidFill>
                          <a:effectLst/>
                          <a:latin typeface="Times New Roman" panose="02020603050405020304" pitchFamily="18" charset="0"/>
                        </a:rPr>
                        <a:t>2.2A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fontAlgn="t"/>
                      <a:endParaRPr lang="en-US" sz="1000" cap="none" spc="0">
                        <a:solidFill>
                          <a:schemeClr val="bg1"/>
                        </a:solidFill>
                        <a:effectLst/>
                      </a:endParaRPr>
                    </a:p>
                    <a:p>
                      <a:pPr algn="ctr" rtl="0" fontAlgn="base"/>
                      <a:r>
                        <a:rPr lang="en-US" sz="1000" b="0" i="0" cap="none" spc="0">
                          <a:solidFill>
                            <a:schemeClr val="bg1"/>
                          </a:solidFill>
                          <a:effectLst/>
                          <a:latin typeface="Times New Roman" panose="02020603050405020304" pitchFamily="18" charset="0"/>
                        </a:rPr>
                        <a:t>3A per phase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68696596"/>
                  </a:ext>
                </a:extLst>
              </a:tr>
              <a:tr h="395079">
                <a:tc>
                  <a:txBody>
                    <a:bodyPr/>
                    <a:lstStyle/>
                    <a:p>
                      <a:pPr fontAlgn="t"/>
                      <a:endParaRPr lang="en-US" sz="1000" cap="none" spc="0">
                        <a:solidFill>
                          <a:schemeClr val="bg1"/>
                        </a:solidFill>
                        <a:effectLst/>
                      </a:endParaRPr>
                    </a:p>
                    <a:p>
                      <a:pPr algn="just" rtl="0" fontAlgn="base"/>
                      <a:r>
                        <a:rPr lang="en-US" sz="1000" b="0" i="0" cap="none" spc="0">
                          <a:solidFill>
                            <a:schemeClr val="bg1"/>
                          </a:solidFill>
                          <a:effectLst/>
                          <a:latin typeface="Times New Roman" panose="02020603050405020304" pitchFamily="18" charset="0"/>
                        </a:rPr>
                        <a:t>Max Current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fontAlgn="t"/>
                      <a:endParaRPr lang="en-US" sz="1000" cap="none" spc="0">
                        <a:solidFill>
                          <a:schemeClr val="bg1"/>
                        </a:solidFill>
                        <a:effectLst/>
                      </a:endParaRPr>
                    </a:p>
                    <a:p>
                      <a:pPr algn="ctr" rtl="0" fontAlgn="base"/>
                      <a:r>
                        <a:rPr lang="en-US" sz="1000" b="0" i="0" cap="none" spc="0">
                          <a:solidFill>
                            <a:schemeClr val="bg1"/>
                          </a:solidFill>
                          <a:effectLst/>
                          <a:latin typeface="Times New Roman" panose="02020603050405020304" pitchFamily="18" charset="0"/>
                        </a:rPr>
                        <a:t>2A per phase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fontAlgn="t"/>
                      <a:endParaRPr lang="en-US" sz="1000" cap="none" spc="0">
                        <a:solidFill>
                          <a:schemeClr val="bg1"/>
                        </a:solidFill>
                        <a:effectLst/>
                      </a:endParaRPr>
                    </a:p>
                    <a:p>
                      <a:pPr algn="ctr" rtl="0" fontAlgn="base"/>
                      <a:r>
                        <a:rPr lang="en-US" sz="1000" b="0" i="0" cap="none" spc="0">
                          <a:solidFill>
                            <a:schemeClr val="bg1"/>
                          </a:solidFill>
                          <a:effectLst/>
                          <a:latin typeface="Times New Roman" panose="02020603050405020304" pitchFamily="18" charset="0"/>
                        </a:rPr>
                        <a:t>2.2A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fontAlgn="t"/>
                      <a:endParaRPr lang="en-US" sz="1000" cap="none" spc="0">
                        <a:solidFill>
                          <a:schemeClr val="bg1"/>
                        </a:solidFill>
                        <a:effectLst/>
                      </a:endParaRPr>
                    </a:p>
                    <a:p>
                      <a:pPr algn="ctr" rtl="0" fontAlgn="base"/>
                      <a:r>
                        <a:rPr lang="en-US" sz="1000" b="0" i="0" cap="none" spc="0">
                          <a:solidFill>
                            <a:schemeClr val="bg1"/>
                          </a:solidFill>
                          <a:effectLst/>
                          <a:latin typeface="Times New Roman" panose="02020603050405020304" pitchFamily="18" charset="0"/>
                        </a:rPr>
                        <a:t>3A per phase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2925395592"/>
                  </a:ext>
                </a:extLst>
              </a:tr>
              <a:tr h="395079">
                <a:tc>
                  <a:txBody>
                    <a:bodyPr/>
                    <a:lstStyle/>
                    <a:p>
                      <a:pPr fontAlgn="t"/>
                      <a:endParaRPr lang="en-US" sz="1000" cap="none" spc="0">
                        <a:solidFill>
                          <a:schemeClr val="bg1"/>
                        </a:solidFill>
                        <a:effectLst/>
                      </a:endParaRPr>
                    </a:p>
                    <a:p>
                      <a:pPr algn="just" rtl="0" fontAlgn="base"/>
                      <a:r>
                        <a:rPr lang="en-US" sz="1000" b="0" i="0" cap="none" spc="0">
                          <a:solidFill>
                            <a:schemeClr val="bg1"/>
                          </a:solidFill>
                          <a:effectLst/>
                          <a:latin typeface="Times New Roman" panose="02020603050405020304" pitchFamily="18" charset="0"/>
                        </a:rPr>
                        <a:t>Min Logic Voltage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fontAlgn="t"/>
                      <a:endParaRPr lang="en-US" sz="1000" cap="none" spc="0">
                        <a:solidFill>
                          <a:schemeClr val="bg1"/>
                        </a:solidFill>
                        <a:effectLst/>
                      </a:endParaRPr>
                    </a:p>
                    <a:p>
                      <a:pPr algn="ctr" rtl="0" fontAlgn="base"/>
                      <a:r>
                        <a:rPr lang="en-US" sz="1000" b="0" i="0" cap="none" spc="0">
                          <a:solidFill>
                            <a:schemeClr val="bg1"/>
                          </a:solidFill>
                          <a:effectLst/>
                          <a:latin typeface="Times New Roman" panose="02020603050405020304" pitchFamily="18" charset="0"/>
                        </a:rPr>
                        <a:t>3V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fontAlgn="t"/>
                      <a:endParaRPr lang="en-US" sz="1000" cap="none" spc="0">
                        <a:solidFill>
                          <a:schemeClr val="bg1"/>
                        </a:solidFill>
                        <a:effectLst/>
                      </a:endParaRPr>
                    </a:p>
                    <a:p>
                      <a:pPr algn="ctr" rtl="0" fontAlgn="base"/>
                      <a:r>
                        <a:rPr lang="en-US" sz="1000" b="0" i="0" cap="none" spc="0">
                          <a:solidFill>
                            <a:schemeClr val="bg1"/>
                          </a:solidFill>
                          <a:effectLst/>
                          <a:latin typeface="Times New Roman" panose="02020603050405020304" pitchFamily="18" charset="0"/>
                        </a:rPr>
                        <a:t>1V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fontAlgn="t"/>
                      <a:endParaRPr lang="en-US" sz="1000" cap="none" spc="0">
                        <a:solidFill>
                          <a:schemeClr val="bg1"/>
                        </a:solidFill>
                        <a:effectLst/>
                      </a:endParaRPr>
                    </a:p>
                    <a:p>
                      <a:pPr algn="ctr" rtl="0" fontAlgn="base"/>
                      <a:r>
                        <a:rPr lang="en-US" sz="1000" b="0" i="0" cap="none" spc="0">
                          <a:solidFill>
                            <a:schemeClr val="bg1"/>
                          </a:solidFill>
                          <a:effectLst/>
                          <a:latin typeface="Times New Roman" panose="02020603050405020304" pitchFamily="18" charset="0"/>
                        </a:rPr>
                        <a:t>4.5V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404230652"/>
                  </a:ext>
                </a:extLst>
              </a:tr>
              <a:tr h="395079">
                <a:tc>
                  <a:txBody>
                    <a:bodyPr/>
                    <a:lstStyle/>
                    <a:p>
                      <a:pPr fontAlgn="t"/>
                      <a:endParaRPr lang="en-US" sz="1000" cap="none" spc="0">
                        <a:solidFill>
                          <a:schemeClr val="bg1"/>
                        </a:solidFill>
                        <a:effectLst/>
                      </a:endParaRPr>
                    </a:p>
                    <a:p>
                      <a:pPr algn="just" rtl="0" fontAlgn="base"/>
                      <a:r>
                        <a:rPr lang="en-US" sz="1000" b="0" i="0" cap="none" spc="0">
                          <a:solidFill>
                            <a:schemeClr val="bg1"/>
                          </a:solidFill>
                          <a:effectLst/>
                          <a:latin typeface="Times New Roman" panose="02020603050405020304" pitchFamily="18" charset="0"/>
                        </a:rPr>
                        <a:t>Max Logic Voltage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fontAlgn="t"/>
                      <a:endParaRPr lang="en-US" sz="1000" cap="none" spc="0">
                        <a:solidFill>
                          <a:schemeClr val="bg1"/>
                        </a:solidFill>
                        <a:effectLst/>
                      </a:endParaRPr>
                    </a:p>
                    <a:p>
                      <a:pPr algn="ctr" rtl="0" fontAlgn="base"/>
                      <a:r>
                        <a:rPr lang="en-US" sz="1000" b="0" i="0" cap="none" spc="0">
                          <a:solidFill>
                            <a:schemeClr val="bg1"/>
                          </a:solidFill>
                          <a:effectLst/>
                          <a:latin typeface="Times New Roman" panose="02020603050405020304" pitchFamily="18" charset="0"/>
                        </a:rPr>
                        <a:t>5.5V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fontAlgn="t"/>
                      <a:endParaRPr lang="en-US" sz="1000" cap="none" spc="0">
                        <a:solidFill>
                          <a:schemeClr val="bg1"/>
                        </a:solidFill>
                        <a:effectLst/>
                      </a:endParaRPr>
                    </a:p>
                    <a:p>
                      <a:pPr algn="ctr" rtl="0" fontAlgn="base"/>
                      <a:r>
                        <a:rPr lang="en-US" sz="1000" b="0" i="0" cap="none" spc="0">
                          <a:solidFill>
                            <a:schemeClr val="bg1"/>
                          </a:solidFill>
                          <a:effectLst/>
                          <a:latin typeface="Times New Roman" panose="02020603050405020304" pitchFamily="18" charset="0"/>
                        </a:rPr>
                        <a:t>3.5V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fontAlgn="t"/>
                      <a:endParaRPr lang="en-US" sz="1000" cap="none" spc="0">
                        <a:solidFill>
                          <a:schemeClr val="bg1"/>
                        </a:solidFill>
                        <a:effectLst/>
                      </a:endParaRPr>
                    </a:p>
                    <a:p>
                      <a:pPr algn="ctr" rtl="0" fontAlgn="base"/>
                      <a:r>
                        <a:rPr lang="en-US" sz="1000" b="0" i="0" cap="none" spc="0">
                          <a:solidFill>
                            <a:schemeClr val="bg1"/>
                          </a:solidFill>
                          <a:effectLst/>
                          <a:latin typeface="Times New Roman" panose="02020603050405020304" pitchFamily="18" charset="0"/>
                        </a:rPr>
                        <a:t>5.5V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207465960"/>
                  </a:ext>
                </a:extLst>
              </a:tr>
              <a:tr h="524612">
                <a:tc>
                  <a:txBody>
                    <a:bodyPr/>
                    <a:lstStyle/>
                    <a:p>
                      <a:pPr fontAlgn="t"/>
                      <a:endParaRPr lang="en-US" sz="1000" cap="none" spc="0">
                        <a:solidFill>
                          <a:schemeClr val="bg1"/>
                        </a:solidFill>
                        <a:effectLst/>
                      </a:endParaRPr>
                    </a:p>
                    <a:p>
                      <a:pPr algn="just" rtl="0" fontAlgn="base"/>
                      <a:r>
                        <a:rPr lang="en-US" sz="1000" b="0" i="0" cap="none" spc="0" err="1">
                          <a:solidFill>
                            <a:schemeClr val="bg1"/>
                          </a:solidFill>
                          <a:effectLst/>
                          <a:latin typeface="Times New Roman" panose="02020603050405020304" pitchFamily="18" charset="0"/>
                        </a:rPr>
                        <a:t>Microsteps</a:t>
                      </a:r>
                      <a:r>
                        <a:rPr lang="en-US" sz="1000" b="0" i="0" cap="none" spc="0">
                          <a:solidFill>
                            <a:schemeClr val="bg1"/>
                          </a:solidFill>
                          <a:effectLst/>
                          <a:latin typeface="Times New Roman" panose="02020603050405020304" pitchFamily="18" charset="0"/>
                        </a:rPr>
                        <a:t>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fontAlgn="t"/>
                      <a:endParaRPr lang="en-US" sz="1000" cap="none" spc="0">
                        <a:solidFill>
                          <a:schemeClr val="bg1"/>
                        </a:solidFill>
                        <a:effectLst/>
                      </a:endParaRPr>
                    </a:p>
                    <a:p>
                      <a:pPr algn="ctr" rtl="0" fontAlgn="base"/>
                      <a:r>
                        <a:rPr lang="en-US" sz="1000" b="0" i="0" cap="none" spc="0">
                          <a:solidFill>
                            <a:schemeClr val="bg1"/>
                          </a:solidFill>
                          <a:effectLst/>
                          <a:latin typeface="Times New Roman" panose="02020603050405020304" pitchFamily="18" charset="0"/>
                        </a:rPr>
                        <a:t>Full, 1/2, 1/4, 1/8, 1/16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fontAlgn="t"/>
                      <a:endParaRPr lang="en-US" sz="1000" cap="none" spc="0">
                        <a:solidFill>
                          <a:schemeClr val="bg1"/>
                        </a:solidFill>
                        <a:effectLst/>
                      </a:endParaRPr>
                    </a:p>
                    <a:p>
                      <a:pPr algn="ctr" rtl="0" fontAlgn="base"/>
                      <a:r>
                        <a:rPr lang="en-US" sz="1000" b="0" i="0" cap="none" spc="0">
                          <a:solidFill>
                            <a:schemeClr val="bg1"/>
                          </a:solidFill>
                          <a:effectLst/>
                          <a:latin typeface="Times New Roman" panose="02020603050405020304" pitchFamily="18" charset="0"/>
                        </a:rPr>
                        <a:t>Full, 1/2, 1/4, 1/8, 1/16, 1/32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fontAlgn="t"/>
                      <a:endParaRPr lang="en-US" sz="1000" cap="none" spc="0">
                        <a:solidFill>
                          <a:schemeClr val="bg1"/>
                        </a:solidFill>
                        <a:effectLst/>
                      </a:endParaRPr>
                    </a:p>
                    <a:p>
                      <a:pPr algn="ctr" rtl="0" fontAlgn="base"/>
                      <a:r>
                        <a:rPr lang="en-US" sz="1000" b="0" i="0" cap="none" spc="0">
                          <a:solidFill>
                            <a:schemeClr val="bg1"/>
                          </a:solidFill>
                          <a:effectLst/>
                          <a:latin typeface="Times New Roman" panose="02020603050405020304" pitchFamily="18" charset="0"/>
                        </a:rPr>
                        <a:t>Full, 1/2, 1/4, 1/8, 1/16 </a:t>
                      </a:r>
                      <a:endParaRPr lang="en-US" sz="1000" b="0" i="0" cap="none" spc="0">
                        <a:solidFill>
                          <a:schemeClr val="bg1"/>
                        </a:solidFill>
                        <a:effectLst/>
                      </a:endParaRPr>
                    </a:p>
                  </a:txBody>
                  <a:tcPr marL="45337" marR="41810" marT="12953" marB="9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086343453"/>
                  </a:ext>
                </a:extLst>
              </a:tr>
            </a:tbl>
          </a:graphicData>
        </a:graphic>
      </p:graphicFrame>
    </p:spTree>
    <p:extLst>
      <p:ext uri="{BB962C8B-B14F-4D97-AF65-F5344CB8AC3E}">
        <p14:creationId xmlns:p14="http://schemas.microsoft.com/office/powerpoint/2010/main" val="767996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5B5B4-4230-F65B-F28A-3AD19DA8BBFE}"/>
              </a:ext>
            </a:extLst>
          </p:cNvPr>
          <p:cNvSpPr>
            <a:spLocks noGrp="1"/>
          </p:cNvSpPr>
          <p:nvPr>
            <p:ph type="title"/>
          </p:nvPr>
        </p:nvSpPr>
        <p:spPr>
          <a:xfrm>
            <a:off x="1141413" y="618518"/>
            <a:ext cx="9905998" cy="1478570"/>
          </a:xfrm>
        </p:spPr>
        <p:txBody>
          <a:bodyPr vert="horz" lIns="91440" tIns="45720" rIns="91440" bIns="45720" rtlCol="0" anchor="ctr">
            <a:normAutofit/>
          </a:bodyPr>
          <a:lstStyle/>
          <a:p>
            <a:r>
              <a:rPr lang="en-US"/>
              <a:t>Power Requirements and Protections</a:t>
            </a:r>
          </a:p>
        </p:txBody>
      </p:sp>
      <p:sp>
        <p:nvSpPr>
          <p:cNvPr id="6" name="TextBox 5">
            <a:extLst>
              <a:ext uri="{FF2B5EF4-FFF2-40B4-BE49-F238E27FC236}">
                <a16:creationId xmlns:a16="http://schemas.microsoft.com/office/drawing/2014/main" id="{85E44050-880A-D8F2-BECC-357613D4372C}"/>
              </a:ext>
            </a:extLst>
          </p:cNvPr>
          <p:cNvSpPr txBox="1"/>
          <p:nvPr/>
        </p:nvSpPr>
        <p:spPr>
          <a:xfrm>
            <a:off x="6336727" y="2249487"/>
            <a:ext cx="4710683" cy="3541714"/>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285750" indent="-228600" defTabSz="914400">
              <a:lnSpc>
                <a:spcPct val="110000"/>
              </a:lnSpc>
              <a:spcAft>
                <a:spcPts val="600"/>
              </a:spcAft>
              <a:buSzPct val="125000"/>
              <a:buFont typeface="Arial" panose="020B0604020202020204" pitchFamily="34" charset="0"/>
              <a:buChar char="•"/>
            </a:pPr>
            <a:r>
              <a:rPr lang="en-US" sz="1500"/>
              <a:t>The </a:t>
            </a:r>
            <a:r>
              <a:rPr lang="en-US" sz="1500" err="1"/>
              <a:t>Jeston</a:t>
            </a:r>
            <a:r>
              <a:rPr lang="en-US" sz="1500"/>
              <a:t> will be powered via 3 pins found in its 40-pin jumper. Pins 2 and 4 both accept 5V, but each have a maximum of 2.5A. Pin 6 will be GND.</a:t>
            </a:r>
          </a:p>
          <a:p>
            <a:pPr marL="285750" indent="-228600" defTabSz="914400">
              <a:lnSpc>
                <a:spcPct val="110000"/>
              </a:lnSpc>
              <a:spcAft>
                <a:spcPts val="600"/>
              </a:spcAft>
              <a:buSzPct val="125000"/>
              <a:buFont typeface="Arial" panose="020B0604020202020204" pitchFamily="34" charset="0"/>
              <a:buChar char="•"/>
            </a:pPr>
            <a:r>
              <a:rPr lang="en-US" sz="1500"/>
              <a:t>In order to protect the Jetson, 2 eFuses will be implemented to restrict the current and voltage that can be delivered to these pins.</a:t>
            </a:r>
          </a:p>
          <a:p>
            <a:pPr marL="285750" indent="-228600" defTabSz="914400">
              <a:lnSpc>
                <a:spcPct val="110000"/>
              </a:lnSpc>
              <a:spcAft>
                <a:spcPts val="600"/>
              </a:spcAft>
              <a:buSzPct val="125000"/>
              <a:buFont typeface="Arial" panose="020B0604020202020204" pitchFamily="34" charset="0"/>
              <a:buChar char="•"/>
            </a:pPr>
            <a:r>
              <a:rPr lang="en-US" sz="1500"/>
              <a:t>The PICO will be powered via the VSYS pin at 5V.</a:t>
            </a:r>
          </a:p>
          <a:p>
            <a:pPr marL="285750" indent="-228600" defTabSz="914400">
              <a:lnSpc>
                <a:spcPct val="110000"/>
              </a:lnSpc>
              <a:spcAft>
                <a:spcPts val="600"/>
              </a:spcAft>
              <a:buSzPct val="125000"/>
              <a:buFont typeface="Arial" panose="020B0604020202020204" pitchFamily="34" charset="0"/>
              <a:buChar char="•"/>
            </a:pPr>
            <a:r>
              <a:rPr lang="en-US" sz="1500"/>
              <a:t>As detailed by the PICO's datasheet a Schottky diode is recommended.</a:t>
            </a:r>
          </a:p>
          <a:p>
            <a:pPr marL="742950" lvl="1" indent="-228600" defTabSz="914400">
              <a:lnSpc>
                <a:spcPct val="110000"/>
              </a:lnSpc>
              <a:spcAft>
                <a:spcPts val="600"/>
              </a:spcAft>
              <a:buSzPct val="125000"/>
              <a:buFont typeface="Arial" panose="020B0604020202020204" pitchFamily="34" charset="0"/>
              <a:buChar char="•"/>
            </a:pPr>
            <a:r>
              <a:rPr lang="en-US" sz="1500"/>
              <a:t>The same Schottky diode used internally to protect the VBUS pin will be used in this case. Which is a 20V 1A Schottky.</a:t>
            </a:r>
          </a:p>
        </p:txBody>
      </p:sp>
      <p:graphicFrame>
        <p:nvGraphicFramePr>
          <p:cNvPr id="8" name="Table 8">
            <a:extLst>
              <a:ext uri="{FF2B5EF4-FFF2-40B4-BE49-F238E27FC236}">
                <a16:creationId xmlns:a16="http://schemas.microsoft.com/office/drawing/2014/main" id="{03E3DFDA-88BE-B278-8B32-082A54088481}"/>
              </a:ext>
            </a:extLst>
          </p:cNvPr>
          <p:cNvGraphicFramePr>
            <a:graphicFrameLocks noGrp="1"/>
          </p:cNvGraphicFramePr>
          <p:nvPr>
            <p:extLst>
              <p:ext uri="{D42A27DB-BD31-4B8C-83A1-F6EECF244321}">
                <p14:modId xmlns:p14="http://schemas.microsoft.com/office/powerpoint/2010/main" val="1693055199"/>
              </p:ext>
            </p:extLst>
          </p:nvPr>
        </p:nvGraphicFramePr>
        <p:xfrm>
          <a:off x="1141411" y="2680423"/>
          <a:ext cx="4689236" cy="2687782"/>
        </p:xfrm>
        <a:graphic>
          <a:graphicData uri="http://schemas.openxmlformats.org/drawingml/2006/table">
            <a:tbl>
              <a:tblPr firstRow="1" bandRow="1">
                <a:tableStyleId>{5C22544A-7EE6-4342-B048-85BDC9FD1C3A}</a:tableStyleId>
              </a:tblPr>
              <a:tblGrid>
                <a:gridCol w="1559348">
                  <a:extLst>
                    <a:ext uri="{9D8B030D-6E8A-4147-A177-3AD203B41FA5}">
                      <a16:colId xmlns:a16="http://schemas.microsoft.com/office/drawing/2014/main" val="3855359554"/>
                    </a:ext>
                  </a:extLst>
                </a:gridCol>
                <a:gridCol w="1301969">
                  <a:extLst>
                    <a:ext uri="{9D8B030D-6E8A-4147-A177-3AD203B41FA5}">
                      <a16:colId xmlns:a16="http://schemas.microsoft.com/office/drawing/2014/main" val="1202088403"/>
                    </a:ext>
                  </a:extLst>
                </a:gridCol>
                <a:gridCol w="1827919">
                  <a:extLst>
                    <a:ext uri="{9D8B030D-6E8A-4147-A177-3AD203B41FA5}">
                      <a16:colId xmlns:a16="http://schemas.microsoft.com/office/drawing/2014/main" val="4026333835"/>
                    </a:ext>
                  </a:extLst>
                </a:gridCol>
              </a:tblGrid>
              <a:tr h="287207">
                <a:tc>
                  <a:txBody>
                    <a:bodyPr/>
                    <a:lstStyle/>
                    <a:p>
                      <a:r>
                        <a:rPr lang="en-US" sz="1300"/>
                        <a:t>Device</a:t>
                      </a:r>
                    </a:p>
                  </a:txBody>
                  <a:tcPr marL="64605" marR="64605" marT="32303" marB="32303"/>
                </a:tc>
                <a:tc>
                  <a:txBody>
                    <a:bodyPr/>
                    <a:lstStyle/>
                    <a:p>
                      <a:r>
                        <a:rPr lang="en-US" sz="1300"/>
                        <a:t>Estimated</a:t>
                      </a:r>
                    </a:p>
                  </a:txBody>
                  <a:tcPr marL="64605" marR="64605" marT="32303" marB="32303"/>
                </a:tc>
                <a:tc>
                  <a:txBody>
                    <a:bodyPr/>
                    <a:lstStyle/>
                    <a:p>
                      <a:r>
                        <a:rPr lang="en-US" sz="1300"/>
                        <a:t>MAXIMUM</a:t>
                      </a:r>
                    </a:p>
                  </a:txBody>
                  <a:tcPr marL="64605" marR="64605" marT="32303" marB="32303"/>
                </a:tc>
                <a:extLst>
                  <a:ext uri="{0D108BD9-81ED-4DB2-BD59-A6C34878D82A}">
                    <a16:rowId xmlns:a16="http://schemas.microsoft.com/office/drawing/2014/main" val="108411193"/>
                  </a:ext>
                </a:extLst>
              </a:tr>
              <a:tr h="482270">
                <a:tc>
                  <a:txBody>
                    <a:bodyPr/>
                    <a:lstStyle/>
                    <a:p>
                      <a:r>
                        <a:rPr lang="en-US" sz="1300"/>
                        <a:t>Jetson GPU</a:t>
                      </a:r>
                    </a:p>
                  </a:txBody>
                  <a:tcPr marL="64605" marR="64605" marT="32303" marB="32303"/>
                </a:tc>
                <a:tc>
                  <a:txBody>
                    <a:bodyPr/>
                    <a:lstStyle/>
                    <a:p>
                      <a:r>
                        <a:rPr lang="en-US" sz="1300"/>
                        <a:t>5V/2A (10W)</a:t>
                      </a:r>
                    </a:p>
                  </a:txBody>
                  <a:tcPr marL="64605" marR="64605" marT="32303" marB="32303"/>
                </a:tc>
                <a:tc>
                  <a:txBody>
                    <a:bodyPr/>
                    <a:lstStyle/>
                    <a:p>
                      <a:r>
                        <a:rPr lang="en-US" sz="1300"/>
                        <a:t>5V/5A [2.5A per pin] (25W)</a:t>
                      </a:r>
                    </a:p>
                  </a:txBody>
                  <a:tcPr marL="64605" marR="64605" marT="32303" marB="32303"/>
                </a:tc>
                <a:extLst>
                  <a:ext uri="{0D108BD9-81ED-4DB2-BD59-A6C34878D82A}">
                    <a16:rowId xmlns:a16="http://schemas.microsoft.com/office/drawing/2014/main" val="1479251641"/>
                  </a:ext>
                </a:extLst>
              </a:tr>
              <a:tr h="482270">
                <a:tc>
                  <a:txBody>
                    <a:bodyPr/>
                    <a:lstStyle/>
                    <a:p>
                      <a:r>
                        <a:rPr lang="en-US" sz="1300"/>
                        <a:t>Jeston USB (IR CAM)</a:t>
                      </a:r>
                    </a:p>
                  </a:txBody>
                  <a:tcPr marL="64605" marR="64605" marT="32303" marB="32303"/>
                </a:tc>
                <a:tc>
                  <a:txBody>
                    <a:bodyPr/>
                    <a:lstStyle/>
                    <a:p>
                      <a:pPr lvl="0">
                        <a:buNone/>
                      </a:pPr>
                      <a:r>
                        <a:rPr lang="en-US" sz="1300"/>
                        <a:t>5V/0.77A (3.85W)</a:t>
                      </a:r>
                    </a:p>
                  </a:txBody>
                  <a:tcPr marL="64605" marR="64605" marT="32303" marB="32303"/>
                </a:tc>
                <a:tc>
                  <a:txBody>
                    <a:bodyPr/>
                    <a:lstStyle/>
                    <a:p>
                      <a:r>
                        <a:rPr lang="en-US" sz="1300"/>
                        <a:t>From GPU power</a:t>
                      </a:r>
                    </a:p>
                  </a:txBody>
                  <a:tcPr marL="64605" marR="64605" marT="32303" marB="32303"/>
                </a:tc>
                <a:extLst>
                  <a:ext uri="{0D108BD9-81ED-4DB2-BD59-A6C34878D82A}">
                    <a16:rowId xmlns:a16="http://schemas.microsoft.com/office/drawing/2014/main" val="2874014659"/>
                  </a:ext>
                </a:extLst>
              </a:tr>
              <a:tr h="287207">
                <a:tc>
                  <a:txBody>
                    <a:bodyPr/>
                    <a:lstStyle/>
                    <a:p>
                      <a:r>
                        <a:rPr lang="en-US" sz="1300"/>
                        <a:t>PICO</a:t>
                      </a:r>
                    </a:p>
                  </a:txBody>
                  <a:tcPr marL="64605" marR="64605" marT="32303" marB="32303"/>
                </a:tc>
                <a:tc>
                  <a:txBody>
                    <a:bodyPr/>
                    <a:lstStyle/>
                    <a:p>
                      <a:r>
                        <a:rPr lang="en-US" sz="1300"/>
                        <a:t>5V/?A</a:t>
                      </a:r>
                    </a:p>
                  </a:txBody>
                  <a:tcPr marL="64605" marR="64605" marT="32303" marB="32303"/>
                </a:tc>
                <a:tc>
                  <a:txBody>
                    <a:bodyPr/>
                    <a:lstStyle/>
                    <a:p>
                      <a:r>
                        <a:rPr lang="en-US" sz="1300"/>
                        <a:t>5V/100mA (0.5W)</a:t>
                      </a:r>
                    </a:p>
                  </a:txBody>
                  <a:tcPr marL="64605" marR="64605" marT="32303" marB="32303"/>
                </a:tc>
                <a:extLst>
                  <a:ext uri="{0D108BD9-81ED-4DB2-BD59-A6C34878D82A}">
                    <a16:rowId xmlns:a16="http://schemas.microsoft.com/office/drawing/2014/main" val="3467549956"/>
                  </a:ext>
                </a:extLst>
              </a:tr>
              <a:tr h="287207">
                <a:tc>
                  <a:txBody>
                    <a:bodyPr/>
                    <a:lstStyle/>
                    <a:p>
                      <a:r>
                        <a:rPr lang="en-US" sz="1300"/>
                        <a:t>PICO ADC</a:t>
                      </a:r>
                    </a:p>
                  </a:txBody>
                  <a:tcPr marL="64605" marR="64605" marT="32303" marB="32303"/>
                </a:tc>
                <a:tc>
                  <a:txBody>
                    <a:bodyPr/>
                    <a:lstStyle/>
                    <a:p>
                      <a:r>
                        <a:rPr lang="en-US" sz="1300"/>
                        <a:t>3.3V/?A</a:t>
                      </a:r>
                    </a:p>
                  </a:txBody>
                  <a:tcPr marL="64605" marR="64605" marT="32303" marB="32303"/>
                </a:tc>
                <a:tc>
                  <a:txBody>
                    <a:bodyPr/>
                    <a:lstStyle/>
                    <a:p>
                      <a:r>
                        <a:rPr lang="en-US" sz="1300"/>
                        <a:t>Only for Reference</a:t>
                      </a:r>
                    </a:p>
                  </a:txBody>
                  <a:tcPr marL="64605" marR="64605" marT="32303" marB="32303"/>
                </a:tc>
                <a:extLst>
                  <a:ext uri="{0D108BD9-81ED-4DB2-BD59-A6C34878D82A}">
                    <a16:rowId xmlns:a16="http://schemas.microsoft.com/office/drawing/2014/main" val="4032096038"/>
                  </a:ext>
                </a:extLst>
              </a:tr>
              <a:tr h="287207">
                <a:tc>
                  <a:txBody>
                    <a:bodyPr/>
                    <a:lstStyle/>
                    <a:p>
                      <a:r>
                        <a:rPr lang="en-US" sz="1300"/>
                        <a:t>A4988 Logic</a:t>
                      </a:r>
                    </a:p>
                  </a:txBody>
                  <a:tcPr marL="64605" marR="64605" marT="32303" marB="32303"/>
                </a:tc>
                <a:tc>
                  <a:txBody>
                    <a:bodyPr/>
                    <a:lstStyle/>
                    <a:p>
                      <a:r>
                        <a:rPr lang="en-US" sz="1300"/>
                        <a:t>3 to 5.5V/?A</a:t>
                      </a:r>
                    </a:p>
                  </a:txBody>
                  <a:tcPr marL="64605" marR="64605" marT="32303" marB="32303"/>
                </a:tc>
                <a:tc>
                  <a:txBody>
                    <a:bodyPr/>
                    <a:lstStyle/>
                    <a:p>
                      <a:r>
                        <a:rPr lang="en-US" sz="1300"/>
                        <a:t>3.3V/8mA (0.03W)</a:t>
                      </a:r>
                    </a:p>
                  </a:txBody>
                  <a:tcPr marL="64605" marR="64605" marT="32303" marB="32303"/>
                </a:tc>
                <a:extLst>
                  <a:ext uri="{0D108BD9-81ED-4DB2-BD59-A6C34878D82A}">
                    <a16:rowId xmlns:a16="http://schemas.microsoft.com/office/drawing/2014/main" val="2321875818"/>
                  </a:ext>
                </a:extLst>
              </a:tr>
              <a:tr h="287207">
                <a:tc>
                  <a:txBody>
                    <a:bodyPr/>
                    <a:lstStyle/>
                    <a:p>
                      <a:r>
                        <a:rPr lang="en-US" sz="1300"/>
                        <a:t>A4988 Motor</a:t>
                      </a:r>
                    </a:p>
                  </a:txBody>
                  <a:tcPr marL="64605" marR="64605" marT="32303" marB="32303"/>
                </a:tc>
                <a:tc>
                  <a:txBody>
                    <a:bodyPr/>
                    <a:lstStyle/>
                    <a:p>
                      <a:r>
                        <a:rPr lang="en-US" sz="1300"/>
                        <a:t>12V/1A (12W)</a:t>
                      </a:r>
                    </a:p>
                  </a:txBody>
                  <a:tcPr marL="64605" marR="64605" marT="32303" marB="32303"/>
                </a:tc>
                <a:tc>
                  <a:txBody>
                    <a:bodyPr/>
                    <a:lstStyle/>
                    <a:p>
                      <a:r>
                        <a:rPr lang="en-US" sz="1300"/>
                        <a:t>12V/2A (24W)</a:t>
                      </a:r>
                    </a:p>
                  </a:txBody>
                  <a:tcPr marL="64605" marR="64605" marT="32303" marB="32303"/>
                </a:tc>
                <a:extLst>
                  <a:ext uri="{0D108BD9-81ED-4DB2-BD59-A6C34878D82A}">
                    <a16:rowId xmlns:a16="http://schemas.microsoft.com/office/drawing/2014/main" val="2247390417"/>
                  </a:ext>
                </a:extLst>
              </a:tr>
              <a:tr h="287207">
                <a:tc>
                  <a:txBody>
                    <a:bodyPr/>
                    <a:lstStyle/>
                    <a:p>
                      <a:pPr lvl="0">
                        <a:buNone/>
                      </a:pPr>
                      <a:r>
                        <a:rPr lang="en-US" sz="1300"/>
                        <a:t>Totals</a:t>
                      </a:r>
                    </a:p>
                  </a:txBody>
                  <a:tcPr marL="64605" marR="64605" marT="32303" marB="32303"/>
                </a:tc>
                <a:tc>
                  <a:txBody>
                    <a:bodyPr/>
                    <a:lstStyle/>
                    <a:p>
                      <a:pPr lvl="0">
                        <a:buNone/>
                      </a:pPr>
                      <a:r>
                        <a:rPr lang="en-US" sz="1300"/>
                        <a:t>26W</a:t>
                      </a:r>
                    </a:p>
                  </a:txBody>
                  <a:tcPr marL="64605" marR="64605" marT="32303" marB="32303"/>
                </a:tc>
                <a:tc>
                  <a:txBody>
                    <a:bodyPr/>
                    <a:lstStyle/>
                    <a:p>
                      <a:pPr lvl="0">
                        <a:buNone/>
                      </a:pPr>
                      <a:r>
                        <a:rPr lang="en-US" sz="1300"/>
                        <a:t>50W</a:t>
                      </a:r>
                    </a:p>
                  </a:txBody>
                  <a:tcPr marL="64605" marR="64605" marT="32303" marB="32303"/>
                </a:tc>
                <a:extLst>
                  <a:ext uri="{0D108BD9-81ED-4DB2-BD59-A6C34878D82A}">
                    <a16:rowId xmlns:a16="http://schemas.microsoft.com/office/drawing/2014/main" val="1189168817"/>
                  </a:ext>
                </a:extLst>
              </a:tr>
            </a:tbl>
          </a:graphicData>
        </a:graphic>
      </p:graphicFrame>
    </p:spTree>
    <p:extLst>
      <p:ext uri="{BB962C8B-B14F-4D97-AF65-F5344CB8AC3E}">
        <p14:creationId xmlns:p14="http://schemas.microsoft.com/office/powerpoint/2010/main" val="3162580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3BB4B-29FD-6504-156C-913FFFF6F093}"/>
              </a:ext>
            </a:extLst>
          </p:cNvPr>
          <p:cNvSpPr>
            <a:spLocks noGrp="1"/>
          </p:cNvSpPr>
          <p:nvPr>
            <p:ph type="title"/>
          </p:nvPr>
        </p:nvSpPr>
        <p:spPr>
          <a:xfrm>
            <a:off x="6569957" y="618518"/>
            <a:ext cx="4747088" cy="1478570"/>
          </a:xfrm>
        </p:spPr>
        <p:txBody>
          <a:bodyPr vert="horz" lIns="91440" tIns="45720" rIns="91440" bIns="45720" rtlCol="0" anchor="ctr">
            <a:normAutofit/>
          </a:bodyPr>
          <a:lstStyle/>
          <a:p>
            <a:r>
              <a:rPr lang="en-US"/>
              <a:t>eFuses</a:t>
            </a:r>
          </a:p>
        </p:txBody>
      </p:sp>
      <p:sp>
        <p:nvSpPr>
          <p:cNvPr id="16" name="Round Diagonal Corner Rectangle 9">
            <a:extLst>
              <a:ext uri="{FF2B5EF4-FFF2-40B4-BE49-F238E27FC236}">
                <a16:creationId xmlns:a16="http://schemas.microsoft.com/office/drawing/2014/main" id="{A3D1FEF8-5149-4AC1-8D77-B256637FB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50" y="808057"/>
            <a:ext cx="5286376" cy="5234394"/>
          </a:xfrm>
          <a:prstGeom prst="round2DiagRect">
            <a:avLst>
              <a:gd name="adj1" fmla="val 7418"/>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Diagram, schematic&#10;&#10;Description automatically generated">
            <a:extLst>
              <a:ext uri="{FF2B5EF4-FFF2-40B4-BE49-F238E27FC236}">
                <a16:creationId xmlns:a16="http://schemas.microsoft.com/office/drawing/2014/main" id="{294BFF2B-863E-AF17-8BB6-653F64095127}"/>
              </a:ext>
            </a:extLst>
          </p:cNvPr>
          <p:cNvPicPr>
            <a:picLocks noChangeAspect="1"/>
          </p:cNvPicPr>
          <p:nvPr/>
        </p:nvPicPr>
        <p:blipFill rotWithShape="1">
          <a:blip r:embed="rId4"/>
          <a:srcRect l="3113" t="2463" b="3448"/>
          <a:stretch/>
        </p:blipFill>
        <p:spPr>
          <a:xfrm>
            <a:off x="2001931" y="1147146"/>
            <a:ext cx="2869697" cy="2201590"/>
          </a:xfrm>
          <a:prstGeom prst="rect">
            <a:avLst/>
          </a:prstGeom>
        </p:spPr>
      </p:pic>
      <p:pic>
        <p:nvPicPr>
          <p:cNvPr id="6" name="Picture 6" descr="Diagram&#10;&#10;Description automatically generated">
            <a:extLst>
              <a:ext uri="{FF2B5EF4-FFF2-40B4-BE49-F238E27FC236}">
                <a16:creationId xmlns:a16="http://schemas.microsoft.com/office/drawing/2014/main" id="{4B8B7E8E-DC04-A2F1-740E-C531F789B3E1}"/>
              </a:ext>
            </a:extLst>
          </p:cNvPr>
          <p:cNvPicPr>
            <a:picLocks noChangeAspect="1"/>
          </p:cNvPicPr>
          <p:nvPr/>
        </p:nvPicPr>
        <p:blipFill>
          <a:blip r:embed="rId5"/>
          <a:stretch>
            <a:fillRect/>
          </a:stretch>
        </p:blipFill>
        <p:spPr>
          <a:xfrm>
            <a:off x="1723479" y="3513327"/>
            <a:ext cx="3426600" cy="2201591"/>
          </a:xfrm>
          <a:prstGeom prst="rect">
            <a:avLst/>
          </a:prstGeom>
        </p:spPr>
      </p:pic>
      <p:sp>
        <p:nvSpPr>
          <p:cNvPr id="4" name="TextBox 3">
            <a:extLst>
              <a:ext uri="{FF2B5EF4-FFF2-40B4-BE49-F238E27FC236}">
                <a16:creationId xmlns:a16="http://schemas.microsoft.com/office/drawing/2014/main" id="{4CCD6710-EE21-749F-D744-A643BE4136F2}"/>
              </a:ext>
            </a:extLst>
          </p:cNvPr>
          <p:cNvSpPr txBox="1"/>
          <p:nvPr/>
        </p:nvSpPr>
        <p:spPr>
          <a:xfrm>
            <a:off x="6569957" y="1800225"/>
            <a:ext cx="4747087" cy="4242226"/>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lnSpcReduction="10000"/>
          </a:bodyPr>
          <a:lstStyle/>
          <a:p>
            <a:pPr marL="285750" indent="-228600" defTabSz="914400">
              <a:lnSpc>
                <a:spcPct val="110000"/>
              </a:lnSpc>
              <a:spcAft>
                <a:spcPts val="600"/>
              </a:spcAft>
              <a:buSzPct val="125000"/>
              <a:buFont typeface="Arial" panose="020B0604020202020204" pitchFamily="34" charset="0"/>
              <a:buChar char="•"/>
            </a:pPr>
            <a:r>
              <a:rPr lang="en-US" sz="1300"/>
              <a:t>The </a:t>
            </a:r>
            <a:r>
              <a:rPr lang="en-US" sz="1300" err="1"/>
              <a:t>eFuse</a:t>
            </a:r>
            <a:r>
              <a:rPr lang="en-US" sz="1300"/>
              <a:t> allows for precision current limiting and overvoltage clamping</a:t>
            </a:r>
          </a:p>
          <a:p>
            <a:pPr marL="285750" indent="-228600" defTabSz="914400">
              <a:lnSpc>
                <a:spcPct val="110000"/>
              </a:lnSpc>
              <a:spcAft>
                <a:spcPts val="600"/>
              </a:spcAft>
              <a:buSzPct val="125000"/>
              <a:buFont typeface="Arial" panose="020B0604020202020204" pitchFamily="34" charset="0"/>
              <a:buChar char="•"/>
            </a:pPr>
            <a:r>
              <a:rPr lang="en-US" sz="1300"/>
              <a:t>In this case, I made use of the TPS25200 from TI which I configured for exactly 2455.12mA max current limiting. This was accomplished with the following value</a:t>
            </a:r>
          </a:p>
          <a:p>
            <a:pPr marL="742950" lvl="1" indent="-228600" defTabSz="914400">
              <a:lnSpc>
                <a:spcPct val="110000"/>
              </a:lnSpc>
              <a:spcAft>
                <a:spcPts val="600"/>
              </a:spcAft>
              <a:buSzPct val="125000"/>
              <a:buFont typeface="Arial" panose="020B0604020202020204" pitchFamily="34" charset="0"/>
              <a:buChar char="•"/>
            </a:pPr>
            <a:r>
              <a:rPr lang="en-US" sz="1300" err="1"/>
              <a:t>Rlim</a:t>
            </a:r>
            <a:r>
              <a:rPr lang="en-US" sz="1300"/>
              <a:t> = 42.2K Ohm 1%</a:t>
            </a:r>
          </a:p>
          <a:p>
            <a:pPr marL="742950" lvl="1" indent="-228600" defTabSz="914400">
              <a:lnSpc>
                <a:spcPct val="110000"/>
              </a:lnSpc>
              <a:spcAft>
                <a:spcPts val="600"/>
              </a:spcAft>
              <a:buSzPct val="125000"/>
              <a:buFont typeface="Arial" panose="020B0604020202020204" pitchFamily="34" charset="0"/>
              <a:buChar char="•"/>
            </a:pPr>
            <a:r>
              <a:rPr lang="en-US" sz="1300" err="1"/>
              <a:t>Cin</a:t>
            </a:r>
            <a:r>
              <a:rPr lang="en-US" sz="1300"/>
              <a:t> = 0.1uF ceramic bypass</a:t>
            </a:r>
          </a:p>
          <a:p>
            <a:pPr marL="742950" lvl="1" indent="-228600" defTabSz="914400">
              <a:lnSpc>
                <a:spcPct val="110000"/>
              </a:lnSpc>
              <a:spcAft>
                <a:spcPts val="600"/>
              </a:spcAft>
              <a:buSzPct val="125000"/>
              <a:buFont typeface="Arial" panose="020B0604020202020204" pitchFamily="34" charset="0"/>
              <a:buChar char="•"/>
            </a:pPr>
            <a:r>
              <a:rPr lang="en-US" sz="1300" err="1"/>
              <a:t>Cout</a:t>
            </a:r>
            <a:r>
              <a:rPr lang="en-US" sz="1300"/>
              <a:t> = 20uF (using 2 10uF in parallel) low ESR ceramic</a:t>
            </a:r>
          </a:p>
          <a:p>
            <a:pPr marL="285750" indent="-228600" defTabSz="914400">
              <a:lnSpc>
                <a:spcPct val="110000"/>
              </a:lnSpc>
              <a:spcAft>
                <a:spcPts val="600"/>
              </a:spcAft>
              <a:buSzPct val="125000"/>
              <a:buFont typeface="Arial" panose="020B0604020202020204" pitchFamily="34" charset="0"/>
              <a:buChar char="•"/>
            </a:pPr>
            <a:r>
              <a:rPr lang="en-US" sz="1300"/>
              <a:t>4 Operational Modes</a:t>
            </a:r>
          </a:p>
          <a:p>
            <a:pPr marL="742950" lvl="1" indent="-228600" defTabSz="914400">
              <a:lnSpc>
                <a:spcPct val="110000"/>
              </a:lnSpc>
              <a:spcAft>
                <a:spcPts val="600"/>
              </a:spcAft>
              <a:buSzPct val="125000"/>
              <a:buFont typeface="Arial" panose="020B0604020202020204" pitchFamily="34" charset="0"/>
              <a:buChar char="•"/>
            </a:pPr>
            <a:r>
              <a:rPr lang="en-US" sz="1300"/>
              <a:t>Undervoltage Lockout (UVLO)</a:t>
            </a:r>
          </a:p>
          <a:p>
            <a:pPr marL="742950" lvl="1" indent="-228600" defTabSz="914400">
              <a:lnSpc>
                <a:spcPct val="110000"/>
              </a:lnSpc>
              <a:spcAft>
                <a:spcPts val="600"/>
              </a:spcAft>
              <a:buSzPct val="125000"/>
              <a:buFont typeface="Arial" panose="020B0604020202020204" pitchFamily="34" charset="0"/>
              <a:buChar char="•"/>
            </a:pPr>
            <a:r>
              <a:rPr lang="en-US" sz="1300"/>
              <a:t>Overcurrent Protection (OCP)</a:t>
            </a:r>
          </a:p>
          <a:p>
            <a:pPr marL="742950" lvl="1" indent="-228600" defTabSz="914400">
              <a:lnSpc>
                <a:spcPct val="110000"/>
              </a:lnSpc>
              <a:spcAft>
                <a:spcPts val="600"/>
              </a:spcAft>
              <a:buSzPct val="125000"/>
              <a:buFont typeface="Arial" panose="020B0604020202020204" pitchFamily="34" charset="0"/>
              <a:buChar char="•"/>
            </a:pPr>
            <a:r>
              <a:rPr lang="en-US" sz="1300"/>
              <a:t>Overvoltage Clamp (OVC)</a:t>
            </a:r>
          </a:p>
          <a:p>
            <a:pPr marL="742950" lvl="1" indent="-228600" defTabSz="914400">
              <a:lnSpc>
                <a:spcPct val="110000"/>
              </a:lnSpc>
              <a:spcAft>
                <a:spcPts val="600"/>
              </a:spcAft>
              <a:buSzPct val="125000"/>
              <a:buFont typeface="Arial" panose="020B0604020202020204" pitchFamily="34" charset="0"/>
              <a:buChar char="•"/>
            </a:pPr>
            <a:r>
              <a:rPr lang="en-US" sz="1300"/>
              <a:t>Overvoltage Lockout (OVLO)</a:t>
            </a:r>
          </a:p>
          <a:p>
            <a:pPr marL="285750" indent="-228600" defTabSz="914400">
              <a:lnSpc>
                <a:spcPct val="110000"/>
              </a:lnSpc>
              <a:spcAft>
                <a:spcPts val="600"/>
              </a:spcAft>
              <a:buSzPct val="125000"/>
              <a:buFont typeface="Arial" panose="020B0604020202020204" pitchFamily="34" charset="0"/>
              <a:buChar char="•"/>
            </a:pPr>
            <a:r>
              <a:rPr lang="en-US" sz="1300"/>
              <a:t>Feature's fault signaling which will be routed to the PICO and is Active-Low. This will trigger for Overcurrent or Overvoltage, or Overtemperature situations.</a:t>
            </a:r>
          </a:p>
          <a:p>
            <a:pPr marL="285750" indent="-228600" defTabSz="914400">
              <a:lnSpc>
                <a:spcPct val="110000"/>
              </a:lnSpc>
              <a:spcAft>
                <a:spcPts val="600"/>
              </a:spcAft>
              <a:buSzPct val="125000"/>
              <a:buFont typeface="Arial" panose="020B0604020202020204" pitchFamily="34" charset="0"/>
              <a:buChar char="•"/>
            </a:pPr>
            <a:endParaRPr lang="en-US" sz="1000"/>
          </a:p>
        </p:txBody>
      </p:sp>
    </p:spTree>
    <p:extLst>
      <p:ext uri="{BB962C8B-B14F-4D97-AF65-F5344CB8AC3E}">
        <p14:creationId xmlns:p14="http://schemas.microsoft.com/office/powerpoint/2010/main" val="1366857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8D7FC-322D-DC17-A290-3552639F020F}"/>
              </a:ext>
            </a:extLst>
          </p:cNvPr>
          <p:cNvSpPr>
            <a:spLocks noGrp="1"/>
          </p:cNvSpPr>
          <p:nvPr>
            <p:ph type="title"/>
          </p:nvPr>
        </p:nvSpPr>
        <p:spPr/>
        <p:txBody>
          <a:bodyPr/>
          <a:lstStyle/>
          <a:p>
            <a:r>
              <a:rPr lang="en-US"/>
              <a:t>Meet the Team</a:t>
            </a:r>
          </a:p>
        </p:txBody>
      </p:sp>
      <p:sp>
        <p:nvSpPr>
          <p:cNvPr id="4" name="TextBox 3">
            <a:extLst>
              <a:ext uri="{FF2B5EF4-FFF2-40B4-BE49-F238E27FC236}">
                <a16:creationId xmlns:a16="http://schemas.microsoft.com/office/drawing/2014/main" id="{040E2B85-50FC-D99A-0904-7777D1D7FA6D}"/>
              </a:ext>
            </a:extLst>
          </p:cNvPr>
          <p:cNvSpPr txBox="1"/>
          <p:nvPr/>
        </p:nvSpPr>
        <p:spPr>
          <a:xfrm>
            <a:off x="390292" y="5185316"/>
            <a:ext cx="26948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Anthony Badillo (PSE)</a:t>
            </a:r>
          </a:p>
        </p:txBody>
      </p:sp>
      <p:sp>
        <p:nvSpPr>
          <p:cNvPr id="6" name="TextBox 5">
            <a:extLst>
              <a:ext uri="{FF2B5EF4-FFF2-40B4-BE49-F238E27FC236}">
                <a16:creationId xmlns:a16="http://schemas.microsoft.com/office/drawing/2014/main" id="{2F36AB72-3495-7AD3-FF06-2B2AC9E172B4}"/>
              </a:ext>
            </a:extLst>
          </p:cNvPr>
          <p:cNvSpPr txBox="1"/>
          <p:nvPr/>
        </p:nvSpPr>
        <p:spPr>
          <a:xfrm>
            <a:off x="3298902" y="5185316"/>
            <a:ext cx="26948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Joseph Sauceda (CPE)</a:t>
            </a:r>
          </a:p>
        </p:txBody>
      </p:sp>
      <p:sp>
        <p:nvSpPr>
          <p:cNvPr id="7" name="TextBox 6">
            <a:extLst>
              <a:ext uri="{FF2B5EF4-FFF2-40B4-BE49-F238E27FC236}">
                <a16:creationId xmlns:a16="http://schemas.microsoft.com/office/drawing/2014/main" id="{8387C2D5-C509-C71B-2EA7-2BD6106DAC07}"/>
              </a:ext>
            </a:extLst>
          </p:cNvPr>
          <p:cNvSpPr txBox="1"/>
          <p:nvPr/>
        </p:nvSpPr>
        <p:spPr>
          <a:xfrm>
            <a:off x="6207512" y="5185316"/>
            <a:ext cx="26948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Valery Jean (EE)</a:t>
            </a:r>
          </a:p>
        </p:txBody>
      </p:sp>
      <p:sp>
        <p:nvSpPr>
          <p:cNvPr id="9" name="TextBox 8">
            <a:extLst>
              <a:ext uri="{FF2B5EF4-FFF2-40B4-BE49-F238E27FC236}">
                <a16:creationId xmlns:a16="http://schemas.microsoft.com/office/drawing/2014/main" id="{72CA51FA-219A-0AEA-CEF7-FFE7C4C2D0B1}"/>
              </a:ext>
            </a:extLst>
          </p:cNvPr>
          <p:cNvSpPr txBox="1"/>
          <p:nvPr/>
        </p:nvSpPr>
        <p:spPr>
          <a:xfrm>
            <a:off x="9116121" y="5185316"/>
            <a:ext cx="26948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Garin Arabaci (EE)</a:t>
            </a:r>
          </a:p>
        </p:txBody>
      </p:sp>
      <p:pic>
        <p:nvPicPr>
          <p:cNvPr id="3" name="Picture 4">
            <a:extLst>
              <a:ext uri="{FF2B5EF4-FFF2-40B4-BE49-F238E27FC236}">
                <a16:creationId xmlns:a16="http://schemas.microsoft.com/office/drawing/2014/main" id="{6718122B-FDB7-2E7D-36F6-9884CD7CBDA1}"/>
              </a:ext>
            </a:extLst>
          </p:cNvPr>
          <p:cNvPicPr>
            <a:picLocks noChangeAspect="1"/>
          </p:cNvPicPr>
          <p:nvPr/>
        </p:nvPicPr>
        <p:blipFill>
          <a:blip r:embed="rId2"/>
          <a:stretch>
            <a:fillRect/>
          </a:stretch>
        </p:blipFill>
        <p:spPr>
          <a:xfrm>
            <a:off x="9167868" y="1718924"/>
            <a:ext cx="2596310" cy="3420153"/>
          </a:xfrm>
          <a:prstGeom prst="rect">
            <a:avLst/>
          </a:prstGeom>
        </p:spPr>
      </p:pic>
      <p:pic>
        <p:nvPicPr>
          <p:cNvPr id="1026" name="Picture 2">
            <a:extLst>
              <a:ext uri="{FF2B5EF4-FFF2-40B4-BE49-F238E27FC236}">
                <a16:creationId xmlns:a16="http://schemas.microsoft.com/office/drawing/2014/main" id="{3ED6766F-EFDD-8590-1E46-C301CF9BF4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8902" y="1717288"/>
            <a:ext cx="2565115" cy="34201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a:extLst>
              <a:ext uri="{FF2B5EF4-FFF2-40B4-BE49-F238E27FC236}">
                <a16:creationId xmlns:a16="http://schemas.microsoft.com/office/drawing/2014/main" id="{788A635E-0BEC-4EE2-D59C-450E8778191B}"/>
              </a:ext>
            </a:extLst>
          </p:cNvPr>
          <p:cNvPicPr>
            <a:picLocks noChangeAspect="1"/>
          </p:cNvPicPr>
          <p:nvPr/>
        </p:nvPicPr>
        <p:blipFill>
          <a:blip r:embed="rId4"/>
          <a:stretch>
            <a:fillRect/>
          </a:stretch>
        </p:blipFill>
        <p:spPr>
          <a:xfrm>
            <a:off x="5994710" y="1717288"/>
            <a:ext cx="3036847" cy="3507057"/>
          </a:xfrm>
          <a:prstGeom prst="rect">
            <a:avLst/>
          </a:prstGeom>
        </p:spPr>
      </p:pic>
      <p:pic>
        <p:nvPicPr>
          <p:cNvPr id="8" name="Picture 9">
            <a:extLst>
              <a:ext uri="{FF2B5EF4-FFF2-40B4-BE49-F238E27FC236}">
                <a16:creationId xmlns:a16="http://schemas.microsoft.com/office/drawing/2014/main" id="{9B91DA31-224D-2340-1C0A-277E5AB6D781}"/>
              </a:ext>
            </a:extLst>
          </p:cNvPr>
          <p:cNvPicPr>
            <a:picLocks noChangeAspect="1"/>
          </p:cNvPicPr>
          <p:nvPr/>
        </p:nvPicPr>
        <p:blipFill>
          <a:blip r:embed="rId5"/>
          <a:stretch>
            <a:fillRect/>
          </a:stretch>
        </p:blipFill>
        <p:spPr>
          <a:xfrm>
            <a:off x="748352" y="1733062"/>
            <a:ext cx="2078835" cy="3460262"/>
          </a:xfrm>
          <a:prstGeom prst="rect">
            <a:avLst/>
          </a:prstGeom>
        </p:spPr>
      </p:pic>
    </p:spTree>
    <p:extLst>
      <p:ext uri="{BB962C8B-B14F-4D97-AF65-F5344CB8AC3E}">
        <p14:creationId xmlns:p14="http://schemas.microsoft.com/office/powerpoint/2010/main" val="40001692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p14="http://schemas.microsoft.com/office/powerpoint/2010/main" xmlns:a14="http://schemas.microsoft.com/office/drawing/2010/main" xmlns:a16="http://schemas.microsoft.com/office/drawing/2014/main">
                <a:solidFill>
                  <a:srgbClr val="FFFFFF"/>
                </a:solidFill>
              </a14:hiddenFill>
            </a:ext>
          </a:extLst>
        </p:spPr>
      </p:pic>
      <p:grpSp>
        <p:nvGrpSpPr>
          <p:cNvPr id="12" name="Group 12">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4"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miter lim="800000"/>
                  <a:headEnd/>
                  <a:tailEnd/>
                </a14:hiddenLine>
              </a:ext>
            </a:extLst>
          </p:spPr>
        </p:sp>
        <p:sp>
          <p:nvSpPr>
            <p:cNvPr id="70"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72"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74"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miter lim="800000"/>
                  <a:headEnd/>
                  <a:tailEnd/>
                </a14:hiddenLine>
              </a:ext>
            </a:extLst>
          </p:spPr>
        </p:sp>
        <p:sp>
          <p:nvSpPr>
            <p:cNvPr id="130"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32"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43"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44"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45"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46"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48"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50"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51"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52"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53"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54"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55"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56"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57"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58"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59"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60"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61"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62"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63"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64"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65"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66"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67"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miter lim="800000"/>
                  <a:headEnd/>
                  <a:tailEnd/>
                </a14:hiddenLine>
              </a:ext>
            </a:extLst>
          </p:spPr>
        </p:sp>
        <p:sp>
          <p:nvSpPr>
            <p:cNvPr id="168"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69"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70"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71"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72"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73"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74"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75"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76"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77"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78"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79"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miter lim="800000"/>
                  <a:headEnd/>
                  <a:tailEnd/>
                </a14:hiddenLine>
              </a:ext>
            </a:extLst>
          </p:spPr>
        </p:sp>
        <p:sp>
          <p:nvSpPr>
            <p:cNvPr id="180"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81"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82"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83"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84"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85"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86"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87"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88"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89"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90"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91"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sp>
          <p:nvSpPr>
            <p:cNvPr id="192"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sp>
      </p:grpSp>
      <p:sp>
        <p:nvSpPr>
          <p:cNvPr id="2" name="Title 1">
            <a:extLst>
              <a:ext uri="{FF2B5EF4-FFF2-40B4-BE49-F238E27FC236}">
                <a16:creationId xmlns:a16="http://schemas.microsoft.com/office/drawing/2014/main" id="{AD914EE3-A885-22A1-4681-418B04176631}"/>
              </a:ext>
            </a:extLst>
          </p:cNvPr>
          <p:cNvSpPr>
            <a:spLocks noGrp="1"/>
          </p:cNvSpPr>
          <p:nvPr>
            <p:ph type="title"/>
          </p:nvPr>
        </p:nvSpPr>
        <p:spPr>
          <a:xfrm>
            <a:off x="8057397" y="1113282"/>
            <a:ext cx="3489569" cy="2396681"/>
          </a:xfrm>
        </p:spPr>
        <p:txBody>
          <a:bodyPr vert="horz" lIns="91440" tIns="45720" rIns="91440" bIns="45720" rtlCol="0" anchor="b">
            <a:normAutofit/>
          </a:bodyPr>
          <a:lstStyle/>
          <a:p>
            <a:r>
              <a:rPr lang="en-US" sz="4100"/>
              <a:t>Control System Block Diagram</a:t>
            </a:r>
          </a:p>
        </p:txBody>
      </p:sp>
      <p:sp>
        <p:nvSpPr>
          <p:cNvPr id="193" name="Round Diagonal Corner Rectangle 6">
            <a:extLst>
              <a:ext uri="{FF2B5EF4-FFF2-40B4-BE49-F238E27FC236}">
                <a16:creationId xmlns:a16="http://schemas.microsoft.com/office/drawing/2014/main" id="{8B3F5CD4-CBC8-4A22-9DCC-0420CA28A0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Diagram">
            <a:extLst>
              <a:ext uri="{FF2B5EF4-FFF2-40B4-BE49-F238E27FC236}">
                <a16:creationId xmlns:a16="http://schemas.microsoft.com/office/drawing/2014/main" id="{04CEF926-639E-DD01-3063-9B2771EAD3C7}"/>
              </a:ext>
            </a:extLst>
          </p:cNvPr>
          <p:cNvPicPr>
            <a:picLocks noGrp="1" noChangeAspect="1"/>
          </p:cNvPicPr>
          <p:nvPr>
            <p:ph type="pic" idx="1"/>
          </p:nvPr>
        </p:nvPicPr>
        <p:blipFill rotWithShape="1">
          <a:blip r:embed="rId5">
            <a:extLst>
              <a:ext uri="{28A0092B-C50C-407E-A947-70E740481C1C}">
                <a14:useLocalDpi xmlns:a14="http://schemas.microsoft.com/office/drawing/2010/main" val="0"/>
              </a:ext>
            </a:extLst>
          </a:blip>
          <a:srcRect l="1278" t="2015" r="2674" b="736"/>
          <a:stretch/>
        </p:blipFill>
        <p:spPr>
          <a:xfrm>
            <a:off x="1038226" y="1239838"/>
            <a:ext cx="6175373" cy="43454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993959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Diagram, schematic&#10;&#10;Description automatically generated">
            <a:extLst>
              <a:ext uri="{FF2B5EF4-FFF2-40B4-BE49-F238E27FC236}">
                <a16:creationId xmlns:a16="http://schemas.microsoft.com/office/drawing/2014/main" id="{238DDAEE-9D03-B56C-F12C-FF3994176990}"/>
              </a:ext>
            </a:extLst>
          </p:cNvPr>
          <p:cNvPicPr>
            <a:picLocks noChangeAspect="1"/>
          </p:cNvPicPr>
          <p:nvPr/>
        </p:nvPicPr>
        <p:blipFill rotWithShape="1">
          <a:blip r:embed="rId3"/>
          <a:srcRect t="48" r="-75"/>
          <a:stretch/>
        </p:blipFill>
        <p:spPr>
          <a:xfrm>
            <a:off x="1009267" y="355307"/>
            <a:ext cx="10173466" cy="6147385"/>
          </a:xfrm>
          <a:prstGeom prst="rect">
            <a:avLst/>
          </a:prstGeom>
        </p:spPr>
      </p:pic>
      <p:sp>
        <p:nvSpPr>
          <p:cNvPr id="5" name="TextBox 4">
            <a:extLst>
              <a:ext uri="{FF2B5EF4-FFF2-40B4-BE49-F238E27FC236}">
                <a16:creationId xmlns:a16="http://schemas.microsoft.com/office/drawing/2014/main" id="{A9B71996-93FF-BEB4-84AA-C6330AE4FF51}"/>
              </a:ext>
            </a:extLst>
          </p:cNvPr>
          <p:cNvSpPr txBox="1"/>
          <p:nvPr/>
        </p:nvSpPr>
        <p:spPr>
          <a:xfrm>
            <a:off x="1158910" y="4232764"/>
            <a:ext cx="3117815" cy="208231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defTabSz="914400">
              <a:lnSpc>
                <a:spcPct val="90000"/>
              </a:lnSpc>
              <a:spcBef>
                <a:spcPct val="0"/>
              </a:spcBef>
              <a:spcAft>
                <a:spcPts val="600"/>
              </a:spcAft>
              <a:buSzPct val="125000"/>
            </a:pPr>
            <a:r>
              <a:rPr lang="en-US" sz="4400" cap="all">
                <a:solidFill>
                  <a:schemeClr val="tx2"/>
                </a:solidFill>
                <a:latin typeface="+mj-lt"/>
                <a:ea typeface="+mj-ea"/>
                <a:cs typeface="+mj-cs"/>
              </a:rPr>
              <a:t>Control System Schematic</a:t>
            </a:r>
          </a:p>
        </p:txBody>
      </p:sp>
    </p:spTree>
    <p:extLst>
      <p:ext uri="{BB962C8B-B14F-4D97-AF65-F5344CB8AC3E}">
        <p14:creationId xmlns:p14="http://schemas.microsoft.com/office/powerpoint/2010/main" val="1833005161"/>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238DDAEE-9D03-B56C-F12C-FF3994176990}"/>
              </a:ext>
            </a:extLst>
          </p:cNvPr>
          <p:cNvPicPr>
            <a:picLocks noChangeAspect="1"/>
          </p:cNvPicPr>
          <p:nvPr/>
        </p:nvPicPr>
        <p:blipFill rotWithShape="1">
          <a:blip r:embed="rId3">
            <a:extLst>
              <a:ext uri="{28A0092B-C50C-407E-A947-70E740481C1C}">
                <a14:useLocalDpi xmlns:a14="http://schemas.microsoft.com/office/drawing/2010/main" val="0"/>
              </a:ext>
            </a:extLst>
          </a:blip>
          <a:srcRect l="910" t="1306" r="1067" b="1626"/>
          <a:stretch/>
        </p:blipFill>
        <p:spPr>
          <a:xfrm>
            <a:off x="3686175" y="193184"/>
            <a:ext cx="8201025" cy="6471632"/>
          </a:xfrm>
          <a:prstGeom prst="rect">
            <a:avLst/>
          </a:prstGeom>
        </p:spPr>
      </p:pic>
      <p:sp>
        <p:nvSpPr>
          <p:cNvPr id="5" name="TextBox 4">
            <a:extLst>
              <a:ext uri="{FF2B5EF4-FFF2-40B4-BE49-F238E27FC236}">
                <a16:creationId xmlns:a16="http://schemas.microsoft.com/office/drawing/2014/main" id="{A9B71996-93FF-BEB4-84AA-C6330AE4FF51}"/>
              </a:ext>
            </a:extLst>
          </p:cNvPr>
          <p:cNvSpPr txBox="1"/>
          <p:nvPr/>
        </p:nvSpPr>
        <p:spPr>
          <a:xfrm>
            <a:off x="304800" y="2387844"/>
            <a:ext cx="3117815" cy="208231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defTabSz="914400">
              <a:lnSpc>
                <a:spcPct val="90000"/>
              </a:lnSpc>
              <a:spcBef>
                <a:spcPct val="0"/>
              </a:spcBef>
              <a:spcAft>
                <a:spcPts val="600"/>
              </a:spcAft>
              <a:buSzPct val="125000"/>
            </a:pPr>
            <a:r>
              <a:rPr lang="en-US" sz="4400" cap="all">
                <a:solidFill>
                  <a:schemeClr val="bg1"/>
                </a:solidFill>
                <a:latin typeface="+mj-lt"/>
                <a:ea typeface="+mj-ea"/>
                <a:cs typeface="+mj-cs"/>
              </a:rPr>
              <a:t>Control System PCB</a:t>
            </a:r>
          </a:p>
        </p:txBody>
      </p:sp>
    </p:spTree>
    <p:extLst>
      <p:ext uri="{BB962C8B-B14F-4D97-AF65-F5344CB8AC3E}">
        <p14:creationId xmlns:p14="http://schemas.microsoft.com/office/powerpoint/2010/main" val="1636142115"/>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9FBB3149-8289-4060-BB01-ED3047C53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4="http://schemas.microsoft.com/office/drawing/2010/main" xmlns:a16="http://schemas.microsoft.com/office/drawing/2014/main">
                <a:solidFill>
                  <a:srgbClr val="FFFFFF"/>
                </a:solidFill>
              </a14:hiddenFill>
            </a:ext>
          </a:extLst>
        </p:spPr>
      </p:pic>
      <p:grpSp>
        <p:nvGrpSpPr>
          <p:cNvPr id="9" name="Group 8">
            <a:extLst>
              <a:ext uri="{FF2B5EF4-FFF2-40B4-BE49-F238E27FC236}">
                <a16:creationId xmlns:a16="http://schemas.microsoft.com/office/drawing/2014/main" id="{3BAEF7DA-43C4-4736-B5A3-B48E6125AB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0" name="Group 9">
              <a:extLst>
                <a:ext uri="{FF2B5EF4-FFF2-40B4-BE49-F238E27FC236}">
                  <a16:creationId xmlns:a16="http://schemas.microsoft.com/office/drawing/2014/main" id="{A909436B-313B-4D27-BD55-E8303EF451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2" name="Rectangle 5">
                <a:extLst>
                  <a:ext uri="{FF2B5EF4-FFF2-40B4-BE49-F238E27FC236}">
                    <a16:creationId xmlns:a16="http://schemas.microsoft.com/office/drawing/2014/main" id="{758BC0E2-32D9-41ED-907C-DA3C4A698EF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4="http://schemas.microsoft.com/office/drawing/2010/main" xmlns:a16="http://schemas.microsoft.com/office/drawing/2014/main" w="9525">
                    <a:solidFill>
                      <a:srgbClr val="000000"/>
                    </a:solidFill>
                    <a:miter lim="800000"/>
                    <a:headEnd/>
                    <a:tailEnd/>
                  </a14:hiddenLine>
                </a:ext>
              </a:extLst>
            </p:spPr>
          </p:sp>
          <p:sp>
            <p:nvSpPr>
              <p:cNvPr id="23" name="Freeform 6">
                <a:extLst>
                  <a:ext uri="{FF2B5EF4-FFF2-40B4-BE49-F238E27FC236}">
                    <a16:creationId xmlns:a16="http://schemas.microsoft.com/office/drawing/2014/main" id="{41E486E5-1757-4896-A762-4D0BE33091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24" name="Freeform 7">
                <a:extLst>
                  <a:ext uri="{FF2B5EF4-FFF2-40B4-BE49-F238E27FC236}">
                    <a16:creationId xmlns:a16="http://schemas.microsoft.com/office/drawing/2014/main" id="{5812B4BD-11B4-43E6-B3D0-1F424A9FD8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25" name="Freeform 8">
                <a:extLst>
                  <a:ext uri="{FF2B5EF4-FFF2-40B4-BE49-F238E27FC236}">
                    <a16:creationId xmlns:a16="http://schemas.microsoft.com/office/drawing/2014/main" id="{6A0E1D38-C2A3-42C9-920D-F40319CE16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26" name="Freeform 9">
                <a:extLst>
                  <a:ext uri="{FF2B5EF4-FFF2-40B4-BE49-F238E27FC236}">
                    <a16:creationId xmlns:a16="http://schemas.microsoft.com/office/drawing/2014/main" id="{3FAF6AF3-9B01-4BEB-BB6B-08B3485119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27" name="Freeform 10">
                <a:extLst>
                  <a:ext uri="{FF2B5EF4-FFF2-40B4-BE49-F238E27FC236}">
                    <a16:creationId xmlns:a16="http://schemas.microsoft.com/office/drawing/2014/main" id="{53F7FADA-61E9-4AAB-BED8-D6FD1BB54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28" name="Freeform 11">
                <a:extLst>
                  <a:ext uri="{FF2B5EF4-FFF2-40B4-BE49-F238E27FC236}">
                    <a16:creationId xmlns:a16="http://schemas.microsoft.com/office/drawing/2014/main" id="{46419F9F-3EEC-45FF-98BB-4F20D5347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29" name="Freeform 12">
                <a:extLst>
                  <a:ext uri="{FF2B5EF4-FFF2-40B4-BE49-F238E27FC236}">
                    <a16:creationId xmlns:a16="http://schemas.microsoft.com/office/drawing/2014/main" id="{1E081BCD-31AF-4E94-966D-497357D221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30" name="Freeform 13">
                <a:extLst>
                  <a:ext uri="{FF2B5EF4-FFF2-40B4-BE49-F238E27FC236}">
                    <a16:creationId xmlns:a16="http://schemas.microsoft.com/office/drawing/2014/main" id="{5082EAA7-B95F-462F-8307-2C9EC1C35A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31" name="Freeform 14">
                <a:extLst>
                  <a:ext uri="{FF2B5EF4-FFF2-40B4-BE49-F238E27FC236}">
                    <a16:creationId xmlns:a16="http://schemas.microsoft.com/office/drawing/2014/main" id="{E9A57125-4B73-448E-B7B7-94380A928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32" name="Freeform 15">
                <a:extLst>
                  <a:ext uri="{FF2B5EF4-FFF2-40B4-BE49-F238E27FC236}">
                    <a16:creationId xmlns:a16="http://schemas.microsoft.com/office/drawing/2014/main" id="{7290E834-81F0-42A1-B66B-33D4580573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33" name="Line 16">
                <a:extLst>
                  <a:ext uri="{FF2B5EF4-FFF2-40B4-BE49-F238E27FC236}">
                    <a16:creationId xmlns:a16="http://schemas.microsoft.com/office/drawing/2014/main" id="{C9FA5563-6ED2-4EAC-A8ED-DF71850ACD99}"/>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4" name="Freeform 17">
                <a:extLst>
                  <a:ext uri="{FF2B5EF4-FFF2-40B4-BE49-F238E27FC236}">
                    <a16:creationId xmlns:a16="http://schemas.microsoft.com/office/drawing/2014/main" id="{50479572-5CA3-41F4-8BDC-F039335C2C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35" name="Freeform 18">
                <a:extLst>
                  <a:ext uri="{FF2B5EF4-FFF2-40B4-BE49-F238E27FC236}">
                    <a16:creationId xmlns:a16="http://schemas.microsoft.com/office/drawing/2014/main" id="{4156CB6F-DF65-4A51-A840-7A4177BDF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36" name="Freeform 19">
                <a:extLst>
                  <a:ext uri="{FF2B5EF4-FFF2-40B4-BE49-F238E27FC236}">
                    <a16:creationId xmlns:a16="http://schemas.microsoft.com/office/drawing/2014/main" id="{9252974F-88C0-4CAA-A42D-E94E2B7A6D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37" name="Freeform 20">
                <a:extLst>
                  <a:ext uri="{FF2B5EF4-FFF2-40B4-BE49-F238E27FC236}">
                    <a16:creationId xmlns:a16="http://schemas.microsoft.com/office/drawing/2014/main" id="{DE3974B2-2875-4AFE-A30A-6EE823E579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38" name="Rectangle 21">
                <a:extLst>
                  <a:ext uri="{FF2B5EF4-FFF2-40B4-BE49-F238E27FC236}">
                    <a16:creationId xmlns:a16="http://schemas.microsoft.com/office/drawing/2014/main" id="{948A52FE-E1B0-4297-BBBE-C860B4E3D3F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4="http://schemas.microsoft.com/office/drawing/2010/main" xmlns:a16="http://schemas.microsoft.com/office/drawing/2014/main" w="9525">
                    <a:solidFill>
                      <a:srgbClr val="000000"/>
                    </a:solidFill>
                    <a:miter lim="800000"/>
                    <a:headEnd/>
                    <a:tailEnd/>
                  </a14:hiddenLine>
                </a:ext>
              </a:extLst>
            </p:spPr>
          </p:sp>
          <p:sp>
            <p:nvSpPr>
              <p:cNvPr id="39" name="Freeform 22">
                <a:extLst>
                  <a:ext uri="{FF2B5EF4-FFF2-40B4-BE49-F238E27FC236}">
                    <a16:creationId xmlns:a16="http://schemas.microsoft.com/office/drawing/2014/main" id="{C6E71B5D-6B02-417C-A0CF-4447C55F27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40" name="Freeform 23">
                <a:extLst>
                  <a:ext uri="{FF2B5EF4-FFF2-40B4-BE49-F238E27FC236}">
                    <a16:creationId xmlns:a16="http://schemas.microsoft.com/office/drawing/2014/main" id="{0FB94710-B373-451B-84A2-947DDB4564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41" name="Freeform 24">
                <a:extLst>
                  <a:ext uri="{FF2B5EF4-FFF2-40B4-BE49-F238E27FC236}">
                    <a16:creationId xmlns:a16="http://schemas.microsoft.com/office/drawing/2014/main" id="{4E47778B-FD55-4A2C-A53F-E548158C89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42" name="Freeform 25">
                <a:extLst>
                  <a:ext uri="{FF2B5EF4-FFF2-40B4-BE49-F238E27FC236}">
                    <a16:creationId xmlns:a16="http://schemas.microsoft.com/office/drawing/2014/main" id="{DA2A4F49-8FC4-4F12-8707-A6CC117E58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43" name="Freeform 26">
                <a:extLst>
                  <a:ext uri="{FF2B5EF4-FFF2-40B4-BE49-F238E27FC236}">
                    <a16:creationId xmlns:a16="http://schemas.microsoft.com/office/drawing/2014/main" id="{2293D140-51FA-484D-8464-785D8FD3D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44" name="Freeform 27">
                <a:extLst>
                  <a:ext uri="{FF2B5EF4-FFF2-40B4-BE49-F238E27FC236}">
                    <a16:creationId xmlns:a16="http://schemas.microsoft.com/office/drawing/2014/main" id="{AA66B21A-3C7F-426E-9C38-C0D6AEF130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45" name="Freeform 28">
                <a:extLst>
                  <a:ext uri="{FF2B5EF4-FFF2-40B4-BE49-F238E27FC236}">
                    <a16:creationId xmlns:a16="http://schemas.microsoft.com/office/drawing/2014/main" id="{F22F8B0E-04B8-4D29-9E19-CACDAE6ABD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46" name="Freeform 29">
                <a:extLst>
                  <a:ext uri="{FF2B5EF4-FFF2-40B4-BE49-F238E27FC236}">
                    <a16:creationId xmlns:a16="http://schemas.microsoft.com/office/drawing/2014/main" id="{E0D8C2CC-1759-4605-B3C9-DA4B1EF250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47" name="Freeform 30">
                <a:extLst>
                  <a:ext uri="{FF2B5EF4-FFF2-40B4-BE49-F238E27FC236}">
                    <a16:creationId xmlns:a16="http://schemas.microsoft.com/office/drawing/2014/main" id="{547A4BC3-AA95-4A78-AC23-65A4CE843B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48" name="Freeform 31">
                <a:extLst>
                  <a:ext uri="{FF2B5EF4-FFF2-40B4-BE49-F238E27FC236}">
                    <a16:creationId xmlns:a16="http://schemas.microsoft.com/office/drawing/2014/main" id="{93059BC9-C7C3-41F9-8BBA-7BF49FF602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grpSp>
        <p:grpSp>
          <p:nvGrpSpPr>
            <p:cNvPr id="11" name="Group 10">
              <a:extLst>
                <a:ext uri="{FF2B5EF4-FFF2-40B4-BE49-F238E27FC236}">
                  <a16:creationId xmlns:a16="http://schemas.microsoft.com/office/drawing/2014/main" id="{F335FE01-8192-4D2A-93F8-2F680F728C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2" name="Freeform 32">
                <a:extLst>
                  <a:ext uri="{FF2B5EF4-FFF2-40B4-BE49-F238E27FC236}">
                    <a16:creationId xmlns:a16="http://schemas.microsoft.com/office/drawing/2014/main" id="{A150A82A-9896-4D5B-BAA5-0A7ECD078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3" name="Freeform 33">
                <a:extLst>
                  <a:ext uri="{FF2B5EF4-FFF2-40B4-BE49-F238E27FC236}">
                    <a16:creationId xmlns:a16="http://schemas.microsoft.com/office/drawing/2014/main" id="{82641EF7-9CDB-40BE-A964-13F866165C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4" name="Freeform 34">
                <a:extLst>
                  <a:ext uri="{FF2B5EF4-FFF2-40B4-BE49-F238E27FC236}">
                    <a16:creationId xmlns:a16="http://schemas.microsoft.com/office/drawing/2014/main" id="{A1D1CF16-B5BD-4021-9BA9-637569FC80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5" name="Freeform 35">
                <a:extLst>
                  <a:ext uri="{FF2B5EF4-FFF2-40B4-BE49-F238E27FC236}">
                    <a16:creationId xmlns:a16="http://schemas.microsoft.com/office/drawing/2014/main" id="{FF13F72C-CC27-48A0-AC55-686AB9153E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6" name="Freeform 36">
                <a:extLst>
                  <a:ext uri="{FF2B5EF4-FFF2-40B4-BE49-F238E27FC236}">
                    <a16:creationId xmlns:a16="http://schemas.microsoft.com/office/drawing/2014/main" id="{0EC3BA8B-33ED-483D-935C-170AD0C4DC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7" name="Freeform 37">
                <a:extLst>
                  <a:ext uri="{FF2B5EF4-FFF2-40B4-BE49-F238E27FC236}">
                    <a16:creationId xmlns:a16="http://schemas.microsoft.com/office/drawing/2014/main" id="{C4C451E6-48CE-4642-B51D-FE4484087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8" name="Freeform 38">
                <a:extLst>
                  <a:ext uri="{FF2B5EF4-FFF2-40B4-BE49-F238E27FC236}">
                    <a16:creationId xmlns:a16="http://schemas.microsoft.com/office/drawing/2014/main" id="{0F88F098-E44C-4A45-AE2B-595A7B85275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19" name="Freeform 39">
                <a:extLst>
                  <a:ext uri="{FF2B5EF4-FFF2-40B4-BE49-F238E27FC236}">
                    <a16:creationId xmlns:a16="http://schemas.microsoft.com/office/drawing/2014/main" id="{5B782B5D-8B67-4CD5-A0B3-8067BBB3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20" name="Freeform 40">
                <a:extLst>
                  <a:ext uri="{FF2B5EF4-FFF2-40B4-BE49-F238E27FC236}">
                    <a16:creationId xmlns:a16="http://schemas.microsoft.com/office/drawing/2014/main" id="{897A4906-0942-4CD6-840D-0915E0C4D0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p>
          <p:sp>
            <p:nvSpPr>
              <p:cNvPr id="21" name="Rectangle 41">
                <a:extLst>
                  <a:ext uri="{FF2B5EF4-FFF2-40B4-BE49-F238E27FC236}">
                    <a16:creationId xmlns:a16="http://schemas.microsoft.com/office/drawing/2014/main" id="{D1131789-2DD5-462E-9FC9-E25021F5CFB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4="http://schemas.microsoft.com/office/drawing/2010/main" xmlns:a16="http://schemas.microsoft.com/office/drawing/2014/main" w="9525">
                    <a:solidFill>
                      <a:srgbClr val="000000"/>
                    </a:solidFill>
                    <a:miter lim="800000"/>
                    <a:headEnd/>
                    <a:tailEnd/>
                  </a14:hiddenLine>
                </a:ext>
              </a:extLst>
            </p:spPr>
          </p:sp>
        </p:grpSp>
      </p:grpSp>
      <p:sp>
        <p:nvSpPr>
          <p:cNvPr id="50" name="Rectangle 49">
            <a:extLst>
              <a:ext uri="{FF2B5EF4-FFF2-40B4-BE49-F238E27FC236}">
                <a16:creationId xmlns:a16="http://schemas.microsoft.com/office/drawing/2014/main" id="{6BFC9644-673A-459F-B3C5-9310A4E50E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4ADB9295-9645-4BF2-ADFD-75800B7FAD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20788" cy="6858001"/>
            <a:chOff x="-14288" y="0"/>
            <a:chExt cx="1220788" cy="6858001"/>
          </a:xfrm>
          <a:solidFill>
            <a:schemeClr val="bg2">
              <a:lumMod val="60000"/>
              <a:lumOff val="40000"/>
              <a:alpha val="60000"/>
            </a:schemeClr>
          </a:solidFill>
        </p:grpSpPr>
        <p:sp>
          <p:nvSpPr>
            <p:cNvPr id="53" name="Rectangle 5">
              <a:extLst>
                <a:ext uri="{FF2B5EF4-FFF2-40B4-BE49-F238E27FC236}">
                  <a16:creationId xmlns:a16="http://schemas.microsoft.com/office/drawing/2014/main" id="{95B061E9-E435-4E1B-B160-96584A11669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sp>
        <p:sp>
          <p:nvSpPr>
            <p:cNvPr id="54" name="Freeform 6">
              <a:extLst>
                <a:ext uri="{FF2B5EF4-FFF2-40B4-BE49-F238E27FC236}">
                  <a16:creationId xmlns:a16="http://schemas.microsoft.com/office/drawing/2014/main" id="{3CD7972E-7D38-40EE-A80B-E2A848811E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55" name="Freeform 7">
              <a:extLst>
                <a:ext uri="{FF2B5EF4-FFF2-40B4-BE49-F238E27FC236}">
                  <a16:creationId xmlns:a16="http://schemas.microsoft.com/office/drawing/2014/main" id="{524A3B55-746F-419F-8CFF-5F3A4BE143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56" name="Freeform 8">
              <a:extLst>
                <a:ext uri="{FF2B5EF4-FFF2-40B4-BE49-F238E27FC236}">
                  <a16:creationId xmlns:a16="http://schemas.microsoft.com/office/drawing/2014/main" id="{9C63219B-AD72-4494-935E-F5C70DB549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57" name="Freeform 9">
              <a:extLst>
                <a:ext uri="{FF2B5EF4-FFF2-40B4-BE49-F238E27FC236}">
                  <a16:creationId xmlns:a16="http://schemas.microsoft.com/office/drawing/2014/main" id="{15B41FD2-05E2-44E7-8760-09E65D1C60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58" name="Freeform 10">
              <a:extLst>
                <a:ext uri="{FF2B5EF4-FFF2-40B4-BE49-F238E27FC236}">
                  <a16:creationId xmlns:a16="http://schemas.microsoft.com/office/drawing/2014/main" id="{FE6D63D0-3347-4EE2-8F65-F1C32168FA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59" name="Freeform 11">
              <a:extLst>
                <a:ext uri="{FF2B5EF4-FFF2-40B4-BE49-F238E27FC236}">
                  <a16:creationId xmlns:a16="http://schemas.microsoft.com/office/drawing/2014/main" id="{538A46A3-DB16-45D5-B636-03EFE39FE9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60" name="Freeform 12">
              <a:extLst>
                <a:ext uri="{FF2B5EF4-FFF2-40B4-BE49-F238E27FC236}">
                  <a16:creationId xmlns:a16="http://schemas.microsoft.com/office/drawing/2014/main" id="{0B8A2B0E-823F-4BE8-9359-45143BB124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61" name="Freeform 13">
              <a:extLst>
                <a:ext uri="{FF2B5EF4-FFF2-40B4-BE49-F238E27FC236}">
                  <a16:creationId xmlns:a16="http://schemas.microsoft.com/office/drawing/2014/main" id="{44516B3C-A8BE-46FC-B643-3DFEB7F283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62" name="Freeform 14">
              <a:extLst>
                <a:ext uri="{FF2B5EF4-FFF2-40B4-BE49-F238E27FC236}">
                  <a16:creationId xmlns:a16="http://schemas.microsoft.com/office/drawing/2014/main" id="{59FD699C-3920-4E57-BE27-165A3F036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63" name="Freeform 15">
              <a:extLst>
                <a:ext uri="{FF2B5EF4-FFF2-40B4-BE49-F238E27FC236}">
                  <a16:creationId xmlns:a16="http://schemas.microsoft.com/office/drawing/2014/main" id="{0FB0C02E-3F53-4889-8ADF-80DBC43F69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64" name="Line 16">
              <a:extLst>
                <a:ext uri="{FF2B5EF4-FFF2-40B4-BE49-F238E27FC236}">
                  <a16:creationId xmlns:a16="http://schemas.microsoft.com/office/drawing/2014/main" id="{F8A0C89C-946F-4BCD-8A27-BB73E37FE525}"/>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65" name="Freeform 17">
              <a:extLst>
                <a:ext uri="{FF2B5EF4-FFF2-40B4-BE49-F238E27FC236}">
                  <a16:creationId xmlns:a16="http://schemas.microsoft.com/office/drawing/2014/main" id="{70C83EAF-4E92-4849-A240-B257871DC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66" name="Freeform 18">
              <a:extLst>
                <a:ext uri="{FF2B5EF4-FFF2-40B4-BE49-F238E27FC236}">
                  <a16:creationId xmlns:a16="http://schemas.microsoft.com/office/drawing/2014/main" id="{320FD164-4D7A-469C-B3F4-B926BFACF5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67" name="Freeform 19">
              <a:extLst>
                <a:ext uri="{FF2B5EF4-FFF2-40B4-BE49-F238E27FC236}">
                  <a16:creationId xmlns:a16="http://schemas.microsoft.com/office/drawing/2014/main" id="{F6E14D9A-4E63-48FF-95C5-9E8DDFF86C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68" name="Freeform 20">
              <a:extLst>
                <a:ext uri="{FF2B5EF4-FFF2-40B4-BE49-F238E27FC236}">
                  <a16:creationId xmlns:a16="http://schemas.microsoft.com/office/drawing/2014/main" id="{F3DCD24F-3CA8-4404-B22C-E4C928995F3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69" name="Rectangle 21">
              <a:extLst>
                <a:ext uri="{FF2B5EF4-FFF2-40B4-BE49-F238E27FC236}">
                  <a16:creationId xmlns:a16="http://schemas.microsoft.com/office/drawing/2014/main" id="{8AD2E827-32A3-4BE4-9CC6-8315629177A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sp>
        <p:sp>
          <p:nvSpPr>
            <p:cNvPr id="70" name="Freeform 22">
              <a:extLst>
                <a:ext uri="{FF2B5EF4-FFF2-40B4-BE49-F238E27FC236}">
                  <a16:creationId xmlns:a16="http://schemas.microsoft.com/office/drawing/2014/main" id="{47FB2CCC-1230-494F-B2D1-F05E5B8EDF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71" name="Freeform 23">
              <a:extLst>
                <a:ext uri="{FF2B5EF4-FFF2-40B4-BE49-F238E27FC236}">
                  <a16:creationId xmlns:a16="http://schemas.microsoft.com/office/drawing/2014/main" id="{A5F44514-9274-47E3-9243-CA9356C166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72" name="Freeform 24">
              <a:extLst>
                <a:ext uri="{FF2B5EF4-FFF2-40B4-BE49-F238E27FC236}">
                  <a16:creationId xmlns:a16="http://schemas.microsoft.com/office/drawing/2014/main" id="{D06192CD-AD86-4DCA-8B53-4ACCA46583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73" name="Freeform 25">
              <a:extLst>
                <a:ext uri="{FF2B5EF4-FFF2-40B4-BE49-F238E27FC236}">
                  <a16:creationId xmlns:a16="http://schemas.microsoft.com/office/drawing/2014/main" id="{99E9203A-21E4-46D8-981A-4B28CA320A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74" name="Freeform 26">
              <a:extLst>
                <a:ext uri="{FF2B5EF4-FFF2-40B4-BE49-F238E27FC236}">
                  <a16:creationId xmlns:a16="http://schemas.microsoft.com/office/drawing/2014/main" id="{32FCE9B6-FB52-4045-8DCC-E5959B9A40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75" name="Freeform 27">
              <a:extLst>
                <a:ext uri="{FF2B5EF4-FFF2-40B4-BE49-F238E27FC236}">
                  <a16:creationId xmlns:a16="http://schemas.microsoft.com/office/drawing/2014/main" id="{E4A7025C-CDE8-429A-BBB9-E7380C962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76" name="Freeform 28">
              <a:extLst>
                <a:ext uri="{FF2B5EF4-FFF2-40B4-BE49-F238E27FC236}">
                  <a16:creationId xmlns:a16="http://schemas.microsoft.com/office/drawing/2014/main" id="{A4EA0256-5DF5-437A-98A7-B79F3E6BB8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77" name="Freeform 29">
              <a:extLst>
                <a:ext uri="{FF2B5EF4-FFF2-40B4-BE49-F238E27FC236}">
                  <a16:creationId xmlns:a16="http://schemas.microsoft.com/office/drawing/2014/main" id="{90C9433D-9E1C-493B-BEBD-C3081FFA32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78" name="Freeform 30">
              <a:extLst>
                <a:ext uri="{FF2B5EF4-FFF2-40B4-BE49-F238E27FC236}">
                  <a16:creationId xmlns:a16="http://schemas.microsoft.com/office/drawing/2014/main" id="{352B39BB-F298-4285-A709-1FBA0CB72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sp>
          <p:nvSpPr>
            <p:cNvPr id="79" name="Freeform 31">
              <a:extLst>
                <a:ext uri="{FF2B5EF4-FFF2-40B4-BE49-F238E27FC236}">
                  <a16:creationId xmlns:a16="http://schemas.microsoft.com/office/drawing/2014/main" id="{31CAF2A0-CBA0-4E86-AA87-8750EC1AFB2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p>
      </p:grpSp>
      <p:sp useBgFill="1">
        <p:nvSpPr>
          <p:cNvPr id="81" name="Round Diagonal Corner Rectangle 7">
            <a:extLst>
              <a:ext uri="{FF2B5EF4-FFF2-40B4-BE49-F238E27FC236}">
                <a16:creationId xmlns:a16="http://schemas.microsoft.com/office/drawing/2014/main" id="{7D1C411D-0818-4640-8657-2AF78250C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5084" y="0"/>
            <a:ext cx="7566916" cy="6848476"/>
          </a:xfrm>
          <a:prstGeom prst="round2DiagRect">
            <a:avLst>
              <a:gd name="adj1" fmla="val 0"/>
              <a:gd name="adj2" fmla="val 0"/>
            </a:avLst>
          </a:prstGeom>
          <a:ln w="19050"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118ACDB-F100-6365-A50A-395FC206486A}"/>
              </a:ext>
            </a:extLst>
          </p:cNvPr>
          <p:cNvSpPr txBox="1"/>
          <p:nvPr/>
        </p:nvSpPr>
        <p:spPr>
          <a:xfrm>
            <a:off x="5215467" y="1093788"/>
            <a:ext cx="5831944" cy="4697413"/>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lgn="ctr" defTabSz="914400">
              <a:lnSpc>
                <a:spcPct val="120000"/>
              </a:lnSpc>
              <a:spcAft>
                <a:spcPts val="600"/>
              </a:spcAft>
              <a:buSzPct val="125000"/>
            </a:pPr>
            <a:r>
              <a:rPr lang="en-US" sz="2400"/>
              <a:t>POWER CONTROL</a:t>
            </a:r>
            <a:endParaRPr lang="en-US"/>
          </a:p>
          <a:p>
            <a:pPr indent="-228600" defTabSz="914400">
              <a:lnSpc>
                <a:spcPct val="120000"/>
              </a:lnSpc>
              <a:spcAft>
                <a:spcPts val="600"/>
              </a:spcAft>
              <a:buSzPct val="125000"/>
              <a:buFont typeface="Arial" panose="020B0604020202020204" pitchFamily="34" charset="0"/>
              <a:buChar char="•"/>
            </a:pPr>
            <a:endParaRPr lang="en-US"/>
          </a:p>
          <a:p>
            <a:pPr algn="ctr" defTabSz="914400">
              <a:lnSpc>
                <a:spcPct val="120000"/>
              </a:lnSpc>
              <a:spcAft>
                <a:spcPts val="600"/>
              </a:spcAft>
              <a:buSzPct val="125000"/>
            </a:pPr>
            <a:r>
              <a:rPr lang="en-US" sz="2000"/>
              <a:t>Two Types of Power Supply</a:t>
            </a:r>
          </a:p>
          <a:p>
            <a:pPr indent="-228600" defTabSz="914400">
              <a:lnSpc>
                <a:spcPct val="120000"/>
              </a:lnSpc>
              <a:spcAft>
                <a:spcPts val="600"/>
              </a:spcAft>
              <a:buSzPct val="125000"/>
              <a:buFont typeface="Arial" panose="020B0604020202020204" pitchFamily="34" charset="0"/>
              <a:buChar char="•"/>
            </a:pPr>
            <a:endParaRPr lang="en-US"/>
          </a:p>
          <a:p>
            <a:pPr marL="285750" indent="-228600" defTabSz="914400">
              <a:lnSpc>
                <a:spcPct val="120000"/>
              </a:lnSpc>
              <a:spcAft>
                <a:spcPts val="600"/>
              </a:spcAft>
              <a:buSzPct val="125000"/>
              <a:buFont typeface="Arial" panose="020B0604020202020204" pitchFamily="34" charset="0"/>
              <a:buChar char="•"/>
            </a:pPr>
            <a:r>
              <a:rPr lang="en-US" sz="2000"/>
              <a:t>AC/DC Converter</a:t>
            </a:r>
          </a:p>
          <a:p>
            <a:pPr defTabSz="914400">
              <a:lnSpc>
                <a:spcPct val="120000"/>
              </a:lnSpc>
              <a:spcAft>
                <a:spcPts val="600"/>
              </a:spcAft>
              <a:buSzPct val="125000"/>
            </a:pPr>
            <a:endParaRPr lang="en-US" sz="2000"/>
          </a:p>
          <a:p>
            <a:pPr marL="285750" indent="-228600" defTabSz="914400">
              <a:lnSpc>
                <a:spcPct val="120000"/>
              </a:lnSpc>
              <a:spcAft>
                <a:spcPts val="600"/>
              </a:spcAft>
              <a:buSzPct val="125000"/>
              <a:buFont typeface="Arial" panose="020B0604020202020204" pitchFamily="34" charset="0"/>
              <a:buChar char="•"/>
            </a:pPr>
            <a:r>
              <a:rPr lang="en-US" sz="2000"/>
              <a:t>DC/DC Converter</a:t>
            </a:r>
          </a:p>
        </p:txBody>
      </p:sp>
    </p:spTree>
    <p:extLst>
      <p:ext uri="{BB962C8B-B14F-4D97-AF65-F5344CB8AC3E}">
        <p14:creationId xmlns:p14="http://schemas.microsoft.com/office/powerpoint/2010/main" val="331092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38" name="Picture 2">
            <a:extLst>
              <a:ext uri="{FF2B5EF4-FFF2-40B4-BE49-F238E27FC236}">
                <a16:creationId xmlns:a16="http://schemas.microsoft.com/office/drawing/2014/main" id="{19AFBE53-1417-406B-8083-DBE0DA72F29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40" name="Group 39">
            <a:extLst>
              <a:ext uri="{FF2B5EF4-FFF2-40B4-BE49-F238E27FC236}">
                <a16:creationId xmlns:a16="http://schemas.microsoft.com/office/drawing/2014/main" id="{FB9EE4F0-B261-4AB0-BEE3-AA9DD198FC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41" name="Rectangle 5">
              <a:extLst>
                <a:ext uri="{FF2B5EF4-FFF2-40B4-BE49-F238E27FC236}">
                  <a16:creationId xmlns:a16="http://schemas.microsoft.com/office/drawing/2014/main" id="{2E326B6E-9130-4E5B-8C29-0412BDFD525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42" name="Freeform 6">
              <a:extLst>
                <a:ext uri="{FF2B5EF4-FFF2-40B4-BE49-F238E27FC236}">
                  <a16:creationId xmlns:a16="http://schemas.microsoft.com/office/drawing/2014/main" id="{D15BBE67-0A7A-4318-94C9-9EDC68E9E4C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7">
              <a:extLst>
                <a:ext uri="{FF2B5EF4-FFF2-40B4-BE49-F238E27FC236}">
                  <a16:creationId xmlns:a16="http://schemas.microsoft.com/office/drawing/2014/main" id="{6C189044-A310-4008-ABE3-A833238AA1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Rectangle 8">
              <a:extLst>
                <a:ext uri="{FF2B5EF4-FFF2-40B4-BE49-F238E27FC236}">
                  <a16:creationId xmlns:a16="http://schemas.microsoft.com/office/drawing/2014/main" id="{714E393D-E3AB-4084-8580-2EC4D75B0BC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45" name="Freeform 9">
              <a:extLst>
                <a:ext uri="{FF2B5EF4-FFF2-40B4-BE49-F238E27FC236}">
                  <a16:creationId xmlns:a16="http://schemas.microsoft.com/office/drawing/2014/main" id="{5407A34B-6BDC-4CC4-9D15-2E71F3DB40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10">
              <a:extLst>
                <a:ext uri="{FF2B5EF4-FFF2-40B4-BE49-F238E27FC236}">
                  <a16:creationId xmlns:a16="http://schemas.microsoft.com/office/drawing/2014/main" id="{5E952981-3D27-403A-9B35-14226166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11">
              <a:extLst>
                <a:ext uri="{FF2B5EF4-FFF2-40B4-BE49-F238E27FC236}">
                  <a16:creationId xmlns:a16="http://schemas.microsoft.com/office/drawing/2014/main" id="{339D7F6E-841D-4697-A877-0F25113BAF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 name="Freeform 12">
              <a:extLst>
                <a:ext uri="{FF2B5EF4-FFF2-40B4-BE49-F238E27FC236}">
                  <a16:creationId xmlns:a16="http://schemas.microsoft.com/office/drawing/2014/main" id="{226F9E1B-2970-4504-8E6C-1A42D05FC2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13">
              <a:extLst>
                <a:ext uri="{FF2B5EF4-FFF2-40B4-BE49-F238E27FC236}">
                  <a16:creationId xmlns:a16="http://schemas.microsoft.com/office/drawing/2014/main" id="{6F11A9CB-BE43-4423-987B-B43046D146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14">
              <a:extLst>
                <a:ext uri="{FF2B5EF4-FFF2-40B4-BE49-F238E27FC236}">
                  <a16:creationId xmlns:a16="http://schemas.microsoft.com/office/drawing/2014/main" id="{F21925AB-CEC6-4210-929C-5BAB1C9579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1" name="Freeform 15">
              <a:extLst>
                <a:ext uri="{FF2B5EF4-FFF2-40B4-BE49-F238E27FC236}">
                  <a16:creationId xmlns:a16="http://schemas.microsoft.com/office/drawing/2014/main" id="{9B4BB7F4-36A3-49C5-A85E-660BF090142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2" name="Freeform 16">
              <a:extLst>
                <a:ext uri="{FF2B5EF4-FFF2-40B4-BE49-F238E27FC236}">
                  <a16:creationId xmlns:a16="http://schemas.microsoft.com/office/drawing/2014/main" id="{89A82E2C-666C-4E88-B3A9-C95B5AE94DC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3" name="Freeform 17">
              <a:extLst>
                <a:ext uri="{FF2B5EF4-FFF2-40B4-BE49-F238E27FC236}">
                  <a16:creationId xmlns:a16="http://schemas.microsoft.com/office/drawing/2014/main" id="{1363187E-6516-4018-A78B-CE0F7F232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4" name="Freeform 18">
              <a:extLst>
                <a:ext uri="{FF2B5EF4-FFF2-40B4-BE49-F238E27FC236}">
                  <a16:creationId xmlns:a16="http://schemas.microsoft.com/office/drawing/2014/main" id="{3FF62829-5C7E-4110-A186-F4E8655E29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5" name="Freeform 19">
              <a:extLst>
                <a:ext uri="{FF2B5EF4-FFF2-40B4-BE49-F238E27FC236}">
                  <a16:creationId xmlns:a16="http://schemas.microsoft.com/office/drawing/2014/main" id="{87E9C9B7-0C7F-44A7-B610-5B095C4425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6" name="Freeform 20">
              <a:extLst>
                <a:ext uri="{FF2B5EF4-FFF2-40B4-BE49-F238E27FC236}">
                  <a16:creationId xmlns:a16="http://schemas.microsoft.com/office/drawing/2014/main" id="{3037E5EC-D21D-4C3F-B081-B46C3B47CF6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7" name="Freeform 21">
              <a:extLst>
                <a:ext uri="{FF2B5EF4-FFF2-40B4-BE49-F238E27FC236}">
                  <a16:creationId xmlns:a16="http://schemas.microsoft.com/office/drawing/2014/main" id="{EAE8AAB2-DE35-4AED-8C9C-0718A33A846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8" name="Freeform 22">
              <a:extLst>
                <a:ext uri="{FF2B5EF4-FFF2-40B4-BE49-F238E27FC236}">
                  <a16:creationId xmlns:a16="http://schemas.microsoft.com/office/drawing/2014/main" id="{062ACCDA-6A76-4812-BA3A-F3C6E14438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9" name="Freeform 23">
              <a:extLst>
                <a:ext uri="{FF2B5EF4-FFF2-40B4-BE49-F238E27FC236}">
                  <a16:creationId xmlns:a16="http://schemas.microsoft.com/office/drawing/2014/main" id="{38825C85-74E0-4664-95AC-682625B991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0" name="Freeform 24">
              <a:extLst>
                <a:ext uri="{FF2B5EF4-FFF2-40B4-BE49-F238E27FC236}">
                  <a16:creationId xmlns:a16="http://schemas.microsoft.com/office/drawing/2014/main" id="{D87E8B0A-2B1D-48E5-8107-F2855CFFD2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1" name="Freeform 25">
              <a:extLst>
                <a:ext uri="{FF2B5EF4-FFF2-40B4-BE49-F238E27FC236}">
                  <a16:creationId xmlns:a16="http://schemas.microsoft.com/office/drawing/2014/main" id="{E46FC211-5F4B-478B-8761-A65D21166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2" name="Freeform 26">
              <a:extLst>
                <a:ext uri="{FF2B5EF4-FFF2-40B4-BE49-F238E27FC236}">
                  <a16:creationId xmlns:a16="http://schemas.microsoft.com/office/drawing/2014/main" id="{43C493A4-4703-4917-A281-F15E323F14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3" name="Freeform 27">
              <a:extLst>
                <a:ext uri="{FF2B5EF4-FFF2-40B4-BE49-F238E27FC236}">
                  <a16:creationId xmlns:a16="http://schemas.microsoft.com/office/drawing/2014/main" id="{4B369EDA-1458-423B-839F-4FB0EE920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4" name="Freeform 28">
              <a:extLst>
                <a:ext uri="{FF2B5EF4-FFF2-40B4-BE49-F238E27FC236}">
                  <a16:creationId xmlns:a16="http://schemas.microsoft.com/office/drawing/2014/main" id="{DB5E8117-FFBB-49D5-87C6-24D8E06CE3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5" name="Freeform 29">
              <a:extLst>
                <a:ext uri="{FF2B5EF4-FFF2-40B4-BE49-F238E27FC236}">
                  <a16:creationId xmlns:a16="http://schemas.microsoft.com/office/drawing/2014/main" id="{04D5DC4A-7C40-4236-B475-FA6AA43694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6" name="Freeform 30">
              <a:extLst>
                <a:ext uri="{FF2B5EF4-FFF2-40B4-BE49-F238E27FC236}">
                  <a16:creationId xmlns:a16="http://schemas.microsoft.com/office/drawing/2014/main" id="{76858373-C51B-4201-80F4-8033167041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7" name="Freeform 31">
              <a:extLst>
                <a:ext uri="{FF2B5EF4-FFF2-40B4-BE49-F238E27FC236}">
                  <a16:creationId xmlns:a16="http://schemas.microsoft.com/office/drawing/2014/main" id="{D159A53F-DA7E-4CD5-AA84-55B3AC5EE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8" name="Freeform 32">
              <a:extLst>
                <a:ext uri="{FF2B5EF4-FFF2-40B4-BE49-F238E27FC236}">
                  <a16:creationId xmlns:a16="http://schemas.microsoft.com/office/drawing/2014/main" id="{E4B70A8B-09AC-45AA-952C-242D7E1474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9" name="Rectangle 33">
              <a:extLst>
                <a:ext uri="{FF2B5EF4-FFF2-40B4-BE49-F238E27FC236}">
                  <a16:creationId xmlns:a16="http://schemas.microsoft.com/office/drawing/2014/main" id="{63C8CAD6-F5BE-4961-AC48-2A34FA4E778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70" name="Freeform 34">
              <a:extLst>
                <a:ext uri="{FF2B5EF4-FFF2-40B4-BE49-F238E27FC236}">
                  <a16:creationId xmlns:a16="http://schemas.microsoft.com/office/drawing/2014/main" id="{AEBA7DBD-C171-47A7-9249-562A06AC2B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1" name="Freeform 35">
              <a:extLst>
                <a:ext uri="{FF2B5EF4-FFF2-40B4-BE49-F238E27FC236}">
                  <a16:creationId xmlns:a16="http://schemas.microsoft.com/office/drawing/2014/main" id="{80F934E3-6775-4A9E-8666-7D050E4287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2" name="Freeform 36">
              <a:extLst>
                <a:ext uri="{FF2B5EF4-FFF2-40B4-BE49-F238E27FC236}">
                  <a16:creationId xmlns:a16="http://schemas.microsoft.com/office/drawing/2014/main" id="{F7E8F3A1-E3AE-4A22-82FE-71C4C163A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3" name="Freeform 37">
              <a:extLst>
                <a:ext uri="{FF2B5EF4-FFF2-40B4-BE49-F238E27FC236}">
                  <a16:creationId xmlns:a16="http://schemas.microsoft.com/office/drawing/2014/main" id="{27DFF928-27F3-44A1-9468-219DD390B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4" name="Freeform 38">
              <a:extLst>
                <a:ext uri="{FF2B5EF4-FFF2-40B4-BE49-F238E27FC236}">
                  <a16:creationId xmlns:a16="http://schemas.microsoft.com/office/drawing/2014/main" id="{47C61A3E-9A0A-4547-9B8A-DD8CD6D473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5" name="Freeform 39">
              <a:extLst>
                <a:ext uri="{FF2B5EF4-FFF2-40B4-BE49-F238E27FC236}">
                  <a16:creationId xmlns:a16="http://schemas.microsoft.com/office/drawing/2014/main" id="{FC684095-4805-413B-A9EB-63A2417B53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6" name="Freeform 40">
              <a:extLst>
                <a:ext uri="{FF2B5EF4-FFF2-40B4-BE49-F238E27FC236}">
                  <a16:creationId xmlns:a16="http://schemas.microsoft.com/office/drawing/2014/main" id="{AF830B5E-DCF9-4CBD-8746-C5219013D8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7" name="Freeform 41">
              <a:extLst>
                <a:ext uri="{FF2B5EF4-FFF2-40B4-BE49-F238E27FC236}">
                  <a16:creationId xmlns:a16="http://schemas.microsoft.com/office/drawing/2014/main" id="{FE6882C0-1C73-4E53-A884-3202385D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8" name="Freeform 42">
              <a:extLst>
                <a:ext uri="{FF2B5EF4-FFF2-40B4-BE49-F238E27FC236}">
                  <a16:creationId xmlns:a16="http://schemas.microsoft.com/office/drawing/2014/main" id="{9611015E-699B-4BA5-A162-8BABC91454C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9" name="Freeform 43">
              <a:extLst>
                <a:ext uri="{FF2B5EF4-FFF2-40B4-BE49-F238E27FC236}">
                  <a16:creationId xmlns:a16="http://schemas.microsoft.com/office/drawing/2014/main" id="{8C6A611F-CBE4-46B7-96F6-803B2D2607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0" name="Freeform 44">
              <a:extLst>
                <a:ext uri="{FF2B5EF4-FFF2-40B4-BE49-F238E27FC236}">
                  <a16:creationId xmlns:a16="http://schemas.microsoft.com/office/drawing/2014/main" id="{FDCF0D71-6D32-4B72-B7E1-678BA980A8C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1" name="Rectangle 45">
              <a:extLst>
                <a:ext uri="{FF2B5EF4-FFF2-40B4-BE49-F238E27FC236}">
                  <a16:creationId xmlns:a16="http://schemas.microsoft.com/office/drawing/2014/main" id="{FE6E605A-8ECF-47E5-ABDD-B4874FF18F1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82" name="Freeform 46">
              <a:extLst>
                <a:ext uri="{FF2B5EF4-FFF2-40B4-BE49-F238E27FC236}">
                  <a16:creationId xmlns:a16="http://schemas.microsoft.com/office/drawing/2014/main" id="{1329BFCB-3C83-438B-8C18-20576CA6B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3" name="Freeform 47">
              <a:extLst>
                <a:ext uri="{FF2B5EF4-FFF2-40B4-BE49-F238E27FC236}">
                  <a16:creationId xmlns:a16="http://schemas.microsoft.com/office/drawing/2014/main" id="{9E013566-6E0D-4B88-9731-0BBACA1408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4" name="Freeform 48">
              <a:extLst>
                <a:ext uri="{FF2B5EF4-FFF2-40B4-BE49-F238E27FC236}">
                  <a16:creationId xmlns:a16="http://schemas.microsoft.com/office/drawing/2014/main" id="{1668707D-D4E8-40EC-94C2-F83C6E2226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5" name="Freeform 49">
              <a:extLst>
                <a:ext uri="{FF2B5EF4-FFF2-40B4-BE49-F238E27FC236}">
                  <a16:creationId xmlns:a16="http://schemas.microsoft.com/office/drawing/2014/main" id="{0CE0CBC9-140F-475C-93C6-446BDBB76C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6" name="Freeform 50">
              <a:extLst>
                <a:ext uri="{FF2B5EF4-FFF2-40B4-BE49-F238E27FC236}">
                  <a16:creationId xmlns:a16="http://schemas.microsoft.com/office/drawing/2014/main" id="{0ED9FFD9-3111-4C21-8013-063D0A89F3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7" name="Freeform 51">
              <a:extLst>
                <a:ext uri="{FF2B5EF4-FFF2-40B4-BE49-F238E27FC236}">
                  <a16:creationId xmlns:a16="http://schemas.microsoft.com/office/drawing/2014/main" id="{C75E760C-E1DB-475D-905D-FC3F430FE3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8" name="Freeform 52">
              <a:extLst>
                <a:ext uri="{FF2B5EF4-FFF2-40B4-BE49-F238E27FC236}">
                  <a16:creationId xmlns:a16="http://schemas.microsoft.com/office/drawing/2014/main" id="{1F4DF02E-1FC7-48AB-8CDA-940C8A500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9" name="Freeform 53">
              <a:extLst>
                <a:ext uri="{FF2B5EF4-FFF2-40B4-BE49-F238E27FC236}">
                  <a16:creationId xmlns:a16="http://schemas.microsoft.com/office/drawing/2014/main" id="{193ABE5A-1C12-4B38-8078-51A0BAB3C00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0" name="Freeform 54">
              <a:extLst>
                <a:ext uri="{FF2B5EF4-FFF2-40B4-BE49-F238E27FC236}">
                  <a16:creationId xmlns:a16="http://schemas.microsoft.com/office/drawing/2014/main" id="{3A57AD1C-4CC5-4E62-A352-D3B142B9DF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1" name="Freeform 55">
              <a:extLst>
                <a:ext uri="{FF2B5EF4-FFF2-40B4-BE49-F238E27FC236}">
                  <a16:creationId xmlns:a16="http://schemas.microsoft.com/office/drawing/2014/main" id="{646D40AD-4384-42ED-B1A0-A47C165C6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2" name="Freeform 56">
              <a:extLst>
                <a:ext uri="{FF2B5EF4-FFF2-40B4-BE49-F238E27FC236}">
                  <a16:creationId xmlns:a16="http://schemas.microsoft.com/office/drawing/2014/main" id="{0786C2FA-21FD-4F48-9E96-C5D8E6159E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3" name="Freeform 57">
              <a:extLst>
                <a:ext uri="{FF2B5EF4-FFF2-40B4-BE49-F238E27FC236}">
                  <a16:creationId xmlns:a16="http://schemas.microsoft.com/office/drawing/2014/main" id="{AFE6F50A-21B5-4B98-9C3B-B89FFC6FBA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4" name="Freeform 58">
              <a:extLst>
                <a:ext uri="{FF2B5EF4-FFF2-40B4-BE49-F238E27FC236}">
                  <a16:creationId xmlns:a16="http://schemas.microsoft.com/office/drawing/2014/main" id="{2454210A-9717-44AF-9D76-0426534C35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
        <p:nvSpPr>
          <p:cNvPr id="5" name="TextBox 4">
            <a:extLst>
              <a:ext uri="{FF2B5EF4-FFF2-40B4-BE49-F238E27FC236}">
                <a16:creationId xmlns:a16="http://schemas.microsoft.com/office/drawing/2014/main" id="{14154A6D-C128-26C8-8D9F-8954AE45A74B}"/>
              </a:ext>
            </a:extLst>
          </p:cNvPr>
          <p:cNvSpPr txBox="1"/>
          <p:nvPr/>
        </p:nvSpPr>
        <p:spPr>
          <a:xfrm>
            <a:off x="1617233" y="4539573"/>
            <a:ext cx="5890949" cy="1182838"/>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defTabSz="914400">
              <a:lnSpc>
                <a:spcPct val="90000"/>
              </a:lnSpc>
              <a:spcBef>
                <a:spcPct val="0"/>
              </a:spcBef>
              <a:spcAft>
                <a:spcPts val="600"/>
              </a:spcAft>
            </a:pPr>
            <a:r>
              <a:rPr lang="en-US" sz="4800" cap="all">
                <a:latin typeface="+mj-lt"/>
                <a:ea typeface="+mj-ea"/>
                <a:cs typeface="+mj-cs"/>
              </a:rPr>
              <a:t>AC/DC Converter</a:t>
            </a:r>
          </a:p>
        </p:txBody>
      </p:sp>
      <p:sp>
        <p:nvSpPr>
          <p:cNvPr id="96" name="Round Diagonal Corner Rectangle 6">
            <a:extLst>
              <a:ext uri="{FF2B5EF4-FFF2-40B4-BE49-F238E27FC236}">
                <a16:creationId xmlns:a16="http://schemas.microsoft.com/office/drawing/2014/main" id="{EC19B228-BB19-4650-8B05-EDE683858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974" y="639965"/>
            <a:ext cx="10879991" cy="3598548"/>
          </a:xfrm>
          <a:prstGeom prst="round2DiagRect">
            <a:avLst>
              <a:gd name="adj1" fmla="val 9529"/>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Diagram, schematic&#10;&#10;Description automatically generated">
            <a:extLst>
              <a:ext uri="{FF2B5EF4-FFF2-40B4-BE49-F238E27FC236}">
                <a16:creationId xmlns:a16="http://schemas.microsoft.com/office/drawing/2014/main" id="{D644F6E4-870E-4ADC-F10A-1AF123D0F652}"/>
              </a:ext>
            </a:extLst>
          </p:cNvPr>
          <p:cNvPicPr>
            <a:picLocks noChangeAspect="1"/>
          </p:cNvPicPr>
          <p:nvPr/>
        </p:nvPicPr>
        <p:blipFill rotWithShape="1">
          <a:blip r:embed="rId4"/>
          <a:srcRect r="1" b="9348"/>
          <a:stretch/>
        </p:blipFill>
        <p:spPr>
          <a:xfrm>
            <a:off x="987014" y="951493"/>
            <a:ext cx="6163922" cy="2975493"/>
          </a:xfrm>
          <a:prstGeom prst="rect">
            <a:avLst/>
          </a:prstGeom>
        </p:spPr>
      </p:pic>
      <p:pic>
        <p:nvPicPr>
          <p:cNvPr id="3" name="Picture 3" descr="A picture containing electronics, circuit&#10;&#10;Description automatically generated">
            <a:extLst>
              <a:ext uri="{FF2B5EF4-FFF2-40B4-BE49-F238E27FC236}">
                <a16:creationId xmlns:a16="http://schemas.microsoft.com/office/drawing/2014/main" id="{EA9BB069-2CF0-526A-1C9F-A9F11A67B639}"/>
              </a:ext>
            </a:extLst>
          </p:cNvPr>
          <p:cNvPicPr>
            <a:picLocks noChangeAspect="1"/>
          </p:cNvPicPr>
          <p:nvPr/>
        </p:nvPicPr>
        <p:blipFill rotWithShape="1">
          <a:blip r:embed="rId5"/>
          <a:srcRect t="71" r="4" b="4"/>
          <a:stretch/>
        </p:blipFill>
        <p:spPr>
          <a:xfrm>
            <a:off x="7314662" y="951493"/>
            <a:ext cx="3925642" cy="2975493"/>
          </a:xfrm>
          <a:prstGeom prst="rect">
            <a:avLst/>
          </a:prstGeom>
        </p:spPr>
      </p:pic>
      <p:sp>
        <p:nvSpPr>
          <p:cNvPr id="4" name="TextBox 3">
            <a:extLst>
              <a:ext uri="{FF2B5EF4-FFF2-40B4-BE49-F238E27FC236}">
                <a16:creationId xmlns:a16="http://schemas.microsoft.com/office/drawing/2014/main" id="{F36541C6-9DD1-F87D-DDBD-9D6B005C8C59}"/>
              </a:ext>
            </a:extLst>
          </p:cNvPr>
          <p:cNvSpPr txBox="1"/>
          <p:nvPr/>
        </p:nvSpPr>
        <p:spPr>
          <a:xfrm>
            <a:off x="7594446" y="4634725"/>
            <a:ext cx="370545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UCC28730EVM-552 From TI</a:t>
            </a:r>
          </a:p>
          <a:p>
            <a:endParaRPr lang="en-US" dirty="0"/>
          </a:p>
          <a:p>
            <a:r>
              <a:rPr lang="en-US" dirty="0"/>
              <a:t>AC  input range 85VAC to 265 VAC</a:t>
            </a:r>
          </a:p>
          <a:p>
            <a:endParaRPr lang="en-US" dirty="0"/>
          </a:p>
          <a:p>
            <a:r>
              <a:rPr lang="en-US" dirty="0"/>
              <a:t>DC output of 5V, 2A</a:t>
            </a:r>
          </a:p>
        </p:txBody>
      </p:sp>
    </p:spTree>
    <p:extLst>
      <p:ext uri="{BB962C8B-B14F-4D97-AF65-F5344CB8AC3E}">
        <p14:creationId xmlns:p14="http://schemas.microsoft.com/office/powerpoint/2010/main" val="42366554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65" name="Picture 2">
            <a:extLst>
              <a:ext uri="{FF2B5EF4-FFF2-40B4-BE49-F238E27FC236}">
                <a16:creationId xmlns:a16="http://schemas.microsoft.com/office/drawing/2014/main" id="{19AFBE53-1417-406B-8083-DBE0DA72F29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67" name="Group 166">
            <a:extLst>
              <a:ext uri="{FF2B5EF4-FFF2-40B4-BE49-F238E27FC236}">
                <a16:creationId xmlns:a16="http://schemas.microsoft.com/office/drawing/2014/main" id="{FB9EE4F0-B261-4AB0-BEE3-AA9DD198FC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68" name="Rectangle 5">
              <a:extLst>
                <a:ext uri="{FF2B5EF4-FFF2-40B4-BE49-F238E27FC236}">
                  <a16:creationId xmlns:a16="http://schemas.microsoft.com/office/drawing/2014/main" id="{2E326B6E-9130-4E5B-8C29-0412BDFD525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69" name="Freeform 6">
              <a:extLst>
                <a:ext uri="{FF2B5EF4-FFF2-40B4-BE49-F238E27FC236}">
                  <a16:creationId xmlns:a16="http://schemas.microsoft.com/office/drawing/2014/main" id="{D15BBE67-0A7A-4318-94C9-9EDC68E9E4C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0" name="Freeform 7">
              <a:extLst>
                <a:ext uri="{FF2B5EF4-FFF2-40B4-BE49-F238E27FC236}">
                  <a16:creationId xmlns:a16="http://schemas.microsoft.com/office/drawing/2014/main" id="{6C189044-A310-4008-ABE3-A833238AA1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1" name="Rectangle 8">
              <a:extLst>
                <a:ext uri="{FF2B5EF4-FFF2-40B4-BE49-F238E27FC236}">
                  <a16:creationId xmlns:a16="http://schemas.microsoft.com/office/drawing/2014/main" id="{714E393D-E3AB-4084-8580-2EC4D75B0BC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72" name="Freeform 9">
              <a:extLst>
                <a:ext uri="{FF2B5EF4-FFF2-40B4-BE49-F238E27FC236}">
                  <a16:creationId xmlns:a16="http://schemas.microsoft.com/office/drawing/2014/main" id="{5407A34B-6BDC-4CC4-9D15-2E71F3DB40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3" name="Freeform 10">
              <a:extLst>
                <a:ext uri="{FF2B5EF4-FFF2-40B4-BE49-F238E27FC236}">
                  <a16:creationId xmlns:a16="http://schemas.microsoft.com/office/drawing/2014/main" id="{5E952981-3D27-403A-9B35-14226166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4" name="Freeform 11">
              <a:extLst>
                <a:ext uri="{FF2B5EF4-FFF2-40B4-BE49-F238E27FC236}">
                  <a16:creationId xmlns:a16="http://schemas.microsoft.com/office/drawing/2014/main" id="{339D7F6E-841D-4697-A877-0F25113BAF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5" name="Freeform 12">
              <a:extLst>
                <a:ext uri="{FF2B5EF4-FFF2-40B4-BE49-F238E27FC236}">
                  <a16:creationId xmlns:a16="http://schemas.microsoft.com/office/drawing/2014/main" id="{226F9E1B-2970-4504-8E6C-1A42D05FC2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6" name="Freeform 13">
              <a:extLst>
                <a:ext uri="{FF2B5EF4-FFF2-40B4-BE49-F238E27FC236}">
                  <a16:creationId xmlns:a16="http://schemas.microsoft.com/office/drawing/2014/main" id="{6F11A9CB-BE43-4423-987B-B43046D146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7" name="Freeform 14">
              <a:extLst>
                <a:ext uri="{FF2B5EF4-FFF2-40B4-BE49-F238E27FC236}">
                  <a16:creationId xmlns:a16="http://schemas.microsoft.com/office/drawing/2014/main" id="{F21925AB-CEC6-4210-929C-5BAB1C9579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8" name="Freeform 15">
              <a:extLst>
                <a:ext uri="{FF2B5EF4-FFF2-40B4-BE49-F238E27FC236}">
                  <a16:creationId xmlns:a16="http://schemas.microsoft.com/office/drawing/2014/main" id="{9B4BB7F4-36A3-49C5-A85E-660BF090142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9" name="Freeform 16">
              <a:extLst>
                <a:ext uri="{FF2B5EF4-FFF2-40B4-BE49-F238E27FC236}">
                  <a16:creationId xmlns:a16="http://schemas.microsoft.com/office/drawing/2014/main" id="{89A82E2C-666C-4E88-B3A9-C95B5AE94DC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0" name="Freeform 17">
              <a:extLst>
                <a:ext uri="{FF2B5EF4-FFF2-40B4-BE49-F238E27FC236}">
                  <a16:creationId xmlns:a16="http://schemas.microsoft.com/office/drawing/2014/main" id="{1363187E-6516-4018-A78B-CE0F7F232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1" name="Freeform 18">
              <a:extLst>
                <a:ext uri="{FF2B5EF4-FFF2-40B4-BE49-F238E27FC236}">
                  <a16:creationId xmlns:a16="http://schemas.microsoft.com/office/drawing/2014/main" id="{3FF62829-5C7E-4110-A186-F4E8655E29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2" name="Freeform 19">
              <a:extLst>
                <a:ext uri="{FF2B5EF4-FFF2-40B4-BE49-F238E27FC236}">
                  <a16:creationId xmlns:a16="http://schemas.microsoft.com/office/drawing/2014/main" id="{87E9C9B7-0C7F-44A7-B610-5B095C4425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3" name="Freeform 20">
              <a:extLst>
                <a:ext uri="{FF2B5EF4-FFF2-40B4-BE49-F238E27FC236}">
                  <a16:creationId xmlns:a16="http://schemas.microsoft.com/office/drawing/2014/main" id="{3037E5EC-D21D-4C3F-B081-B46C3B47CF6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4" name="Freeform 21">
              <a:extLst>
                <a:ext uri="{FF2B5EF4-FFF2-40B4-BE49-F238E27FC236}">
                  <a16:creationId xmlns:a16="http://schemas.microsoft.com/office/drawing/2014/main" id="{EAE8AAB2-DE35-4AED-8C9C-0718A33A846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5" name="Freeform 22">
              <a:extLst>
                <a:ext uri="{FF2B5EF4-FFF2-40B4-BE49-F238E27FC236}">
                  <a16:creationId xmlns:a16="http://schemas.microsoft.com/office/drawing/2014/main" id="{062ACCDA-6A76-4812-BA3A-F3C6E14438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6" name="Freeform 23">
              <a:extLst>
                <a:ext uri="{FF2B5EF4-FFF2-40B4-BE49-F238E27FC236}">
                  <a16:creationId xmlns:a16="http://schemas.microsoft.com/office/drawing/2014/main" id="{38825C85-74E0-4664-95AC-682625B991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7" name="Freeform 24">
              <a:extLst>
                <a:ext uri="{FF2B5EF4-FFF2-40B4-BE49-F238E27FC236}">
                  <a16:creationId xmlns:a16="http://schemas.microsoft.com/office/drawing/2014/main" id="{D87E8B0A-2B1D-48E5-8107-F2855CFFD2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8" name="Freeform 25">
              <a:extLst>
                <a:ext uri="{FF2B5EF4-FFF2-40B4-BE49-F238E27FC236}">
                  <a16:creationId xmlns:a16="http://schemas.microsoft.com/office/drawing/2014/main" id="{E46FC211-5F4B-478B-8761-A65D21166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9" name="Freeform 26">
              <a:extLst>
                <a:ext uri="{FF2B5EF4-FFF2-40B4-BE49-F238E27FC236}">
                  <a16:creationId xmlns:a16="http://schemas.microsoft.com/office/drawing/2014/main" id="{43C493A4-4703-4917-A281-F15E323F14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0" name="Freeform 27">
              <a:extLst>
                <a:ext uri="{FF2B5EF4-FFF2-40B4-BE49-F238E27FC236}">
                  <a16:creationId xmlns:a16="http://schemas.microsoft.com/office/drawing/2014/main" id="{4B369EDA-1458-423B-839F-4FB0EE920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1" name="Freeform 28">
              <a:extLst>
                <a:ext uri="{FF2B5EF4-FFF2-40B4-BE49-F238E27FC236}">
                  <a16:creationId xmlns:a16="http://schemas.microsoft.com/office/drawing/2014/main" id="{DB5E8117-FFBB-49D5-87C6-24D8E06CE3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2" name="Freeform 29">
              <a:extLst>
                <a:ext uri="{FF2B5EF4-FFF2-40B4-BE49-F238E27FC236}">
                  <a16:creationId xmlns:a16="http://schemas.microsoft.com/office/drawing/2014/main" id="{04D5DC4A-7C40-4236-B475-FA6AA43694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3" name="Freeform 30">
              <a:extLst>
                <a:ext uri="{FF2B5EF4-FFF2-40B4-BE49-F238E27FC236}">
                  <a16:creationId xmlns:a16="http://schemas.microsoft.com/office/drawing/2014/main" id="{76858373-C51B-4201-80F4-8033167041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4" name="Freeform 31">
              <a:extLst>
                <a:ext uri="{FF2B5EF4-FFF2-40B4-BE49-F238E27FC236}">
                  <a16:creationId xmlns:a16="http://schemas.microsoft.com/office/drawing/2014/main" id="{D159A53F-DA7E-4CD5-AA84-55B3AC5EE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5" name="Freeform 32">
              <a:extLst>
                <a:ext uri="{FF2B5EF4-FFF2-40B4-BE49-F238E27FC236}">
                  <a16:creationId xmlns:a16="http://schemas.microsoft.com/office/drawing/2014/main" id="{E4B70A8B-09AC-45AA-952C-242D7E1474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6" name="Rectangle 33">
              <a:extLst>
                <a:ext uri="{FF2B5EF4-FFF2-40B4-BE49-F238E27FC236}">
                  <a16:creationId xmlns:a16="http://schemas.microsoft.com/office/drawing/2014/main" id="{63C8CAD6-F5BE-4961-AC48-2A34FA4E778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97" name="Freeform 34">
              <a:extLst>
                <a:ext uri="{FF2B5EF4-FFF2-40B4-BE49-F238E27FC236}">
                  <a16:creationId xmlns:a16="http://schemas.microsoft.com/office/drawing/2014/main" id="{AEBA7DBD-C171-47A7-9249-562A06AC2B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8" name="Freeform 35">
              <a:extLst>
                <a:ext uri="{FF2B5EF4-FFF2-40B4-BE49-F238E27FC236}">
                  <a16:creationId xmlns:a16="http://schemas.microsoft.com/office/drawing/2014/main" id="{80F934E3-6775-4A9E-8666-7D050E4287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9" name="Freeform 36">
              <a:extLst>
                <a:ext uri="{FF2B5EF4-FFF2-40B4-BE49-F238E27FC236}">
                  <a16:creationId xmlns:a16="http://schemas.microsoft.com/office/drawing/2014/main" id="{F7E8F3A1-E3AE-4A22-82FE-71C4C163A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0" name="Freeform 37">
              <a:extLst>
                <a:ext uri="{FF2B5EF4-FFF2-40B4-BE49-F238E27FC236}">
                  <a16:creationId xmlns:a16="http://schemas.microsoft.com/office/drawing/2014/main" id="{27DFF928-27F3-44A1-9468-219DD390B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1" name="Freeform 38">
              <a:extLst>
                <a:ext uri="{FF2B5EF4-FFF2-40B4-BE49-F238E27FC236}">
                  <a16:creationId xmlns:a16="http://schemas.microsoft.com/office/drawing/2014/main" id="{47C61A3E-9A0A-4547-9B8A-DD8CD6D473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2" name="Freeform 39">
              <a:extLst>
                <a:ext uri="{FF2B5EF4-FFF2-40B4-BE49-F238E27FC236}">
                  <a16:creationId xmlns:a16="http://schemas.microsoft.com/office/drawing/2014/main" id="{FC684095-4805-413B-A9EB-63A2417B53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3" name="Freeform 40">
              <a:extLst>
                <a:ext uri="{FF2B5EF4-FFF2-40B4-BE49-F238E27FC236}">
                  <a16:creationId xmlns:a16="http://schemas.microsoft.com/office/drawing/2014/main" id="{AF830B5E-DCF9-4CBD-8746-C5219013D8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4" name="Freeform 41">
              <a:extLst>
                <a:ext uri="{FF2B5EF4-FFF2-40B4-BE49-F238E27FC236}">
                  <a16:creationId xmlns:a16="http://schemas.microsoft.com/office/drawing/2014/main" id="{FE6882C0-1C73-4E53-A884-3202385D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5" name="Freeform 42">
              <a:extLst>
                <a:ext uri="{FF2B5EF4-FFF2-40B4-BE49-F238E27FC236}">
                  <a16:creationId xmlns:a16="http://schemas.microsoft.com/office/drawing/2014/main" id="{9611015E-699B-4BA5-A162-8BABC91454C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6" name="Freeform 43">
              <a:extLst>
                <a:ext uri="{FF2B5EF4-FFF2-40B4-BE49-F238E27FC236}">
                  <a16:creationId xmlns:a16="http://schemas.microsoft.com/office/drawing/2014/main" id="{8C6A611F-CBE4-46B7-96F6-803B2D2607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7" name="Freeform 44">
              <a:extLst>
                <a:ext uri="{FF2B5EF4-FFF2-40B4-BE49-F238E27FC236}">
                  <a16:creationId xmlns:a16="http://schemas.microsoft.com/office/drawing/2014/main" id="{FDCF0D71-6D32-4B72-B7E1-678BA980A8C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8" name="Rectangle 45">
              <a:extLst>
                <a:ext uri="{FF2B5EF4-FFF2-40B4-BE49-F238E27FC236}">
                  <a16:creationId xmlns:a16="http://schemas.microsoft.com/office/drawing/2014/main" id="{FE6E605A-8ECF-47E5-ABDD-B4874FF18F1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09" name="Freeform 46">
              <a:extLst>
                <a:ext uri="{FF2B5EF4-FFF2-40B4-BE49-F238E27FC236}">
                  <a16:creationId xmlns:a16="http://schemas.microsoft.com/office/drawing/2014/main" id="{1329BFCB-3C83-438B-8C18-20576CA6B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0" name="Freeform 47">
              <a:extLst>
                <a:ext uri="{FF2B5EF4-FFF2-40B4-BE49-F238E27FC236}">
                  <a16:creationId xmlns:a16="http://schemas.microsoft.com/office/drawing/2014/main" id="{9E013566-6E0D-4B88-9731-0BBACA1408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1" name="Freeform 48">
              <a:extLst>
                <a:ext uri="{FF2B5EF4-FFF2-40B4-BE49-F238E27FC236}">
                  <a16:creationId xmlns:a16="http://schemas.microsoft.com/office/drawing/2014/main" id="{1668707D-D4E8-40EC-94C2-F83C6E2226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2" name="Freeform 49">
              <a:extLst>
                <a:ext uri="{FF2B5EF4-FFF2-40B4-BE49-F238E27FC236}">
                  <a16:creationId xmlns:a16="http://schemas.microsoft.com/office/drawing/2014/main" id="{0CE0CBC9-140F-475C-93C6-446BDBB76C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3" name="Freeform 50">
              <a:extLst>
                <a:ext uri="{FF2B5EF4-FFF2-40B4-BE49-F238E27FC236}">
                  <a16:creationId xmlns:a16="http://schemas.microsoft.com/office/drawing/2014/main" id="{0ED9FFD9-3111-4C21-8013-063D0A89F3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4" name="Freeform 51">
              <a:extLst>
                <a:ext uri="{FF2B5EF4-FFF2-40B4-BE49-F238E27FC236}">
                  <a16:creationId xmlns:a16="http://schemas.microsoft.com/office/drawing/2014/main" id="{C75E760C-E1DB-475D-905D-FC3F430FE3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5" name="Freeform 52">
              <a:extLst>
                <a:ext uri="{FF2B5EF4-FFF2-40B4-BE49-F238E27FC236}">
                  <a16:creationId xmlns:a16="http://schemas.microsoft.com/office/drawing/2014/main" id="{1F4DF02E-1FC7-48AB-8CDA-940C8A500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6" name="Freeform 53">
              <a:extLst>
                <a:ext uri="{FF2B5EF4-FFF2-40B4-BE49-F238E27FC236}">
                  <a16:creationId xmlns:a16="http://schemas.microsoft.com/office/drawing/2014/main" id="{193ABE5A-1C12-4B38-8078-51A0BAB3C00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7" name="Freeform 54">
              <a:extLst>
                <a:ext uri="{FF2B5EF4-FFF2-40B4-BE49-F238E27FC236}">
                  <a16:creationId xmlns:a16="http://schemas.microsoft.com/office/drawing/2014/main" id="{3A57AD1C-4CC5-4E62-A352-D3B142B9DF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8" name="Freeform 55">
              <a:extLst>
                <a:ext uri="{FF2B5EF4-FFF2-40B4-BE49-F238E27FC236}">
                  <a16:creationId xmlns:a16="http://schemas.microsoft.com/office/drawing/2014/main" id="{646D40AD-4384-42ED-B1A0-A47C165C6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9" name="Freeform 56">
              <a:extLst>
                <a:ext uri="{FF2B5EF4-FFF2-40B4-BE49-F238E27FC236}">
                  <a16:creationId xmlns:a16="http://schemas.microsoft.com/office/drawing/2014/main" id="{0786C2FA-21FD-4F48-9E96-C5D8E6159E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0" name="Freeform 57">
              <a:extLst>
                <a:ext uri="{FF2B5EF4-FFF2-40B4-BE49-F238E27FC236}">
                  <a16:creationId xmlns:a16="http://schemas.microsoft.com/office/drawing/2014/main" id="{AFE6F50A-21B5-4B98-9C3B-B89FFC6FBA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1" name="Freeform 58">
              <a:extLst>
                <a:ext uri="{FF2B5EF4-FFF2-40B4-BE49-F238E27FC236}">
                  <a16:creationId xmlns:a16="http://schemas.microsoft.com/office/drawing/2014/main" id="{2454210A-9717-44AF-9D76-0426534C35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
        <p:nvSpPr>
          <p:cNvPr id="4" name="TextBox 3">
            <a:extLst>
              <a:ext uri="{FF2B5EF4-FFF2-40B4-BE49-F238E27FC236}">
                <a16:creationId xmlns:a16="http://schemas.microsoft.com/office/drawing/2014/main" id="{6E2E5E37-E29D-7FDA-CBCC-ECFD262DBBD2}"/>
              </a:ext>
            </a:extLst>
          </p:cNvPr>
          <p:cNvSpPr txBox="1"/>
          <p:nvPr/>
        </p:nvSpPr>
        <p:spPr>
          <a:xfrm>
            <a:off x="1617233" y="4539573"/>
            <a:ext cx="5472778" cy="1182838"/>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fontScale="92500" lnSpcReduction="10000"/>
          </a:bodyPr>
          <a:lstStyle/>
          <a:p>
            <a:pPr algn="ctr" defTabSz="914400">
              <a:lnSpc>
                <a:spcPct val="90000"/>
              </a:lnSpc>
              <a:spcBef>
                <a:spcPct val="0"/>
              </a:spcBef>
              <a:spcAft>
                <a:spcPts val="600"/>
              </a:spcAft>
            </a:pPr>
            <a:r>
              <a:rPr lang="en-US" sz="4800" cap="all" dirty="0">
                <a:latin typeface="+mj-lt"/>
                <a:ea typeface="+mj-ea"/>
                <a:cs typeface="+mj-cs"/>
              </a:rPr>
              <a:t>Boost </a:t>
            </a:r>
            <a:r>
              <a:rPr lang="en-US" sz="4800" cap="all">
                <a:latin typeface="+mj-lt"/>
                <a:ea typeface="+mj-ea"/>
                <a:cs typeface="+mj-cs"/>
              </a:rPr>
              <a:t>DC/DC Converter</a:t>
            </a:r>
          </a:p>
        </p:txBody>
      </p:sp>
      <p:sp>
        <p:nvSpPr>
          <p:cNvPr id="223" name="Round Diagonal Corner Rectangle 6">
            <a:extLst>
              <a:ext uri="{FF2B5EF4-FFF2-40B4-BE49-F238E27FC236}">
                <a16:creationId xmlns:a16="http://schemas.microsoft.com/office/drawing/2014/main" id="{00EE1E06-4129-476A-B137-789B2E541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974" y="639965"/>
            <a:ext cx="10879991" cy="3598548"/>
          </a:xfrm>
          <a:prstGeom prst="round2DiagRect">
            <a:avLst>
              <a:gd name="adj1" fmla="val 9529"/>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Diagram, schematic&#10;&#10;Description automatically generated">
            <a:extLst>
              <a:ext uri="{FF2B5EF4-FFF2-40B4-BE49-F238E27FC236}">
                <a16:creationId xmlns:a16="http://schemas.microsoft.com/office/drawing/2014/main" id="{A6479C60-B1E8-4760-E3EF-BAA42C1E5B60}"/>
              </a:ext>
            </a:extLst>
          </p:cNvPr>
          <p:cNvPicPr>
            <a:picLocks noChangeAspect="1"/>
          </p:cNvPicPr>
          <p:nvPr/>
        </p:nvPicPr>
        <p:blipFill rotWithShape="1">
          <a:blip r:embed="rId4"/>
          <a:srcRect t="3136" r="-1" b="-1"/>
          <a:stretch/>
        </p:blipFill>
        <p:spPr>
          <a:xfrm>
            <a:off x="987014" y="951493"/>
            <a:ext cx="3925642" cy="2975493"/>
          </a:xfrm>
          <a:prstGeom prst="rect">
            <a:avLst/>
          </a:prstGeom>
        </p:spPr>
      </p:pic>
      <p:pic>
        <p:nvPicPr>
          <p:cNvPr id="3" name="Picture 3" descr="A picture containing text, electronics, circuit&#10;&#10;Description automatically generated">
            <a:extLst>
              <a:ext uri="{FF2B5EF4-FFF2-40B4-BE49-F238E27FC236}">
                <a16:creationId xmlns:a16="http://schemas.microsoft.com/office/drawing/2014/main" id="{A174FA4B-055C-FD92-9557-2FDD3076DD72}"/>
              </a:ext>
            </a:extLst>
          </p:cNvPr>
          <p:cNvPicPr>
            <a:picLocks noChangeAspect="1"/>
          </p:cNvPicPr>
          <p:nvPr/>
        </p:nvPicPr>
        <p:blipFill rotWithShape="1">
          <a:blip r:embed="rId5"/>
          <a:srcRect t="12816" r="1" b="12818"/>
          <a:stretch/>
        </p:blipFill>
        <p:spPr>
          <a:xfrm>
            <a:off x="5076382" y="951493"/>
            <a:ext cx="6163922" cy="2975493"/>
          </a:xfrm>
          <a:prstGeom prst="rect">
            <a:avLst/>
          </a:prstGeom>
        </p:spPr>
      </p:pic>
      <p:sp>
        <p:nvSpPr>
          <p:cNvPr id="5" name="TextBox 4">
            <a:extLst>
              <a:ext uri="{FF2B5EF4-FFF2-40B4-BE49-F238E27FC236}">
                <a16:creationId xmlns:a16="http://schemas.microsoft.com/office/drawing/2014/main" id="{882DC1A9-3F96-8DC8-63CC-C33983606F04}"/>
              </a:ext>
            </a:extLst>
          </p:cNvPr>
          <p:cNvSpPr txBox="1"/>
          <p:nvPr/>
        </p:nvSpPr>
        <p:spPr>
          <a:xfrm>
            <a:off x="8119481" y="4518566"/>
            <a:ext cx="313628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LM5158EVM-BST from TI</a:t>
            </a:r>
          </a:p>
          <a:p>
            <a:endParaRPr lang="en-US" dirty="0"/>
          </a:p>
          <a:p>
            <a:r>
              <a:rPr lang="en-US" dirty="0"/>
              <a:t>Input Voltage range : 3V to 9V</a:t>
            </a:r>
          </a:p>
          <a:p>
            <a:endParaRPr lang="en-US" dirty="0"/>
          </a:p>
          <a:p>
            <a:r>
              <a:rPr lang="en-US" dirty="0"/>
              <a:t>Output Voltage 12V at 1.2A</a:t>
            </a:r>
          </a:p>
        </p:txBody>
      </p:sp>
    </p:spTree>
    <p:extLst>
      <p:ext uri="{BB962C8B-B14F-4D97-AF65-F5344CB8AC3E}">
        <p14:creationId xmlns:p14="http://schemas.microsoft.com/office/powerpoint/2010/main" val="15527752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45B37-0D20-63D1-816B-B297F5AA517F}"/>
              </a:ext>
            </a:extLst>
          </p:cNvPr>
          <p:cNvSpPr>
            <a:spLocks noGrp="1"/>
          </p:cNvSpPr>
          <p:nvPr>
            <p:ph type="title"/>
          </p:nvPr>
        </p:nvSpPr>
        <p:spPr/>
        <p:txBody>
          <a:bodyPr/>
          <a:lstStyle/>
          <a:p>
            <a:r>
              <a:rPr lang="en-US"/>
              <a:t>Software Design Overview</a:t>
            </a:r>
          </a:p>
        </p:txBody>
      </p:sp>
      <p:pic>
        <p:nvPicPr>
          <p:cNvPr id="4097" name="Picture 1">
            <a:extLst>
              <a:ext uri="{FF2B5EF4-FFF2-40B4-BE49-F238E27FC236}">
                <a16:creationId xmlns:a16="http://schemas.microsoft.com/office/drawing/2014/main" id="{1E5E4D44-593A-9B66-F5B6-5592472EDD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1064" y="1654380"/>
            <a:ext cx="9786347" cy="4766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947710"/>
      </p:ext>
    </p:extLst>
  </p:cSld>
  <p:clrMapOvr>
    <a:masterClrMapping/>
  </p:clrMapOvr>
  <mc:AlternateContent xmlns:mc="http://schemas.openxmlformats.org/markup-compatibility/2006" xmlns:p14="http://schemas.microsoft.com/office/powerpoint/2010/main">
    <mc:Choice Requires="p14">
      <p:transition spd="slow" p14:dur="2000" advTm="51887"/>
    </mc:Choice>
    <mc:Fallback xmlns="">
      <p:transition spd="slow" advTm="51887"/>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64A73-C582-5185-523A-193537C3F4E6}"/>
              </a:ext>
            </a:extLst>
          </p:cNvPr>
          <p:cNvSpPr>
            <a:spLocks noGrp="1"/>
          </p:cNvSpPr>
          <p:nvPr>
            <p:ph type="title"/>
          </p:nvPr>
        </p:nvSpPr>
        <p:spPr/>
        <p:txBody>
          <a:bodyPr/>
          <a:lstStyle/>
          <a:p>
            <a:r>
              <a:rPr lang="en-US" dirty="0"/>
              <a:t>Software Tools</a:t>
            </a:r>
          </a:p>
        </p:txBody>
      </p:sp>
      <p:sp>
        <p:nvSpPr>
          <p:cNvPr id="3" name="Content Placeholder 2">
            <a:extLst>
              <a:ext uri="{FF2B5EF4-FFF2-40B4-BE49-F238E27FC236}">
                <a16:creationId xmlns:a16="http://schemas.microsoft.com/office/drawing/2014/main" id="{92083FB0-E794-5270-A079-B9A6D9112C46}"/>
              </a:ext>
            </a:extLst>
          </p:cNvPr>
          <p:cNvSpPr>
            <a:spLocks noGrp="1"/>
          </p:cNvSpPr>
          <p:nvPr>
            <p:ph idx="1"/>
          </p:nvPr>
        </p:nvSpPr>
        <p:spPr>
          <a:xfrm>
            <a:off x="1141412" y="2097088"/>
            <a:ext cx="5138475" cy="3541714"/>
          </a:xfrm>
        </p:spPr>
        <p:txBody>
          <a:bodyPr>
            <a:normAutofit/>
          </a:bodyPr>
          <a:lstStyle/>
          <a:p>
            <a:r>
              <a:rPr lang="en-US" sz="4000" dirty="0"/>
              <a:t>PYTHON </a:t>
            </a:r>
          </a:p>
          <a:p>
            <a:r>
              <a:rPr lang="en-US" sz="4000" dirty="0"/>
              <a:t>VISUAL STUDIO CODE</a:t>
            </a:r>
          </a:p>
          <a:p>
            <a:r>
              <a:rPr lang="en-US" sz="4000" dirty="0"/>
              <a:t>GITHUB</a:t>
            </a:r>
          </a:p>
        </p:txBody>
      </p:sp>
      <p:pic>
        <p:nvPicPr>
          <p:cNvPr id="1026" name="Picture 2" descr="Image result for visual studio code">
            <a:extLst>
              <a:ext uri="{FF2B5EF4-FFF2-40B4-BE49-F238E27FC236}">
                <a16:creationId xmlns:a16="http://schemas.microsoft.com/office/drawing/2014/main" id="{32257C48-0055-C778-C578-2F4D10660C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8824" y="2852032"/>
            <a:ext cx="1153936" cy="11539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D4AA244-E3F5-F8D9-7B55-3B96561EE6CF}"/>
              </a:ext>
            </a:extLst>
          </p:cNvPr>
          <p:cNvPicPr>
            <a:picLocks noChangeAspect="1"/>
          </p:cNvPicPr>
          <p:nvPr/>
        </p:nvPicPr>
        <p:blipFill>
          <a:blip r:embed="rId4"/>
          <a:stretch>
            <a:fillRect/>
          </a:stretch>
        </p:blipFill>
        <p:spPr>
          <a:xfrm>
            <a:off x="7511683" y="1823620"/>
            <a:ext cx="1151965" cy="1151965"/>
          </a:xfrm>
          <a:prstGeom prst="rect">
            <a:avLst/>
          </a:prstGeom>
        </p:spPr>
      </p:pic>
      <p:pic>
        <p:nvPicPr>
          <p:cNvPr id="5" name="Picture 4">
            <a:extLst>
              <a:ext uri="{FF2B5EF4-FFF2-40B4-BE49-F238E27FC236}">
                <a16:creationId xmlns:a16="http://schemas.microsoft.com/office/drawing/2014/main" id="{F63F9E0A-1E80-E995-005C-11B0929616CA}"/>
              </a:ext>
            </a:extLst>
          </p:cNvPr>
          <p:cNvPicPr>
            <a:picLocks noChangeAspect="1"/>
          </p:cNvPicPr>
          <p:nvPr/>
        </p:nvPicPr>
        <p:blipFill>
          <a:blip r:embed="rId5"/>
          <a:stretch>
            <a:fillRect/>
          </a:stretch>
        </p:blipFill>
        <p:spPr>
          <a:xfrm>
            <a:off x="7511682" y="3879875"/>
            <a:ext cx="1151965" cy="1151965"/>
          </a:xfrm>
          <a:prstGeom prst="rect">
            <a:avLst/>
          </a:prstGeom>
        </p:spPr>
      </p:pic>
    </p:spTree>
    <p:extLst>
      <p:ext uri="{BB962C8B-B14F-4D97-AF65-F5344CB8AC3E}">
        <p14:creationId xmlns:p14="http://schemas.microsoft.com/office/powerpoint/2010/main" val="3302101767"/>
      </p:ext>
    </p:extLst>
  </p:cSld>
  <p:clrMapOvr>
    <a:masterClrMapping/>
  </p:clrMapOvr>
  <mc:AlternateContent xmlns:mc="http://schemas.openxmlformats.org/markup-compatibility/2006" xmlns:p14="http://schemas.microsoft.com/office/powerpoint/2010/main">
    <mc:Choice Requires="p14">
      <p:transition spd="slow" p14:dur="2000" advTm="10951"/>
    </mc:Choice>
    <mc:Fallback xmlns="">
      <p:transition spd="slow" advTm="10951"/>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597FE-9827-6D71-2C1D-9000C37475A2}"/>
              </a:ext>
            </a:extLst>
          </p:cNvPr>
          <p:cNvSpPr>
            <a:spLocks noGrp="1"/>
          </p:cNvSpPr>
          <p:nvPr>
            <p:ph type="title"/>
          </p:nvPr>
        </p:nvSpPr>
        <p:spPr/>
        <p:txBody>
          <a:bodyPr/>
          <a:lstStyle/>
          <a:p>
            <a:r>
              <a:rPr lang="en-US" dirty="0"/>
              <a:t>Image Capturing USING OpenCV</a:t>
            </a:r>
          </a:p>
        </p:txBody>
      </p:sp>
      <p:sp>
        <p:nvSpPr>
          <p:cNvPr id="3" name="Content Placeholder 2">
            <a:extLst>
              <a:ext uri="{FF2B5EF4-FFF2-40B4-BE49-F238E27FC236}">
                <a16:creationId xmlns:a16="http://schemas.microsoft.com/office/drawing/2014/main" id="{EB7CEDF9-A668-23BC-AD1F-2256010DD019}"/>
              </a:ext>
            </a:extLst>
          </p:cNvPr>
          <p:cNvSpPr>
            <a:spLocks noGrp="1"/>
          </p:cNvSpPr>
          <p:nvPr>
            <p:ph idx="1"/>
          </p:nvPr>
        </p:nvSpPr>
        <p:spPr>
          <a:xfrm>
            <a:off x="1141412" y="2249487"/>
            <a:ext cx="6937047" cy="3541714"/>
          </a:xfrm>
        </p:spPr>
        <p:txBody>
          <a:bodyPr/>
          <a:lstStyle/>
          <a:p>
            <a:r>
              <a:rPr lang="en-US" sz="2800" dirty="0"/>
              <a:t>OPENCV</a:t>
            </a:r>
          </a:p>
          <a:p>
            <a:pPr lvl="1">
              <a:buFont typeface="Wingdings" panose="05000000000000000000" pitchFamily="2" charset="2"/>
              <a:buChar char="§"/>
            </a:pPr>
            <a:r>
              <a:rPr lang="en-US" sz="2800" dirty="0"/>
              <a:t>Extensive Libraries</a:t>
            </a:r>
          </a:p>
          <a:p>
            <a:pPr lvl="1">
              <a:buFont typeface="Wingdings" panose="05000000000000000000" pitchFamily="2" charset="2"/>
              <a:buChar char="§"/>
            </a:pPr>
            <a:r>
              <a:rPr lang="en-US" sz="2800" dirty="0"/>
              <a:t>Optimized for Real-time Applications</a:t>
            </a:r>
          </a:p>
          <a:p>
            <a:r>
              <a:rPr lang="en-US" sz="2800" dirty="0"/>
              <a:t>Python Support</a:t>
            </a:r>
          </a:p>
          <a:p>
            <a:r>
              <a:rPr lang="en-US" sz="2800" dirty="0"/>
              <a:t>Initial Image Preprocessing</a:t>
            </a:r>
          </a:p>
          <a:p>
            <a:endParaRPr lang="en-US" dirty="0"/>
          </a:p>
          <a:p>
            <a:endParaRPr lang="en-US" dirty="0"/>
          </a:p>
        </p:txBody>
      </p:sp>
      <p:pic>
        <p:nvPicPr>
          <p:cNvPr id="3073" name="Picture 1">
            <a:extLst>
              <a:ext uri="{FF2B5EF4-FFF2-40B4-BE49-F238E27FC236}">
                <a16:creationId xmlns:a16="http://schemas.microsoft.com/office/drawing/2014/main" id="{5C0DCB65-2E38-B2D1-97B7-DFB32333EE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2573" y="647699"/>
            <a:ext cx="1209675" cy="8382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OpenCV">
            <a:extLst>
              <a:ext uri="{FF2B5EF4-FFF2-40B4-BE49-F238E27FC236}">
                <a16:creationId xmlns:a16="http://schemas.microsoft.com/office/drawing/2014/main" id="{8A254254-68E3-6AE7-F5E6-BE1C486211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4750" y="2750756"/>
            <a:ext cx="1704695" cy="2250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857722"/>
      </p:ext>
    </p:extLst>
  </p:cSld>
  <p:clrMapOvr>
    <a:masterClrMapping/>
  </p:clrMapOvr>
  <mc:AlternateContent xmlns:mc="http://schemas.openxmlformats.org/markup-compatibility/2006" xmlns:p14="http://schemas.microsoft.com/office/powerpoint/2010/main">
    <mc:Choice Requires="p14">
      <p:transition spd="slow" p14:dur="2000" advTm="4492"/>
    </mc:Choice>
    <mc:Fallback xmlns="">
      <p:transition spd="slow" advTm="4492"/>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1AE28-036D-CC9E-3432-35190C3779BC}"/>
              </a:ext>
            </a:extLst>
          </p:cNvPr>
          <p:cNvSpPr>
            <a:spLocks noGrp="1"/>
          </p:cNvSpPr>
          <p:nvPr>
            <p:ph type="title"/>
          </p:nvPr>
        </p:nvSpPr>
        <p:spPr/>
        <p:txBody>
          <a:bodyPr/>
          <a:lstStyle/>
          <a:p>
            <a:r>
              <a:rPr lang="en-US" dirty="0"/>
              <a:t>Image Pre-processing (DSP)</a:t>
            </a:r>
          </a:p>
        </p:txBody>
      </p:sp>
      <p:pic>
        <p:nvPicPr>
          <p:cNvPr id="4097" name="Picture 1">
            <a:extLst>
              <a:ext uri="{FF2B5EF4-FFF2-40B4-BE49-F238E27FC236}">
                <a16:creationId xmlns:a16="http://schemas.microsoft.com/office/drawing/2014/main" id="{3E345196-7562-2082-ED71-E887AC50BB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2573" y="647699"/>
            <a:ext cx="1209675" cy="838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C3537ED5-840C-FE61-F0C2-4472065D97C1}"/>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002082" y="2271501"/>
            <a:ext cx="10184659" cy="12570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548A78C-4D2F-4201-B3EE-205FF4AD7AD2}"/>
              </a:ext>
            </a:extLst>
          </p:cNvPr>
          <p:cNvPicPr>
            <a:picLocks noChangeAspect="1"/>
          </p:cNvPicPr>
          <p:nvPr/>
        </p:nvPicPr>
        <p:blipFill>
          <a:blip r:embed="rId5"/>
          <a:stretch>
            <a:fillRect/>
          </a:stretch>
        </p:blipFill>
        <p:spPr>
          <a:xfrm>
            <a:off x="1983797" y="4147477"/>
            <a:ext cx="742950" cy="1181100"/>
          </a:xfrm>
          <a:prstGeom prst="rect">
            <a:avLst/>
          </a:prstGeom>
        </p:spPr>
      </p:pic>
      <p:pic>
        <p:nvPicPr>
          <p:cNvPr id="10" name="Picture 9">
            <a:extLst>
              <a:ext uri="{FF2B5EF4-FFF2-40B4-BE49-F238E27FC236}">
                <a16:creationId xmlns:a16="http://schemas.microsoft.com/office/drawing/2014/main" id="{25B09D43-D21E-D4EB-76CC-781531FE6B65}"/>
              </a:ext>
            </a:extLst>
          </p:cNvPr>
          <p:cNvPicPr>
            <a:picLocks noChangeAspect="1"/>
          </p:cNvPicPr>
          <p:nvPr/>
        </p:nvPicPr>
        <p:blipFill>
          <a:blip r:embed="rId6"/>
          <a:stretch>
            <a:fillRect/>
          </a:stretch>
        </p:blipFill>
        <p:spPr>
          <a:xfrm>
            <a:off x="4438807" y="4147476"/>
            <a:ext cx="771525" cy="1181100"/>
          </a:xfrm>
          <a:prstGeom prst="rect">
            <a:avLst/>
          </a:prstGeom>
        </p:spPr>
      </p:pic>
      <p:pic>
        <p:nvPicPr>
          <p:cNvPr id="12" name="Picture 11">
            <a:extLst>
              <a:ext uri="{FF2B5EF4-FFF2-40B4-BE49-F238E27FC236}">
                <a16:creationId xmlns:a16="http://schemas.microsoft.com/office/drawing/2014/main" id="{7635C890-221E-FDBB-1A67-153B5816E1AE}"/>
              </a:ext>
            </a:extLst>
          </p:cNvPr>
          <p:cNvPicPr>
            <a:picLocks noChangeAspect="1"/>
          </p:cNvPicPr>
          <p:nvPr/>
        </p:nvPicPr>
        <p:blipFill>
          <a:blip r:embed="rId7"/>
          <a:stretch>
            <a:fillRect/>
          </a:stretch>
        </p:blipFill>
        <p:spPr>
          <a:xfrm>
            <a:off x="6922392" y="4147476"/>
            <a:ext cx="794970" cy="1181098"/>
          </a:xfrm>
          <a:prstGeom prst="rect">
            <a:avLst/>
          </a:prstGeom>
        </p:spPr>
      </p:pic>
      <p:pic>
        <p:nvPicPr>
          <p:cNvPr id="16" name="Picture 15">
            <a:extLst>
              <a:ext uri="{FF2B5EF4-FFF2-40B4-BE49-F238E27FC236}">
                <a16:creationId xmlns:a16="http://schemas.microsoft.com/office/drawing/2014/main" id="{CE10267E-F0EE-5A6C-D5F6-D51DEFC1FE0C}"/>
              </a:ext>
            </a:extLst>
          </p:cNvPr>
          <p:cNvPicPr>
            <a:picLocks noChangeAspect="1"/>
          </p:cNvPicPr>
          <p:nvPr/>
        </p:nvPicPr>
        <p:blipFill>
          <a:blip r:embed="rId8"/>
          <a:stretch>
            <a:fillRect/>
          </a:stretch>
        </p:blipFill>
        <p:spPr>
          <a:xfrm>
            <a:off x="9429422" y="4147476"/>
            <a:ext cx="828675" cy="1123950"/>
          </a:xfrm>
          <a:prstGeom prst="rect">
            <a:avLst/>
          </a:prstGeom>
        </p:spPr>
      </p:pic>
    </p:spTree>
    <p:extLst>
      <p:ext uri="{BB962C8B-B14F-4D97-AF65-F5344CB8AC3E}">
        <p14:creationId xmlns:p14="http://schemas.microsoft.com/office/powerpoint/2010/main" val="2572626977"/>
      </p:ext>
    </p:extLst>
  </p:cSld>
  <p:clrMapOvr>
    <a:masterClrMapping/>
  </p:clrMapOvr>
  <mc:AlternateContent xmlns:mc="http://schemas.openxmlformats.org/markup-compatibility/2006" xmlns:p14="http://schemas.microsoft.com/office/powerpoint/2010/main">
    <mc:Choice Requires="p14">
      <p:transition spd="slow" p14:dur="2000" advTm="3794"/>
    </mc:Choice>
    <mc:Fallback xmlns="">
      <p:transition spd="slow" advTm="379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17393-75A4-B699-D63F-4EACD1019FA4}"/>
              </a:ext>
            </a:extLst>
          </p:cNvPr>
          <p:cNvSpPr>
            <a:spLocks noGrp="1"/>
          </p:cNvSpPr>
          <p:nvPr>
            <p:ph type="title"/>
          </p:nvPr>
        </p:nvSpPr>
        <p:spPr/>
        <p:txBody>
          <a:bodyPr/>
          <a:lstStyle/>
          <a:p>
            <a:r>
              <a:rPr lang="en-US"/>
              <a:t>Introduction – Technology summary</a:t>
            </a:r>
          </a:p>
        </p:txBody>
      </p:sp>
      <p:sp>
        <p:nvSpPr>
          <p:cNvPr id="3" name="Content Placeholder 2">
            <a:extLst>
              <a:ext uri="{FF2B5EF4-FFF2-40B4-BE49-F238E27FC236}">
                <a16:creationId xmlns:a16="http://schemas.microsoft.com/office/drawing/2014/main" id="{ECD821C8-E734-2AFE-4D74-7D8020027DD0}"/>
              </a:ext>
            </a:extLst>
          </p:cNvPr>
          <p:cNvSpPr>
            <a:spLocks noGrp="1"/>
          </p:cNvSpPr>
          <p:nvPr>
            <p:ph idx="1"/>
          </p:nvPr>
        </p:nvSpPr>
        <p:spPr/>
        <p:txBody>
          <a:bodyPr vert="horz" lIns="91440" tIns="45720" rIns="91440" bIns="45720" rtlCol="0" anchor="t">
            <a:normAutofit/>
          </a:bodyPr>
          <a:lstStyle/>
          <a:p>
            <a:r>
              <a:rPr lang="en-US">
                <a:ea typeface="+mn-lt"/>
                <a:cs typeface="+mn-lt"/>
              </a:rPr>
              <a:t>Automated Optical Inspectors (AOIs) are a device that scans small parts on production lines to determine the quality of the product</a:t>
            </a:r>
            <a:endParaRPr lang="en-US"/>
          </a:p>
          <a:p>
            <a:r>
              <a:rPr lang="en-US">
                <a:ea typeface="+mn-lt"/>
                <a:cs typeface="+mn-lt"/>
              </a:rPr>
              <a:t>Use high resolution imaging systems </a:t>
            </a:r>
            <a:endParaRPr lang="en-US"/>
          </a:p>
          <a:p>
            <a:r>
              <a:rPr lang="en-US">
                <a:ea typeface="+mn-lt"/>
                <a:cs typeface="+mn-lt"/>
              </a:rPr>
              <a:t>Compiles said imagines and determines quality with machine learning and AI</a:t>
            </a:r>
            <a:endParaRPr lang="en-US"/>
          </a:p>
          <a:p>
            <a:r>
              <a:rPr lang="en-US">
                <a:ea typeface="+mn-lt"/>
                <a:cs typeface="+mn-lt"/>
              </a:rPr>
              <a:t>Higher end systems can use 3-D modeling for a more immersive analysis</a:t>
            </a:r>
            <a:endParaRPr lang="en-US"/>
          </a:p>
          <a:p>
            <a:endParaRPr lang="en-US"/>
          </a:p>
        </p:txBody>
      </p:sp>
    </p:spTree>
    <p:extLst>
      <p:ext uri="{BB962C8B-B14F-4D97-AF65-F5344CB8AC3E}">
        <p14:creationId xmlns:p14="http://schemas.microsoft.com/office/powerpoint/2010/main" val="2560089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9C1BF-4727-7158-C268-D2D77B4FC66F}"/>
              </a:ext>
            </a:extLst>
          </p:cNvPr>
          <p:cNvSpPr>
            <a:spLocks noGrp="1"/>
          </p:cNvSpPr>
          <p:nvPr>
            <p:ph type="title"/>
          </p:nvPr>
        </p:nvSpPr>
        <p:spPr/>
        <p:txBody>
          <a:bodyPr/>
          <a:lstStyle/>
          <a:p>
            <a:r>
              <a:rPr lang="en-US" dirty="0"/>
              <a:t>Machine Learning Binary Classification</a:t>
            </a:r>
          </a:p>
        </p:txBody>
      </p:sp>
      <p:sp>
        <p:nvSpPr>
          <p:cNvPr id="3" name="Content Placeholder 2">
            <a:extLst>
              <a:ext uri="{FF2B5EF4-FFF2-40B4-BE49-F238E27FC236}">
                <a16:creationId xmlns:a16="http://schemas.microsoft.com/office/drawing/2014/main" id="{24B638C5-81A9-B39F-B93C-1C9711B4A3AE}"/>
              </a:ext>
            </a:extLst>
          </p:cNvPr>
          <p:cNvSpPr>
            <a:spLocks noGrp="1"/>
          </p:cNvSpPr>
          <p:nvPr>
            <p:ph idx="1"/>
          </p:nvPr>
        </p:nvSpPr>
        <p:spPr>
          <a:xfrm>
            <a:off x="1141412" y="2249487"/>
            <a:ext cx="3747983" cy="3541714"/>
          </a:xfrm>
        </p:spPr>
        <p:txBody>
          <a:bodyPr/>
          <a:lstStyle/>
          <a:p>
            <a:r>
              <a:rPr lang="en-US" dirty="0"/>
              <a:t>Deep Neural Network</a:t>
            </a:r>
          </a:p>
          <a:p>
            <a:endParaRPr lang="en-US" dirty="0"/>
          </a:p>
          <a:p>
            <a:pPr marL="0" indent="0">
              <a:buNone/>
            </a:pPr>
            <a:endParaRPr lang="en-US" dirty="0"/>
          </a:p>
        </p:txBody>
      </p:sp>
      <p:pic>
        <p:nvPicPr>
          <p:cNvPr id="5121" name="Picture 1">
            <a:extLst>
              <a:ext uri="{FF2B5EF4-FFF2-40B4-BE49-F238E27FC236}">
                <a16:creationId xmlns:a16="http://schemas.microsoft.com/office/drawing/2014/main" id="{1CB000AB-B26F-D905-C36F-3A1A7EA0F2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2573" y="647699"/>
            <a:ext cx="1209675" cy="8382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956BB0F9-1620-9405-61A9-46959CF05B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845" y="2731852"/>
            <a:ext cx="10680244" cy="3249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0632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2217A-1FDB-116C-E72C-8FDF56083119}"/>
              </a:ext>
            </a:extLst>
          </p:cNvPr>
          <p:cNvSpPr>
            <a:spLocks noGrp="1"/>
          </p:cNvSpPr>
          <p:nvPr>
            <p:ph type="title"/>
          </p:nvPr>
        </p:nvSpPr>
        <p:spPr/>
        <p:txBody>
          <a:bodyPr/>
          <a:lstStyle/>
          <a:p>
            <a:r>
              <a:rPr lang="en-US" dirty="0"/>
              <a:t>Machine learning Model Training</a:t>
            </a:r>
          </a:p>
        </p:txBody>
      </p:sp>
      <p:pic>
        <p:nvPicPr>
          <p:cNvPr id="6145" name="Picture 1">
            <a:extLst>
              <a:ext uri="{FF2B5EF4-FFF2-40B4-BE49-F238E27FC236}">
                <a16:creationId xmlns:a16="http://schemas.microsoft.com/office/drawing/2014/main" id="{3991AA66-21D8-726D-B896-A8A03B3F1F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2573" y="671417"/>
            <a:ext cx="1209675" cy="8382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84E8C76-E34D-8681-C6EC-7A15A878DAC9}"/>
              </a:ext>
            </a:extLst>
          </p:cNvPr>
          <p:cNvSpPr>
            <a:spLocks noGrp="1"/>
          </p:cNvSpPr>
          <p:nvPr>
            <p:ph idx="1"/>
          </p:nvPr>
        </p:nvSpPr>
        <p:spPr>
          <a:xfrm>
            <a:off x="1836357" y="2249487"/>
            <a:ext cx="4259643" cy="3541714"/>
          </a:xfrm>
        </p:spPr>
        <p:txBody>
          <a:bodyPr>
            <a:normAutofit/>
          </a:bodyPr>
          <a:lstStyle/>
          <a:p>
            <a:r>
              <a:rPr lang="en-US" sz="3200" dirty="0"/>
              <a:t>Train</a:t>
            </a:r>
          </a:p>
          <a:p>
            <a:r>
              <a:rPr lang="en-US" sz="3200" dirty="0"/>
              <a:t>Test</a:t>
            </a:r>
          </a:p>
          <a:p>
            <a:r>
              <a:rPr lang="en-US" sz="3200" dirty="0"/>
              <a:t>Evaluate</a:t>
            </a:r>
          </a:p>
          <a:p>
            <a:r>
              <a:rPr lang="en-US" sz="3200" dirty="0"/>
              <a:t>Optimize</a:t>
            </a:r>
          </a:p>
        </p:txBody>
      </p:sp>
      <p:pic>
        <p:nvPicPr>
          <p:cNvPr id="5" name="Picture 4">
            <a:extLst>
              <a:ext uri="{FF2B5EF4-FFF2-40B4-BE49-F238E27FC236}">
                <a16:creationId xmlns:a16="http://schemas.microsoft.com/office/drawing/2014/main" id="{C87786C3-81B2-9859-C213-BF30E5BA47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7150" y="1630005"/>
            <a:ext cx="3687829" cy="4524000"/>
          </a:xfrm>
          <a:prstGeom prst="rect">
            <a:avLst/>
          </a:prstGeom>
        </p:spPr>
      </p:pic>
    </p:spTree>
    <p:extLst>
      <p:ext uri="{BB962C8B-B14F-4D97-AF65-F5344CB8AC3E}">
        <p14:creationId xmlns:p14="http://schemas.microsoft.com/office/powerpoint/2010/main" val="176030789"/>
      </p:ext>
    </p:extLst>
  </p:cSld>
  <p:clrMapOvr>
    <a:masterClrMapping/>
  </p:clrMapOvr>
  <mc:AlternateContent xmlns:mc="http://schemas.openxmlformats.org/markup-compatibility/2006" xmlns:p14="http://schemas.microsoft.com/office/powerpoint/2010/main">
    <mc:Choice Requires="p14">
      <p:transition spd="slow" p14:dur="2000" advTm="3861"/>
    </mc:Choice>
    <mc:Fallback xmlns="">
      <p:transition spd="slow" advTm="3861"/>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46C2F-3A09-CE2B-2CC7-8D8E809425EE}"/>
              </a:ext>
            </a:extLst>
          </p:cNvPr>
          <p:cNvSpPr>
            <a:spLocks noGrp="1"/>
          </p:cNvSpPr>
          <p:nvPr>
            <p:ph type="title"/>
          </p:nvPr>
        </p:nvSpPr>
        <p:spPr/>
        <p:txBody>
          <a:bodyPr/>
          <a:lstStyle/>
          <a:p>
            <a:r>
              <a:rPr lang="en-US" dirty="0"/>
              <a:t>ML Classification Process</a:t>
            </a:r>
          </a:p>
        </p:txBody>
      </p:sp>
      <p:sp>
        <p:nvSpPr>
          <p:cNvPr id="3" name="Content Placeholder 2">
            <a:extLst>
              <a:ext uri="{FF2B5EF4-FFF2-40B4-BE49-F238E27FC236}">
                <a16:creationId xmlns:a16="http://schemas.microsoft.com/office/drawing/2014/main" id="{215F4492-2177-39F9-58EB-DECE7AD0677C}"/>
              </a:ext>
            </a:extLst>
          </p:cNvPr>
          <p:cNvSpPr>
            <a:spLocks noGrp="1"/>
          </p:cNvSpPr>
          <p:nvPr>
            <p:ph idx="1"/>
          </p:nvPr>
        </p:nvSpPr>
        <p:spPr>
          <a:xfrm>
            <a:off x="7481455" y="2236879"/>
            <a:ext cx="3565955" cy="3973422"/>
          </a:xfrm>
        </p:spPr>
        <p:txBody>
          <a:bodyPr/>
          <a:lstStyle/>
          <a:p>
            <a:endParaRPr lang="en-US" dirty="0"/>
          </a:p>
          <a:p>
            <a:r>
              <a:rPr lang="en-US" dirty="0"/>
              <a:t>Import Image</a:t>
            </a:r>
          </a:p>
          <a:p>
            <a:r>
              <a:rPr lang="en-US" dirty="0"/>
              <a:t>Classify Result</a:t>
            </a:r>
          </a:p>
          <a:p>
            <a:r>
              <a:rPr lang="en-US" dirty="0"/>
              <a:t>Improve Model</a:t>
            </a:r>
          </a:p>
          <a:p>
            <a:r>
              <a:rPr lang="en-US" dirty="0"/>
              <a:t>Log Outcomes</a:t>
            </a:r>
          </a:p>
          <a:p>
            <a:endParaRPr lang="en-US" dirty="0"/>
          </a:p>
        </p:txBody>
      </p:sp>
      <p:pic>
        <p:nvPicPr>
          <p:cNvPr id="4" name="Picture 1">
            <a:extLst>
              <a:ext uri="{FF2B5EF4-FFF2-40B4-BE49-F238E27FC236}">
                <a16:creationId xmlns:a16="http://schemas.microsoft.com/office/drawing/2014/main" id="{D3A7B031-6162-C64C-928C-BC36F3ABF1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2573" y="647699"/>
            <a:ext cx="1209675" cy="838200"/>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1">
            <a:extLst>
              <a:ext uri="{FF2B5EF4-FFF2-40B4-BE49-F238E27FC236}">
                <a16:creationId xmlns:a16="http://schemas.microsoft.com/office/drawing/2014/main" id="{1D318652-8390-229F-84F4-BEA8E533E7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4132" y="1900619"/>
            <a:ext cx="4980432" cy="4338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156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C6F81-C81D-F2F2-31C8-737D2316FBE2}"/>
              </a:ext>
            </a:extLst>
          </p:cNvPr>
          <p:cNvSpPr>
            <a:spLocks noGrp="1"/>
          </p:cNvSpPr>
          <p:nvPr>
            <p:ph type="title"/>
          </p:nvPr>
        </p:nvSpPr>
        <p:spPr/>
        <p:txBody>
          <a:bodyPr/>
          <a:lstStyle/>
          <a:p>
            <a:r>
              <a:rPr lang="en-US" dirty="0"/>
              <a:t>Logging, Alerts and MOTOR CONTROL</a:t>
            </a:r>
          </a:p>
        </p:txBody>
      </p:sp>
      <p:sp>
        <p:nvSpPr>
          <p:cNvPr id="3" name="Content Placeholder 2">
            <a:extLst>
              <a:ext uri="{FF2B5EF4-FFF2-40B4-BE49-F238E27FC236}">
                <a16:creationId xmlns:a16="http://schemas.microsoft.com/office/drawing/2014/main" id="{D548F6C1-0312-4EEC-7253-958E37520B4B}"/>
              </a:ext>
            </a:extLst>
          </p:cNvPr>
          <p:cNvSpPr>
            <a:spLocks noGrp="1"/>
          </p:cNvSpPr>
          <p:nvPr>
            <p:ph idx="1"/>
          </p:nvPr>
        </p:nvSpPr>
        <p:spPr>
          <a:xfrm>
            <a:off x="1141412" y="2249487"/>
            <a:ext cx="3785768" cy="3541714"/>
          </a:xfrm>
        </p:spPr>
        <p:txBody>
          <a:bodyPr>
            <a:normAutofit fontScale="92500" lnSpcReduction="10000"/>
          </a:bodyPr>
          <a:lstStyle/>
          <a:p>
            <a:r>
              <a:rPr lang="en-US" sz="2800" dirty="0"/>
              <a:t>Logging Service</a:t>
            </a:r>
          </a:p>
          <a:p>
            <a:pPr lvl="1">
              <a:buFont typeface="Wingdings" panose="05000000000000000000" pitchFamily="2" charset="2"/>
              <a:buChar char="§"/>
            </a:pPr>
            <a:r>
              <a:rPr lang="en-US" sz="2400" dirty="0"/>
              <a:t>Historical Data Store</a:t>
            </a:r>
          </a:p>
          <a:p>
            <a:r>
              <a:rPr lang="en-US" sz="2800" dirty="0"/>
              <a:t>Alerts</a:t>
            </a:r>
          </a:p>
          <a:p>
            <a:pPr lvl="1">
              <a:buFont typeface="Wingdings" panose="05000000000000000000" pitchFamily="2" charset="2"/>
              <a:buChar char="§"/>
            </a:pPr>
            <a:r>
              <a:rPr lang="en-US" sz="2400" dirty="0"/>
              <a:t>LED System</a:t>
            </a:r>
          </a:p>
          <a:p>
            <a:pPr lvl="1">
              <a:buFont typeface="Wingdings" panose="05000000000000000000" pitchFamily="2" charset="2"/>
              <a:buChar char="§"/>
            </a:pPr>
            <a:r>
              <a:rPr lang="en-US" sz="2400" dirty="0"/>
              <a:t>GUI Interface</a:t>
            </a:r>
          </a:p>
          <a:p>
            <a:r>
              <a:rPr lang="en-US" sz="2800" dirty="0"/>
              <a:t>Motor Control</a:t>
            </a:r>
          </a:p>
          <a:p>
            <a:pPr lvl="1">
              <a:buFont typeface="Wingdings" panose="05000000000000000000" pitchFamily="2" charset="2"/>
              <a:buChar char="§"/>
            </a:pPr>
            <a:r>
              <a:rPr lang="en-US" sz="2400" dirty="0"/>
              <a:t>Positioning</a:t>
            </a:r>
          </a:p>
        </p:txBody>
      </p:sp>
      <p:pic>
        <p:nvPicPr>
          <p:cNvPr id="4" name="Picture 1">
            <a:extLst>
              <a:ext uri="{FF2B5EF4-FFF2-40B4-BE49-F238E27FC236}">
                <a16:creationId xmlns:a16="http://schemas.microsoft.com/office/drawing/2014/main" id="{2191DA39-B6B9-4A38-A6EA-2145500D18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2573" y="647699"/>
            <a:ext cx="1209675" cy="838200"/>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
            <a:extLst>
              <a:ext uri="{FF2B5EF4-FFF2-40B4-BE49-F238E27FC236}">
                <a16:creationId xmlns:a16="http://schemas.microsoft.com/office/drawing/2014/main" id="{65DFBC7F-D358-DB5E-BE48-66528935C6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2572" y="1357803"/>
            <a:ext cx="1209675"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7857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A10DB-2B00-2562-CC7F-F136954D6B20}"/>
              </a:ext>
            </a:extLst>
          </p:cNvPr>
          <p:cNvSpPr>
            <a:spLocks noGrp="1"/>
          </p:cNvSpPr>
          <p:nvPr>
            <p:ph type="title" idx="4294967295"/>
          </p:nvPr>
        </p:nvSpPr>
        <p:spPr>
          <a:xfrm>
            <a:off x="260195" y="117320"/>
            <a:ext cx="9906000" cy="1477963"/>
          </a:xfrm>
        </p:spPr>
        <p:txBody>
          <a:bodyPr/>
          <a:lstStyle/>
          <a:p>
            <a:pPr algn="ctr"/>
            <a:r>
              <a:rPr lang="en-US"/>
              <a:t>Budget</a:t>
            </a:r>
            <a:endParaRPr lang="en-US" dirty="0"/>
          </a:p>
        </p:txBody>
      </p:sp>
      <p:graphicFrame>
        <p:nvGraphicFramePr>
          <p:cNvPr id="7" name="Table 6">
            <a:extLst>
              <a:ext uri="{FF2B5EF4-FFF2-40B4-BE49-F238E27FC236}">
                <a16:creationId xmlns:a16="http://schemas.microsoft.com/office/drawing/2014/main" id="{FF5AE279-06E8-4F92-398E-22C91D9C6786}"/>
              </a:ext>
            </a:extLst>
          </p:cNvPr>
          <p:cNvGraphicFramePr>
            <a:graphicFrameLocks noGrp="1"/>
          </p:cNvGraphicFramePr>
          <p:nvPr>
            <p:extLst>
              <p:ext uri="{D42A27DB-BD31-4B8C-83A1-F6EECF244321}">
                <p14:modId xmlns:p14="http://schemas.microsoft.com/office/powerpoint/2010/main" val="883688051"/>
              </p:ext>
            </p:extLst>
          </p:nvPr>
        </p:nvGraphicFramePr>
        <p:xfrm>
          <a:off x="808463" y="2490438"/>
          <a:ext cx="4757812" cy="3847520"/>
        </p:xfrm>
        <a:graphic>
          <a:graphicData uri="http://schemas.openxmlformats.org/drawingml/2006/table">
            <a:tbl>
              <a:tblPr firstRow="1" firstCol="1" bandRow="1">
                <a:tableStyleId>{5C22544A-7EE6-4342-B048-85BDC9FD1C3A}</a:tableStyleId>
              </a:tblPr>
              <a:tblGrid>
                <a:gridCol w="2625182">
                  <a:extLst>
                    <a:ext uri="{9D8B030D-6E8A-4147-A177-3AD203B41FA5}">
                      <a16:colId xmlns:a16="http://schemas.microsoft.com/office/drawing/2014/main" val="2574298811"/>
                    </a:ext>
                  </a:extLst>
                </a:gridCol>
                <a:gridCol w="2132630">
                  <a:extLst>
                    <a:ext uri="{9D8B030D-6E8A-4147-A177-3AD203B41FA5}">
                      <a16:colId xmlns:a16="http://schemas.microsoft.com/office/drawing/2014/main" val="4113115971"/>
                    </a:ext>
                  </a:extLst>
                </a:gridCol>
              </a:tblGrid>
              <a:tr h="789878">
                <a:tc>
                  <a:txBody>
                    <a:bodyPr/>
                    <a:lstStyle/>
                    <a:p>
                      <a:pPr fontAlgn="base">
                        <a:spcAft>
                          <a:spcPts val="0"/>
                        </a:spcAft>
                      </a:pPr>
                      <a:r>
                        <a:rPr lang="en-US" dirty="0">
                          <a:effectLst/>
                        </a:rPr>
                        <a:t>Item </a:t>
                      </a:r>
                    </a:p>
                  </a:txBody>
                  <a:tcPr marL="0" marR="0" marT="0" marB="0"/>
                </a:tc>
                <a:tc>
                  <a:txBody>
                    <a:bodyPr/>
                    <a:lstStyle/>
                    <a:p>
                      <a:pPr fontAlgn="base">
                        <a:spcAft>
                          <a:spcPts val="0"/>
                        </a:spcAft>
                      </a:pPr>
                      <a:r>
                        <a:rPr lang="en-US" dirty="0">
                          <a:effectLst/>
                        </a:rPr>
                        <a:t>Current Spending</a:t>
                      </a:r>
                    </a:p>
                  </a:txBody>
                  <a:tcPr marL="0" marR="0" marT="0" marB="0"/>
                </a:tc>
                <a:extLst>
                  <a:ext uri="{0D108BD9-81ED-4DB2-BD59-A6C34878D82A}">
                    <a16:rowId xmlns:a16="http://schemas.microsoft.com/office/drawing/2014/main" val="3252561161"/>
                  </a:ext>
                </a:extLst>
              </a:tr>
              <a:tr h="382205">
                <a:tc>
                  <a:txBody>
                    <a:bodyPr/>
                    <a:lstStyle/>
                    <a:p>
                      <a:pPr fontAlgn="base">
                        <a:spcAft>
                          <a:spcPts val="0"/>
                        </a:spcAft>
                      </a:pPr>
                      <a:r>
                        <a:rPr lang="en-US" dirty="0">
                          <a:effectLst/>
                        </a:rPr>
                        <a:t>Custom Power Supply </a:t>
                      </a:r>
                    </a:p>
                  </a:txBody>
                  <a:tcPr marL="0" marR="0" marT="0" marB="0"/>
                </a:tc>
                <a:tc>
                  <a:txBody>
                    <a:bodyPr/>
                    <a:lstStyle/>
                    <a:p>
                      <a:pPr fontAlgn="base">
                        <a:spcAft>
                          <a:spcPts val="0"/>
                        </a:spcAft>
                      </a:pPr>
                      <a:r>
                        <a:rPr lang="en-US" dirty="0">
                          <a:effectLst/>
                        </a:rPr>
                        <a:t>$180</a:t>
                      </a:r>
                    </a:p>
                  </a:txBody>
                  <a:tcPr marL="0" marR="0" marT="0" marB="0"/>
                </a:tc>
                <a:extLst>
                  <a:ext uri="{0D108BD9-81ED-4DB2-BD59-A6C34878D82A}">
                    <a16:rowId xmlns:a16="http://schemas.microsoft.com/office/drawing/2014/main" val="2199569609"/>
                  </a:ext>
                </a:extLst>
              </a:tr>
              <a:tr h="382205">
                <a:tc>
                  <a:txBody>
                    <a:bodyPr/>
                    <a:lstStyle/>
                    <a:p>
                      <a:pPr fontAlgn="base">
                        <a:spcAft>
                          <a:spcPts val="0"/>
                        </a:spcAft>
                      </a:pPr>
                      <a:r>
                        <a:rPr lang="en-US" dirty="0">
                          <a:effectLst/>
                        </a:rPr>
                        <a:t>Custom PCB </a:t>
                      </a:r>
                    </a:p>
                  </a:txBody>
                  <a:tcPr marL="0" marR="0" marT="0" marB="0"/>
                </a:tc>
                <a:tc>
                  <a:txBody>
                    <a:bodyPr/>
                    <a:lstStyle/>
                    <a:p>
                      <a:pPr fontAlgn="base">
                        <a:spcAft>
                          <a:spcPts val="0"/>
                        </a:spcAft>
                      </a:pPr>
                      <a:r>
                        <a:rPr lang="en-US" dirty="0">
                          <a:effectLst/>
                        </a:rPr>
                        <a:t>$3.70</a:t>
                      </a:r>
                    </a:p>
                  </a:txBody>
                  <a:tcPr marL="0" marR="0" marT="0" marB="0"/>
                </a:tc>
                <a:extLst>
                  <a:ext uri="{0D108BD9-81ED-4DB2-BD59-A6C34878D82A}">
                    <a16:rowId xmlns:a16="http://schemas.microsoft.com/office/drawing/2014/main" val="2709184795"/>
                  </a:ext>
                </a:extLst>
              </a:tr>
              <a:tr h="764412">
                <a:tc>
                  <a:txBody>
                    <a:bodyPr/>
                    <a:lstStyle/>
                    <a:p>
                      <a:pPr fontAlgn="base">
                        <a:spcAft>
                          <a:spcPts val="0"/>
                        </a:spcAft>
                      </a:pPr>
                      <a:r>
                        <a:rPr lang="en-US" dirty="0">
                          <a:effectLst/>
                        </a:rPr>
                        <a:t>Custom Enclosure (3D print) </a:t>
                      </a:r>
                    </a:p>
                  </a:txBody>
                  <a:tcPr marL="0" marR="0" marT="0" marB="0"/>
                </a:tc>
                <a:tc>
                  <a:txBody>
                    <a:bodyPr/>
                    <a:lstStyle/>
                    <a:p>
                      <a:pPr marL="0" fontAlgn="base">
                        <a:spcBef>
                          <a:spcPts val="0"/>
                        </a:spcBef>
                        <a:spcAft>
                          <a:spcPts val="0"/>
                        </a:spcAft>
                      </a:pPr>
                      <a:r>
                        <a:rPr lang="en-US" dirty="0">
                          <a:effectLst/>
                        </a:rPr>
                        <a:t>$20</a:t>
                      </a:r>
                    </a:p>
                  </a:txBody>
                  <a:tcPr marL="0" marR="0" marT="0" marB="0"/>
                </a:tc>
                <a:extLst>
                  <a:ext uri="{0D108BD9-81ED-4DB2-BD59-A6C34878D82A}">
                    <a16:rowId xmlns:a16="http://schemas.microsoft.com/office/drawing/2014/main" val="539061402"/>
                  </a:ext>
                </a:extLst>
              </a:tr>
              <a:tr h="382205">
                <a:tc>
                  <a:txBody>
                    <a:bodyPr/>
                    <a:lstStyle/>
                    <a:p>
                      <a:pPr fontAlgn="base">
                        <a:spcAft>
                          <a:spcPts val="0"/>
                        </a:spcAft>
                      </a:pPr>
                      <a:r>
                        <a:rPr lang="en-US" dirty="0">
                          <a:effectLst/>
                        </a:rPr>
                        <a:t>Microcontroller </a:t>
                      </a:r>
                    </a:p>
                  </a:txBody>
                  <a:tcPr marL="0" marR="0" marT="0" marB="0"/>
                </a:tc>
                <a:tc>
                  <a:txBody>
                    <a:bodyPr/>
                    <a:lstStyle/>
                    <a:p>
                      <a:pPr fontAlgn="base">
                        <a:spcAft>
                          <a:spcPts val="0"/>
                        </a:spcAft>
                      </a:pPr>
                      <a:r>
                        <a:rPr lang="en-US" dirty="0">
                          <a:effectLst/>
                        </a:rPr>
                        <a:t>$455</a:t>
                      </a:r>
                    </a:p>
                  </a:txBody>
                  <a:tcPr marL="0" marR="0" marT="0" marB="0"/>
                </a:tc>
                <a:extLst>
                  <a:ext uri="{0D108BD9-81ED-4DB2-BD59-A6C34878D82A}">
                    <a16:rowId xmlns:a16="http://schemas.microsoft.com/office/drawing/2014/main" val="3209454879"/>
                  </a:ext>
                </a:extLst>
              </a:tr>
              <a:tr h="382205">
                <a:tc>
                  <a:txBody>
                    <a:bodyPr/>
                    <a:lstStyle/>
                    <a:p>
                      <a:pPr fontAlgn="base">
                        <a:spcAft>
                          <a:spcPts val="0"/>
                        </a:spcAft>
                      </a:pPr>
                      <a:r>
                        <a:rPr lang="en-US" dirty="0">
                          <a:effectLst/>
                        </a:rPr>
                        <a:t>Stepper Motor Driver</a:t>
                      </a:r>
                    </a:p>
                  </a:txBody>
                  <a:tcPr marL="0" marR="0" marT="0" marB="0"/>
                </a:tc>
                <a:tc>
                  <a:txBody>
                    <a:bodyPr/>
                    <a:lstStyle/>
                    <a:p>
                      <a:pPr fontAlgn="base">
                        <a:spcAft>
                          <a:spcPts val="0"/>
                        </a:spcAft>
                      </a:pPr>
                      <a:r>
                        <a:rPr lang="en-US" dirty="0">
                          <a:effectLst/>
                        </a:rPr>
                        <a:t>$11.45</a:t>
                      </a:r>
                    </a:p>
                  </a:txBody>
                  <a:tcPr marL="0" marR="0" marT="0" marB="0"/>
                </a:tc>
                <a:extLst>
                  <a:ext uri="{0D108BD9-81ED-4DB2-BD59-A6C34878D82A}">
                    <a16:rowId xmlns:a16="http://schemas.microsoft.com/office/drawing/2014/main" val="136889406"/>
                  </a:ext>
                </a:extLst>
              </a:tr>
              <a:tr h="382205">
                <a:tc>
                  <a:txBody>
                    <a:bodyPr/>
                    <a:lstStyle/>
                    <a:p>
                      <a:pPr fontAlgn="base">
                        <a:spcAft>
                          <a:spcPts val="0"/>
                        </a:spcAft>
                      </a:pPr>
                      <a:r>
                        <a:rPr lang="en-US" sz="1800" dirty="0">
                          <a:effectLst/>
                        </a:rPr>
                        <a:t>Circuit Components</a:t>
                      </a:r>
                    </a:p>
                  </a:txBody>
                  <a:tcPr marL="0" marR="0" marT="0" marB="0"/>
                </a:tc>
                <a:tc>
                  <a:txBody>
                    <a:bodyPr/>
                    <a:lstStyle/>
                    <a:p>
                      <a:pPr fontAlgn="base">
                        <a:spcAft>
                          <a:spcPts val="0"/>
                        </a:spcAft>
                      </a:pPr>
                      <a:r>
                        <a:rPr lang="en-US" dirty="0">
                          <a:effectLst/>
                        </a:rPr>
                        <a:t>$20</a:t>
                      </a:r>
                    </a:p>
                  </a:txBody>
                  <a:tcPr marL="0" marR="0" marT="0" marB="0"/>
                </a:tc>
                <a:extLst>
                  <a:ext uri="{0D108BD9-81ED-4DB2-BD59-A6C34878D82A}">
                    <a16:rowId xmlns:a16="http://schemas.microsoft.com/office/drawing/2014/main" val="2064056505"/>
                  </a:ext>
                </a:extLst>
              </a:tr>
              <a:tr h="382205">
                <a:tc>
                  <a:txBody>
                    <a:bodyPr/>
                    <a:lstStyle/>
                    <a:p>
                      <a:pPr fontAlgn="base">
                        <a:spcAft>
                          <a:spcPts val="0"/>
                        </a:spcAft>
                      </a:pPr>
                      <a:r>
                        <a:rPr lang="en-US" dirty="0">
                          <a:effectLst/>
                        </a:rPr>
                        <a:t>Total </a:t>
                      </a:r>
                    </a:p>
                  </a:txBody>
                  <a:tcPr marL="0" marR="0" marT="0" marB="0"/>
                </a:tc>
                <a:tc>
                  <a:txBody>
                    <a:bodyPr/>
                    <a:lstStyle/>
                    <a:p>
                      <a:pPr fontAlgn="base">
                        <a:spcAft>
                          <a:spcPts val="0"/>
                        </a:spcAft>
                      </a:pPr>
                      <a:r>
                        <a:rPr lang="en-US" dirty="0">
                          <a:effectLst/>
                        </a:rPr>
                        <a:t>$690.15</a:t>
                      </a:r>
                    </a:p>
                  </a:txBody>
                  <a:tcPr marL="0" marR="0" marT="0" marB="0"/>
                </a:tc>
                <a:extLst>
                  <a:ext uri="{0D108BD9-81ED-4DB2-BD59-A6C34878D82A}">
                    <a16:rowId xmlns:a16="http://schemas.microsoft.com/office/drawing/2014/main" val="946956371"/>
                  </a:ext>
                </a:extLst>
              </a:tr>
            </a:tbl>
          </a:graphicData>
        </a:graphic>
      </p:graphicFrame>
      <p:sp>
        <p:nvSpPr>
          <p:cNvPr id="8" name="TextBox 7">
            <a:extLst>
              <a:ext uri="{FF2B5EF4-FFF2-40B4-BE49-F238E27FC236}">
                <a16:creationId xmlns:a16="http://schemas.microsoft.com/office/drawing/2014/main" id="{98BF6A70-EB63-EAA0-7805-18920BD785D6}"/>
              </a:ext>
            </a:extLst>
          </p:cNvPr>
          <p:cNvSpPr txBox="1"/>
          <p:nvPr/>
        </p:nvSpPr>
        <p:spPr>
          <a:xfrm flipH="1" flipV="1">
            <a:off x="79917" y="7318917"/>
            <a:ext cx="63190" cy="446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900" i="1">
              <a:solidFill>
                <a:srgbClr val="44546A"/>
              </a:solidFill>
              <a:latin typeface="Segoe UI"/>
              <a:cs typeface="Segoe UI"/>
            </a:endParaRPr>
          </a:p>
          <a:p>
            <a:endParaRPr lang="en-US" sz="1400">
              <a:solidFill>
                <a:srgbClr val="000000"/>
              </a:solidFill>
              <a:latin typeface="Times New Roman"/>
              <a:cs typeface="Times New Roman"/>
            </a:endParaRPr>
          </a:p>
        </p:txBody>
      </p:sp>
      <p:sp>
        <p:nvSpPr>
          <p:cNvPr id="11" name="TextBox 10">
            <a:extLst>
              <a:ext uri="{FF2B5EF4-FFF2-40B4-BE49-F238E27FC236}">
                <a16:creationId xmlns:a16="http://schemas.microsoft.com/office/drawing/2014/main" id="{8E1A23C9-48D1-7DCE-F58B-72501C018590}"/>
              </a:ext>
            </a:extLst>
          </p:cNvPr>
          <p:cNvSpPr txBox="1"/>
          <p:nvPr/>
        </p:nvSpPr>
        <p:spPr>
          <a:xfrm>
            <a:off x="964116" y="1949140"/>
            <a:ext cx="425140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i="1" dirty="0">
                <a:ea typeface="+mn-lt"/>
                <a:cs typeface="+mn-lt"/>
              </a:rPr>
              <a:t> Electronics and Power Budget Spending</a:t>
            </a:r>
            <a:r>
              <a:rPr lang="en-US" i="1" dirty="0">
                <a:ea typeface="+mn-lt"/>
                <a:cs typeface="+mn-lt"/>
              </a:rPr>
              <a:t> </a:t>
            </a:r>
            <a:r>
              <a:rPr lang="en-US" dirty="0">
                <a:ea typeface="+mn-lt"/>
                <a:cs typeface="+mn-lt"/>
              </a:rPr>
              <a:t> </a:t>
            </a:r>
            <a:endParaRPr lang="en-US"/>
          </a:p>
        </p:txBody>
      </p:sp>
      <p:graphicFrame>
        <p:nvGraphicFramePr>
          <p:cNvPr id="13" name="Table 12">
            <a:extLst>
              <a:ext uri="{FF2B5EF4-FFF2-40B4-BE49-F238E27FC236}">
                <a16:creationId xmlns:a16="http://schemas.microsoft.com/office/drawing/2014/main" id="{51535A20-448C-FC83-362E-EB3EE99DE49A}"/>
              </a:ext>
            </a:extLst>
          </p:cNvPr>
          <p:cNvGraphicFramePr>
            <a:graphicFrameLocks noGrp="1"/>
          </p:cNvGraphicFramePr>
          <p:nvPr>
            <p:extLst>
              <p:ext uri="{D42A27DB-BD31-4B8C-83A1-F6EECF244321}">
                <p14:modId xmlns:p14="http://schemas.microsoft.com/office/powerpoint/2010/main" val="2298708425"/>
              </p:ext>
            </p:extLst>
          </p:nvPr>
        </p:nvGraphicFramePr>
        <p:xfrm>
          <a:off x="6030951" y="2787804"/>
          <a:ext cx="4995690" cy="2450129"/>
        </p:xfrm>
        <a:graphic>
          <a:graphicData uri="http://schemas.openxmlformats.org/drawingml/2006/table">
            <a:tbl>
              <a:tblPr firstRow="1" firstCol="1" bandRow="1">
                <a:tableStyleId>{5C22544A-7EE6-4342-B048-85BDC9FD1C3A}</a:tableStyleId>
              </a:tblPr>
              <a:tblGrid>
                <a:gridCol w="3828073">
                  <a:extLst>
                    <a:ext uri="{9D8B030D-6E8A-4147-A177-3AD203B41FA5}">
                      <a16:colId xmlns:a16="http://schemas.microsoft.com/office/drawing/2014/main" val="399636516"/>
                    </a:ext>
                  </a:extLst>
                </a:gridCol>
                <a:gridCol w="1167617">
                  <a:extLst>
                    <a:ext uri="{9D8B030D-6E8A-4147-A177-3AD203B41FA5}">
                      <a16:colId xmlns:a16="http://schemas.microsoft.com/office/drawing/2014/main" val="4194043046"/>
                    </a:ext>
                  </a:extLst>
                </a:gridCol>
              </a:tblGrid>
              <a:tr h="615549">
                <a:tc>
                  <a:txBody>
                    <a:bodyPr/>
                    <a:lstStyle/>
                    <a:p>
                      <a:pPr fontAlgn="base">
                        <a:spcAft>
                          <a:spcPts val="0"/>
                        </a:spcAft>
                      </a:pPr>
                      <a:r>
                        <a:rPr lang="en-US" sz="2000" dirty="0">
                          <a:effectLst/>
                        </a:rPr>
                        <a:t>Item</a:t>
                      </a:r>
                    </a:p>
                  </a:txBody>
                  <a:tcPr marL="0" marR="0" marT="0" marB="0"/>
                </a:tc>
                <a:tc>
                  <a:txBody>
                    <a:bodyPr/>
                    <a:lstStyle/>
                    <a:p>
                      <a:pPr fontAlgn="base">
                        <a:spcAft>
                          <a:spcPts val="0"/>
                        </a:spcAft>
                      </a:pPr>
                      <a:r>
                        <a:rPr lang="en-US" sz="2000" dirty="0">
                          <a:effectLst/>
                        </a:rPr>
                        <a:t>Cost Estimated</a:t>
                      </a:r>
                    </a:p>
                  </a:txBody>
                  <a:tcPr marL="0" marR="0" marT="0" marB="0"/>
                </a:tc>
                <a:extLst>
                  <a:ext uri="{0D108BD9-81ED-4DB2-BD59-A6C34878D82A}">
                    <a16:rowId xmlns:a16="http://schemas.microsoft.com/office/drawing/2014/main" val="3357717684"/>
                  </a:ext>
                </a:extLst>
              </a:tr>
              <a:tr h="458645">
                <a:tc>
                  <a:txBody>
                    <a:bodyPr/>
                    <a:lstStyle/>
                    <a:p>
                      <a:pPr fontAlgn="base">
                        <a:spcAft>
                          <a:spcPts val="0"/>
                        </a:spcAft>
                      </a:pPr>
                      <a:r>
                        <a:rPr lang="en-US" dirty="0">
                          <a:effectLst/>
                        </a:rPr>
                        <a:t>NIR or IR camera </a:t>
                      </a:r>
                    </a:p>
                  </a:txBody>
                  <a:tcPr marL="0" marR="0" marT="0" marB="0"/>
                </a:tc>
                <a:tc>
                  <a:txBody>
                    <a:bodyPr/>
                    <a:lstStyle/>
                    <a:p>
                      <a:pPr fontAlgn="base">
                        <a:spcAft>
                          <a:spcPts val="0"/>
                        </a:spcAft>
                      </a:pPr>
                      <a:r>
                        <a:rPr lang="en-US" dirty="0">
                          <a:effectLst/>
                        </a:rPr>
                        <a:t>$1800 </a:t>
                      </a:r>
                    </a:p>
                  </a:txBody>
                  <a:tcPr marL="0" marR="0" marT="0" marB="0"/>
                </a:tc>
                <a:extLst>
                  <a:ext uri="{0D108BD9-81ED-4DB2-BD59-A6C34878D82A}">
                    <a16:rowId xmlns:a16="http://schemas.microsoft.com/office/drawing/2014/main" val="173080904"/>
                  </a:ext>
                </a:extLst>
              </a:tr>
              <a:tr h="458645">
                <a:tc>
                  <a:txBody>
                    <a:bodyPr/>
                    <a:lstStyle/>
                    <a:p>
                      <a:pPr fontAlgn="base">
                        <a:spcAft>
                          <a:spcPts val="0"/>
                        </a:spcAft>
                      </a:pPr>
                      <a:r>
                        <a:rPr lang="en-US" dirty="0">
                          <a:effectLst/>
                        </a:rPr>
                        <a:t>Lenses </a:t>
                      </a:r>
                    </a:p>
                  </a:txBody>
                  <a:tcPr marL="0" marR="0" marT="0" marB="0"/>
                </a:tc>
                <a:tc>
                  <a:txBody>
                    <a:bodyPr/>
                    <a:lstStyle/>
                    <a:p>
                      <a:pPr fontAlgn="base">
                        <a:spcAft>
                          <a:spcPts val="0"/>
                        </a:spcAft>
                      </a:pPr>
                      <a:r>
                        <a:rPr lang="en-US" dirty="0">
                          <a:effectLst/>
                        </a:rPr>
                        <a:t>$280 </a:t>
                      </a:r>
                    </a:p>
                  </a:txBody>
                  <a:tcPr marL="0" marR="0" marT="0" marB="0"/>
                </a:tc>
                <a:extLst>
                  <a:ext uri="{0D108BD9-81ED-4DB2-BD59-A6C34878D82A}">
                    <a16:rowId xmlns:a16="http://schemas.microsoft.com/office/drawing/2014/main" val="3631062529"/>
                  </a:ext>
                </a:extLst>
              </a:tr>
              <a:tr h="458645">
                <a:tc>
                  <a:txBody>
                    <a:bodyPr/>
                    <a:lstStyle/>
                    <a:p>
                      <a:pPr fontAlgn="base">
                        <a:spcAft>
                          <a:spcPts val="0"/>
                        </a:spcAft>
                      </a:pPr>
                      <a:r>
                        <a:rPr lang="en-US" dirty="0" err="1">
                          <a:effectLst/>
                        </a:rPr>
                        <a:t>HeNe</a:t>
                      </a:r>
                      <a:r>
                        <a:rPr lang="en-US" dirty="0">
                          <a:effectLst/>
                        </a:rPr>
                        <a:t> Laser </a:t>
                      </a:r>
                    </a:p>
                  </a:txBody>
                  <a:tcPr marL="0" marR="0" marT="0" marB="0"/>
                </a:tc>
                <a:tc>
                  <a:txBody>
                    <a:bodyPr/>
                    <a:lstStyle/>
                    <a:p>
                      <a:pPr fontAlgn="base">
                        <a:spcAft>
                          <a:spcPts val="0"/>
                        </a:spcAft>
                      </a:pPr>
                      <a:r>
                        <a:rPr lang="en-US" dirty="0">
                          <a:effectLst/>
                        </a:rPr>
                        <a:t>$592 </a:t>
                      </a:r>
                      <a:endParaRPr lang="en-US">
                        <a:effectLst/>
                      </a:endParaRPr>
                    </a:p>
                  </a:txBody>
                  <a:tcPr marL="0" marR="0" marT="0" marB="0"/>
                </a:tc>
                <a:extLst>
                  <a:ext uri="{0D108BD9-81ED-4DB2-BD59-A6C34878D82A}">
                    <a16:rowId xmlns:a16="http://schemas.microsoft.com/office/drawing/2014/main" val="2958835074"/>
                  </a:ext>
                </a:extLst>
              </a:tr>
              <a:tr h="458645">
                <a:tc>
                  <a:txBody>
                    <a:bodyPr/>
                    <a:lstStyle/>
                    <a:p>
                      <a:pPr fontAlgn="base">
                        <a:spcAft>
                          <a:spcPts val="0"/>
                        </a:spcAft>
                      </a:pPr>
                      <a:r>
                        <a:rPr lang="en-US" dirty="0">
                          <a:effectLst/>
                        </a:rPr>
                        <a:t>Total </a:t>
                      </a:r>
                      <a:endParaRPr lang="en-US">
                        <a:effectLst/>
                      </a:endParaRPr>
                    </a:p>
                  </a:txBody>
                  <a:tcPr marL="0" marR="0" marT="0" marB="0"/>
                </a:tc>
                <a:tc>
                  <a:txBody>
                    <a:bodyPr/>
                    <a:lstStyle/>
                    <a:p>
                      <a:pPr fontAlgn="base">
                        <a:spcAft>
                          <a:spcPts val="0"/>
                        </a:spcAft>
                      </a:pPr>
                      <a:r>
                        <a:rPr lang="en-US" dirty="0">
                          <a:effectLst/>
                        </a:rPr>
                        <a:t>$2672 </a:t>
                      </a:r>
                    </a:p>
                  </a:txBody>
                  <a:tcPr marL="0" marR="0" marT="0" marB="0"/>
                </a:tc>
                <a:extLst>
                  <a:ext uri="{0D108BD9-81ED-4DB2-BD59-A6C34878D82A}">
                    <a16:rowId xmlns:a16="http://schemas.microsoft.com/office/drawing/2014/main" val="1013675817"/>
                  </a:ext>
                </a:extLst>
              </a:tr>
            </a:tbl>
          </a:graphicData>
        </a:graphic>
      </p:graphicFrame>
      <p:sp>
        <p:nvSpPr>
          <p:cNvPr id="14" name="TextBox 13">
            <a:extLst>
              <a:ext uri="{FF2B5EF4-FFF2-40B4-BE49-F238E27FC236}">
                <a16:creationId xmlns:a16="http://schemas.microsoft.com/office/drawing/2014/main" id="{E8179B0F-DCA9-A320-E125-7B435D1FADC2}"/>
              </a:ext>
            </a:extLst>
          </p:cNvPr>
          <p:cNvSpPr txBox="1"/>
          <p:nvPr/>
        </p:nvSpPr>
        <p:spPr>
          <a:xfrm>
            <a:off x="6260945" y="2114085"/>
            <a:ext cx="341506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dirty="0">
                <a:ea typeface="+mn-lt"/>
                <a:cs typeface="+mn-lt"/>
              </a:rPr>
              <a:t>Optics Budget Estimation </a:t>
            </a:r>
            <a:r>
              <a:rPr lang="en-US" dirty="0">
                <a:ea typeface="+mn-lt"/>
                <a:cs typeface="+mn-lt"/>
              </a:rPr>
              <a:t> </a:t>
            </a:r>
            <a:endParaRPr lang="en-US"/>
          </a:p>
          <a:p>
            <a:r>
              <a:rPr lang="en-US" i="1" dirty="0">
                <a:ea typeface="+mn-lt"/>
                <a:cs typeface="+mn-lt"/>
              </a:rPr>
              <a:t> </a:t>
            </a:r>
            <a:r>
              <a:rPr lang="en-US" dirty="0">
                <a:ea typeface="+mn-lt"/>
                <a:cs typeface="+mn-lt"/>
              </a:rPr>
              <a:t> </a:t>
            </a:r>
            <a:endParaRPr lang="en-US"/>
          </a:p>
        </p:txBody>
      </p:sp>
    </p:spTree>
    <p:extLst>
      <p:ext uri="{BB962C8B-B14F-4D97-AF65-F5344CB8AC3E}">
        <p14:creationId xmlns:p14="http://schemas.microsoft.com/office/powerpoint/2010/main" val="39110425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08" name="Picture 2">
            <a:extLst>
              <a:ext uri="{FF2B5EF4-FFF2-40B4-BE49-F238E27FC236}">
                <a16:creationId xmlns:a16="http://schemas.microsoft.com/office/drawing/2014/main" id="{5FF7B57D-FF7B-48B3-9F60-9BCEEECF9E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109" name="Group 11">
            <a:extLst>
              <a:ext uri="{FF2B5EF4-FFF2-40B4-BE49-F238E27FC236}">
                <a16:creationId xmlns:a16="http://schemas.microsoft.com/office/drawing/2014/main" id="{EB95AFDF-FA7D-4311-9C65-6D507D92F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10" name="Group 12">
              <a:extLst>
                <a:ext uri="{FF2B5EF4-FFF2-40B4-BE49-F238E27FC236}">
                  <a16:creationId xmlns:a16="http://schemas.microsoft.com/office/drawing/2014/main" id="{9A5CCD98-20C1-4404-B788-FDA92F8A44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 name="Rectangle 5">
                <a:extLst>
                  <a:ext uri="{FF2B5EF4-FFF2-40B4-BE49-F238E27FC236}">
                    <a16:creationId xmlns:a16="http://schemas.microsoft.com/office/drawing/2014/main" id="{C1424C76-B5C3-468E-86FA-8D9B269053D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6" name="Freeform 6">
                <a:extLst>
                  <a:ext uri="{FF2B5EF4-FFF2-40B4-BE49-F238E27FC236}">
                    <a16:creationId xmlns:a16="http://schemas.microsoft.com/office/drawing/2014/main" id="{B3922267-72C9-403B-A6DE-7D0A43D554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7" name="Freeform 7">
                <a:extLst>
                  <a:ext uri="{FF2B5EF4-FFF2-40B4-BE49-F238E27FC236}">
                    <a16:creationId xmlns:a16="http://schemas.microsoft.com/office/drawing/2014/main" id="{7276DB68-2E8D-4723-852B-7476DD38FE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8" name="Freeform 8">
                <a:extLst>
                  <a:ext uri="{FF2B5EF4-FFF2-40B4-BE49-F238E27FC236}">
                    <a16:creationId xmlns:a16="http://schemas.microsoft.com/office/drawing/2014/main" id="{0A155711-4993-4D1E-89EA-A397C164F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9" name="Freeform 9">
                <a:extLst>
                  <a:ext uri="{FF2B5EF4-FFF2-40B4-BE49-F238E27FC236}">
                    <a16:creationId xmlns:a16="http://schemas.microsoft.com/office/drawing/2014/main" id="{2AB42136-2551-4CAA-857F-65FA3247B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0" name="Freeform 10">
                <a:extLst>
                  <a:ext uri="{FF2B5EF4-FFF2-40B4-BE49-F238E27FC236}">
                    <a16:creationId xmlns:a16="http://schemas.microsoft.com/office/drawing/2014/main" id="{7C2ADEA1-EA3E-4C0E-A28E-460092F7F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1" name="Freeform 11">
                <a:extLst>
                  <a:ext uri="{FF2B5EF4-FFF2-40B4-BE49-F238E27FC236}">
                    <a16:creationId xmlns:a16="http://schemas.microsoft.com/office/drawing/2014/main" id="{B04584B3-081C-4286-A840-AB5B16B10A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2" name="Freeform 12">
                <a:extLst>
                  <a:ext uri="{FF2B5EF4-FFF2-40B4-BE49-F238E27FC236}">
                    <a16:creationId xmlns:a16="http://schemas.microsoft.com/office/drawing/2014/main" id="{3AB388FD-C246-4936-A041-E0413A1329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3" name="Freeform 13">
                <a:extLst>
                  <a:ext uri="{FF2B5EF4-FFF2-40B4-BE49-F238E27FC236}">
                    <a16:creationId xmlns:a16="http://schemas.microsoft.com/office/drawing/2014/main" id="{57692343-2D12-4F57-836C-945D407B68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4" name="Freeform 14">
                <a:extLst>
                  <a:ext uri="{FF2B5EF4-FFF2-40B4-BE49-F238E27FC236}">
                    <a16:creationId xmlns:a16="http://schemas.microsoft.com/office/drawing/2014/main" id="{062EE710-0210-4840-8698-E0DF1C617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5" name="Freeform 15">
                <a:extLst>
                  <a:ext uri="{FF2B5EF4-FFF2-40B4-BE49-F238E27FC236}">
                    <a16:creationId xmlns:a16="http://schemas.microsoft.com/office/drawing/2014/main" id="{161892F4-6071-40CD-8E18-CDEE0C91B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6" name="Line 16">
                <a:extLst>
                  <a:ext uri="{FF2B5EF4-FFF2-40B4-BE49-F238E27FC236}">
                    <a16:creationId xmlns:a16="http://schemas.microsoft.com/office/drawing/2014/main" id="{3E6BBE44-8D88-407D-B1C6-10C89DD6173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7" name="Freeform 17">
                <a:extLst>
                  <a:ext uri="{FF2B5EF4-FFF2-40B4-BE49-F238E27FC236}">
                    <a16:creationId xmlns:a16="http://schemas.microsoft.com/office/drawing/2014/main" id="{1E90AE6E-328E-4730-825C-B5130F5CF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8" name="Freeform 18">
                <a:extLst>
                  <a:ext uri="{FF2B5EF4-FFF2-40B4-BE49-F238E27FC236}">
                    <a16:creationId xmlns:a16="http://schemas.microsoft.com/office/drawing/2014/main" id="{24EC969F-6E4A-4163-ABDA-4674429A3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9" name="Freeform 19">
                <a:extLst>
                  <a:ext uri="{FF2B5EF4-FFF2-40B4-BE49-F238E27FC236}">
                    <a16:creationId xmlns:a16="http://schemas.microsoft.com/office/drawing/2014/main" id="{1B735C94-B049-42C6-9DEF-5DB70D58C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0" name="Freeform 20">
                <a:extLst>
                  <a:ext uri="{FF2B5EF4-FFF2-40B4-BE49-F238E27FC236}">
                    <a16:creationId xmlns:a16="http://schemas.microsoft.com/office/drawing/2014/main" id="{051C02E6-1954-478B-AEAE-BF8F36BE94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1" name="Rectangle 21">
                <a:extLst>
                  <a:ext uri="{FF2B5EF4-FFF2-40B4-BE49-F238E27FC236}">
                    <a16:creationId xmlns:a16="http://schemas.microsoft.com/office/drawing/2014/main" id="{6710B1C0-310A-48D0-B824-459D9AFC2FB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42" name="Freeform 22">
                <a:extLst>
                  <a:ext uri="{FF2B5EF4-FFF2-40B4-BE49-F238E27FC236}">
                    <a16:creationId xmlns:a16="http://schemas.microsoft.com/office/drawing/2014/main" id="{1204A606-D9A6-4DC6-9F0E-D516EA1EB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3" name="Freeform 23">
                <a:extLst>
                  <a:ext uri="{FF2B5EF4-FFF2-40B4-BE49-F238E27FC236}">
                    <a16:creationId xmlns:a16="http://schemas.microsoft.com/office/drawing/2014/main" id="{EE569555-0243-4979-A537-C9B4AFD5F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4" name="Freeform 24">
                <a:extLst>
                  <a:ext uri="{FF2B5EF4-FFF2-40B4-BE49-F238E27FC236}">
                    <a16:creationId xmlns:a16="http://schemas.microsoft.com/office/drawing/2014/main" id="{D52A977D-4993-48AF-A792-F2DE09639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5" name="Freeform 25">
                <a:extLst>
                  <a:ext uri="{FF2B5EF4-FFF2-40B4-BE49-F238E27FC236}">
                    <a16:creationId xmlns:a16="http://schemas.microsoft.com/office/drawing/2014/main" id="{93CFF2DC-E52E-4D99-97D5-B0D7B792E5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6" name="Freeform 26">
                <a:extLst>
                  <a:ext uri="{FF2B5EF4-FFF2-40B4-BE49-F238E27FC236}">
                    <a16:creationId xmlns:a16="http://schemas.microsoft.com/office/drawing/2014/main" id="{5E175372-AF09-42A7-B3D0-226C83489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7" name="Freeform 27">
                <a:extLst>
                  <a:ext uri="{FF2B5EF4-FFF2-40B4-BE49-F238E27FC236}">
                    <a16:creationId xmlns:a16="http://schemas.microsoft.com/office/drawing/2014/main" id="{ABF20BA9-F4B2-49EA-A573-578B18977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8" name="Freeform 28">
                <a:extLst>
                  <a:ext uri="{FF2B5EF4-FFF2-40B4-BE49-F238E27FC236}">
                    <a16:creationId xmlns:a16="http://schemas.microsoft.com/office/drawing/2014/main" id="{AA3A7A4B-C811-4E23-8BFD-5823A032D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9" name="Freeform 29">
                <a:extLst>
                  <a:ext uri="{FF2B5EF4-FFF2-40B4-BE49-F238E27FC236}">
                    <a16:creationId xmlns:a16="http://schemas.microsoft.com/office/drawing/2014/main" id="{47537781-F057-4B97-AD8F-12FE9BE59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1" name="Freeform 30">
                <a:extLst>
                  <a:ext uri="{FF2B5EF4-FFF2-40B4-BE49-F238E27FC236}">
                    <a16:creationId xmlns:a16="http://schemas.microsoft.com/office/drawing/2014/main" id="{078883C7-EB52-4BB7-A9A7-F8C046A83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1" name="Freeform 31">
                <a:extLst>
                  <a:ext uri="{FF2B5EF4-FFF2-40B4-BE49-F238E27FC236}">
                    <a16:creationId xmlns:a16="http://schemas.microsoft.com/office/drawing/2014/main" id="{63CCBBF8-5972-4ED3-AB5B-46DC425B1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grpSp>
          <p:nvGrpSpPr>
            <p:cNvPr id="14" name="Group 13">
              <a:extLst>
                <a:ext uri="{FF2B5EF4-FFF2-40B4-BE49-F238E27FC236}">
                  <a16:creationId xmlns:a16="http://schemas.microsoft.com/office/drawing/2014/main" id="{A8C19883-37FB-437C-A3AA-89AA6239D3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2" name="Freeform 32">
                <a:extLst>
                  <a:ext uri="{FF2B5EF4-FFF2-40B4-BE49-F238E27FC236}">
                    <a16:creationId xmlns:a16="http://schemas.microsoft.com/office/drawing/2014/main" id="{AF1753DD-4CEF-45EC-B952-90EA8895D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6" name="Freeform 33">
                <a:extLst>
                  <a:ext uri="{FF2B5EF4-FFF2-40B4-BE49-F238E27FC236}">
                    <a16:creationId xmlns:a16="http://schemas.microsoft.com/office/drawing/2014/main" id="{5B9356DB-C1BE-4D76-8FA7-4FBAA12D1D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3" name="Freeform 34">
                <a:extLst>
                  <a:ext uri="{FF2B5EF4-FFF2-40B4-BE49-F238E27FC236}">
                    <a16:creationId xmlns:a16="http://schemas.microsoft.com/office/drawing/2014/main" id="{C4F59561-572D-42BA-A6FD-F3AFA1A394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8" name="Freeform 35">
                <a:extLst>
                  <a:ext uri="{FF2B5EF4-FFF2-40B4-BE49-F238E27FC236}">
                    <a16:creationId xmlns:a16="http://schemas.microsoft.com/office/drawing/2014/main" id="{BB7A51A1-D509-4494-BAE2-1B96CAD4D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4" name="Freeform 36">
                <a:extLst>
                  <a:ext uri="{FF2B5EF4-FFF2-40B4-BE49-F238E27FC236}">
                    <a16:creationId xmlns:a16="http://schemas.microsoft.com/office/drawing/2014/main" id="{D3FE0B5A-55DE-4E56-8E9B-B92D1DB9A8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 name="Freeform 37">
                <a:extLst>
                  <a:ext uri="{FF2B5EF4-FFF2-40B4-BE49-F238E27FC236}">
                    <a16:creationId xmlns:a16="http://schemas.microsoft.com/office/drawing/2014/main" id="{F125661C-3A0E-4B6E-B2AB-1B08C8925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 name="Freeform 38">
                <a:extLst>
                  <a:ext uri="{FF2B5EF4-FFF2-40B4-BE49-F238E27FC236}">
                    <a16:creationId xmlns:a16="http://schemas.microsoft.com/office/drawing/2014/main" id="{39304006-EE77-438A-A0D1-537322356C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 name="Freeform 39">
                <a:extLst>
                  <a:ext uri="{FF2B5EF4-FFF2-40B4-BE49-F238E27FC236}">
                    <a16:creationId xmlns:a16="http://schemas.microsoft.com/office/drawing/2014/main" id="{C6031DEB-4109-4049-82CF-DD06483A2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 name="Freeform 40">
                <a:extLst>
                  <a:ext uri="{FF2B5EF4-FFF2-40B4-BE49-F238E27FC236}">
                    <a16:creationId xmlns:a16="http://schemas.microsoft.com/office/drawing/2014/main" id="{65FC2657-18D6-4490-88D6-32E6B1C6FB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 name="Rectangle 41">
                <a:extLst>
                  <a:ext uri="{FF2B5EF4-FFF2-40B4-BE49-F238E27FC236}">
                    <a16:creationId xmlns:a16="http://schemas.microsoft.com/office/drawing/2014/main" id="{20BEA03B-3EAD-4FA2-BC9D-25A14D635CF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grpSp>
      </p:grpSp>
      <p:sp useBgFill="1">
        <p:nvSpPr>
          <p:cNvPr id="115" name="Rectangle 52">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16"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83B144A3-254D-8337-9936-1D0830832958}"/>
              </a:ext>
            </a:extLst>
          </p:cNvPr>
          <p:cNvSpPr>
            <a:spLocks noGrp="1"/>
          </p:cNvSpPr>
          <p:nvPr>
            <p:ph type="title" idx="4294967295"/>
          </p:nvPr>
        </p:nvSpPr>
        <p:spPr>
          <a:xfrm>
            <a:off x="1141413" y="618518"/>
            <a:ext cx="4459286" cy="1478570"/>
          </a:xfrm>
        </p:spPr>
        <p:txBody>
          <a:bodyPr vert="horz" lIns="91440" tIns="45720" rIns="91440" bIns="45720" rtlCol="0" anchor="ctr">
            <a:normAutofit/>
          </a:bodyPr>
          <a:lstStyle/>
          <a:p>
            <a:r>
              <a:rPr lang="en-US" sz="3200"/>
              <a:t>Progress</a:t>
            </a:r>
          </a:p>
        </p:txBody>
      </p:sp>
      <p:pic>
        <p:nvPicPr>
          <p:cNvPr id="5" name="Picture 5" descr="Chart, treemap chart&#10;&#10;Description automatically generated">
            <a:extLst>
              <a:ext uri="{FF2B5EF4-FFF2-40B4-BE49-F238E27FC236}">
                <a16:creationId xmlns:a16="http://schemas.microsoft.com/office/drawing/2014/main" id="{26B9A4DB-9508-E80C-669A-CDD1B80EB1AC}"/>
              </a:ext>
            </a:extLst>
          </p:cNvPr>
          <p:cNvPicPr>
            <a:picLocks noChangeAspect="1"/>
          </p:cNvPicPr>
          <p:nvPr/>
        </p:nvPicPr>
        <p:blipFill>
          <a:blip r:embed="rId4"/>
          <a:stretch>
            <a:fillRect/>
          </a:stretch>
        </p:blipFill>
        <p:spPr>
          <a:xfrm>
            <a:off x="3753971" y="177201"/>
            <a:ext cx="8011219" cy="6489854"/>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117" name="Group 56">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58"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18"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0"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9"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2"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3"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4"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5"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6"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7"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8"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9"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70"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1"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2"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3"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4"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75"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6"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7"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8"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9"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0"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1"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2"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3"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4"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graphicFrame>
        <p:nvGraphicFramePr>
          <p:cNvPr id="3" name="Diagram 3">
            <a:extLst>
              <a:ext uri="{FF2B5EF4-FFF2-40B4-BE49-F238E27FC236}">
                <a16:creationId xmlns:a16="http://schemas.microsoft.com/office/drawing/2014/main" id="{2D23FE66-BF58-0453-1D8B-7B1DAB5BE939}"/>
              </a:ext>
            </a:extLst>
          </p:cNvPr>
          <p:cNvGraphicFramePr>
            <a:graphicFrameLocks noGrp="1"/>
          </p:cNvGraphicFramePr>
          <p:nvPr>
            <p:ph idx="4294967295"/>
            <p:extLst>
              <p:ext uri="{D42A27DB-BD31-4B8C-83A1-F6EECF244321}">
                <p14:modId xmlns:p14="http://schemas.microsoft.com/office/powerpoint/2010/main" val="3577772632"/>
              </p:ext>
            </p:extLst>
          </p:nvPr>
        </p:nvGraphicFramePr>
        <p:xfrm>
          <a:off x="-2242" y="6754252"/>
          <a:ext cx="67889" cy="990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68556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B6B7F-C36C-2069-E3A4-BC671ED23697}"/>
              </a:ext>
            </a:extLst>
          </p:cNvPr>
          <p:cNvSpPr>
            <a:spLocks noGrp="1"/>
          </p:cNvSpPr>
          <p:nvPr>
            <p:ph type="title"/>
          </p:nvPr>
        </p:nvSpPr>
        <p:spPr/>
        <p:txBody>
          <a:bodyPr/>
          <a:lstStyle/>
          <a:p>
            <a:r>
              <a:rPr lang="en-US"/>
              <a:t>Issues</a:t>
            </a:r>
          </a:p>
        </p:txBody>
      </p:sp>
      <p:sp>
        <p:nvSpPr>
          <p:cNvPr id="3" name="Content Placeholder 2">
            <a:extLst>
              <a:ext uri="{FF2B5EF4-FFF2-40B4-BE49-F238E27FC236}">
                <a16:creationId xmlns:a16="http://schemas.microsoft.com/office/drawing/2014/main" id="{54F676AC-8EB6-C56A-3F31-17A0ED50ADCE}"/>
              </a:ext>
            </a:extLst>
          </p:cNvPr>
          <p:cNvSpPr>
            <a:spLocks noGrp="1"/>
          </p:cNvSpPr>
          <p:nvPr>
            <p:ph idx="1"/>
          </p:nvPr>
        </p:nvSpPr>
        <p:spPr/>
        <p:txBody>
          <a:bodyPr>
            <a:normAutofit fontScale="85000" lnSpcReduction="10000"/>
          </a:bodyPr>
          <a:lstStyle/>
          <a:p>
            <a:r>
              <a:rPr lang="en-US" dirty="0"/>
              <a:t>Learning curve to applying each Python Library</a:t>
            </a:r>
          </a:p>
          <a:p>
            <a:pPr lvl="1"/>
            <a:r>
              <a:rPr lang="en-US" dirty="0"/>
              <a:t>OpenCV</a:t>
            </a:r>
          </a:p>
          <a:p>
            <a:pPr lvl="1"/>
            <a:r>
              <a:rPr lang="en-US" dirty="0"/>
              <a:t>Micropython</a:t>
            </a:r>
          </a:p>
          <a:p>
            <a:pPr lvl="1"/>
            <a:r>
              <a:rPr lang="en-US" dirty="0"/>
              <a:t>PyTorch</a:t>
            </a:r>
          </a:p>
          <a:p>
            <a:r>
              <a:rPr lang="en-US" dirty="0"/>
              <a:t>Training is time intensive</a:t>
            </a:r>
          </a:p>
          <a:p>
            <a:r>
              <a:rPr lang="en-US" dirty="0"/>
              <a:t>Hardware delays</a:t>
            </a:r>
          </a:p>
          <a:p>
            <a:r>
              <a:rPr lang="en-US" dirty="0"/>
              <a:t>Camera issues</a:t>
            </a:r>
          </a:p>
          <a:p>
            <a:pPr lvl="1"/>
            <a:r>
              <a:rPr lang="en-US" dirty="0"/>
              <a:t>Resolution</a:t>
            </a:r>
          </a:p>
          <a:p>
            <a:pPr lvl="1"/>
            <a:r>
              <a:rPr lang="en-US" dirty="0"/>
              <a:t>Framerate</a:t>
            </a:r>
          </a:p>
        </p:txBody>
      </p:sp>
    </p:spTree>
    <p:extLst>
      <p:ext uri="{BB962C8B-B14F-4D97-AF65-F5344CB8AC3E}">
        <p14:creationId xmlns:p14="http://schemas.microsoft.com/office/powerpoint/2010/main" val="2973819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C1AF1-CB59-3C6A-1FDA-08C8532BA0C0}"/>
              </a:ext>
            </a:extLst>
          </p:cNvPr>
          <p:cNvSpPr>
            <a:spLocks noGrp="1"/>
          </p:cNvSpPr>
          <p:nvPr>
            <p:ph type="title"/>
          </p:nvPr>
        </p:nvSpPr>
        <p:spPr>
          <a:xfrm>
            <a:off x="4623486" y="2667000"/>
            <a:ext cx="2945028" cy="1524000"/>
          </a:xfrm>
        </p:spPr>
        <p:txBody>
          <a:bodyPr/>
          <a:lstStyle/>
          <a:p>
            <a:r>
              <a:rPr lang="en-US"/>
              <a:t>Questions?</a:t>
            </a:r>
          </a:p>
        </p:txBody>
      </p:sp>
    </p:spTree>
    <p:extLst>
      <p:ext uri="{BB962C8B-B14F-4D97-AF65-F5344CB8AC3E}">
        <p14:creationId xmlns:p14="http://schemas.microsoft.com/office/powerpoint/2010/main" val="3611042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2A28-E171-F484-8F9A-ED59E7495EB7}"/>
              </a:ext>
            </a:extLst>
          </p:cNvPr>
          <p:cNvSpPr>
            <a:spLocks noGrp="1"/>
          </p:cNvSpPr>
          <p:nvPr>
            <p:ph type="title"/>
          </p:nvPr>
        </p:nvSpPr>
        <p:spPr/>
        <p:txBody>
          <a:bodyPr/>
          <a:lstStyle/>
          <a:p>
            <a:r>
              <a:rPr lang="en-US"/>
              <a:t>Motivation</a:t>
            </a:r>
            <a:br>
              <a:rPr lang="en-US"/>
            </a:br>
            <a:endParaRPr lang="en-US"/>
          </a:p>
        </p:txBody>
      </p:sp>
      <p:sp>
        <p:nvSpPr>
          <p:cNvPr id="3" name="Content Placeholder 2">
            <a:extLst>
              <a:ext uri="{FF2B5EF4-FFF2-40B4-BE49-F238E27FC236}">
                <a16:creationId xmlns:a16="http://schemas.microsoft.com/office/drawing/2014/main" id="{6871927B-D8A1-3192-058D-E3C360D27443}"/>
              </a:ext>
            </a:extLst>
          </p:cNvPr>
          <p:cNvSpPr>
            <a:spLocks noGrp="1"/>
          </p:cNvSpPr>
          <p:nvPr>
            <p:ph idx="1"/>
          </p:nvPr>
        </p:nvSpPr>
        <p:spPr/>
        <p:txBody>
          <a:bodyPr vert="horz" lIns="91440" tIns="45720" rIns="91440" bIns="45720" rtlCol="0" anchor="t">
            <a:normAutofit fontScale="92500" lnSpcReduction="10000"/>
          </a:bodyPr>
          <a:lstStyle/>
          <a:p>
            <a:r>
              <a:rPr lang="en-US">
                <a:ea typeface="+mn-lt"/>
                <a:cs typeface="+mn-lt"/>
              </a:rPr>
              <a:t>Designing an AOI that is cost efficient that will help the UCF Photonic MOFD Team with their manufacturing Quality Control (QC)</a:t>
            </a:r>
            <a:endParaRPr lang="en-US"/>
          </a:p>
          <a:p>
            <a:r>
              <a:rPr lang="en-US">
                <a:ea typeface="+mn-lt"/>
                <a:cs typeface="+mn-lt"/>
              </a:rPr>
              <a:t>The product that they are developing is a color changing fabric, with individual copper wires that heat thermochromic pigments </a:t>
            </a:r>
            <a:endParaRPr lang="en-US"/>
          </a:p>
          <a:p>
            <a:r>
              <a:rPr lang="en-US">
                <a:ea typeface="+mn-lt"/>
                <a:cs typeface="+mn-lt"/>
              </a:rPr>
              <a:t>Operating in the IR range in order to determine if the heat signature from the fabric matches noted patterns that resemble pass/fail patterns</a:t>
            </a:r>
            <a:endParaRPr lang="en-US"/>
          </a:p>
          <a:p>
            <a:r>
              <a:rPr lang="en-US">
                <a:ea typeface="+mn-lt"/>
                <a:cs typeface="+mn-lt"/>
              </a:rPr>
              <a:t>System will also have an attached laser counter in order to further help the MOFD keep track of the amount of material being used</a:t>
            </a:r>
            <a:endParaRPr lang="en-US"/>
          </a:p>
          <a:p>
            <a:endParaRPr lang="en-US"/>
          </a:p>
        </p:txBody>
      </p:sp>
    </p:spTree>
    <p:extLst>
      <p:ext uri="{BB962C8B-B14F-4D97-AF65-F5344CB8AC3E}">
        <p14:creationId xmlns:p14="http://schemas.microsoft.com/office/powerpoint/2010/main" val="2727215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71254-32D9-F195-65BC-A24D5D8FAAB8}"/>
              </a:ext>
            </a:extLst>
          </p:cNvPr>
          <p:cNvSpPr>
            <a:spLocks noGrp="1"/>
          </p:cNvSpPr>
          <p:nvPr>
            <p:ph type="title"/>
          </p:nvPr>
        </p:nvSpPr>
        <p:spPr/>
        <p:txBody>
          <a:bodyPr/>
          <a:lstStyle/>
          <a:p>
            <a:r>
              <a:rPr lang="en-US"/>
              <a:t>Goals &amp; Objectives</a:t>
            </a:r>
          </a:p>
        </p:txBody>
      </p:sp>
      <p:sp>
        <p:nvSpPr>
          <p:cNvPr id="3" name="Content Placeholder 2">
            <a:extLst>
              <a:ext uri="{FF2B5EF4-FFF2-40B4-BE49-F238E27FC236}">
                <a16:creationId xmlns:a16="http://schemas.microsoft.com/office/drawing/2014/main" id="{4D393922-6C94-A22D-CE67-37AEE8A81C7F}"/>
              </a:ext>
            </a:extLst>
          </p:cNvPr>
          <p:cNvSpPr>
            <a:spLocks noGrp="1"/>
          </p:cNvSpPr>
          <p:nvPr>
            <p:ph idx="1"/>
          </p:nvPr>
        </p:nvSpPr>
        <p:spPr/>
        <p:txBody>
          <a:bodyPr vert="horz" lIns="91440" tIns="45720" rIns="91440" bIns="45720" rtlCol="0" anchor="t">
            <a:normAutofit/>
          </a:bodyPr>
          <a:lstStyle/>
          <a:p>
            <a:r>
              <a:rPr lang="en-US">
                <a:ea typeface="+mn-lt"/>
                <a:cs typeface="+mn-lt"/>
              </a:rPr>
              <a:t>Create a device that can take photos at a set rate</a:t>
            </a:r>
            <a:endParaRPr lang="en-US"/>
          </a:p>
          <a:p>
            <a:r>
              <a:rPr lang="en-US">
                <a:ea typeface="+mn-lt"/>
                <a:cs typeface="+mn-lt"/>
              </a:rPr>
              <a:t> System can process images at the same interval </a:t>
            </a:r>
            <a:endParaRPr lang="en-US"/>
          </a:p>
          <a:p>
            <a:r>
              <a:rPr lang="en-US">
                <a:ea typeface="+mn-lt"/>
                <a:cs typeface="+mn-lt"/>
              </a:rPr>
              <a:t>System can determine whether the image of the product passes or fails through machine learning </a:t>
            </a:r>
            <a:endParaRPr lang="en-US"/>
          </a:p>
          <a:p>
            <a:r>
              <a:rPr lang="en-US">
                <a:ea typeface="+mn-lt"/>
                <a:cs typeface="+mn-lt"/>
              </a:rPr>
              <a:t>Laser counter that can keep an accurate count of the fabric material</a:t>
            </a:r>
            <a:endParaRPr lang="en-US"/>
          </a:p>
          <a:p>
            <a:pPr marL="0" indent="0">
              <a:buNone/>
            </a:pPr>
            <a:endParaRPr lang="en-US"/>
          </a:p>
          <a:p>
            <a:endParaRPr lang="en-US"/>
          </a:p>
        </p:txBody>
      </p:sp>
    </p:spTree>
    <p:extLst>
      <p:ext uri="{BB962C8B-B14F-4D97-AF65-F5344CB8AC3E}">
        <p14:creationId xmlns:p14="http://schemas.microsoft.com/office/powerpoint/2010/main" val="2421971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50981-B09B-A5FD-C0B6-45F9A7E6AB79}"/>
              </a:ext>
            </a:extLst>
          </p:cNvPr>
          <p:cNvSpPr>
            <a:spLocks noGrp="1"/>
          </p:cNvSpPr>
          <p:nvPr>
            <p:ph type="title"/>
          </p:nvPr>
        </p:nvSpPr>
        <p:spPr/>
        <p:txBody>
          <a:bodyPr/>
          <a:lstStyle/>
          <a:p>
            <a:r>
              <a:rPr lang="en-US"/>
              <a:t>Engineering Specifications</a:t>
            </a:r>
          </a:p>
        </p:txBody>
      </p:sp>
      <p:graphicFrame>
        <p:nvGraphicFramePr>
          <p:cNvPr id="4" name="Content Placeholder 3">
            <a:extLst>
              <a:ext uri="{FF2B5EF4-FFF2-40B4-BE49-F238E27FC236}">
                <a16:creationId xmlns:a16="http://schemas.microsoft.com/office/drawing/2014/main" id="{273807AE-81C2-7609-33AE-D819B303F1AA}"/>
              </a:ext>
            </a:extLst>
          </p:cNvPr>
          <p:cNvGraphicFramePr>
            <a:graphicFrameLocks noGrp="1"/>
          </p:cNvGraphicFramePr>
          <p:nvPr>
            <p:ph idx="1"/>
            <p:extLst>
              <p:ext uri="{D42A27DB-BD31-4B8C-83A1-F6EECF244321}">
                <p14:modId xmlns:p14="http://schemas.microsoft.com/office/powerpoint/2010/main" val="2347114438"/>
              </p:ext>
            </p:extLst>
          </p:nvPr>
        </p:nvGraphicFramePr>
        <p:xfrm>
          <a:off x="1413164" y="2183980"/>
          <a:ext cx="9686636" cy="3922814"/>
        </p:xfrm>
        <a:graphic>
          <a:graphicData uri="http://schemas.openxmlformats.org/drawingml/2006/table">
            <a:tbl>
              <a:tblPr/>
              <a:tblGrid>
                <a:gridCol w="4832882">
                  <a:extLst>
                    <a:ext uri="{9D8B030D-6E8A-4147-A177-3AD203B41FA5}">
                      <a16:colId xmlns:a16="http://schemas.microsoft.com/office/drawing/2014/main" val="1964574760"/>
                    </a:ext>
                  </a:extLst>
                </a:gridCol>
                <a:gridCol w="4853754">
                  <a:extLst>
                    <a:ext uri="{9D8B030D-6E8A-4147-A177-3AD203B41FA5}">
                      <a16:colId xmlns:a16="http://schemas.microsoft.com/office/drawing/2014/main" val="1164789500"/>
                    </a:ext>
                  </a:extLst>
                </a:gridCol>
              </a:tblGrid>
              <a:tr h="518196">
                <a:tc>
                  <a:txBody>
                    <a:bodyPr/>
                    <a:lstStyle/>
                    <a:p>
                      <a:pPr fontAlgn="t"/>
                      <a:endParaRPr lang="en-US" sz="1600" dirty="0">
                        <a:effectLst/>
                      </a:endParaRPr>
                    </a:p>
                    <a:p>
                      <a:pPr algn="l" rtl="0" fontAlgn="base"/>
                      <a:r>
                        <a:rPr lang="en-US" sz="1600" b="1" i="0" dirty="0">
                          <a:effectLst/>
                          <a:latin typeface="Times New Roman" panose="02020603050405020304" pitchFamily="18" charset="0"/>
                        </a:rPr>
                        <a:t>Description</a:t>
                      </a:r>
                      <a:r>
                        <a:rPr lang="en-US" sz="1600" b="0" i="0" dirty="0">
                          <a:effectLst/>
                          <a:latin typeface="Times New Roman" panose="02020603050405020304" pitchFamily="18" charset="0"/>
                        </a:rPr>
                        <a:t> </a:t>
                      </a:r>
                      <a:endParaRPr lang="en-US" sz="1600" b="0" i="0" dirty="0">
                        <a:effectLst/>
                      </a:endParaRPr>
                    </a:p>
                  </a:txBody>
                  <a:tcPr marL="72723" marR="72723" marT="36361" marB="3636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3EB8D0"/>
                    </a:solidFill>
                  </a:tcPr>
                </a:tc>
                <a:tc>
                  <a:txBody>
                    <a:bodyPr/>
                    <a:lstStyle/>
                    <a:p>
                      <a:pPr algn="ctr" fontAlgn="t"/>
                      <a:endParaRPr lang="en-US" sz="1600" dirty="0">
                        <a:effectLst/>
                      </a:endParaRPr>
                    </a:p>
                    <a:p>
                      <a:pPr algn="l" rtl="0" fontAlgn="base"/>
                      <a:r>
                        <a:rPr lang="en-US" sz="1600" b="1" i="0" dirty="0">
                          <a:effectLst/>
                          <a:latin typeface="Times New Roman" panose="02020603050405020304" pitchFamily="18" charset="0"/>
                        </a:rPr>
                        <a:t>Project Minimum Targets</a:t>
                      </a:r>
                      <a:r>
                        <a:rPr lang="en-US" sz="1600" b="0" i="0" dirty="0">
                          <a:effectLst/>
                          <a:latin typeface="Times New Roman" panose="02020603050405020304" pitchFamily="18" charset="0"/>
                        </a:rPr>
                        <a:t> </a:t>
                      </a:r>
                      <a:endParaRPr lang="en-US" sz="1600" b="0" i="0" dirty="0">
                        <a:effectLst/>
                      </a:endParaRPr>
                    </a:p>
                  </a:txBody>
                  <a:tcPr marL="72723" marR="72723" marT="36361" marB="3636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3EB8D0"/>
                    </a:solidFill>
                  </a:tcPr>
                </a:tc>
                <a:extLst>
                  <a:ext uri="{0D108BD9-81ED-4DB2-BD59-A6C34878D82A}">
                    <a16:rowId xmlns:a16="http://schemas.microsoft.com/office/drawing/2014/main" val="1891786373"/>
                  </a:ext>
                </a:extLst>
              </a:tr>
              <a:tr h="518196">
                <a:tc>
                  <a:txBody>
                    <a:bodyPr/>
                    <a:lstStyle/>
                    <a:p>
                      <a:pPr fontAlgn="t"/>
                      <a:endParaRPr lang="en-US" sz="1600" dirty="0">
                        <a:effectLst/>
                      </a:endParaRPr>
                    </a:p>
                    <a:p>
                      <a:pPr algn="l" rtl="0" fontAlgn="base"/>
                      <a:r>
                        <a:rPr lang="en-US" sz="1600" b="0" i="0" dirty="0">
                          <a:effectLst/>
                          <a:latin typeface="Times New Roman" panose="02020603050405020304" pitchFamily="18" charset="0"/>
                        </a:rPr>
                        <a:t>A.I. Positive Detection rate </a:t>
                      </a:r>
                      <a:endParaRPr lang="en-US" sz="1600" b="0" i="0" dirty="0">
                        <a:effectLst/>
                      </a:endParaRPr>
                    </a:p>
                  </a:txBody>
                  <a:tcPr marL="72723" marR="72723" marT="36361" marB="3636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fontAlgn="t"/>
                      <a:endParaRPr lang="en-US" sz="1600" dirty="0">
                        <a:effectLst/>
                      </a:endParaRPr>
                    </a:p>
                    <a:p>
                      <a:pPr algn="l" rtl="0" fontAlgn="base"/>
                      <a:r>
                        <a:rPr lang="en-US" sz="1600" b="0" i="0" dirty="0">
                          <a:effectLst/>
                          <a:latin typeface="Times New Roman" panose="02020603050405020304" pitchFamily="18" charset="0"/>
                        </a:rPr>
                        <a:t>&gt;70% </a:t>
                      </a:r>
                      <a:endParaRPr lang="en-US" sz="1600" b="0" i="0" dirty="0">
                        <a:effectLst/>
                      </a:endParaRPr>
                    </a:p>
                  </a:txBody>
                  <a:tcPr marL="72723" marR="72723" marT="36361" marB="3636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65000"/>
                        <a:lumOff val="35000"/>
                      </a:schemeClr>
                    </a:solidFill>
                  </a:tcPr>
                </a:tc>
                <a:extLst>
                  <a:ext uri="{0D108BD9-81ED-4DB2-BD59-A6C34878D82A}">
                    <a16:rowId xmlns:a16="http://schemas.microsoft.com/office/drawing/2014/main" val="3032600529"/>
                  </a:ext>
                </a:extLst>
              </a:tr>
              <a:tr h="518196">
                <a:tc>
                  <a:txBody>
                    <a:bodyPr/>
                    <a:lstStyle/>
                    <a:p>
                      <a:pPr fontAlgn="t"/>
                      <a:endParaRPr lang="en-US" sz="1600" dirty="0">
                        <a:effectLst/>
                      </a:endParaRPr>
                    </a:p>
                    <a:p>
                      <a:pPr algn="l" rtl="0" fontAlgn="base"/>
                      <a:r>
                        <a:rPr lang="en-US" sz="1600" b="0" i="0" dirty="0">
                          <a:effectLst/>
                          <a:latin typeface="Times New Roman" panose="02020603050405020304" pitchFamily="18" charset="0"/>
                        </a:rPr>
                        <a:t>Error rate </a:t>
                      </a:r>
                      <a:endParaRPr lang="en-US" sz="1600" b="0" i="0" dirty="0">
                        <a:effectLst/>
                      </a:endParaRPr>
                    </a:p>
                  </a:txBody>
                  <a:tcPr marL="72723" marR="72723" marT="36361" marB="3636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fontAlgn="t"/>
                      <a:endParaRPr lang="en-US" sz="1600" dirty="0">
                        <a:effectLst/>
                      </a:endParaRPr>
                    </a:p>
                    <a:p>
                      <a:pPr algn="l" rtl="0" fontAlgn="base"/>
                      <a:r>
                        <a:rPr lang="en-US" sz="1600" b="0" i="0" dirty="0">
                          <a:effectLst/>
                          <a:latin typeface="Times New Roman" panose="02020603050405020304" pitchFamily="18" charset="0"/>
                        </a:rPr>
                        <a:t>&lt;30% </a:t>
                      </a:r>
                      <a:endParaRPr lang="en-US" sz="1600" b="0" i="0" dirty="0">
                        <a:effectLst/>
                      </a:endParaRPr>
                    </a:p>
                  </a:txBody>
                  <a:tcPr marL="72723" marR="72723" marT="36361" marB="3636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65000"/>
                        <a:lumOff val="35000"/>
                      </a:schemeClr>
                    </a:solidFill>
                  </a:tcPr>
                </a:tc>
                <a:extLst>
                  <a:ext uri="{0D108BD9-81ED-4DB2-BD59-A6C34878D82A}">
                    <a16:rowId xmlns:a16="http://schemas.microsoft.com/office/drawing/2014/main" val="677507730"/>
                  </a:ext>
                </a:extLst>
              </a:tr>
              <a:tr h="518196">
                <a:tc>
                  <a:txBody>
                    <a:bodyPr/>
                    <a:lstStyle/>
                    <a:p>
                      <a:pPr fontAlgn="t"/>
                      <a:endParaRPr lang="en-US" sz="1600" dirty="0">
                        <a:effectLst/>
                      </a:endParaRPr>
                    </a:p>
                    <a:p>
                      <a:pPr algn="l" rtl="0" fontAlgn="base"/>
                      <a:r>
                        <a:rPr lang="en-US" sz="1600" b="0" i="0" dirty="0">
                          <a:effectLst/>
                          <a:latin typeface="Times New Roman" panose="02020603050405020304" pitchFamily="18" charset="0"/>
                        </a:rPr>
                        <a:t>Rate of reading and processing </a:t>
                      </a:r>
                      <a:endParaRPr lang="en-US" sz="1600" b="0" i="0" dirty="0">
                        <a:effectLst/>
                      </a:endParaRPr>
                    </a:p>
                  </a:txBody>
                  <a:tcPr marL="72723" marR="72723" marT="36361" marB="3636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65000"/>
                        <a:lumOff val="35000"/>
                      </a:schemeClr>
                    </a:solidFill>
                  </a:tcPr>
                </a:tc>
                <a:tc>
                  <a:txBody>
                    <a:bodyPr/>
                    <a:lstStyle/>
                    <a:p>
                      <a:pPr fontAlgn="t"/>
                      <a:endParaRPr lang="en-US" sz="1600" dirty="0">
                        <a:effectLst/>
                      </a:endParaRPr>
                    </a:p>
                    <a:p>
                      <a:pPr algn="l" rtl="0" fontAlgn="base"/>
                      <a:r>
                        <a:rPr lang="en-US" sz="1600" b="0" i="0" dirty="0">
                          <a:effectLst/>
                          <a:latin typeface="Times New Roman" panose="02020603050405020304" pitchFamily="18" charset="0"/>
                        </a:rPr>
                        <a:t>&gt;1 ft/s </a:t>
                      </a:r>
                      <a:endParaRPr lang="en-US" sz="1600" b="0" i="0" dirty="0">
                        <a:effectLst/>
                      </a:endParaRPr>
                    </a:p>
                  </a:txBody>
                  <a:tcPr marL="72723" marR="72723" marT="36361" marB="3636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65000"/>
                        <a:lumOff val="35000"/>
                      </a:schemeClr>
                    </a:solidFill>
                  </a:tcPr>
                </a:tc>
                <a:extLst>
                  <a:ext uri="{0D108BD9-81ED-4DB2-BD59-A6C34878D82A}">
                    <a16:rowId xmlns:a16="http://schemas.microsoft.com/office/drawing/2014/main" val="2502481495"/>
                  </a:ext>
                </a:extLst>
              </a:tr>
              <a:tr h="518196">
                <a:tc>
                  <a:txBody>
                    <a:bodyPr/>
                    <a:lstStyle/>
                    <a:p>
                      <a:pPr fontAlgn="t"/>
                      <a:endParaRPr lang="en-US" sz="1600" dirty="0">
                        <a:effectLst/>
                      </a:endParaRPr>
                    </a:p>
                    <a:p>
                      <a:pPr algn="l" rtl="0" fontAlgn="base"/>
                      <a:r>
                        <a:rPr lang="en-US" sz="1600" b="0" i="0" dirty="0">
                          <a:effectLst/>
                          <a:latin typeface="Times New Roman" panose="02020603050405020304" pitchFamily="18" charset="0"/>
                        </a:rPr>
                        <a:t>Thermal inspection area </a:t>
                      </a:r>
                      <a:endParaRPr lang="en-US" sz="1600" b="0" i="0" dirty="0">
                        <a:effectLst/>
                      </a:endParaRPr>
                    </a:p>
                  </a:txBody>
                  <a:tcPr marL="72723" marR="72723" marT="36361" marB="3636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3EB8D0"/>
                    </a:solidFill>
                  </a:tcPr>
                </a:tc>
                <a:tc>
                  <a:txBody>
                    <a:bodyPr/>
                    <a:lstStyle/>
                    <a:p>
                      <a:pPr fontAlgn="t"/>
                      <a:endParaRPr lang="en-US" sz="1600" dirty="0">
                        <a:effectLst/>
                      </a:endParaRPr>
                    </a:p>
                    <a:p>
                      <a:pPr algn="l" rtl="0" fontAlgn="base"/>
                      <a:r>
                        <a:rPr lang="en-US" sz="1600" b="0" i="0" dirty="0">
                          <a:effectLst/>
                          <a:latin typeface="Times New Roman" panose="02020603050405020304" pitchFamily="18" charset="0"/>
                        </a:rPr>
                        <a:t>&lt;100 um </a:t>
                      </a:r>
                      <a:endParaRPr lang="en-US" sz="1600" b="0" i="0" dirty="0">
                        <a:effectLst/>
                      </a:endParaRPr>
                    </a:p>
                  </a:txBody>
                  <a:tcPr marL="72723" marR="72723" marT="36361" marB="3636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3EB8D0"/>
                    </a:solidFill>
                  </a:tcPr>
                </a:tc>
                <a:extLst>
                  <a:ext uri="{0D108BD9-81ED-4DB2-BD59-A6C34878D82A}">
                    <a16:rowId xmlns:a16="http://schemas.microsoft.com/office/drawing/2014/main" val="3633340127"/>
                  </a:ext>
                </a:extLst>
              </a:tr>
              <a:tr h="518196">
                <a:tc>
                  <a:txBody>
                    <a:bodyPr/>
                    <a:lstStyle/>
                    <a:p>
                      <a:pPr fontAlgn="t"/>
                      <a:endParaRPr lang="en-US" sz="1600">
                        <a:effectLst/>
                      </a:endParaRPr>
                    </a:p>
                    <a:p>
                      <a:pPr algn="l" rtl="0" fontAlgn="base"/>
                      <a:r>
                        <a:rPr lang="en-US" sz="1600" b="0" i="0">
                          <a:effectLst/>
                          <a:latin typeface="Times New Roman" panose="02020603050405020304" pitchFamily="18" charset="0"/>
                        </a:rPr>
                        <a:t>Cost </a:t>
                      </a:r>
                      <a:endParaRPr lang="en-US" sz="1600" b="0" i="0">
                        <a:effectLst/>
                      </a:endParaRPr>
                    </a:p>
                  </a:txBody>
                  <a:tcPr marL="72723" marR="72723" marT="36361" marB="3636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3EB8D0"/>
                    </a:solidFill>
                  </a:tcPr>
                </a:tc>
                <a:tc>
                  <a:txBody>
                    <a:bodyPr/>
                    <a:lstStyle/>
                    <a:p>
                      <a:pPr fontAlgn="t"/>
                      <a:endParaRPr lang="en-US" sz="1600">
                        <a:effectLst/>
                      </a:endParaRPr>
                    </a:p>
                    <a:p>
                      <a:pPr algn="l" rtl="0" fontAlgn="base"/>
                      <a:r>
                        <a:rPr lang="en-US" sz="1600" b="0" i="0">
                          <a:effectLst/>
                          <a:latin typeface="Times New Roman" panose="02020603050405020304" pitchFamily="18" charset="0"/>
                        </a:rPr>
                        <a:t>&lt;$2500 </a:t>
                      </a:r>
                      <a:endParaRPr lang="en-US" sz="1600" b="0" i="0">
                        <a:effectLst/>
                      </a:endParaRPr>
                    </a:p>
                  </a:txBody>
                  <a:tcPr marL="72723" marR="72723" marT="36361" marB="3636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3EB8D0"/>
                    </a:solidFill>
                  </a:tcPr>
                </a:tc>
                <a:extLst>
                  <a:ext uri="{0D108BD9-81ED-4DB2-BD59-A6C34878D82A}">
                    <a16:rowId xmlns:a16="http://schemas.microsoft.com/office/drawing/2014/main" val="1559716983"/>
                  </a:ext>
                </a:extLst>
              </a:tr>
              <a:tr h="518196">
                <a:tc>
                  <a:txBody>
                    <a:bodyPr/>
                    <a:lstStyle/>
                    <a:p>
                      <a:pPr fontAlgn="t"/>
                      <a:endParaRPr lang="en-US" sz="1600">
                        <a:effectLst/>
                      </a:endParaRPr>
                    </a:p>
                    <a:p>
                      <a:pPr algn="l" rtl="0" fontAlgn="base"/>
                      <a:r>
                        <a:rPr lang="en-US" sz="1600" b="0" i="0">
                          <a:effectLst/>
                          <a:latin typeface="Times New Roman" panose="02020603050405020304" pitchFamily="18" charset="0"/>
                        </a:rPr>
                        <a:t>Photo Rate </a:t>
                      </a:r>
                      <a:endParaRPr lang="en-US" sz="1600" b="0" i="0">
                        <a:effectLst/>
                      </a:endParaRPr>
                    </a:p>
                  </a:txBody>
                  <a:tcPr marL="72723" marR="72723" marT="36361" marB="3636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3EB8D0"/>
                    </a:solidFill>
                  </a:tcPr>
                </a:tc>
                <a:tc>
                  <a:txBody>
                    <a:bodyPr/>
                    <a:lstStyle/>
                    <a:p>
                      <a:pPr fontAlgn="t"/>
                      <a:endParaRPr lang="en-US" sz="1600" dirty="0">
                        <a:effectLst/>
                      </a:endParaRPr>
                    </a:p>
                    <a:p>
                      <a:pPr algn="l" rtl="0" fontAlgn="base"/>
                      <a:r>
                        <a:rPr lang="en-US" sz="1600" b="0" i="0" dirty="0">
                          <a:effectLst/>
                          <a:latin typeface="Times New Roman" panose="02020603050405020304" pitchFamily="18" charset="0"/>
                        </a:rPr>
                        <a:t>&gt;360 threads/sec </a:t>
                      </a:r>
                      <a:endParaRPr lang="en-US" sz="1600" b="0" i="0" dirty="0">
                        <a:effectLst/>
                      </a:endParaRPr>
                    </a:p>
                  </a:txBody>
                  <a:tcPr marL="72723" marR="72723" marT="36361" marB="36361">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3EB8D0"/>
                    </a:solidFill>
                  </a:tcPr>
                </a:tc>
                <a:extLst>
                  <a:ext uri="{0D108BD9-81ED-4DB2-BD59-A6C34878D82A}">
                    <a16:rowId xmlns:a16="http://schemas.microsoft.com/office/drawing/2014/main" val="1702949689"/>
                  </a:ext>
                </a:extLst>
              </a:tr>
            </a:tbl>
          </a:graphicData>
        </a:graphic>
      </p:graphicFrame>
    </p:spTree>
    <p:extLst>
      <p:ext uri="{BB962C8B-B14F-4D97-AF65-F5344CB8AC3E}">
        <p14:creationId xmlns:p14="http://schemas.microsoft.com/office/powerpoint/2010/main" val="2357548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D8BBB-2143-4225-1137-819F992F15BF}"/>
              </a:ext>
            </a:extLst>
          </p:cNvPr>
          <p:cNvSpPr>
            <a:spLocks noGrp="1"/>
          </p:cNvSpPr>
          <p:nvPr>
            <p:ph type="title"/>
          </p:nvPr>
        </p:nvSpPr>
        <p:spPr/>
        <p:txBody>
          <a:bodyPr/>
          <a:lstStyle/>
          <a:p>
            <a:r>
              <a:rPr lang="en-US"/>
              <a:t>AOI System Diagram</a:t>
            </a:r>
          </a:p>
        </p:txBody>
      </p:sp>
      <p:sp>
        <p:nvSpPr>
          <p:cNvPr id="3" name="Content Placeholder 2">
            <a:extLst>
              <a:ext uri="{FF2B5EF4-FFF2-40B4-BE49-F238E27FC236}">
                <a16:creationId xmlns:a16="http://schemas.microsoft.com/office/drawing/2014/main" id="{620CFF71-C14B-7F07-90C4-13194CA7531F}"/>
              </a:ext>
            </a:extLst>
          </p:cNvPr>
          <p:cNvSpPr>
            <a:spLocks noGrp="1"/>
          </p:cNvSpPr>
          <p:nvPr>
            <p:ph idx="1"/>
          </p:nvPr>
        </p:nvSpPr>
        <p:spPr>
          <a:xfrm>
            <a:off x="6563335" y="2249487"/>
            <a:ext cx="4484076" cy="3541714"/>
          </a:xfrm>
        </p:spPr>
        <p:txBody>
          <a:bodyPr vert="horz" lIns="91440" tIns="45720" rIns="91440" bIns="45720" rtlCol="0" anchor="t">
            <a:normAutofit fontScale="92500" lnSpcReduction="10000"/>
          </a:bodyPr>
          <a:lstStyle/>
          <a:p>
            <a:r>
              <a:rPr lang="en-US">
                <a:ea typeface="+mn-lt"/>
                <a:cs typeface="+mn-lt"/>
              </a:rPr>
              <a:t>Image of the fabric is captured on the production line</a:t>
            </a:r>
            <a:endParaRPr lang="en-US"/>
          </a:p>
          <a:p>
            <a:r>
              <a:rPr lang="en-US">
                <a:ea typeface="+mn-lt"/>
                <a:cs typeface="+mn-lt"/>
              </a:rPr>
              <a:t>The image is magnified and collimated with concave and convex lenses</a:t>
            </a:r>
            <a:endParaRPr lang="en-US"/>
          </a:p>
          <a:p>
            <a:r>
              <a:rPr lang="en-US">
                <a:ea typeface="+mn-lt"/>
                <a:cs typeface="+mn-lt"/>
              </a:rPr>
              <a:t>The image is then focused with a Plano Convex lens and then captured by our camera</a:t>
            </a:r>
            <a:endParaRPr lang="en-US"/>
          </a:p>
          <a:p>
            <a:endParaRPr lang="en-US"/>
          </a:p>
        </p:txBody>
      </p:sp>
      <p:pic>
        <p:nvPicPr>
          <p:cNvPr id="6" name="Picture 6" descr="Diagram&#10;&#10;Description automatically generated">
            <a:extLst>
              <a:ext uri="{FF2B5EF4-FFF2-40B4-BE49-F238E27FC236}">
                <a16:creationId xmlns:a16="http://schemas.microsoft.com/office/drawing/2014/main" id="{971EBFFF-973F-0E80-60D8-5EDD32F4A388}"/>
              </a:ext>
            </a:extLst>
          </p:cNvPr>
          <p:cNvPicPr>
            <a:picLocks noChangeAspect="1"/>
          </p:cNvPicPr>
          <p:nvPr/>
        </p:nvPicPr>
        <p:blipFill>
          <a:blip r:embed="rId2"/>
          <a:stretch>
            <a:fillRect/>
          </a:stretch>
        </p:blipFill>
        <p:spPr>
          <a:xfrm>
            <a:off x="543169" y="2182610"/>
            <a:ext cx="5722815" cy="4241470"/>
          </a:xfrm>
          <a:prstGeom prst="rect">
            <a:avLst/>
          </a:prstGeom>
        </p:spPr>
      </p:pic>
    </p:spTree>
    <p:extLst>
      <p:ext uri="{BB962C8B-B14F-4D97-AF65-F5344CB8AC3E}">
        <p14:creationId xmlns:p14="http://schemas.microsoft.com/office/powerpoint/2010/main" val="3560809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13D83-01F5-0730-3BB7-5D1B3E1DDEEA}"/>
              </a:ext>
            </a:extLst>
          </p:cNvPr>
          <p:cNvSpPr>
            <a:spLocks noGrp="1"/>
          </p:cNvSpPr>
          <p:nvPr>
            <p:ph type="title"/>
          </p:nvPr>
        </p:nvSpPr>
        <p:spPr/>
        <p:txBody>
          <a:bodyPr/>
          <a:lstStyle/>
          <a:p>
            <a:r>
              <a:rPr lang="en-US"/>
              <a:t>Laser counting system</a:t>
            </a:r>
          </a:p>
        </p:txBody>
      </p:sp>
      <p:sp>
        <p:nvSpPr>
          <p:cNvPr id="3" name="Content Placeholder 2">
            <a:extLst>
              <a:ext uri="{FF2B5EF4-FFF2-40B4-BE49-F238E27FC236}">
                <a16:creationId xmlns:a16="http://schemas.microsoft.com/office/drawing/2014/main" id="{79378EBA-8034-3CE2-B5DD-F5DB2B9ECA5B}"/>
              </a:ext>
            </a:extLst>
          </p:cNvPr>
          <p:cNvSpPr>
            <a:spLocks noGrp="1"/>
          </p:cNvSpPr>
          <p:nvPr>
            <p:ph idx="1"/>
          </p:nvPr>
        </p:nvSpPr>
        <p:spPr>
          <a:xfrm>
            <a:off x="6192104" y="2249487"/>
            <a:ext cx="4855307" cy="3541714"/>
          </a:xfrm>
        </p:spPr>
        <p:txBody>
          <a:bodyPr vert="horz" lIns="91440" tIns="45720" rIns="91440" bIns="45720" rtlCol="0" anchor="t">
            <a:normAutofit fontScale="92500" lnSpcReduction="10000"/>
          </a:bodyPr>
          <a:lstStyle/>
          <a:p>
            <a:pPr marL="0" indent="0">
              <a:buNone/>
            </a:pPr>
            <a:endParaRPr lang="en-US"/>
          </a:p>
          <a:p>
            <a:r>
              <a:rPr lang="en-US">
                <a:ea typeface="+mn-lt"/>
                <a:cs typeface="+mn-lt"/>
              </a:rPr>
              <a:t>Our laser is put through a Galilean Beam expander in order to expand the diameter by a rough factor of 3. </a:t>
            </a:r>
            <a:endParaRPr lang="en-US"/>
          </a:p>
          <a:p>
            <a:r>
              <a:rPr lang="en-US">
                <a:ea typeface="+mn-lt"/>
                <a:cs typeface="+mn-lt"/>
              </a:rPr>
              <a:t>The laser is then focused through a 150 mm Plano Convex lens in order to focus the beam so that it has an appropriate spot size of 50 microns</a:t>
            </a:r>
            <a:endParaRPr lang="en-US"/>
          </a:p>
          <a:p>
            <a:endParaRPr lang="en-US"/>
          </a:p>
        </p:txBody>
      </p:sp>
      <p:pic>
        <p:nvPicPr>
          <p:cNvPr id="4" name="Picture 4" descr="Diagram&#10;&#10;Description automatically generated">
            <a:extLst>
              <a:ext uri="{FF2B5EF4-FFF2-40B4-BE49-F238E27FC236}">
                <a16:creationId xmlns:a16="http://schemas.microsoft.com/office/drawing/2014/main" id="{9F875425-5324-3560-68B3-4C1552CC38B2}"/>
              </a:ext>
            </a:extLst>
          </p:cNvPr>
          <p:cNvPicPr>
            <a:picLocks noChangeAspect="1"/>
          </p:cNvPicPr>
          <p:nvPr/>
        </p:nvPicPr>
        <p:blipFill>
          <a:blip r:embed="rId2"/>
          <a:stretch>
            <a:fillRect/>
          </a:stretch>
        </p:blipFill>
        <p:spPr>
          <a:xfrm>
            <a:off x="797169" y="2313841"/>
            <a:ext cx="5302738" cy="3158393"/>
          </a:xfrm>
          <a:prstGeom prst="rect">
            <a:avLst/>
          </a:prstGeom>
        </p:spPr>
      </p:pic>
    </p:spTree>
    <p:extLst>
      <p:ext uri="{BB962C8B-B14F-4D97-AF65-F5344CB8AC3E}">
        <p14:creationId xmlns:p14="http://schemas.microsoft.com/office/powerpoint/2010/main" val="1292314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CB77E-02AA-DBCF-9D06-A3B65FDD64D1}"/>
              </a:ext>
            </a:extLst>
          </p:cNvPr>
          <p:cNvSpPr>
            <a:spLocks noGrp="1"/>
          </p:cNvSpPr>
          <p:nvPr>
            <p:ph type="title"/>
          </p:nvPr>
        </p:nvSpPr>
        <p:spPr/>
        <p:txBody>
          <a:bodyPr/>
          <a:lstStyle/>
          <a:p>
            <a:r>
              <a:rPr lang="en-US">
                <a:ea typeface="+mj-lt"/>
                <a:cs typeface="+mj-lt"/>
              </a:rPr>
              <a:t>Optics Theory – Gaussian Beam Propagation</a:t>
            </a:r>
            <a:endParaRPr lang="en-US"/>
          </a:p>
        </p:txBody>
      </p:sp>
      <p:pic>
        <p:nvPicPr>
          <p:cNvPr id="4" name="Picture 4" descr="A picture containing text, map, sky, skiing&#10;&#10;Description automatically generated">
            <a:extLst>
              <a:ext uri="{FF2B5EF4-FFF2-40B4-BE49-F238E27FC236}">
                <a16:creationId xmlns:a16="http://schemas.microsoft.com/office/drawing/2014/main" id="{FF9F1B67-1FB4-7544-5E4A-BC4768204818}"/>
              </a:ext>
            </a:extLst>
          </p:cNvPr>
          <p:cNvPicPr>
            <a:picLocks noGrp="1" noChangeAspect="1"/>
          </p:cNvPicPr>
          <p:nvPr>
            <p:ph idx="1"/>
          </p:nvPr>
        </p:nvPicPr>
        <p:blipFill>
          <a:blip r:embed="rId2"/>
          <a:stretch>
            <a:fillRect/>
          </a:stretch>
        </p:blipFill>
        <p:spPr>
          <a:xfrm>
            <a:off x="-6563" y="2136165"/>
            <a:ext cx="6018027" cy="3209561"/>
          </a:xfrm>
        </p:spPr>
      </p:pic>
      <p:pic>
        <p:nvPicPr>
          <p:cNvPr id="5" name="Picture 5" descr="Diagram, text, whiteboard&#10;&#10;Description automatically generated">
            <a:extLst>
              <a:ext uri="{FF2B5EF4-FFF2-40B4-BE49-F238E27FC236}">
                <a16:creationId xmlns:a16="http://schemas.microsoft.com/office/drawing/2014/main" id="{ABC0CB59-0B87-DBBF-6F5A-7B9BB57244DD}"/>
              </a:ext>
            </a:extLst>
          </p:cNvPr>
          <p:cNvPicPr>
            <a:picLocks noChangeAspect="1"/>
          </p:cNvPicPr>
          <p:nvPr/>
        </p:nvPicPr>
        <p:blipFill>
          <a:blip r:embed="rId3"/>
          <a:stretch>
            <a:fillRect/>
          </a:stretch>
        </p:blipFill>
        <p:spPr>
          <a:xfrm>
            <a:off x="-3908" y="5347510"/>
            <a:ext cx="3075353" cy="1358258"/>
          </a:xfrm>
          <a:prstGeom prst="rect">
            <a:avLst/>
          </a:prstGeom>
        </p:spPr>
      </p:pic>
      <p:pic>
        <p:nvPicPr>
          <p:cNvPr id="6" name="Picture 6" descr="Diagram, text, whiteboard&#10;&#10;Description automatically generated">
            <a:extLst>
              <a:ext uri="{FF2B5EF4-FFF2-40B4-BE49-F238E27FC236}">
                <a16:creationId xmlns:a16="http://schemas.microsoft.com/office/drawing/2014/main" id="{D4863135-CBD0-B777-E0A4-D6F9BA690F85}"/>
              </a:ext>
            </a:extLst>
          </p:cNvPr>
          <p:cNvPicPr>
            <a:picLocks noChangeAspect="1"/>
          </p:cNvPicPr>
          <p:nvPr/>
        </p:nvPicPr>
        <p:blipFill>
          <a:blip r:embed="rId4"/>
          <a:stretch>
            <a:fillRect/>
          </a:stretch>
        </p:blipFill>
        <p:spPr>
          <a:xfrm>
            <a:off x="3044093" y="5348804"/>
            <a:ext cx="2977661" cy="1355668"/>
          </a:xfrm>
          <a:prstGeom prst="rect">
            <a:avLst/>
          </a:prstGeom>
        </p:spPr>
      </p:pic>
      <p:sp>
        <p:nvSpPr>
          <p:cNvPr id="3" name="TextBox 2">
            <a:extLst>
              <a:ext uri="{FF2B5EF4-FFF2-40B4-BE49-F238E27FC236}">
                <a16:creationId xmlns:a16="http://schemas.microsoft.com/office/drawing/2014/main" id="{A1569B2F-F59D-5BD8-6CEB-F526C6AA6CE0}"/>
              </a:ext>
            </a:extLst>
          </p:cNvPr>
          <p:cNvSpPr txBox="1"/>
          <p:nvPr/>
        </p:nvSpPr>
        <p:spPr>
          <a:xfrm>
            <a:off x="6882063" y="2342147"/>
            <a:ext cx="4339389"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sz="2400">
                <a:latin typeface="Calibri"/>
              </a:rPr>
              <a:t>The beam waist and the Depth of Focus can be solved for with the following equations</a:t>
            </a:r>
            <a:endParaRPr lang="en-US" sz="2400">
              <a:latin typeface="Calibri"/>
              <a:cs typeface="Calibri"/>
            </a:endParaRPr>
          </a:p>
          <a:p>
            <a:pPr>
              <a:buChar char="•"/>
            </a:pPr>
            <a:endParaRPr lang="en-US" sz="2400">
              <a:latin typeface="Calibri"/>
              <a:cs typeface="Calibri"/>
            </a:endParaRPr>
          </a:p>
          <a:p>
            <a:endParaRPr lang="en-US" sz="2400">
              <a:latin typeface="Calibri"/>
              <a:cs typeface="Calibri"/>
            </a:endParaRPr>
          </a:p>
          <a:p>
            <a:pPr>
              <a:buChar char="•"/>
            </a:pPr>
            <a:r>
              <a:rPr lang="en-US" sz="2400">
                <a:latin typeface="Calibri"/>
              </a:rPr>
              <a:t>Finding the parameters in order to get an ideal value is also possible since the wavelength, diameter, and focal length can be constants</a:t>
            </a:r>
            <a:endParaRPr lang="en-US" sz="2400">
              <a:latin typeface="Calibri"/>
              <a:cs typeface="Calibri"/>
            </a:endParaRPr>
          </a:p>
        </p:txBody>
      </p:sp>
    </p:spTree>
    <p:extLst>
      <p:ext uri="{BB962C8B-B14F-4D97-AF65-F5344CB8AC3E}">
        <p14:creationId xmlns:p14="http://schemas.microsoft.com/office/powerpoint/2010/main" val="415062655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DFB041BF8C2CF4EAACB1AE6E5D68428" ma:contentTypeVersion="6" ma:contentTypeDescription="Create a new document." ma:contentTypeScope="" ma:versionID="9a9a4a6838ad9d4d0afd7871079b420d">
  <xsd:schema xmlns:xsd="http://www.w3.org/2001/XMLSchema" xmlns:xs="http://www.w3.org/2001/XMLSchema" xmlns:p="http://schemas.microsoft.com/office/2006/metadata/properties" xmlns:ns2="f348537f-88b6-4bc0-81f0-3da299d6ae44" targetNamespace="http://schemas.microsoft.com/office/2006/metadata/properties" ma:root="true" ma:fieldsID="4776a636536b3410571f1e42d7ac3d7b" ns2:_="">
    <xsd:import namespace="f348537f-88b6-4bc0-81f0-3da299d6ae4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48537f-88b6-4bc0-81f0-3da299d6ae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6A63B95-08D1-46B9-BB76-298FA914D407}">
  <ds:schemaRefs>
    <ds:schemaRef ds:uri="http://schemas.microsoft.com/sharepoint/v3/contenttype/forms"/>
  </ds:schemaRefs>
</ds:datastoreItem>
</file>

<file path=customXml/itemProps2.xml><?xml version="1.0" encoding="utf-8"?>
<ds:datastoreItem xmlns:ds="http://schemas.openxmlformats.org/officeDocument/2006/customXml" ds:itemID="{FC57C94B-4072-45B1-8B8D-F156EF5454EF}">
  <ds:schemaRefs>
    <ds:schemaRef ds:uri="http://schemas.microsoft.com/office/2006/metadata/properties"/>
    <ds:schemaRef ds:uri="f348537f-88b6-4bc0-81f0-3da299d6ae44"/>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www.w3.org/XML/1998/namespace"/>
    <ds:schemaRef ds:uri="http://purl.org/dc/elements/1.1/"/>
  </ds:schemaRefs>
</ds:datastoreItem>
</file>

<file path=customXml/itemProps3.xml><?xml version="1.0" encoding="utf-8"?>
<ds:datastoreItem xmlns:ds="http://schemas.openxmlformats.org/officeDocument/2006/customXml" ds:itemID="{0324E3D7-BD99-4A5A-A1A2-BB59228605E4}">
  <ds:schemaRefs>
    <ds:schemaRef ds:uri="f348537f-88b6-4bc0-81f0-3da299d6ae4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TM04033919[[fn=Circuit]]</Template>
  <TotalTime>719</TotalTime>
  <Words>3714</Words>
  <Application>Microsoft Office PowerPoint</Application>
  <PresentationFormat>Widescreen</PresentationFormat>
  <Paragraphs>617</Paragraphs>
  <Slides>37</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Arial,Sans-Serif</vt:lpstr>
      <vt:lpstr>Calibri</vt:lpstr>
      <vt:lpstr>Segoe UI</vt:lpstr>
      <vt:lpstr>Times New Roman</vt:lpstr>
      <vt:lpstr>Tw Cen MT</vt:lpstr>
      <vt:lpstr>Wingdings</vt:lpstr>
      <vt:lpstr>Circuit</vt:lpstr>
      <vt:lpstr>Infrared Automated Optical Inspection</vt:lpstr>
      <vt:lpstr>Meet the Team</vt:lpstr>
      <vt:lpstr>Introduction – Technology summary</vt:lpstr>
      <vt:lpstr>Motivation </vt:lpstr>
      <vt:lpstr>Goals &amp; Objectives</vt:lpstr>
      <vt:lpstr>Engineering Specifications</vt:lpstr>
      <vt:lpstr>AOI System Diagram</vt:lpstr>
      <vt:lpstr>Laser counting system</vt:lpstr>
      <vt:lpstr>Optics Theory – Gaussian Beam Propagation</vt:lpstr>
      <vt:lpstr>Optics Theory – Galilean beam expansion</vt:lpstr>
      <vt:lpstr>Optics hardware</vt:lpstr>
      <vt:lpstr>Optics hardware Cont.</vt:lpstr>
      <vt:lpstr>Work Distribution</vt:lpstr>
      <vt:lpstr>Design Flow Diagram</vt:lpstr>
      <vt:lpstr>Control System</vt:lpstr>
      <vt:lpstr>Micro Controller Unit Selection</vt:lpstr>
      <vt:lpstr>Stepper Motor for Auto-Focusing</vt:lpstr>
      <vt:lpstr>Power Requirements and Protections</vt:lpstr>
      <vt:lpstr>eFuses</vt:lpstr>
      <vt:lpstr>Control System Block Diagram</vt:lpstr>
      <vt:lpstr>PowerPoint Presentation</vt:lpstr>
      <vt:lpstr>PowerPoint Presentation</vt:lpstr>
      <vt:lpstr>PowerPoint Presentation</vt:lpstr>
      <vt:lpstr>PowerPoint Presentation</vt:lpstr>
      <vt:lpstr>PowerPoint Presentation</vt:lpstr>
      <vt:lpstr>Software Design Overview</vt:lpstr>
      <vt:lpstr>Software Tools</vt:lpstr>
      <vt:lpstr>Image Capturing USING OpenCV</vt:lpstr>
      <vt:lpstr>Image Pre-processing (DSP)</vt:lpstr>
      <vt:lpstr>Machine Learning Binary Classification</vt:lpstr>
      <vt:lpstr>Machine learning Model Training</vt:lpstr>
      <vt:lpstr>ML Classification Process</vt:lpstr>
      <vt:lpstr>Logging, Alerts and MOTOR CONTROL</vt:lpstr>
      <vt:lpstr>Budget</vt:lpstr>
      <vt:lpstr>Progress</vt:lpstr>
      <vt:lpstr>Issues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jds</dc:creator>
  <cp:lastModifiedBy>Garin Arabaci</cp:lastModifiedBy>
  <cp:revision>17</cp:revision>
  <dcterms:created xsi:type="dcterms:W3CDTF">2022-09-23T00:42:04Z</dcterms:created>
  <dcterms:modified xsi:type="dcterms:W3CDTF">2022-12-06T06:11:17Z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0x010100FDFB041BF8C2CF4EAACB1AE6E5D68428</vt:lpwstr>
  </property>
</Properties>
</file>