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Lato" panose="020F0502020204030203" pitchFamily="34" charset="0"/>
      <p:regular r:id="rId36"/>
      <p:bold r:id="rId37"/>
      <p:italic r:id="rId38"/>
      <p:boldItalic r:id="rId39"/>
    </p:embeddedFont>
    <p:embeddedFont>
      <p:font typeface="Montserrat" panose="000005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B922C4-0773-40DD-915C-4961EDF17F20}">
  <a:tblStyle styleId="{CCB922C4-0773-40DD-915C-4961EDF17F20}"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2D1046D-2275-4E1A-BB77-CAE206E0378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cfbe4b38a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ecfbe4b38a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ed07aa1189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ed07aa1189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0468cab64c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0468cab64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f0e4f2fefb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f0e4f2fef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f23b01fedb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f23b01fed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edd5486188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edd548618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dd5486188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dd548618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edd5486188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edd548618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ecfbe4b38a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ecfbe4b38a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edd548618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edd54861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0468cab64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0468cab64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edd548618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edd548618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edd5486188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edd5486188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f0e4f2fefb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f0e4f2fef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f0e4f2fefb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f0e4f2fef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0468cab64c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0468cab64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0468cab64c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0468cab64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ed07aa1189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ed07aa118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0468cab64c_0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0468cab64c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edd5486188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edd548618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edd5486188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edd5486188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0e4f2fefb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f0e4f2fef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ee01319df2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ee01319df2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dd5486188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edd548618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f0e4f2fefb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f0e4f2fef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d07aa1189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d07aa118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f0976f3ba9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f0976f3ba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f0976f3ba9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f0976f3ba9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ed07aa1189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ed07aa118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ed07aa1189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ed07aa118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ed07aa1189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ed07aa118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eddc254e1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eddc254e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Autonomous Sanitation Robot</a:t>
            </a:r>
            <a:endParaRPr/>
          </a:p>
        </p:txBody>
      </p:sp>
      <p:sp>
        <p:nvSpPr>
          <p:cNvPr id="135" name="Google Shape;135;p13"/>
          <p:cNvSpPr txBox="1">
            <a:spLocks noGrp="1"/>
          </p:cNvSpPr>
          <p:nvPr>
            <p:ph type="subTitle" idx="1"/>
          </p:nvPr>
        </p:nvSpPr>
        <p:spPr>
          <a:xfrm>
            <a:off x="729625" y="3172900"/>
            <a:ext cx="7688100" cy="1664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58"/>
              <a:buNone/>
            </a:pPr>
            <a:r>
              <a:rPr lang="en" sz="2020" b="1"/>
              <a:t>Group 9</a:t>
            </a:r>
            <a:endParaRPr sz="2020" b="1"/>
          </a:p>
          <a:p>
            <a:pPr marL="0" lvl="0" indent="0" algn="l" rtl="0">
              <a:lnSpc>
                <a:spcPct val="100000"/>
              </a:lnSpc>
              <a:spcBef>
                <a:spcPts val="0"/>
              </a:spcBef>
              <a:spcAft>
                <a:spcPts val="0"/>
              </a:spcAft>
              <a:buSzPts val="358"/>
              <a:buNone/>
            </a:pPr>
            <a:r>
              <a:rPr lang="en" sz="2020"/>
              <a:t>Abel Assefa, EE</a:t>
            </a:r>
            <a:endParaRPr sz="2020"/>
          </a:p>
          <a:p>
            <a:pPr marL="0" lvl="0" indent="0" algn="l" rtl="0">
              <a:lnSpc>
                <a:spcPct val="100000"/>
              </a:lnSpc>
              <a:spcBef>
                <a:spcPts val="0"/>
              </a:spcBef>
              <a:spcAft>
                <a:spcPts val="0"/>
              </a:spcAft>
              <a:buSzPts val="358"/>
              <a:buNone/>
            </a:pPr>
            <a:r>
              <a:rPr lang="en" sz="2020"/>
              <a:t>Shawn Manohar, EE</a:t>
            </a:r>
            <a:endParaRPr sz="2020"/>
          </a:p>
          <a:p>
            <a:pPr marL="0" lvl="0" indent="0" algn="l" rtl="0">
              <a:lnSpc>
                <a:spcPct val="100000"/>
              </a:lnSpc>
              <a:spcBef>
                <a:spcPts val="0"/>
              </a:spcBef>
              <a:spcAft>
                <a:spcPts val="0"/>
              </a:spcAft>
              <a:buSzPts val="358"/>
              <a:buNone/>
            </a:pPr>
            <a:r>
              <a:rPr lang="en" sz="2020"/>
              <a:t>Allan McCormick, CpE</a:t>
            </a:r>
            <a:endParaRPr sz="2020"/>
          </a:p>
          <a:p>
            <a:pPr marL="0" lvl="0" indent="0" algn="l" rtl="0">
              <a:lnSpc>
                <a:spcPct val="100000"/>
              </a:lnSpc>
              <a:spcBef>
                <a:spcPts val="0"/>
              </a:spcBef>
              <a:spcAft>
                <a:spcPts val="0"/>
              </a:spcAft>
              <a:buSzPts val="358"/>
              <a:buNone/>
            </a:pPr>
            <a:r>
              <a:rPr lang="en" sz="2020"/>
              <a:t>Rishi Patel, EE</a:t>
            </a:r>
            <a:endParaRPr sz="202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Chassis Selection </a:t>
            </a:r>
            <a:endParaRPr/>
          </a:p>
        </p:txBody>
      </p:sp>
      <p:sp>
        <p:nvSpPr>
          <p:cNvPr id="193" name="Google Shape;193;p22"/>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The base of out robot is the iRobot Create 2</a:t>
            </a:r>
            <a:endParaRPr/>
          </a:p>
          <a:p>
            <a:pPr marL="457200" lvl="0" indent="-311150" algn="l" rtl="0">
              <a:spcBef>
                <a:spcPts val="0"/>
              </a:spcBef>
              <a:spcAft>
                <a:spcPts val="0"/>
              </a:spcAft>
              <a:buSzPts val="1300"/>
              <a:buChar char="●"/>
            </a:pPr>
            <a:r>
              <a:rPr lang="en"/>
              <a:t>Some of the key features that attracted us to this model were</a:t>
            </a:r>
            <a:endParaRPr/>
          </a:p>
          <a:p>
            <a:pPr marL="914400" lvl="1" indent="-298450" algn="l" rtl="0">
              <a:spcBef>
                <a:spcPts val="0"/>
              </a:spcBef>
              <a:spcAft>
                <a:spcPts val="0"/>
              </a:spcAft>
              <a:buSzPts val="1100"/>
              <a:buChar char="○"/>
            </a:pPr>
            <a:r>
              <a:rPr lang="en"/>
              <a:t>The number of available on board sensor </a:t>
            </a:r>
            <a:endParaRPr/>
          </a:p>
          <a:p>
            <a:pPr marL="914400" lvl="1" indent="-298450" algn="l" rtl="0">
              <a:spcBef>
                <a:spcPts val="0"/>
              </a:spcBef>
              <a:spcAft>
                <a:spcPts val="0"/>
              </a:spcAft>
              <a:buSzPts val="1100"/>
              <a:buChar char="○"/>
            </a:pPr>
            <a:r>
              <a:rPr lang="en"/>
              <a:t>Compatibility with microcontroller and other external hardware/computers</a:t>
            </a:r>
            <a:endParaRPr/>
          </a:p>
          <a:p>
            <a:pPr marL="914400" lvl="1" indent="-298450" algn="l" rtl="0">
              <a:spcBef>
                <a:spcPts val="0"/>
              </a:spcBef>
              <a:spcAft>
                <a:spcPts val="0"/>
              </a:spcAft>
              <a:buSzPts val="1100"/>
              <a:buChar char="○"/>
            </a:pPr>
            <a:r>
              <a:rPr lang="en"/>
              <a:t>Open interface commands and flexibility in language coded </a:t>
            </a:r>
            <a:endParaRPr/>
          </a:p>
          <a:p>
            <a:pPr marL="914400" lvl="1" indent="-298450" algn="l" rtl="0">
              <a:spcBef>
                <a:spcPts val="0"/>
              </a:spcBef>
              <a:spcAft>
                <a:spcPts val="0"/>
              </a:spcAft>
              <a:buSzPts val="1100"/>
              <a:buChar char="○"/>
            </a:pPr>
            <a:r>
              <a:rPr lang="en"/>
              <a:t>Mounting area on faceplate </a:t>
            </a:r>
            <a:endParaRPr/>
          </a:p>
          <a:p>
            <a:pPr marL="914400" lvl="0" indent="0" algn="l" rtl="0">
              <a:spcBef>
                <a:spcPts val="1200"/>
              </a:spcBef>
              <a:spcAft>
                <a:spcPts val="1200"/>
              </a:spcAft>
              <a:buNone/>
            </a:pPr>
            <a:endParaRPr/>
          </a:p>
        </p:txBody>
      </p:sp>
      <p:pic>
        <p:nvPicPr>
          <p:cNvPr id="194" name="Google Shape;194;p22"/>
          <p:cNvPicPr preferRelativeResize="0"/>
          <p:nvPr/>
        </p:nvPicPr>
        <p:blipFill>
          <a:blip r:embed="rId3">
            <a:alphaModFix/>
          </a:blip>
          <a:stretch>
            <a:fillRect/>
          </a:stretch>
        </p:blipFill>
        <p:spPr>
          <a:xfrm>
            <a:off x="6940550" y="2571750"/>
            <a:ext cx="2089175" cy="2447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3"/>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Sprayer System</a:t>
            </a:r>
            <a:endParaRPr/>
          </a:p>
        </p:txBody>
      </p:sp>
      <p:sp>
        <p:nvSpPr>
          <p:cNvPr id="200" name="Google Shape;200;p23"/>
          <p:cNvSpPr txBox="1">
            <a:spLocks noGrp="1"/>
          </p:cNvSpPr>
          <p:nvPr>
            <p:ph type="body" idx="1"/>
          </p:nvPr>
        </p:nvSpPr>
        <p:spPr>
          <a:xfrm>
            <a:off x="1297500" y="1114825"/>
            <a:ext cx="3798900" cy="1212000"/>
          </a:xfrm>
          <a:prstGeom prst="rect">
            <a:avLst/>
          </a:prstGeom>
        </p:spPr>
        <p:txBody>
          <a:bodyPr spcFirstLastPara="1" wrap="square" lIns="91425" tIns="91425" rIns="91425" bIns="91425" anchor="t" anchorCtr="0">
            <a:normAutofit lnSpcReduction="20000"/>
          </a:bodyPr>
          <a:lstStyle/>
          <a:p>
            <a:pPr marL="457200" lvl="0" indent="-311150" algn="l" rtl="0">
              <a:spcBef>
                <a:spcPts val="0"/>
              </a:spcBef>
              <a:spcAft>
                <a:spcPts val="0"/>
              </a:spcAft>
              <a:buSzPts val="1300"/>
              <a:buChar char="●"/>
            </a:pPr>
            <a:r>
              <a:rPr lang="en"/>
              <a:t>This system will comprise of the sprayer head (seen to the right) and a reservoir.</a:t>
            </a:r>
            <a:endParaRPr/>
          </a:p>
          <a:p>
            <a:pPr marL="457200" lvl="0" indent="-311150" algn="l" rtl="0">
              <a:spcBef>
                <a:spcPts val="0"/>
              </a:spcBef>
              <a:spcAft>
                <a:spcPts val="0"/>
              </a:spcAft>
              <a:buSzPts val="1300"/>
              <a:buChar char="●"/>
            </a:pPr>
            <a:r>
              <a:rPr lang="en"/>
              <a:t>The sprayer head will be connected to the PCB utilizing a relay to turn on and off the sprayer.</a:t>
            </a:r>
            <a:endParaRPr/>
          </a:p>
        </p:txBody>
      </p:sp>
      <p:pic>
        <p:nvPicPr>
          <p:cNvPr id="201" name="Google Shape;201;p23"/>
          <p:cNvPicPr preferRelativeResize="0"/>
          <p:nvPr/>
        </p:nvPicPr>
        <p:blipFill>
          <a:blip r:embed="rId3">
            <a:alphaModFix/>
          </a:blip>
          <a:stretch>
            <a:fillRect/>
          </a:stretch>
        </p:blipFill>
        <p:spPr>
          <a:xfrm>
            <a:off x="5492353" y="933500"/>
            <a:ext cx="2908100" cy="3651450"/>
          </a:xfrm>
          <a:prstGeom prst="rect">
            <a:avLst/>
          </a:prstGeom>
          <a:noFill/>
          <a:ln>
            <a:noFill/>
          </a:ln>
        </p:spPr>
      </p:pic>
      <p:sp>
        <p:nvSpPr>
          <p:cNvPr id="202" name="Google Shape;202;p23"/>
          <p:cNvSpPr txBox="1"/>
          <p:nvPr/>
        </p:nvSpPr>
        <p:spPr>
          <a:xfrm>
            <a:off x="5609750" y="4649900"/>
            <a:ext cx="2673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Lato"/>
                <a:ea typeface="Lato"/>
                <a:cs typeface="Lato"/>
                <a:sym typeface="Lato"/>
              </a:rPr>
              <a:t>Disassembled Sprayer Head</a:t>
            </a:r>
            <a:endParaRPr>
              <a:solidFill>
                <a:schemeClr val="lt1"/>
              </a:solidFill>
              <a:latin typeface="Lato"/>
              <a:ea typeface="Lato"/>
              <a:cs typeface="Lato"/>
              <a:sym typeface="Lato"/>
            </a:endParaRPr>
          </a:p>
        </p:txBody>
      </p:sp>
      <p:pic>
        <p:nvPicPr>
          <p:cNvPr id="203" name="Google Shape;203;p23"/>
          <p:cNvPicPr preferRelativeResize="0"/>
          <p:nvPr/>
        </p:nvPicPr>
        <p:blipFill>
          <a:blip r:embed="rId4">
            <a:alphaModFix/>
          </a:blip>
          <a:stretch>
            <a:fillRect/>
          </a:stretch>
        </p:blipFill>
        <p:spPr>
          <a:xfrm>
            <a:off x="3257577" y="2371577"/>
            <a:ext cx="1905625" cy="1774400"/>
          </a:xfrm>
          <a:prstGeom prst="rect">
            <a:avLst/>
          </a:prstGeom>
          <a:noFill/>
          <a:ln>
            <a:noFill/>
          </a:ln>
        </p:spPr>
      </p:pic>
      <p:sp>
        <p:nvSpPr>
          <p:cNvPr id="204" name="Google Shape;204;p23"/>
          <p:cNvSpPr txBox="1"/>
          <p:nvPr/>
        </p:nvSpPr>
        <p:spPr>
          <a:xfrm>
            <a:off x="3127725" y="4249700"/>
            <a:ext cx="2267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Lato"/>
                <a:ea typeface="Lato"/>
                <a:cs typeface="Lato"/>
                <a:sym typeface="Lato"/>
              </a:rPr>
              <a:t>Relay </a:t>
            </a:r>
            <a:endParaRPr>
              <a:solidFill>
                <a:schemeClr val="lt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Platform</a:t>
            </a:r>
            <a:endParaRPr/>
          </a:p>
        </p:txBody>
      </p:sp>
      <p:pic>
        <p:nvPicPr>
          <p:cNvPr id="210" name="Google Shape;210;p24"/>
          <p:cNvPicPr preferRelativeResize="0"/>
          <p:nvPr/>
        </p:nvPicPr>
        <p:blipFill>
          <a:blip r:embed="rId3">
            <a:alphaModFix/>
          </a:blip>
          <a:stretch>
            <a:fillRect/>
          </a:stretch>
        </p:blipFill>
        <p:spPr>
          <a:xfrm>
            <a:off x="388575" y="1853850"/>
            <a:ext cx="3958548" cy="2984850"/>
          </a:xfrm>
          <a:prstGeom prst="rect">
            <a:avLst/>
          </a:prstGeom>
          <a:noFill/>
          <a:ln>
            <a:noFill/>
          </a:ln>
        </p:spPr>
      </p:pic>
      <p:pic>
        <p:nvPicPr>
          <p:cNvPr id="211" name="Google Shape;211;p24"/>
          <p:cNvPicPr preferRelativeResize="0"/>
          <p:nvPr/>
        </p:nvPicPr>
        <p:blipFill>
          <a:blip r:embed="rId4">
            <a:alphaModFix/>
          </a:blip>
          <a:stretch>
            <a:fillRect/>
          </a:stretch>
        </p:blipFill>
        <p:spPr>
          <a:xfrm rot="-5400000">
            <a:off x="5505475" y="1122850"/>
            <a:ext cx="2959125" cy="39557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Liquid Level Sensor</a:t>
            </a:r>
            <a:endParaRPr/>
          </a:p>
        </p:txBody>
      </p:sp>
      <p:pic>
        <p:nvPicPr>
          <p:cNvPr id="217" name="Google Shape;217;p25"/>
          <p:cNvPicPr preferRelativeResize="0"/>
          <p:nvPr/>
        </p:nvPicPr>
        <p:blipFill>
          <a:blip r:embed="rId3">
            <a:alphaModFix/>
          </a:blip>
          <a:stretch>
            <a:fillRect/>
          </a:stretch>
        </p:blipFill>
        <p:spPr>
          <a:xfrm>
            <a:off x="545751" y="1635225"/>
            <a:ext cx="4511625" cy="2971725"/>
          </a:xfrm>
          <a:prstGeom prst="rect">
            <a:avLst/>
          </a:prstGeom>
          <a:noFill/>
          <a:ln>
            <a:noFill/>
          </a:ln>
        </p:spPr>
      </p:pic>
      <p:pic>
        <p:nvPicPr>
          <p:cNvPr id="218" name="Google Shape;218;p25"/>
          <p:cNvPicPr preferRelativeResize="0"/>
          <p:nvPr/>
        </p:nvPicPr>
        <p:blipFill>
          <a:blip r:embed="rId4">
            <a:alphaModFix/>
          </a:blip>
          <a:stretch>
            <a:fillRect/>
          </a:stretch>
        </p:blipFill>
        <p:spPr>
          <a:xfrm>
            <a:off x="5133200" y="1709612"/>
            <a:ext cx="3727675" cy="2822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TCS3200 Color Sensor </a:t>
            </a:r>
            <a:endParaRPr/>
          </a:p>
        </p:txBody>
      </p:sp>
      <p:pic>
        <p:nvPicPr>
          <p:cNvPr id="224" name="Google Shape;224;p26"/>
          <p:cNvPicPr preferRelativeResize="0"/>
          <p:nvPr/>
        </p:nvPicPr>
        <p:blipFill>
          <a:blip r:embed="rId3">
            <a:alphaModFix/>
          </a:blip>
          <a:stretch>
            <a:fillRect/>
          </a:stretch>
        </p:blipFill>
        <p:spPr>
          <a:xfrm>
            <a:off x="51925" y="1440288"/>
            <a:ext cx="4229100" cy="2505075"/>
          </a:xfrm>
          <a:prstGeom prst="rect">
            <a:avLst/>
          </a:prstGeom>
          <a:noFill/>
          <a:ln>
            <a:noFill/>
          </a:ln>
        </p:spPr>
      </p:pic>
      <p:pic>
        <p:nvPicPr>
          <p:cNvPr id="225" name="Google Shape;225;p26"/>
          <p:cNvPicPr preferRelativeResize="0"/>
          <p:nvPr/>
        </p:nvPicPr>
        <p:blipFill>
          <a:blip r:embed="rId4">
            <a:alphaModFix/>
          </a:blip>
          <a:stretch>
            <a:fillRect/>
          </a:stretch>
        </p:blipFill>
        <p:spPr>
          <a:xfrm>
            <a:off x="4711950" y="1002925"/>
            <a:ext cx="4089750" cy="1807925"/>
          </a:xfrm>
          <a:prstGeom prst="rect">
            <a:avLst/>
          </a:prstGeom>
          <a:noFill/>
          <a:ln>
            <a:noFill/>
          </a:ln>
        </p:spPr>
      </p:pic>
      <p:pic>
        <p:nvPicPr>
          <p:cNvPr id="226" name="Google Shape;226;p26"/>
          <p:cNvPicPr preferRelativeResize="0"/>
          <p:nvPr/>
        </p:nvPicPr>
        <p:blipFill>
          <a:blip r:embed="rId5">
            <a:alphaModFix/>
          </a:blip>
          <a:stretch>
            <a:fillRect/>
          </a:stretch>
        </p:blipFill>
        <p:spPr>
          <a:xfrm>
            <a:off x="4711950" y="3020800"/>
            <a:ext cx="4089750" cy="1807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7"/>
          <p:cNvSpPr txBox="1">
            <a:spLocks noGrp="1"/>
          </p:cNvSpPr>
          <p:nvPr>
            <p:ph type="title"/>
          </p:nvPr>
        </p:nvSpPr>
        <p:spPr>
          <a:xfrm>
            <a:off x="1341250" y="4112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Speaker Selection</a:t>
            </a:r>
            <a:endParaRPr/>
          </a:p>
        </p:txBody>
      </p:sp>
      <p:sp>
        <p:nvSpPr>
          <p:cNvPr id="232" name="Google Shape;232;p27"/>
          <p:cNvSpPr txBox="1">
            <a:spLocks noGrp="1"/>
          </p:cNvSpPr>
          <p:nvPr>
            <p:ph type="body" idx="1"/>
          </p:nvPr>
        </p:nvSpPr>
        <p:spPr>
          <a:xfrm>
            <a:off x="498750" y="1956150"/>
            <a:ext cx="5205900" cy="23721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We wanted a Speaker that would be able to signal to oncoming pedestrians that the iRobot system is going to spray its solution.</a:t>
            </a:r>
            <a:endParaRPr/>
          </a:p>
          <a:p>
            <a:pPr marL="457200" lvl="0" indent="-311150" algn="l" rtl="0">
              <a:spcBef>
                <a:spcPts val="0"/>
              </a:spcBef>
              <a:spcAft>
                <a:spcPts val="0"/>
              </a:spcAft>
              <a:buSzPts val="1300"/>
              <a:buChar char="-"/>
            </a:pPr>
            <a:r>
              <a:rPr lang="en"/>
              <a:t> We decided to go with the JBL Micro Wireless | Ultra-portable Bluetooth speaker with bass port that can connect with the Pi’s  3.5mm audio jack </a:t>
            </a:r>
            <a:endParaRPr/>
          </a:p>
          <a:p>
            <a:pPr marL="457200" lvl="0" indent="0" algn="l" rtl="0">
              <a:spcBef>
                <a:spcPts val="1200"/>
              </a:spcBef>
              <a:spcAft>
                <a:spcPts val="1200"/>
              </a:spcAft>
              <a:buNone/>
            </a:pPr>
            <a:endParaRPr/>
          </a:p>
        </p:txBody>
      </p:sp>
      <p:sp>
        <p:nvSpPr>
          <p:cNvPr id="233" name="Google Shape;233;p27"/>
          <p:cNvSpPr txBox="1"/>
          <p:nvPr/>
        </p:nvSpPr>
        <p:spPr>
          <a:xfrm>
            <a:off x="6233363" y="4091450"/>
            <a:ext cx="2486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lt1"/>
                </a:solidFill>
              </a:rPr>
              <a:t>Speaker</a:t>
            </a:r>
            <a:endParaRPr>
              <a:solidFill>
                <a:schemeClr val="lt1"/>
              </a:solidFill>
              <a:latin typeface="Lato"/>
              <a:ea typeface="Lato"/>
              <a:cs typeface="Lato"/>
              <a:sym typeface="Lato"/>
            </a:endParaRPr>
          </a:p>
        </p:txBody>
      </p:sp>
      <p:pic>
        <p:nvPicPr>
          <p:cNvPr id="234" name="Google Shape;234;p27"/>
          <p:cNvPicPr preferRelativeResize="0"/>
          <p:nvPr/>
        </p:nvPicPr>
        <p:blipFill>
          <a:blip r:embed="rId3">
            <a:alphaModFix/>
          </a:blip>
          <a:stretch>
            <a:fillRect/>
          </a:stretch>
        </p:blipFill>
        <p:spPr>
          <a:xfrm>
            <a:off x="6688050" y="1630150"/>
            <a:ext cx="1847495" cy="2461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8"/>
          <p:cNvSpPr txBox="1">
            <a:spLocks noGrp="1"/>
          </p:cNvSpPr>
          <p:nvPr>
            <p:ph type="title"/>
          </p:nvPr>
        </p:nvSpPr>
        <p:spPr>
          <a:xfrm>
            <a:off x="815175" y="12952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Cleaning Solution Comparison</a:t>
            </a:r>
            <a:endParaRPr/>
          </a:p>
        </p:txBody>
      </p:sp>
      <p:graphicFrame>
        <p:nvGraphicFramePr>
          <p:cNvPr id="240" name="Google Shape;240;p28"/>
          <p:cNvGraphicFramePr/>
          <p:nvPr/>
        </p:nvGraphicFramePr>
        <p:xfrm>
          <a:off x="952500" y="2059125"/>
          <a:ext cx="3000000" cy="3000000"/>
        </p:xfrm>
        <a:graphic>
          <a:graphicData uri="http://schemas.openxmlformats.org/drawingml/2006/table">
            <a:tbl>
              <a:tblPr>
                <a:noFill/>
                <a:tableStyleId>{D2D1046D-2275-4E1A-BB77-CAE206E03784}</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n" b="1">
                          <a:solidFill>
                            <a:schemeClr val="lt1"/>
                          </a:solidFill>
                        </a:rPr>
                        <a:t>Cleaning Solution</a:t>
                      </a:r>
                      <a:endParaRPr b="1">
                        <a:solidFill>
                          <a:schemeClr val="lt1"/>
                        </a:solidFill>
                      </a:endParaRPr>
                    </a:p>
                  </a:txBody>
                  <a:tcPr marL="91425" marR="91425" marT="91425" marB="91425"/>
                </a:tc>
                <a:tc>
                  <a:txBody>
                    <a:bodyPr/>
                    <a:lstStyle/>
                    <a:p>
                      <a:pPr marL="0" lvl="0" indent="0" algn="ctr" rtl="0">
                        <a:spcBef>
                          <a:spcPts val="0"/>
                        </a:spcBef>
                        <a:spcAft>
                          <a:spcPts val="0"/>
                        </a:spcAft>
                        <a:buNone/>
                      </a:pPr>
                      <a:r>
                        <a:rPr lang="en" b="1">
                          <a:solidFill>
                            <a:schemeClr val="lt1"/>
                          </a:solidFill>
                        </a:rPr>
                        <a:t>Cost</a:t>
                      </a:r>
                      <a:endParaRPr b="1">
                        <a:solidFill>
                          <a:schemeClr val="lt1"/>
                        </a:solidFill>
                      </a:endParaRPr>
                    </a:p>
                  </a:txBody>
                  <a:tcPr marL="91425" marR="91425" marT="91425" marB="91425"/>
                </a:tc>
                <a:tc>
                  <a:txBody>
                    <a:bodyPr/>
                    <a:lstStyle/>
                    <a:p>
                      <a:pPr marL="0" lvl="0" indent="0" algn="ctr" rtl="0">
                        <a:spcBef>
                          <a:spcPts val="0"/>
                        </a:spcBef>
                        <a:spcAft>
                          <a:spcPts val="0"/>
                        </a:spcAft>
                        <a:buNone/>
                      </a:pPr>
                      <a:r>
                        <a:rPr lang="en" b="1">
                          <a:solidFill>
                            <a:schemeClr val="lt1"/>
                          </a:solidFill>
                        </a:rPr>
                        <a:t>Effectiveness</a:t>
                      </a:r>
                      <a:endParaRPr b="1">
                        <a:solidFill>
                          <a:schemeClr val="lt1"/>
                        </a:solidFill>
                      </a:endParaRPr>
                    </a:p>
                  </a:txBody>
                  <a:tcPr marL="91425" marR="91425" marT="91425" marB="91425"/>
                </a:tc>
                <a:tc>
                  <a:txBody>
                    <a:bodyPr/>
                    <a:lstStyle/>
                    <a:p>
                      <a:pPr marL="0" lvl="0" indent="0" algn="ctr" rtl="0">
                        <a:spcBef>
                          <a:spcPts val="0"/>
                        </a:spcBef>
                        <a:spcAft>
                          <a:spcPts val="0"/>
                        </a:spcAft>
                        <a:buNone/>
                      </a:pPr>
                      <a:r>
                        <a:rPr lang="en" b="1">
                          <a:solidFill>
                            <a:schemeClr val="lt1"/>
                          </a:solidFill>
                        </a:rPr>
                        <a:t>Misc.</a:t>
                      </a:r>
                      <a:endParaRPr b="1">
                        <a:solidFill>
                          <a:schemeClr val="lt1"/>
                        </a:solidFill>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200">
                          <a:solidFill>
                            <a:schemeClr val="lt1"/>
                          </a:solidFill>
                        </a:rPr>
                        <a:t>Medical Grade</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sz="1200">
                          <a:solidFill>
                            <a:schemeClr val="lt1"/>
                          </a:solidFill>
                        </a:rPr>
                        <a:t>$24 per Gallon</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sz="1200">
                          <a:solidFill>
                            <a:schemeClr val="lt1"/>
                          </a:solidFill>
                        </a:rPr>
                        <a:t>Highly effective</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sz="1200">
                          <a:solidFill>
                            <a:schemeClr val="lt1"/>
                          </a:solidFill>
                        </a:rPr>
                        <a:t>Ready made solution to be used immediately</a:t>
                      </a:r>
                      <a:endParaRPr>
                        <a:solidFill>
                          <a:schemeClr val="lt1"/>
                        </a:solidFill>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200">
                          <a:solidFill>
                            <a:schemeClr val="lt1"/>
                          </a:solidFill>
                        </a:rPr>
                        <a:t>Consumer Grade</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sz="1200">
                          <a:solidFill>
                            <a:schemeClr val="lt1"/>
                          </a:solidFill>
                        </a:rPr>
                        <a:t>$36 per Gallon Concentrate</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sz="1200">
                          <a:solidFill>
                            <a:schemeClr val="lt1"/>
                          </a:solidFill>
                        </a:rPr>
                        <a:t>Moderately effective</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sz="1200">
                          <a:solidFill>
                            <a:schemeClr val="lt1"/>
                          </a:solidFill>
                        </a:rPr>
                        <a:t>Concentrate to be diluted</a:t>
                      </a:r>
                      <a:endParaRPr>
                        <a:solidFill>
                          <a:schemeClr val="lt1"/>
                        </a:solidFill>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200">
                          <a:solidFill>
                            <a:schemeClr val="lt1"/>
                          </a:solidFill>
                        </a:rPr>
                        <a:t>Self-Made</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sz="1200">
                          <a:solidFill>
                            <a:schemeClr val="lt1"/>
                          </a:solidFill>
                        </a:rPr>
                        <a:t>$10 per gallon</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sz="1200">
                          <a:solidFill>
                            <a:schemeClr val="lt1"/>
                          </a:solidFill>
                        </a:rPr>
                        <a:t>Moderately effective</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sz="1200">
                          <a:solidFill>
                            <a:schemeClr val="lt1"/>
                          </a:solidFill>
                        </a:rPr>
                        <a:t>Needs to be self mixed to proportions</a:t>
                      </a:r>
                      <a:endParaRPr>
                        <a:solidFill>
                          <a:schemeClr val="lt1"/>
                        </a:solidFill>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Final Cleaning Solution (Micro-Scientific Opti-Cide3)</a:t>
            </a:r>
            <a:endParaRPr/>
          </a:p>
        </p:txBody>
      </p:sp>
      <p:sp>
        <p:nvSpPr>
          <p:cNvPr id="246" name="Google Shape;246;p29"/>
          <p:cNvSpPr txBox="1">
            <a:spLocks noGrp="1"/>
          </p:cNvSpPr>
          <p:nvPr>
            <p:ph type="body" idx="1"/>
          </p:nvPr>
        </p:nvSpPr>
        <p:spPr>
          <a:xfrm>
            <a:off x="729450" y="2078875"/>
            <a:ext cx="5325900" cy="2456700"/>
          </a:xfrm>
          <a:prstGeom prst="rect">
            <a:avLst/>
          </a:prstGeom>
        </p:spPr>
        <p:txBody>
          <a:bodyPr spcFirstLastPara="1" wrap="square" lIns="91425" tIns="91425" rIns="91425" bIns="91425" anchor="t" anchorCtr="0">
            <a:normAutofit lnSpcReduction="20000"/>
          </a:bodyPr>
          <a:lstStyle/>
          <a:p>
            <a:pPr marL="457200" lvl="0" indent="-311150" algn="l" rtl="0">
              <a:spcBef>
                <a:spcPts val="0"/>
              </a:spcBef>
              <a:spcAft>
                <a:spcPts val="0"/>
              </a:spcAft>
              <a:buSzPts val="1300"/>
              <a:buChar char="-"/>
            </a:pPr>
            <a:r>
              <a:rPr lang="en"/>
              <a:t>For this selection we wanted to choose the grade of cleaning solution that could have the most effectiveness of getting rid of bacteria and combating viruses.</a:t>
            </a:r>
            <a:endParaRPr/>
          </a:p>
          <a:p>
            <a:pPr marL="457200" lvl="0" indent="-311150" algn="l" rtl="0">
              <a:spcBef>
                <a:spcPts val="0"/>
              </a:spcBef>
              <a:spcAft>
                <a:spcPts val="0"/>
              </a:spcAft>
              <a:buSzPts val="1300"/>
              <a:buChar char="-"/>
            </a:pPr>
            <a:r>
              <a:rPr lang="en"/>
              <a:t>This was an easy choice of picking the hospital grade solution help us achieve this task. </a:t>
            </a:r>
            <a:endParaRPr/>
          </a:p>
          <a:p>
            <a:pPr marL="457200" lvl="0" indent="-311150" algn="l" rtl="0">
              <a:spcBef>
                <a:spcPts val="0"/>
              </a:spcBef>
              <a:spcAft>
                <a:spcPts val="0"/>
              </a:spcAft>
              <a:buSzPts val="1300"/>
              <a:buChar char="-"/>
            </a:pPr>
            <a:r>
              <a:rPr lang="en"/>
              <a:t>The Opti-Cide 3 Hospital Solution by Mirco-Scientific gives us the best confidence that it will be the most effective to properly clean and sanitize all germs and dirt in a given area. </a:t>
            </a:r>
            <a:endParaRPr/>
          </a:p>
          <a:p>
            <a:pPr marL="457200" lvl="0" indent="-311150" algn="l" rtl="0">
              <a:spcBef>
                <a:spcPts val="0"/>
              </a:spcBef>
              <a:spcAft>
                <a:spcPts val="0"/>
              </a:spcAft>
              <a:buSzPts val="1300"/>
              <a:buChar char="-"/>
            </a:pPr>
            <a:r>
              <a:rPr lang="en"/>
              <a:t>This formula advertises that it is Antiviral, Antibacterial and Antifungal; thus this would be the most optimal solution for our goal</a:t>
            </a:r>
            <a:endParaRPr/>
          </a:p>
        </p:txBody>
      </p:sp>
      <p:pic>
        <p:nvPicPr>
          <p:cNvPr id="247" name="Google Shape;247;p29"/>
          <p:cNvPicPr preferRelativeResize="0"/>
          <p:nvPr/>
        </p:nvPicPr>
        <p:blipFill>
          <a:blip r:embed="rId3">
            <a:alphaModFix/>
          </a:blip>
          <a:stretch>
            <a:fillRect/>
          </a:stretch>
        </p:blipFill>
        <p:spPr>
          <a:xfrm>
            <a:off x="6714300" y="1756875"/>
            <a:ext cx="1295400" cy="2190750"/>
          </a:xfrm>
          <a:prstGeom prst="rect">
            <a:avLst/>
          </a:prstGeom>
          <a:noFill/>
          <a:ln>
            <a:noFill/>
          </a:ln>
        </p:spPr>
      </p:pic>
      <p:sp>
        <p:nvSpPr>
          <p:cNvPr id="248" name="Google Shape;248;p29"/>
          <p:cNvSpPr txBox="1"/>
          <p:nvPr/>
        </p:nvSpPr>
        <p:spPr>
          <a:xfrm>
            <a:off x="6072150" y="3947625"/>
            <a:ext cx="25797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lt1"/>
                </a:solidFill>
              </a:rPr>
              <a:t>Micro-Scientific Opti-Cide3</a:t>
            </a:r>
            <a:endParaRPr>
              <a:solidFill>
                <a:schemeClr val="lt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Raspberry PI</a:t>
            </a:r>
            <a:endParaRPr/>
          </a:p>
        </p:txBody>
      </p:sp>
      <p:sp>
        <p:nvSpPr>
          <p:cNvPr id="254" name="Google Shape;254;p30"/>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Raspberry PI 3 B+</a:t>
            </a:r>
            <a:endParaRPr/>
          </a:p>
          <a:p>
            <a:pPr marL="457200" lvl="0" indent="-311150" algn="l" rtl="0">
              <a:spcBef>
                <a:spcPts val="0"/>
              </a:spcBef>
              <a:spcAft>
                <a:spcPts val="0"/>
              </a:spcAft>
              <a:buSzPts val="1300"/>
              <a:buChar char="●"/>
            </a:pPr>
            <a:r>
              <a:rPr lang="en"/>
              <a:t>Affordable</a:t>
            </a:r>
            <a:endParaRPr/>
          </a:p>
          <a:p>
            <a:pPr marL="457200" lvl="0" indent="-311150" algn="l" rtl="0">
              <a:spcBef>
                <a:spcPts val="0"/>
              </a:spcBef>
              <a:spcAft>
                <a:spcPts val="0"/>
              </a:spcAft>
              <a:buSzPts val="1300"/>
              <a:buChar char="●"/>
            </a:pPr>
            <a:r>
              <a:rPr lang="en"/>
              <a:t>Highly intelligible code to work with our sensors to feed to the microcontroller</a:t>
            </a:r>
            <a:endParaRPr/>
          </a:p>
          <a:p>
            <a:pPr marL="457200" lvl="0" indent="-311150" algn="l" rtl="0">
              <a:spcBef>
                <a:spcPts val="0"/>
              </a:spcBef>
              <a:spcAft>
                <a:spcPts val="0"/>
              </a:spcAft>
              <a:buSzPts val="1300"/>
              <a:buChar char="●"/>
            </a:pPr>
            <a:r>
              <a:rPr lang="en"/>
              <a:t>A lot of examples online</a:t>
            </a:r>
            <a:endParaRPr/>
          </a:p>
          <a:p>
            <a:pPr marL="457200" lvl="0" indent="-311150" algn="l" rtl="0">
              <a:spcBef>
                <a:spcPts val="0"/>
              </a:spcBef>
              <a:spcAft>
                <a:spcPts val="0"/>
              </a:spcAft>
              <a:buSzPts val="1300"/>
              <a:buChar char="●"/>
            </a:pPr>
            <a:r>
              <a:rPr lang="en"/>
              <a:t>Runs a Linux environment </a:t>
            </a:r>
            <a:endParaRPr/>
          </a:p>
          <a:p>
            <a:pPr marL="457200" lvl="0" indent="0" algn="l" rtl="0">
              <a:spcBef>
                <a:spcPts val="1200"/>
              </a:spcBef>
              <a:spcAft>
                <a:spcPts val="1200"/>
              </a:spcAft>
              <a:buNone/>
            </a:pPr>
            <a:endParaRPr/>
          </a:p>
        </p:txBody>
      </p:sp>
      <p:pic>
        <p:nvPicPr>
          <p:cNvPr id="255" name="Google Shape;255;p30"/>
          <p:cNvPicPr preferRelativeResize="0"/>
          <p:nvPr/>
        </p:nvPicPr>
        <p:blipFill>
          <a:blip r:embed="rId3">
            <a:alphaModFix/>
          </a:blip>
          <a:stretch>
            <a:fillRect/>
          </a:stretch>
        </p:blipFill>
        <p:spPr>
          <a:xfrm>
            <a:off x="4539849" y="3124125"/>
            <a:ext cx="2853501" cy="18707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1"/>
          <p:cNvSpPr txBox="1">
            <a:spLocks noGrp="1"/>
          </p:cNvSpPr>
          <p:nvPr>
            <p:ph type="title"/>
          </p:nvPr>
        </p:nvSpPr>
        <p:spPr>
          <a:xfrm>
            <a:off x="1042550" y="7035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Microcontroller Table Comparison </a:t>
            </a:r>
            <a:endParaRPr/>
          </a:p>
        </p:txBody>
      </p:sp>
      <p:graphicFrame>
        <p:nvGraphicFramePr>
          <p:cNvPr id="261" name="Google Shape;261;p31"/>
          <p:cNvGraphicFramePr/>
          <p:nvPr/>
        </p:nvGraphicFramePr>
        <p:xfrm>
          <a:off x="727650" y="1349975"/>
          <a:ext cx="3000000" cy="3000000"/>
        </p:xfrm>
        <a:graphic>
          <a:graphicData uri="http://schemas.openxmlformats.org/drawingml/2006/table">
            <a:tbl>
              <a:tblPr>
                <a:noFill/>
                <a:tableStyleId>{D2D1046D-2275-4E1A-BB77-CAE206E03784}</a:tableStyleId>
              </a:tblPr>
              <a:tblGrid>
                <a:gridCol w="1980700">
                  <a:extLst>
                    <a:ext uri="{9D8B030D-6E8A-4147-A177-3AD203B41FA5}">
                      <a16:colId xmlns:a16="http://schemas.microsoft.com/office/drawing/2014/main" val="20000"/>
                    </a:ext>
                  </a:extLst>
                </a:gridCol>
                <a:gridCol w="1980700">
                  <a:extLst>
                    <a:ext uri="{9D8B030D-6E8A-4147-A177-3AD203B41FA5}">
                      <a16:colId xmlns:a16="http://schemas.microsoft.com/office/drawing/2014/main" val="20001"/>
                    </a:ext>
                  </a:extLst>
                </a:gridCol>
                <a:gridCol w="1980700">
                  <a:extLst>
                    <a:ext uri="{9D8B030D-6E8A-4147-A177-3AD203B41FA5}">
                      <a16:colId xmlns:a16="http://schemas.microsoft.com/office/drawing/2014/main" val="20002"/>
                    </a:ext>
                  </a:extLst>
                </a:gridCol>
                <a:gridCol w="1980700">
                  <a:extLst>
                    <a:ext uri="{9D8B030D-6E8A-4147-A177-3AD203B41FA5}">
                      <a16:colId xmlns:a16="http://schemas.microsoft.com/office/drawing/2014/main" val="20003"/>
                    </a:ext>
                  </a:extLst>
                </a:gridCol>
              </a:tblGrid>
              <a:tr h="399400">
                <a:tc>
                  <a:txBody>
                    <a:bodyPr/>
                    <a:lstStyle/>
                    <a:p>
                      <a:pPr marL="0" lvl="0" indent="0" algn="ctr" rtl="0">
                        <a:spcBef>
                          <a:spcPts val="0"/>
                        </a:spcBef>
                        <a:spcAft>
                          <a:spcPts val="0"/>
                        </a:spcAft>
                        <a:buNone/>
                      </a:pPr>
                      <a:r>
                        <a:rPr lang="en" b="1">
                          <a:solidFill>
                            <a:schemeClr val="lt1"/>
                          </a:solidFill>
                        </a:rPr>
                        <a:t>Specs and Return Time</a:t>
                      </a:r>
                      <a:endParaRPr b="1">
                        <a:solidFill>
                          <a:schemeClr val="lt1"/>
                        </a:solidFill>
                      </a:endParaRPr>
                    </a:p>
                  </a:txBody>
                  <a:tcPr marL="91425" marR="91425" marT="91425" marB="91425"/>
                </a:tc>
                <a:tc>
                  <a:txBody>
                    <a:bodyPr/>
                    <a:lstStyle/>
                    <a:p>
                      <a:pPr marL="0" lvl="0" indent="0" algn="ctr" rtl="0">
                        <a:spcBef>
                          <a:spcPts val="0"/>
                        </a:spcBef>
                        <a:spcAft>
                          <a:spcPts val="0"/>
                        </a:spcAft>
                        <a:buNone/>
                      </a:pPr>
                      <a:r>
                        <a:rPr lang="en" b="1">
                          <a:solidFill>
                            <a:schemeClr val="lt1"/>
                          </a:solidFill>
                        </a:rPr>
                        <a:t>8051 Microcontroller</a:t>
                      </a:r>
                      <a:endParaRPr b="1">
                        <a:solidFill>
                          <a:schemeClr val="lt1"/>
                        </a:solidFill>
                      </a:endParaRPr>
                    </a:p>
                  </a:txBody>
                  <a:tcPr marL="91425" marR="91425" marT="91425" marB="91425"/>
                </a:tc>
                <a:tc>
                  <a:txBody>
                    <a:bodyPr/>
                    <a:lstStyle/>
                    <a:p>
                      <a:pPr marL="0" lvl="0" indent="0" algn="ctr" rtl="0">
                        <a:spcBef>
                          <a:spcPts val="0"/>
                        </a:spcBef>
                        <a:spcAft>
                          <a:spcPts val="0"/>
                        </a:spcAft>
                        <a:buNone/>
                      </a:pPr>
                      <a:r>
                        <a:rPr lang="en" b="1">
                          <a:solidFill>
                            <a:schemeClr val="lt1"/>
                          </a:solidFill>
                        </a:rPr>
                        <a:t>PIC Microcontroller Family</a:t>
                      </a:r>
                      <a:endParaRPr b="1">
                        <a:solidFill>
                          <a:schemeClr val="lt1"/>
                        </a:solidFill>
                      </a:endParaRPr>
                    </a:p>
                  </a:txBody>
                  <a:tcPr marL="91425" marR="91425" marT="91425" marB="91425"/>
                </a:tc>
                <a:tc>
                  <a:txBody>
                    <a:bodyPr/>
                    <a:lstStyle/>
                    <a:p>
                      <a:pPr marL="0" lvl="0" indent="0" algn="ctr" rtl="0">
                        <a:spcBef>
                          <a:spcPts val="0"/>
                        </a:spcBef>
                        <a:spcAft>
                          <a:spcPts val="0"/>
                        </a:spcAft>
                        <a:buNone/>
                      </a:pPr>
                      <a:r>
                        <a:rPr lang="en" b="1">
                          <a:solidFill>
                            <a:schemeClr val="lt1"/>
                          </a:solidFill>
                        </a:rPr>
                        <a:t>MSP430FR6989</a:t>
                      </a:r>
                      <a:endParaRPr b="1">
                        <a:solidFill>
                          <a:schemeClr val="lt1"/>
                        </a:solidFill>
                      </a:endParaRPr>
                    </a:p>
                  </a:txBody>
                  <a:tcPr marL="91425" marR="91425" marT="91425" marB="91425"/>
                </a:tc>
                <a:extLst>
                  <a:ext uri="{0D108BD9-81ED-4DB2-BD59-A6C34878D82A}">
                    <a16:rowId xmlns:a16="http://schemas.microsoft.com/office/drawing/2014/main" val="10000"/>
                  </a:ext>
                </a:extLst>
              </a:tr>
              <a:tr h="553025">
                <a:tc>
                  <a:txBody>
                    <a:bodyPr/>
                    <a:lstStyle/>
                    <a:p>
                      <a:pPr marL="0" lvl="0" indent="0" algn="l" rtl="0">
                        <a:spcBef>
                          <a:spcPts val="0"/>
                        </a:spcBef>
                        <a:spcAft>
                          <a:spcPts val="0"/>
                        </a:spcAft>
                        <a:buNone/>
                      </a:pPr>
                      <a:r>
                        <a:rPr lang="en">
                          <a:solidFill>
                            <a:schemeClr val="lt1"/>
                          </a:solidFill>
                        </a:rPr>
                        <a:t>Number of Bits</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sz="1200">
                          <a:solidFill>
                            <a:schemeClr val="lt1"/>
                          </a:solidFill>
                        </a:rPr>
                        <a:t>8-Bit Controller</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sz="1200">
                          <a:solidFill>
                            <a:schemeClr val="lt1"/>
                          </a:solidFill>
                        </a:rPr>
                        <a:t>12-bit program word architecture</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sz="1200">
                          <a:solidFill>
                            <a:schemeClr val="lt1"/>
                          </a:solidFill>
                        </a:rPr>
                        <a:t>12-bit SAR ADC</a:t>
                      </a:r>
                      <a:endParaRPr>
                        <a:solidFill>
                          <a:schemeClr val="lt1"/>
                        </a:solidFill>
                      </a:endParaRPr>
                    </a:p>
                  </a:txBody>
                  <a:tcPr marL="91425" marR="91425" marT="91425" marB="91425"/>
                </a:tc>
                <a:extLst>
                  <a:ext uri="{0D108BD9-81ED-4DB2-BD59-A6C34878D82A}">
                    <a16:rowId xmlns:a16="http://schemas.microsoft.com/office/drawing/2014/main" val="10001"/>
                  </a:ext>
                </a:extLst>
              </a:tr>
              <a:tr h="553025">
                <a:tc>
                  <a:txBody>
                    <a:bodyPr/>
                    <a:lstStyle/>
                    <a:p>
                      <a:pPr marL="0" lvl="0" indent="0" algn="l" rtl="0">
                        <a:spcBef>
                          <a:spcPts val="0"/>
                        </a:spcBef>
                        <a:spcAft>
                          <a:spcPts val="0"/>
                        </a:spcAft>
                        <a:buNone/>
                      </a:pPr>
                      <a:r>
                        <a:rPr lang="en">
                          <a:solidFill>
                            <a:schemeClr val="lt1"/>
                          </a:solidFill>
                        </a:rPr>
                        <a:t>Memory</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sz="1200">
                          <a:solidFill>
                            <a:schemeClr val="lt1"/>
                          </a:solidFill>
                        </a:rPr>
                        <a:t>40KB of ROM and 128 bytes of RAM</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sz="1200">
                          <a:solidFill>
                            <a:schemeClr val="lt1"/>
                          </a:solidFill>
                        </a:rPr>
                        <a:t>50KB of ROM and 128 bytes of RAM</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sz="1200">
                          <a:solidFill>
                            <a:schemeClr val="lt1"/>
                          </a:solidFill>
                        </a:rPr>
                        <a:t>128KB of nonvolatile memory</a:t>
                      </a:r>
                      <a:endParaRPr>
                        <a:solidFill>
                          <a:schemeClr val="lt1"/>
                        </a:solidFill>
                      </a:endParaRPr>
                    </a:p>
                  </a:txBody>
                  <a:tcPr marL="91425" marR="91425" marT="91425" marB="91425"/>
                </a:tc>
                <a:extLst>
                  <a:ext uri="{0D108BD9-81ED-4DB2-BD59-A6C34878D82A}">
                    <a16:rowId xmlns:a16="http://schemas.microsoft.com/office/drawing/2014/main" val="10002"/>
                  </a:ext>
                </a:extLst>
              </a:tr>
              <a:tr h="399400">
                <a:tc>
                  <a:txBody>
                    <a:bodyPr/>
                    <a:lstStyle/>
                    <a:p>
                      <a:pPr marL="0" lvl="0" indent="0" algn="l" rtl="0">
                        <a:spcBef>
                          <a:spcPts val="0"/>
                        </a:spcBef>
                        <a:spcAft>
                          <a:spcPts val="0"/>
                        </a:spcAft>
                        <a:buNone/>
                      </a:pPr>
                      <a:r>
                        <a:rPr lang="en">
                          <a:solidFill>
                            <a:schemeClr val="lt1"/>
                          </a:solidFill>
                        </a:rPr>
                        <a:t>Pin Layout/Type</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sz="1200">
                          <a:solidFill>
                            <a:schemeClr val="lt1"/>
                          </a:solidFill>
                        </a:rPr>
                        <a:t>40 Pin Dual Line Package</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sz="1200">
                          <a:solidFill>
                            <a:schemeClr val="lt1"/>
                          </a:solidFill>
                        </a:rPr>
                        <a:t>28 Pin Package</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sz="1200">
                          <a:solidFill>
                            <a:schemeClr val="lt1"/>
                          </a:solidFill>
                        </a:rPr>
                        <a:t>81 GPIO pins</a:t>
                      </a:r>
                      <a:endParaRPr>
                        <a:solidFill>
                          <a:schemeClr val="lt1"/>
                        </a:solidFill>
                      </a:endParaRPr>
                    </a:p>
                  </a:txBody>
                  <a:tcPr marL="91425" marR="91425" marT="91425" marB="91425"/>
                </a:tc>
                <a:extLst>
                  <a:ext uri="{0D108BD9-81ED-4DB2-BD59-A6C34878D82A}">
                    <a16:rowId xmlns:a16="http://schemas.microsoft.com/office/drawing/2014/main" val="10003"/>
                  </a:ext>
                </a:extLst>
              </a:tr>
              <a:tr h="553025">
                <a:tc>
                  <a:txBody>
                    <a:bodyPr/>
                    <a:lstStyle/>
                    <a:p>
                      <a:pPr marL="0" lvl="0" indent="0" algn="l" rtl="0">
                        <a:spcBef>
                          <a:spcPts val="0"/>
                        </a:spcBef>
                        <a:spcAft>
                          <a:spcPts val="0"/>
                        </a:spcAft>
                        <a:buNone/>
                      </a:pPr>
                      <a:r>
                        <a:rPr lang="en">
                          <a:solidFill>
                            <a:schemeClr val="lt1"/>
                          </a:solidFill>
                        </a:rPr>
                        <a:t>Clock Frequency/Type</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sz="1200">
                          <a:solidFill>
                            <a:schemeClr val="lt1"/>
                          </a:solidFill>
                        </a:rPr>
                        <a:t>16-bit Clock Timer</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sz="1200">
                          <a:solidFill>
                            <a:schemeClr val="lt1"/>
                          </a:solidFill>
                        </a:rPr>
                        <a:t>16-bit Crystal Clock Timer</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sz="1200">
                          <a:solidFill>
                            <a:schemeClr val="lt1"/>
                          </a:solidFill>
                        </a:rPr>
                        <a:t>Crystal clock frequency of 16 MHz</a:t>
                      </a:r>
                      <a:endParaRPr>
                        <a:solidFill>
                          <a:schemeClr val="lt1"/>
                        </a:solidFill>
                      </a:endParaRPr>
                    </a:p>
                  </a:txBody>
                  <a:tcPr marL="91425" marR="91425" marT="91425" marB="91425"/>
                </a:tc>
                <a:extLst>
                  <a:ext uri="{0D108BD9-81ED-4DB2-BD59-A6C34878D82A}">
                    <a16:rowId xmlns:a16="http://schemas.microsoft.com/office/drawing/2014/main" val="10004"/>
                  </a:ext>
                </a:extLst>
              </a:tr>
              <a:tr h="553025">
                <a:tc>
                  <a:txBody>
                    <a:bodyPr/>
                    <a:lstStyle/>
                    <a:p>
                      <a:pPr marL="0" lvl="0" indent="0" algn="l" rtl="0">
                        <a:spcBef>
                          <a:spcPts val="0"/>
                        </a:spcBef>
                        <a:spcAft>
                          <a:spcPts val="0"/>
                        </a:spcAft>
                        <a:buNone/>
                      </a:pPr>
                      <a:r>
                        <a:rPr lang="en">
                          <a:solidFill>
                            <a:schemeClr val="lt1"/>
                          </a:solidFill>
                        </a:rPr>
                        <a:t>Number of Channels</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sz="1200">
                          <a:solidFill>
                            <a:schemeClr val="lt1"/>
                          </a:solidFill>
                        </a:rPr>
                        <a:t>5 interrupt sources </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sz="1200">
                          <a:solidFill>
                            <a:schemeClr val="lt1"/>
                          </a:solidFill>
                        </a:rPr>
                        <a:t>Serial peripherals such as: SPI, USART</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sz="1200">
                          <a:solidFill>
                            <a:schemeClr val="lt1"/>
                          </a:solidFill>
                        </a:rPr>
                        <a:t>16 ADC channels, 4 UART channels </a:t>
                      </a:r>
                      <a:endParaRPr>
                        <a:solidFill>
                          <a:schemeClr val="lt1"/>
                        </a:solidFill>
                      </a:endParaRPr>
                    </a:p>
                  </a:txBody>
                  <a:tcPr marL="91425" marR="91425" marT="91425" marB="91425"/>
                </a:tc>
                <a:extLst>
                  <a:ext uri="{0D108BD9-81ED-4DB2-BD59-A6C34878D82A}">
                    <a16:rowId xmlns:a16="http://schemas.microsoft.com/office/drawing/2014/main" val="10005"/>
                  </a:ext>
                </a:extLst>
              </a:tr>
              <a:tr h="399400">
                <a:tc>
                  <a:txBody>
                    <a:bodyPr/>
                    <a:lstStyle/>
                    <a:p>
                      <a:pPr marL="0" lvl="0" indent="0" algn="l" rtl="0">
                        <a:spcBef>
                          <a:spcPts val="0"/>
                        </a:spcBef>
                        <a:spcAft>
                          <a:spcPts val="0"/>
                        </a:spcAft>
                        <a:buNone/>
                      </a:pPr>
                      <a:r>
                        <a:rPr lang="en">
                          <a:solidFill>
                            <a:schemeClr val="lt1"/>
                          </a:solidFill>
                        </a:rPr>
                        <a:t>Cost Per Unit</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sz="1200">
                          <a:solidFill>
                            <a:schemeClr val="lt1"/>
                          </a:solidFill>
                        </a:rPr>
                        <a:t>$4.95 USD</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sz="1200">
                          <a:solidFill>
                            <a:schemeClr val="lt1"/>
                          </a:solidFill>
                        </a:rPr>
                        <a:t>$1.85 USD</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sz="1200">
                          <a:solidFill>
                            <a:schemeClr val="lt1"/>
                          </a:solidFill>
                        </a:rPr>
                        <a:t>$4.73 USD</a:t>
                      </a:r>
                      <a:endParaRPr>
                        <a:solidFill>
                          <a:schemeClr val="lt1"/>
                        </a:solidFill>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Content</a:t>
            </a:r>
            <a:endParaRPr/>
          </a:p>
        </p:txBody>
      </p:sp>
      <p:sp>
        <p:nvSpPr>
          <p:cNvPr id="141" name="Google Shape;141;p1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Introductions and Roles</a:t>
            </a:r>
            <a:endParaRPr/>
          </a:p>
          <a:p>
            <a:pPr marL="457200" lvl="0" indent="-311150" algn="l" rtl="0">
              <a:spcBef>
                <a:spcPts val="0"/>
              </a:spcBef>
              <a:spcAft>
                <a:spcPts val="0"/>
              </a:spcAft>
              <a:buSzPts val="1300"/>
              <a:buChar char="●"/>
            </a:pPr>
            <a:r>
              <a:rPr lang="en"/>
              <a:t>Goals, Motivations and Deliverables</a:t>
            </a:r>
            <a:endParaRPr/>
          </a:p>
          <a:p>
            <a:pPr marL="457200" lvl="0" indent="-311150" algn="l" rtl="0">
              <a:spcBef>
                <a:spcPts val="0"/>
              </a:spcBef>
              <a:spcAft>
                <a:spcPts val="0"/>
              </a:spcAft>
              <a:buSzPts val="1300"/>
              <a:buChar char="●"/>
            </a:pPr>
            <a:r>
              <a:rPr lang="en"/>
              <a:t>Component Selection</a:t>
            </a:r>
            <a:endParaRPr/>
          </a:p>
          <a:p>
            <a:pPr marL="457200" lvl="0" indent="-311150" algn="l" rtl="0">
              <a:spcBef>
                <a:spcPts val="0"/>
              </a:spcBef>
              <a:spcAft>
                <a:spcPts val="0"/>
              </a:spcAft>
              <a:buSzPts val="1300"/>
              <a:buChar char="●"/>
            </a:pPr>
            <a:r>
              <a:rPr lang="en"/>
              <a:t>PCB Design </a:t>
            </a:r>
            <a:endParaRPr/>
          </a:p>
          <a:p>
            <a:pPr marL="457200" lvl="0" indent="-311150" algn="l" rtl="0">
              <a:spcBef>
                <a:spcPts val="0"/>
              </a:spcBef>
              <a:spcAft>
                <a:spcPts val="0"/>
              </a:spcAft>
              <a:buSzPts val="1300"/>
              <a:buChar char="●"/>
            </a:pPr>
            <a:r>
              <a:rPr lang="en"/>
              <a:t>Relevant Technologies and Standards </a:t>
            </a:r>
            <a:endParaRPr/>
          </a:p>
          <a:p>
            <a:pPr marL="457200" lvl="0" indent="-311150" algn="l" rtl="0">
              <a:spcBef>
                <a:spcPts val="0"/>
              </a:spcBef>
              <a:spcAft>
                <a:spcPts val="0"/>
              </a:spcAft>
              <a:buSzPts val="1300"/>
              <a:buChar char="●"/>
            </a:pPr>
            <a:r>
              <a:rPr lang="en"/>
              <a:t>Budget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Why the MSP430FR6989 Microcontroller? </a:t>
            </a:r>
            <a:endParaRPr/>
          </a:p>
        </p:txBody>
      </p:sp>
      <p:sp>
        <p:nvSpPr>
          <p:cNvPr id="267" name="Google Shape;267;p32"/>
          <p:cNvSpPr txBox="1">
            <a:spLocks noGrp="1"/>
          </p:cNvSpPr>
          <p:nvPr>
            <p:ph type="body" idx="1"/>
          </p:nvPr>
        </p:nvSpPr>
        <p:spPr>
          <a:xfrm>
            <a:off x="729450" y="2078875"/>
            <a:ext cx="5232300" cy="22611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After doing some research about the following microcontrollers we determined the FR6989 would work best with the iRobot System.</a:t>
            </a:r>
            <a:endParaRPr/>
          </a:p>
          <a:p>
            <a:pPr marL="457200" lvl="0" indent="-311150" algn="l" rtl="0">
              <a:spcBef>
                <a:spcPts val="0"/>
              </a:spcBef>
              <a:spcAft>
                <a:spcPts val="0"/>
              </a:spcAft>
              <a:buSzPts val="1300"/>
              <a:buChar char="-"/>
            </a:pPr>
            <a:r>
              <a:rPr lang="en"/>
              <a:t>The amount of memory and GPIO pins were a key pick in determining what kind of controller we wanted while still keeping cost reasonable. </a:t>
            </a:r>
            <a:endParaRPr/>
          </a:p>
          <a:p>
            <a:pPr marL="457200" lvl="0" indent="-311150" algn="l" rtl="0">
              <a:spcBef>
                <a:spcPts val="0"/>
              </a:spcBef>
              <a:spcAft>
                <a:spcPts val="0"/>
              </a:spcAft>
              <a:buSzPts val="1300"/>
              <a:buChar char="-"/>
            </a:pPr>
            <a:r>
              <a:rPr lang="en"/>
              <a:t>Another added benefit this controller can easily communicate with other controllers, such as the Raspberry Pi system, through the UART channels.</a:t>
            </a:r>
            <a:endParaRPr/>
          </a:p>
        </p:txBody>
      </p:sp>
      <p:pic>
        <p:nvPicPr>
          <p:cNvPr id="268" name="Google Shape;268;p32"/>
          <p:cNvPicPr preferRelativeResize="0"/>
          <p:nvPr/>
        </p:nvPicPr>
        <p:blipFill>
          <a:blip r:embed="rId3">
            <a:alphaModFix/>
          </a:blip>
          <a:stretch>
            <a:fillRect/>
          </a:stretch>
        </p:blipFill>
        <p:spPr>
          <a:xfrm>
            <a:off x="6725450" y="1074276"/>
            <a:ext cx="2075575" cy="37730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3"/>
          <p:cNvSpPr txBox="1">
            <a:spLocks noGrp="1"/>
          </p:cNvSpPr>
          <p:nvPr>
            <p:ph type="body" idx="1"/>
          </p:nvPr>
        </p:nvSpPr>
        <p:spPr>
          <a:xfrm>
            <a:off x="729450" y="2047700"/>
            <a:ext cx="5271300" cy="2916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We wanted a controller that could handle the amount of data we would be sending through it from the Raspberry Pi system and wanted enough pins on the controller so we could have both systems communicate with all the deliverable parts, such as the LED’S, Liquid Sensors and Ultrasonic Sensors.</a:t>
            </a:r>
            <a:endParaRPr/>
          </a:p>
          <a:p>
            <a:pPr marL="457200" lvl="0" indent="0" algn="l" rtl="0">
              <a:spcBef>
                <a:spcPts val="1200"/>
              </a:spcBef>
              <a:spcAft>
                <a:spcPts val="1200"/>
              </a:spcAft>
              <a:buNone/>
            </a:pPr>
            <a:endParaRPr/>
          </a:p>
        </p:txBody>
      </p:sp>
      <p:sp>
        <p:nvSpPr>
          <p:cNvPr id="274" name="Google Shape;274;p3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MSP430FR6989 Microcontroller (Continued)</a:t>
            </a:r>
            <a:endParaRPr/>
          </a:p>
        </p:txBody>
      </p:sp>
      <p:sp>
        <p:nvSpPr>
          <p:cNvPr id="275" name="Google Shape;275;p33"/>
          <p:cNvSpPr txBox="1"/>
          <p:nvPr/>
        </p:nvSpPr>
        <p:spPr>
          <a:xfrm>
            <a:off x="7198038" y="4234975"/>
            <a:ext cx="15726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lt1"/>
                </a:solidFill>
              </a:rPr>
              <a:t>MSP430FR6989 </a:t>
            </a:r>
            <a:endParaRPr>
              <a:solidFill>
                <a:schemeClr val="lt1"/>
              </a:solidFill>
              <a:latin typeface="Lato"/>
              <a:ea typeface="Lato"/>
              <a:cs typeface="Lato"/>
              <a:sym typeface="Lato"/>
            </a:endParaRPr>
          </a:p>
        </p:txBody>
      </p:sp>
      <p:pic>
        <p:nvPicPr>
          <p:cNvPr id="276" name="Google Shape;276;p33"/>
          <p:cNvPicPr preferRelativeResize="0"/>
          <p:nvPr/>
        </p:nvPicPr>
        <p:blipFill>
          <a:blip r:embed="rId3">
            <a:alphaModFix/>
          </a:blip>
          <a:stretch>
            <a:fillRect/>
          </a:stretch>
        </p:blipFill>
        <p:spPr>
          <a:xfrm rot="-5400000">
            <a:off x="6556069" y="1905812"/>
            <a:ext cx="2900375" cy="155258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Coding with Microcontroller and Raspberry PI</a:t>
            </a:r>
            <a:endParaRPr/>
          </a:p>
        </p:txBody>
      </p:sp>
      <p:sp>
        <p:nvSpPr>
          <p:cNvPr id="282" name="Google Shape;282;p3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IDE is Code Composer Studio</a:t>
            </a:r>
            <a:endParaRPr/>
          </a:p>
          <a:p>
            <a:pPr marL="457200" lvl="0" indent="-311150" algn="l" rtl="0">
              <a:spcBef>
                <a:spcPts val="0"/>
              </a:spcBef>
              <a:spcAft>
                <a:spcPts val="0"/>
              </a:spcAft>
              <a:buSzPts val="1300"/>
              <a:buChar char="●"/>
            </a:pPr>
            <a:r>
              <a:rPr lang="en"/>
              <a:t>Raspberry Pi and MSP430FR6989 written in C</a:t>
            </a:r>
            <a:endParaRPr/>
          </a:p>
          <a:p>
            <a:pPr marL="457200" lvl="0" indent="-311150" algn="l" rtl="0">
              <a:spcBef>
                <a:spcPts val="0"/>
              </a:spcBef>
              <a:spcAft>
                <a:spcPts val="0"/>
              </a:spcAft>
              <a:buSzPts val="1300"/>
              <a:buChar char="●"/>
            </a:pPr>
            <a:r>
              <a:rPr lang="en"/>
              <a:t>The computer programmer on the team has the most experience and feels comfortable in C</a:t>
            </a:r>
            <a:endParaRPr/>
          </a:p>
          <a:p>
            <a:pPr marL="457200" lvl="0" indent="-311150" algn="l" rtl="0">
              <a:spcBef>
                <a:spcPts val="0"/>
              </a:spcBef>
              <a:spcAft>
                <a:spcPts val="0"/>
              </a:spcAft>
              <a:buSzPts val="1300"/>
              <a:buChar char="●"/>
            </a:pPr>
            <a:r>
              <a:rPr lang="en"/>
              <a:t>A lot of examples and tutorials online</a:t>
            </a:r>
            <a:endParaRPr/>
          </a:p>
          <a:p>
            <a:pPr marL="457200" lvl="0" indent="-311150" algn="l" rtl="0">
              <a:spcBef>
                <a:spcPts val="0"/>
              </a:spcBef>
              <a:spcAft>
                <a:spcPts val="0"/>
              </a:spcAft>
              <a:buSzPts val="1300"/>
              <a:buChar char="●"/>
            </a:pPr>
            <a:r>
              <a:rPr lang="en"/>
              <a:t>Can use old code from a previous embedded systems class that utilized a serial communication between two systems using UART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86"/>
        <p:cNvGrpSpPr/>
        <p:nvPr/>
      </p:nvGrpSpPr>
      <p:grpSpPr>
        <a:xfrm>
          <a:off x="0" y="0"/>
          <a:ext cx="0" cy="0"/>
          <a:chOff x="0" y="0"/>
          <a:chExt cx="0" cy="0"/>
        </a:xfrm>
      </p:grpSpPr>
      <p:sp>
        <p:nvSpPr>
          <p:cNvPr id="287" name="Google Shape;287;p35"/>
          <p:cNvSpPr txBox="1">
            <a:spLocks noGrp="1"/>
          </p:cNvSpPr>
          <p:nvPr>
            <p:ph type="title"/>
          </p:nvPr>
        </p:nvSpPr>
        <p:spPr>
          <a:xfrm>
            <a:off x="730000" y="1318650"/>
            <a:ext cx="3300900" cy="512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PCB Overall Schematic </a:t>
            </a:r>
            <a:endParaRPr>
              <a:solidFill>
                <a:schemeClr val="lt1"/>
              </a:solidFill>
            </a:endParaRPr>
          </a:p>
        </p:txBody>
      </p:sp>
      <p:pic>
        <p:nvPicPr>
          <p:cNvPr id="288" name="Google Shape;288;p35"/>
          <p:cNvPicPr preferRelativeResize="0"/>
          <p:nvPr/>
        </p:nvPicPr>
        <p:blipFill>
          <a:blip r:embed="rId3">
            <a:alphaModFix/>
          </a:blip>
          <a:stretch>
            <a:fillRect/>
          </a:stretch>
        </p:blipFill>
        <p:spPr>
          <a:xfrm>
            <a:off x="2848750" y="633500"/>
            <a:ext cx="6131425" cy="43817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92"/>
        <p:cNvGrpSpPr/>
        <p:nvPr/>
      </p:nvGrpSpPr>
      <p:grpSpPr>
        <a:xfrm>
          <a:off x="0" y="0"/>
          <a:ext cx="0" cy="0"/>
          <a:chOff x="0" y="0"/>
          <a:chExt cx="0" cy="0"/>
        </a:xfrm>
      </p:grpSpPr>
      <p:sp>
        <p:nvSpPr>
          <p:cNvPr id="293" name="Google Shape;293;p36"/>
          <p:cNvSpPr txBox="1">
            <a:spLocks noGrp="1"/>
          </p:cNvSpPr>
          <p:nvPr>
            <p:ph type="title"/>
          </p:nvPr>
        </p:nvSpPr>
        <p:spPr>
          <a:xfrm>
            <a:off x="730000" y="1318650"/>
            <a:ext cx="3300900" cy="512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5 and 3 V Converters </a:t>
            </a:r>
            <a:endParaRPr>
              <a:solidFill>
                <a:schemeClr val="lt1"/>
              </a:solidFill>
            </a:endParaRPr>
          </a:p>
        </p:txBody>
      </p:sp>
      <p:pic>
        <p:nvPicPr>
          <p:cNvPr id="294" name="Google Shape;294;p36"/>
          <p:cNvPicPr preferRelativeResize="0"/>
          <p:nvPr/>
        </p:nvPicPr>
        <p:blipFill>
          <a:blip r:embed="rId3">
            <a:alphaModFix/>
          </a:blip>
          <a:stretch>
            <a:fillRect/>
          </a:stretch>
        </p:blipFill>
        <p:spPr>
          <a:xfrm>
            <a:off x="860950" y="1831050"/>
            <a:ext cx="6364229" cy="3007651"/>
          </a:xfrm>
          <a:prstGeom prst="rect">
            <a:avLst/>
          </a:prstGeom>
          <a:noFill/>
          <a:ln>
            <a:noFill/>
          </a:ln>
          <a:effectLst>
            <a:outerShdw blurRad="57150" dist="9525" dir="11820000" algn="bl" rotWithShape="0">
              <a:schemeClr val="dk1"/>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98"/>
        <p:cNvGrpSpPr/>
        <p:nvPr/>
      </p:nvGrpSpPr>
      <p:grpSpPr>
        <a:xfrm>
          <a:off x="0" y="0"/>
          <a:ext cx="0" cy="0"/>
          <a:chOff x="0" y="0"/>
          <a:chExt cx="0" cy="0"/>
        </a:xfrm>
      </p:grpSpPr>
      <p:sp>
        <p:nvSpPr>
          <p:cNvPr id="299" name="Google Shape;299;p37"/>
          <p:cNvSpPr txBox="1">
            <a:spLocks noGrp="1"/>
          </p:cNvSpPr>
          <p:nvPr>
            <p:ph type="title"/>
          </p:nvPr>
        </p:nvSpPr>
        <p:spPr>
          <a:xfrm>
            <a:off x="730000" y="1318650"/>
            <a:ext cx="3300900" cy="512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 MCU and Headers</a:t>
            </a:r>
            <a:endParaRPr>
              <a:solidFill>
                <a:schemeClr val="lt1"/>
              </a:solidFill>
            </a:endParaRPr>
          </a:p>
        </p:txBody>
      </p:sp>
      <p:pic>
        <p:nvPicPr>
          <p:cNvPr id="300" name="Google Shape;300;p37"/>
          <p:cNvPicPr preferRelativeResize="0"/>
          <p:nvPr/>
        </p:nvPicPr>
        <p:blipFill>
          <a:blip r:embed="rId3">
            <a:alphaModFix/>
          </a:blip>
          <a:stretch>
            <a:fillRect/>
          </a:stretch>
        </p:blipFill>
        <p:spPr>
          <a:xfrm>
            <a:off x="939675" y="1831050"/>
            <a:ext cx="5918624" cy="30076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8"/>
          <p:cNvSpPr txBox="1">
            <a:spLocks noGrp="1"/>
          </p:cNvSpPr>
          <p:nvPr>
            <p:ph type="title"/>
          </p:nvPr>
        </p:nvSpPr>
        <p:spPr>
          <a:xfrm>
            <a:off x="730000" y="1318650"/>
            <a:ext cx="3300900" cy="49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PCB Board Design</a:t>
            </a:r>
            <a:endParaRPr/>
          </a:p>
        </p:txBody>
      </p:sp>
      <p:pic>
        <p:nvPicPr>
          <p:cNvPr id="306" name="Google Shape;306;p38"/>
          <p:cNvPicPr preferRelativeResize="0"/>
          <p:nvPr/>
        </p:nvPicPr>
        <p:blipFill>
          <a:blip r:embed="rId3">
            <a:alphaModFix/>
          </a:blip>
          <a:stretch>
            <a:fillRect/>
          </a:stretch>
        </p:blipFill>
        <p:spPr>
          <a:xfrm>
            <a:off x="3614725" y="1228350"/>
            <a:ext cx="4808300" cy="357335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Final PCB’s</a:t>
            </a:r>
            <a:endParaRPr/>
          </a:p>
        </p:txBody>
      </p:sp>
      <p:pic>
        <p:nvPicPr>
          <p:cNvPr id="312" name="Google Shape;312;p39"/>
          <p:cNvPicPr preferRelativeResize="0"/>
          <p:nvPr/>
        </p:nvPicPr>
        <p:blipFill>
          <a:blip r:embed="rId3">
            <a:alphaModFix/>
          </a:blip>
          <a:stretch>
            <a:fillRect/>
          </a:stretch>
        </p:blipFill>
        <p:spPr>
          <a:xfrm>
            <a:off x="1206800" y="917950"/>
            <a:ext cx="3365205" cy="3530850"/>
          </a:xfrm>
          <a:prstGeom prst="rect">
            <a:avLst/>
          </a:prstGeom>
          <a:noFill/>
          <a:ln>
            <a:noFill/>
          </a:ln>
        </p:spPr>
      </p:pic>
      <p:sp>
        <p:nvSpPr>
          <p:cNvPr id="313" name="Google Shape;313;p39"/>
          <p:cNvSpPr txBox="1"/>
          <p:nvPr/>
        </p:nvSpPr>
        <p:spPr>
          <a:xfrm>
            <a:off x="1466650" y="4621575"/>
            <a:ext cx="2536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Lato"/>
                <a:ea typeface="Lato"/>
                <a:cs typeface="Lato"/>
                <a:sym typeface="Lato"/>
              </a:rPr>
              <a:t>First board</a:t>
            </a:r>
            <a:endParaRPr>
              <a:solidFill>
                <a:schemeClr val="lt1"/>
              </a:solidFill>
              <a:latin typeface="Lato"/>
              <a:ea typeface="Lato"/>
              <a:cs typeface="Lato"/>
              <a:sym typeface="Lato"/>
            </a:endParaRPr>
          </a:p>
        </p:txBody>
      </p:sp>
      <p:pic>
        <p:nvPicPr>
          <p:cNvPr id="314" name="Google Shape;314;p39"/>
          <p:cNvPicPr preferRelativeResize="0"/>
          <p:nvPr/>
        </p:nvPicPr>
        <p:blipFill>
          <a:blip r:embed="rId4">
            <a:alphaModFix/>
          </a:blip>
          <a:stretch>
            <a:fillRect/>
          </a:stretch>
        </p:blipFill>
        <p:spPr>
          <a:xfrm>
            <a:off x="4969330" y="917950"/>
            <a:ext cx="3485699" cy="3530850"/>
          </a:xfrm>
          <a:prstGeom prst="rect">
            <a:avLst/>
          </a:prstGeom>
          <a:noFill/>
          <a:ln>
            <a:noFill/>
          </a:ln>
        </p:spPr>
      </p:pic>
      <p:sp>
        <p:nvSpPr>
          <p:cNvPr id="315" name="Google Shape;315;p39"/>
          <p:cNvSpPr txBox="1"/>
          <p:nvPr/>
        </p:nvSpPr>
        <p:spPr>
          <a:xfrm>
            <a:off x="5397950" y="4621575"/>
            <a:ext cx="2536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Lato"/>
                <a:ea typeface="Lato"/>
                <a:cs typeface="Lato"/>
                <a:sym typeface="Lato"/>
              </a:rPr>
              <a:t>Current board</a:t>
            </a:r>
            <a:endParaRPr>
              <a:solidFill>
                <a:schemeClr val="lt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Existing Products and Technologies </a:t>
            </a:r>
            <a:endParaRPr/>
          </a:p>
        </p:txBody>
      </p:sp>
      <p:sp>
        <p:nvSpPr>
          <p:cNvPr id="321" name="Google Shape;321;p40"/>
          <p:cNvSpPr txBox="1">
            <a:spLocks noGrp="1"/>
          </p:cNvSpPr>
          <p:nvPr>
            <p:ph type="body" idx="1"/>
          </p:nvPr>
        </p:nvSpPr>
        <p:spPr>
          <a:xfrm>
            <a:off x="729450" y="2078875"/>
            <a:ext cx="5076600" cy="26907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We wanted to take inspiration from some similar technologies that already existed when determining what our Senior Design Project would ultimately be.</a:t>
            </a:r>
            <a:endParaRPr/>
          </a:p>
          <a:p>
            <a:pPr marL="457200" lvl="0" indent="-311150" algn="l" rtl="0">
              <a:spcBef>
                <a:spcPts val="0"/>
              </a:spcBef>
              <a:spcAft>
                <a:spcPts val="0"/>
              </a:spcAft>
              <a:buSzPts val="1300"/>
              <a:buChar char="-"/>
            </a:pPr>
            <a:r>
              <a:rPr lang="en"/>
              <a:t>Logic and chassis design were taken from Roomba systems; Cleaning and Sanitation parameters were taken from Electronic Mop and UV-C Robots.</a:t>
            </a:r>
            <a:endParaRPr/>
          </a:p>
          <a:p>
            <a:pPr marL="457200" lvl="0" indent="-311150" algn="l" rtl="0">
              <a:spcBef>
                <a:spcPts val="0"/>
              </a:spcBef>
              <a:spcAft>
                <a:spcPts val="0"/>
              </a:spcAft>
              <a:buSzPts val="1300"/>
              <a:buChar char="-"/>
            </a:pPr>
            <a:r>
              <a:rPr lang="en"/>
              <a:t>We wanted to combine the ideas of being fully autonomous, cost effective and have the ability to sanitizing a specific area, all combined into one whole system.  </a:t>
            </a:r>
            <a:endParaRPr/>
          </a:p>
        </p:txBody>
      </p:sp>
      <p:pic>
        <p:nvPicPr>
          <p:cNvPr id="322" name="Google Shape;322;p40"/>
          <p:cNvPicPr preferRelativeResize="0"/>
          <p:nvPr/>
        </p:nvPicPr>
        <p:blipFill>
          <a:blip r:embed="rId3">
            <a:alphaModFix/>
          </a:blip>
          <a:stretch>
            <a:fillRect/>
          </a:stretch>
        </p:blipFill>
        <p:spPr>
          <a:xfrm>
            <a:off x="5806050" y="2078875"/>
            <a:ext cx="3255700" cy="1668434"/>
          </a:xfrm>
          <a:prstGeom prst="rect">
            <a:avLst/>
          </a:prstGeom>
          <a:noFill/>
          <a:ln>
            <a:noFill/>
          </a:ln>
        </p:spPr>
      </p:pic>
      <p:sp>
        <p:nvSpPr>
          <p:cNvPr id="323" name="Google Shape;323;p40"/>
          <p:cNvSpPr txBox="1"/>
          <p:nvPr/>
        </p:nvSpPr>
        <p:spPr>
          <a:xfrm>
            <a:off x="6128600" y="4036875"/>
            <a:ext cx="26106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lt1"/>
                </a:solidFill>
              </a:rPr>
              <a:t>Roomba Sensor Diagram </a:t>
            </a:r>
            <a:endParaRPr>
              <a:solidFill>
                <a:schemeClr val="lt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Existing Products and Technologies</a:t>
            </a:r>
            <a:endParaRPr/>
          </a:p>
        </p:txBody>
      </p:sp>
      <p:sp>
        <p:nvSpPr>
          <p:cNvPr id="329" name="Google Shape;329;p41"/>
          <p:cNvSpPr txBox="1">
            <a:spLocks noGrp="1"/>
          </p:cNvSpPr>
          <p:nvPr>
            <p:ph type="body" idx="1"/>
          </p:nvPr>
        </p:nvSpPr>
        <p:spPr>
          <a:xfrm>
            <a:off x="729450" y="2078875"/>
            <a:ext cx="5715600" cy="26205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The Roomba is know from being fully autonomous and can read/maneuver an environment at ease.</a:t>
            </a:r>
            <a:endParaRPr/>
          </a:p>
          <a:p>
            <a:pPr marL="457200" lvl="0" indent="-311150" algn="l" rtl="0">
              <a:spcBef>
                <a:spcPts val="0"/>
              </a:spcBef>
              <a:spcAft>
                <a:spcPts val="0"/>
              </a:spcAft>
              <a:buSzPts val="1300"/>
              <a:buChar char="-"/>
            </a:pPr>
            <a:r>
              <a:rPr lang="en"/>
              <a:t>The UV-C Robot is very good and cleaning and sanitizing a selected area but is unable to freely maneuver around its environment.</a:t>
            </a:r>
            <a:endParaRPr/>
          </a:p>
          <a:p>
            <a:pPr marL="457200" lvl="0" indent="-311150" algn="l" rtl="0">
              <a:spcBef>
                <a:spcPts val="0"/>
              </a:spcBef>
              <a:spcAft>
                <a:spcPts val="0"/>
              </a:spcAft>
              <a:buSzPts val="1300"/>
              <a:buChar char="-"/>
            </a:pPr>
            <a:r>
              <a:rPr lang="en"/>
              <a:t>The Jet Mop has a trigger spray system but is unable to fully sanitize the area that it is in.</a:t>
            </a:r>
            <a:endParaRPr/>
          </a:p>
          <a:p>
            <a:pPr marL="457200" lvl="0" indent="-311150" algn="l" rtl="0">
              <a:spcBef>
                <a:spcPts val="0"/>
              </a:spcBef>
              <a:spcAft>
                <a:spcPts val="0"/>
              </a:spcAft>
              <a:buSzPts val="1300"/>
              <a:buChar char="-"/>
            </a:pPr>
            <a:r>
              <a:rPr lang="en"/>
              <a:t>On top of all this we wanted a product that would be able to move around movie theaters chains and gyms, while still being affordable and effective for the average consumer.</a:t>
            </a:r>
            <a:endParaRPr/>
          </a:p>
          <a:p>
            <a:pPr marL="0" lvl="0" indent="0" algn="l" rtl="0">
              <a:spcBef>
                <a:spcPts val="1200"/>
              </a:spcBef>
              <a:spcAft>
                <a:spcPts val="1200"/>
              </a:spcAft>
              <a:buNone/>
            </a:pPr>
            <a:r>
              <a:rPr lang="en"/>
              <a:t> </a:t>
            </a:r>
            <a:endParaRPr/>
          </a:p>
        </p:txBody>
      </p:sp>
      <p:pic>
        <p:nvPicPr>
          <p:cNvPr id="330" name="Google Shape;330;p41"/>
          <p:cNvPicPr preferRelativeResize="0"/>
          <p:nvPr/>
        </p:nvPicPr>
        <p:blipFill>
          <a:blip r:embed="rId3">
            <a:alphaModFix/>
          </a:blip>
          <a:stretch>
            <a:fillRect/>
          </a:stretch>
        </p:blipFill>
        <p:spPr>
          <a:xfrm>
            <a:off x="6507375" y="2078875"/>
            <a:ext cx="2394150" cy="1827115"/>
          </a:xfrm>
          <a:prstGeom prst="rect">
            <a:avLst/>
          </a:prstGeom>
          <a:noFill/>
          <a:ln>
            <a:noFill/>
          </a:ln>
        </p:spPr>
      </p:pic>
      <p:sp>
        <p:nvSpPr>
          <p:cNvPr id="331" name="Google Shape;331;p41"/>
          <p:cNvSpPr txBox="1"/>
          <p:nvPr/>
        </p:nvSpPr>
        <p:spPr>
          <a:xfrm>
            <a:off x="6733350" y="4177150"/>
            <a:ext cx="19422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lt1"/>
                </a:solidFill>
              </a:rPr>
              <a:t>Jet Mop Spray Trigger Mechanism </a:t>
            </a:r>
            <a:endParaRPr>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Introduction and Roles</a:t>
            </a:r>
            <a:endParaRPr/>
          </a:p>
        </p:txBody>
      </p:sp>
      <p:sp>
        <p:nvSpPr>
          <p:cNvPr id="147" name="Google Shape;147;p1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Allan (CPE): Coding sensors and robot as well working with the microcontroller and raspberry pi modules  </a:t>
            </a:r>
            <a:endParaRPr/>
          </a:p>
          <a:p>
            <a:pPr marL="0" lvl="0" indent="0" algn="l" rtl="0">
              <a:spcBef>
                <a:spcPts val="1200"/>
              </a:spcBef>
              <a:spcAft>
                <a:spcPts val="0"/>
              </a:spcAft>
              <a:buNone/>
            </a:pPr>
            <a:r>
              <a:rPr lang="en"/>
              <a:t>Abel (EE): Conducted component testing and research, assisted in PCB design and platform design</a:t>
            </a:r>
            <a:endParaRPr/>
          </a:p>
          <a:p>
            <a:pPr marL="0" lvl="0" indent="0" algn="l" rtl="0">
              <a:spcBef>
                <a:spcPts val="1200"/>
              </a:spcBef>
              <a:spcAft>
                <a:spcPts val="0"/>
              </a:spcAft>
              <a:buNone/>
            </a:pPr>
            <a:r>
              <a:rPr lang="en"/>
              <a:t>Shawn (EE) : Conducted PCB Design, managed components and designed and built robot platform.</a:t>
            </a:r>
            <a:endParaRPr/>
          </a:p>
          <a:p>
            <a:pPr marL="0" lvl="0" indent="0" algn="l" rtl="0">
              <a:spcBef>
                <a:spcPts val="1200"/>
              </a:spcBef>
              <a:spcAft>
                <a:spcPts val="1200"/>
              </a:spcAft>
              <a:buNone/>
            </a:pPr>
            <a:r>
              <a:rPr lang="en"/>
              <a:t>Rishi (EE): Managed PCB, tested integration of components, and assisted coding.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Engineering Standards</a:t>
            </a:r>
            <a:endParaRPr/>
          </a:p>
        </p:txBody>
      </p:sp>
      <p:sp>
        <p:nvSpPr>
          <p:cNvPr id="337" name="Google Shape;337;p42"/>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Motors, batteries, circuit board, disinfectant sprayer have been technically regulated </a:t>
            </a:r>
            <a:endParaRPr/>
          </a:p>
          <a:p>
            <a:pPr marL="457200" lvl="0" indent="-311150" algn="l" rtl="0">
              <a:spcBef>
                <a:spcPts val="0"/>
              </a:spcBef>
              <a:spcAft>
                <a:spcPts val="0"/>
              </a:spcAft>
              <a:buSzPts val="1300"/>
              <a:buChar char="-"/>
            </a:pPr>
            <a:r>
              <a:rPr lang="en"/>
              <a:t>We used various IPC standards for designing our PCB</a:t>
            </a:r>
            <a:endParaRPr/>
          </a:p>
          <a:p>
            <a:pPr marL="457200" lvl="0" indent="-311150" algn="l" rtl="0">
              <a:spcBef>
                <a:spcPts val="0"/>
              </a:spcBef>
              <a:spcAft>
                <a:spcPts val="0"/>
              </a:spcAft>
              <a:buSzPts val="1300"/>
              <a:buChar char="-"/>
            </a:pPr>
            <a:r>
              <a:rPr lang="en"/>
              <a:t>We have looked at different vendors for the PCB to compare cost and efficiency of the design</a:t>
            </a:r>
            <a:endParaRPr/>
          </a:p>
          <a:p>
            <a:pPr marL="457200" lvl="0" indent="-311150" algn="l" rtl="0">
              <a:spcBef>
                <a:spcPts val="0"/>
              </a:spcBef>
              <a:spcAft>
                <a:spcPts val="0"/>
              </a:spcAft>
              <a:buSzPts val="1300"/>
              <a:buChar char="-"/>
            </a:pPr>
            <a:r>
              <a:rPr lang="en"/>
              <a:t>Through power designer and webench we looked extensively for what kind of power sources would be the safest and most efficient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Ethical and Health Constraints </a:t>
            </a:r>
            <a:endParaRPr/>
          </a:p>
        </p:txBody>
      </p:sp>
      <p:sp>
        <p:nvSpPr>
          <p:cNvPr id="343" name="Google Shape;343;p43"/>
          <p:cNvSpPr txBox="1">
            <a:spLocks noGrp="1"/>
          </p:cNvSpPr>
          <p:nvPr>
            <p:ph type="body" idx="1"/>
          </p:nvPr>
        </p:nvSpPr>
        <p:spPr>
          <a:xfrm>
            <a:off x="644525" y="1853850"/>
            <a:ext cx="5076600" cy="3218700"/>
          </a:xfrm>
          <a:prstGeom prst="rect">
            <a:avLst/>
          </a:prstGeom>
        </p:spPr>
        <p:txBody>
          <a:bodyPr spcFirstLastPara="1" wrap="square" lIns="91425" tIns="91425" rIns="91425" bIns="91425" anchor="t" anchorCtr="0">
            <a:normAutofit lnSpcReduction="20000"/>
          </a:bodyPr>
          <a:lstStyle/>
          <a:p>
            <a:pPr marL="457200" lvl="0" indent="-311150" algn="l" rtl="0">
              <a:spcBef>
                <a:spcPts val="0"/>
              </a:spcBef>
              <a:spcAft>
                <a:spcPts val="0"/>
              </a:spcAft>
              <a:buSzPts val="1300"/>
              <a:buChar char="-"/>
            </a:pPr>
            <a:r>
              <a:rPr lang="en"/>
              <a:t>Safety is of the utmost importance when releasing this product, this is why we wanted to make our product react to its environment around it with speed and agility.</a:t>
            </a:r>
            <a:endParaRPr/>
          </a:p>
          <a:p>
            <a:pPr marL="457200" lvl="0" indent="-311150" algn="l" rtl="0">
              <a:spcBef>
                <a:spcPts val="0"/>
              </a:spcBef>
              <a:spcAft>
                <a:spcPts val="0"/>
              </a:spcAft>
              <a:buSzPts val="1300"/>
              <a:buChar char="-"/>
            </a:pPr>
            <a:r>
              <a:rPr lang="en"/>
              <a:t>As a group we determined to add extra ultrasonic sensors mounted to the top of the chassis so we can meet our requirement of being able to react to its environment quickly.</a:t>
            </a:r>
            <a:endParaRPr/>
          </a:p>
          <a:p>
            <a:pPr marL="457200" lvl="0" indent="-311150" algn="l" rtl="0">
              <a:spcBef>
                <a:spcPts val="0"/>
              </a:spcBef>
              <a:spcAft>
                <a:spcPts val="0"/>
              </a:spcAft>
              <a:buSzPts val="1300"/>
              <a:buChar char="-"/>
            </a:pPr>
            <a:r>
              <a:rPr lang="en"/>
              <a:t> We have chassis designed with bumpers so if it does ever come into contact with something it won’t do any harm or damage to it. </a:t>
            </a:r>
            <a:endParaRPr/>
          </a:p>
          <a:p>
            <a:pPr marL="457200" lvl="0" indent="-311150" algn="l" rtl="0">
              <a:spcBef>
                <a:spcPts val="0"/>
              </a:spcBef>
              <a:spcAft>
                <a:spcPts val="0"/>
              </a:spcAft>
              <a:buSzPts val="1300"/>
              <a:buChar char="-"/>
            </a:pPr>
            <a:r>
              <a:rPr lang="en"/>
              <a:t>We have also added a sound application to our system, in that when our system is about to spray its solution it shall emit a chime to indicate to all pedestrians that it is about to spray. </a:t>
            </a:r>
            <a:endParaRPr/>
          </a:p>
          <a:p>
            <a:pPr marL="457200" lvl="0" indent="-311150" algn="l" rtl="0">
              <a:spcBef>
                <a:spcPts val="0"/>
              </a:spcBef>
              <a:spcAft>
                <a:spcPts val="0"/>
              </a:spcAft>
              <a:buSzPts val="1300"/>
              <a:buChar char="-"/>
            </a:pPr>
            <a:r>
              <a:rPr lang="en"/>
              <a:t>Disinfectant liquid used in hospitals</a:t>
            </a:r>
            <a:endParaRPr/>
          </a:p>
          <a:p>
            <a:pPr marL="457200" lvl="0" indent="0" algn="l" rtl="0">
              <a:spcBef>
                <a:spcPts val="1200"/>
              </a:spcBef>
              <a:spcAft>
                <a:spcPts val="1200"/>
              </a:spcAft>
              <a:buNone/>
            </a:pPr>
            <a:endParaRPr/>
          </a:p>
        </p:txBody>
      </p:sp>
      <p:pic>
        <p:nvPicPr>
          <p:cNvPr id="344" name="Google Shape;344;p43"/>
          <p:cNvPicPr preferRelativeResize="0"/>
          <p:nvPr/>
        </p:nvPicPr>
        <p:blipFill>
          <a:blip r:embed="rId3">
            <a:alphaModFix/>
          </a:blip>
          <a:stretch>
            <a:fillRect/>
          </a:stretch>
        </p:blipFill>
        <p:spPr>
          <a:xfrm>
            <a:off x="5721125" y="2029625"/>
            <a:ext cx="3254899" cy="20851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Budget</a:t>
            </a:r>
            <a:endParaRPr/>
          </a:p>
        </p:txBody>
      </p:sp>
      <p:pic>
        <p:nvPicPr>
          <p:cNvPr id="350" name="Google Shape;350;p44"/>
          <p:cNvPicPr preferRelativeResize="0"/>
          <p:nvPr/>
        </p:nvPicPr>
        <p:blipFill>
          <a:blip r:embed="rId3">
            <a:alphaModFix/>
          </a:blip>
          <a:stretch>
            <a:fillRect/>
          </a:stretch>
        </p:blipFill>
        <p:spPr>
          <a:xfrm>
            <a:off x="1340925" y="1019175"/>
            <a:ext cx="6083490" cy="41243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5"/>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t>Thank you.</a:t>
            </a:r>
            <a:endParaRPr sz="6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Motivation </a:t>
            </a:r>
            <a:endParaRPr/>
          </a:p>
        </p:txBody>
      </p:sp>
      <p:sp>
        <p:nvSpPr>
          <p:cNvPr id="153" name="Google Shape;153;p1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 sz="1500"/>
              <a:t>The recent COVID-19 pandemic has shown everyone how easy it is to spread germs in an environment.</a:t>
            </a:r>
            <a:endParaRPr sz="1500"/>
          </a:p>
          <a:p>
            <a:pPr marL="457200" lvl="0" indent="-323850" algn="l" rtl="0">
              <a:spcBef>
                <a:spcPts val="0"/>
              </a:spcBef>
              <a:spcAft>
                <a:spcPts val="0"/>
              </a:spcAft>
              <a:buSzPts val="1500"/>
              <a:buChar char="●"/>
            </a:pPr>
            <a:r>
              <a:rPr lang="en" sz="1500"/>
              <a:t>With areas of the highest foot traffic being hallways we need to maintain the cleanliness of hallways the most.</a:t>
            </a:r>
            <a:endParaRPr sz="1500"/>
          </a:p>
          <a:p>
            <a:pPr marL="457200" lvl="0" indent="-323850" algn="l" rtl="0">
              <a:spcBef>
                <a:spcPts val="0"/>
              </a:spcBef>
              <a:spcAft>
                <a:spcPts val="0"/>
              </a:spcAft>
              <a:buSzPts val="1500"/>
              <a:buChar char="●"/>
            </a:pPr>
            <a:r>
              <a:rPr lang="en" sz="1500"/>
              <a:t>This self-driving robot would help people such as building managers ensure that high traffic areas like hallways and lobbies are always sanitized and clean</a:t>
            </a:r>
            <a:endParaRPr sz="15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Goals and Objectives </a:t>
            </a:r>
            <a:endParaRPr/>
          </a:p>
        </p:txBody>
      </p:sp>
      <p:sp>
        <p:nvSpPr>
          <p:cNvPr id="159" name="Google Shape;159;p1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 sz="1500"/>
              <a:t>Very light in weight for ease of mobility for users</a:t>
            </a:r>
            <a:endParaRPr sz="1500"/>
          </a:p>
          <a:p>
            <a:pPr marL="457200" lvl="0" indent="-323850" algn="l" rtl="0">
              <a:spcBef>
                <a:spcPts val="0"/>
              </a:spcBef>
              <a:spcAft>
                <a:spcPts val="0"/>
              </a:spcAft>
              <a:buSzPts val="1500"/>
              <a:buChar char="●"/>
            </a:pPr>
            <a:r>
              <a:rPr lang="en" sz="1500"/>
              <a:t>Autonomously patrol an area and sanitize </a:t>
            </a:r>
            <a:endParaRPr sz="1500"/>
          </a:p>
          <a:p>
            <a:pPr marL="457200" lvl="0" indent="-323850" algn="l" rtl="0">
              <a:spcBef>
                <a:spcPts val="0"/>
              </a:spcBef>
              <a:spcAft>
                <a:spcPts val="0"/>
              </a:spcAft>
              <a:buSzPts val="1500"/>
              <a:buChar char="●"/>
            </a:pPr>
            <a:r>
              <a:rPr lang="en" sz="1500"/>
              <a:t>Discerning environment </a:t>
            </a:r>
            <a:endParaRPr sz="1500"/>
          </a:p>
          <a:p>
            <a:pPr marL="457200" lvl="0" indent="-323850" algn="l" rtl="0">
              <a:spcBef>
                <a:spcPts val="0"/>
              </a:spcBef>
              <a:spcAft>
                <a:spcPts val="0"/>
              </a:spcAft>
              <a:buSzPts val="1500"/>
              <a:buChar char="●"/>
            </a:pPr>
            <a:r>
              <a:rPr lang="en" sz="1500"/>
              <a:t>Liquid level sensor that will manage the solution </a:t>
            </a:r>
            <a:endParaRPr sz="1500"/>
          </a:p>
          <a:p>
            <a:pPr marL="457200" lvl="0" indent="-323850" algn="l" rtl="0">
              <a:spcBef>
                <a:spcPts val="0"/>
              </a:spcBef>
              <a:spcAft>
                <a:spcPts val="0"/>
              </a:spcAft>
              <a:buSzPts val="1500"/>
              <a:buChar char="●"/>
            </a:pPr>
            <a:r>
              <a:rPr lang="en" sz="1500"/>
              <a:t>Speaker mounted to the top to notify users of its presence and when it will spray.</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Deliverables </a:t>
            </a:r>
            <a:endParaRPr/>
          </a:p>
        </p:txBody>
      </p:sp>
      <p:sp>
        <p:nvSpPr>
          <p:cNvPr id="165" name="Google Shape;165;p18"/>
          <p:cNvSpPr txBox="1"/>
          <p:nvPr/>
        </p:nvSpPr>
        <p:spPr>
          <a:xfrm>
            <a:off x="619500" y="1932150"/>
            <a:ext cx="8097000" cy="31863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chemeClr val="lt1"/>
              </a:buClr>
              <a:buSzPts val="1500"/>
              <a:buFont typeface="Lato"/>
              <a:buChar char="●"/>
            </a:pPr>
            <a:r>
              <a:rPr lang="en" sz="1500">
                <a:solidFill>
                  <a:schemeClr val="lt1"/>
                </a:solidFill>
                <a:latin typeface="Lato"/>
                <a:ea typeface="Lato"/>
                <a:cs typeface="Lato"/>
                <a:sym typeface="Lato"/>
              </a:rPr>
              <a:t>The robot spraying system will be triggered by a relay that will spraying for every 15 seconds</a:t>
            </a:r>
            <a:endParaRPr sz="1500">
              <a:solidFill>
                <a:schemeClr val="lt1"/>
              </a:solidFill>
              <a:latin typeface="Lato"/>
              <a:ea typeface="Lato"/>
              <a:cs typeface="Lato"/>
              <a:sym typeface="Lato"/>
            </a:endParaRPr>
          </a:p>
          <a:p>
            <a:pPr marL="0" lvl="0" indent="0" algn="l" rtl="0">
              <a:spcBef>
                <a:spcPts val="0"/>
              </a:spcBef>
              <a:spcAft>
                <a:spcPts val="0"/>
              </a:spcAft>
              <a:buNone/>
            </a:pPr>
            <a:endParaRPr sz="1500">
              <a:solidFill>
                <a:schemeClr val="lt1"/>
              </a:solidFill>
              <a:latin typeface="Lato"/>
              <a:ea typeface="Lato"/>
              <a:cs typeface="Lato"/>
              <a:sym typeface="Lato"/>
            </a:endParaRPr>
          </a:p>
          <a:p>
            <a:pPr marL="457200" lvl="0" indent="-323850" algn="l" rtl="0">
              <a:spcBef>
                <a:spcPts val="0"/>
              </a:spcBef>
              <a:spcAft>
                <a:spcPts val="0"/>
              </a:spcAft>
              <a:buClr>
                <a:schemeClr val="lt1"/>
              </a:buClr>
              <a:buSzPts val="1500"/>
              <a:buFont typeface="Lato"/>
              <a:buChar char="●"/>
            </a:pPr>
            <a:r>
              <a:rPr lang="en" sz="1500">
                <a:solidFill>
                  <a:schemeClr val="lt1"/>
                </a:solidFill>
                <a:latin typeface="Lato"/>
                <a:ea typeface="Lato"/>
                <a:cs typeface="Lato"/>
                <a:sym typeface="Lato"/>
              </a:rPr>
              <a:t>The robot  will determine if an object or person is within &lt;40 cm and the marked color is green, this will then produce a beep to alert users of spraying. </a:t>
            </a:r>
            <a:endParaRPr sz="1500">
              <a:solidFill>
                <a:schemeClr val="lt1"/>
              </a:solidFill>
              <a:latin typeface="Lato"/>
              <a:ea typeface="Lato"/>
              <a:cs typeface="Lato"/>
              <a:sym typeface="Lato"/>
            </a:endParaRPr>
          </a:p>
          <a:p>
            <a:pPr marL="457200" lvl="0" indent="0" algn="l" rtl="0">
              <a:spcBef>
                <a:spcPts val="0"/>
              </a:spcBef>
              <a:spcAft>
                <a:spcPts val="0"/>
              </a:spcAft>
              <a:buNone/>
            </a:pPr>
            <a:endParaRPr sz="1500">
              <a:solidFill>
                <a:schemeClr val="lt1"/>
              </a:solidFill>
              <a:latin typeface="Lato"/>
              <a:ea typeface="Lato"/>
              <a:cs typeface="Lato"/>
              <a:sym typeface="Lato"/>
            </a:endParaRPr>
          </a:p>
          <a:p>
            <a:pPr marL="457200" lvl="0" indent="-323850" algn="l" rtl="0">
              <a:spcBef>
                <a:spcPts val="0"/>
              </a:spcBef>
              <a:spcAft>
                <a:spcPts val="0"/>
              </a:spcAft>
              <a:buClr>
                <a:schemeClr val="lt1"/>
              </a:buClr>
              <a:buSzPts val="1500"/>
              <a:buFont typeface="Lato"/>
              <a:buChar char="●"/>
            </a:pPr>
            <a:r>
              <a:rPr lang="en" sz="1500">
                <a:solidFill>
                  <a:schemeClr val="lt1"/>
                </a:solidFill>
                <a:latin typeface="Lato"/>
                <a:ea typeface="Lato"/>
                <a:cs typeface="Lato"/>
                <a:sym typeface="Lato"/>
              </a:rPr>
              <a:t>The robot will determine if there is &lt;10% of the solution, and this will also a emit a different a sound for 5 seconds and shuts the robot down. </a:t>
            </a:r>
            <a:endParaRPr sz="1500">
              <a:solidFill>
                <a:schemeClr val="lt1"/>
              </a:solidFill>
              <a:latin typeface="Lato"/>
              <a:ea typeface="Lato"/>
              <a:cs typeface="Lato"/>
              <a:sym typeface="Lato"/>
            </a:endParaRPr>
          </a:p>
          <a:p>
            <a:pPr marL="457200" lvl="0" indent="0" algn="l" rtl="0">
              <a:lnSpc>
                <a:spcPct val="100000"/>
              </a:lnSpc>
              <a:spcBef>
                <a:spcPts val="0"/>
              </a:spcBef>
              <a:spcAft>
                <a:spcPts val="0"/>
              </a:spcAft>
              <a:buNone/>
            </a:pPr>
            <a:endParaRPr sz="1500">
              <a:latin typeface="Lato"/>
              <a:ea typeface="Lato"/>
              <a:cs typeface="Lato"/>
              <a:sym typeface="Lato"/>
            </a:endParaRPr>
          </a:p>
          <a:p>
            <a:pPr marL="0" lvl="0" indent="0" algn="l" rtl="0">
              <a:lnSpc>
                <a:spcPct val="100000"/>
              </a:lnSpc>
              <a:spcBef>
                <a:spcPts val="0"/>
              </a:spcBef>
              <a:spcAft>
                <a:spcPts val="0"/>
              </a:spcAft>
              <a:buNone/>
            </a:pPr>
            <a:endParaRPr sz="1500">
              <a:latin typeface="Lato"/>
              <a:ea typeface="Lato"/>
              <a:cs typeface="Lato"/>
              <a:sym typeface="Lato"/>
            </a:endParaRPr>
          </a:p>
          <a:p>
            <a:pPr marL="0" lvl="0" indent="0" algn="l" rtl="0">
              <a:lnSpc>
                <a:spcPct val="100000"/>
              </a:lnSpc>
              <a:spcBef>
                <a:spcPts val="0"/>
              </a:spcBef>
              <a:spcAft>
                <a:spcPts val="0"/>
              </a:spcAft>
              <a:buNone/>
            </a:pPr>
            <a:endParaRPr sz="1500">
              <a:latin typeface="Lato"/>
              <a:ea typeface="Lato"/>
              <a:cs typeface="Lato"/>
              <a:sym typeface="Lato"/>
            </a:endParaRPr>
          </a:p>
          <a:p>
            <a:pPr marL="0" lvl="0" indent="0" algn="l" rtl="0">
              <a:spcBef>
                <a:spcPts val="0"/>
              </a:spcBef>
              <a:spcAft>
                <a:spcPts val="0"/>
              </a:spcAft>
              <a:buNone/>
            </a:pPr>
            <a:endParaRPr sz="1500">
              <a:latin typeface="Lato"/>
              <a:ea typeface="Lato"/>
              <a:cs typeface="Lato"/>
              <a:sym typeface="Lato"/>
            </a:endParaRPr>
          </a:p>
          <a:p>
            <a:pPr marL="0" lvl="0" indent="0" algn="l" rtl="0">
              <a:spcBef>
                <a:spcPts val="0"/>
              </a:spcBef>
              <a:spcAft>
                <a:spcPts val="0"/>
              </a:spcAft>
              <a:buNone/>
            </a:pPr>
            <a:endParaRPr sz="150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Block Diagrams </a:t>
            </a:r>
            <a:endParaRPr/>
          </a:p>
        </p:txBody>
      </p:sp>
      <p:pic>
        <p:nvPicPr>
          <p:cNvPr id="171" name="Google Shape;171;p19"/>
          <p:cNvPicPr preferRelativeResize="0"/>
          <p:nvPr/>
        </p:nvPicPr>
        <p:blipFill rotWithShape="1">
          <a:blip r:embed="rId3">
            <a:alphaModFix/>
          </a:blip>
          <a:srcRect r="32523"/>
          <a:stretch/>
        </p:blipFill>
        <p:spPr>
          <a:xfrm>
            <a:off x="99600" y="1467650"/>
            <a:ext cx="4278850" cy="2851282"/>
          </a:xfrm>
          <a:prstGeom prst="rect">
            <a:avLst/>
          </a:prstGeom>
          <a:noFill/>
          <a:ln>
            <a:noFill/>
          </a:ln>
        </p:spPr>
      </p:pic>
      <p:pic>
        <p:nvPicPr>
          <p:cNvPr id="172" name="Google Shape;172;p19"/>
          <p:cNvPicPr preferRelativeResize="0"/>
          <p:nvPr/>
        </p:nvPicPr>
        <p:blipFill>
          <a:blip r:embed="rId4">
            <a:alphaModFix/>
          </a:blip>
          <a:stretch>
            <a:fillRect/>
          </a:stretch>
        </p:blipFill>
        <p:spPr>
          <a:xfrm>
            <a:off x="4569913" y="1620050"/>
            <a:ext cx="4576861" cy="2427500"/>
          </a:xfrm>
          <a:prstGeom prst="rect">
            <a:avLst/>
          </a:prstGeom>
          <a:noFill/>
          <a:ln>
            <a:noFill/>
          </a:ln>
        </p:spPr>
      </p:pic>
      <p:sp>
        <p:nvSpPr>
          <p:cNvPr id="173" name="Google Shape;173;p19"/>
          <p:cNvSpPr txBox="1"/>
          <p:nvPr/>
        </p:nvSpPr>
        <p:spPr>
          <a:xfrm>
            <a:off x="682525" y="4376175"/>
            <a:ext cx="3592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Lato"/>
                <a:ea typeface="Lato"/>
                <a:cs typeface="Lato"/>
                <a:sym typeface="Lato"/>
              </a:rPr>
              <a:t>Figure 1: Block Diagram</a:t>
            </a:r>
            <a:endParaRPr>
              <a:solidFill>
                <a:schemeClr val="lt1"/>
              </a:solidFill>
              <a:latin typeface="Lato"/>
              <a:ea typeface="Lato"/>
              <a:cs typeface="Lato"/>
              <a:sym typeface="Lato"/>
            </a:endParaRPr>
          </a:p>
        </p:txBody>
      </p:sp>
      <p:sp>
        <p:nvSpPr>
          <p:cNvPr id="174" name="Google Shape;174;p19"/>
          <p:cNvSpPr txBox="1"/>
          <p:nvPr/>
        </p:nvSpPr>
        <p:spPr>
          <a:xfrm>
            <a:off x="5130250" y="4376175"/>
            <a:ext cx="359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Lato"/>
                <a:ea typeface="Lato"/>
                <a:cs typeface="Lato"/>
                <a:sym typeface="Lato"/>
              </a:rPr>
              <a:t>Figure 2: Software Block Diagram</a:t>
            </a:r>
            <a:endParaRPr>
              <a:solidFill>
                <a:schemeClr val="l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Distance Sensor Comparison </a:t>
            </a:r>
            <a:endParaRPr/>
          </a:p>
        </p:txBody>
      </p:sp>
      <p:graphicFrame>
        <p:nvGraphicFramePr>
          <p:cNvPr id="180" name="Google Shape;180;p20"/>
          <p:cNvGraphicFramePr/>
          <p:nvPr/>
        </p:nvGraphicFramePr>
        <p:xfrm>
          <a:off x="729450" y="1853850"/>
          <a:ext cx="3000000" cy="3000000"/>
        </p:xfrm>
        <a:graphic>
          <a:graphicData uri="http://schemas.openxmlformats.org/drawingml/2006/table">
            <a:tbl>
              <a:tblPr>
                <a:noFill/>
                <a:tableStyleId>{CCB922C4-0773-40DD-915C-4961EDF17F20}</a:tableStyleId>
              </a:tblPr>
              <a:tblGrid>
                <a:gridCol w="2410200">
                  <a:extLst>
                    <a:ext uri="{9D8B030D-6E8A-4147-A177-3AD203B41FA5}">
                      <a16:colId xmlns:a16="http://schemas.microsoft.com/office/drawing/2014/main" val="20000"/>
                    </a:ext>
                  </a:extLst>
                </a:gridCol>
                <a:gridCol w="1860500">
                  <a:extLst>
                    <a:ext uri="{9D8B030D-6E8A-4147-A177-3AD203B41FA5}">
                      <a16:colId xmlns:a16="http://schemas.microsoft.com/office/drawing/2014/main" val="20001"/>
                    </a:ext>
                  </a:extLst>
                </a:gridCol>
                <a:gridCol w="1860500">
                  <a:extLst>
                    <a:ext uri="{9D8B030D-6E8A-4147-A177-3AD203B41FA5}">
                      <a16:colId xmlns:a16="http://schemas.microsoft.com/office/drawing/2014/main" val="20002"/>
                    </a:ext>
                  </a:extLst>
                </a:gridCol>
                <a:gridCol w="1522225">
                  <a:extLst>
                    <a:ext uri="{9D8B030D-6E8A-4147-A177-3AD203B41FA5}">
                      <a16:colId xmlns:a16="http://schemas.microsoft.com/office/drawing/2014/main" val="20003"/>
                    </a:ext>
                  </a:extLst>
                </a:gridCol>
              </a:tblGrid>
              <a:tr h="396725">
                <a:tc>
                  <a:txBody>
                    <a:bodyPr/>
                    <a:lstStyle/>
                    <a:p>
                      <a:pPr marL="0" lvl="0" indent="0" algn="l" rtl="0">
                        <a:spcBef>
                          <a:spcPts val="0"/>
                        </a:spcBef>
                        <a:spcAft>
                          <a:spcPts val="0"/>
                        </a:spcAft>
                        <a:buNone/>
                      </a:pPr>
                      <a:r>
                        <a:rPr lang="en" sz="1200" b="1">
                          <a:solidFill>
                            <a:schemeClr val="lt1"/>
                          </a:solidFill>
                        </a:rPr>
                        <a:t>Sensor</a:t>
                      </a:r>
                      <a:endParaRPr sz="1200" b="1">
                        <a:solidFill>
                          <a:schemeClr val="lt1"/>
                        </a:solidFill>
                      </a:endParaRPr>
                    </a:p>
                  </a:txBody>
                  <a:tcPr marL="63500" marR="63500" marT="63500" marB="63500"/>
                </a:tc>
                <a:tc>
                  <a:txBody>
                    <a:bodyPr/>
                    <a:lstStyle/>
                    <a:p>
                      <a:pPr marL="0" lvl="0" indent="0" algn="l" rtl="0">
                        <a:spcBef>
                          <a:spcPts val="0"/>
                        </a:spcBef>
                        <a:spcAft>
                          <a:spcPts val="0"/>
                        </a:spcAft>
                        <a:buNone/>
                      </a:pPr>
                      <a:r>
                        <a:rPr lang="en" sz="1200" b="1">
                          <a:solidFill>
                            <a:schemeClr val="lt1"/>
                          </a:solidFill>
                        </a:rPr>
                        <a:t>Voltage</a:t>
                      </a:r>
                      <a:endParaRPr sz="1200" b="1">
                        <a:solidFill>
                          <a:schemeClr val="lt1"/>
                        </a:solidFill>
                      </a:endParaRPr>
                    </a:p>
                  </a:txBody>
                  <a:tcPr marL="63500" marR="63500" marT="63500" marB="63500"/>
                </a:tc>
                <a:tc>
                  <a:txBody>
                    <a:bodyPr/>
                    <a:lstStyle/>
                    <a:p>
                      <a:pPr marL="0" lvl="0" indent="0" algn="l" rtl="0">
                        <a:spcBef>
                          <a:spcPts val="0"/>
                        </a:spcBef>
                        <a:spcAft>
                          <a:spcPts val="0"/>
                        </a:spcAft>
                        <a:buNone/>
                      </a:pPr>
                      <a:r>
                        <a:rPr lang="en" sz="1200" b="1">
                          <a:solidFill>
                            <a:schemeClr val="lt1"/>
                          </a:solidFill>
                        </a:rPr>
                        <a:t>Range</a:t>
                      </a:r>
                      <a:endParaRPr sz="1200" b="1">
                        <a:solidFill>
                          <a:schemeClr val="lt1"/>
                        </a:solidFill>
                      </a:endParaRPr>
                    </a:p>
                  </a:txBody>
                  <a:tcPr marL="63500" marR="63500" marT="63500" marB="63500"/>
                </a:tc>
                <a:tc>
                  <a:txBody>
                    <a:bodyPr/>
                    <a:lstStyle/>
                    <a:p>
                      <a:pPr marL="0" lvl="0" indent="0" algn="l" rtl="0">
                        <a:spcBef>
                          <a:spcPts val="0"/>
                        </a:spcBef>
                        <a:spcAft>
                          <a:spcPts val="0"/>
                        </a:spcAft>
                        <a:buNone/>
                      </a:pPr>
                      <a:r>
                        <a:rPr lang="en" sz="1200" b="1">
                          <a:solidFill>
                            <a:schemeClr val="lt1"/>
                          </a:solidFill>
                        </a:rPr>
                        <a:t>Price</a:t>
                      </a:r>
                      <a:endParaRPr sz="1200" b="1">
                        <a:solidFill>
                          <a:schemeClr val="lt1"/>
                        </a:solidFill>
                      </a:endParaRPr>
                    </a:p>
                  </a:txBody>
                  <a:tcPr marL="63500" marR="63500" marT="63500" marB="63500"/>
                </a:tc>
                <a:extLst>
                  <a:ext uri="{0D108BD9-81ED-4DB2-BD59-A6C34878D82A}">
                    <a16:rowId xmlns:a16="http://schemas.microsoft.com/office/drawing/2014/main" val="10000"/>
                  </a:ext>
                </a:extLst>
              </a:tr>
              <a:tr h="396725">
                <a:tc>
                  <a:txBody>
                    <a:bodyPr/>
                    <a:lstStyle/>
                    <a:p>
                      <a:pPr marL="0" lvl="0" indent="0" algn="l" rtl="0">
                        <a:spcBef>
                          <a:spcPts val="0"/>
                        </a:spcBef>
                        <a:spcAft>
                          <a:spcPts val="0"/>
                        </a:spcAft>
                        <a:buNone/>
                      </a:pPr>
                      <a:r>
                        <a:rPr lang="en" sz="1200">
                          <a:solidFill>
                            <a:schemeClr val="lt1"/>
                          </a:solidFill>
                        </a:rPr>
                        <a:t>HC - SR04</a:t>
                      </a:r>
                      <a:endParaRPr sz="1200">
                        <a:solidFill>
                          <a:schemeClr val="lt1"/>
                        </a:solidFill>
                      </a:endParaRPr>
                    </a:p>
                  </a:txBody>
                  <a:tcPr marL="63500" marR="63500" marT="63500" marB="63500"/>
                </a:tc>
                <a:tc>
                  <a:txBody>
                    <a:bodyPr/>
                    <a:lstStyle/>
                    <a:p>
                      <a:pPr marL="0" lvl="0" indent="0" algn="l" rtl="0">
                        <a:spcBef>
                          <a:spcPts val="0"/>
                        </a:spcBef>
                        <a:spcAft>
                          <a:spcPts val="0"/>
                        </a:spcAft>
                        <a:buNone/>
                      </a:pPr>
                      <a:r>
                        <a:rPr lang="en" sz="1200">
                          <a:solidFill>
                            <a:schemeClr val="lt1"/>
                          </a:solidFill>
                        </a:rPr>
                        <a:t>5 DC</a:t>
                      </a:r>
                      <a:endParaRPr sz="1200">
                        <a:solidFill>
                          <a:schemeClr val="lt1"/>
                        </a:solidFill>
                      </a:endParaRPr>
                    </a:p>
                  </a:txBody>
                  <a:tcPr marL="63500" marR="63500" marT="63500" marB="63500"/>
                </a:tc>
                <a:tc>
                  <a:txBody>
                    <a:bodyPr/>
                    <a:lstStyle/>
                    <a:p>
                      <a:pPr marL="0" lvl="0" indent="0" algn="l" rtl="0">
                        <a:spcBef>
                          <a:spcPts val="0"/>
                        </a:spcBef>
                        <a:spcAft>
                          <a:spcPts val="0"/>
                        </a:spcAft>
                        <a:buNone/>
                      </a:pPr>
                      <a:r>
                        <a:rPr lang="en" sz="1200">
                          <a:solidFill>
                            <a:schemeClr val="lt1"/>
                          </a:solidFill>
                        </a:rPr>
                        <a:t>2 cm - 4 m</a:t>
                      </a:r>
                      <a:endParaRPr sz="1200">
                        <a:solidFill>
                          <a:schemeClr val="lt1"/>
                        </a:solidFill>
                      </a:endParaRPr>
                    </a:p>
                  </a:txBody>
                  <a:tcPr marL="63500" marR="63500" marT="63500" marB="63500"/>
                </a:tc>
                <a:tc>
                  <a:txBody>
                    <a:bodyPr/>
                    <a:lstStyle/>
                    <a:p>
                      <a:pPr marL="0" lvl="0" indent="0" algn="l" rtl="0">
                        <a:spcBef>
                          <a:spcPts val="0"/>
                        </a:spcBef>
                        <a:spcAft>
                          <a:spcPts val="0"/>
                        </a:spcAft>
                        <a:buNone/>
                      </a:pPr>
                      <a:r>
                        <a:rPr lang="en" sz="1200">
                          <a:solidFill>
                            <a:schemeClr val="lt1"/>
                          </a:solidFill>
                        </a:rPr>
                        <a:t>$3.94</a:t>
                      </a:r>
                      <a:endParaRPr sz="1200">
                        <a:solidFill>
                          <a:schemeClr val="lt1"/>
                        </a:solidFill>
                      </a:endParaRPr>
                    </a:p>
                  </a:txBody>
                  <a:tcPr marL="63500" marR="63500" marT="63500" marB="63500"/>
                </a:tc>
                <a:extLst>
                  <a:ext uri="{0D108BD9-81ED-4DB2-BD59-A6C34878D82A}">
                    <a16:rowId xmlns:a16="http://schemas.microsoft.com/office/drawing/2014/main" val="10001"/>
                  </a:ext>
                </a:extLst>
              </a:tr>
              <a:tr h="396725">
                <a:tc>
                  <a:txBody>
                    <a:bodyPr/>
                    <a:lstStyle/>
                    <a:p>
                      <a:pPr marL="0" lvl="0" indent="0" algn="l" rtl="0">
                        <a:spcBef>
                          <a:spcPts val="0"/>
                        </a:spcBef>
                        <a:spcAft>
                          <a:spcPts val="0"/>
                        </a:spcAft>
                        <a:buNone/>
                      </a:pPr>
                      <a:r>
                        <a:rPr lang="en" sz="1200">
                          <a:solidFill>
                            <a:schemeClr val="lt1"/>
                          </a:solidFill>
                        </a:rPr>
                        <a:t>Parallax Ping</a:t>
                      </a:r>
                      <a:endParaRPr sz="1200">
                        <a:solidFill>
                          <a:schemeClr val="lt1"/>
                        </a:solidFill>
                      </a:endParaRPr>
                    </a:p>
                  </a:txBody>
                  <a:tcPr marL="63500" marR="63500" marT="63500" marB="63500"/>
                </a:tc>
                <a:tc>
                  <a:txBody>
                    <a:bodyPr/>
                    <a:lstStyle/>
                    <a:p>
                      <a:pPr marL="0" lvl="0" indent="0" algn="l" rtl="0">
                        <a:spcBef>
                          <a:spcPts val="0"/>
                        </a:spcBef>
                        <a:spcAft>
                          <a:spcPts val="0"/>
                        </a:spcAft>
                        <a:buNone/>
                      </a:pPr>
                      <a:r>
                        <a:rPr lang="en" sz="1200">
                          <a:solidFill>
                            <a:schemeClr val="lt1"/>
                          </a:solidFill>
                        </a:rPr>
                        <a:t>5 DC</a:t>
                      </a:r>
                      <a:endParaRPr sz="1200">
                        <a:solidFill>
                          <a:schemeClr val="lt1"/>
                        </a:solidFill>
                      </a:endParaRPr>
                    </a:p>
                  </a:txBody>
                  <a:tcPr marL="63500" marR="63500" marT="63500" marB="63500"/>
                </a:tc>
                <a:tc>
                  <a:txBody>
                    <a:bodyPr/>
                    <a:lstStyle/>
                    <a:p>
                      <a:pPr marL="0" lvl="0" indent="0" algn="l" rtl="0">
                        <a:spcBef>
                          <a:spcPts val="0"/>
                        </a:spcBef>
                        <a:spcAft>
                          <a:spcPts val="0"/>
                        </a:spcAft>
                        <a:buNone/>
                      </a:pPr>
                      <a:r>
                        <a:rPr lang="en" sz="1200">
                          <a:solidFill>
                            <a:schemeClr val="lt1"/>
                          </a:solidFill>
                        </a:rPr>
                        <a:t>2 cm - 3 m</a:t>
                      </a:r>
                      <a:endParaRPr sz="1200">
                        <a:solidFill>
                          <a:schemeClr val="lt1"/>
                        </a:solidFill>
                      </a:endParaRPr>
                    </a:p>
                  </a:txBody>
                  <a:tcPr marL="63500" marR="63500" marT="63500" marB="63500"/>
                </a:tc>
                <a:tc>
                  <a:txBody>
                    <a:bodyPr/>
                    <a:lstStyle/>
                    <a:p>
                      <a:pPr marL="0" lvl="0" indent="0" algn="l" rtl="0">
                        <a:spcBef>
                          <a:spcPts val="0"/>
                        </a:spcBef>
                        <a:spcAft>
                          <a:spcPts val="0"/>
                        </a:spcAft>
                        <a:buNone/>
                      </a:pPr>
                      <a:r>
                        <a:rPr lang="en" sz="1200">
                          <a:solidFill>
                            <a:schemeClr val="lt1"/>
                          </a:solidFill>
                        </a:rPr>
                        <a:t>$29.99</a:t>
                      </a:r>
                      <a:endParaRPr sz="1200">
                        <a:solidFill>
                          <a:schemeClr val="lt1"/>
                        </a:solidFill>
                      </a:endParaRPr>
                    </a:p>
                  </a:txBody>
                  <a:tcPr marL="63500" marR="63500" marT="63500" marB="63500"/>
                </a:tc>
                <a:extLst>
                  <a:ext uri="{0D108BD9-81ED-4DB2-BD59-A6C34878D82A}">
                    <a16:rowId xmlns:a16="http://schemas.microsoft.com/office/drawing/2014/main" val="10002"/>
                  </a:ext>
                </a:extLst>
              </a:tr>
              <a:tr h="396725">
                <a:tc>
                  <a:txBody>
                    <a:bodyPr/>
                    <a:lstStyle/>
                    <a:p>
                      <a:pPr marL="0" lvl="0" indent="0" algn="l" rtl="0">
                        <a:spcBef>
                          <a:spcPts val="0"/>
                        </a:spcBef>
                        <a:spcAft>
                          <a:spcPts val="0"/>
                        </a:spcAft>
                        <a:buNone/>
                      </a:pPr>
                      <a:r>
                        <a:rPr lang="en" sz="1200">
                          <a:solidFill>
                            <a:schemeClr val="lt1"/>
                          </a:solidFill>
                        </a:rPr>
                        <a:t>IR Break Beam</a:t>
                      </a:r>
                      <a:endParaRPr sz="1200">
                        <a:solidFill>
                          <a:schemeClr val="lt1"/>
                        </a:solidFill>
                      </a:endParaRPr>
                    </a:p>
                  </a:txBody>
                  <a:tcPr marL="63500" marR="63500" marT="63500" marB="63500"/>
                </a:tc>
                <a:tc>
                  <a:txBody>
                    <a:bodyPr/>
                    <a:lstStyle/>
                    <a:p>
                      <a:pPr marL="0" lvl="0" indent="0" algn="l" rtl="0">
                        <a:spcBef>
                          <a:spcPts val="0"/>
                        </a:spcBef>
                        <a:spcAft>
                          <a:spcPts val="0"/>
                        </a:spcAft>
                        <a:buNone/>
                      </a:pPr>
                      <a:r>
                        <a:rPr lang="en" sz="1200">
                          <a:solidFill>
                            <a:schemeClr val="lt1"/>
                          </a:solidFill>
                        </a:rPr>
                        <a:t>3.3 - 5 DC</a:t>
                      </a:r>
                      <a:endParaRPr sz="1200">
                        <a:solidFill>
                          <a:schemeClr val="lt1"/>
                        </a:solidFill>
                      </a:endParaRPr>
                    </a:p>
                  </a:txBody>
                  <a:tcPr marL="63500" marR="63500" marT="63500" marB="63500"/>
                </a:tc>
                <a:tc>
                  <a:txBody>
                    <a:bodyPr/>
                    <a:lstStyle/>
                    <a:p>
                      <a:pPr marL="0" lvl="0" indent="0" algn="l" rtl="0">
                        <a:spcBef>
                          <a:spcPts val="0"/>
                        </a:spcBef>
                        <a:spcAft>
                          <a:spcPts val="0"/>
                        </a:spcAft>
                        <a:buNone/>
                      </a:pPr>
                      <a:r>
                        <a:rPr lang="en" sz="1200">
                          <a:solidFill>
                            <a:schemeClr val="lt1"/>
                          </a:solidFill>
                        </a:rPr>
                        <a:t>50 cm</a:t>
                      </a:r>
                      <a:endParaRPr sz="1200">
                        <a:solidFill>
                          <a:schemeClr val="lt1"/>
                        </a:solidFill>
                      </a:endParaRPr>
                    </a:p>
                  </a:txBody>
                  <a:tcPr marL="63500" marR="63500" marT="63500" marB="63500"/>
                </a:tc>
                <a:tc>
                  <a:txBody>
                    <a:bodyPr/>
                    <a:lstStyle/>
                    <a:p>
                      <a:pPr marL="0" lvl="0" indent="0" algn="l" rtl="0">
                        <a:spcBef>
                          <a:spcPts val="0"/>
                        </a:spcBef>
                        <a:spcAft>
                          <a:spcPts val="0"/>
                        </a:spcAft>
                        <a:buNone/>
                      </a:pPr>
                      <a:r>
                        <a:rPr lang="en" sz="1200">
                          <a:solidFill>
                            <a:schemeClr val="lt1"/>
                          </a:solidFill>
                        </a:rPr>
                        <a:t>$5.95</a:t>
                      </a:r>
                      <a:endParaRPr sz="1200">
                        <a:solidFill>
                          <a:schemeClr val="lt1"/>
                        </a:solidFill>
                      </a:endParaRPr>
                    </a:p>
                  </a:txBody>
                  <a:tcPr marL="63500" marR="63500" marT="63500" marB="63500"/>
                </a:tc>
                <a:extLst>
                  <a:ext uri="{0D108BD9-81ED-4DB2-BD59-A6C34878D82A}">
                    <a16:rowId xmlns:a16="http://schemas.microsoft.com/office/drawing/2014/main" val="10003"/>
                  </a:ext>
                </a:extLst>
              </a:tr>
              <a:tr h="396725">
                <a:tc>
                  <a:txBody>
                    <a:bodyPr/>
                    <a:lstStyle/>
                    <a:p>
                      <a:pPr marL="0" lvl="0" indent="0" algn="l" rtl="0">
                        <a:spcBef>
                          <a:spcPts val="0"/>
                        </a:spcBef>
                        <a:spcAft>
                          <a:spcPts val="0"/>
                        </a:spcAft>
                        <a:buNone/>
                      </a:pPr>
                      <a:r>
                        <a:rPr lang="en" sz="1200">
                          <a:solidFill>
                            <a:schemeClr val="lt1"/>
                          </a:solidFill>
                        </a:rPr>
                        <a:t>LaserPING</a:t>
                      </a:r>
                      <a:endParaRPr sz="1200">
                        <a:solidFill>
                          <a:schemeClr val="lt1"/>
                        </a:solidFill>
                      </a:endParaRPr>
                    </a:p>
                  </a:txBody>
                  <a:tcPr marL="63500" marR="63500" marT="63500" marB="63500"/>
                </a:tc>
                <a:tc>
                  <a:txBody>
                    <a:bodyPr/>
                    <a:lstStyle/>
                    <a:p>
                      <a:pPr marL="0" lvl="0" indent="0" algn="l" rtl="0">
                        <a:spcBef>
                          <a:spcPts val="0"/>
                        </a:spcBef>
                        <a:spcAft>
                          <a:spcPts val="0"/>
                        </a:spcAft>
                        <a:buNone/>
                      </a:pPr>
                      <a:r>
                        <a:rPr lang="en" sz="1200">
                          <a:solidFill>
                            <a:schemeClr val="lt1"/>
                          </a:solidFill>
                        </a:rPr>
                        <a:t>3.3 - 5 DC</a:t>
                      </a:r>
                      <a:endParaRPr sz="1200">
                        <a:solidFill>
                          <a:schemeClr val="lt1"/>
                        </a:solidFill>
                      </a:endParaRPr>
                    </a:p>
                  </a:txBody>
                  <a:tcPr marL="63500" marR="63500" marT="63500" marB="63500"/>
                </a:tc>
                <a:tc>
                  <a:txBody>
                    <a:bodyPr/>
                    <a:lstStyle/>
                    <a:p>
                      <a:pPr marL="0" lvl="0" indent="0" algn="l" rtl="0">
                        <a:spcBef>
                          <a:spcPts val="0"/>
                        </a:spcBef>
                        <a:spcAft>
                          <a:spcPts val="0"/>
                        </a:spcAft>
                        <a:buNone/>
                      </a:pPr>
                      <a:r>
                        <a:rPr lang="en" sz="1200">
                          <a:solidFill>
                            <a:schemeClr val="lt1"/>
                          </a:solidFill>
                        </a:rPr>
                        <a:t>2 cm - 200 cm</a:t>
                      </a:r>
                      <a:endParaRPr sz="1200">
                        <a:solidFill>
                          <a:schemeClr val="lt1"/>
                        </a:solidFill>
                      </a:endParaRPr>
                    </a:p>
                  </a:txBody>
                  <a:tcPr marL="63500" marR="63500" marT="63500" marB="63500"/>
                </a:tc>
                <a:tc>
                  <a:txBody>
                    <a:bodyPr/>
                    <a:lstStyle/>
                    <a:p>
                      <a:pPr marL="0" lvl="0" indent="0" algn="l" rtl="0">
                        <a:spcBef>
                          <a:spcPts val="0"/>
                        </a:spcBef>
                        <a:spcAft>
                          <a:spcPts val="0"/>
                        </a:spcAft>
                        <a:buNone/>
                      </a:pPr>
                      <a:r>
                        <a:rPr lang="en" sz="1200">
                          <a:solidFill>
                            <a:schemeClr val="lt1"/>
                          </a:solidFill>
                        </a:rPr>
                        <a:t>$22.99</a:t>
                      </a:r>
                      <a:endParaRPr sz="1200">
                        <a:solidFill>
                          <a:schemeClr val="lt1"/>
                        </a:solidFill>
                      </a:endParaRPr>
                    </a:p>
                  </a:txBody>
                  <a:tcPr marL="63500" marR="63500" marT="63500" marB="63500"/>
                </a:tc>
                <a:extLst>
                  <a:ext uri="{0D108BD9-81ED-4DB2-BD59-A6C34878D82A}">
                    <a16:rowId xmlns:a16="http://schemas.microsoft.com/office/drawing/2014/main" val="10004"/>
                  </a:ext>
                </a:extLst>
              </a:tr>
              <a:tr h="396725">
                <a:tc>
                  <a:txBody>
                    <a:bodyPr/>
                    <a:lstStyle/>
                    <a:p>
                      <a:pPr marL="0" lvl="0" indent="0" algn="l" rtl="0">
                        <a:spcBef>
                          <a:spcPts val="0"/>
                        </a:spcBef>
                        <a:spcAft>
                          <a:spcPts val="0"/>
                        </a:spcAft>
                        <a:buNone/>
                      </a:pPr>
                      <a:r>
                        <a:rPr lang="en" sz="1200">
                          <a:solidFill>
                            <a:schemeClr val="lt1"/>
                          </a:solidFill>
                        </a:rPr>
                        <a:t>Garmin Lite V3</a:t>
                      </a:r>
                      <a:endParaRPr sz="1200">
                        <a:solidFill>
                          <a:schemeClr val="lt1"/>
                        </a:solidFill>
                      </a:endParaRPr>
                    </a:p>
                  </a:txBody>
                  <a:tcPr marL="63500" marR="63500" marT="63500" marB="63500"/>
                </a:tc>
                <a:tc>
                  <a:txBody>
                    <a:bodyPr/>
                    <a:lstStyle/>
                    <a:p>
                      <a:pPr marL="0" lvl="0" indent="0" algn="l" rtl="0">
                        <a:spcBef>
                          <a:spcPts val="0"/>
                        </a:spcBef>
                        <a:spcAft>
                          <a:spcPts val="0"/>
                        </a:spcAft>
                        <a:buNone/>
                      </a:pPr>
                      <a:r>
                        <a:rPr lang="en" sz="1200">
                          <a:solidFill>
                            <a:schemeClr val="lt1"/>
                          </a:solidFill>
                        </a:rPr>
                        <a:t>4.5 - 5.5 DC</a:t>
                      </a:r>
                      <a:endParaRPr sz="1200">
                        <a:solidFill>
                          <a:schemeClr val="lt1"/>
                        </a:solidFill>
                      </a:endParaRPr>
                    </a:p>
                  </a:txBody>
                  <a:tcPr marL="63500" marR="63500" marT="63500" marB="63500"/>
                </a:tc>
                <a:tc>
                  <a:txBody>
                    <a:bodyPr/>
                    <a:lstStyle/>
                    <a:p>
                      <a:pPr marL="0" lvl="0" indent="0" algn="l" rtl="0">
                        <a:spcBef>
                          <a:spcPts val="0"/>
                        </a:spcBef>
                        <a:spcAft>
                          <a:spcPts val="0"/>
                        </a:spcAft>
                        <a:buNone/>
                      </a:pPr>
                      <a:r>
                        <a:rPr lang="en" sz="1200">
                          <a:solidFill>
                            <a:schemeClr val="lt1"/>
                          </a:solidFill>
                        </a:rPr>
                        <a:t>40 m</a:t>
                      </a:r>
                      <a:endParaRPr sz="1200">
                        <a:solidFill>
                          <a:schemeClr val="lt1"/>
                        </a:solidFill>
                      </a:endParaRPr>
                    </a:p>
                  </a:txBody>
                  <a:tcPr marL="63500" marR="63500" marT="63500" marB="63500"/>
                </a:tc>
                <a:tc>
                  <a:txBody>
                    <a:bodyPr/>
                    <a:lstStyle/>
                    <a:p>
                      <a:pPr marL="0" lvl="0" indent="0" algn="l" rtl="0">
                        <a:spcBef>
                          <a:spcPts val="0"/>
                        </a:spcBef>
                        <a:spcAft>
                          <a:spcPts val="0"/>
                        </a:spcAft>
                        <a:buNone/>
                      </a:pPr>
                      <a:r>
                        <a:rPr lang="en" sz="1200">
                          <a:solidFill>
                            <a:schemeClr val="lt1"/>
                          </a:solidFill>
                        </a:rPr>
                        <a:t>$131.25</a:t>
                      </a:r>
                      <a:endParaRPr sz="1200">
                        <a:solidFill>
                          <a:schemeClr val="lt1"/>
                        </a:solidFill>
                      </a:endParaRPr>
                    </a:p>
                  </a:txBody>
                  <a:tcPr marL="63500" marR="63500" marT="63500" marB="63500"/>
                </a:tc>
                <a:extLst>
                  <a:ext uri="{0D108BD9-81ED-4DB2-BD59-A6C34878D82A}">
                    <a16:rowId xmlns:a16="http://schemas.microsoft.com/office/drawing/2014/main" val="10005"/>
                  </a:ext>
                </a:extLst>
              </a:tr>
              <a:tr h="396725">
                <a:tc>
                  <a:txBody>
                    <a:bodyPr/>
                    <a:lstStyle/>
                    <a:p>
                      <a:pPr marL="0" lvl="0" indent="0" algn="l" rtl="0">
                        <a:spcBef>
                          <a:spcPts val="0"/>
                        </a:spcBef>
                        <a:spcAft>
                          <a:spcPts val="0"/>
                        </a:spcAft>
                        <a:buNone/>
                      </a:pPr>
                      <a:r>
                        <a:rPr lang="en" sz="1200">
                          <a:solidFill>
                            <a:schemeClr val="lt1"/>
                          </a:solidFill>
                        </a:rPr>
                        <a:t>Garmin Lite V4</a:t>
                      </a:r>
                      <a:endParaRPr sz="1200">
                        <a:solidFill>
                          <a:schemeClr val="lt1"/>
                        </a:solidFill>
                      </a:endParaRPr>
                    </a:p>
                  </a:txBody>
                  <a:tcPr marL="63500" marR="63500" marT="63500" marB="63500"/>
                </a:tc>
                <a:tc>
                  <a:txBody>
                    <a:bodyPr/>
                    <a:lstStyle/>
                    <a:p>
                      <a:pPr marL="0" lvl="0" indent="0" algn="l" rtl="0">
                        <a:spcBef>
                          <a:spcPts val="0"/>
                        </a:spcBef>
                        <a:spcAft>
                          <a:spcPts val="0"/>
                        </a:spcAft>
                        <a:buNone/>
                      </a:pPr>
                      <a:r>
                        <a:rPr lang="en" sz="1200">
                          <a:solidFill>
                            <a:schemeClr val="lt1"/>
                          </a:solidFill>
                        </a:rPr>
                        <a:t>4.75 - 5.25 DC</a:t>
                      </a:r>
                      <a:endParaRPr sz="1200">
                        <a:solidFill>
                          <a:schemeClr val="lt1"/>
                        </a:solidFill>
                      </a:endParaRPr>
                    </a:p>
                  </a:txBody>
                  <a:tcPr marL="63500" marR="63500" marT="63500" marB="63500"/>
                </a:tc>
                <a:tc>
                  <a:txBody>
                    <a:bodyPr/>
                    <a:lstStyle/>
                    <a:p>
                      <a:pPr marL="0" lvl="0" indent="0" algn="l" rtl="0">
                        <a:spcBef>
                          <a:spcPts val="0"/>
                        </a:spcBef>
                        <a:spcAft>
                          <a:spcPts val="0"/>
                        </a:spcAft>
                        <a:buNone/>
                      </a:pPr>
                      <a:r>
                        <a:rPr lang="en" sz="1200">
                          <a:solidFill>
                            <a:schemeClr val="lt1"/>
                          </a:solidFill>
                        </a:rPr>
                        <a:t>5 cm - 10 m</a:t>
                      </a:r>
                      <a:endParaRPr sz="1200">
                        <a:solidFill>
                          <a:schemeClr val="lt1"/>
                        </a:solidFill>
                      </a:endParaRPr>
                    </a:p>
                  </a:txBody>
                  <a:tcPr marL="63500" marR="63500" marT="63500" marB="63500"/>
                </a:tc>
                <a:tc>
                  <a:txBody>
                    <a:bodyPr/>
                    <a:lstStyle/>
                    <a:p>
                      <a:pPr marL="0" lvl="0" indent="0" algn="l" rtl="0">
                        <a:spcBef>
                          <a:spcPts val="0"/>
                        </a:spcBef>
                        <a:spcAft>
                          <a:spcPts val="0"/>
                        </a:spcAft>
                        <a:buNone/>
                      </a:pPr>
                      <a:r>
                        <a:rPr lang="en" sz="1200">
                          <a:solidFill>
                            <a:schemeClr val="lt1"/>
                          </a:solidFill>
                        </a:rPr>
                        <a:t>$68.75</a:t>
                      </a:r>
                      <a:endParaRPr sz="1200">
                        <a:solidFill>
                          <a:schemeClr val="lt1"/>
                        </a:solidFill>
                      </a:endParaRPr>
                    </a:p>
                  </a:txBody>
                  <a:tcPr marL="63500" marR="63500" marT="63500" marB="63500"/>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Sensor Selection </a:t>
            </a:r>
            <a:endParaRPr/>
          </a:p>
        </p:txBody>
      </p:sp>
      <p:sp>
        <p:nvSpPr>
          <p:cNvPr id="186" name="Google Shape;186;p2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After our research we selected that the HC-SR04 sensor would work best to our needs </a:t>
            </a:r>
            <a:endParaRPr/>
          </a:p>
          <a:p>
            <a:pPr marL="457200" lvl="0" indent="-311150" algn="l" rtl="0">
              <a:spcBef>
                <a:spcPts val="0"/>
              </a:spcBef>
              <a:spcAft>
                <a:spcPts val="0"/>
              </a:spcAft>
              <a:buSzPts val="1300"/>
              <a:buChar char="●"/>
            </a:pPr>
            <a:r>
              <a:rPr lang="en"/>
              <a:t>Some of the reasons why are </a:t>
            </a:r>
            <a:endParaRPr/>
          </a:p>
          <a:p>
            <a:pPr marL="914400" lvl="1" indent="-298450" algn="l" rtl="0">
              <a:spcBef>
                <a:spcPts val="0"/>
              </a:spcBef>
              <a:spcAft>
                <a:spcPts val="0"/>
              </a:spcAft>
              <a:buSzPts val="1100"/>
              <a:buChar char="○"/>
            </a:pPr>
            <a:r>
              <a:rPr lang="en"/>
              <a:t>The low cost </a:t>
            </a:r>
            <a:endParaRPr/>
          </a:p>
          <a:p>
            <a:pPr marL="914400" lvl="1" indent="-298450" algn="l" rtl="0">
              <a:spcBef>
                <a:spcPts val="0"/>
              </a:spcBef>
              <a:spcAft>
                <a:spcPts val="0"/>
              </a:spcAft>
              <a:buSzPts val="1100"/>
              <a:buChar char="○"/>
            </a:pPr>
            <a:r>
              <a:rPr lang="en"/>
              <a:t>The low power and current consumption </a:t>
            </a:r>
            <a:endParaRPr/>
          </a:p>
          <a:p>
            <a:pPr marL="914400" lvl="1" indent="-298450" algn="l" rtl="0">
              <a:spcBef>
                <a:spcPts val="0"/>
              </a:spcBef>
              <a:spcAft>
                <a:spcPts val="0"/>
              </a:spcAft>
              <a:buSzPts val="1100"/>
              <a:buChar char="○"/>
            </a:pPr>
            <a:r>
              <a:rPr lang="en"/>
              <a:t>Sensor that is familiar to our group</a:t>
            </a:r>
            <a:endParaRPr/>
          </a:p>
          <a:p>
            <a:pPr marL="0" lvl="0" indent="0" algn="l" rtl="0">
              <a:spcBef>
                <a:spcPts val="1200"/>
              </a:spcBef>
              <a:spcAft>
                <a:spcPts val="1200"/>
              </a:spcAft>
              <a:buNone/>
            </a:pPr>
            <a:endParaRPr/>
          </a:p>
        </p:txBody>
      </p:sp>
      <p:pic>
        <p:nvPicPr>
          <p:cNvPr id="187" name="Google Shape;187;p21"/>
          <p:cNvPicPr preferRelativeResize="0"/>
          <p:nvPr/>
        </p:nvPicPr>
        <p:blipFill>
          <a:blip r:embed="rId3">
            <a:alphaModFix/>
          </a:blip>
          <a:stretch>
            <a:fillRect/>
          </a:stretch>
        </p:blipFill>
        <p:spPr>
          <a:xfrm>
            <a:off x="5655599" y="2457450"/>
            <a:ext cx="3134525" cy="2462200"/>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1498</Words>
  <Application>Microsoft Office PowerPoint</Application>
  <PresentationFormat>On-screen Show (16:9)</PresentationFormat>
  <Paragraphs>197</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Montserrat</vt:lpstr>
      <vt:lpstr>Lato</vt:lpstr>
      <vt:lpstr>Focus</vt:lpstr>
      <vt:lpstr>Autonomous Sanitation Robot</vt:lpstr>
      <vt:lpstr>Content</vt:lpstr>
      <vt:lpstr>Introduction and Roles</vt:lpstr>
      <vt:lpstr>Motivation </vt:lpstr>
      <vt:lpstr>Goals and Objectives </vt:lpstr>
      <vt:lpstr>Deliverables </vt:lpstr>
      <vt:lpstr>Block Diagrams </vt:lpstr>
      <vt:lpstr>Distance Sensor Comparison </vt:lpstr>
      <vt:lpstr>Sensor Selection </vt:lpstr>
      <vt:lpstr>Chassis Selection </vt:lpstr>
      <vt:lpstr>Sprayer System</vt:lpstr>
      <vt:lpstr>Platform</vt:lpstr>
      <vt:lpstr>Liquid Level Sensor</vt:lpstr>
      <vt:lpstr>TCS3200 Color Sensor </vt:lpstr>
      <vt:lpstr>Speaker Selection</vt:lpstr>
      <vt:lpstr>Cleaning Solution Comparison</vt:lpstr>
      <vt:lpstr>Final Cleaning Solution (Micro-Scientific Opti-Cide3)</vt:lpstr>
      <vt:lpstr>Raspberry PI</vt:lpstr>
      <vt:lpstr>Microcontroller Table Comparison </vt:lpstr>
      <vt:lpstr>Why the MSP430FR6989 Microcontroller? </vt:lpstr>
      <vt:lpstr>MSP430FR6989 Microcontroller (Continued)</vt:lpstr>
      <vt:lpstr>Coding with Microcontroller and Raspberry PI</vt:lpstr>
      <vt:lpstr>PCB Overall Schematic </vt:lpstr>
      <vt:lpstr>5 and 3 V Converters </vt:lpstr>
      <vt:lpstr> MCU and Headers</vt:lpstr>
      <vt:lpstr>PCB Board Design</vt:lpstr>
      <vt:lpstr>Final PCB’s</vt:lpstr>
      <vt:lpstr>Existing Products and Technologies </vt:lpstr>
      <vt:lpstr>Existing Products and Technologies</vt:lpstr>
      <vt:lpstr>Engineering Standards</vt:lpstr>
      <vt:lpstr>Ethical and Health Constraints </vt:lpstr>
      <vt:lpstr>Budget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Autonomous Sanitation Robot</dc:title>
  <dc:creator>abel0</dc:creator>
  <cp:lastModifiedBy>abel053076@gmail.com</cp:lastModifiedBy>
  <cp:revision>1</cp:revision>
  <dcterms:modified xsi:type="dcterms:W3CDTF">2021-12-06T13:28:34Z</dcterms:modified>
</cp:coreProperties>
</file>