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3.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1"/>
  </p:notesMasterIdLst>
  <p:sldIdLst>
    <p:sldId id="256" r:id="rId2"/>
    <p:sldId id="257" r:id="rId3"/>
    <p:sldId id="258" r:id="rId4"/>
    <p:sldId id="260" r:id="rId5"/>
    <p:sldId id="264" r:id="rId6"/>
    <p:sldId id="266" r:id="rId7"/>
    <p:sldId id="263" r:id="rId8"/>
    <p:sldId id="259" r:id="rId9"/>
    <p:sldId id="261" r:id="rId10"/>
    <p:sldId id="267" r:id="rId11"/>
    <p:sldId id="269" r:id="rId12"/>
    <p:sldId id="316" r:id="rId13"/>
    <p:sldId id="270" r:id="rId14"/>
    <p:sldId id="317" r:id="rId15"/>
    <p:sldId id="318" r:id="rId16"/>
    <p:sldId id="271" r:id="rId17"/>
    <p:sldId id="280" r:id="rId18"/>
    <p:sldId id="319" r:id="rId19"/>
    <p:sldId id="273" r:id="rId20"/>
    <p:sldId id="274" r:id="rId21"/>
    <p:sldId id="275" r:id="rId22"/>
    <p:sldId id="281" r:id="rId23"/>
    <p:sldId id="282" r:id="rId24"/>
    <p:sldId id="283" r:id="rId25"/>
    <p:sldId id="284" r:id="rId26"/>
    <p:sldId id="285" r:id="rId27"/>
    <p:sldId id="286" r:id="rId28"/>
    <p:sldId id="287" r:id="rId29"/>
    <p:sldId id="288" r:id="rId30"/>
    <p:sldId id="291" r:id="rId31"/>
    <p:sldId id="289" r:id="rId32"/>
    <p:sldId id="290" r:id="rId33"/>
    <p:sldId id="292" r:id="rId34"/>
    <p:sldId id="293" r:id="rId35"/>
    <p:sldId id="297" r:id="rId36"/>
    <p:sldId id="298" r:id="rId37"/>
    <p:sldId id="299" r:id="rId38"/>
    <p:sldId id="300" r:id="rId39"/>
    <p:sldId id="302" r:id="rId40"/>
    <p:sldId id="312" r:id="rId41"/>
    <p:sldId id="304" r:id="rId42"/>
    <p:sldId id="307" r:id="rId43"/>
    <p:sldId id="308" r:id="rId44"/>
    <p:sldId id="313" r:id="rId45"/>
    <p:sldId id="314" r:id="rId46"/>
    <p:sldId id="321" r:id="rId47"/>
    <p:sldId id="309" r:id="rId48"/>
    <p:sldId id="320" r:id="rId49"/>
    <p:sldId id="322"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Corbel" panose="020B0503020204020204"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i0oZepEqpn2o1QJWnH2xGGdJXLu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d Blackburn" initials="" lastIdx="4" clrIdx="0"/>
  <p:cmAuthor id="1" name="Kendra Kordack" initials="" lastIdx="6" clrIdx="1"/>
  <p:cmAuthor id="2" name="Bradley Blackburn" initials="BB" lastIdx="1" clrIdx="2">
    <p:extLst>
      <p:ext uri="{19B8F6BF-5375-455C-9EA6-DF929625EA0E}">
        <p15:presenceInfo xmlns:p15="http://schemas.microsoft.com/office/powerpoint/2012/main" userId="S::bblackburn5@Knights.ucf.edu::f14db727-0603-4de6-9ab1-f550f54bafb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50C8BF-D2F9-45B2-8364-0283B1C2EA97}">
  <a:tblStyle styleId="{1D50C8BF-D2F9-45B2-8364-0283B1C2EA97}"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233" autoAdjust="0"/>
  </p:normalViewPr>
  <p:slideViewPr>
    <p:cSldViewPr snapToGrid="0">
      <p:cViewPr>
        <p:scale>
          <a:sx n="63" d="100"/>
          <a:sy n="63" d="100"/>
        </p:scale>
        <p:origin x="694" y="29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3.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11-22T21:16:11.382" idx="3">
    <p:pos x="1532" y="982"/>
    <p:text>change audio</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zY-YH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0-11-22T21:23:09.629" idx="4">
    <p:pos x="684" y="983"/>
    <p:text>Change audio (charge controller)</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zY-YIY"/>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11-22T19:23:19.194" idx="5">
    <p:pos x="6000" y="0"/>
    <p:text>put picture of tubes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HTaJkz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7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mazon.com/gp/product/B07S6MHGS1/ref=ppx_yo_dt_b_asin_title_o01_s00?ie=UTF8&amp;psc=1"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files.upgi.com:8086/UPGFileService.Svc/GetSpecSheet/46082"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vectors/clipboard-student-writing-work-pen-2899586/"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
        <p:cNvGrpSpPr/>
        <p:nvPr/>
      </p:nvGrpSpPr>
      <p:grpSpPr>
        <a:xfrm>
          <a:off x="0" y="0"/>
          <a:ext cx="0" cy="0"/>
          <a:chOff x="0" y="0"/>
          <a:chExt cx="0" cy="0"/>
        </a:xfrm>
      </p:grpSpPr>
      <p:sp>
        <p:nvSpPr>
          <p:cNvPr id="22" name="Google Shape;2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 name="Google Shape;2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9747a35f8c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g9747a35f8c_1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Polycrystalline: b/c cheaper option (mono twice the price), 36x26x1, 12 VDC ($239)</a:t>
            </a:r>
            <a:endParaRPr dirty="0"/>
          </a:p>
          <a:p>
            <a:pPr marL="0" lvl="0" indent="0" algn="l" rtl="0">
              <a:lnSpc>
                <a:spcPct val="100000"/>
              </a:lnSpc>
              <a:spcBef>
                <a:spcPts val="0"/>
              </a:spcBef>
              <a:spcAft>
                <a:spcPts val="0"/>
              </a:spcAft>
              <a:buSzPts val="1100"/>
              <a:buNone/>
            </a:pPr>
            <a:r>
              <a:rPr lang="en-US" dirty="0"/>
              <a:t>Charge controller: THE ORIGINAL came with panels, has 2 USB ports 5V/3A can power LCD/</a:t>
            </a:r>
            <a:r>
              <a:rPr lang="en-US" dirty="0" err="1"/>
              <a:t>mcu</a:t>
            </a:r>
            <a:r>
              <a:rPr lang="en-US" dirty="0"/>
              <a:t>, protection features (</a:t>
            </a:r>
            <a:r>
              <a:rPr lang="en-US" dirty="0" err="1"/>
              <a:t>ovr</a:t>
            </a:r>
            <a:r>
              <a:rPr lang="en-US" dirty="0"/>
              <a:t> </a:t>
            </a:r>
            <a:r>
              <a:rPr lang="en-US" dirty="0" err="1"/>
              <a:t>curr</a:t>
            </a:r>
            <a:r>
              <a:rPr lang="en-US" dirty="0"/>
              <a:t>, </a:t>
            </a:r>
            <a:r>
              <a:rPr lang="en-US" dirty="0" err="1"/>
              <a:t>shrt</a:t>
            </a:r>
            <a:r>
              <a:rPr lang="en-US" dirty="0"/>
              <a:t> circ, low/high bat V), has its own UI (traverse </a:t>
            </a:r>
            <a:r>
              <a:rPr lang="en-US" dirty="0" err="1"/>
              <a:t>fns</a:t>
            </a:r>
            <a:r>
              <a:rPr lang="en-US" dirty="0"/>
              <a:t>: charge type, bat type, display for V I and P)</a:t>
            </a:r>
            <a:endParaRPr dirty="0"/>
          </a:p>
          <a:p>
            <a:pPr marL="0" lvl="0" indent="0" algn="l" rtl="0">
              <a:lnSpc>
                <a:spcPct val="100000"/>
              </a:lnSpc>
              <a:spcBef>
                <a:spcPts val="0"/>
              </a:spcBef>
              <a:spcAft>
                <a:spcPts val="0"/>
              </a:spcAft>
              <a:buSzPts val="1100"/>
              <a:buNone/>
            </a:pPr>
            <a:r>
              <a:rPr lang="en-US" dirty="0"/>
              <a:t>Battery: 75 Ah at 12 V, sealed lead acid, Depth of discharge high for many cycles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u="sng" dirty="0">
                <a:solidFill>
                  <a:schemeClr val="hlink"/>
                </a:solidFill>
                <a:hlinkClick r:id="rId3"/>
              </a:rPr>
              <a:t>https://www.amazon.com/gp/product/B07S6MHGS1/ref=ppx_yo_dt_b_asin_title_o01_s00?ie=UTF8&amp;psc=1</a:t>
            </a:r>
            <a:endParaRPr dirty="0"/>
          </a:p>
          <a:p>
            <a:pPr marL="228600" lvl="0" indent="0" algn="just" rtl="0">
              <a:lnSpc>
                <a:spcPct val="100000"/>
              </a:lnSpc>
              <a:spcBef>
                <a:spcPts val="0"/>
              </a:spcBef>
              <a:spcAft>
                <a:spcPts val="0"/>
              </a:spcAft>
              <a:buClr>
                <a:schemeClr val="dk1"/>
              </a:buClr>
              <a:buSzPts val="1100"/>
              <a:buFont typeface="Arial"/>
              <a:buNone/>
            </a:pPr>
            <a:r>
              <a:rPr lang="en-US" sz="1200" dirty="0">
                <a:solidFill>
                  <a:schemeClr val="dk1"/>
                </a:solidFill>
                <a:highlight>
                  <a:srgbClr val="FFFFFF"/>
                </a:highlight>
              </a:rPr>
              <a:t>UPG (Universal Power Group). (n.d.). </a:t>
            </a:r>
            <a:r>
              <a:rPr lang="en-US" sz="1200" i="1" dirty="0">
                <a:solidFill>
                  <a:schemeClr val="dk1"/>
                </a:solidFill>
                <a:highlight>
                  <a:srgbClr val="FFFFFF"/>
                </a:highlight>
              </a:rPr>
              <a:t>Sealed Lead-Acid Battery</a:t>
            </a:r>
            <a:r>
              <a:rPr lang="en-US" sz="1200" dirty="0">
                <a:solidFill>
                  <a:schemeClr val="dk1"/>
                </a:solidFill>
                <a:highlight>
                  <a:srgbClr val="FFFFFF"/>
                </a:highlight>
              </a:rPr>
              <a:t>. </a:t>
            </a:r>
            <a:r>
              <a:rPr lang="en-US" sz="1200" u="sng" dirty="0">
                <a:solidFill>
                  <a:srgbClr val="1155CC"/>
                </a:solidFill>
                <a:highlight>
                  <a:srgbClr val="FFFFFF"/>
                </a:highlight>
                <a:hlinkClick r:id="rId4">
                  <a:extLst>
                    <a:ext uri="{A12FA001-AC4F-418D-AE19-62706E023703}">
                      <ahyp:hlinkClr xmlns:ahyp="http://schemas.microsoft.com/office/drawing/2018/hyperlinkcolor" val="tx"/>
                    </a:ext>
                  </a:extLst>
                </a:hlinkClick>
              </a:rPr>
              <a:t>Http://Files.Upgi.Com:8086/UPGFileService.Svc/GetSpecSheet/46082</a:t>
            </a:r>
            <a:r>
              <a:rPr lang="en-US" sz="1200" dirty="0">
                <a:solidFill>
                  <a:schemeClr val="dk1"/>
                </a:solidFill>
                <a:highlight>
                  <a:srgbClr val="FFFFFF"/>
                </a:highlight>
              </a:rPr>
              <a:t> . Retrieved July 16, 2020</a:t>
            </a:r>
            <a:endParaRPr sz="1200" dirty="0">
              <a:solidFill>
                <a:schemeClr val="dk1"/>
              </a:solidFill>
            </a:endParaRPr>
          </a:p>
          <a:p>
            <a:pPr marL="0" lvl="0" indent="0" algn="l" rtl="0">
              <a:lnSpc>
                <a:spcPct val="100000"/>
              </a:lnSpc>
              <a:spcBef>
                <a:spcPts val="80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acf3362bad_3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gacf3362bad_3_2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69097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8" name="Google Shape;14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4315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8" name="Google Shape;14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acf3362bad_3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6" name="Google Shape;166;gacf3362bad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acf3362bad_3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6" name="Google Shape;176;gacf3362bad_3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acf3362bad_3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7" name="Google Shape;187;gacf3362bad_3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acf3362b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 name="Google Shape;31;gacf3362ba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9747a35f8c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g9747a35f8c_1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97626c7093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g97626c7093_0_2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97626c709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g97626c7093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97626c7093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g97626c7093_0_2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98a2c0bddd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g98a2c0bddd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988f5cadf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g988f5cadf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98a2c0bdd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g98a2c0bddd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acf3362bad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gacf3362bad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acf3362bad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gacf3362bad_0_3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97626c7093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g97626c7093_0_2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Most filtration systems only use one type of filter</a:t>
            </a:r>
            <a:endParaRPr/>
          </a:p>
          <a:p>
            <a:pPr marL="0" marR="0" lvl="0" indent="0" algn="l" rtl="0">
              <a:lnSpc>
                <a:spcPct val="100000"/>
              </a:lnSpc>
              <a:spcBef>
                <a:spcPts val="0"/>
              </a:spcBef>
              <a:spcAft>
                <a:spcPts val="0"/>
              </a:spcAft>
              <a:buClr>
                <a:srgbClr val="000000"/>
              </a:buClr>
              <a:buSzPts val="1100"/>
              <a:buFont typeface="Arial"/>
              <a:buNone/>
            </a:pPr>
            <a:r>
              <a:rPr lang="en-US" sz="1100"/>
              <a:t>Ocean Insight</a:t>
            </a:r>
            <a:endParaRPr/>
          </a:p>
          <a:p>
            <a:pPr marL="0" lvl="0" indent="0" algn="l" rtl="0">
              <a:lnSpc>
                <a:spcPct val="100000"/>
              </a:lnSpc>
              <a:spcBef>
                <a:spcPts val="0"/>
              </a:spcBef>
              <a:spcAft>
                <a:spcPts val="0"/>
              </a:spcAft>
              <a:buSzPts val="1100"/>
              <a:buNone/>
            </a:pPr>
            <a:endParaRPr/>
          </a:p>
        </p:txBody>
      </p:sp>
      <p:sp>
        <p:nvSpPr>
          <p:cNvPr id="42" name="Google Shape;4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acf3362bad_0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gacf3362bad_0_3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acf3362bad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 name="Google Shape;364;gacf3362bad_0_3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988f5cadf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g988f5cadf6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acf3362bad_5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acf3362bad_5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9880f8b1ce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g9880f8b1ce_1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9880f8b1ce_2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g9880f8b1ce_2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9880f8b1ce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g9880f8b1ce_2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9747a35f8c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0" name="Google Shape;490;g9747a35f8c_1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97626c7093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9" name="Google Shape;589;g97626c7093_0_1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97a799bbc6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8" name="Google Shape;508;g97a799bbc6_3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acf3362bad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gacf3362bad_0_3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CHANGE AUDIO RECORDING</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98a2c0bddd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g98a2c0bddd_1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97626c709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g97626c7093_0_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acf3362bad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acf3362bad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acf3362bad_5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acf3362bad_5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98a2c0bddd_2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g98a2c0bddd_2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98a2c0bddd_2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6" name="Google Shape;576;g98a2c0bddd_2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97a799bbc6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g97a799bbc6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9747a35f8c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g9747a35f8c_1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9747a35f8c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g9747a35f8c_1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9747a35f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g9747a35f8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CHANGE AUDIO RECORDING</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9747a35f8c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g9747a35f8c_1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CHANGE AUDIO</a:t>
            </a:r>
            <a:endParaRPr dirty="0"/>
          </a:p>
          <a:p>
            <a:pPr marL="0" lvl="0" indent="0" algn="l" rtl="0">
              <a:lnSpc>
                <a:spcPct val="100000"/>
              </a:lnSpc>
              <a:spcBef>
                <a:spcPts val="0"/>
              </a:spcBef>
              <a:spcAft>
                <a:spcPts val="0"/>
              </a:spcAft>
              <a:buSzPts val="1100"/>
              <a:buNone/>
            </a:pPr>
            <a:r>
              <a:rPr lang="en-US" dirty="0"/>
              <a:t>Solar/Power Supply: Completely off-grid (solar charges battery, battery supplies power), 8 hours of autonomy minimum</a:t>
            </a:r>
            <a:endParaRPr dirty="0"/>
          </a:p>
          <a:p>
            <a:pPr marL="0" lvl="0" indent="0" algn="l" rtl="0">
              <a:lnSpc>
                <a:spcPct val="100000"/>
              </a:lnSpc>
              <a:spcBef>
                <a:spcPts val="0"/>
              </a:spcBef>
              <a:spcAft>
                <a:spcPts val="0"/>
              </a:spcAft>
              <a:buSzPts val="1100"/>
              <a:buNone/>
            </a:pPr>
            <a:r>
              <a:rPr lang="en-US" dirty="0"/>
              <a:t>Water Filtration: 5 micron and carbon filter, Class C UV lamp (originally 6.5 </a:t>
            </a:r>
            <a:r>
              <a:rPr lang="en-US" dirty="0" err="1"/>
              <a:t>gpm</a:t>
            </a:r>
            <a:r>
              <a:rPr lang="en-US" dirty="0"/>
              <a:t>) Around 3 </a:t>
            </a:r>
            <a:r>
              <a:rPr lang="en-US" dirty="0" err="1"/>
              <a:t>gpm</a:t>
            </a:r>
            <a:r>
              <a:rPr lang="en-US" dirty="0"/>
              <a:t> to meet filtration system requirement,</a:t>
            </a:r>
            <a:endParaRPr dirty="0"/>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Water Analysis: Done through </a:t>
            </a:r>
            <a:r>
              <a:rPr lang="en-US" dirty="0" err="1">
                <a:solidFill>
                  <a:schemeClr val="dk1"/>
                </a:solidFill>
              </a:rPr>
              <a:t>raman</a:t>
            </a:r>
            <a:r>
              <a:rPr lang="en-US" dirty="0">
                <a:solidFill>
                  <a:schemeClr val="dk1"/>
                </a:solidFill>
              </a:rPr>
              <a:t> spectroscopy Temperature monitoring Snake Poison, Laundry Detergent, Chlorine</a:t>
            </a:r>
            <a:endParaRPr dirty="0"/>
          </a:p>
          <a:p>
            <a:pPr marL="0" lvl="0" indent="0" algn="l" rtl="0">
              <a:lnSpc>
                <a:spcPct val="100000"/>
              </a:lnSpc>
              <a:spcBef>
                <a:spcPts val="0"/>
              </a:spcBef>
              <a:spcAft>
                <a:spcPts val="0"/>
              </a:spcAft>
              <a:buSzPts val="1100"/>
              <a:buNone/>
            </a:pPr>
            <a:r>
              <a:rPr lang="en-US" dirty="0"/>
              <a:t>Water Quality: Water should be cleaned via the filtration system. Free of: Sediment, heavy metal, Benzene, Chlorine</a:t>
            </a:r>
            <a:endParaRPr dirty="0"/>
          </a:p>
          <a:p>
            <a:pPr marL="0" lvl="0" indent="0" algn="l" rtl="0">
              <a:lnSpc>
                <a:spcPct val="100000"/>
              </a:lnSpc>
              <a:spcBef>
                <a:spcPts val="0"/>
              </a:spcBef>
              <a:spcAft>
                <a:spcPts val="0"/>
              </a:spcAft>
              <a:buSzPts val="1100"/>
              <a:buNone/>
            </a:pPr>
            <a:r>
              <a:rPr lang="en-US" dirty="0"/>
              <a:t>Zinc Cyanide, Arsenic free, Water temp between 70 F and 50 F</a:t>
            </a:r>
            <a:endParaRPr dirty="0"/>
          </a:p>
          <a:p>
            <a:pPr marL="0" lvl="0" indent="0" algn="l" rtl="0">
              <a:lnSpc>
                <a:spcPct val="100000"/>
              </a:lnSpc>
              <a:spcBef>
                <a:spcPts val="0"/>
              </a:spcBef>
              <a:spcAft>
                <a:spcPts val="0"/>
              </a:spcAft>
              <a:buSzPts val="1100"/>
              <a:buNone/>
            </a:pPr>
            <a:r>
              <a:rPr lang="en-US" dirty="0"/>
              <a:t>Microcontroller: Must be able to interface the spectrometer being used,  at least 2GB RAM, include USB2 or 3</a:t>
            </a:r>
            <a:endParaRPr dirty="0"/>
          </a:p>
          <a:p>
            <a:pPr marL="0" lvl="0" indent="0" algn="l" rtl="0">
              <a:lnSpc>
                <a:spcPct val="100000"/>
              </a:lnSpc>
              <a:spcBef>
                <a:spcPts val="0"/>
              </a:spcBef>
              <a:spcAft>
                <a:spcPts val="0"/>
              </a:spcAft>
              <a:buSzPts val="1100"/>
              <a:buNone/>
            </a:pPr>
            <a:r>
              <a:rPr lang="en-US" dirty="0"/>
              <a:t>UI: offer control over system, LCD touch screen, be able to connect/interface with microcontroller</a:t>
            </a:r>
            <a:endParaRPr dirty="0"/>
          </a:p>
          <a:p>
            <a:pPr marL="0" lvl="0" indent="0" algn="l" rtl="0">
              <a:lnSpc>
                <a:spcPct val="100000"/>
              </a:lnSpc>
              <a:spcBef>
                <a:spcPts val="0"/>
              </a:spcBef>
              <a:spcAft>
                <a:spcPts val="0"/>
              </a:spcAft>
              <a:buSzPts val="1100"/>
              <a:buNone/>
            </a:pPr>
            <a:r>
              <a:rPr lang="en-US" u="sng" dirty="0">
                <a:solidFill>
                  <a:schemeClr val="hlink"/>
                </a:solidFill>
                <a:hlinkClick r:id="rId3"/>
              </a:rPr>
              <a:t>https://pixabay.com/vectors/clipboard-student-writing-work-pen-2899586/</a:t>
            </a:r>
            <a:endParaRPr lang="en-US" u="sng" dirty="0">
              <a:solidFill>
                <a:schemeClr val="hlink"/>
              </a:solidFill>
            </a:endParaRPr>
          </a:p>
          <a:p>
            <a:pPr marL="0" lvl="0" indent="0" algn="l" rtl="0">
              <a:lnSpc>
                <a:spcPct val="100000"/>
              </a:lnSpc>
              <a:spcBef>
                <a:spcPts val="0"/>
              </a:spcBef>
              <a:spcAft>
                <a:spcPts val="0"/>
              </a:spcAft>
              <a:buSzPts val="1100"/>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gacf3362bad_2_4"/>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chemeClr val="lt1"/>
              </a:buClr>
              <a:buSzPts val="6900"/>
              <a:buFont typeface="Twentieth Century"/>
              <a:buNone/>
              <a:defRPr sz="6900">
                <a:solidFill>
                  <a:schemeClr val="lt1"/>
                </a:solidFill>
                <a:latin typeface="Twentieth Century"/>
                <a:ea typeface="Twentieth Century"/>
                <a:cs typeface="Twentieth Century"/>
                <a:sym typeface="Twentieth Century"/>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1" name="Google Shape;11;gacf3362bad_2_4"/>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2" name="Google Shape;12;gacf3362bad_2_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gacf3362bad_2_1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5" name="Google Shape;15;gacf3362bad_2_11"/>
          <p:cNvSpPr txBox="1">
            <a:spLocks noGrp="1"/>
          </p:cNvSpPr>
          <p:nvPr>
            <p:ph type="body" idx="1"/>
          </p:nvPr>
        </p:nvSpPr>
        <p:spPr>
          <a:xfrm>
            <a:off x="415600" y="1536624"/>
            <a:ext cx="11360700" cy="53214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16" name="Google Shape;16;gacf3362bad_2_1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gacf3362bad_2_45"/>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acf3362bad_2_45"/>
          <p:cNvSpPr txBox="1">
            <a:spLocks noGrp="1"/>
          </p:cNvSpPr>
          <p:nvPr>
            <p:ph type="body" idx="1"/>
          </p:nvPr>
        </p:nvSpPr>
        <p:spPr>
          <a:xfrm>
            <a:off x="1086610" y="2223749"/>
            <a:ext cx="10018800" cy="3124200"/>
          </a:xfrm>
          <a:prstGeom prst="rect">
            <a:avLst/>
          </a:prstGeom>
          <a:noFill/>
          <a:ln>
            <a:noFill/>
          </a:ln>
        </p:spPr>
        <p:txBody>
          <a:bodyPr spcFirstLastPara="1" wrap="square" lIns="91425" tIns="45700" rIns="91425" bIns="45700" anchor="ctr" anchorCtr="0">
            <a:noAutofit/>
          </a:bodyPr>
          <a:lstStyle>
            <a:lvl1pPr marL="457200" lvl="0" indent="-381000" algn="l">
              <a:lnSpc>
                <a:spcPct val="100000"/>
              </a:lnSpc>
              <a:spcBef>
                <a:spcPts val="360"/>
              </a:spcBef>
              <a:spcAft>
                <a:spcPts val="0"/>
              </a:spcAft>
              <a:buSzPts val="2400"/>
              <a:buChar char="•"/>
              <a:defRPr/>
            </a:lvl1pPr>
            <a:lvl2pPr marL="914400" lvl="1" indent="-381000" algn="l">
              <a:lnSpc>
                <a:spcPct val="100000"/>
              </a:lnSpc>
              <a:spcBef>
                <a:spcPts val="600"/>
              </a:spcBef>
              <a:spcAft>
                <a:spcPts val="0"/>
              </a:spcAft>
              <a:buSzPts val="2400"/>
              <a:buChar char="•"/>
              <a:defRPr sz="2400"/>
            </a:lvl2pPr>
            <a:lvl3pPr marL="1371600" lvl="2" indent="-381000" algn="l">
              <a:lnSpc>
                <a:spcPct val="100000"/>
              </a:lnSpc>
              <a:spcBef>
                <a:spcPts val="600"/>
              </a:spcBef>
              <a:spcAft>
                <a:spcPts val="0"/>
              </a:spcAft>
              <a:buSzPts val="2400"/>
              <a:buChar char="•"/>
              <a:defRPr sz="2400"/>
            </a:lvl3pPr>
            <a:lvl4pPr marL="1828800" lvl="3" indent="-381000" algn="l">
              <a:lnSpc>
                <a:spcPct val="100000"/>
              </a:lnSpc>
              <a:spcBef>
                <a:spcPts val="600"/>
              </a:spcBef>
              <a:spcAft>
                <a:spcPts val="0"/>
              </a:spcAft>
              <a:buSzPts val="2400"/>
              <a:buChar char="•"/>
              <a:defRPr sz="2400"/>
            </a:lvl4pPr>
            <a:lvl5pPr marL="2286000" lvl="4" indent="-381000" algn="l">
              <a:lnSpc>
                <a:spcPct val="100000"/>
              </a:lnSpc>
              <a:spcBef>
                <a:spcPts val="600"/>
              </a:spcBef>
              <a:spcAft>
                <a:spcPts val="0"/>
              </a:spcAft>
              <a:buSzPts val="2400"/>
              <a:buChar char="•"/>
              <a:defRPr sz="2400"/>
            </a:lvl5pPr>
            <a:lvl6pPr marL="2743200" lvl="5" indent="-381000" algn="l">
              <a:lnSpc>
                <a:spcPct val="100000"/>
              </a:lnSpc>
              <a:spcBef>
                <a:spcPts val="600"/>
              </a:spcBef>
              <a:spcAft>
                <a:spcPts val="0"/>
              </a:spcAft>
              <a:buSzPts val="2400"/>
              <a:buChar char="•"/>
              <a:defRPr sz="2400"/>
            </a:lvl6pPr>
            <a:lvl7pPr marL="3200400" lvl="6" indent="-381000" algn="l">
              <a:lnSpc>
                <a:spcPct val="100000"/>
              </a:lnSpc>
              <a:spcBef>
                <a:spcPts val="600"/>
              </a:spcBef>
              <a:spcAft>
                <a:spcPts val="0"/>
              </a:spcAft>
              <a:buSzPts val="2400"/>
              <a:buChar char="•"/>
              <a:defRPr sz="2400"/>
            </a:lvl7pPr>
            <a:lvl8pPr marL="3657600" lvl="7" indent="-381000" algn="l">
              <a:lnSpc>
                <a:spcPct val="100000"/>
              </a:lnSpc>
              <a:spcBef>
                <a:spcPts val="600"/>
              </a:spcBef>
              <a:spcAft>
                <a:spcPts val="0"/>
              </a:spcAft>
              <a:buSzPts val="2400"/>
              <a:buChar char="•"/>
              <a:defRPr sz="2400"/>
            </a:lvl8pPr>
            <a:lvl9pPr marL="4114800" lvl="8" indent="-381000" algn="l">
              <a:lnSpc>
                <a:spcPct val="100000"/>
              </a:lnSpc>
              <a:spcBef>
                <a:spcPts val="600"/>
              </a:spcBef>
              <a:spcAft>
                <a:spcPts val="600"/>
              </a:spcAft>
              <a:buSzPts val="2400"/>
              <a:buChar char="•"/>
              <a:defRPr sz="2400"/>
            </a:lvl9pPr>
          </a:lstStyle>
          <a:p>
            <a:endParaRPr/>
          </a:p>
        </p:txBody>
      </p:sp>
      <p:sp>
        <p:nvSpPr>
          <p:cNvPr id="20" name="Google Shape;20;gacf3362bad_2_45"/>
          <p:cNvSpPr txBox="1">
            <a:spLocks noGrp="1"/>
          </p:cNvSpPr>
          <p:nvPr>
            <p:ph type="sldNum" idx="12"/>
          </p:nvPr>
        </p:nvSpPr>
        <p:spPr>
          <a:xfrm>
            <a:off x="10951856" y="5867131"/>
            <a:ext cx="55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5">
            <a:alphaModFix/>
          </a:blip>
          <a:stretch>
            <a:fillRect/>
          </a:stretch>
        </a:blipFill>
        <a:effectLst/>
      </p:bgPr>
    </p:bg>
    <p:spTree>
      <p:nvGrpSpPr>
        <p:cNvPr id="1" name="Shape 5"/>
        <p:cNvGrpSpPr/>
        <p:nvPr/>
      </p:nvGrpSpPr>
      <p:grpSpPr>
        <a:xfrm>
          <a:off x="0" y="0"/>
          <a:ext cx="0" cy="0"/>
          <a:chOff x="0" y="0"/>
          <a:chExt cx="0" cy="0"/>
        </a:xfrm>
      </p:grpSpPr>
      <p:sp>
        <p:nvSpPr>
          <p:cNvPr id="6" name="Google Shape;6;gacf3362bad_2_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ctr" rtl="0">
              <a:lnSpc>
                <a:spcPct val="100000"/>
              </a:lnSpc>
              <a:spcBef>
                <a:spcPts val="0"/>
              </a:spcBef>
              <a:spcAft>
                <a:spcPts val="0"/>
              </a:spcAft>
              <a:buClr>
                <a:schemeClr val="lt1"/>
              </a:buClr>
              <a:buSzPts val="3700"/>
              <a:buFont typeface="Twentieth Century"/>
              <a:buNone/>
              <a:defRPr sz="3700" b="0" i="0" u="none" strike="noStrike" cap="none">
                <a:solidFill>
                  <a:schemeClr val="lt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7" name="Google Shape;7;gacf3362bad_2_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lt1"/>
              </a:buClr>
              <a:buSzPts val="2400"/>
              <a:buFont typeface="Twentieth Century"/>
              <a:buChar char="●"/>
              <a:defRPr sz="2400" b="0" i="0" u="none" strike="noStrike" cap="none">
                <a:solidFill>
                  <a:schemeClr val="lt1"/>
                </a:solidFill>
                <a:latin typeface="Twentieth Century"/>
                <a:ea typeface="Twentieth Century"/>
                <a:cs typeface="Twentieth Century"/>
                <a:sym typeface="Twentieth Century"/>
              </a:defRPr>
            </a:lvl1pPr>
            <a:lvl2pPr marL="914400" marR="0" lvl="1" indent="-349250" algn="l" rtl="0">
              <a:lnSpc>
                <a:spcPct val="115000"/>
              </a:lnSpc>
              <a:spcBef>
                <a:spcPts val="2100"/>
              </a:spcBef>
              <a:spcAft>
                <a:spcPts val="0"/>
              </a:spcAft>
              <a:buClr>
                <a:schemeClr val="lt1"/>
              </a:buClr>
              <a:buSzPts val="1900"/>
              <a:buFont typeface="Twentieth Century"/>
              <a:buChar char="○"/>
              <a:defRPr sz="1900" b="0" i="0" u="none" strike="noStrike" cap="none">
                <a:solidFill>
                  <a:schemeClr val="lt1"/>
                </a:solidFill>
                <a:latin typeface="Twentieth Century"/>
                <a:ea typeface="Twentieth Century"/>
                <a:cs typeface="Twentieth Century"/>
                <a:sym typeface="Twentieth Century"/>
              </a:defRPr>
            </a:lvl2pPr>
            <a:lvl3pPr marL="1371600" marR="0" lvl="2" indent="-349250" algn="l" rtl="0">
              <a:lnSpc>
                <a:spcPct val="115000"/>
              </a:lnSpc>
              <a:spcBef>
                <a:spcPts val="2100"/>
              </a:spcBef>
              <a:spcAft>
                <a:spcPts val="0"/>
              </a:spcAft>
              <a:buClr>
                <a:schemeClr val="lt1"/>
              </a:buClr>
              <a:buSzPts val="1900"/>
              <a:buFont typeface="Twentieth Century"/>
              <a:buChar char="■"/>
              <a:defRPr sz="1900" b="0" i="0" u="none" strike="noStrike" cap="none">
                <a:solidFill>
                  <a:schemeClr val="lt1"/>
                </a:solidFill>
                <a:latin typeface="Twentieth Century"/>
                <a:ea typeface="Twentieth Century"/>
                <a:cs typeface="Twentieth Century"/>
                <a:sym typeface="Twentieth Century"/>
              </a:defRPr>
            </a:lvl3pPr>
            <a:lvl4pPr marL="1828800" marR="0" lvl="3" indent="-349250" algn="l" rtl="0">
              <a:lnSpc>
                <a:spcPct val="115000"/>
              </a:lnSpc>
              <a:spcBef>
                <a:spcPts val="2100"/>
              </a:spcBef>
              <a:spcAft>
                <a:spcPts val="0"/>
              </a:spcAft>
              <a:buClr>
                <a:schemeClr val="lt1"/>
              </a:buClr>
              <a:buSzPts val="1900"/>
              <a:buFont typeface="Twentieth Century"/>
              <a:buChar char="●"/>
              <a:defRPr sz="1900" b="0" i="0" u="none" strike="noStrike" cap="none">
                <a:solidFill>
                  <a:schemeClr val="lt1"/>
                </a:solidFill>
                <a:latin typeface="Twentieth Century"/>
                <a:ea typeface="Twentieth Century"/>
                <a:cs typeface="Twentieth Century"/>
                <a:sym typeface="Twentieth Century"/>
              </a:defRPr>
            </a:lvl4pPr>
            <a:lvl5pPr marL="2286000" marR="0" lvl="4" indent="-349250" algn="l" rtl="0">
              <a:lnSpc>
                <a:spcPct val="115000"/>
              </a:lnSpc>
              <a:spcBef>
                <a:spcPts val="2100"/>
              </a:spcBef>
              <a:spcAft>
                <a:spcPts val="0"/>
              </a:spcAft>
              <a:buClr>
                <a:schemeClr val="lt1"/>
              </a:buClr>
              <a:buSzPts val="1900"/>
              <a:buFont typeface="Twentieth Century"/>
              <a:buChar char="○"/>
              <a:defRPr sz="1900" b="0" i="0" u="none" strike="noStrike" cap="none">
                <a:solidFill>
                  <a:schemeClr val="lt1"/>
                </a:solidFill>
                <a:latin typeface="Twentieth Century"/>
                <a:ea typeface="Twentieth Century"/>
                <a:cs typeface="Twentieth Century"/>
                <a:sym typeface="Twentieth Century"/>
              </a:defRPr>
            </a:lvl5pPr>
            <a:lvl6pPr marL="2743200" marR="0" lvl="5" indent="-349250" algn="l" rtl="0">
              <a:lnSpc>
                <a:spcPct val="115000"/>
              </a:lnSpc>
              <a:spcBef>
                <a:spcPts val="2100"/>
              </a:spcBef>
              <a:spcAft>
                <a:spcPts val="0"/>
              </a:spcAft>
              <a:buClr>
                <a:schemeClr val="lt1"/>
              </a:buClr>
              <a:buSzPts val="1900"/>
              <a:buFont typeface="Twentieth Century"/>
              <a:buChar char="■"/>
              <a:defRPr sz="1900" b="0" i="0" u="none" strike="noStrike" cap="none">
                <a:solidFill>
                  <a:schemeClr val="lt1"/>
                </a:solidFill>
                <a:latin typeface="Twentieth Century"/>
                <a:ea typeface="Twentieth Century"/>
                <a:cs typeface="Twentieth Century"/>
                <a:sym typeface="Twentieth Century"/>
              </a:defRPr>
            </a:lvl6pPr>
            <a:lvl7pPr marL="3200400" marR="0" lvl="6" indent="-349250" algn="l" rtl="0">
              <a:lnSpc>
                <a:spcPct val="115000"/>
              </a:lnSpc>
              <a:spcBef>
                <a:spcPts val="2100"/>
              </a:spcBef>
              <a:spcAft>
                <a:spcPts val="0"/>
              </a:spcAft>
              <a:buClr>
                <a:schemeClr val="lt1"/>
              </a:buClr>
              <a:buSzPts val="1900"/>
              <a:buFont typeface="Twentieth Century"/>
              <a:buChar char="●"/>
              <a:defRPr sz="1900" b="0" i="0" u="none" strike="noStrike" cap="none">
                <a:solidFill>
                  <a:schemeClr val="lt1"/>
                </a:solidFill>
                <a:latin typeface="Twentieth Century"/>
                <a:ea typeface="Twentieth Century"/>
                <a:cs typeface="Twentieth Century"/>
                <a:sym typeface="Twentieth Century"/>
              </a:defRPr>
            </a:lvl7pPr>
            <a:lvl8pPr marL="3657600" marR="0" lvl="7" indent="-349250" algn="l" rtl="0">
              <a:lnSpc>
                <a:spcPct val="115000"/>
              </a:lnSpc>
              <a:spcBef>
                <a:spcPts val="2100"/>
              </a:spcBef>
              <a:spcAft>
                <a:spcPts val="0"/>
              </a:spcAft>
              <a:buClr>
                <a:schemeClr val="lt1"/>
              </a:buClr>
              <a:buSzPts val="1900"/>
              <a:buFont typeface="Twentieth Century"/>
              <a:buChar char="○"/>
              <a:defRPr sz="1900" b="0" i="0" u="none" strike="noStrike" cap="none">
                <a:solidFill>
                  <a:schemeClr val="lt1"/>
                </a:solidFill>
                <a:latin typeface="Twentieth Century"/>
                <a:ea typeface="Twentieth Century"/>
                <a:cs typeface="Twentieth Century"/>
                <a:sym typeface="Twentieth Century"/>
              </a:defRPr>
            </a:lvl8pPr>
            <a:lvl9pPr marL="4114800" marR="0" lvl="8" indent="-349250" algn="l" rtl="0">
              <a:lnSpc>
                <a:spcPct val="115000"/>
              </a:lnSpc>
              <a:spcBef>
                <a:spcPts val="2100"/>
              </a:spcBef>
              <a:spcAft>
                <a:spcPts val="2100"/>
              </a:spcAft>
              <a:buClr>
                <a:schemeClr val="lt1"/>
              </a:buClr>
              <a:buSzPts val="1900"/>
              <a:buFont typeface="Twentieth Century"/>
              <a:buChar char="■"/>
              <a:defRPr sz="19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8" name="Google Shape;8;gacf3362bad_2_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comments" Target="../comments/comment2.xml"/><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jpg"/><Relationship Id="rId5" Type="http://schemas.openxmlformats.org/officeDocument/2006/relationships/image" Target="../media/image21.jp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9.jpg"/><Relationship Id="rId5" Type="http://schemas.openxmlformats.org/officeDocument/2006/relationships/image" Target="../media/image22.jp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9.jp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9.jpg"/><Relationship Id="rId5" Type="http://schemas.openxmlformats.org/officeDocument/2006/relationships/image" Target="../media/image23.jpg"/><Relationship Id="rId4" Type="http://schemas.openxmlformats.org/officeDocument/2006/relationships/notesSlide" Target="../notesSlides/notesSlide17.xml"/><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3.xml"/><Relationship Id="rId7" Type="http://schemas.openxmlformats.org/officeDocument/2006/relationships/image" Target="../media/image2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6.png"/><Relationship Id="rId5" Type="http://schemas.openxmlformats.org/officeDocument/2006/relationships/image" Target="../media/image19.jpg"/><Relationship Id="rId4" Type="http://schemas.openxmlformats.org/officeDocument/2006/relationships/notesSlide" Target="../notesSlides/notesSlide18.xml"/><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xml"/><Relationship Id="rId7" Type="http://schemas.openxmlformats.org/officeDocument/2006/relationships/image" Target="../media/image30.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9.png"/><Relationship Id="rId5" Type="http://schemas.openxmlformats.org/officeDocument/2006/relationships/image" Target="../media/image19.jpg"/><Relationship Id="rId10" Type="http://schemas.openxmlformats.org/officeDocument/2006/relationships/image" Target="../media/image20.png"/><Relationship Id="rId4" Type="http://schemas.openxmlformats.org/officeDocument/2006/relationships/notesSlide" Target="../notesSlides/notesSlide19.xml"/><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5.png"/><Relationship Id="rId2" Type="http://schemas.microsoft.com/office/2007/relationships/media" Target="../media/media22.m4a"/><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microsoft.com/office/2007/relationships/media" Target="../media/media23.m4a"/><Relationship Id="rId1" Type="http://schemas.openxmlformats.org/officeDocument/2006/relationships/audio" Target="NULL" TargetMode="Externa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8.png"/><Relationship Id="rId2" Type="http://schemas.microsoft.com/office/2007/relationships/media" Target="../media/media24.m4a"/><Relationship Id="rId1" Type="http://schemas.openxmlformats.org/officeDocument/2006/relationships/audio" Target="NULL" TargetMode="Externa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40.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5.png"/><Relationship Id="rId5" Type="http://schemas.openxmlformats.org/officeDocument/2006/relationships/image" Target="../media/image39.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5.png"/><Relationship Id="rId5" Type="http://schemas.openxmlformats.org/officeDocument/2006/relationships/image" Target="../media/image43.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5.png"/><Relationship Id="rId5" Type="http://schemas.openxmlformats.org/officeDocument/2006/relationships/image" Target="../media/image44.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5.png"/><Relationship Id="rId5" Type="http://schemas.openxmlformats.org/officeDocument/2006/relationships/image" Target="../media/image35.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3.xml"/><Relationship Id="rId7" Type="http://schemas.openxmlformats.org/officeDocument/2006/relationships/image" Target="../media/image47.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6.png"/><Relationship Id="rId5" Type="http://schemas.openxmlformats.org/officeDocument/2006/relationships/image" Target="../media/image35.png"/><Relationship Id="rId4" Type="http://schemas.openxmlformats.org/officeDocument/2006/relationships/notesSlide" Target="../notesSlides/notesSlide28.xml"/><Relationship Id="rId9"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9.png"/><Relationship Id="rId5" Type="http://schemas.openxmlformats.org/officeDocument/2006/relationships/image" Target="../media/image35.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0.png"/><Relationship Id="rId5" Type="http://schemas.openxmlformats.org/officeDocument/2006/relationships/image" Target="../media/image35.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5.png"/><Relationship Id="rId5" Type="http://schemas.openxmlformats.org/officeDocument/2006/relationships/image" Target="../media/image51.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2.png"/><Relationship Id="rId5" Type="http://schemas.openxmlformats.org/officeDocument/2006/relationships/image" Target="../media/image35.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png"/><Relationship Id="rId5" Type="http://schemas.openxmlformats.org/officeDocument/2006/relationships/image" Target="../media/image53.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53.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53.png"/><Relationship Id="rId5" Type="http://schemas.openxmlformats.org/officeDocument/2006/relationships/image" Target="../media/image56.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3.png"/><Relationship Id="rId5" Type="http://schemas.openxmlformats.org/officeDocument/2006/relationships/image" Target="../media/image58.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3.xml"/><Relationship Id="rId7" Type="http://schemas.openxmlformats.org/officeDocument/2006/relationships/image" Target="../media/image61.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38.xml"/><Relationship Id="rId9"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53.png"/><Relationship Id="rId5" Type="http://schemas.openxmlformats.org/officeDocument/2006/relationships/image" Target="../media/image62.pn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64.png"/><Relationship Id="rId2" Type="http://schemas.microsoft.com/office/2007/relationships/media" Target="../media/media42.m4a"/><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image" Target="../media/image63.png"/><Relationship Id="rId4"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53.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68.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53.png"/><Relationship Id="rId5" Type="http://schemas.openxmlformats.org/officeDocument/2006/relationships/image" Target="../media/image67.png"/><Relationship Id="rId4"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3.png"/><Relationship Id="rId2" Type="http://schemas.microsoft.com/office/2007/relationships/media" Target="../media/media45.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69.png"/><Relationship Id="rId4"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microsoft.com/office/2007/relationships/media" Target="../media/media47.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48.m4a"/><Relationship Id="rId7" Type="http://schemas.openxmlformats.org/officeDocument/2006/relationships/image" Target="../media/image70.emf"/><Relationship Id="rId2" Type="http://schemas.microsoft.com/office/2007/relationships/media" Target="../media/media48.m4a"/><Relationship Id="rId1" Type="http://schemas.openxmlformats.org/officeDocument/2006/relationships/vmlDrawing" Target="../drawings/vmlDrawing1.vml"/><Relationship Id="rId6" Type="http://schemas.openxmlformats.org/officeDocument/2006/relationships/package" Target="../embeddings/Microsoft_Excel_Worksheet.xlsx"/><Relationship Id="rId5" Type="http://schemas.openxmlformats.org/officeDocument/2006/relationships/notesSlide" Target="../notesSlides/notesSlide45.xml"/><Relationship Id="rId4" Type="http://schemas.openxmlformats.org/officeDocument/2006/relationships/slideLayout" Target="../slideLayouts/slideLayout3.xml"/><Relationship Id="rId9"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comments" Target="../comments/commen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
        <p:cNvGrpSpPr/>
        <p:nvPr/>
      </p:nvGrpSpPr>
      <p:grpSpPr>
        <a:xfrm>
          <a:off x="0" y="0"/>
          <a:ext cx="0" cy="0"/>
          <a:chOff x="0" y="0"/>
          <a:chExt cx="0" cy="0"/>
        </a:xfrm>
      </p:grpSpPr>
      <p:sp>
        <p:nvSpPr>
          <p:cNvPr id="25" name="Google Shape;25;p1"/>
          <p:cNvSpPr txBox="1">
            <a:spLocks noGrp="1"/>
          </p:cNvSpPr>
          <p:nvPr>
            <p:ph type="ctrTitle"/>
          </p:nvPr>
        </p:nvSpPr>
        <p:spPr>
          <a:xfrm>
            <a:off x="952500" y="436800"/>
            <a:ext cx="10287000" cy="27369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chemeClr val="dk1"/>
              </a:buClr>
              <a:buSzPts val="6000"/>
              <a:buFont typeface="Corbel"/>
              <a:buNone/>
            </a:pPr>
            <a:r>
              <a:rPr lang="en-US" sz="5400">
                <a:solidFill>
                  <a:srgbClr val="FFFFFF"/>
                </a:solidFill>
                <a:latin typeface="Twentieth Century"/>
                <a:ea typeface="Twentieth Century"/>
                <a:cs typeface="Twentieth Century"/>
                <a:sym typeface="Twentieth Century"/>
              </a:rPr>
              <a:t>Solar Powered UV Water Purifying and Monitoring System</a:t>
            </a:r>
            <a:endParaRPr sz="5400">
              <a:solidFill>
                <a:srgbClr val="FFFFFF"/>
              </a:solidFill>
              <a:latin typeface="Twentieth Century"/>
              <a:ea typeface="Twentieth Century"/>
              <a:cs typeface="Twentieth Century"/>
              <a:sym typeface="Twentieth Century"/>
            </a:endParaRPr>
          </a:p>
        </p:txBody>
      </p:sp>
      <p:sp>
        <p:nvSpPr>
          <p:cNvPr id="26" name="Google Shape;26;p1"/>
          <p:cNvSpPr txBox="1">
            <a:spLocks noGrp="1"/>
          </p:cNvSpPr>
          <p:nvPr>
            <p:ph type="subTitle" idx="1"/>
          </p:nvPr>
        </p:nvSpPr>
        <p:spPr>
          <a:xfrm>
            <a:off x="415600" y="3320407"/>
            <a:ext cx="11360700" cy="1887697"/>
          </a:xfrm>
          <a:prstGeom prst="rect">
            <a:avLst/>
          </a:prstGeom>
          <a:noFill/>
          <a:ln>
            <a:noFill/>
          </a:ln>
        </p:spPr>
        <p:txBody>
          <a:bodyPr spcFirstLastPara="1" wrap="square" lIns="91425" tIns="45700" rIns="91425" bIns="45700" anchor="t" anchorCtr="0">
            <a:normAutofit/>
          </a:bodyPr>
          <a:lstStyle/>
          <a:p>
            <a:pPr marL="0" lvl="0" indent="0" algn="ctr" rtl="0">
              <a:lnSpc>
                <a:spcPct val="80000"/>
              </a:lnSpc>
              <a:spcBef>
                <a:spcPts val="0"/>
              </a:spcBef>
              <a:spcAft>
                <a:spcPts val="0"/>
              </a:spcAft>
              <a:buSzPts val="3045"/>
              <a:buNone/>
            </a:pPr>
            <a:r>
              <a:rPr lang="en-US" sz="2400" dirty="0">
                <a:solidFill>
                  <a:schemeClr val="lt1"/>
                </a:solidFill>
                <a:latin typeface="Twentieth Century"/>
                <a:ea typeface="Twentieth Century"/>
                <a:cs typeface="Twentieth Century"/>
                <a:sym typeface="Twentieth Century"/>
              </a:rPr>
              <a:t>Designed and Presented by:</a:t>
            </a:r>
            <a:endParaRPr sz="2400" dirty="0">
              <a:solidFill>
                <a:schemeClr val="lt1"/>
              </a:solidFill>
              <a:latin typeface="Twentieth Century"/>
              <a:ea typeface="Twentieth Century"/>
              <a:cs typeface="Twentieth Century"/>
              <a:sym typeface="Twentieth Century"/>
            </a:endParaRPr>
          </a:p>
          <a:p>
            <a:pPr marL="0" lvl="0" indent="0" algn="ctr" rtl="0">
              <a:lnSpc>
                <a:spcPct val="80000"/>
              </a:lnSpc>
              <a:spcBef>
                <a:spcPts val="0"/>
              </a:spcBef>
              <a:spcAft>
                <a:spcPts val="0"/>
              </a:spcAft>
              <a:buSzPts val="3045"/>
              <a:buNone/>
            </a:pPr>
            <a:r>
              <a:rPr lang="en-US" sz="2400" dirty="0">
                <a:solidFill>
                  <a:schemeClr val="lt1"/>
                </a:solidFill>
                <a:latin typeface="Twentieth Century"/>
                <a:ea typeface="Twentieth Century"/>
                <a:cs typeface="Twentieth Century"/>
                <a:sym typeface="Twentieth Century"/>
              </a:rPr>
              <a:t>Kendra </a:t>
            </a:r>
            <a:r>
              <a:rPr lang="en-US" sz="2400" dirty="0" err="1">
                <a:solidFill>
                  <a:schemeClr val="lt1"/>
                </a:solidFill>
                <a:latin typeface="Twentieth Century"/>
                <a:ea typeface="Twentieth Century"/>
                <a:cs typeface="Twentieth Century"/>
                <a:sym typeface="Twentieth Century"/>
              </a:rPr>
              <a:t>Kordack</a:t>
            </a:r>
            <a:endParaRPr sz="2400" dirty="0">
              <a:solidFill>
                <a:schemeClr val="lt1"/>
              </a:solidFill>
              <a:latin typeface="Twentieth Century"/>
              <a:ea typeface="Twentieth Century"/>
              <a:cs typeface="Twentieth Century"/>
              <a:sym typeface="Twentieth Century"/>
            </a:endParaRPr>
          </a:p>
          <a:p>
            <a:pPr marL="0" lvl="0" indent="0" algn="ctr" rtl="0">
              <a:lnSpc>
                <a:spcPct val="80000"/>
              </a:lnSpc>
              <a:spcBef>
                <a:spcPts val="0"/>
              </a:spcBef>
              <a:spcAft>
                <a:spcPts val="0"/>
              </a:spcAft>
              <a:buSzPts val="3045"/>
              <a:buNone/>
            </a:pPr>
            <a:r>
              <a:rPr lang="en-US" sz="2400" dirty="0">
                <a:solidFill>
                  <a:schemeClr val="lt1"/>
                </a:solidFill>
                <a:latin typeface="Twentieth Century"/>
                <a:ea typeface="Twentieth Century"/>
                <a:cs typeface="Twentieth Century"/>
                <a:sym typeface="Twentieth Century"/>
              </a:rPr>
              <a:t>Bradley Blackburn</a:t>
            </a:r>
            <a:endParaRPr sz="2400" dirty="0">
              <a:solidFill>
                <a:schemeClr val="lt1"/>
              </a:solidFill>
              <a:latin typeface="Twentieth Century"/>
              <a:ea typeface="Twentieth Century"/>
              <a:cs typeface="Twentieth Century"/>
              <a:sym typeface="Twentieth Century"/>
            </a:endParaRPr>
          </a:p>
          <a:p>
            <a:pPr marL="0" lvl="0" indent="0" algn="ctr" rtl="0">
              <a:lnSpc>
                <a:spcPct val="80000"/>
              </a:lnSpc>
              <a:spcBef>
                <a:spcPts val="0"/>
              </a:spcBef>
              <a:spcAft>
                <a:spcPts val="0"/>
              </a:spcAft>
              <a:buSzPts val="3045"/>
              <a:buNone/>
            </a:pPr>
            <a:r>
              <a:rPr lang="en-US" sz="2400" dirty="0">
                <a:solidFill>
                  <a:schemeClr val="lt1"/>
                </a:solidFill>
                <a:latin typeface="Twentieth Century"/>
                <a:ea typeface="Twentieth Century"/>
                <a:cs typeface="Twentieth Century"/>
                <a:sym typeface="Twentieth Century"/>
              </a:rPr>
              <a:t>Lucas Heredia</a:t>
            </a:r>
            <a:endParaRPr sz="2400" dirty="0">
              <a:solidFill>
                <a:schemeClr val="lt1"/>
              </a:solidFill>
              <a:latin typeface="Twentieth Century"/>
              <a:ea typeface="Twentieth Century"/>
              <a:cs typeface="Twentieth Century"/>
              <a:sym typeface="Twentieth Century"/>
            </a:endParaRPr>
          </a:p>
          <a:p>
            <a:pPr marL="0" lvl="0" indent="0" algn="ctr" rtl="0">
              <a:lnSpc>
                <a:spcPct val="80000"/>
              </a:lnSpc>
              <a:spcBef>
                <a:spcPts val="0"/>
              </a:spcBef>
              <a:spcAft>
                <a:spcPts val="0"/>
              </a:spcAft>
              <a:buSzPts val="3045"/>
              <a:buNone/>
            </a:pPr>
            <a:r>
              <a:rPr lang="en-US" sz="2400" dirty="0">
                <a:solidFill>
                  <a:schemeClr val="lt1"/>
                </a:solidFill>
                <a:latin typeface="Twentieth Century"/>
                <a:ea typeface="Twentieth Century"/>
                <a:cs typeface="Twentieth Century"/>
                <a:sym typeface="Twentieth Century"/>
              </a:rPr>
              <a:t>Grant Cooper</a:t>
            </a:r>
            <a:endParaRPr sz="2400" dirty="0">
              <a:solidFill>
                <a:schemeClr val="lt1"/>
              </a:solidFill>
              <a:latin typeface="Twentieth Century"/>
              <a:ea typeface="Twentieth Century"/>
              <a:cs typeface="Twentieth Century"/>
              <a:sym typeface="Twentieth Century"/>
            </a:endParaRPr>
          </a:p>
        </p:txBody>
      </p:sp>
      <p:pic>
        <p:nvPicPr>
          <p:cNvPr id="27" name="Google Shape;27;p1"/>
          <p:cNvPicPr preferRelativeResize="0"/>
          <p:nvPr/>
        </p:nvPicPr>
        <p:blipFill rotWithShape="1">
          <a:blip r:embed="rId5">
            <a:alphaModFix/>
          </a:blip>
          <a:srcRect/>
          <a:stretch/>
        </p:blipFill>
        <p:spPr>
          <a:xfrm>
            <a:off x="11795125" y="6461125"/>
            <a:ext cx="244475" cy="244475"/>
          </a:xfrm>
          <a:prstGeom prst="rect">
            <a:avLst/>
          </a:prstGeom>
          <a:noFill/>
          <a:ln>
            <a:noFill/>
          </a:ln>
        </p:spPr>
      </p:pic>
      <p:pic>
        <p:nvPicPr>
          <p:cNvPr id="28" name="Google Shape;28;p1"/>
          <p:cNvPicPr preferRelativeResize="0"/>
          <p:nvPr/>
        </p:nvPicPr>
        <p:blipFill rotWithShape="1">
          <a:blip r:embed="rId6">
            <a:alphaModFix/>
          </a:blip>
          <a:srcRect r="62049"/>
          <a:stretch/>
        </p:blipFill>
        <p:spPr>
          <a:xfrm>
            <a:off x="8451888" y="4023000"/>
            <a:ext cx="1815924" cy="1717475"/>
          </a:xfrm>
          <a:prstGeom prst="rect">
            <a:avLst/>
          </a:prstGeom>
          <a:noFill/>
          <a:ln>
            <a:noFill/>
          </a:ln>
        </p:spPr>
      </p:pic>
      <p:pic>
        <p:nvPicPr>
          <p:cNvPr id="8" name="Audio 7">
            <a:hlinkClick r:id="" action="ppaction://media"/>
            <a:extLst>
              <a:ext uri="{FF2B5EF4-FFF2-40B4-BE49-F238E27FC236}">
                <a16:creationId xmlns:a16="http://schemas.microsoft.com/office/drawing/2014/main" id="{89449E87-A6F9-4971-8A09-55320F9A6F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280"/>
    </mc:Choice>
    <mc:Fallback>
      <p:transition spd="slow" advTm="16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9747a35f8c_1_35"/>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solidFill>
                  <a:srgbClr val="FFFFFF"/>
                </a:solidFill>
                <a:latin typeface="Twentieth Century"/>
                <a:ea typeface="Twentieth Century"/>
                <a:cs typeface="Twentieth Century"/>
                <a:sym typeface="Twentieth Century"/>
              </a:rPr>
              <a:t>Solar Power System</a:t>
            </a:r>
            <a:endParaRPr>
              <a:solidFill>
                <a:srgbClr val="FFFFFF"/>
              </a:solidFill>
              <a:latin typeface="Twentieth Century"/>
              <a:ea typeface="Twentieth Century"/>
              <a:cs typeface="Twentieth Century"/>
              <a:sym typeface="Twentieth Century"/>
            </a:endParaRPr>
          </a:p>
        </p:txBody>
      </p:sp>
      <p:sp>
        <p:nvSpPr>
          <p:cNvPr id="118" name="Google Shape;118;g9747a35f8c_1_35"/>
          <p:cNvSpPr txBox="1">
            <a:spLocks noGrp="1"/>
          </p:cNvSpPr>
          <p:nvPr>
            <p:ph type="body" idx="1"/>
          </p:nvPr>
        </p:nvSpPr>
        <p:spPr>
          <a:xfrm>
            <a:off x="1086610" y="1561399"/>
            <a:ext cx="10018800" cy="3124200"/>
          </a:xfrm>
          <a:prstGeom prst="rect">
            <a:avLst/>
          </a:prstGeom>
          <a:noFill/>
          <a:ln>
            <a:noFill/>
          </a:ln>
        </p:spPr>
        <p:txBody>
          <a:bodyPr spcFirstLastPara="1" wrap="square" lIns="91425" tIns="45700" rIns="91425" bIns="45700" anchor="ctr" anchorCtr="0">
            <a:noAutofit/>
          </a:bodyPr>
          <a:lstStyle/>
          <a:p>
            <a:pPr marL="457200" lvl="0" indent="-394335" algn="l" rtl="0">
              <a:lnSpc>
                <a:spcPct val="100000"/>
              </a:lnSpc>
              <a:spcBef>
                <a:spcPts val="360"/>
              </a:spcBef>
              <a:spcAft>
                <a:spcPts val="0"/>
              </a:spcAft>
              <a:buClr>
                <a:srgbClr val="FFFFFF"/>
              </a:buClr>
              <a:buSzPts val="2610"/>
              <a:buFont typeface="Twentieth Century"/>
              <a:buChar char="•"/>
            </a:pPr>
            <a:r>
              <a:rPr lang="en-US" sz="2600" dirty="0">
                <a:solidFill>
                  <a:srgbClr val="FFFFFF"/>
                </a:solidFill>
                <a:latin typeface="Twentieth Century"/>
                <a:ea typeface="Twentieth Century"/>
                <a:cs typeface="Twentieth Century"/>
                <a:sym typeface="Twentieth Century"/>
              </a:rPr>
              <a:t>2 x 100</a:t>
            </a:r>
            <a:r>
              <a:rPr lang="en-US" dirty="0">
                <a:solidFill>
                  <a:srgbClr val="FFFFFF"/>
                </a:solidFill>
                <a:latin typeface="Twentieth Century"/>
                <a:ea typeface="Twentieth Century"/>
                <a:cs typeface="Twentieth Century"/>
                <a:sym typeface="Twentieth Century"/>
              </a:rPr>
              <a:t> Watt Polycrystalline Solar Panels</a:t>
            </a:r>
            <a:endParaRPr dirty="0"/>
          </a:p>
          <a:p>
            <a:pPr marL="457200" lvl="0" indent="-394335" algn="l" rtl="0">
              <a:lnSpc>
                <a:spcPct val="100000"/>
              </a:lnSpc>
              <a:spcBef>
                <a:spcPts val="0"/>
              </a:spcBef>
              <a:spcAft>
                <a:spcPts val="0"/>
              </a:spcAft>
              <a:buClr>
                <a:srgbClr val="FFFFFF"/>
              </a:buClr>
              <a:buSzPts val="2610"/>
              <a:buFont typeface="Twentieth Century"/>
              <a:buChar char="•"/>
            </a:pPr>
            <a:r>
              <a:rPr lang="en-US" dirty="0">
                <a:solidFill>
                  <a:srgbClr val="FFFFFF"/>
                </a:solidFill>
                <a:latin typeface="Twentieth Century"/>
                <a:ea typeface="Twentieth Century"/>
                <a:cs typeface="Twentieth Century"/>
                <a:sym typeface="Twentieth Century"/>
              </a:rPr>
              <a:t>1 x </a:t>
            </a:r>
            <a:r>
              <a:rPr lang="en-US" dirty="0">
                <a:solidFill>
                  <a:srgbClr val="FFFFFF"/>
                </a:solidFill>
              </a:rPr>
              <a:t> 12V/20A </a:t>
            </a:r>
            <a:r>
              <a:rPr lang="en-US" dirty="0">
                <a:solidFill>
                  <a:srgbClr val="FFFFFF"/>
                </a:solidFill>
                <a:latin typeface="Twentieth Century"/>
                <a:ea typeface="Twentieth Century"/>
                <a:cs typeface="Twentieth Century"/>
                <a:sym typeface="Twentieth Centur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Charge</a:t>
            </a:r>
            <a:r>
              <a:rPr lang="en-US" dirty="0">
                <a:solidFill>
                  <a:srgbClr val="FFFFFF"/>
                </a:solidFill>
                <a:latin typeface="Twentieth Century"/>
                <a:ea typeface="Twentieth Century"/>
                <a:cs typeface="Twentieth Century"/>
                <a:sym typeface="Twentieth Century"/>
              </a:rPr>
              <a:t> Controller, Cirkits.com, Model:SCC3</a:t>
            </a:r>
            <a:endParaRPr dirty="0"/>
          </a:p>
          <a:p>
            <a:pPr marL="457200" lvl="0" indent="-394335" algn="l" rtl="0">
              <a:lnSpc>
                <a:spcPct val="100000"/>
              </a:lnSpc>
              <a:spcBef>
                <a:spcPts val="0"/>
              </a:spcBef>
              <a:spcAft>
                <a:spcPts val="0"/>
              </a:spcAft>
              <a:buClr>
                <a:srgbClr val="FFFFFF"/>
              </a:buClr>
              <a:buSzPts val="2610"/>
              <a:buFont typeface="Twentieth Century"/>
              <a:buChar char="•"/>
            </a:pPr>
            <a:r>
              <a:rPr lang="en-US" dirty="0">
                <a:solidFill>
                  <a:srgbClr val="FFFFFF"/>
                </a:solidFill>
                <a:latin typeface="Twentieth Century"/>
                <a:ea typeface="Twentieth Century"/>
                <a:cs typeface="Twentieth Century"/>
                <a:sym typeface="Twentieth Century"/>
              </a:rPr>
              <a:t>1 x 12V 75 Ah Battery, UPG, UB12750</a:t>
            </a:r>
            <a:endParaRPr dirty="0"/>
          </a:p>
          <a:p>
            <a:pPr marL="457200" lvl="0" indent="0" algn="l" rtl="0">
              <a:lnSpc>
                <a:spcPct val="100000"/>
              </a:lnSpc>
              <a:spcBef>
                <a:spcPts val="600"/>
              </a:spcBef>
              <a:spcAft>
                <a:spcPts val="600"/>
              </a:spcAft>
              <a:buSzPts val="2610"/>
              <a:buNone/>
            </a:pPr>
            <a:endParaRPr dirty="0"/>
          </a:p>
        </p:txBody>
      </p:sp>
      <p:pic>
        <p:nvPicPr>
          <p:cNvPr id="119" name="Google Shape;119;g9747a35f8c_1_35"/>
          <p:cNvPicPr preferRelativeResize="0"/>
          <p:nvPr/>
        </p:nvPicPr>
        <p:blipFill rotWithShape="1">
          <a:blip r:embed="rId5">
            <a:alphaModFix/>
          </a:blip>
          <a:srcRect t="2733"/>
          <a:stretch/>
        </p:blipFill>
        <p:spPr>
          <a:xfrm>
            <a:off x="1839222" y="3971173"/>
            <a:ext cx="3025050" cy="2458300"/>
          </a:xfrm>
          <a:prstGeom prst="rect">
            <a:avLst/>
          </a:prstGeom>
          <a:noFill/>
          <a:ln>
            <a:noFill/>
          </a:ln>
        </p:spPr>
      </p:pic>
      <p:pic>
        <p:nvPicPr>
          <p:cNvPr id="120" name="Google Shape;120;g9747a35f8c_1_35"/>
          <p:cNvPicPr preferRelativeResize="0"/>
          <p:nvPr/>
        </p:nvPicPr>
        <p:blipFill rotWithShape="1">
          <a:blip r:embed="rId6">
            <a:alphaModFix/>
          </a:blip>
          <a:srcRect r="46236"/>
          <a:stretch/>
        </p:blipFill>
        <p:spPr>
          <a:xfrm>
            <a:off x="8123149" y="3197372"/>
            <a:ext cx="2315285" cy="3263754"/>
          </a:xfrm>
          <a:prstGeom prst="rect">
            <a:avLst/>
          </a:prstGeom>
          <a:noFill/>
          <a:ln>
            <a:noFill/>
          </a:ln>
        </p:spPr>
      </p:pic>
      <p:pic>
        <p:nvPicPr>
          <p:cNvPr id="122" name="Google Shape;122;g9747a35f8c_1_35"/>
          <p:cNvPicPr preferRelativeResize="0"/>
          <p:nvPr/>
        </p:nvPicPr>
        <p:blipFill rotWithShape="1">
          <a:blip r:embed="rId7">
            <a:alphaModFix/>
          </a:blip>
          <a:srcRect/>
          <a:stretch/>
        </p:blipFill>
        <p:spPr>
          <a:xfrm>
            <a:off x="10907025" y="5566050"/>
            <a:ext cx="1085850" cy="1171575"/>
          </a:xfrm>
          <a:prstGeom prst="rect">
            <a:avLst/>
          </a:prstGeom>
          <a:noFill/>
          <a:ln>
            <a:noFill/>
          </a:ln>
        </p:spPr>
      </p:pic>
      <p:pic>
        <p:nvPicPr>
          <p:cNvPr id="123" name="Google Shape;123;g9747a35f8c_1_35"/>
          <p:cNvPicPr preferRelativeResize="0"/>
          <p:nvPr/>
        </p:nvPicPr>
        <p:blipFill rotWithShape="1">
          <a:blip r:embed="rId8">
            <a:alphaModFix/>
          </a:blip>
          <a:srcRect/>
          <a:stretch/>
        </p:blipFill>
        <p:spPr>
          <a:xfrm>
            <a:off x="5063673" y="3994998"/>
            <a:ext cx="2860075" cy="2434475"/>
          </a:xfrm>
          <a:prstGeom prst="rect">
            <a:avLst/>
          </a:prstGeom>
          <a:noFill/>
          <a:ln>
            <a:noFill/>
          </a:ln>
        </p:spPr>
      </p:pic>
      <p:pic>
        <p:nvPicPr>
          <p:cNvPr id="9" name="Audio 8">
            <a:hlinkClick r:id="" action="ppaction://media"/>
            <a:extLst>
              <a:ext uri="{FF2B5EF4-FFF2-40B4-BE49-F238E27FC236}">
                <a16:creationId xmlns:a16="http://schemas.microsoft.com/office/drawing/2014/main" id="{C5ABC2A8-BD81-4295-A6B6-850667A8C92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95125" y="6461125"/>
            <a:ext cx="244475" cy="244475"/>
          </a:xfrm>
          <a:prstGeom prst="rect">
            <a:avLst/>
          </a:prstGeom>
        </p:spPr>
      </p:pic>
      <p:sp>
        <p:nvSpPr>
          <p:cNvPr id="10" name="TextBox 9">
            <a:extLst>
              <a:ext uri="{FF2B5EF4-FFF2-40B4-BE49-F238E27FC236}">
                <a16:creationId xmlns:a16="http://schemas.microsoft.com/office/drawing/2014/main" id="{81D3C2C6-3DFF-4A06-B961-72D5580397D3}"/>
              </a:ext>
            </a:extLst>
          </p:cNvPr>
          <p:cNvSpPr txBox="1"/>
          <p:nvPr/>
        </p:nvSpPr>
        <p:spPr>
          <a:xfrm>
            <a:off x="9295391" y="6429473"/>
            <a:ext cx="1775136" cy="307777"/>
          </a:xfrm>
          <a:prstGeom prst="rect">
            <a:avLst/>
          </a:prstGeom>
          <a:noFill/>
        </p:spPr>
        <p:txBody>
          <a:bodyPr wrap="square" rtlCol="0">
            <a:spAutoFit/>
          </a:bodyPr>
          <a:lstStyle/>
          <a:p>
            <a:r>
              <a:rPr lang="en-US" b="1" dirty="0">
                <a:solidFill>
                  <a:schemeClr val="bg1"/>
                </a:solidFill>
                <a:latin typeface="Twentieth Century"/>
              </a:rPr>
              <a:t>Bradley Blackburn</a:t>
            </a:r>
          </a:p>
        </p:txBody>
      </p:sp>
    </p:spTree>
  </p:cSld>
  <p:clrMapOvr>
    <a:masterClrMapping/>
  </p:clrMapOvr>
  <mc:AlternateContent xmlns:mc="http://schemas.openxmlformats.org/markup-compatibility/2006" xmlns:p14="http://schemas.microsoft.com/office/powerpoint/2010/main">
    <mc:Choice Requires="p14">
      <p:transition spd="slow" p14:dur="2000" advTm="66122"/>
    </mc:Choice>
    <mc:Fallback xmlns="">
      <p:transition spd="slow" advTm="66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acf3362bad_3_262"/>
          <p:cNvSpPr txBox="1">
            <a:spLocks noGrp="1"/>
          </p:cNvSpPr>
          <p:nvPr>
            <p:ph type="title"/>
          </p:nvPr>
        </p:nvSpPr>
        <p:spPr>
          <a:xfrm>
            <a:off x="1086600" y="-9054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dirty="0">
                <a:solidFill>
                  <a:srgbClr val="FFFFFF"/>
                </a:solidFill>
                <a:latin typeface="Twentieth Century"/>
                <a:ea typeface="Twentieth Century"/>
                <a:cs typeface="Twentieth Century"/>
                <a:sym typeface="Twentieth Century"/>
              </a:rPr>
              <a:t>Solar Alternative Components</a:t>
            </a:r>
            <a:endParaRPr dirty="0">
              <a:solidFill>
                <a:srgbClr val="FFFFFF"/>
              </a:solidFill>
              <a:latin typeface="Twentieth Century"/>
              <a:ea typeface="Twentieth Century"/>
              <a:cs typeface="Twentieth Century"/>
              <a:sym typeface="Twentieth Century"/>
            </a:endParaRPr>
          </a:p>
        </p:txBody>
      </p:sp>
      <p:graphicFrame>
        <p:nvGraphicFramePr>
          <p:cNvPr id="136" name="Google Shape;136;gacf3362bad_3_262"/>
          <p:cNvGraphicFramePr/>
          <p:nvPr>
            <p:extLst>
              <p:ext uri="{D42A27DB-BD31-4B8C-83A1-F6EECF244321}">
                <p14:modId xmlns:p14="http://schemas.microsoft.com/office/powerpoint/2010/main" val="3947415106"/>
              </p:ext>
            </p:extLst>
          </p:nvPr>
        </p:nvGraphicFramePr>
        <p:xfrm>
          <a:off x="1602055" y="1257899"/>
          <a:ext cx="8987890" cy="4846050"/>
        </p:xfrm>
        <a:graphic>
          <a:graphicData uri="http://schemas.openxmlformats.org/drawingml/2006/table">
            <a:tbl>
              <a:tblPr>
                <a:noFill/>
                <a:tableStyleId>{1D50C8BF-D2F9-45B2-8364-0283B1C2EA97}</a:tableStyleId>
              </a:tblPr>
              <a:tblGrid>
                <a:gridCol w="2544112">
                  <a:extLst>
                    <a:ext uri="{9D8B030D-6E8A-4147-A177-3AD203B41FA5}">
                      <a16:colId xmlns:a16="http://schemas.microsoft.com/office/drawing/2014/main" val="20000"/>
                    </a:ext>
                  </a:extLst>
                </a:gridCol>
                <a:gridCol w="3845444">
                  <a:extLst>
                    <a:ext uri="{9D8B030D-6E8A-4147-A177-3AD203B41FA5}">
                      <a16:colId xmlns:a16="http://schemas.microsoft.com/office/drawing/2014/main" val="20001"/>
                    </a:ext>
                  </a:extLst>
                </a:gridCol>
                <a:gridCol w="2598334">
                  <a:extLst>
                    <a:ext uri="{9D8B030D-6E8A-4147-A177-3AD203B41FA5}">
                      <a16:colId xmlns:a16="http://schemas.microsoft.com/office/drawing/2014/main" val="20002"/>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Twentieth Century"/>
                          <a:ea typeface="Twentieth Century"/>
                          <a:cs typeface="Twentieth Century"/>
                          <a:sym typeface="Twentieth Century"/>
                        </a:rPr>
                        <a:t>Solar Cell Tech.</a:t>
                      </a:r>
                      <a:endParaRPr sz="1400" b="1" u="none" strike="noStrike" cap="none">
                        <a:latin typeface="Twentieth Century"/>
                        <a:ea typeface="Twentieth Century"/>
                        <a:cs typeface="Twentieth Century"/>
                        <a:sym typeface="Twentieth Century"/>
                      </a:endParaRPr>
                    </a:p>
                  </a:txBody>
                  <a:tcPr marL="91425" marR="91425" marT="91425" marB="91425">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Twentieth Century"/>
                          <a:ea typeface="Twentieth Century"/>
                          <a:cs typeface="Twentieth Century"/>
                          <a:sym typeface="Twentieth Century"/>
                        </a:rPr>
                        <a:t>Differences</a:t>
                      </a:r>
                      <a:endParaRPr sz="1400" b="1" u="none" strike="noStrike" cap="none">
                        <a:latin typeface="Twentieth Century"/>
                        <a:ea typeface="Twentieth Century"/>
                        <a:cs typeface="Twentieth Century"/>
                        <a:sym typeface="Twentieth Century"/>
                      </a:endParaRPr>
                    </a:p>
                  </a:txBody>
                  <a:tcPr marL="91425" marR="91425" marT="91425" marB="91425">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Twentieth Century"/>
                          <a:ea typeface="Twentieth Century"/>
                          <a:cs typeface="Twentieth Century"/>
                          <a:sym typeface="Twentieth Century"/>
                        </a:rPr>
                        <a:t>Price</a:t>
                      </a:r>
                      <a:endParaRPr sz="1400" b="1" u="none" strike="noStrike" cap="none">
                        <a:latin typeface="Twentieth Century"/>
                        <a:ea typeface="Twentieth Century"/>
                        <a:cs typeface="Twentieth Century"/>
                        <a:sym typeface="Twentieth Century"/>
                      </a:endParaRPr>
                    </a:p>
                  </a:txBody>
                  <a:tcPr marL="91425" marR="91425" marT="91425" marB="91425">
                    <a:solidFill>
                      <a:srgbClr val="A4C2F4"/>
                    </a:solidFill>
                  </a:tcPr>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Twentieth Century"/>
                          <a:ea typeface="Twentieth Century"/>
                          <a:cs typeface="Twentieth Century"/>
                          <a:sym typeface="Twentieth Century"/>
                        </a:rPr>
                        <a:t>Monocrystalline</a:t>
                      </a:r>
                      <a:endParaRPr sz="1400" u="none" strike="noStrike" cap="none">
                        <a:latin typeface="Twentieth Century"/>
                        <a:ea typeface="Twentieth Century"/>
                        <a:cs typeface="Twentieth Century"/>
                        <a:sym typeface="Twentieth Century"/>
                      </a:endParaRPr>
                    </a:p>
                  </a:txBody>
                  <a:tcPr marL="91425" marR="91425" marT="91425" marB="91425">
                    <a:solidFill>
                      <a:srgbClr val="CFE2F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Twentieth Century"/>
                          <a:ea typeface="Twentieth Century"/>
                          <a:cs typeface="Twentieth Century"/>
                          <a:sym typeface="Twentieth Century"/>
                        </a:rPr>
                        <a:t>Made of one type of silicon</a:t>
                      </a:r>
                      <a:endParaRPr sz="1400" u="none" strike="noStrike" cap="none">
                        <a:latin typeface="Twentieth Century"/>
                        <a:ea typeface="Twentieth Century"/>
                        <a:cs typeface="Twentieth Century"/>
                        <a:sym typeface="Twentieth Century"/>
                      </a:endParaRPr>
                    </a:p>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Twentieth Century"/>
                          <a:ea typeface="Twentieth Century"/>
                          <a:cs typeface="Twentieth Century"/>
                          <a:sym typeface="Twentieth Century"/>
                        </a:rPr>
                        <a:t>Higher efficiency</a:t>
                      </a:r>
                      <a:endParaRPr sz="1400" u="none" strike="noStrike" cap="none">
                        <a:latin typeface="Twentieth Century"/>
                        <a:ea typeface="Twentieth Century"/>
                        <a:cs typeface="Twentieth Century"/>
                        <a:sym typeface="Twentieth Century"/>
                      </a:endParaRPr>
                    </a:p>
                  </a:txBody>
                  <a:tcPr marL="91425" marR="91425" marT="91425" marB="91425">
                    <a:solidFill>
                      <a:srgbClr val="CFE2F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Twentieth Century"/>
                          <a:ea typeface="Twentieth Century"/>
                          <a:cs typeface="Twentieth Century"/>
                          <a:sym typeface="Twentieth Century"/>
                        </a:rPr>
                        <a:t>High</a:t>
                      </a:r>
                      <a:endParaRPr sz="1400" u="none" strike="noStrike" cap="none">
                        <a:latin typeface="Twentieth Century"/>
                        <a:ea typeface="Twentieth Century"/>
                        <a:cs typeface="Twentieth Century"/>
                        <a:sym typeface="Twentieth Century"/>
                      </a:endParaRPr>
                    </a:p>
                  </a:txBody>
                  <a:tcPr marL="91425" marR="91425" marT="91425" marB="91425">
                    <a:solidFill>
                      <a:srgbClr val="CFE2F3"/>
                    </a:solidFill>
                  </a:tcPr>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Twentieth Century"/>
                          <a:ea typeface="Twentieth Century"/>
                          <a:cs typeface="Twentieth Century"/>
                          <a:sym typeface="Twentieth Century"/>
                        </a:rPr>
                        <a:t>Thin Film</a:t>
                      </a:r>
                      <a:endParaRPr sz="1400" u="none" strike="noStrike" cap="none">
                        <a:latin typeface="Twentieth Century"/>
                        <a:ea typeface="Twentieth Century"/>
                        <a:cs typeface="Twentieth Century"/>
                        <a:sym typeface="Twentieth Century"/>
                      </a:endParaRPr>
                    </a:p>
                  </a:txBody>
                  <a:tcPr marL="91425" marR="91425" marT="91425" marB="91425">
                    <a:solidFill>
                      <a:srgbClr val="CFE2F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Twentieth Century"/>
                          <a:ea typeface="Twentieth Century"/>
                          <a:cs typeface="Twentieth Century"/>
                          <a:sym typeface="Twentieth Century"/>
                        </a:rPr>
                        <a:t>Flexible</a:t>
                      </a:r>
                      <a:endParaRPr sz="1400" u="none" strike="noStrike" cap="none">
                        <a:latin typeface="Twentieth Century"/>
                        <a:ea typeface="Twentieth Century"/>
                        <a:cs typeface="Twentieth Century"/>
                        <a:sym typeface="Twentieth Century"/>
                      </a:endParaRPr>
                    </a:p>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Twentieth Century"/>
                          <a:ea typeface="Twentieth Century"/>
                          <a:cs typeface="Twentieth Century"/>
                          <a:sym typeface="Twentieth Century"/>
                        </a:rPr>
                        <a:t>Space efficient</a:t>
                      </a:r>
                      <a:endParaRPr sz="1400" u="none" strike="noStrike" cap="none">
                        <a:latin typeface="Twentieth Century"/>
                        <a:ea typeface="Twentieth Century"/>
                        <a:cs typeface="Twentieth Century"/>
                        <a:sym typeface="Twentieth Century"/>
                      </a:endParaRPr>
                    </a:p>
                  </a:txBody>
                  <a:tcPr marL="91425" marR="91425" marT="91425" marB="91425">
                    <a:solidFill>
                      <a:srgbClr val="CFE2F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Twentieth Century"/>
                          <a:ea typeface="Twentieth Century"/>
                          <a:cs typeface="Twentieth Century"/>
                          <a:sym typeface="Twentieth Century"/>
                        </a:rPr>
                        <a:t>Medium</a:t>
                      </a:r>
                      <a:endParaRPr sz="1400" u="none" strike="noStrike" cap="none">
                        <a:latin typeface="Twentieth Century"/>
                        <a:ea typeface="Twentieth Century"/>
                        <a:cs typeface="Twentieth Century"/>
                        <a:sym typeface="Twentieth Century"/>
                      </a:endParaRPr>
                    </a:p>
                  </a:txBody>
                  <a:tcPr marL="91425" marR="91425" marT="91425" marB="91425">
                    <a:solidFill>
                      <a:srgbClr val="CFE2F3"/>
                    </a:solidFill>
                  </a:tcPr>
                </a:tc>
                <a:extLst>
                  <a:ext uri="{0D108BD9-81ED-4DB2-BD59-A6C34878D82A}">
                    <a16:rowId xmlns:a16="http://schemas.microsoft.com/office/drawing/2014/main" val="10002"/>
                  </a:ext>
                </a:extLst>
              </a:tr>
              <a:tr h="3962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Twentieth Century"/>
                          <a:ea typeface="Twentieth Century"/>
                          <a:cs typeface="Twentieth Century"/>
                          <a:sym typeface="Twentieth Century"/>
                        </a:rPr>
                        <a:t>Charge Controllers</a:t>
                      </a:r>
                      <a:endParaRPr sz="1400" b="1" u="none" strike="noStrike" cap="none">
                        <a:latin typeface="Twentieth Century"/>
                        <a:ea typeface="Twentieth Century"/>
                        <a:cs typeface="Twentieth Century"/>
                        <a:sym typeface="Twentieth Century"/>
                      </a:endParaRPr>
                    </a:p>
                  </a:txBody>
                  <a:tcPr marL="91425" marR="91425" marT="91425" marB="91425">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Twentieth Century"/>
                        <a:ea typeface="Twentieth Century"/>
                        <a:cs typeface="Twentieth Century"/>
                        <a:sym typeface="Twentieth Century"/>
                      </a:endParaRPr>
                    </a:p>
                  </a:txBody>
                  <a:tcPr marL="91425" marR="91425" marT="91425" marB="91425">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Twentieth Century"/>
                        <a:ea typeface="Twentieth Century"/>
                        <a:cs typeface="Twentieth Century"/>
                        <a:sym typeface="Twentieth Century"/>
                      </a:endParaRPr>
                    </a:p>
                  </a:txBody>
                  <a:tcPr marL="91425" marR="91425" marT="91425" marB="91425">
                    <a:solidFill>
                      <a:srgbClr val="A4C2F4"/>
                    </a:solidFill>
                  </a:tcPr>
                </a:tc>
                <a:extLst>
                  <a:ext uri="{0D108BD9-81ED-4DB2-BD59-A6C34878D82A}">
                    <a16:rowId xmlns:a16="http://schemas.microsoft.com/office/drawing/2014/main" val="10003"/>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Twentieth Century"/>
                          <a:ea typeface="Twentieth Century"/>
                          <a:cs typeface="Twentieth Century"/>
                          <a:sym typeface="Twentieth Century"/>
                        </a:rPr>
                        <a:t>Shunt/Series</a:t>
                      </a:r>
                      <a:endParaRPr sz="1400" u="none" strike="noStrike" cap="none">
                        <a:latin typeface="Twentieth Century"/>
                        <a:ea typeface="Twentieth Century"/>
                        <a:cs typeface="Twentieth Century"/>
                        <a:sym typeface="Twentieth Century"/>
                      </a:endParaRPr>
                    </a:p>
                  </a:txBody>
                  <a:tcPr marL="91425" marR="91425" marT="91425" marB="91425">
                    <a:solidFill>
                      <a:srgbClr val="CFE2F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Twentieth Century"/>
                          <a:ea typeface="Twentieth Century"/>
                          <a:cs typeface="Twentieth Century"/>
                          <a:sym typeface="Twentieth Century"/>
                        </a:rPr>
                        <a:t>Short circuit and Current interruption implementation</a:t>
                      </a:r>
                      <a:endParaRPr sz="1400" u="none" strike="noStrike" cap="none">
                        <a:latin typeface="Twentieth Century"/>
                        <a:ea typeface="Twentieth Century"/>
                        <a:cs typeface="Twentieth Century"/>
                        <a:sym typeface="Twentieth Century"/>
                      </a:endParaRPr>
                    </a:p>
                  </a:txBody>
                  <a:tcPr marL="91425" marR="91425" marT="91425" marB="91425">
                    <a:solidFill>
                      <a:srgbClr val="CFE2F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Twentieth Century"/>
                          <a:ea typeface="Twentieth Century"/>
                          <a:cs typeface="Twentieth Century"/>
                          <a:sym typeface="Twentieth Century"/>
                        </a:rPr>
                        <a:t>Low</a:t>
                      </a:r>
                      <a:endParaRPr sz="1400" u="none" strike="noStrike" cap="none">
                        <a:latin typeface="Twentieth Century"/>
                        <a:ea typeface="Twentieth Century"/>
                        <a:cs typeface="Twentieth Century"/>
                        <a:sym typeface="Twentieth Century"/>
                      </a:endParaRPr>
                    </a:p>
                  </a:txBody>
                  <a:tcPr marL="91425" marR="91425" marT="91425" marB="91425">
                    <a:solidFill>
                      <a:srgbClr val="CFE2F3"/>
                    </a:solidFill>
                  </a:tcPr>
                </a:tc>
                <a:extLst>
                  <a:ext uri="{0D108BD9-81ED-4DB2-BD59-A6C34878D82A}">
                    <a16:rowId xmlns:a16="http://schemas.microsoft.com/office/drawing/2014/main" val="10004"/>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Twentieth Century"/>
                          <a:ea typeface="Twentieth Century"/>
                          <a:cs typeface="Twentieth Century"/>
                          <a:sym typeface="Twentieth Century"/>
                        </a:rPr>
                        <a:t>MPPT</a:t>
                      </a:r>
                      <a:endParaRPr sz="1400" u="none" strike="noStrike" cap="none">
                        <a:latin typeface="Twentieth Century"/>
                        <a:ea typeface="Twentieth Century"/>
                        <a:cs typeface="Twentieth Century"/>
                        <a:sym typeface="Twentieth Century"/>
                      </a:endParaRPr>
                    </a:p>
                  </a:txBody>
                  <a:tcPr marL="91425" marR="91425" marT="91425" marB="91425">
                    <a:solidFill>
                      <a:srgbClr val="CFE2F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Twentieth Century"/>
                          <a:ea typeface="Twentieth Century"/>
                          <a:cs typeface="Twentieth Century"/>
                          <a:sym typeface="Twentieth Century"/>
                        </a:rPr>
                        <a:t>High efficiency</a:t>
                      </a:r>
                      <a:endParaRPr sz="1400" u="none" strike="noStrike" cap="none">
                        <a:latin typeface="Twentieth Century"/>
                        <a:ea typeface="Twentieth Century"/>
                        <a:cs typeface="Twentieth Century"/>
                        <a:sym typeface="Twentieth Century"/>
                      </a:endParaRPr>
                    </a:p>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Twentieth Century"/>
                          <a:ea typeface="Twentieth Century"/>
                          <a:cs typeface="Twentieth Century"/>
                          <a:sym typeface="Twentieth Century"/>
                        </a:rPr>
                        <a:t>Mainly commercial application</a:t>
                      </a:r>
                      <a:endParaRPr sz="1400" u="none" strike="noStrike" cap="none">
                        <a:latin typeface="Twentieth Century"/>
                        <a:ea typeface="Twentieth Century"/>
                        <a:cs typeface="Twentieth Century"/>
                        <a:sym typeface="Twentieth Century"/>
                      </a:endParaRPr>
                    </a:p>
                  </a:txBody>
                  <a:tcPr marL="91425" marR="91425" marT="91425" marB="91425">
                    <a:solidFill>
                      <a:srgbClr val="CFE2F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Twentieth Century"/>
                          <a:ea typeface="Twentieth Century"/>
                          <a:cs typeface="Twentieth Century"/>
                          <a:sym typeface="Twentieth Century"/>
                        </a:rPr>
                        <a:t>High</a:t>
                      </a:r>
                      <a:endParaRPr sz="1400" u="none" strike="noStrike" cap="none">
                        <a:latin typeface="Twentieth Century"/>
                        <a:ea typeface="Twentieth Century"/>
                        <a:cs typeface="Twentieth Century"/>
                        <a:sym typeface="Twentieth Century"/>
                      </a:endParaRPr>
                    </a:p>
                  </a:txBody>
                  <a:tcPr marL="91425" marR="91425" marT="91425" marB="91425">
                    <a:solidFill>
                      <a:srgbClr val="CFE2F3"/>
                    </a:solidFill>
                  </a:tcPr>
                </a:tc>
                <a:extLst>
                  <a:ext uri="{0D108BD9-81ED-4DB2-BD59-A6C34878D82A}">
                    <a16:rowId xmlns:a16="http://schemas.microsoft.com/office/drawing/2014/main" val="10005"/>
                  </a:ext>
                </a:extLst>
              </a:tr>
              <a:tr h="3962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Twentieth Century"/>
                          <a:ea typeface="Twentieth Century"/>
                          <a:cs typeface="Twentieth Century"/>
                          <a:sym typeface="Twentieth Century"/>
                        </a:rPr>
                        <a:t>Batteries</a:t>
                      </a:r>
                      <a:endParaRPr sz="1400" b="1" u="none" strike="noStrike" cap="none">
                        <a:latin typeface="Twentieth Century"/>
                        <a:ea typeface="Twentieth Century"/>
                        <a:cs typeface="Twentieth Century"/>
                        <a:sym typeface="Twentieth Century"/>
                      </a:endParaRPr>
                    </a:p>
                  </a:txBody>
                  <a:tcPr marL="91425" marR="91425" marT="91425" marB="91425">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Twentieth Century"/>
                        <a:ea typeface="Twentieth Century"/>
                        <a:cs typeface="Twentieth Century"/>
                        <a:sym typeface="Twentieth Century"/>
                      </a:endParaRPr>
                    </a:p>
                  </a:txBody>
                  <a:tcPr marL="91425" marR="91425" marT="91425" marB="91425">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Twentieth Century"/>
                        <a:ea typeface="Twentieth Century"/>
                        <a:cs typeface="Twentieth Century"/>
                        <a:sym typeface="Twentieth Century"/>
                      </a:endParaRPr>
                    </a:p>
                  </a:txBody>
                  <a:tcPr marL="91425" marR="91425" marT="91425" marB="91425">
                    <a:solidFill>
                      <a:srgbClr val="A4C2F4"/>
                    </a:solidFill>
                  </a:tcPr>
                </a:tc>
                <a:extLst>
                  <a:ext uri="{0D108BD9-81ED-4DB2-BD59-A6C34878D82A}">
                    <a16:rowId xmlns:a16="http://schemas.microsoft.com/office/drawing/2014/main" val="10006"/>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Twentieth Century"/>
                          <a:ea typeface="Twentieth Century"/>
                          <a:cs typeface="Twentieth Century"/>
                          <a:sym typeface="Twentieth Century"/>
                        </a:rPr>
                        <a:t>Lithium Ion</a:t>
                      </a:r>
                      <a:endParaRPr sz="1400" u="none" strike="noStrike" cap="none">
                        <a:latin typeface="Twentieth Century"/>
                        <a:ea typeface="Twentieth Century"/>
                        <a:cs typeface="Twentieth Century"/>
                        <a:sym typeface="Twentieth Century"/>
                      </a:endParaRPr>
                    </a:p>
                  </a:txBody>
                  <a:tcPr marL="91425" marR="91425" marT="91425" marB="91425">
                    <a:solidFill>
                      <a:srgbClr val="CFE2F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Twentieth Century"/>
                          <a:ea typeface="Twentieth Century"/>
                          <a:cs typeface="Twentieth Century"/>
                          <a:sym typeface="Twentieth Century"/>
                        </a:rPr>
                        <a:t>Large depth of discharge</a:t>
                      </a:r>
                      <a:endParaRPr sz="1400" u="none" strike="noStrike" cap="none">
                        <a:latin typeface="Twentieth Century"/>
                        <a:ea typeface="Twentieth Century"/>
                        <a:cs typeface="Twentieth Century"/>
                        <a:sym typeface="Twentieth Century"/>
                      </a:endParaRPr>
                    </a:p>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Twentieth Century"/>
                          <a:ea typeface="Twentieth Century"/>
                          <a:cs typeface="Twentieth Century"/>
                          <a:sym typeface="Twentieth Century"/>
                        </a:rPr>
                        <a:t>Substantial protection circuitry needed</a:t>
                      </a:r>
                      <a:endParaRPr sz="1400" u="none" strike="noStrike" cap="none">
                        <a:latin typeface="Twentieth Century"/>
                        <a:ea typeface="Twentieth Century"/>
                        <a:cs typeface="Twentieth Century"/>
                        <a:sym typeface="Twentieth Century"/>
                      </a:endParaRPr>
                    </a:p>
                  </a:txBody>
                  <a:tcPr marL="91425" marR="91425" marT="91425" marB="91425">
                    <a:solidFill>
                      <a:srgbClr val="CFE2F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Twentieth Century"/>
                          <a:ea typeface="Twentieth Century"/>
                          <a:cs typeface="Twentieth Century"/>
                          <a:sym typeface="Twentieth Century"/>
                        </a:rPr>
                        <a:t>High</a:t>
                      </a:r>
                      <a:endParaRPr sz="1400" u="none" strike="noStrike" cap="none">
                        <a:latin typeface="Twentieth Century"/>
                        <a:ea typeface="Twentieth Century"/>
                        <a:cs typeface="Twentieth Century"/>
                        <a:sym typeface="Twentieth Century"/>
                      </a:endParaRPr>
                    </a:p>
                  </a:txBody>
                  <a:tcPr marL="91425" marR="91425" marT="91425" marB="91425">
                    <a:solidFill>
                      <a:srgbClr val="CFE2F3"/>
                    </a:solidFill>
                  </a:tcPr>
                </a:tc>
                <a:extLst>
                  <a:ext uri="{0D108BD9-81ED-4DB2-BD59-A6C34878D82A}">
                    <a16:rowId xmlns:a16="http://schemas.microsoft.com/office/drawing/2014/main" val="10007"/>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Twentieth Century"/>
                          <a:ea typeface="Twentieth Century"/>
                          <a:cs typeface="Twentieth Century"/>
                          <a:sym typeface="Twentieth Century"/>
                        </a:rPr>
                        <a:t>AGM Lead Acid</a:t>
                      </a:r>
                      <a:endParaRPr sz="1400" u="none" strike="noStrike" cap="none">
                        <a:latin typeface="Twentieth Century"/>
                        <a:ea typeface="Twentieth Century"/>
                        <a:cs typeface="Twentieth Century"/>
                        <a:sym typeface="Twentieth Century"/>
                      </a:endParaRPr>
                    </a:p>
                  </a:txBody>
                  <a:tcPr marL="91425" marR="91425" marT="91425" marB="91425">
                    <a:solidFill>
                      <a:srgbClr val="CFE2F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Twentieth Century"/>
                          <a:ea typeface="Twentieth Century"/>
                          <a:cs typeface="Twentieth Century"/>
                          <a:sym typeface="Twentieth Century"/>
                        </a:rPr>
                        <a:t>Light weight</a:t>
                      </a:r>
                      <a:endParaRPr sz="1400" u="none" strike="noStrike" cap="none" dirty="0">
                        <a:latin typeface="Twentieth Century"/>
                        <a:ea typeface="Twentieth Century"/>
                        <a:cs typeface="Twentieth Century"/>
                        <a:sym typeface="Twentieth Century"/>
                      </a:endParaRPr>
                    </a:p>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Twentieth Century"/>
                          <a:ea typeface="Twentieth Century"/>
                          <a:cs typeface="Twentieth Century"/>
                          <a:sym typeface="Twentieth Century"/>
                        </a:rPr>
                        <a:t>Low internal resistance</a:t>
                      </a:r>
                      <a:endParaRPr sz="1400" u="none" strike="noStrike" cap="none" dirty="0">
                        <a:latin typeface="Twentieth Century"/>
                        <a:ea typeface="Twentieth Century"/>
                        <a:cs typeface="Twentieth Century"/>
                        <a:sym typeface="Twentieth Century"/>
                      </a:endParaRPr>
                    </a:p>
                  </a:txBody>
                  <a:tcPr marL="91425" marR="91425" marT="91425" marB="91425">
                    <a:solidFill>
                      <a:srgbClr val="CFE2F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Twentieth Century"/>
                          <a:ea typeface="Twentieth Century"/>
                          <a:cs typeface="Twentieth Century"/>
                          <a:sym typeface="Twentieth Century"/>
                        </a:rPr>
                        <a:t>High</a:t>
                      </a:r>
                      <a:endParaRPr sz="1400" u="none" strike="noStrike" cap="none" dirty="0">
                        <a:latin typeface="Twentieth Century"/>
                        <a:ea typeface="Twentieth Century"/>
                        <a:cs typeface="Twentieth Century"/>
                        <a:sym typeface="Twentieth Century"/>
                      </a:endParaRPr>
                    </a:p>
                  </a:txBody>
                  <a:tcPr marL="91425" marR="91425" marT="91425" marB="91425">
                    <a:solidFill>
                      <a:srgbClr val="CFE2F3"/>
                    </a:solidFill>
                  </a:tcPr>
                </a:tc>
                <a:extLst>
                  <a:ext uri="{0D108BD9-81ED-4DB2-BD59-A6C34878D82A}">
                    <a16:rowId xmlns:a16="http://schemas.microsoft.com/office/drawing/2014/main" val="10008"/>
                  </a:ext>
                </a:extLst>
              </a:tr>
            </a:tbl>
          </a:graphicData>
        </a:graphic>
      </p:graphicFrame>
      <p:pic>
        <p:nvPicPr>
          <p:cNvPr id="6" name="Audio 5">
            <a:hlinkClick r:id="" action="ppaction://media"/>
            <a:extLst>
              <a:ext uri="{FF2B5EF4-FFF2-40B4-BE49-F238E27FC236}">
                <a16:creationId xmlns:a16="http://schemas.microsoft.com/office/drawing/2014/main" id="{DC6237AD-4D0B-4960-AEDA-3C6B955FA1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
        <p:nvSpPr>
          <p:cNvPr id="5" name="TextBox 4">
            <a:extLst>
              <a:ext uri="{FF2B5EF4-FFF2-40B4-BE49-F238E27FC236}">
                <a16:creationId xmlns:a16="http://schemas.microsoft.com/office/drawing/2014/main" id="{9929C8C7-6E5D-4040-A588-F11F56927BC1}"/>
              </a:ext>
            </a:extLst>
          </p:cNvPr>
          <p:cNvSpPr txBox="1"/>
          <p:nvPr/>
        </p:nvSpPr>
        <p:spPr>
          <a:xfrm>
            <a:off x="9295391" y="6429473"/>
            <a:ext cx="1775136" cy="307777"/>
          </a:xfrm>
          <a:prstGeom prst="rect">
            <a:avLst/>
          </a:prstGeom>
          <a:noFill/>
        </p:spPr>
        <p:txBody>
          <a:bodyPr wrap="square" rtlCol="0">
            <a:spAutoFit/>
          </a:bodyPr>
          <a:lstStyle/>
          <a:p>
            <a:r>
              <a:rPr lang="en-US" b="1" dirty="0">
                <a:solidFill>
                  <a:schemeClr val="bg1"/>
                </a:solidFill>
                <a:latin typeface="Twentieth Century"/>
              </a:rPr>
              <a:t>Bradley Blackburn</a:t>
            </a:r>
          </a:p>
        </p:txBody>
      </p:sp>
      <p:pic>
        <p:nvPicPr>
          <p:cNvPr id="7" name="Google Shape;122;g9747a35f8c_1_35">
            <a:extLst>
              <a:ext uri="{FF2B5EF4-FFF2-40B4-BE49-F238E27FC236}">
                <a16:creationId xmlns:a16="http://schemas.microsoft.com/office/drawing/2014/main" id="{43143C6C-35D6-4EEB-A75F-D95F0FA6BA4A}"/>
              </a:ext>
            </a:extLst>
          </p:cNvPr>
          <p:cNvPicPr preferRelativeResize="0"/>
          <p:nvPr/>
        </p:nvPicPr>
        <p:blipFill rotWithShape="1">
          <a:blip r:embed="rId6">
            <a:alphaModFix/>
          </a:blip>
          <a:srcRect/>
          <a:stretch/>
        </p:blipFill>
        <p:spPr>
          <a:xfrm>
            <a:off x="10907025" y="5566050"/>
            <a:ext cx="1085850" cy="11715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31397"/>
    </mc:Choice>
    <mc:Fallback xmlns="">
      <p:transition spd="slow" advTm="131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6B4AB-D335-4A03-BCF7-898C3CD947B0}"/>
              </a:ext>
            </a:extLst>
          </p:cNvPr>
          <p:cNvSpPr>
            <a:spLocks noGrp="1"/>
          </p:cNvSpPr>
          <p:nvPr>
            <p:ph type="title"/>
          </p:nvPr>
        </p:nvSpPr>
        <p:spPr/>
        <p:txBody>
          <a:bodyPr/>
          <a:lstStyle/>
          <a:p>
            <a:r>
              <a:rPr lang="en-US" dirty="0"/>
              <a:t>Control Relay System</a:t>
            </a:r>
          </a:p>
        </p:txBody>
      </p:sp>
      <p:sp>
        <p:nvSpPr>
          <p:cNvPr id="3" name="Text Placeholder 2">
            <a:extLst>
              <a:ext uri="{FF2B5EF4-FFF2-40B4-BE49-F238E27FC236}">
                <a16:creationId xmlns:a16="http://schemas.microsoft.com/office/drawing/2014/main" id="{EA1B280D-F142-411B-9D17-9B14990EE7BE}"/>
              </a:ext>
            </a:extLst>
          </p:cNvPr>
          <p:cNvSpPr>
            <a:spLocks noGrp="1"/>
          </p:cNvSpPr>
          <p:nvPr>
            <p:ph type="body" idx="1"/>
          </p:nvPr>
        </p:nvSpPr>
        <p:spPr>
          <a:xfrm>
            <a:off x="1086610" y="2223749"/>
            <a:ext cx="4002225" cy="3124200"/>
          </a:xfrm>
        </p:spPr>
        <p:txBody>
          <a:bodyPr/>
          <a:lstStyle/>
          <a:p>
            <a:r>
              <a:rPr lang="en-US" dirty="0"/>
              <a:t>Why?</a:t>
            </a:r>
          </a:p>
          <a:p>
            <a:pPr lvl="1"/>
            <a:r>
              <a:rPr lang="en-US" dirty="0"/>
              <a:t>The </a:t>
            </a:r>
            <a:r>
              <a:rPr lang="en-US" dirty="0" err="1"/>
              <a:t>RaspberryPi</a:t>
            </a:r>
            <a:r>
              <a:rPr lang="en-US" dirty="0"/>
              <a:t> was not built to handle large external loads.</a:t>
            </a:r>
          </a:p>
          <a:p>
            <a:endParaRPr lang="en-US" dirty="0"/>
          </a:p>
        </p:txBody>
      </p:sp>
      <p:pic>
        <p:nvPicPr>
          <p:cNvPr id="5" name="Picture 4" descr="A picture containing electronics, circuit&#10;&#10;Description automatically generated">
            <a:extLst>
              <a:ext uri="{FF2B5EF4-FFF2-40B4-BE49-F238E27FC236}">
                <a16:creationId xmlns:a16="http://schemas.microsoft.com/office/drawing/2014/main" id="{0FD31EF9-E136-4127-8047-B7FFBF2ED803}"/>
              </a:ext>
            </a:extLst>
          </p:cNvPr>
          <p:cNvPicPr>
            <a:picLocks noChangeAspect="1"/>
          </p:cNvPicPr>
          <p:nvPr/>
        </p:nvPicPr>
        <p:blipFill>
          <a:blip r:embed="rId4"/>
          <a:stretch>
            <a:fillRect/>
          </a:stretch>
        </p:blipFill>
        <p:spPr>
          <a:xfrm rot="10800000">
            <a:off x="5430744" y="1641944"/>
            <a:ext cx="5563331" cy="4172498"/>
          </a:xfrm>
          <a:prstGeom prst="rect">
            <a:avLst/>
          </a:prstGeom>
        </p:spPr>
      </p:pic>
      <p:pic>
        <p:nvPicPr>
          <p:cNvPr id="7" name="Audio 6">
            <a:hlinkClick r:id="" action="ppaction://media"/>
            <a:extLst>
              <a:ext uri="{FF2B5EF4-FFF2-40B4-BE49-F238E27FC236}">
                <a16:creationId xmlns:a16="http://schemas.microsoft.com/office/drawing/2014/main" id="{34F10A66-2896-41A6-9CE7-EF661B7890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
        <p:nvSpPr>
          <p:cNvPr id="6" name="TextBox 5">
            <a:extLst>
              <a:ext uri="{FF2B5EF4-FFF2-40B4-BE49-F238E27FC236}">
                <a16:creationId xmlns:a16="http://schemas.microsoft.com/office/drawing/2014/main" id="{7883BD39-529B-4E8C-A132-79792D9027AD}"/>
              </a:ext>
            </a:extLst>
          </p:cNvPr>
          <p:cNvSpPr txBox="1"/>
          <p:nvPr/>
        </p:nvSpPr>
        <p:spPr>
          <a:xfrm>
            <a:off x="9295391" y="6429473"/>
            <a:ext cx="1775136" cy="307777"/>
          </a:xfrm>
          <a:prstGeom prst="rect">
            <a:avLst/>
          </a:prstGeom>
          <a:noFill/>
        </p:spPr>
        <p:txBody>
          <a:bodyPr wrap="square" rtlCol="0">
            <a:spAutoFit/>
          </a:bodyPr>
          <a:lstStyle/>
          <a:p>
            <a:r>
              <a:rPr lang="en-US" b="1" dirty="0">
                <a:solidFill>
                  <a:schemeClr val="bg1"/>
                </a:solidFill>
                <a:latin typeface="Twentieth Century"/>
              </a:rPr>
              <a:t>Bradley Blackburn</a:t>
            </a:r>
          </a:p>
        </p:txBody>
      </p:sp>
      <p:pic>
        <p:nvPicPr>
          <p:cNvPr id="8" name="Google Shape;122;g9747a35f8c_1_35">
            <a:extLst>
              <a:ext uri="{FF2B5EF4-FFF2-40B4-BE49-F238E27FC236}">
                <a16:creationId xmlns:a16="http://schemas.microsoft.com/office/drawing/2014/main" id="{31306A47-0779-444F-880B-B9DC81280551}"/>
              </a:ext>
            </a:extLst>
          </p:cNvPr>
          <p:cNvPicPr preferRelativeResize="0"/>
          <p:nvPr/>
        </p:nvPicPr>
        <p:blipFill rotWithShape="1">
          <a:blip r:embed="rId6">
            <a:alphaModFix/>
          </a:blip>
          <a:srcRect/>
          <a:stretch/>
        </p:blipFill>
        <p:spPr>
          <a:xfrm>
            <a:off x="10907025" y="5566050"/>
            <a:ext cx="1085850" cy="1171575"/>
          </a:xfrm>
          <a:prstGeom prst="rect">
            <a:avLst/>
          </a:prstGeom>
          <a:noFill/>
          <a:ln>
            <a:noFill/>
          </a:ln>
        </p:spPr>
      </p:pic>
    </p:spTree>
    <p:extLst>
      <p:ext uri="{BB962C8B-B14F-4D97-AF65-F5344CB8AC3E}">
        <p14:creationId xmlns:p14="http://schemas.microsoft.com/office/powerpoint/2010/main" val="1668046162"/>
      </p:ext>
    </p:extLst>
  </p:cSld>
  <p:clrMapOvr>
    <a:masterClrMapping/>
  </p:clrMapOvr>
  <mc:AlternateContent xmlns:mc="http://schemas.openxmlformats.org/markup-compatibility/2006" xmlns:p14="http://schemas.microsoft.com/office/powerpoint/2010/main">
    <mc:Choice Requires="p14">
      <p:transition spd="slow" p14:dur="2000" advTm="85437"/>
    </mc:Choice>
    <mc:Fallback xmlns="">
      <p:transition spd="slow" advTm="85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1225355" y="72956"/>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dirty="0"/>
              <a:t>Filtration Technologies Comparison</a:t>
            </a:r>
            <a:endParaRPr dirty="0"/>
          </a:p>
        </p:txBody>
      </p:sp>
      <p:pic>
        <p:nvPicPr>
          <p:cNvPr id="145" name="Google Shape;145;p21"/>
          <p:cNvPicPr preferRelativeResize="0"/>
          <p:nvPr/>
        </p:nvPicPr>
        <p:blipFill rotWithShape="1">
          <a:blip r:embed="rId5">
            <a:alphaModFix/>
          </a:blip>
          <a:srcRect/>
          <a:stretch/>
        </p:blipFill>
        <p:spPr>
          <a:xfrm>
            <a:off x="11006125" y="5771587"/>
            <a:ext cx="919714" cy="919714"/>
          </a:xfrm>
          <a:prstGeom prst="rect">
            <a:avLst/>
          </a:prstGeom>
          <a:noFill/>
          <a:ln>
            <a:noFill/>
          </a:ln>
        </p:spPr>
      </p:pic>
      <p:graphicFrame>
        <p:nvGraphicFramePr>
          <p:cNvPr id="9" name="Table 8"/>
          <p:cNvGraphicFramePr>
            <a:graphicFrameLocks noGrp="1"/>
          </p:cNvGraphicFramePr>
          <p:nvPr>
            <p:extLst>
              <p:ext uri="{D42A27DB-BD31-4B8C-83A1-F6EECF244321}">
                <p14:modId xmlns:p14="http://schemas.microsoft.com/office/powerpoint/2010/main" val="1239760721"/>
              </p:ext>
            </p:extLst>
          </p:nvPr>
        </p:nvGraphicFramePr>
        <p:xfrm>
          <a:off x="2997619" y="1459237"/>
          <a:ext cx="6474273" cy="4973909"/>
        </p:xfrm>
        <a:graphic>
          <a:graphicData uri="http://schemas.openxmlformats.org/drawingml/2006/table">
            <a:tbl>
              <a:tblPr/>
              <a:tblGrid>
                <a:gridCol w="2158091">
                  <a:extLst>
                    <a:ext uri="{9D8B030D-6E8A-4147-A177-3AD203B41FA5}">
                      <a16:colId xmlns:a16="http://schemas.microsoft.com/office/drawing/2014/main" val="20000"/>
                    </a:ext>
                  </a:extLst>
                </a:gridCol>
                <a:gridCol w="2158091">
                  <a:extLst>
                    <a:ext uri="{9D8B030D-6E8A-4147-A177-3AD203B41FA5}">
                      <a16:colId xmlns:a16="http://schemas.microsoft.com/office/drawing/2014/main" val="20001"/>
                    </a:ext>
                  </a:extLst>
                </a:gridCol>
                <a:gridCol w="2158091">
                  <a:extLst>
                    <a:ext uri="{9D8B030D-6E8A-4147-A177-3AD203B41FA5}">
                      <a16:colId xmlns:a16="http://schemas.microsoft.com/office/drawing/2014/main" val="20002"/>
                    </a:ext>
                  </a:extLst>
                </a:gridCol>
              </a:tblGrid>
              <a:tr h="650648">
                <a:tc>
                  <a:txBody>
                    <a:bodyPr/>
                    <a:lstStyle/>
                    <a:p>
                      <a:pPr algn="ctr" fontAlgn="ctr"/>
                      <a:r>
                        <a:rPr lang="en-US" sz="1200" b="1" i="0" u="none" strike="noStrike" dirty="0">
                          <a:solidFill>
                            <a:srgbClr val="000000"/>
                          </a:solidFill>
                          <a:effectLst/>
                          <a:latin typeface="Calibri" charset="0"/>
                        </a:rPr>
                        <a:t>Filtration Technologies</a:t>
                      </a:r>
                    </a:p>
                  </a:txBody>
                  <a:tcPr marL="3221" marR="3221" marT="32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400" b="1" i="0" u="none" strike="noStrike" dirty="0">
                          <a:solidFill>
                            <a:srgbClr val="000000"/>
                          </a:solidFill>
                          <a:effectLst/>
                          <a:latin typeface="Calibri" charset="0"/>
                        </a:rPr>
                        <a:t>Pros</a:t>
                      </a:r>
                    </a:p>
                  </a:txBody>
                  <a:tcPr marL="3221" marR="3221" marT="32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1400" b="1" i="0" u="none" strike="noStrike" dirty="0">
                          <a:solidFill>
                            <a:srgbClr val="000000"/>
                          </a:solidFill>
                          <a:effectLst/>
                          <a:latin typeface="Calibri" charset="0"/>
                        </a:rPr>
                        <a:t>Cons</a:t>
                      </a:r>
                    </a:p>
                  </a:txBody>
                  <a:tcPr marL="3221" marR="3221" marT="32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0000"/>
                  </a:ext>
                </a:extLst>
              </a:tr>
              <a:tr h="650648">
                <a:tc>
                  <a:txBody>
                    <a:bodyPr/>
                    <a:lstStyle/>
                    <a:p>
                      <a:pPr algn="ctr" fontAlgn="ctr"/>
                      <a:r>
                        <a:rPr lang="en-US" sz="1200" b="0" i="0" u="none" strike="noStrike" dirty="0">
                          <a:solidFill>
                            <a:srgbClr val="000000"/>
                          </a:solidFill>
                          <a:effectLst/>
                          <a:latin typeface="Calibri" charset="0"/>
                        </a:rPr>
                        <a:t>Sediment</a:t>
                      </a:r>
                    </a:p>
                  </a:txBody>
                  <a:tcPr marL="3221" marR="3221" marT="32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charset="0"/>
                        </a:rPr>
                        <a:t>Removes rust, dust, heavy metals, and any particles</a:t>
                      </a:r>
                      <a:br>
                        <a:rPr lang="en-US" sz="1000" b="0" i="0" u="none" strike="noStrike" dirty="0">
                          <a:solidFill>
                            <a:srgbClr val="000000"/>
                          </a:solidFill>
                          <a:effectLst/>
                          <a:latin typeface="Calibri" charset="0"/>
                        </a:rPr>
                      </a:br>
                      <a:r>
                        <a:rPr lang="en-US" sz="1000" b="0" i="0" u="none" strike="noStrike" dirty="0">
                          <a:solidFill>
                            <a:srgbClr val="000000"/>
                          </a:solidFill>
                          <a:effectLst/>
                          <a:latin typeface="Calibri" charset="0"/>
                        </a:rPr>
                        <a:t> equal or larger than the micron rating</a:t>
                      </a:r>
                    </a:p>
                  </a:txBody>
                  <a:tcPr marL="3221" marR="3221" marT="32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Calibri" charset="0"/>
                        </a:rPr>
                        <a:t>Doesn't remove particles smaller than the micron rating</a:t>
                      </a:r>
                      <a:br>
                        <a:rPr lang="en-US" sz="1000" b="0" i="0" u="none" strike="noStrike">
                          <a:solidFill>
                            <a:srgbClr val="000000"/>
                          </a:solidFill>
                          <a:effectLst/>
                          <a:latin typeface="Calibri" charset="0"/>
                        </a:rPr>
                      </a:br>
                      <a:r>
                        <a:rPr lang="en-US" sz="1000" b="0" i="0" u="none" strike="noStrike">
                          <a:solidFill>
                            <a:srgbClr val="000000"/>
                          </a:solidFill>
                          <a:effectLst/>
                          <a:latin typeface="Calibri" charset="0"/>
                        </a:rPr>
                        <a:t> and doesn’t remove pathogens</a:t>
                      </a:r>
                    </a:p>
                  </a:txBody>
                  <a:tcPr marL="3221" marR="3221" marT="32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50648">
                <a:tc>
                  <a:txBody>
                    <a:bodyPr/>
                    <a:lstStyle/>
                    <a:p>
                      <a:pPr algn="ctr" fontAlgn="ctr"/>
                      <a:r>
                        <a:rPr lang="en-US" sz="1200" b="0" i="0" u="none" strike="noStrike" dirty="0">
                          <a:solidFill>
                            <a:srgbClr val="000000"/>
                          </a:solidFill>
                          <a:effectLst/>
                          <a:latin typeface="Calibri" charset="0"/>
                        </a:rPr>
                        <a:t>Activated Carbon</a:t>
                      </a:r>
                    </a:p>
                  </a:txBody>
                  <a:tcPr marL="3221" marR="3221" marT="32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charset="0"/>
                        </a:rPr>
                        <a:t>Removes particles sized .5 - 1 micron</a:t>
                      </a:r>
                      <a:br>
                        <a:rPr lang="en-US" sz="1000" b="0" i="0" u="none" strike="noStrike" dirty="0">
                          <a:solidFill>
                            <a:srgbClr val="000000"/>
                          </a:solidFill>
                          <a:effectLst/>
                          <a:latin typeface="Calibri" charset="0"/>
                        </a:rPr>
                      </a:br>
                      <a:r>
                        <a:rPr lang="en-US" sz="1000" b="0" i="0" u="none" strike="noStrike" dirty="0">
                          <a:solidFill>
                            <a:srgbClr val="000000"/>
                          </a:solidFill>
                          <a:effectLst/>
                          <a:latin typeface="Calibri" charset="0"/>
                        </a:rPr>
                        <a:t>Positively charged activated carbon attracts all the negatively</a:t>
                      </a:r>
                      <a:br>
                        <a:rPr lang="en-US" sz="1000" b="0" i="0" u="none" strike="noStrike" dirty="0">
                          <a:solidFill>
                            <a:srgbClr val="000000"/>
                          </a:solidFill>
                          <a:effectLst/>
                          <a:latin typeface="Calibri" charset="0"/>
                        </a:rPr>
                      </a:br>
                      <a:r>
                        <a:rPr lang="en-US" sz="1000" b="0" i="0" u="none" strike="noStrike" dirty="0">
                          <a:solidFill>
                            <a:srgbClr val="000000"/>
                          </a:solidFill>
                          <a:effectLst/>
                          <a:latin typeface="Calibri" charset="0"/>
                        </a:rPr>
                        <a:t> charged chemicals in the water like chlorine and sulfur</a:t>
                      </a:r>
                      <a:br>
                        <a:rPr lang="en-US" sz="1000" b="0" i="0" u="none" strike="noStrike" dirty="0">
                          <a:solidFill>
                            <a:srgbClr val="000000"/>
                          </a:solidFill>
                          <a:effectLst/>
                          <a:latin typeface="Calibri" charset="0"/>
                        </a:rPr>
                      </a:br>
                      <a:r>
                        <a:rPr lang="en-US" sz="1000" b="0" i="0" u="none" strike="noStrike" dirty="0">
                          <a:solidFill>
                            <a:srgbClr val="000000"/>
                          </a:solidFill>
                          <a:effectLst/>
                          <a:latin typeface="Calibri" charset="0"/>
                        </a:rPr>
                        <a:t>Removes unwanted odors</a:t>
                      </a:r>
                      <a:br>
                        <a:rPr lang="en-US" sz="1000" b="0" i="0" u="none" strike="noStrike" dirty="0">
                          <a:solidFill>
                            <a:srgbClr val="000000"/>
                          </a:solidFill>
                          <a:effectLst/>
                          <a:latin typeface="Calibri" charset="0"/>
                        </a:rPr>
                      </a:br>
                      <a:r>
                        <a:rPr lang="en-US" sz="1000" b="0" i="0" u="none" strike="noStrike" dirty="0">
                          <a:solidFill>
                            <a:srgbClr val="000000"/>
                          </a:solidFill>
                          <a:effectLst/>
                          <a:latin typeface="Calibri" charset="0"/>
                        </a:rPr>
                        <a:t>Can remove some strains of bacteria</a:t>
                      </a:r>
                    </a:p>
                  </a:txBody>
                  <a:tcPr marL="3221" marR="3221" marT="32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Calibri" charset="0"/>
                        </a:rPr>
                        <a:t>Cannot remove small bacteria, viruses, or other small pathogens</a:t>
                      </a:r>
                      <a:br>
                        <a:rPr lang="en-US" sz="1000" b="0" i="0" u="none" strike="noStrike">
                          <a:solidFill>
                            <a:srgbClr val="000000"/>
                          </a:solidFill>
                          <a:effectLst/>
                          <a:latin typeface="Calibri" charset="0"/>
                        </a:rPr>
                      </a:br>
                      <a:r>
                        <a:rPr lang="en-US" sz="1000" b="0" i="0" u="none" strike="noStrike">
                          <a:solidFill>
                            <a:srgbClr val="000000"/>
                          </a:solidFill>
                          <a:effectLst/>
                          <a:latin typeface="Calibri" charset="0"/>
                        </a:rPr>
                        <a:t>Can fill up fast if used independent of other filters</a:t>
                      </a:r>
                    </a:p>
                  </a:txBody>
                  <a:tcPr marL="3221" marR="3221" marT="32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50648">
                <a:tc>
                  <a:txBody>
                    <a:bodyPr/>
                    <a:lstStyle/>
                    <a:p>
                      <a:pPr algn="ctr" fontAlgn="ctr"/>
                      <a:r>
                        <a:rPr lang="en-US" sz="1200" b="0" i="0" u="none" strike="noStrike" dirty="0">
                          <a:solidFill>
                            <a:srgbClr val="000000"/>
                          </a:solidFill>
                          <a:effectLst/>
                          <a:latin typeface="Calibri" charset="0"/>
                        </a:rPr>
                        <a:t>Reverse Osmosis</a:t>
                      </a:r>
                    </a:p>
                  </a:txBody>
                  <a:tcPr marL="3221" marR="3221" marT="32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charset="0"/>
                        </a:rPr>
                        <a:t>Removes bacteria and small particles from water</a:t>
                      </a:r>
                    </a:p>
                  </a:txBody>
                  <a:tcPr marL="3221" marR="3221" marT="32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charset="0"/>
                        </a:rPr>
                        <a:t>Expensive</a:t>
                      </a:r>
                      <a:br>
                        <a:rPr lang="en-US" sz="1000" b="0" i="0" u="none" strike="noStrike" dirty="0">
                          <a:solidFill>
                            <a:srgbClr val="000000"/>
                          </a:solidFill>
                          <a:effectLst/>
                          <a:latin typeface="Calibri" charset="0"/>
                        </a:rPr>
                      </a:br>
                      <a:r>
                        <a:rPr lang="en-US" sz="1000" b="0" i="0" u="none" strike="noStrike" dirty="0">
                          <a:solidFill>
                            <a:srgbClr val="000000"/>
                          </a:solidFill>
                          <a:effectLst/>
                          <a:latin typeface="Calibri" charset="0"/>
                        </a:rPr>
                        <a:t>Filter can be eaten away by bacteria</a:t>
                      </a:r>
                      <a:br>
                        <a:rPr lang="en-US" sz="1000" b="0" i="0" u="none" strike="noStrike" dirty="0">
                          <a:solidFill>
                            <a:srgbClr val="000000"/>
                          </a:solidFill>
                          <a:effectLst/>
                          <a:latin typeface="Calibri" charset="0"/>
                        </a:rPr>
                      </a:br>
                      <a:r>
                        <a:rPr lang="en-US" sz="1000" b="0" i="0" u="none" strike="noStrike" dirty="0">
                          <a:solidFill>
                            <a:srgbClr val="000000"/>
                          </a:solidFill>
                          <a:effectLst/>
                          <a:latin typeface="Calibri" charset="0"/>
                        </a:rPr>
                        <a:t>Wastes a lot of water</a:t>
                      </a:r>
                    </a:p>
                  </a:txBody>
                  <a:tcPr marL="3221" marR="3221" marT="32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50648">
                <a:tc>
                  <a:txBody>
                    <a:bodyPr/>
                    <a:lstStyle/>
                    <a:p>
                      <a:pPr algn="ctr" fontAlgn="ctr"/>
                      <a:r>
                        <a:rPr lang="en-US" sz="1200" b="0" i="0" u="none" strike="noStrike" dirty="0">
                          <a:solidFill>
                            <a:srgbClr val="000000"/>
                          </a:solidFill>
                          <a:effectLst/>
                          <a:latin typeface="Calibri" charset="0"/>
                        </a:rPr>
                        <a:t>Distillation</a:t>
                      </a:r>
                    </a:p>
                  </a:txBody>
                  <a:tcPr marL="3221" marR="3221" marT="32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Calibri" charset="0"/>
                        </a:rPr>
                        <a:t>Removes pathogen via boiling</a:t>
                      </a:r>
                    </a:p>
                  </a:txBody>
                  <a:tcPr marL="3221" marR="3221" marT="32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charset="0"/>
                        </a:rPr>
                        <a:t>Sediment is not removed</a:t>
                      </a:r>
                      <a:br>
                        <a:rPr lang="en-US" sz="1000" b="0" i="0" u="none" strike="noStrike" dirty="0">
                          <a:solidFill>
                            <a:srgbClr val="000000"/>
                          </a:solidFill>
                          <a:effectLst/>
                          <a:latin typeface="Calibri" charset="0"/>
                        </a:rPr>
                      </a:br>
                      <a:r>
                        <a:rPr lang="en-US" sz="1000" b="0" i="0" u="none" strike="noStrike" dirty="0">
                          <a:solidFill>
                            <a:srgbClr val="000000"/>
                          </a:solidFill>
                          <a:effectLst/>
                          <a:latin typeface="Calibri" charset="0"/>
                        </a:rPr>
                        <a:t>Energy intensive method</a:t>
                      </a:r>
                      <a:br>
                        <a:rPr lang="en-US" sz="1000" b="0" i="0" u="none" strike="noStrike" dirty="0">
                          <a:solidFill>
                            <a:srgbClr val="000000"/>
                          </a:solidFill>
                          <a:effectLst/>
                          <a:latin typeface="Calibri" charset="0"/>
                        </a:rPr>
                      </a:br>
                      <a:r>
                        <a:rPr lang="en-US" sz="1000" b="0" i="0" u="none" strike="noStrike" dirty="0">
                          <a:solidFill>
                            <a:srgbClr val="000000"/>
                          </a:solidFill>
                          <a:effectLst/>
                          <a:latin typeface="Calibri" charset="0"/>
                        </a:rPr>
                        <a:t>Slow output</a:t>
                      </a:r>
                    </a:p>
                  </a:txBody>
                  <a:tcPr marL="3221" marR="3221" marT="32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650648">
                <a:tc>
                  <a:txBody>
                    <a:bodyPr/>
                    <a:lstStyle/>
                    <a:p>
                      <a:pPr algn="ctr" fontAlgn="ctr"/>
                      <a:r>
                        <a:rPr lang="en-US" sz="1200" b="0" i="0" u="none" strike="noStrike" dirty="0">
                          <a:solidFill>
                            <a:srgbClr val="000000"/>
                          </a:solidFill>
                          <a:effectLst/>
                          <a:latin typeface="Calibri" charset="0"/>
                        </a:rPr>
                        <a:t>Chemical Disinfectant</a:t>
                      </a:r>
                    </a:p>
                  </a:txBody>
                  <a:tcPr marL="3221" marR="3221" marT="32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Calibri" charset="0"/>
                        </a:rPr>
                        <a:t>Eliminates bacteria and viruses</a:t>
                      </a:r>
                    </a:p>
                  </a:txBody>
                  <a:tcPr marL="3221" marR="3221" marT="32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charset="0"/>
                        </a:rPr>
                        <a:t>Unsuccessful in treating protozoan cyst and parasites</a:t>
                      </a:r>
                      <a:br>
                        <a:rPr lang="en-US" sz="1000" b="0" i="0" u="none" strike="noStrike" dirty="0">
                          <a:solidFill>
                            <a:srgbClr val="000000"/>
                          </a:solidFill>
                          <a:effectLst/>
                          <a:latin typeface="Calibri" charset="0"/>
                        </a:rPr>
                      </a:br>
                      <a:r>
                        <a:rPr lang="en-US" sz="1000" b="0" i="0" u="none" strike="noStrike" dirty="0">
                          <a:solidFill>
                            <a:srgbClr val="000000"/>
                          </a:solidFill>
                          <a:effectLst/>
                          <a:latin typeface="Calibri" charset="0"/>
                        </a:rPr>
                        <a:t>Can be harmful if exposed to humans</a:t>
                      </a:r>
                    </a:p>
                  </a:txBody>
                  <a:tcPr marL="3221" marR="3221" marT="32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650648">
                <a:tc>
                  <a:txBody>
                    <a:bodyPr/>
                    <a:lstStyle/>
                    <a:p>
                      <a:pPr algn="ctr" fontAlgn="ctr"/>
                      <a:r>
                        <a:rPr lang="en-US" sz="1200" b="0" i="0" u="none" strike="noStrike" dirty="0">
                          <a:solidFill>
                            <a:srgbClr val="000000"/>
                          </a:solidFill>
                          <a:effectLst/>
                          <a:latin typeface="Calibri" charset="0"/>
                        </a:rPr>
                        <a:t>UV Water Sanitation</a:t>
                      </a:r>
                    </a:p>
                  </a:txBody>
                  <a:tcPr marL="3221" marR="3221" marT="32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Calibri" charset="0"/>
                        </a:rPr>
                        <a:t>Eliminates bacteria, viruses, protozoan cyst, and parasites</a:t>
                      </a:r>
                    </a:p>
                  </a:txBody>
                  <a:tcPr marL="3221" marR="3221" marT="32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charset="0"/>
                        </a:rPr>
                        <a:t>Requires </a:t>
                      </a:r>
                      <a:r>
                        <a:rPr lang="en-US" sz="1000" b="0" i="0" u="none" strike="noStrike" dirty="0" err="1">
                          <a:solidFill>
                            <a:srgbClr val="000000"/>
                          </a:solidFill>
                          <a:effectLst/>
                          <a:latin typeface="Calibri" charset="0"/>
                        </a:rPr>
                        <a:t>prefiltering</a:t>
                      </a:r>
                      <a:r>
                        <a:rPr lang="en-US" sz="1000" b="0" i="0" u="none" strike="noStrike" dirty="0">
                          <a:solidFill>
                            <a:srgbClr val="000000"/>
                          </a:solidFill>
                          <a:effectLst/>
                          <a:latin typeface="Calibri" charset="0"/>
                        </a:rPr>
                        <a:t> e.g. sediment and carbon filters</a:t>
                      </a:r>
                    </a:p>
                  </a:txBody>
                  <a:tcPr marL="3221" marR="3221" marT="32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
        <p:nvSpPr>
          <p:cNvPr id="19" name="Google Shape;194;gacf3362bad_3_27"/>
          <p:cNvSpPr txBox="1"/>
          <p:nvPr/>
        </p:nvSpPr>
        <p:spPr>
          <a:xfrm>
            <a:off x="9608796" y="6322001"/>
            <a:ext cx="1481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Twentieth Century"/>
                <a:ea typeface="Twentieth Century"/>
                <a:cs typeface="Twentieth Century"/>
                <a:sym typeface="Twentieth Century"/>
              </a:rPr>
              <a:t>Grant Cooper</a:t>
            </a:r>
            <a:endParaRPr sz="1800" b="1" i="0" u="none" strike="noStrike" cap="none" dirty="0">
              <a:solidFill>
                <a:schemeClr val="lt1"/>
              </a:solidFill>
              <a:latin typeface="Twentieth Century"/>
              <a:ea typeface="Twentieth Century"/>
              <a:cs typeface="Twentieth Century"/>
              <a:sym typeface="Twentieth Century"/>
            </a:endParaRPr>
          </a:p>
        </p:txBody>
      </p:sp>
      <p:pic>
        <p:nvPicPr>
          <p:cNvPr id="11" name="Sound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6161" y="5971523"/>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654"/>
    </mc:Choice>
    <mc:Fallback xmlns="">
      <p:transition spd="slow" advTm="72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Filtration System</a:t>
            </a:r>
            <a:endParaRPr/>
          </a:p>
        </p:txBody>
      </p:sp>
      <p:sp>
        <p:nvSpPr>
          <p:cNvPr id="142" name="Google Shape;142;p21"/>
          <p:cNvSpPr txBox="1">
            <a:spLocks noGrp="1"/>
          </p:cNvSpPr>
          <p:nvPr>
            <p:ph type="body" idx="1"/>
          </p:nvPr>
        </p:nvSpPr>
        <p:spPr>
          <a:xfrm>
            <a:off x="1086605" y="2223750"/>
            <a:ext cx="5386200" cy="3124200"/>
          </a:xfrm>
          <a:prstGeom prst="rect">
            <a:avLst/>
          </a:prstGeom>
          <a:noFill/>
          <a:ln>
            <a:noFill/>
          </a:ln>
        </p:spPr>
        <p:txBody>
          <a:bodyPr spcFirstLastPara="1" wrap="square" lIns="91425" tIns="45700" rIns="91425" bIns="45700" anchor="ctr" anchorCtr="0">
            <a:noAutofit/>
          </a:bodyPr>
          <a:lstStyle/>
          <a:p>
            <a:pPr marL="914400" lvl="1" indent="-394335" algn="l" rtl="0">
              <a:lnSpc>
                <a:spcPct val="100000"/>
              </a:lnSpc>
              <a:spcBef>
                <a:spcPts val="0"/>
              </a:spcBef>
              <a:spcAft>
                <a:spcPts val="0"/>
              </a:spcAft>
              <a:buClr>
                <a:srgbClr val="FFFFFF"/>
              </a:buClr>
              <a:buSzPts val="2610"/>
              <a:buFont typeface="Twentieth Century"/>
              <a:buChar char="•"/>
            </a:pPr>
            <a:r>
              <a:rPr lang="en-US" sz="2400">
                <a:solidFill>
                  <a:srgbClr val="FFFFFF"/>
                </a:solidFill>
                <a:latin typeface="Twentieth Century"/>
                <a:ea typeface="Twentieth Century"/>
                <a:cs typeface="Twentieth Century"/>
                <a:sym typeface="Twentieth Century"/>
              </a:rPr>
              <a:t>Viqua VT4-DWS/12 UV Filter 3.5GPM (Gallons per Minute)</a:t>
            </a:r>
            <a:endParaRPr>
              <a:solidFill>
                <a:srgbClr val="FFFFFF"/>
              </a:solidFill>
              <a:latin typeface="Twentieth Century"/>
              <a:ea typeface="Twentieth Century"/>
              <a:cs typeface="Twentieth Century"/>
              <a:sym typeface="Twentieth Century"/>
            </a:endParaRPr>
          </a:p>
          <a:p>
            <a:pPr marL="914400" lvl="1" indent="-228600" algn="l" rtl="0">
              <a:lnSpc>
                <a:spcPct val="100000"/>
              </a:lnSpc>
              <a:spcBef>
                <a:spcPts val="0"/>
              </a:spcBef>
              <a:spcAft>
                <a:spcPts val="0"/>
              </a:spcAft>
              <a:buSzPts val="2610"/>
              <a:buNone/>
            </a:pPr>
            <a:endParaRPr sz="2400">
              <a:solidFill>
                <a:srgbClr val="FFFFFF"/>
              </a:solidFill>
              <a:latin typeface="Twentieth Century"/>
              <a:ea typeface="Twentieth Century"/>
              <a:cs typeface="Twentieth Century"/>
              <a:sym typeface="Twentieth Century"/>
            </a:endParaRPr>
          </a:p>
          <a:p>
            <a:pPr marL="914400" lvl="1" indent="-394335" algn="l" rtl="0">
              <a:lnSpc>
                <a:spcPct val="100000"/>
              </a:lnSpc>
              <a:spcBef>
                <a:spcPts val="0"/>
              </a:spcBef>
              <a:spcAft>
                <a:spcPts val="0"/>
              </a:spcAft>
              <a:buClr>
                <a:srgbClr val="FFFFFF"/>
              </a:buClr>
              <a:buSzPts val="2610"/>
              <a:buFont typeface="Twentieth Century"/>
              <a:buChar char="•"/>
            </a:pPr>
            <a:r>
              <a:rPr lang="en-US" sz="2400">
                <a:solidFill>
                  <a:srgbClr val="FFFFFF"/>
                </a:solidFill>
                <a:latin typeface="Twentieth Century"/>
                <a:ea typeface="Twentieth Century"/>
                <a:cs typeface="Twentieth Century"/>
                <a:sym typeface="Twentieth Century"/>
              </a:rPr>
              <a:t>AWP110-2 5 Micron Sediment filter </a:t>
            </a:r>
            <a:endParaRPr sz="2400">
              <a:solidFill>
                <a:srgbClr val="FFFFFF"/>
              </a:solidFill>
              <a:latin typeface="Twentieth Century"/>
              <a:ea typeface="Twentieth Century"/>
              <a:cs typeface="Twentieth Century"/>
              <a:sym typeface="Twentieth Century"/>
            </a:endParaRPr>
          </a:p>
          <a:p>
            <a:pPr marL="914400" lvl="1" indent="-228600" algn="l" rtl="0">
              <a:lnSpc>
                <a:spcPct val="100000"/>
              </a:lnSpc>
              <a:spcBef>
                <a:spcPts val="0"/>
              </a:spcBef>
              <a:spcAft>
                <a:spcPts val="0"/>
              </a:spcAft>
              <a:buSzPts val="2610"/>
              <a:buNone/>
            </a:pPr>
            <a:endParaRPr sz="2400">
              <a:solidFill>
                <a:srgbClr val="FFFFFF"/>
              </a:solidFill>
              <a:latin typeface="Twentieth Century"/>
              <a:ea typeface="Twentieth Century"/>
              <a:cs typeface="Twentieth Century"/>
              <a:sym typeface="Twentieth Century"/>
            </a:endParaRPr>
          </a:p>
          <a:p>
            <a:pPr marL="914400" lvl="1" indent="-394335" algn="l" rtl="0">
              <a:lnSpc>
                <a:spcPct val="100000"/>
              </a:lnSpc>
              <a:spcBef>
                <a:spcPts val="0"/>
              </a:spcBef>
              <a:spcAft>
                <a:spcPts val="0"/>
              </a:spcAft>
              <a:buClr>
                <a:srgbClr val="FFFFFF"/>
              </a:buClr>
              <a:buSzPts val="2610"/>
              <a:buFont typeface="Twentieth Century"/>
              <a:buChar char="•"/>
            </a:pPr>
            <a:r>
              <a:rPr lang="en-US" sz="2400">
                <a:solidFill>
                  <a:srgbClr val="FFFFFF"/>
                </a:solidFill>
                <a:latin typeface="Twentieth Century"/>
                <a:ea typeface="Twentieth Century"/>
                <a:cs typeface="Twentieth Century"/>
                <a:sym typeface="Twentieth Century"/>
              </a:rPr>
              <a:t>C-02PB Carbon Block Filter for taste and odour removal</a:t>
            </a:r>
            <a:endParaRPr>
              <a:solidFill>
                <a:srgbClr val="FFFFFF"/>
              </a:solidFill>
              <a:latin typeface="Twentieth Century"/>
              <a:ea typeface="Twentieth Century"/>
              <a:cs typeface="Twentieth Century"/>
              <a:sym typeface="Twentieth Century"/>
            </a:endParaRPr>
          </a:p>
        </p:txBody>
      </p:sp>
      <p:pic>
        <p:nvPicPr>
          <p:cNvPr id="143" name="Google Shape;143;p21" descr="https://cdn10.bigcommerce.com/s-mre1mh/products/6045/images/3067/Viqua_VT4-DWS11_No_Banner__19593.1498080407.1280.1280.jpg?c=2"/>
          <p:cNvPicPr preferRelativeResize="0"/>
          <p:nvPr/>
        </p:nvPicPr>
        <p:blipFill rotWithShape="1">
          <a:blip r:embed="rId5">
            <a:alphaModFix/>
          </a:blip>
          <a:srcRect t="-1293" b="8871"/>
          <a:stretch/>
        </p:blipFill>
        <p:spPr>
          <a:xfrm>
            <a:off x="6659225" y="1799662"/>
            <a:ext cx="4201875" cy="3833824"/>
          </a:xfrm>
          <a:prstGeom prst="rect">
            <a:avLst/>
          </a:prstGeom>
          <a:noFill/>
          <a:ln>
            <a:noFill/>
          </a:ln>
        </p:spPr>
      </p:pic>
      <p:pic>
        <p:nvPicPr>
          <p:cNvPr id="145" name="Google Shape;145;p21"/>
          <p:cNvPicPr preferRelativeResize="0"/>
          <p:nvPr/>
        </p:nvPicPr>
        <p:blipFill rotWithShape="1">
          <a:blip r:embed="rId6">
            <a:alphaModFix/>
          </a:blip>
          <a:srcRect/>
          <a:stretch/>
        </p:blipFill>
        <p:spPr>
          <a:xfrm>
            <a:off x="11006125" y="5771587"/>
            <a:ext cx="919714" cy="919714"/>
          </a:xfrm>
          <a:prstGeom prst="rect">
            <a:avLst/>
          </a:prstGeom>
          <a:noFill/>
          <a:ln>
            <a:noFill/>
          </a:ln>
        </p:spPr>
      </p:pic>
      <p:sp>
        <p:nvSpPr>
          <p:cNvPr id="8" name="Google Shape;194;gacf3362bad_3_27"/>
          <p:cNvSpPr txBox="1"/>
          <p:nvPr/>
        </p:nvSpPr>
        <p:spPr>
          <a:xfrm>
            <a:off x="9608796" y="6322001"/>
            <a:ext cx="1481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Twentieth Century"/>
                <a:ea typeface="Twentieth Century"/>
                <a:cs typeface="Twentieth Century"/>
                <a:sym typeface="Twentieth Century"/>
              </a:rPr>
              <a:t>Grant Cooper</a:t>
            </a:r>
            <a:endParaRPr sz="1800" b="0" i="0" u="none" strike="noStrike" cap="none" dirty="0">
              <a:solidFill>
                <a:schemeClr val="lt1"/>
              </a:solidFill>
              <a:latin typeface="Twentieth Century"/>
              <a:ea typeface="Twentieth Century"/>
              <a:cs typeface="Twentieth Century"/>
              <a:sym typeface="Twentieth Century"/>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1221" y="5915601"/>
            <a:ext cx="812800" cy="812800"/>
          </a:xfrm>
          <a:prstGeom prst="rect">
            <a:avLst/>
          </a:prstGeom>
        </p:spPr>
      </p:pic>
    </p:spTree>
    <p:extLst>
      <p:ext uri="{BB962C8B-B14F-4D97-AF65-F5344CB8AC3E}">
        <p14:creationId xmlns:p14="http://schemas.microsoft.com/office/powerpoint/2010/main" val="1575280984"/>
      </p:ext>
    </p:extLst>
  </p:cSld>
  <p:clrMapOvr>
    <a:masterClrMapping/>
  </p:clrMapOvr>
  <mc:AlternateContent xmlns:mc="http://schemas.openxmlformats.org/markup-compatibility/2006" xmlns:p14="http://schemas.microsoft.com/office/powerpoint/2010/main">
    <mc:Choice Requires="p14">
      <p:transition spd="slow" p14:dur="2000" advTm="26220"/>
    </mc:Choice>
    <mc:Fallback xmlns="">
      <p:transition spd="slow" advTm="26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2"/>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r>
              <a:rPr lang="en-US" dirty="0"/>
              <a:t>Pump Technologies Comparisons</a:t>
            </a:r>
            <a:endParaRPr dirty="0"/>
          </a:p>
        </p:txBody>
      </p:sp>
      <p:pic>
        <p:nvPicPr>
          <p:cNvPr id="154" name="Google Shape;154;p22"/>
          <p:cNvPicPr preferRelativeResize="0"/>
          <p:nvPr/>
        </p:nvPicPr>
        <p:blipFill rotWithShape="1">
          <a:blip r:embed="rId5">
            <a:alphaModFix/>
          </a:blip>
          <a:srcRect/>
          <a:stretch/>
        </p:blipFill>
        <p:spPr>
          <a:xfrm>
            <a:off x="11006125" y="5771587"/>
            <a:ext cx="919714" cy="919714"/>
          </a:xfrm>
          <a:prstGeom prst="rect">
            <a:avLst/>
          </a:prstGeom>
          <a:noFill/>
          <a:ln>
            <a:noFill/>
          </a:ln>
        </p:spPr>
      </p:pic>
      <p:graphicFrame>
        <p:nvGraphicFramePr>
          <p:cNvPr id="4" name="Table 3"/>
          <p:cNvGraphicFramePr>
            <a:graphicFrameLocks noGrp="1"/>
          </p:cNvGraphicFramePr>
          <p:nvPr/>
        </p:nvGraphicFramePr>
        <p:xfrm>
          <a:off x="1508961" y="2522198"/>
          <a:ext cx="9969500" cy="1930400"/>
        </p:xfrm>
        <a:graphic>
          <a:graphicData uri="http://schemas.openxmlformats.org/drawingml/2006/table">
            <a:tbl>
              <a:tblPr/>
              <a:tblGrid>
                <a:gridCol w="1993900">
                  <a:extLst>
                    <a:ext uri="{9D8B030D-6E8A-4147-A177-3AD203B41FA5}">
                      <a16:colId xmlns:a16="http://schemas.microsoft.com/office/drawing/2014/main" val="20000"/>
                    </a:ext>
                  </a:extLst>
                </a:gridCol>
                <a:gridCol w="1993900">
                  <a:extLst>
                    <a:ext uri="{9D8B030D-6E8A-4147-A177-3AD203B41FA5}">
                      <a16:colId xmlns:a16="http://schemas.microsoft.com/office/drawing/2014/main" val="20001"/>
                    </a:ext>
                  </a:extLst>
                </a:gridCol>
                <a:gridCol w="1993900">
                  <a:extLst>
                    <a:ext uri="{9D8B030D-6E8A-4147-A177-3AD203B41FA5}">
                      <a16:colId xmlns:a16="http://schemas.microsoft.com/office/drawing/2014/main" val="20002"/>
                    </a:ext>
                  </a:extLst>
                </a:gridCol>
                <a:gridCol w="1993900">
                  <a:extLst>
                    <a:ext uri="{9D8B030D-6E8A-4147-A177-3AD203B41FA5}">
                      <a16:colId xmlns:a16="http://schemas.microsoft.com/office/drawing/2014/main" val="20003"/>
                    </a:ext>
                  </a:extLst>
                </a:gridCol>
                <a:gridCol w="1993900">
                  <a:extLst>
                    <a:ext uri="{9D8B030D-6E8A-4147-A177-3AD203B41FA5}">
                      <a16:colId xmlns:a16="http://schemas.microsoft.com/office/drawing/2014/main" val="20004"/>
                    </a:ext>
                  </a:extLst>
                </a:gridCol>
              </a:tblGrid>
              <a:tr h="482600">
                <a:tc>
                  <a:txBody>
                    <a:bodyPr/>
                    <a:lstStyle/>
                    <a:p>
                      <a:pPr algn="ctr" fontAlgn="ctr"/>
                      <a:r>
                        <a:rPr lang="en-US" sz="1200" b="0" i="0" u="none" strike="noStrike">
                          <a:solidFill>
                            <a:srgbClr val="000000"/>
                          </a:solidFill>
                          <a:effectLst/>
                          <a:latin typeface="Calibri" charset="0"/>
                        </a:rPr>
                        <a:t>Water Pumping Technology</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200" b="0" i="0" u="none" strike="noStrike">
                          <a:solidFill>
                            <a:srgbClr val="000000"/>
                          </a:solidFill>
                          <a:effectLst/>
                          <a:latin typeface="Calibri" charset="0"/>
                        </a:rPr>
                        <a:t>Self-Priming</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200" b="0" i="0" u="none" strike="noStrike">
                          <a:solidFill>
                            <a:srgbClr val="000000"/>
                          </a:solidFill>
                          <a:effectLst/>
                          <a:latin typeface="Calibri" charset="0"/>
                        </a:rPr>
                        <a:t>Output Volume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200" b="0" i="0" u="none" strike="noStrike">
                          <a:solidFill>
                            <a:srgbClr val="000000"/>
                          </a:solidFill>
                          <a:effectLst/>
                          <a:latin typeface="Calibri" charset="0"/>
                        </a:rPr>
                        <a:t>Debris Sensitivity</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200" b="0" i="0" u="none" strike="noStrike">
                          <a:solidFill>
                            <a:srgbClr val="000000"/>
                          </a:solidFill>
                          <a:effectLst/>
                          <a:latin typeface="Calibri" charset="0"/>
                        </a:rPr>
                        <a:t>Current Draw</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0000"/>
                  </a:ext>
                </a:extLst>
              </a:tr>
              <a:tr h="482600">
                <a:tc>
                  <a:txBody>
                    <a:bodyPr/>
                    <a:lstStyle/>
                    <a:p>
                      <a:pPr algn="ctr" fontAlgn="ctr"/>
                      <a:r>
                        <a:rPr lang="en-US" sz="1200" b="0" i="0" u="none" strike="noStrike">
                          <a:solidFill>
                            <a:srgbClr val="000000"/>
                          </a:solidFill>
                          <a:effectLst/>
                          <a:latin typeface="Calibri" charset="0"/>
                        </a:rPr>
                        <a:t>Impeller</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charset="0"/>
                        </a:rPr>
                        <a:t>No</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charset="0"/>
                        </a:rPr>
                        <a:t>Middle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charset="0"/>
                        </a:rPr>
                        <a:t>Highest</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charset="0"/>
                        </a:rPr>
                        <a:t>Middle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82600">
                <a:tc>
                  <a:txBody>
                    <a:bodyPr/>
                    <a:lstStyle/>
                    <a:p>
                      <a:pPr algn="ctr" fontAlgn="ctr"/>
                      <a:r>
                        <a:rPr lang="en-US" sz="1200" b="0" i="0" u="none" strike="noStrike">
                          <a:solidFill>
                            <a:srgbClr val="000000"/>
                          </a:solidFill>
                          <a:effectLst/>
                          <a:latin typeface="Calibri" charset="0"/>
                        </a:rPr>
                        <a:t>Centrifugal</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charset="0"/>
                        </a:rPr>
                        <a:t>No</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charset="0"/>
                        </a:rPr>
                        <a:t>Highest</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charset="0"/>
                        </a:rPr>
                        <a:t>Lowest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charset="0"/>
                        </a:rPr>
                        <a:t>Highest</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82600">
                <a:tc>
                  <a:txBody>
                    <a:bodyPr/>
                    <a:lstStyle/>
                    <a:p>
                      <a:pPr algn="ctr" fontAlgn="ctr"/>
                      <a:r>
                        <a:rPr lang="en-US" sz="1200" b="0" i="0" u="none" strike="noStrike">
                          <a:solidFill>
                            <a:srgbClr val="000000"/>
                          </a:solidFill>
                          <a:effectLst/>
                          <a:latin typeface="Calibri" charset="0"/>
                        </a:rPr>
                        <a:t>Diaphragm</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charset="0"/>
                        </a:rPr>
                        <a:t>Yes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charset="0"/>
                        </a:rPr>
                        <a:t>Lowest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charset="0"/>
                        </a:rPr>
                        <a:t>Middle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Calibri" charset="0"/>
                        </a:rPr>
                        <a:t>Lowest</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11" name="Google Shape;194;gacf3362bad_3_27"/>
          <p:cNvSpPr txBox="1"/>
          <p:nvPr/>
        </p:nvSpPr>
        <p:spPr>
          <a:xfrm>
            <a:off x="9608796" y="6322001"/>
            <a:ext cx="1481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Twentieth Century"/>
                <a:ea typeface="Twentieth Century"/>
                <a:cs typeface="Twentieth Century"/>
                <a:sym typeface="Twentieth Century"/>
              </a:rPr>
              <a:t>Grant Cooper</a:t>
            </a:r>
            <a:endParaRPr sz="1800" b="0" i="0" u="none" strike="noStrike" cap="none" dirty="0">
              <a:solidFill>
                <a:schemeClr val="lt1"/>
              </a:solidFill>
              <a:latin typeface="Twentieth Century"/>
              <a:ea typeface="Twentieth Century"/>
              <a:cs typeface="Twentieth Century"/>
              <a:sym typeface="Twentieth Century"/>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6161" y="5915601"/>
            <a:ext cx="812800" cy="812800"/>
          </a:xfrm>
          <a:prstGeom prst="rect">
            <a:avLst/>
          </a:prstGeom>
        </p:spPr>
      </p:pic>
    </p:spTree>
    <p:extLst>
      <p:ext uri="{BB962C8B-B14F-4D97-AF65-F5344CB8AC3E}">
        <p14:creationId xmlns:p14="http://schemas.microsoft.com/office/powerpoint/2010/main" val="1165532377"/>
      </p:ext>
    </p:extLst>
  </p:cSld>
  <p:clrMapOvr>
    <a:masterClrMapping/>
  </p:clrMapOvr>
  <mc:AlternateContent xmlns:mc="http://schemas.openxmlformats.org/markup-compatibility/2006" xmlns:p14="http://schemas.microsoft.com/office/powerpoint/2010/main">
    <mc:Choice Requires="p14">
      <p:transition spd="slow" p14:dur="2000" advTm="30365"/>
    </mc:Choice>
    <mc:Fallback xmlns="">
      <p:transition spd="slow" advTm="30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2"/>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r>
              <a:rPr lang="en-US"/>
              <a:t>Water System Pump</a:t>
            </a:r>
            <a:endParaRPr/>
          </a:p>
        </p:txBody>
      </p:sp>
      <p:sp>
        <p:nvSpPr>
          <p:cNvPr id="151" name="Google Shape;151;p22"/>
          <p:cNvSpPr txBox="1">
            <a:spLocks noGrp="1"/>
          </p:cNvSpPr>
          <p:nvPr>
            <p:ph type="body" idx="1"/>
          </p:nvPr>
        </p:nvSpPr>
        <p:spPr>
          <a:xfrm>
            <a:off x="1086604" y="2223750"/>
            <a:ext cx="6229800" cy="3124200"/>
          </a:xfrm>
          <a:prstGeom prst="rect">
            <a:avLst/>
          </a:prstGeom>
          <a:noFill/>
          <a:ln>
            <a:noFill/>
          </a:ln>
        </p:spPr>
        <p:txBody>
          <a:bodyPr spcFirstLastPara="1" wrap="square" lIns="91425" tIns="45700" rIns="91425" bIns="45700" anchor="ctr" anchorCtr="0">
            <a:normAutofit/>
          </a:bodyPr>
          <a:lstStyle/>
          <a:p>
            <a:pPr marL="457200" lvl="0" indent="-394335" algn="l" rtl="0">
              <a:lnSpc>
                <a:spcPct val="90000"/>
              </a:lnSpc>
              <a:spcBef>
                <a:spcPts val="360"/>
              </a:spcBef>
              <a:spcAft>
                <a:spcPts val="0"/>
              </a:spcAft>
              <a:buSzPts val="2610"/>
              <a:buChar char="•"/>
            </a:pPr>
            <a:r>
              <a:rPr lang="en-US" sz="2220"/>
              <a:t>Flojet 03526-144A Triplex Diaphragm Automatic Water System Pump </a:t>
            </a:r>
            <a:endParaRPr/>
          </a:p>
          <a:p>
            <a:pPr marL="457200" lvl="0" indent="-394335" algn="l" rtl="0">
              <a:lnSpc>
                <a:spcPct val="90000"/>
              </a:lnSpc>
              <a:spcBef>
                <a:spcPts val="360"/>
              </a:spcBef>
              <a:spcAft>
                <a:spcPts val="0"/>
              </a:spcAft>
              <a:buSzPts val="2610"/>
              <a:buChar char="•"/>
            </a:pPr>
            <a:r>
              <a:rPr lang="en-US" sz="2220"/>
              <a:t>Self-priming up to 10ft and can be run dry. </a:t>
            </a:r>
            <a:endParaRPr/>
          </a:p>
          <a:p>
            <a:pPr marL="457200" lvl="0" indent="-394335" algn="l" rtl="0">
              <a:lnSpc>
                <a:spcPct val="90000"/>
              </a:lnSpc>
              <a:spcBef>
                <a:spcPts val="360"/>
              </a:spcBef>
              <a:spcAft>
                <a:spcPts val="0"/>
              </a:spcAft>
              <a:buSzPts val="2610"/>
              <a:buChar char="•"/>
            </a:pPr>
            <a:r>
              <a:rPr lang="en-US" sz="2220"/>
              <a:t>Automatic pumps feature a mechanism that will start the pump by the opening of a faucet.</a:t>
            </a:r>
            <a:endParaRPr/>
          </a:p>
          <a:p>
            <a:pPr marL="457200" lvl="0" indent="-394335" algn="l" rtl="0">
              <a:lnSpc>
                <a:spcPct val="90000"/>
              </a:lnSpc>
              <a:spcBef>
                <a:spcPts val="360"/>
              </a:spcBef>
              <a:spcAft>
                <a:spcPts val="0"/>
              </a:spcAft>
              <a:buSzPts val="2610"/>
              <a:buChar char="•"/>
            </a:pPr>
            <a:r>
              <a:rPr lang="en-US" sz="2220"/>
              <a:t>Flow rate of 2.9 GPM (Gallons per Minute)</a:t>
            </a:r>
            <a:endParaRPr/>
          </a:p>
          <a:p>
            <a:pPr marL="457200" lvl="0" indent="-394335" algn="l" rtl="0">
              <a:lnSpc>
                <a:spcPct val="90000"/>
              </a:lnSpc>
              <a:spcBef>
                <a:spcPts val="360"/>
              </a:spcBef>
              <a:spcAft>
                <a:spcPts val="0"/>
              </a:spcAft>
              <a:buSzPts val="2610"/>
              <a:buChar char="•"/>
            </a:pPr>
            <a:r>
              <a:rPr lang="en-US" sz="2220"/>
              <a:t>Operates on 12V DC</a:t>
            </a:r>
            <a:endParaRPr/>
          </a:p>
        </p:txBody>
      </p:sp>
      <p:pic>
        <p:nvPicPr>
          <p:cNvPr id="152" name="Google Shape;152;p22"/>
          <p:cNvPicPr preferRelativeResize="0"/>
          <p:nvPr/>
        </p:nvPicPr>
        <p:blipFill rotWithShape="1">
          <a:blip r:embed="rId5">
            <a:alphaModFix/>
          </a:blip>
          <a:srcRect/>
          <a:stretch/>
        </p:blipFill>
        <p:spPr>
          <a:xfrm>
            <a:off x="7477950" y="1632225"/>
            <a:ext cx="3063225" cy="4011349"/>
          </a:xfrm>
          <a:prstGeom prst="rect">
            <a:avLst/>
          </a:prstGeom>
          <a:noFill/>
          <a:ln>
            <a:noFill/>
          </a:ln>
        </p:spPr>
      </p:pic>
      <p:pic>
        <p:nvPicPr>
          <p:cNvPr id="154" name="Google Shape;154;p22"/>
          <p:cNvPicPr preferRelativeResize="0"/>
          <p:nvPr/>
        </p:nvPicPr>
        <p:blipFill rotWithShape="1">
          <a:blip r:embed="rId6">
            <a:alphaModFix/>
          </a:blip>
          <a:srcRect/>
          <a:stretch/>
        </p:blipFill>
        <p:spPr>
          <a:xfrm>
            <a:off x="11006125" y="5771587"/>
            <a:ext cx="919714" cy="919714"/>
          </a:xfrm>
          <a:prstGeom prst="rect">
            <a:avLst/>
          </a:prstGeom>
          <a:noFill/>
          <a:ln>
            <a:noFill/>
          </a:ln>
        </p:spPr>
      </p:pic>
      <p:sp>
        <p:nvSpPr>
          <p:cNvPr id="8" name="Google Shape;194;gacf3362bad_3_27"/>
          <p:cNvSpPr txBox="1"/>
          <p:nvPr/>
        </p:nvSpPr>
        <p:spPr>
          <a:xfrm>
            <a:off x="9608796" y="6322001"/>
            <a:ext cx="1481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Twentieth Century"/>
                <a:ea typeface="Twentieth Century"/>
                <a:cs typeface="Twentieth Century"/>
                <a:sym typeface="Twentieth Century"/>
              </a:rPr>
              <a:t>Grant Cooper</a:t>
            </a:r>
            <a:endParaRPr sz="1800" b="0" i="0" u="none" strike="noStrike" cap="none" dirty="0">
              <a:solidFill>
                <a:schemeClr val="lt1"/>
              </a:solidFill>
              <a:latin typeface="Twentieth Century"/>
              <a:ea typeface="Twentieth Century"/>
              <a:cs typeface="Twentieth Century"/>
              <a:sym typeface="Twentieth Century"/>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6161" y="5915601"/>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326"/>
    </mc:Choice>
    <mc:Fallback xmlns="">
      <p:transition spd="slow" advTm="39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7"/>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solidFill>
                  <a:schemeClr val="lt1"/>
                </a:solidFill>
                <a:latin typeface="Twentieth Century"/>
                <a:ea typeface="Twentieth Century"/>
                <a:cs typeface="Twentieth Century"/>
                <a:sym typeface="Twentieth Century"/>
              </a:rPr>
              <a:t>PCB Block Diagram</a:t>
            </a:r>
            <a:endParaRPr>
              <a:solidFill>
                <a:schemeClr val="lt1"/>
              </a:solidFill>
              <a:latin typeface="Twentieth Century"/>
              <a:ea typeface="Twentieth Century"/>
              <a:cs typeface="Twentieth Century"/>
              <a:sym typeface="Twentieth Century"/>
            </a:endParaRPr>
          </a:p>
        </p:txBody>
      </p:sp>
      <p:sp>
        <p:nvSpPr>
          <p:cNvPr id="237" name="Google Shape;237;p27"/>
          <p:cNvSpPr/>
          <p:nvPr/>
        </p:nvSpPr>
        <p:spPr>
          <a:xfrm>
            <a:off x="3690415" y="2169194"/>
            <a:ext cx="5672246" cy="4211728"/>
          </a:xfrm>
          <a:prstGeom prst="roundRect">
            <a:avLst>
              <a:gd name="adj" fmla="val 16667"/>
            </a:avLst>
          </a:prstGeom>
          <a:solidFill>
            <a:srgbClr val="D4EDFB"/>
          </a:solidFill>
          <a:ln w="254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8" name="Google Shape;238;p27"/>
          <p:cNvSpPr/>
          <p:nvPr/>
        </p:nvSpPr>
        <p:spPr>
          <a:xfrm>
            <a:off x="4169386" y="2464274"/>
            <a:ext cx="2540000" cy="1074057"/>
          </a:xfrm>
          <a:prstGeom prst="roundRect">
            <a:avLst>
              <a:gd name="adj" fmla="val 16667"/>
            </a:avLst>
          </a:prstGeom>
          <a:solidFill>
            <a:srgbClr val="B7BBBD"/>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12V 12A Voltage Regulator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9" name="Google Shape;239;p27"/>
          <p:cNvSpPr/>
          <p:nvPr/>
        </p:nvSpPr>
        <p:spPr>
          <a:xfrm>
            <a:off x="4169386" y="4841694"/>
            <a:ext cx="2540000" cy="1074057"/>
          </a:xfrm>
          <a:prstGeom prst="roundRect">
            <a:avLst>
              <a:gd name="adj" fmla="val 16667"/>
            </a:avLst>
          </a:prstGeom>
          <a:solidFill>
            <a:srgbClr val="B7BBBD"/>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24V .3A Voltage Regulator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40" name="Google Shape;240;p27"/>
          <p:cNvSpPr/>
          <p:nvPr/>
        </p:nvSpPr>
        <p:spPr>
          <a:xfrm>
            <a:off x="1484311" y="3612168"/>
            <a:ext cx="1175657" cy="1229526"/>
          </a:xfrm>
          <a:prstGeom prst="roundRect">
            <a:avLst>
              <a:gd name="adj" fmla="val 16667"/>
            </a:avLst>
          </a:prstGeom>
          <a:solidFill>
            <a:schemeClr val="accen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PWM Charge Controller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1" name="Google Shape;241;p27"/>
          <p:cNvSpPr/>
          <p:nvPr/>
        </p:nvSpPr>
        <p:spPr>
          <a:xfrm>
            <a:off x="7302741" y="3634524"/>
            <a:ext cx="1799772" cy="1074057"/>
          </a:xfrm>
          <a:prstGeom prst="roundRect">
            <a:avLst>
              <a:gd name="adj" fmla="val 16667"/>
            </a:avLst>
          </a:prstGeom>
          <a:solidFill>
            <a:srgbClr val="BFBFB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Relay / MOSFET component control circuits</a:t>
            </a:r>
            <a:endParaRPr sz="1400" b="0" i="0" u="none" strike="noStrike" cap="none">
              <a:solidFill>
                <a:schemeClr val="dk1"/>
              </a:solidFill>
              <a:latin typeface="Arial"/>
              <a:ea typeface="Arial"/>
              <a:cs typeface="Arial"/>
              <a:sym typeface="Arial"/>
            </a:endParaRPr>
          </a:p>
        </p:txBody>
      </p:sp>
      <p:cxnSp>
        <p:nvCxnSpPr>
          <p:cNvPr id="242" name="Google Shape;242;p27"/>
          <p:cNvCxnSpPr/>
          <p:nvPr/>
        </p:nvCxnSpPr>
        <p:spPr>
          <a:xfrm rot="10800000" flipH="1">
            <a:off x="2659968" y="2905253"/>
            <a:ext cx="1509300" cy="1266300"/>
          </a:xfrm>
          <a:prstGeom prst="bentConnector3">
            <a:avLst>
              <a:gd name="adj1" fmla="val 50000"/>
            </a:avLst>
          </a:prstGeom>
          <a:noFill/>
          <a:ln w="31750" cap="flat" cmpd="sng">
            <a:solidFill>
              <a:schemeClr val="dk1"/>
            </a:solidFill>
            <a:prstDash val="solid"/>
            <a:round/>
            <a:headEnd type="none" w="sm" len="sm"/>
            <a:tailEnd type="triangle" w="med" len="med"/>
          </a:ln>
        </p:spPr>
      </p:cxnSp>
      <p:cxnSp>
        <p:nvCxnSpPr>
          <p:cNvPr id="243" name="Google Shape;243;p27"/>
          <p:cNvCxnSpPr/>
          <p:nvPr/>
        </p:nvCxnSpPr>
        <p:spPr>
          <a:xfrm>
            <a:off x="2659968" y="4149198"/>
            <a:ext cx="1509300" cy="1266300"/>
          </a:xfrm>
          <a:prstGeom prst="bentConnector3">
            <a:avLst>
              <a:gd name="adj1" fmla="val 50004"/>
            </a:avLst>
          </a:prstGeom>
          <a:noFill/>
          <a:ln w="31750" cap="flat" cmpd="sng">
            <a:solidFill>
              <a:schemeClr val="dk1"/>
            </a:solidFill>
            <a:prstDash val="solid"/>
            <a:round/>
            <a:headEnd type="none" w="sm" len="sm"/>
            <a:tailEnd type="triangle" w="med" len="med"/>
          </a:ln>
        </p:spPr>
      </p:cxnSp>
      <p:cxnSp>
        <p:nvCxnSpPr>
          <p:cNvPr id="244" name="Google Shape;244;p27"/>
          <p:cNvCxnSpPr/>
          <p:nvPr/>
        </p:nvCxnSpPr>
        <p:spPr>
          <a:xfrm>
            <a:off x="2926162" y="4171553"/>
            <a:ext cx="1243224" cy="0"/>
          </a:xfrm>
          <a:prstGeom prst="straightConnector1">
            <a:avLst/>
          </a:prstGeom>
          <a:noFill/>
          <a:ln w="31750" cap="flat" cmpd="sng">
            <a:solidFill>
              <a:schemeClr val="dk1"/>
            </a:solidFill>
            <a:prstDash val="solid"/>
            <a:round/>
            <a:headEnd type="none" w="sm" len="sm"/>
            <a:tailEnd type="triangle" w="med" len="med"/>
          </a:ln>
        </p:spPr>
      </p:cxnSp>
      <p:sp>
        <p:nvSpPr>
          <p:cNvPr id="245" name="Google Shape;245;p27"/>
          <p:cNvSpPr/>
          <p:nvPr/>
        </p:nvSpPr>
        <p:spPr>
          <a:xfrm>
            <a:off x="10059922" y="1481244"/>
            <a:ext cx="1888435" cy="1439202"/>
          </a:xfrm>
          <a:prstGeom prst="roundRect">
            <a:avLst>
              <a:gd name="adj" fmla="val 16667"/>
            </a:avLst>
          </a:prstGeom>
          <a:solidFill>
            <a:schemeClr val="accen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Raspberry Pi 4b GPIO Pins</a:t>
            </a:r>
            <a:endParaRPr sz="1400" b="0" i="0" u="none" strike="noStrike" cap="none">
              <a:solidFill>
                <a:schemeClr val="dk1"/>
              </a:solidFill>
              <a:latin typeface="Arial"/>
              <a:ea typeface="Arial"/>
              <a:cs typeface="Arial"/>
              <a:sym typeface="Arial"/>
            </a:endParaRPr>
          </a:p>
        </p:txBody>
      </p:sp>
      <p:cxnSp>
        <p:nvCxnSpPr>
          <p:cNvPr id="246" name="Google Shape;246;p27"/>
          <p:cNvCxnSpPr>
            <a:stCxn id="245" idx="1"/>
            <a:endCxn id="241" idx="3"/>
          </p:cNvCxnSpPr>
          <p:nvPr/>
        </p:nvCxnSpPr>
        <p:spPr>
          <a:xfrm flipH="1">
            <a:off x="9102622" y="2200845"/>
            <a:ext cx="957300" cy="1970700"/>
          </a:xfrm>
          <a:prstGeom prst="bentConnector3">
            <a:avLst>
              <a:gd name="adj1" fmla="val 50006"/>
            </a:avLst>
          </a:prstGeom>
          <a:noFill/>
          <a:ln w="31750" cap="flat" cmpd="sng">
            <a:solidFill>
              <a:schemeClr val="dk1"/>
            </a:solidFill>
            <a:prstDash val="solid"/>
            <a:round/>
            <a:headEnd type="none" w="sm" len="sm"/>
            <a:tailEnd type="triangle" w="med" len="med"/>
          </a:ln>
        </p:spPr>
      </p:cxnSp>
      <p:cxnSp>
        <p:nvCxnSpPr>
          <p:cNvPr id="247" name="Google Shape;247;p27"/>
          <p:cNvCxnSpPr/>
          <p:nvPr/>
        </p:nvCxnSpPr>
        <p:spPr>
          <a:xfrm>
            <a:off x="9096151" y="4358011"/>
            <a:ext cx="1162200" cy="738000"/>
          </a:xfrm>
          <a:prstGeom prst="bentConnector3">
            <a:avLst>
              <a:gd name="adj1" fmla="val 39739"/>
            </a:avLst>
          </a:prstGeom>
          <a:noFill/>
          <a:ln w="31750" cap="flat" cmpd="sng">
            <a:solidFill>
              <a:schemeClr val="dk1"/>
            </a:solidFill>
            <a:prstDash val="solid"/>
            <a:round/>
            <a:headEnd type="none" w="sm" len="sm"/>
            <a:tailEnd type="triangle" w="med" len="med"/>
          </a:ln>
        </p:spPr>
      </p:cxnSp>
      <p:cxnSp>
        <p:nvCxnSpPr>
          <p:cNvPr id="248" name="Google Shape;248;p27"/>
          <p:cNvCxnSpPr>
            <a:stCxn id="238" idx="3"/>
            <a:endCxn id="241" idx="1"/>
          </p:cNvCxnSpPr>
          <p:nvPr/>
        </p:nvCxnSpPr>
        <p:spPr>
          <a:xfrm>
            <a:off x="6709386" y="3001303"/>
            <a:ext cx="593400" cy="1170300"/>
          </a:xfrm>
          <a:prstGeom prst="bentConnector3">
            <a:avLst>
              <a:gd name="adj1" fmla="val 49996"/>
            </a:avLst>
          </a:prstGeom>
          <a:noFill/>
          <a:ln w="31750" cap="flat" cmpd="sng">
            <a:solidFill>
              <a:schemeClr val="dk1"/>
            </a:solidFill>
            <a:prstDash val="solid"/>
            <a:round/>
            <a:headEnd type="none" w="sm" len="sm"/>
            <a:tailEnd type="triangle" w="med" len="med"/>
          </a:ln>
        </p:spPr>
      </p:cxnSp>
      <p:cxnSp>
        <p:nvCxnSpPr>
          <p:cNvPr id="249" name="Google Shape;249;p27"/>
          <p:cNvCxnSpPr>
            <a:stCxn id="239" idx="3"/>
            <a:endCxn id="241" idx="1"/>
          </p:cNvCxnSpPr>
          <p:nvPr/>
        </p:nvCxnSpPr>
        <p:spPr>
          <a:xfrm rot="10800000" flipH="1">
            <a:off x="6709386" y="4171523"/>
            <a:ext cx="593400" cy="1207200"/>
          </a:xfrm>
          <a:prstGeom prst="bentConnector3">
            <a:avLst>
              <a:gd name="adj1" fmla="val 49996"/>
            </a:avLst>
          </a:prstGeom>
          <a:noFill/>
          <a:ln w="31750" cap="flat" cmpd="sng">
            <a:solidFill>
              <a:schemeClr val="dk1"/>
            </a:solidFill>
            <a:prstDash val="solid"/>
            <a:round/>
            <a:headEnd type="none" w="sm" len="sm"/>
            <a:tailEnd type="triangle" w="med" len="med"/>
          </a:ln>
        </p:spPr>
      </p:cxnSp>
      <p:sp>
        <p:nvSpPr>
          <p:cNvPr id="250" name="Google Shape;250;p27"/>
          <p:cNvSpPr/>
          <p:nvPr/>
        </p:nvSpPr>
        <p:spPr>
          <a:xfrm>
            <a:off x="10257939" y="4149208"/>
            <a:ext cx="1492500" cy="1496100"/>
          </a:xfrm>
          <a:prstGeom prst="roundRect">
            <a:avLst>
              <a:gd name="adj" fmla="val 16667"/>
            </a:avLst>
          </a:prstGeom>
          <a:solidFill>
            <a:schemeClr val="accen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Loads</a:t>
            </a:r>
            <a:endParaRPr sz="1400" b="0" i="0" u="none" strike="noStrike" cap="none">
              <a:solidFill>
                <a:schemeClr val="dk1"/>
              </a:solidFill>
              <a:latin typeface="Arial"/>
              <a:ea typeface="Arial"/>
              <a:cs typeface="Arial"/>
              <a:sym typeface="Arial"/>
            </a:endParaRPr>
          </a:p>
        </p:txBody>
      </p:sp>
      <p:cxnSp>
        <p:nvCxnSpPr>
          <p:cNvPr id="251" name="Google Shape;251;p27"/>
          <p:cNvCxnSpPr/>
          <p:nvPr/>
        </p:nvCxnSpPr>
        <p:spPr>
          <a:xfrm rot="10800000" flipH="1">
            <a:off x="5439386" y="4171552"/>
            <a:ext cx="1883000" cy="18460"/>
          </a:xfrm>
          <a:prstGeom prst="straightConnector1">
            <a:avLst/>
          </a:prstGeom>
          <a:noFill/>
          <a:ln w="31750" cap="flat" cmpd="sng">
            <a:solidFill>
              <a:schemeClr val="dk1"/>
            </a:solidFill>
            <a:prstDash val="solid"/>
            <a:round/>
            <a:headEnd type="none" w="sm" len="sm"/>
            <a:tailEnd type="triangle" w="med" len="med"/>
          </a:ln>
        </p:spPr>
      </p:cxnSp>
      <p:sp>
        <p:nvSpPr>
          <p:cNvPr id="252" name="Google Shape;252;p27"/>
          <p:cNvSpPr/>
          <p:nvPr/>
        </p:nvSpPr>
        <p:spPr>
          <a:xfrm>
            <a:off x="4169386" y="3652984"/>
            <a:ext cx="2540000" cy="1074057"/>
          </a:xfrm>
          <a:prstGeom prst="roundRect">
            <a:avLst>
              <a:gd name="adj" fmla="val 16667"/>
            </a:avLst>
          </a:prstGeom>
          <a:solidFill>
            <a:srgbClr val="B7BBBD"/>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5V 4.5A Voltage Regulator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1" name="Google Shape;231;p26"/>
          <p:cNvPicPr preferRelativeResize="0"/>
          <p:nvPr/>
        </p:nvPicPr>
        <p:blipFill rotWithShape="1">
          <a:blip r:embed="rId5">
            <a:alphaModFix/>
          </a:blip>
          <a:srcRect/>
          <a:stretch/>
        </p:blipFill>
        <p:spPr>
          <a:xfrm>
            <a:off x="11006125" y="5771587"/>
            <a:ext cx="919714" cy="919714"/>
          </a:xfrm>
          <a:prstGeom prst="rect">
            <a:avLst/>
          </a:prstGeom>
          <a:noFill/>
          <a:ln>
            <a:noFill/>
          </a:ln>
        </p:spPr>
      </p:pic>
      <p:sp>
        <p:nvSpPr>
          <p:cNvPr id="22" name="Google Shape;194;gacf3362bad_3_27"/>
          <p:cNvSpPr txBox="1"/>
          <p:nvPr/>
        </p:nvSpPr>
        <p:spPr>
          <a:xfrm>
            <a:off x="9608796" y="6322001"/>
            <a:ext cx="1481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Twentieth Century"/>
                <a:ea typeface="Twentieth Century"/>
                <a:cs typeface="Twentieth Century"/>
                <a:sym typeface="Twentieth Century"/>
              </a:rPr>
              <a:t>Grant Cooper</a:t>
            </a:r>
            <a:endParaRPr sz="1800" b="0" i="0" u="none" strike="noStrike" cap="none" dirty="0">
              <a:solidFill>
                <a:schemeClr val="lt1"/>
              </a:solidFill>
              <a:latin typeface="Twentieth Century"/>
              <a:ea typeface="Twentieth Century"/>
              <a:cs typeface="Twentieth Century"/>
              <a:sym typeface="Twentieth Century"/>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6161" y="5915601"/>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940"/>
    </mc:Choice>
    <mc:Fallback xmlns="">
      <p:transition spd="slow" advTm="22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FB993-173F-4CBD-BAB5-1DC7380E9BD8}"/>
              </a:ext>
            </a:extLst>
          </p:cNvPr>
          <p:cNvSpPr>
            <a:spLocks noGrp="1"/>
          </p:cNvSpPr>
          <p:nvPr>
            <p:ph type="title"/>
          </p:nvPr>
        </p:nvSpPr>
        <p:spPr/>
        <p:txBody>
          <a:bodyPr/>
          <a:lstStyle/>
          <a:p>
            <a:r>
              <a:rPr lang="en-US" dirty="0"/>
              <a:t>Voltage Regulators</a:t>
            </a:r>
          </a:p>
        </p:txBody>
      </p:sp>
      <p:sp>
        <p:nvSpPr>
          <p:cNvPr id="3" name="Content Placeholder 2">
            <a:extLst>
              <a:ext uri="{FF2B5EF4-FFF2-40B4-BE49-F238E27FC236}">
                <a16:creationId xmlns:a16="http://schemas.microsoft.com/office/drawing/2014/main" id="{6FC2B413-AAE0-41C5-816E-4A9027C039A2}"/>
              </a:ext>
            </a:extLst>
          </p:cNvPr>
          <p:cNvSpPr>
            <a:spLocks noGrp="1"/>
          </p:cNvSpPr>
          <p:nvPr>
            <p:ph idx="1"/>
          </p:nvPr>
        </p:nvSpPr>
        <p:spPr>
          <a:xfrm>
            <a:off x="1071096" y="1360494"/>
            <a:ext cx="10018800" cy="3124200"/>
          </a:xfrm>
        </p:spPr>
        <p:txBody>
          <a:bodyPr/>
          <a:lstStyle/>
          <a:p>
            <a:r>
              <a:rPr lang="en-US" dirty="0"/>
              <a:t>Why separate PCBs?</a:t>
            </a:r>
          </a:p>
          <a:p>
            <a:r>
              <a:rPr lang="en-US" dirty="0"/>
              <a:t>0805 parts</a:t>
            </a:r>
          </a:p>
          <a:p>
            <a:r>
              <a:rPr lang="en-US" dirty="0"/>
              <a:t>If max current increases, complexity increases</a:t>
            </a:r>
          </a:p>
          <a:p>
            <a:r>
              <a:rPr lang="en-US" dirty="0"/>
              <a:t>Reality of Webench Power Supply Designer</a:t>
            </a:r>
          </a:p>
        </p:txBody>
      </p:sp>
      <p:sp>
        <p:nvSpPr>
          <p:cNvPr id="7" name="TextBox 6"/>
          <p:cNvSpPr txBox="1"/>
          <p:nvPr/>
        </p:nvSpPr>
        <p:spPr>
          <a:xfrm>
            <a:off x="765829" y="6488668"/>
            <a:ext cx="1481046" cy="369332"/>
          </a:xfrm>
          <a:prstGeom prst="rect">
            <a:avLst/>
          </a:prstGeom>
          <a:noFill/>
        </p:spPr>
        <p:txBody>
          <a:bodyPr wrap="none" rtlCol="0">
            <a:spAutoFit/>
          </a:bodyPr>
          <a:lstStyle/>
          <a:p>
            <a:r>
              <a:rPr lang="en-US" dirty="0"/>
              <a:t>Grant Cooper</a:t>
            </a:r>
          </a:p>
        </p:txBody>
      </p:sp>
      <p:pic>
        <p:nvPicPr>
          <p:cNvPr id="10" name="Sound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1417" y="5915601"/>
            <a:ext cx="812800" cy="812800"/>
          </a:xfrm>
          <a:prstGeom prst="rect">
            <a:avLst/>
          </a:prstGeom>
        </p:spPr>
      </p:pic>
      <p:pic>
        <p:nvPicPr>
          <p:cNvPr id="8" name="Google Shape;154;p22"/>
          <p:cNvPicPr preferRelativeResize="0"/>
          <p:nvPr/>
        </p:nvPicPr>
        <p:blipFill rotWithShape="1">
          <a:blip r:embed="rId5">
            <a:alphaModFix/>
          </a:blip>
          <a:srcRect/>
          <a:stretch/>
        </p:blipFill>
        <p:spPr>
          <a:xfrm>
            <a:off x="11006125" y="5771587"/>
            <a:ext cx="919714" cy="919714"/>
          </a:xfrm>
          <a:prstGeom prst="rect">
            <a:avLst/>
          </a:prstGeom>
          <a:noFill/>
          <a:ln>
            <a:noFill/>
          </a:ln>
        </p:spPr>
      </p:pic>
      <p:sp>
        <p:nvSpPr>
          <p:cNvPr id="9" name="Google Shape;194;gacf3362bad_3_27"/>
          <p:cNvSpPr txBox="1"/>
          <p:nvPr/>
        </p:nvSpPr>
        <p:spPr>
          <a:xfrm>
            <a:off x="9608796" y="6322001"/>
            <a:ext cx="1481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Twentieth Century"/>
                <a:ea typeface="Twentieth Century"/>
                <a:cs typeface="Twentieth Century"/>
                <a:sym typeface="Twentieth Century"/>
              </a:rPr>
              <a:t>Grant Cooper</a:t>
            </a:r>
            <a:endParaRPr sz="1800" b="0" i="0" u="none" strike="noStrike" cap="none" dirty="0">
              <a:solidFill>
                <a:schemeClr val="lt1"/>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131279439"/>
      </p:ext>
    </p:extLst>
  </p:cSld>
  <p:clrMapOvr>
    <a:masterClrMapping/>
  </p:clrMapOvr>
  <mc:AlternateContent xmlns:mc="http://schemas.openxmlformats.org/markup-compatibility/2006" xmlns:p14="http://schemas.microsoft.com/office/powerpoint/2010/main">
    <mc:Choice Requires="p14">
      <p:transition spd="slow" p14:dur="2000" advTm="146786"/>
    </mc:Choice>
    <mc:Fallback xmlns="">
      <p:transition spd="slow" advTm="146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acf3362bad_3_8"/>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Twentieth Century"/>
              <a:buNone/>
            </a:pPr>
            <a:r>
              <a:rPr lang="en-US" dirty="0"/>
              <a:t>5V 5A REGULATOR</a:t>
            </a:r>
            <a:endParaRPr dirty="0"/>
          </a:p>
        </p:txBody>
      </p:sp>
      <p:pic>
        <p:nvPicPr>
          <p:cNvPr id="170" name="Google Shape;170;gacf3362bad_3_8"/>
          <p:cNvPicPr preferRelativeResize="0"/>
          <p:nvPr/>
        </p:nvPicPr>
        <p:blipFill rotWithShape="1">
          <a:blip r:embed="rId5">
            <a:alphaModFix/>
          </a:blip>
          <a:srcRect/>
          <a:stretch/>
        </p:blipFill>
        <p:spPr>
          <a:xfrm>
            <a:off x="1198626" y="3174734"/>
            <a:ext cx="4883879" cy="2316281"/>
          </a:xfrm>
          <a:prstGeom prst="rect">
            <a:avLst/>
          </a:prstGeom>
          <a:noFill/>
          <a:ln>
            <a:noFill/>
          </a:ln>
        </p:spPr>
      </p:pic>
      <p:pic>
        <p:nvPicPr>
          <p:cNvPr id="9" name="Google Shape;154;p22"/>
          <p:cNvPicPr preferRelativeResize="0"/>
          <p:nvPr/>
        </p:nvPicPr>
        <p:blipFill rotWithShape="1">
          <a:blip r:embed="rId6">
            <a:alphaModFix/>
          </a:blip>
          <a:srcRect/>
          <a:stretch/>
        </p:blipFill>
        <p:spPr>
          <a:xfrm>
            <a:off x="11006125" y="5771587"/>
            <a:ext cx="919714" cy="919714"/>
          </a:xfrm>
          <a:prstGeom prst="rect">
            <a:avLst/>
          </a:prstGeom>
          <a:noFill/>
          <a:ln>
            <a:noFill/>
          </a:ln>
        </p:spPr>
      </p:pic>
      <p:sp>
        <p:nvSpPr>
          <p:cNvPr id="11" name="Google Shape;194;gacf3362bad_3_27"/>
          <p:cNvSpPr txBox="1"/>
          <p:nvPr/>
        </p:nvSpPr>
        <p:spPr>
          <a:xfrm>
            <a:off x="9608796" y="6322001"/>
            <a:ext cx="1481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Twentieth Century"/>
                <a:ea typeface="Twentieth Century"/>
                <a:cs typeface="Twentieth Century"/>
                <a:sym typeface="Twentieth Century"/>
              </a:rPr>
              <a:t>Grant Cooper</a:t>
            </a:r>
            <a:endParaRPr sz="1800" b="0" i="0" u="none" strike="noStrike" cap="none" dirty="0">
              <a:solidFill>
                <a:schemeClr val="lt1"/>
              </a:solidFill>
              <a:latin typeface="Twentieth Century"/>
              <a:ea typeface="Twentieth Century"/>
              <a:cs typeface="Twentieth Century"/>
              <a:sym typeface="Twentieth Century"/>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6697" y="313960"/>
            <a:ext cx="5002028" cy="2469751"/>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6697" y="2990403"/>
            <a:ext cx="5116342" cy="2500612"/>
          </a:xfrm>
          <a:prstGeom prst="rect">
            <a:avLst/>
          </a:prstGeom>
        </p:spPr>
      </p:pic>
      <p:sp>
        <p:nvSpPr>
          <p:cNvPr id="17" name="Google Shape;168;gacf3362bad_3_8"/>
          <p:cNvSpPr txBox="1">
            <a:spLocks/>
          </p:cNvSpPr>
          <p:nvPr/>
        </p:nvSpPr>
        <p:spPr>
          <a:xfrm>
            <a:off x="848432" y="2066560"/>
            <a:ext cx="5584265" cy="158305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Twentieth Century"/>
              <a:buNone/>
              <a:defRPr sz="3700" b="0" i="0" u="none" strike="noStrike" cap="none">
                <a:solidFill>
                  <a:schemeClr val="lt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chemeClr val="dk1"/>
              </a:buClr>
              <a:buSzPts val="14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3700" b="0" i="0" u="none" strike="noStrike" cap="none">
                <a:solidFill>
                  <a:schemeClr val="dk1"/>
                </a:solidFill>
                <a:latin typeface="Arial"/>
                <a:ea typeface="Arial"/>
                <a:cs typeface="Arial"/>
                <a:sym typeface="Arial"/>
              </a:defRPr>
            </a:lvl9pPr>
          </a:lstStyle>
          <a:p>
            <a:pPr marL="342900" indent="-342900" algn="l">
              <a:lnSpc>
                <a:spcPct val="90000"/>
              </a:lnSpc>
              <a:buClr>
                <a:schemeClr val="lt1"/>
              </a:buClr>
              <a:buSzPts val="3600"/>
              <a:buFont typeface="Arial" charset="0"/>
              <a:buChar char="•"/>
            </a:pPr>
            <a:r>
              <a:rPr lang="en-US" sz="2400" dirty="0"/>
              <a:t>LMZ22005 5-A SIMPLE SWITCHER Power Module With 20-V Maximum Input Voltage </a:t>
            </a:r>
          </a:p>
          <a:p>
            <a:pPr marL="342900" indent="-342900" algn="l">
              <a:lnSpc>
                <a:spcPct val="90000"/>
              </a:lnSpc>
              <a:buClr>
                <a:schemeClr val="lt1"/>
              </a:buClr>
              <a:buSzPts val="3600"/>
              <a:buFont typeface="Arial" charset="0"/>
              <a:buChar char="•"/>
            </a:pPr>
            <a:br>
              <a:rPr lang="en-US" sz="4000" dirty="0"/>
            </a:br>
            <a:endParaRPr 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66161" y="5915601"/>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268"/>
    </mc:Choice>
    <mc:Fallback xmlns="">
      <p:transition spd="slow" advTm="59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gacf3362bad_0_0"/>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solidFill>
                  <a:schemeClr val="lt1"/>
                </a:solidFill>
                <a:latin typeface="Twentieth Century"/>
                <a:ea typeface="Twentieth Century"/>
                <a:cs typeface="Twentieth Century"/>
                <a:sym typeface="Twentieth Century"/>
              </a:rPr>
              <a:t>Sponsors</a:t>
            </a:r>
            <a:r>
              <a:rPr lang="en-US"/>
              <a:t>: </a:t>
            </a:r>
            <a:endParaRPr/>
          </a:p>
        </p:txBody>
      </p:sp>
      <p:sp>
        <p:nvSpPr>
          <p:cNvPr id="34" name="Google Shape;34;gacf3362bad_0_0"/>
          <p:cNvSpPr txBox="1">
            <a:spLocks noGrp="1"/>
          </p:cNvSpPr>
          <p:nvPr>
            <p:ph type="body" idx="1"/>
          </p:nvPr>
        </p:nvSpPr>
        <p:spPr>
          <a:xfrm>
            <a:off x="861825" y="825150"/>
            <a:ext cx="7198800" cy="5264700"/>
          </a:xfrm>
          <a:prstGeom prst="rect">
            <a:avLst/>
          </a:prstGeom>
          <a:noFill/>
          <a:ln>
            <a:noFill/>
          </a:ln>
        </p:spPr>
        <p:txBody>
          <a:bodyPr spcFirstLastPara="1" wrap="square" lIns="91425" tIns="45700" rIns="91425" bIns="45700" anchor="ctr" anchorCtr="0">
            <a:noAutofit/>
          </a:bodyPr>
          <a:lstStyle/>
          <a:p>
            <a:pPr marL="457200" lvl="0" indent="-381000" algn="l" rtl="0">
              <a:lnSpc>
                <a:spcPct val="100000"/>
              </a:lnSpc>
              <a:spcBef>
                <a:spcPts val="360"/>
              </a:spcBef>
              <a:spcAft>
                <a:spcPts val="0"/>
              </a:spcAft>
              <a:buClr>
                <a:srgbClr val="FFFFFF"/>
              </a:buClr>
              <a:buSzPts val="2400"/>
              <a:buFont typeface="Twentieth Century"/>
              <a:buChar char="●"/>
            </a:pPr>
            <a:r>
              <a:rPr lang="en-US" dirty="0">
                <a:solidFill>
                  <a:srgbClr val="FFFFFF"/>
                </a:solidFill>
                <a:latin typeface="Twentieth Century"/>
                <a:ea typeface="Twentieth Century"/>
                <a:cs typeface="Twentieth Century"/>
                <a:sym typeface="Twentieth Century"/>
              </a:rPr>
              <a:t>Ocean Insight: Lending a Raman Spectrometer and laser module for the water quality monitoring.</a:t>
            </a:r>
            <a:endParaRPr dirty="0">
              <a:solidFill>
                <a:srgbClr val="FFFFFF"/>
              </a:solidFill>
              <a:latin typeface="Twentieth Century"/>
              <a:ea typeface="Twentieth Century"/>
              <a:cs typeface="Twentieth Century"/>
              <a:sym typeface="Twentieth Century"/>
            </a:endParaRPr>
          </a:p>
          <a:p>
            <a:pPr marL="457200" lvl="0" indent="0" algn="l" rtl="0">
              <a:lnSpc>
                <a:spcPct val="100000"/>
              </a:lnSpc>
              <a:spcBef>
                <a:spcPts val="600"/>
              </a:spcBef>
              <a:spcAft>
                <a:spcPts val="0"/>
              </a:spcAft>
              <a:buSzPts val="2400"/>
              <a:buNone/>
            </a:pPr>
            <a:endParaRPr dirty="0">
              <a:solidFill>
                <a:srgbClr val="FFFFFF"/>
              </a:solidFill>
              <a:latin typeface="Twentieth Century"/>
              <a:ea typeface="Twentieth Century"/>
              <a:cs typeface="Twentieth Century"/>
              <a:sym typeface="Twentieth Century"/>
            </a:endParaRPr>
          </a:p>
          <a:p>
            <a:pPr marL="457200" lvl="0" indent="-381000" algn="l" rtl="0">
              <a:lnSpc>
                <a:spcPct val="100000"/>
              </a:lnSpc>
              <a:spcBef>
                <a:spcPts val="600"/>
              </a:spcBef>
              <a:spcAft>
                <a:spcPts val="0"/>
              </a:spcAft>
              <a:buClr>
                <a:srgbClr val="FFFFFF"/>
              </a:buClr>
              <a:buSzPts val="2400"/>
              <a:buFont typeface="Twentieth Century"/>
              <a:buChar char="●"/>
            </a:pPr>
            <a:r>
              <a:rPr lang="en-US" dirty="0">
                <a:solidFill>
                  <a:srgbClr val="FFFFFF"/>
                </a:solidFill>
                <a:latin typeface="Twentieth Century"/>
                <a:ea typeface="Twentieth Century"/>
                <a:cs typeface="Twentieth Century"/>
                <a:sym typeface="Twentieth Century"/>
              </a:rPr>
              <a:t>MKS Newport: Providing optics needed to complete Raman spectroscopy system. </a:t>
            </a:r>
            <a:endParaRPr dirty="0">
              <a:solidFill>
                <a:srgbClr val="FFFFFF"/>
              </a:solidFill>
              <a:latin typeface="Twentieth Century"/>
              <a:ea typeface="Twentieth Century"/>
              <a:cs typeface="Twentieth Century"/>
              <a:sym typeface="Twentieth Century"/>
            </a:endParaRPr>
          </a:p>
          <a:p>
            <a:pPr marL="457200" lvl="0" indent="0" algn="l" rtl="0">
              <a:lnSpc>
                <a:spcPct val="100000"/>
              </a:lnSpc>
              <a:spcBef>
                <a:spcPts val="600"/>
              </a:spcBef>
              <a:spcAft>
                <a:spcPts val="0"/>
              </a:spcAft>
              <a:buSzPts val="2400"/>
              <a:buNone/>
            </a:pPr>
            <a:endParaRPr dirty="0">
              <a:solidFill>
                <a:srgbClr val="FFFFFF"/>
              </a:solidFill>
              <a:latin typeface="Twentieth Century"/>
              <a:ea typeface="Twentieth Century"/>
              <a:cs typeface="Twentieth Century"/>
              <a:sym typeface="Twentieth Century"/>
            </a:endParaRPr>
          </a:p>
          <a:p>
            <a:pPr marL="457200" lvl="0" indent="-381000" algn="l" rtl="0">
              <a:lnSpc>
                <a:spcPct val="100000"/>
              </a:lnSpc>
              <a:spcBef>
                <a:spcPts val="600"/>
              </a:spcBef>
              <a:spcAft>
                <a:spcPts val="0"/>
              </a:spcAft>
              <a:buClr>
                <a:srgbClr val="FFFFFF"/>
              </a:buClr>
              <a:buSzPts val="2400"/>
              <a:buChar char="●"/>
            </a:pPr>
            <a:r>
              <a:rPr lang="en-US" dirty="0">
                <a:solidFill>
                  <a:srgbClr val="FFFFFF"/>
                </a:solidFill>
                <a:latin typeface="Twentieth Century"/>
                <a:ea typeface="Twentieth Century"/>
                <a:cs typeface="Twentieth Century"/>
                <a:sym typeface="Twentieth Century"/>
              </a:rPr>
              <a:t>BCI Technologies: Supplying electrical equipment f</a:t>
            </a:r>
            <a:r>
              <a:rPr lang="en-US" dirty="0">
                <a:solidFill>
                  <a:srgbClr val="FFFFFF"/>
                </a:solidFill>
              </a:rPr>
              <a:t>or implementation and testing.</a:t>
            </a:r>
            <a:endParaRPr dirty="0">
              <a:solidFill>
                <a:srgbClr val="FFFFFF"/>
              </a:solidFill>
            </a:endParaRPr>
          </a:p>
        </p:txBody>
      </p:sp>
      <p:pic>
        <p:nvPicPr>
          <p:cNvPr id="35" name="Google Shape;35;gacf3362bad_0_0"/>
          <p:cNvPicPr preferRelativeResize="0"/>
          <p:nvPr/>
        </p:nvPicPr>
        <p:blipFill rotWithShape="1">
          <a:blip r:embed="rId5">
            <a:alphaModFix/>
          </a:blip>
          <a:srcRect/>
          <a:stretch/>
        </p:blipFill>
        <p:spPr>
          <a:xfrm>
            <a:off x="8544013" y="1412350"/>
            <a:ext cx="2790825" cy="1019250"/>
          </a:xfrm>
          <a:prstGeom prst="rect">
            <a:avLst/>
          </a:prstGeom>
          <a:noFill/>
          <a:ln>
            <a:noFill/>
          </a:ln>
        </p:spPr>
      </p:pic>
      <p:pic>
        <p:nvPicPr>
          <p:cNvPr id="36" name="Google Shape;36;gacf3362bad_0_0"/>
          <p:cNvPicPr preferRelativeResize="0"/>
          <p:nvPr/>
        </p:nvPicPr>
        <p:blipFill rotWithShape="1">
          <a:blip r:embed="rId6">
            <a:alphaModFix/>
          </a:blip>
          <a:srcRect/>
          <a:stretch/>
        </p:blipFill>
        <p:spPr>
          <a:xfrm>
            <a:off x="8735325" y="4146025"/>
            <a:ext cx="2408250" cy="1305725"/>
          </a:xfrm>
          <a:prstGeom prst="rect">
            <a:avLst/>
          </a:prstGeom>
          <a:noFill/>
          <a:ln>
            <a:noFill/>
          </a:ln>
        </p:spPr>
      </p:pic>
      <p:pic>
        <p:nvPicPr>
          <p:cNvPr id="38" name="Google Shape;38;gacf3362bad_0_0"/>
          <p:cNvPicPr preferRelativeResize="0"/>
          <p:nvPr/>
        </p:nvPicPr>
        <p:blipFill rotWithShape="1">
          <a:blip r:embed="rId7">
            <a:alphaModFix/>
          </a:blip>
          <a:srcRect/>
          <a:stretch/>
        </p:blipFill>
        <p:spPr>
          <a:xfrm>
            <a:off x="8129700" y="2874463"/>
            <a:ext cx="3619500" cy="828675"/>
          </a:xfrm>
          <a:prstGeom prst="rect">
            <a:avLst/>
          </a:prstGeom>
          <a:noFill/>
          <a:ln>
            <a:noFill/>
          </a:ln>
        </p:spPr>
      </p:pic>
      <p:pic>
        <p:nvPicPr>
          <p:cNvPr id="39" name="Google Shape;39;gacf3362bad_0_0"/>
          <p:cNvPicPr preferRelativeResize="0"/>
          <p:nvPr/>
        </p:nvPicPr>
        <p:blipFill rotWithShape="1">
          <a:blip r:embed="rId8">
            <a:alphaModFix/>
          </a:blip>
          <a:srcRect/>
          <a:stretch/>
        </p:blipFill>
        <p:spPr>
          <a:xfrm>
            <a:off x="10907025" y="5566050"/>
            <a:ext cx="1085850" cy="1171575"/>
          </a:xfrm>
          <a:prstGeom prst="rect">
            <a:avLst/>
          </a:prstGeom>
          <a:noFill/>
          <a:ln>
            <a:noFill/>
          </a:ln>
        </p:spPr>
      </p:pic>
      <p:pic>
        <p:nvPicPr>
          <p:cNvPr id="5" name="Audio 4">
            <a:hlinkClick r:id="" action="ppaction://media"/>
            <a:extLst>
              <a:ext uri="{FF2B5EF4-FFF2-40B4-BE49-F238E27FC236}">
                <a16:creationId xmlns:a16="http://schemas.microsoft.com/office/drawing/2014/main" id="{82910783-C1EC-4069-AA9E-BFA0EB320A0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95125" y="6461125"/>
            <a:ext cx="244475" cy="244475"/>
          </a:xfrm>
          <a:prstGeom prst="rect">
            <a:avLst/>
          </a:prstGeom>
        </p:spPr>
      </p:pic>
      <p:sp>
        <p:nvSpPr>
          <p:cNvPr id="2" name="TextBox 1">
            <a:extLst>
              <a:ext uri="{FF2B5EF4-FFF2-40B4-BE49-F238E27FC236}">
                <a16:creationId xmlns:a16="http://schemas.microsoft.com/office/drawing/2014/main" id="{3EC2F465-6F16-46E9-964D-65C0F7B79B9D}"/>
              </a:ext>
            </a:extLst>
          </p:cNvPr>
          <p:cNvSpPr txBox="1"/>
          <p:nvPr/>
        </p:nvSpPr>
        <p:spPr>
          <a:xfrm>
            <a:off x="9295391" y="6429473"/>
            <a:ext cx="1775136" cy="307777"/>
          </a:xfrm>
          <a:prstGeom prst="rect">
            <a:avLst/>
          </a:prstGeom>
          <a:noFill/>
        </p:spPr>
        <p:txBody>
          <a:bodyPr wrap="square" rtlCol="0">
            <a:spAutoFit/>
          </a:bodyPr>
          <a:lstStyle/>
          <a:p>
            <a:r>
              <a:rPr lang="en-US" b="1" dirty="0">
                <a:solidFill>
                  <a:schemeClr val="bg1"/>
                </a:solidFill>
                <a:latin typeface="Twentieth Century"/>
              </a:rPr>
              <a:t>Bradley Blackburn</a:t>
            </a:r>
          </a:p>
        </p:txBody>
      </p:sp>
    </p:spTree>
  </p:cSld>
  <p:clrMapOvr>
    <a:masterClrMapping/>
  </p:clrMapOvr>
  <mc:AlternateContent xmlns:mc="http://schemas.openxmlformats.org/markup-compatibility/2006" xmlns:p14="http://schemas.microsoft.com/office/powerpoint/2010/main">
    <mc:Choice Requires="p14">
      <p:transition spd="slow" p14:dur="2000" advTm="21996"/>
    </mc:Choice>
    <mc:Fallback xmlns="">
      <p:transition spd="slow" advTm="21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acf3362bad_3_17"/>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Twentieth Century"/>
              <a:buNone/>
            </a:pPr>
            <a:r>
              <a:rPr lang="en-US"/>
              <a:t>24V .03A REGULATOR</a:t>
            </a:r>
            <a:endParaRPr/>
          </a:p>
        </p:txBody>
      </p:sp>
      <p:pic>
        <p:nvPicPr>
          <p:cNvPr id="9" name="Google Shape;154;p22"/>
          <p:cNvPicPr preferRelativeResize="0"/>
          <p:nvPr/>
        </p:nvPicPr>
        <p:blipFill rotWithShape="1">
          <a:blip r:embed="rId5">
            <a:alphaModFix/>
          </a:blip>
          <a:srcRect/>
          <a:stretch/>
        </p:blipFill>
        <p:spPr>
          <a:xfrm>
            <a:off x="11006125" y="5771587"/>
            <a:ext cx="919714" cy="919714"/>
          </a:xfrm>
          <a:prstGeom prst="rect">
            <a:avLst/>
          </a:prstGeom>
          <a:noFill/>
          <a:ln>
            <a:noFill/>
          </a:ln>
        </p:spPr>
      </p:pic>
      <p:sp>
        <p:nvSpPr>
          <p:cNvPr id="11" name="Google Shape;194;gacf3362bad_3_27"/>
          <p:cNvSpPr txBox="1"/>
          <p:nvPr/>
        </p:nvSpPr>
        <p:spPr>
          <a:xfrm>
            <a:off x="9608796" y="6322001"/>
            <a:ext cx="1481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Twentieth Century"/>
                <a:ea typeface="Twentieth Century"/>
                <a:cs typeface="Twentieth Century"/>
                <a:sym typeface="Twentieth Century"/>
              </a:rPr>
              <a:t>Grant Cooper</a:t>
            </a:r>
            <a:endParaRPr sz="1800" b="0" i="0" u="none" strike="noStrike" cap="none" dirty="0">
              <a:solidFill>
                <a:schemeClr val="lt1"/>
              </a:solidFill>
              <a:latin typeface="Twentieth Century"/>
              <a:ea typeface="Twentieth Century"/>
              <a:cs typeface="Twentieth Century"/>
              <a:sym typeface="Twentieth Century"/>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8482" y="2947080"/>
            <a:ext cx="4170655" cy="2824507"/>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6229" y="371384"/>
            <a:ext cx="4472908" cy="2426552"/>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4311" y="3148002"/>
            <a:ext cx="4374028" cy="3083442"/>
          </a:xfrm>
          <a:prstGeom prst="rect">
            <a:avLst/>
          </a:prstGeom>
        </p:spPr>
      </p:pic>
      <p:sp>
        <p:nvSpPr>
          <p:cNvPr id="16" name="Google Shape;168;gacf3362bad_3_8"/>
          <p:cNvSpPr txBox="1">
            <a:spLocks/>
          </p:cNvSpPr>
          <p:nvPr/>
        </p:nvSpPr>
        <p:spPr>
          <a:xfrm>
            <a:off x="1030671" y="1899038"/>
            <a:ext cx="5281308" cy="130265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Twentieth Century"/>
              <a:buNone/>
              <a:defRPr sz="3700" b="0" i="0" u="none" strike="noStrike" cap="none">
                <a:solidFill>
                  <a:schemeClr val="lt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chemeClr val="dk1"/>
              </a:buClr>
              <a:buSzPts val="14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3700" b="0" i="0" u="none" strike="noStrike" cap="none">
                <a:solidFill>
                  <a:schemeClr val="dk1"/>
                </a:solidFill>
                <a:latin typeface="Arial"/>
                <a:ea typeface="Arial"/>
                <a:cs typeface="Arial"/>
                <a:sym typeface="Arial"/>
              </a:defRPr>
            </a:lvl9pPr>
          </a:lstStyle>
          <a:p>
            <a:pPr marL="457200" lvl="0" indent="-394335" algn="l">
              <a:spcBef>
                <a:spcPts val="360"/>
              </a:spcBef>
              <a:buClr>
                <a:srgbClr val="FFFFFF"/>
              </a:buClr>
              <a:buSzPts val="2610"/>
              <a:buFont typeface="Twentieth Century"/>
              <a:buChar char="•"/>
            </a:pPr>
            <a:r>
              <a:rPr lang="en-US" sz="2400" dirty="0">
                <a:solidFill>
                  <a:srgbClr val="FFFFFF"/>
                </a:solidFill>
              </a:rPr>
              <a:t>TPS61170QDRVRQ1 Automotive 3V to 18V Wide Input Range, 1.2A Boost Converter</a:t>
            </a:r>
            <a:br>
              <a:rPr lang="en-US" sz="4000" dirty="0"/>
            </a:b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66161" y="5915601"/>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658"/>
    </mc:Choice>
    <mc:Fallback xmlns="">
      <p:transition spd="slow" advTm="54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acf3362bad_3_27"/>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Twentieth Century"/>
              <a:buNone/>
            </a:pPr>
            <a:r>
              <a:rPr lang="en-US" dirty="0"/>
              <a:t>12V 12A REGULATOR</a:t>
            </a:r>
            <a:endParaRPr dirty="0"/>
          </a:p>
        </p:txBody>
      </p:sp>
      <p:sp>
        <p:nvSpPr>
          <p:cNvPr id="194" name="Google Shape;194;gacf3362bad_3_27"/>
          <p:cNvSpPr txBox="1"/>
          <p:nvPr/>
        </p:nvSpPr>
        <p:spPr>
          <a:xfrm>
            <a:off x="9608796" y="6322001"/>
            <a:ext cx="1481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Twentieth Century"/>
                <a:ea typeface="Twentieth Century"/>
                <a:cs typeface="Twentieth Century"/>
                <a:sym typeface="Twentieth Century"/>
              </a:rPr>
              <a:t>Grant Cooper</a:t>
            </a:r>
            <a:endParaRPr sz="1800" b="0" i="0" u="none" strike="noStrike" cap="none" dirty="0">
              <a:solidFill>
                <a:schemeClr val="lt1"/>
              </a:solidFill>
              <a:latin typeface="Twentieth Century"/>
              <a:ea typeface="Twentieth Century"/>
              <a:cs typeface="Twentieth Century"/>
              <a:sym typeface="Twentieth Century"/>
            </a:endParaRPr>
          </a:p>
        </p:txBody>
      </p:sp>
      <p:pic>
        <p:nvPicPr>
          <p:cNvPr id="9" name="Google Shape;154;p22"/>
          <p:cNvPicPr preferRelativeResize="0"/>
          <p:nvPr/>
        </p:nvPicPr>
        <p:blipFill rotWithShape="1">
          <a:blip r:embed="rId5">
            <a:alphaModFix/>
          </a:blip>
          <a:srcRect/>
          <a:stretch/>
        </p:blipFill>
        <p:spPr>
          <a:xfrm>
            <a:off x="11006125" y="5771587"/>
            <a:ext cx="919714" cy="919714"/>
          </a:xfrm>
          <a:prstGeom prst="rect">
            <a:avLst/>
          </a:prstGeom>
          <a:noFill/>
          <a:ln>
            <a:no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7817" y="200124"/>
            <a:ext cx="3272079" cy="220865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778" y="2899148"/>
            <a:ext cx="4933507" cy="3792153"/>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7720" y="2549420"/>
            <a:ext cx="2747643" cy="200578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07721" y="4668349"/>
            <a:ext cx="2747642" cy="2022952"/>
          </a:xfrm>
          <a:prstGeom prst="rect">
            <a:avLst/>
          </a:prstGeom>
        </p:spPr>
      </p:pic>
      <p:sp>
        <p:nvSpPr>
          <p:cNvPr id="6" name="Rectangle 5"/>
          <p:cNvSpPr/>
          <p:nvPr/>
        </p:nvSpPr>
        <p:spPr>
          <a:xfrm>
            <a:off x="957686" y="1970324"/>
            <a:ext cx="6251188" cy="757130"/>
          </a:xfrm>
          <a:prstGeom prst="rect">
            <a:avLst/>
          </a:prstGeom>
        </p:spPr>
        <p:txBody>
          <a:bodyPr wrap="square">
            <a:spAutoFit/>
          </a:bodyPr>
          <a:lstStyle/>
          <a:p>
            <a:pPr marL="342900" lvl="0" indent="-342900">
              <a:lnSpc>
                <a:spcPct val="90000"/>
              </a:lnSpc>
              <a:buClr>
                <a:srgbClr val="FFFFFF"/>
              </a:buClr>
              <a:buSzPts val="2220"/>
              <a:buFont typeface="Twentieth Century"/>
              <a:buChar char="•"/>
            </a:pPr>
            <a:r>
              <a:rPr lang="en-US" sz="2400" dirty="0">
                <a:solidFill>
                  <a:srgbClr val="FFFFFF"/>
                </a:solidFill>
                <a:latin typeface="Twentieth Century"/>
                <a:ea typeface="Twentieth Century"/>
                <a:cs typeface="Twentieth Century"/>
                <a:sym typeface="Twentieth Century"/>
              </a:rPr>
              <a:t>LM34936RHFR 30-V Wide VIN Synchronous 4-Switch Buck-Boost Controller </a:t>
            </a:r>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1978" y="5878501"/>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104"/>
    </mc:Choice>
    <mc:Fallback xmlns="">
      <p:transition spd="slow" advTm="36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9747a35f8c_1_40"/>
          <p:cNvSpPr txBox="1">
            <a:spLocks noGrp="1"/>
          </p:cNvSpPr>
          <p:nvPr>
            <p:ph type="title"/>
          </p:nvPr>
        </p:nvSpPr>
        <p:spPr>
          <a:xfrm>
            <a:off x="1484297" y="13975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dirty="0">
                <a:solidFill>
                  <a:schemeClr val="lt1"/>
                </a:solidFill>
                <a:latin typeface="Twentieth Century"/>
                <a:ea typeface="Twentieth Century"/>
                <a:cs typeface="Twentieth Century"/>
                <a:sym typeface="Twentieth Century"/>
              </a:rPr>
              <a:t>UV Cleaning</a:t>
            </a:r>
            <a:endParaRPr dirty="0">
              <a:solidFill>
                <a:schemeClr val="lt1"/>
              </a:solidFill>
              <a:latin typeface="Twentieth Century"/>
              <a:ea typeface="Twentieth Century"/>
              <a:cs typeface="Twentieth Century"/>
              <a:sym typeface="Twentieth Century"/>
            </a:endParaRPr>
          </a:p>
        </p:txBody>
      </p:sp>
      <p:sp>
        <p:nvSpPr>
          <p:cNvPr id="260" name="Google Shape;260;g9747a35f8c_1_40"/>
          <p:cNvSpPr txBox="1">
            <a:spLocks noGrp="1"/>
          </p:cNvSpPr>
          <p:nvPr>
            <p:ph type="body" idx="1"/>
          </p:nvPr>
        </p:nvSpPr>
        <p:spPr>
          <a:xfrm>
            <a:off x="1188210" y="2782549"/>
            <a:ext cx="10018800" cy="3124200"/>
          </a:xfrm>
          <a:prstGeom prst="rect">
            <a:avLst/>
          </a:prstGeom>
          <a:noFill/>
          <a:ln>
            <a:noFill/>
          </a:ln>
        </p:spPr>
        <p:txBody>
          <a:bodyPr spcFirstLastPara="1" wrap="square" lIns="91425" tIns="45700" rIns="91425" bIns="45700" anchor="ctr" anchorCtr="0">
            <a:noAutofit/>
          </a:bodyPr>
          <a:lstStyle/>
          <a:p>
            <a:pPr marL="405765" indent="-342900">
              <a:buSzPts val="2610"/>
            </a:pPr>
            <a:r>
              <a:rPr lang="en-US" dirty="0">
                <a:solidFill>
                  <a:schemeClr val="lt1"/>
                </a:solidFill>
                <a:latin typeface="Twentieth Century"/>
                <a:ea typeface="Twentieth Century"/>
                <a:cs typeface="Twentieth Century"/>
                <a:sym typeface="Twentieth Century"/>
              </a:rPr>
              <a:t>The wavelength of light for UV sanitation is from about 100 nm to 260 nm, otherwise known as deep UV, or UVC </a:t>
            </a:r>
          </a:p>
          <a:p>
            <a:pPr marL="405765" indent="-342900">
              <a:buSzPts val="2610"/>
            </a:pPr>
            <a:r>
              <a:rPr lang="en-US" dirty="0"/>
              <a:t>There are both lamps and LEDs that produce this wavelength of light can sanitize water.</a:t>
            </a:r>
          </a:p>
          <a:p>
            <a:pPr marL="62865" lvl="0" indent="0" algn="l" rtl="0">
              <a:lnSpc>
                <a:spcPct val="100000"/>
              </a:lnSpc>
              <a:spcBef>
                <a:spcPts val="360"/>
              </a:spcBef>
              <a:spcAft>
                <a:spcPts val="0"/>
              </a:spcAft>
              <a:buClr>
                <a:schemeClr val="lt1"/>
              </a:buClr>
              <a:buSzPts val="2610"/>
              <a:buNone/>
            </a:pPr>
            <a:endParaRPr dirty="0">
              <a:solidFill>
                <a:schemeClr val="lt1"/>
              </a:solidFill>
              <a:latin typeface="Twentieth Century"/>
              <a:ea typeface="Twentieth Century"/>
              <a:cs typeface="Twentieth Century"/>
              <a:sym typeface="Twentieth Century"/>
            </a:endParaRPr>
          </a:p>
        </p:txBody>
      </p:sp>
      <p:pic>
        <p:nvPicPr>
          <p:cNvPr id="261" name="Google Shape;261;g9747a35f8c_1_40"/>
          <p:cNvPicPr preferRelativeResize="0"/>
          <p:nvPr/>
        </p:nvPicPr>
        <p:blipFill rotWithShape="1">
          <a:blip r:embed="rId5">
            <a:alphaModFix/>
          </a:blip>
          <a:srcRect/>
          <a:stretch/>
        </p:blipFill>
        <p:spPr>
          <a:xfrm>
            <a:off x="3787139" y="1738080"/>
            <a:ext cx="5406269" cy="1490700"/>
          </a:xfrm>
          <a:prstGeom prst="rect">
            <a:avLst/>
          </a:prstGeom>
          <a:noFill/>
          <a:ln>
            <a:noFill/>
          </a:ln>
        </p:spPr>
      </p:pic>
      <p:pic>
        <p:nvPicPr>
          <p:cNvPr id="262" name="Google Shape;262;g9747a35f8c_1_40"/>
          <p:cNvPicPr preferRelativeResize="0"/>
          <p:nvPr/>
        </p:nvPicPr>
        <p:blipFill rotWithShape="1">
          <a:blip r:embed="rId6">
            <a:alphaModFix/>
          </a:blip>
          <a:srcRect/>
          <a:stretch/>
        </p:blipFill>
        <p:spPr>
          <a:xfrm>
            <a:off x="4088993" y="4913994"/>
            <a:ext cx="4550525" cy="1548450"/>
          </a:xfrm>
          <a:prstGeom prst="rect">
            <a:avLst/>
          </a:prstGeom>
          <a:noFill/>
          <a:ln>
            <a:noFill/>
          </a:ln>
        </p:spPr>
      </p:pic>
      <p:pic>
        <p:nvPicPr>
          <p:cNvPr id="265" name="Google Shape;265;g9747a35f8c_1_40"/>
          <p:cNvPicPr preferRelativeResize="0"/>
          <p:nvPr/>
        </p:nvPicPr>
        <p:blipFill rotWithShape="1">
          <a:blip r:embed="rId7">
            <a:alphaModFix/>
          </a:blip>
          <a:srcRect/>
          <a:stretch/>
        </p:blipFill>
        <p:spPr>
          <a:xfrm>
            <a:off x="11068050" y="5586437"/>
            <a:ext cx="925851" cy="1162038"/>
          </a:xfrm>
          <a:prstGeom prst="rect">
            <a:avLst/>
          </a:prstGeom>
          <a:noFill/>
          <a:ln>
            <a:noFill/>
          </a:ln>
        </p:spPr>
      </p:pic>
      <p:pic>
        <p:nvPicPr>
          <p:cNvPr id="10" name="Recorded Sound">
            <a:hlinkClick r:id="" action="ppaction://media"/>
            <a:extLst>
              <a:ext uri="{FF2B5EF4-FFF2-40B4-BE49-F238E27FC236}">
                <a16:creationId xmlns:a16="http://schemas.microsoft.com/office/drawing/2014/main" id="{6C2DB340-E1D9-4A52-899C-714DFF796D17}"/>
              </a:ext>
            </a:extLst>
          </p:cNvPr>
          <p:cNvPicPr>
            <a:picLocks noChangeAspect="1"/>
          </p:cNvPicPr>
          <p:nvPr>
            <a:audioFile r:link="rId1"/>
            <p:extLst>
              <p:ext uri="{DAA4B4D4-6D71-4841-9C94-3DE7FCFB9230}">
                <p14:media xmlns:p14="http://schemas.microsoft.com/office/powerpoint/2010/main" r:embed="rId2">
                  <p14:trim st="2172" end="1533.5124"/>
                </p14:media>
              </p:ext>
            </p:extLst>
          </p:nvPr>
        </p:nvPicPr>
        <p:blipFill>
          <a:blip r:embed="rId8"/>
          <a:stretch>
            <a:fillRect/>
          </a:stretch>
        </p:blipFill>
        <p:spPr>
          <a:xfrm>
            <a:off x="260953" y="6208261"/>
            <a:ext cx="487363" cy="487363"/>
          </a:xfrm>
          <a:prstGeom prst="rect">
            <a:avLst/>
          </a:prstGeom>
        </p:spPr>
      </p:pic>
      <p:sp>
        <p:nvSpPr>
          <p:cNvPr id="8" name="TextBox 7">
            <a:extLst>
              <a:ext uri="{FF2B5EF4-FFF2-40B4-BE49-F238E27FC236}">
                <a16:creationId xmlns:a16="http://schemas.microsoft.com/office/drawing/2014/main" id="{06EC0728-95C9-4E26-85AA-B02DA736B57F}"/>
              </a:ext>
            </a:extLst>
          </p:cNvPr>
          <p:cNvSpPr txBox="1"/>
          <p:nvPr/>
        </p:nvSpPr>
        <p:spPr>
          <a:xfrm>
            <a:off x="7309399" y="6471476"/>
            <a:ext cx="2258749" cy="276999"/>
          </a:xfrm>
          <a:prstGeom prst="rect">
            <a:avLst/>
          </a:prstGeom>
          <a:noFill/>
        </p:spPr>
        <p:txBody>
          <a:bodyPr wrap="square" rtlCol="0">
            <a:spAutoFit/>
          </a:bodyPr>
          <a:lstStyle/>
          <a:p>
            <a:r>
              <a:rPr lang="en-US" sz="1200" dirty="0">
                <a:solidFill>
                  <a:schemeClr val="bg1"/>
                </a:solidFill>
              </a:rPr>
              <a:t>12VMonster, 2020</a:t>
            </a:r>
          </a:p>
        </p:txBody>
      </p:sp>
      <p:sp>
        <p:nvSpPr>
          <p:cNvPr id="9" name="TextBox 8">
            <a:extLst>
              <a:ext uri="{FF2B5EF4-FFF2-40B4-BE49-F238E27FC236}">
                <a16:creationId xmlns:a16="http://schemas.microsoft.com/office/drawing/2014/main" id="{EFCB7924-1105-45C2-BDAA-54EFCA0EF762}"/>
              </a:ext>
            </a:extLst>
          </p:cNvPr>
          <p:cNvSpPr txBox="1"/>
          <p:nvPr/>
        </p:nvSpPr>
        <p:spPr>
          <a:xfrm>
            <a:off x="6909473" y="1470677"/>
            <a:ext cx="2496183" cy="276999"/>
          </a:xfrm>
          <a:prstGeom prst="rect">
            <a:avLst/>
          </a:prstGeom>
          <a:noFill/>
        </p:spPr>
        <p:txBody>
          <a:bodyPr wrap="square" rtlCol="0">
            <a:spAutoFit/>
          </a:bodyPr>
          <a:lstStyle/>
          <a:p>
            <a:r>
              <a:rPr lang="en-US" sz="1200" dirty="0">
                <a:solidFill>
                  <a:schemeClr val="bg1"/>
                </a:solidFill>
              </a:rPr>
              <a:t>Moore, Photonics Online (2015)</a:t>
            </a:r>
          </a:p>
        </p:txBody>
      </p:sp>
      <p:sp>
        <p:nvSpPr>
          <p:cNvPr id="11" name="TextBox 10">
            <a:extLst>
              <a:ext uri="{FF2B5EF4-FFF2-40B4-BE49-F238E27FC236}">
                <a16:creationId xmlns:a16="http://schemas.microsoft.com/office/drawing/2014/main" id="{10E3F9F0-3B90-483A-B333-ACBB0E10D79D}"/>
              </a:ext>
            </a:extLst>
          </p:cNvPr>
          <p:cNvSpPr txBox="1"/>
          <p:nvPr/>
        </p:nvSpPr>
        <p:spPr>
          <a:xfrm>
            <a:off x="4046424" y="6441246"/>
            <a:ext cx="2258749" cy="276999"/>
          </a:xfrm>
          <a:prstGeom prst="rect">
            <a:avLst/>
          </a:prstGeom>
          <a:noFill/>
        </p:spPr>
        <p:txBody>
          <a:bodyPr wrap="square" rtlCol="0">
            <a:spAutoFit/>
          </a:bodyPr>
          <a:lstStyle/>
          <a:p>
            <a:r>
              <a:rPr lang="en-US" sz="1200" dirty="0" err="1">
                <a:solidFill>
                  <a:schemeClr val="bg1"/>
                </a:solidFill>
              </a:rPr>
              <a:t>Servapure</a:t>
            </a:r>
            <a:r>
              <a:rPr lang="en-US" sz="1200" dirty="0">
                <a:solidFill>
                  <a:schemeClr val="bg1"/>
                </a:solidFill>
              </a:rPr>
              <a:t> (2020)</a:t>
            </a:r>
          </a:p>
        </p:txBody>
      </p:sp>
      <p:sp>
        <p:nvSpPr>
          <p:cNvPr id="2" name="TextBox 1">
            <a:extLst>
              <a:ext uri="{FF2B5EF4-FFF2-40B4-BE49-F238E27FC236}">
                <a16:creationId xmlns:a16="http://schemas.microsoft.com/office/drawing/2014/main" id="{6906435D-5D41-4BCD-95DB-78246A72B503}"/>
              </a:ext>
            </a:extLst>
          </p:cNvPr>
          <p:cNvSpPr txBox="1"/>
          <p:nvPr/>
        </p:nvSpPr>
        <p:spPr>
          <a:xfrm>
            <a:off x="9560198" y="6421164"/>
            <a:ext cx="1507852" cy="307777"/>
          </a:xfrm>
          <a:prstGeom prst="rect">
            <a:avLst/>
          </a:prstGeom>
          <a:noFill/>
        </p:spPr>
        <p:txBody>
          <a:bodyPr wrap="square" rtlCol="0">
            <a:spAutoFit/>
          </a:bodyPr>
          <a:lstStyle/>
          <a:p>
            <a:r>
              <a:rPr lang="en-US" b="1" dirty="0">
                <a:solidFill>
                  <a:schemeClr val="bg1"/>
                </a:solidFill>
                <a:latin typeface="Twentieth Century"/>
              </a:rPr>
              <a:t>Kendra </a:t>
            </a:r>
            <a:r>
              <a:rPr lang="en-US" b="1" dirty="0" err="1">
                <a:solidFill>
                  <a:schemeClr val="bg1"/>
                </a:solidFill>
                <a:latin typeface="Twentieth Century"/>
              </a:rPr>
              <a:t>Kordack</a:t>
            </a:r>
            <a:endParaRPr lang="en-US" b="1" dirty="0">
              <a:solidFill>
                <a:schemeClr val="bg1"/>
              </a:solidFill>
              <a:latin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0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97626c7093_0_206"/>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solidFill>
                  <a:schemeClr val="lt1"/>
                </a:solidFill>
                <a:latin typeface="Twentieth Century"/>
                <a:ea typeface="Twentieth Century"/>
                <a:cs typeface="Twentieth Century"/>
                <a:sym typeface="Twentieth Century"/>
              </a:rPr>
              <a:t>UV Cleaning Requirements</a:t>
            </a:r>
            <a:endParaRPr>
              <a:solidFill>
                <a:schemeClr val="lt1"/>
              </a:solidFill>
              <a:latin typeface="Twentieth Century"/>
              <a:ea typeface="Twentieth Century"/>
              <a:cs typeface="Twentieth Century"/>
              <a:sym typeface="Twentieth Century"/>
            </a:endParaRPr>
          </a:p>
        </p:txBody>
      </p:sp>
      <p:sp>
        <p:nvSpPr>
          <p:cNvPr id="271" name="Google Shape;271;g97626c7093_0_206"/>
          <p:cNvSpPr txBox="1">
            <a:spLocks noGrp="1"/>
          </p:cNvSpPr>
          <p:nvPr>
            <p:ph type="body" idx="1"/>
          </p:nvPr>
        </p:nvSpPr>
        <p:spPr>
          <a:xfrm>
            <a:off x="1086605" y="2223750"/>
            <a:ext cx="4744500" cy="3124200"/>
          </a:xfrm>
          <a:prstGeom prst="rect">
            <a:avLst/>
          </a:prstGeom>
          <a:noFill/>
          <a:ln>
            <a:noFill/>
          </a:ln>
        </p:spPr>
        <p:txBody>
          <a:bodyPr spcFirstLastPara="1" wrap="square" lIns="91425" tIns="45700" rIns="91425" bIns="45700" anchor="ctr" anchorCtr="0">
            <a:noAutofit/>
          </a:bodyPr>
          <a:lstStyle/>
          <a:p>
            <a:pPr marL="457200" lvl="0" indent="-381000" algn="l" rtl="0">
              <a:lnSpc>
                <a:spcPct val="100000"/>
              </a:lnSpc>
              <a:spcBef>
                <a:spcPts val="360"/>
              </a:spcBef>
              <a:spcAft>
                <a:spcPts val="0"/>
              </a:spcAft>
              <a:buClr>
                <a:schemeClr val="lt1"/>
              </a:buClr>
              <a:buSzPts val="2400"/>
              <a:buChar char="•"/>
            </a:pPr>
            <a:r>
              <a:rPr lang="en-US">
                <a:solidFill>
                  <a:schemeClr val="lt1"/>
                </a:solidFill>
              </a:rPr>
              <a:t>100% lethal dosage is </a:t>
            </a:r>
            <a:r>
              <a:rPr lang="en-US" sz="2300">
                <a:solidFill>
                  <a:schemeClr val="lt1"/>
                </a:solidFill>
              </a:rPr>
              <a:t>16,000 μW-sec/cm</a:t>
            </a:r>
            <a:r>
              <a:rPr lang="en-US" sz="2300" baseline="30000">
                <a:solidFill>
                  <a:schemeClr val="lt1"/>
                </a:solidFill>
              </a:rPr>
              <a:t>2</a:t>
            </a:r>
            <a:endParaRPr sz="3600">
              <a:solidFill>
                <a:schemeClr val="lt1"/>
              </a:solidFill>
            </a:endParaRPr>
          </a:p>
        </p:txBody>
      </p:sp>
      <p:pic>
        <p:nvPicPr>
          <p:cNvPr id="272" name="Google Shape;272;g97626c7093_0_206"/>
          <p:cNvPicPr preferRelativeResize="0"/>
          <p:nvPr/>
        </p:nvPicPr>
        <p:blipFill rotWithShape="1">
          <a:blip r:embed="rId5">
            <a:alphaModFix/>
          </a:blip>
          <a:srcRect/>
          <a:stretch/>
        </p:blipFill>
        <p:spPr>
          <a:xfrm>
            <a:off x="5976098" y="1812950"/>
            <a:ext cx="4666925" cy="3945799"/>
          </a:xfrm>
          <a:prstGeom prst="rect">
            <a:avLst/>
          </a:prstGeom>
          <a:noFill/>
          <a:ln>
            <a:noFill/>
          </a:ln>
        </p:spPr>
      </p:pic>
      <p:pic>
        <p:nvPicPr>
          <p:cNvPr id="274" name="Google Shape;274;g97626c7093_0_206"/>
          <p:cNvPicPr preferRelativeResize="0"/>
          <p:nvPr/>
        </p:nvPicPr>
        <p:blipFill rotWithShape="1">
          <a:blip r:embed="rId6">
            <a:alphaModFix/>
          </a:blip>
          <a:srcRect/>
          <a:stretch/>
        </p:blipFill>
        <p:spPr>
          <a:xfrm>
            <a:off x="11068050" y="5586437"/>
            <a:ext cx="925851" cy="1162038"/>
          </a:xfrm>
          <a:prstGeom prst="rect">
            <a:avLst/>
          </a:prstGeom>
          <a:noFill/>
          <a:ln>
            <a:noFill/>
          </a:ln>
        </p:spPr>
      </p:pic>
      <p:pic>
        <p:nvPicPr>
          <p:cNvPr id="7" name="Recorded Sound">
            <a:hlinkClick r:id="" action="ppaction://media"/>
            <a:extLst>
              <a:ext uri="{FF2B5EF4-FFF2-40B4-BE49-F238E27FC236}">
                <a16:creationId xmlns:a16="http://schemas.microsoft.com/office/drawing/2014/main" id="{AC43B65E-251E-484C-95E7-267C756D12FA}"/>
              </a:ext>
            </a:extLst>
          </p:cNvPr>
          <p:cNvPicPr>
            <a:picLocks noChangeAspect="1"/>
          </p:cNvPicPr>
          <p:nvPr>
            <a:audioFile r:link="rId1"/>
            <p:extLst>
              <p:ext uri="{DAA4B4D4-6D71-4841-9C94-3DE7FCFB9230}">
                <p14:media xmlns:p14="http://schemas.microsoft.com/office/powerpoint/2010/main" r:embed="rId2">
                  <p14:trim st="2330"/>
                </p14:media>
              </p:ext>
            </p:extLst>
          </p:nvPr>
        </p:nvPicPr>
        <p:blipFill>
          <a:blip r:embed="rId7"/>
          <a:stretch>
            <a:fillRect/>
          </a:stretch>
        </p:blipFill>
        <p:spPr>
          <a:xfrm>
            <a:off x="285516" y="6047325"/>
            <a:ext cx="487363" cy="487363"/>
          </a:xfrm>
          <a:prstGeom prst="rect">
            <a:avLst/>
          </a:prstGeom>
        </p:spPr>
      </p:pic>
      <p:sp>
        <p:nvSpPr>
          <p:cNvPr id="2" name="TextBox 1">
            <a:extLst>
              <a:ext uri="{FF2B5EF4-FFF2-40B4-BE49-F238E27FC236}">
                <a16:creationId xmlns:a16="http://schemas.microsoft.com/office/drawing/2014/main" id="{76DDE838-9962-4B9F-9E93-00B0A7D3E24B}"/>
              </a:ext>
            </a:extLst>
          </p:cNvPr>
          <p:cNvSpPr txBox="1"/>
          <p:nvPr/>
        </p:nvSpPr>
        <p:spPr>
          <a:xfrm>
            <a:off x="8113158" y="1487321"/>
            <a:ext cx="2954892" cy="276999"/>
          </a:xfrm>
          <a:prstGeom prst="rect">
            <a:avLst/>
          </a:prstGeom>
          <a:noFill/>
        </p:spPr>
        <p:txBody>
          <a:bodyPr wrap="square" rtlCol="0">
            <a:spAutoFit/>
          </a:bodyPr>
          <a:lstStyle/>
          <a:p>
            <a:r>
              <a:rPr lang="en-US" sz="1200" dirty="0" err="1">
                <a:solidFill>
                  <a:schemeClr val="bg1"/>
                </a:solidFill>
              </a:rPr>
              <a:t>Oram</a:t>
            </a:r>
            <a:r>
              <a:rPr lang="en-US" sz="1200" dirty="0">
                <a:solidFill>
                  <a:schemeClr val="bg1"/>
                </a:solidFill>
              </a:rPr>
              <a:t>, Water Research Center 2020</a:t>
            </a:r>
          </a:p>
        </p:txBody>
      </p:sp>
      <p:sp>
        <p:nvSpPr>
          <p:cNvPr id="8" name="TextBox 7">
            <a:extLst>
              <a:ext uri="{FF2B5EF4-FFF2-40B4-BE49-F238E27FC236}">
                <a16:creationId xmlns:a16="http://schemas.microsoft.com/office/drawing/2014/main" id="{806447B1-597C-447B-B320-38EDBBA23E2C}"/>
              </a:ext>
            </a:extLst>
          </p:cNvPr>
          <p:cNvSpPr txBox="1"/>
          <p:nvPr/>
        </p:nvSpPr>
        <p:spPr>
          <a:xfrm>
            <a:off x="9560198" y="6421164"/>
            <a:ext cx="1507852" cy="307777"/>
          </a:xfrm>
          <a:prstGeom prst="rect">
            <a:avLst/>
          </a:prstGeom>
          <a:noFill/>
        </p:spPr>
        <p:txBody>
          <a:bodyPr wrap="square" rtlCol="0">
            <a:spAutoFit/>
          </a:bodyPr>
          <a:lstStyle/>
          <a:p>
            <a:r>
              <a:rPr lang="en-US" b="1" dirty="0">
                <a:solidFill>
                  <a:schemeClr val="bg1"/>
                </a:solidFill>
                <a:latin typeface="Twentieth Century"/>
              </a:rPr>
              <a:t>Kendra </a:t>
            </a:r>
            <a:r>
              <a:rPr lang="en-US" b="1" dirty="0" err="1">
                <a:solidFill>
                  <a:schemeClr val="bg1"/>
                </a:solidFill>
                <a:latin typeface="Twentieth Century"/>
              </a:rPr>
              <a:t>Kordack</a:t>
            </a:r>
            <a:endParaRPr lang="en-US" b="1" dirty="0">
              <a:solidFill>
                <a:schemeClr val="bg1"/>
              </a:solidFill>
              <a:latin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7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97626c7093_0_5"/>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solidFill>
                  <a:schemeClr val="lt1"/>
                </a:solidFill>
                <a:latin typeface="Twentieth Century"/>
                <a:ea typeface="Twentieth Century"/>
                <a:cs typeface="Twentieth Century"/>
                <a:sym typeface="Twentieth Century"/>
              </a:rPr>
              <a:t>IR Temperature Sensor</a:t>
            </a:r>
            <a:endParaRPr>
              <a:solidFill>
                <a:schemeClr val="lt1"/>
              </a:solidFill>
              <a:latin typeface="Twentieth Century"/>
              <a:ea typeface="Twentieth Century"/>
              <a:cs typeface="Twentieth Century"/>
              <a:sym typeface="Twentieth Century"/>
            </a:endParaRPr>
          </a:p>
        </p:txBody>
      </p:sp>
      <p:sp>
        <p:nvSpPr>
          <p:cNvPr id="280" name="Google Shape;280;g97626c7093_0_5"/>
          <p:cNvSpPr txBox="1">
            <a:spLocks noGrp="1"/>
          </p:cNvSpPr>
          <p:nvPr>
            <p:ph type="body" idx="1"/>
          </p:nvPr>
        </p:nvSpPr>
        <p:spPr>
          <a:xfrm>
            <a:off x="1086610" y="1866899"/>
            <a:ext cx="10018800" cy="3124200"/>
          </a:xfrm>
          <a:prstGeom prst="rect">
            <a:avLst/>
          </a:prstGeom>
          <a:noFill/>
          <a:ln>
            <a:noFill/>
          </a:ln>
        </p:spPr>
        <p:txBody>
          <a:bodyPr spcFirstLastPara="1" wrap="square" lIns="91425" tIns="45700" rIns="91425" bIns="45700" anchor="ctr" anchorCtr="0">
            <a:noAutofit/>
          </a:bodyPr>
          <a:lstStyle/>
          <a:p>
            <a:pPr marL="457200" lvl="0" indent="-394335" algn="l" rtl="0">
              <a:lnSpc>
                <a:spcPct val="100000"/>
              </a:lnSpc>
              <a:spcBef>
                <a:spcPts val="360"/>
              </a:spcBef>
              <a:spcAft>
                <a:spcPts val="0"/>
              </a:spcAft>
              <a:buClr>
                <a:schemeClr val="lt1"/>
              </a:buClr>
              <a:buSzPts val="2610"/>
              <a:buChar char="•"/>
            </a:pPr>
            <a:r>
              <a:rPr lang="en-US">
                <a:solidFill>
                  <a:schemeClr val="lt1"/>
                </a:solidFill>
              </a:rPr>
              <a:t>Contactless</a:t>
            </a:r>
            <a:endParaRPr>
              <a:solidFill>
                <a:schemeClr val="lt1"/>
              </a:solidFill>
            </a:endParaRPr>
          </a:p>
          <a:p>
            <a:pPr marL="457200" lvl="0" indent="-394335" algn="l" rtl="0">
              <a:lnSpc>
                <a:spcPct val="100000"/>
              </a:lnSpc>
              <a:spcBef>
                <a:spcPts val="0"/>
              </a:spcBef>
              <a:spcAft>
                <a:spcPts val="0"/>
              </a:spcAft>
              <a:buClr>
                <a:schemeClr val="lt1"/>
              </a:buClr>
              <a:buSzPts val="2610"/>
              <a:buChar char="•"/>
            </a:pPr>
            <a:r>
              <a:rPr lang="en-US">
                <a:solidFill>
                  <a:schemeClr val="lt1"/>
                </a:solidFill>
              </a:rPr>
              <a:t>Digital readout</a:t>
            </a:r>
            <a:endParaRPr>
              <a:solidFill>
                <a:schemeClr val="lt1"/>
              </a:solidFill>
            </a:endParaRPr>
          </a:p>
          <a:p>
            <a:pPr marL="457200" lvl="0" indent="-394335" algn="l" rtl="0">
              <a:lnSpc>
                <a:spcPct val="100000"/>
              </a:lnSpc>
              <a:spcBef>
                <a:spcPts val="0"/>
              </a:spcBef>
              <a:spcAft>
                <a:spcPts val="0"/>
              </a:spcAft>
              <a:buClr>
                <a:schemeClr val="lt1"/>
              </a:buClr>
              <a:buSzPts val="2610"/>
              <a:buChar char="•"/>
            </a:pPr>
            <a:r>
              <a:rPr lang="en-US">
                <a:solidFill>
                  <a:schemeClr val="lt1"/>
                </a:solidFill>
              </a:rPr>
              <a:t>Fast</a:t>
            </a:r>
            <a:endParaRPr>
              <a:solidFill>
                <a:schemeClr val="lt1"/>
              </a:solidFill>
            </a:endParaRPr>
          </a:p>
          <a:p>
            <a:pPr marL="457200" lvl="0" indent="-381000" algn="l" rtl="0">
              <a:lnSpc>
                <a:spcPct val="100000"/>
              </a:lnSpc>
              <a:spcBef>
                <a:spcPts val="0"/>
              </a:spcBef>
              <a:spcAft>
                <a:spcPts val="0"/>
              </a:spcAft>
              <a:buClr>
                <a:schemeClr val="lt1"/>
              </a:buClr>
              <a:buSzPts val="2400"/>
              <a:buChar char="•"/>
            </a:pPr>
            <a:r>
              <a:rPr lang="en-US">
                <a:solidFill>
                  <a:schemeClr val="lt1"/>
                </a:solidFill>
              </a:rPr>
              <a:t>2:1 ratio</a:t>
            </a:r>
            <a:endParaRPr>
              <a:solidFill>
                <a:schemeClr val="lt1"/>
              </a:solidFill>
            </a:endParaRPr>
          </a:p>
        </p:txBody>
      </p:sp>
      <p:pic>
        <p:nvPicPr>
          <p:cNvPr id="281" name="Google Shape;281;g97626c7093_0_5"/>
          <p:cNvPicPr preferRelativeResize="0"/>
          <p:nvPr/>
        </p:nvPicPr>
        <p:blipFill rotWithShape="1">
          <a:blip r:embed="rId5">
            <a:alphaModFix/>
          </a:blip>
          <a:srcRect/>
          <a:stretch/>
        </p:blipFill>
        <p:spPr>
          <a:xfrm>
            <a:off x="3236369" y="4354925"/>
            <a:ext cx="4146481" cy="2185500"/>
          </a:xfrm>
          <a:prstGeom prst="rect">
            <a:avLst/>
          </a:prstGeom>
          <a:noFill/>
          <a:ln>
            <a:noFill/>
          </a:ln>
        </p:spPr>
      </p:pic>
      <p:pic>
        <p:nvPicPr>
          <p:cNvPr id="283" name="Google Shape;283;g97626c7093_0_5"/>
          <p:cNvPicPr preferRelativeResize="0"/>
          <p:nvPr/>
        </p:nvPicPr>
        <p:blipFill rotWithShape="1">
          <a:blip r:embed="rId6">
            <a:alphaModFix/>
          </a:blip>
          <a:srcRect/>
          <a:stretch/>
        </p:blipFill>
        <p:spPr>
          <a:xfrm>
            <a:off x="11068050" y="5586437"/>
            <a:ext cx="925851" cy="1162038"/>
          </a:xfrm>
          <a:prstGeom prst="rect">
            <a:avLst/>
          </a:prstGeom>
          <a:noFill/>
          <a:ln>
            <a:noFill/>
          </a:ln>
        </p:spPr>
      </p:pic>
      <p:pic>
        <p:nvPicPr>
          <p:cNvPr id="284" name="Google Shape;284;g97626c7093_0_5"/>
          <p:cNvPicPr preferRelativeResize="0"/>
          <p:nvPr/>
        </p:nvPicPr>
        <p:blipFill rotWithShape="1">
          <a:blip r:embed="rId7">
            <a:alphaModFix/>
          </a:blip>
          <a:srcRect b="16086"/>
          <a:stretch/>
        </p:blipFill>
        <p:spPr>
          <a:xfrm>
            <a:off x="7791600" y="1586965"/>
            <a:ext cx="3711501" cy="2893475"/>
          </a:xfrm>
          <a:prstGeom prst="rect">
            <a:avLst/>
          </a:prstGeom>
          <a:noFill/>
          <a:ln>
            <a:noFill/>
          </a:ln>
        </p:spPr>
      </p:pic>
      <p:pic>
        <p:nvPicPr>
          <p:cNvPr id="2" name="Recorded Sound">
            <a:hlinkClick r:id="" action="ppaction://media"/>
            <a:extLst>
              <a:ext uri="{FF2B5EF4-FFF2-40B4-BE49-F238E27FC236}">
                <a16:creationId xmlns:a16="http://schemas.microsoft.com/office/drawing/2014/main" id="{C571EB94-12AA-4857-9C65-073209718169}"/>
              </a:ext>
            </a:extLst>
          </p:cNvPr>
          <p:cNvPicPr>
            <a:picLocks noChangeAspect="1"/>
          </p:cNvPicPr>
          <p:nvPr>
            <a:audioFile r:link="rId1"/>
            <p:extLst>
              <p:ext uri="{DAA4B4D4-6D71-4841-9C94-3DE7FCFB9230}">
                <p14:media xmlns:p14="http://schemas.microsoft.com/office/powerpoint/2010/main" r:embed="rId2">
                  <p14:trim st="525"/>
                </p14:media>
              </p:ext>
            </p:extLst>
          </p:nvPr>
        </p:nvPicPr>
        <p:blipFill>
          <a:blip r:embed="rId8"/>
          <a:stretch>
            <a:fillRect/>
          </a:stretch>
        </p:blipFill>
        <p:spPr>
          <a:xfrm>
            <a:off x="517525" y="5923774"/>
            <a:ext cx="487363" cy="487363"/>
          </a:xfrm>
          <a:prstGeom prst="rect">
            <a:avLst/>
          </a:prstGeom>
        </p:spPr>
      </p:pic>
      <p:sp>
        <p:nvSpPr>
          <p:cNvPr id="8" name="TextBox 7">
            <a:extLst>
              <a:ext uri="{FF2B5EF4-FFF2-40B4-BE49-F238E27FC236}">
                <a16:creationId xmlns:a16="http://schemas.microsoft.com/office/drawing/2014/main" id="{4F26A9CF-69AC-4D67-B9FF-C113EFF2C398}"/>
              </a:ext>
            </a:extLst>
          </p:cNvPr>
          <p:cNvSpPr txBox="1"/>
          <p:nvPr/>
        </p:nvSpPr>
        <p:spPr>
          <a:xfrm>
            <a:off x="9660962" y="1308499"/>
            <a:ext cx="2258749" cy="276999"/>
          </a:xfrm>
          <a:prstGeom prst="rect">
            <a:avLst/>
          </a:prstGeom>
          <a:noFill/>
        </p:spPr>
        <p:txBody>
          <a:bodyPr wrap="square" rtlCol="0">
            <a:spAutoFit/>
          </a:bodyPr>
          <a:lstStyle/>
          <a:p>
            <a:r>
              <a:rPr lang="en-US" sz="1200" dirty="0">
                <a:solidFill>
                  <a:schemeClr val="bg1"/>
                </a:solidFill>
              </a:rPr>
              <a:t>Calex Electronics Limited </a:t>
            </a:r>
          </a:p>
        </p:txBody>
      </p:sp>
      <p:sp>
        <p:nvSpPr>
          <p:cNvPr id="9" name="TextBox 8">
            <a:extLst>
              <a:ext uri="{FF2B5EF4-FFF2-40B4-BE49-F238E27FC236}">
                <a16:creationId xmlns:a16="http://schemas.microsoft.com/office/drawing/2014/main" id="{EC685811-71B5-42CB-9DAD-02CB363E50D2}"/>
              </a:ext>
            </a:extLst>
          </p:cNvPr>
          <p:cNvSpPr txBox="1"/>
          <p:nvPr/>
        </p:nvSpPr>
        <p:spPr>
          <a:xfrm>
            <a:off x="5532841" y="4052882"/>
            <a:ext cx="2258749" cy="276999"/>
          </a:xfrm>
          <a:prstGeom prst="rect">
            <a:avLst/>
          </a:prstGeom>
          <a:noFill/>
        </p:spPr>
        <p:txBody>
          <a:bodyPr wrap="square" rtlCol="0">
            <a:spAutoFit/>
          </a:bodyPr>
          <a:lstStyle/>
          <a:p>
            <a:r>
              <a:rPr lang="en-US" sz="1200" dirty="0">
                <a:solidFill>
                  <a:schemeClr val="bg1"/>
                </a:solidFill>
              </a:rPr>
              <a:t>Calex Electronics Limited </a:t>
            </a:r>
          </a:p>
        </p:txBody>
      </p:sp>
      <p:sp>
        <p:nvSpPr>
          <p:cNvPr id="10" name="TextBox 9">
            <a:extLst>
              <a:ext uri="{FF2B5EF4-FFF2-40B4-BE49-F238E27FC236}">
                <a16:creationId xmlns:a16="http://schemas.microsoft.com/office/drawing/2014/main" id="{EEF8D417-E67A-45F1-AE65-7EEC7FAC6860}"/>
              </a:ext>
            </a:extLst>
          </p:cNvPr>
          <p:cNvSpPr txBox="1"/>
          <p:nvPr/>
        </p:nvSpPr>
        <p:spPr>
          <a:xfrm>
            <a:off x="9560198" y="6421164"/>
            <a:ext cx="1507852" cy="307777"/>
          </a:xfrm>
          <a:prstGeom prst="rect">
            <a:avLst/>
          </a:prstGeom>
          <a:noFill/>
        </p:spPr>
        <p:txBody>
          <a:bodyPr wrap="square" rtlCol="0">
            <a:spAutoFit/>
          </a:bodyPr>
          <a:lstStyle/>
          <a:p>
            <a:r>
              <a:rPr lang="en-US" b="1" dirty="0">
                <a:solidFill>
                  <a:schemeClr val="bg1"/>
                </a:solidFill>
                <a:latin typeface="Twentieth Century"/>
              </a:rPr>
              <a:t>Kendra </a:t>
            </a:r>
            <a:r>
              <a:rPr lang="en-US" b="1" dirty="0" err="1">
                <a:solidFill>
                  <a:schemeClr val="bg1"/>
                </a:solidFill>
                <a:latin typeface="Twentieth Century"/>
              </a:rPr>
              <a:t>Kordack</a:t>
            </a:r>
            <a:endParaRPr lang="en-US" b="1" dirty="0">
              <a:solidFill>
                <a:schemeClr val="bg1"/>
              </a:solidFill>
              <a:latin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97626c7093_0_227"/>
          <p:cNvSpPr txBox="1">
            <a:spLocks noGrp="1"/>
          </p:cNvSpPr>
          <p:nvPr>
            <p:ph type="title"/>
          </p:nvPr>
        </p:nvSpPr>
        <p:spPr>
          <a:xfrm>
            <a:off x="1484311" y="200125"/>
            <a:ext cx="10018800" cy="1752600"/>
          </a:xfrm>
          <a:prstGeom prst="rect">
            <a:avLst/>
          </a:prstGeom>
          <a:noFill/>
          <a:ln>
            <a:noFill/>
          </a:ln>
          <a:effectLst>
            <a:outerShdw blurRad="57150" dist="19050" dir="5400000" algn="bl" rotWithShape="0">
              <a:srgbClr val="000000">
                <a:alpha val="49803"/>
              </a:srgbClr>
            </a:outerShdw>
          </a:effectLst>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dirty="0"/>
              <a:t>Raman Spectroscopy</a:t>
            </a:r>
            <a:endParaRPr dirty="0"/>
          </a:p>
        </p:txBody>
      </p:sp>
      <p:sp>
        <p:nvSpPr>
          <p:cNvPr id="290" name="Google Shape;290;g97626c7093_0_227"/>
          <p:cNvSpPr txBox="1">
            <a:spLocks noGrp="1"/>
          </p:cNvSpPr>
          <p:nvPr>
            <p:ph type="body" idx="1"/>
          </p:nvPr>
        </p:nvSpPr>
        <p:spPr>
          <a:xfrm>
            <a:off x="1484311" y="1677927"/>
            <a:ext cx="10018800" cy="3124200"/>
          </a:xfrm>
          <a:prstGeom prst="rect">
            <a:avLst/>
          </a:prstGeom>
          <a:noFill/>
          <a:ln>
            <a:noFill/>
          </a:ln>
        </p:spPr>
        <p:txBody>
          <a:bodyPr spcFirstLastPara="1" wrap="square" lIns="91425" tIns="45700" rIns="91425" bIns="45700" anchor="ctr" anchorCtr="0">
            <a:noAutofit/>
          </a:bodyPr>
          <a:lstStyle/>
          <a:p>
            <a:pPr marL="342900" indent="-342900">
              <a:spcAft>
                <a:spcPts val="600"/>
              </a:spcAft>
              <a:buSzPts val="2610"/>
            </a:pPr>
            <a:r>
              <a:rPr lang="en-US" dirty="0">
                <a:solidFill>
                  <a:schemeClr val="lt1"/>
                </a:solidFill>
                <a:latin typeface="Twentieth Century"/>
                <a:ea typeface="Twentieth Century"/>
                <a:cs typeface="Twentieth Century"/>
                <a:sym typeface="Twentieth Century"/>
              </a:rPr>
              <a:t>In-line monitoring</a:t>
            </a:r>
          </a:p>
          <a:p>
            <a:pPr marL="342900" indent="-342900">
              <a:spcAft>
                <a:spcPts val="600"/>
              </a:spcAft>
              <a:buSzPts val="2610"/>
            </a:pPr>
            <a:r>
              <a:rPr lang="en-US" dirty="0"/>
              <a:t>Water is a weak Raman </a:t>
            </a:r>
            <a:r>
              <a:rPr lang="en-US" dirty="0" err="1"/>
              <a:t>Scatterer</a:t>
            </a:r>
            <a:endParaRPr lang="en-US" dirty="0">
              <a:solidFill>
                <a:schemeClr val="lt1"/>
              </a:solidFill>
              <a:latin typeface="Twentieth Century"/>
              <a:ea typeface="Twentieth Century"/>
              <a:cs typeface="Twentieth Century"/>
              <a:sym typeface="Twentieth Century"/>
            </a:endParaRPr>
          </a:p>
          <a:p>
            <a:pPr marL="342900" indent="-342900">
              <a:spcAft>
                <a:spcPts val="600"/>
              </a:spcAft>
              <a:buSzPts val="2610"/>
            </a:pPr>
            <a:r>
              <a:rPr lang="en-US" dirty="0"/>
              <a:t>NIR to avoid fluorescence</a:t>
            </a:r>
          </a:p>
          <a:p>
            <a:pPr marL="342900" indent="-342900">
              <a:spcAft>
                <a:spcPts val="600"/>
              </a:spcAft>
              <a:buSzPts val="2610"/>
            </a:pPr>
            <a:r>
              <a:rPr lang="en-US" dirty="0"/>
              <a:t>Stokes Raman scattering</a:t>
            </a:r>
          </a:p>
          <a:p>
            <a:pPr marL="342900" indent="-342900">
              <a:spcAft>
                <a:spcPts val="600"/>
              </a:spcAft>
              <a:buSzPts val="2610"/>
            </a:pPr>
            <a:r>
              <a:rPr lang="en-US" dirty="0"/>
              <a:t>Expensive</a:t>
            </a:r>
          </a:p>
          <a:p>
            <a:pPr marL="342900" indent="-342900">
              <a:spcAft>
                <a:spcPts val="600"/>
              </a:spcAft>
              <a:buSzPts val="2610"/>
            </a:pPr>
            <a:endParaRPr dirty="0">
              <a:solidFill>
                <a:schemeClr val="lt1"/>
              </a:solidFill>
              <a:latin typeface="Twentieth Century"/>
              <a:ea typeface="Twentieth Century"/>
              <a:cs typeface="Twentieth Century"/>
              <a:sym typeface="Twentieth Century"/>
            </a:endParaRPr>
          </a:p>
        </p:txBody>
      </p:sp>
      <p:pic>
        <p:nvPicPr>
          <p:cNvPr id="291" name="Google Shape;291;g97626c7093_0_227"/>
          <p:cNvPicPr preferRelativeResize="0"/>
          <p:nvPr/>
        </p:nvPicPr>
        <p:blipFill rotWithShape="1">
          <a:blip r:embed="rId5">
            <a:alphaModFix/>
          </a:blip>
          <a:srcRect/>
          <a:stretch/>
        </p:blipFill>
        <p:spPr>
          <a:xfrm>
            <a:off x="2416037" y="4693316"/>
            <a:ext cx="6748211" cy="1474140"/>
          </a:xfrm>
          <a:prstGeom prst="rect">
            <a:avLst/>
          </a:prstGeom>
          <a:noFill/>
          <a:ln>
            <a:noFill/>
          </a:ln>
        </p:spPr>
      </p:pic>
      <p:pic>
        <p:nvPicPr>
          <p:cNvPr id="293" name="Google Shape;293;g97626c7093_0_227"/>
          <p:cNvPicPr preferRelativeResize="0"/>
          <p:nvPr/>
        </p:nvPicPr>
        <p:blipFill rotWithShape="1">
          <a:blip r:embed="rId6">
            <a:alphaModFix/>
          </a:blip>
          <a:srcRect/>
          <a:stretch/>
        </p:blipFill>
        <p:spPr>
          <a:xfrm>
            <a:off x="11068050" y="5586437"/>
            <a:ext cx="925851" cy="1162038"/>
          </a:xfrm>
          <a:prstGeom prst="rect">
            <a:avLst/>
          </a:prstGeom>
          <a:noFill/>
          <a:ln>
            <a:noFill/>
          </a:ln>
        </p:spPr>
      </p:pic>
      <p:pic>
        <p:nvPicPr>
          <p:cNvPr id="7" name="image64.png">
            <a:extLst>
              <a:ext uri="{FF2B5EF4-FFF2-40B4-BE49-F238E27FC236}">
                <a16:creationId xmlns:a16="http://schemas.microsoft.com/office/drawing/2014/main" id="{B00E21A7-C0B4-41C5-82D7-14C3A77FFF71}"/>
              </a:ext>
            </a:extLst>
          </p:cNvPr>
          <p:cNvPicPr/>
          <p:nvPr/>
        </p:nvPicPr>
        <p:blipFill>
          <a:blip r:embed="rId7"/>
          <a:srcRect/>
          <a:stretch>
            <a:fillRect/>
          </a:stretch>
        </p:blipFill>
        <p:spPr>
          <a:xfrm>
            <a:off x="7061056" y="1677927"/>
            <a:ext cx="3535824" cy="2452149"/>
          </a:xfrm>
          <a:prstGeom prst="rect">
            <a:avLst/>
          </a:prstGeom>
          <a:ln/>
        </p:spPr>
      </p:pic>
      <p:pic>
        <p:nvPicPr>
          <p:cNvPr id="2" name="Recorded Sound">
            <a:hlinkClick r:id="" action="ppaction://media"/>
            <a:extLst>
              <a:ext uri="{FF2B5EF4-FFF2-40B4-BE49-F238E27FC236}">
                <a16:creationId xmlns:a16="http://schemas.microsoft.com/office/drawing/2014/main" id="{E35CBDD9-44B4-49E1-A4D7-105B44DE2F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0640" y="5923774"/>
            <a:ext cx="487363" cy="487363"/>
          </a:xfrm>
          <a:prstGeom prst="rect">
            <a:avLst/>
          </a:prstGeom>
        </p:spPr>
      </p:pic>
      <p:sp>
        <p:nvSpPr>
          <p:cNvPr id="8" name="TextBox 7">
            <a:extLst>
              <a:ext uri="{FF2B5EF4-FFF2-40B4-BE49-F238E27FC236}">
                <a16:creationId xmlns:a16="http://schemas.microsoft.com/office/drawing/2014/main" id="{4465DCB9-CE4A-4A68-B536-894CFC679E3A}"/>
              </a:ext>
            </a:extLst>
          </p:cNvPr>
          <p:cNvSpPr txBox="1"/>
          <p:nvPr/>
        </p:nvSpPr>
        <p:spPr>
          <a:xfrm>
            <a:off x="9244362" y="1356598"/>
            <a:ext cx="2258749" cy="276999"/>
          </a:xfrm>
          <a:prstGeom prst="rect">
            <a:avLst/>
          </a:prstGeom>
          <a:noFill/>
        </p:spPr>
        <p:txBody>
          <a:bodyPr wrap="square" rtlCol="0">
            <a:spAutoFit/>
          </a:bodyPr>
          <a:lstStyle/>
          <a:p>
            <a:r>
              <a:rPr lang="en-US" sz="1200" dirty="0">
                <a:solidFill>
                  <a:schemeClr val="bg1"/>
                </a:solidFill>
              </a:rPr>
              <a:t>Li, Sensors (2014)</a:t>
            </a:r>
          </a:p>
        </p:txBody>
      </p:sp>
      <p:sp>
        <p:nvSpPr>
          <p:cNvPr id="9" name="TextBox 8">
            <a:extLst>
              <a:ext uri="{FF2B5EF4-FFF2-40B4-BE49-F238E27FC236}">
                <a16:creationId xmlns:a16="http://schemas.microsoft.com/office/drawing/2014/main" id="{72D194A5-0328-44CB-AD0C-9466CC82851E}"/>
              </a:ext>
            </a:extLst>
          </p:cNvPr>
          <p:cNvSpPr txBox="1"/>
          <p:nvPr/>
        </p:nvSpPr>
        <p:spPr>
          <a:xfrm>
            <a:off x="7398405" y="6167455"/>
            <a:ext cx="2258749" cy="461665"/>
          </a:xfrm>
          <a:prstGeom prst="rect">
            <a:avLst/>
          </a:prstGeom>
          <a:noFill/>
        </p:spPr>
        <p:txBody>
          <a:bodyPr wrap="square" rtlCol="0">
            <a:spAutoFit/>
          </a:bodyPr>
          <a:lstStyle/>
          <a:p>
            <a:r>
              <a:rPr lang="en-US" sz="1200" dirty="0">
                <a:solidFill>
                  <a:schemeClr val="bg1"/>
                </a:solidFill>
              </a:rPr>
              <a:t>Wegner, Geo Chemistry Worldwide (2018)</a:t>
            </a:r>
          </a:p>
        </p:txBody>
      </p:sp>
      <p:sp>
        <p:nvSpPr>
          <p:cNvPr id="10" name="TextBox 9">
            <a:extLst>
              <a:ext uri="{FF2B5EF4-FFF2-40B4-BE49-F238E27FC236}">
                <a16:creationId xmlns:a16="http://schemas.microsoft.com/office/drawing/2014/main" id="{06E2E488-A169-4BE3-B657-40F1A3451B59}"/>
              </a:ext>
            </a:extLst>
          </p:cNvPr>
          <p:cNvSpPr txBox="1"/>
          <p:nvPr/>
        </p:nvSpPr>
        <p:spPr>
          <a:xfrm>
            <a:off x="9560198" y="6421164"/>
            <a:ext cx="1507852" cy="307777"/>
          </a:xfrm>
          <a:prstGeom prst="rect">
            <a:avLst/>
          </a:prstGeom>
          <a:noFill/>
        </p:spPr>
        <p:txBody>
          <a:bodyPr wrap="square" rtlCol="0">
            <a:spAutoFit/>
          </a:bodyPr>
          <a:lstStyle/>
          <a:p>
            <a:r>
              <a:rPr lang="en-US" b="1" dirty="0">
                <a:solidFill>
                  <a:schemeClr val="bg1"/>
                </a:solidFill>
                <a:latin typeface="Twentieth Century"/>
              </a:rPr>
              <a:t>Kendra </a:t>
            </a:r>
            <a:r>
              <a:rPr lang="en-US" b="1" dirty="0" err="1">
                <a:solidFill>
                  <a:schemeClr val="bg1"/>
                </a:solidFill>
                <a:latin typeface="Twentieth Century"/>
              </a:rPr>
              <a:t>Kordack</a:t>
            </a:r>
            <a:endParaRPr lang="en-US" b="1" dirty="0">
              <a:solidFill>
                <a:schemeClr val="bg1"/>
              </a:solidFill>
              <a:latin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98a2c0bddd_0_9"/>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Other Forms of Contaminant Evaluation</a:t>
            </a:r>
            <a:endParaRPr/>
          </a:p>
        </p:txBody>
      </p:sp>
      <p:sp>
        <p:nvSpPr>
          <p:cNvPr id="299" name="Google Shape;299;g98a2c0bddd_0_9"/>
          <p:cNvSpPr txBox="1">
            <a:spLocks noGrp="1"/>
          </p:cNvSpPr>
          <p:nvPr>
            <p:ph type="body" idx="1"/>
          </p:nvPr>
        </p:nvSpPr>
        <p:spPr>
          <a:xfrm>
            <a:off x="1917025" y="5250650"/>
            <a:ext cx="3474000" cy="1162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360"/>
              </a:spcBef>
              <a:spcAft>
                <a:spcPts val="600"/>
              </a:spcAft>
              <a:buSzPts val="2610"/>
              <a:buNone/>
            </a:pPr>
            <a:r>
              <a:rPr lang="en-US"/>
              <a:t>Chromatography</a:t>
            </a:r>
            <a:endParaRPr/>
          </a:p>
        </p:txBody>
      </p:sp>
      <p:sp>
        <p:nvSpPr>
          <p:cNvPr id="300" name="Google Shape;300;g98a2c0bddd_0_9"/>
          <p:cNvSpPr txBox="1">
            <a:spLocks noGrp="1"/>
          </p:cNvSpPr>
          <p:nvPr>
            <p:ph type="body" idx="1"/>
          </p:nvPr>
        </p:nvSpPr>
        <p:spPr>
          <a:xfrm>
            <a:off x="7315200" y="5386400"/>
            <a:ext cx="3771900" cy="1119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360"/>
              </a:spcBef>
              <a:spcAft>
                <a:spcPts val="600"/>
              </a:spcAft>
              <a:buSzPts val="2610"/>
              <a:buNone/>
            </a:pPr>
            <a:r>
              <a:rPr lang="en-US"/>
              <a:t>Inductively coupled plasma mass spectrometer</a:t>
            </a:r>
            <a:endParaRPr/>
          </a:p>
        </p:txBody>
      </p:sp>
      <p:pic>
        <p:nvPicPr>
          <p:cNvPr id="301" name="Google Shape;301;g98a2c0bddd_0_9"/>
          <p:cNvPicPr preferRelativeResize="0"/>
          <p:nvPr/>
        </p:nvPicPr>
        <p:blipFill rotWithShape="1">
          <a:blip r:embed="rId5">
            <a:alphaModFix/>
          </a:blip>
          <a:srcRect/>
          <a:stretch/>
        </p:blipFill>
        <p:spPr>
          <a:xfrm>
            <a:off x="1917028" y="2116950"/>
            <a:ext cx="4318495" cy="3133700"/>
          </a:xfrm>
          <a:prstGeom prst="rect">
            <a:avLst/>
          </a:prstGeom>
          <a:noFill/>
          <a:ln>
            <a:noFill/>
          </a:ln>
        </p:spPr>
      </p:pic>
      <p:pic>
        <p:nvPicPr>
          <p:cNvPr id="302" name="Google Shape;302;g98a2c0bddd_0_9"/>
          <p:cNvPicPr preferRelativeResize="0"/>
          <p:nvPr/>
        </p:nvPicPr>
        <p:blipFill rotWithShape="1">
          <a:blip r:embed="rId6">
            <a:alphaModFix/>
          </a:blip>
          <a:srcRect/>
          <a:stretch/>
        </p:blipFill>
        <p:spPr>
          <a:xfrm>
            <a:off x="7029250" y="2035987"/>
            <a:ext cx="4167747" cy="3133700"/>
          </a:xfrm>
          <a:prstGeom prst="rect">
            <a:avLst/>
          </a:prstGeom>
          <a:noFill/>
          <a:ln>
            <a:noFill/>
          </a:ln>
        </p:spPr>
      </p:pic>
      <p:pic>
        <p:nvPicPr>
          <p:cNvPr id="304" name="Google Shape;304;g98a2c0bddd_0_9"/>
          <p:cNvPicPr preferRelativeResize="0"/>
          <p:nvPr/>
        </p:nvPicPr>
        <p:blipFill rotWithShape="1">
          <a:blip r:embed="rId7">
            <a:alphaModFix/>
          </a:blip>
          <a:srcRect/>
          <a:stretch/>
        </p:blipFill>
        <p:spPr>
          <a:xfrm>
            <a:off x="11068050" y="5586437"/>
            <a:ext cx="925851" cy="1162038"/>
          </a:xfrm>
          <a:prstGeom prst="rect">
            <a:avLst/>
          </a:prstGeom>
          <a:noFill/>
          <a:ln>
            <a:noFill/>
          </a:ln>
        </p:spPr>
      </p:pic>
      <p:pic>
        <p:nvPicPr>
          <p:cNvPr id="2" name="Recorded Sound">
            <a:hlinkClick r:id="" action="ppaction://media"/>
            <a:extLst>
              <a:ext uri="{FF2B5EF4-FFF2-40B4-BE49-F238E27FC236}">
                <a16:creationId xmlns:a16="http://schemas.microsoft.com/office/drawing/2014/main" id="{59CEE471-EC92-40DD-8730-E11C390F13B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4213" y="6018337"/>
            <a:ext cx="487363" cy="487363"/>
          </a:xfrm>
          <a:prstGeom prst="rect">
            <a:avLst/>
          </a:prstGeom>
        </p:spPr>
      </p:pic>
      <p:sp>
        <p:nvSpPr>
          <p:cNvPr id="10" name="TextBox 9">
            <a:extLst>
              <a:ext uri="{FF2B5EF4-FFF2-40B4-BE49-F238E27FC236}">
                <a16:creationId xmlns:a16="http://schemas.microsoft.com/office/drawing/2014/main" id="{8F372CCD-2FAC-406B-B596-9D6B8091B551}"/>
              </a:ext>
            </a:extLst>
          </p:cNvPr>
          <p:cNvSpPr txBox="1"/>
          <p:nvPr/>
        </p:nvSpPr>
        <p:spPr>
          <a:xfrm>
            <a:off x="4373637" y="1638414"/>
            <a:ext cx="2258749" cy="461665"/>
          </a:xfrm>
          <a:prstGeom prst="rect">
            <a:avLst/>
          </a:prstGeom>
          <a:noFill/>
        </p:spPr>
        <p:txBody>
          <a:bodyPr wrap="square" rtlCol="0">
            <a:spAutoFit/>
          </a:bodyPr>
          <a:lstStyle/>
          <a:p>
            <a:r>
              <a:rPr lang="en-US" sz="1200" dirty="0">
                <a:solidFill>
                  <a:schemeClr val="bg1"/>
                </a:solidFill>
              </a:rPr>
              <a:t>Buckner, Bio-Geochemical Methods (2020)</a:t>
            </a:r>
          </a:p>
        </p:txBody>
      </p:sp>
      <p:sp>
        <p:nvSpPr>
          <p:cNvPr id="11" name="TextBox 10">
            <a:extLst>
              <a:ext uri="{FF2B5EF4-FFF2-40B4-BE49-F238E27FC236}">
                <a16:creationId xmlns:a16="http://schemas.microsoft.com/office/drawing/2014/main" id="{14F547C9-7159-416D-8BD0-E25064367337}"/>
              </a:ext>
            </a:extLst>
          </p:cNvPr>
          <p:cNvSpPr txBox="1"/>
          <p:nvPr/>
        </p:nvSpPr>
        <p:spPr>
          <a:xfrm>
            <a:off x="9677035" y="1730746"/>
            <a:ext cx="2258749" cy="276999"/>
          </a:xfrm>
          <a:prstGeom prst="rect">
            <a:avLst/>
          </a:prstGeom>
          <a:noFill/>
        </p:spPr>
        <p:txBody>
          <a:bodyPr wrap="square" rtlCol="0">
            <a:spAutoFit/>
          </a:bodyPr>
          <a:lstStyle/>
          <a:p>
            <a:r>
              <a:rPr lang="en-US" sz="1200" dirty="0">
                <a:solidFill>
                  <a:schemeClr val="bg1"/>
                </a:solidFill>
              </a:rPr>
              <a:t>UC Berkeley (2020)</a:t>
            </a:r>
          </a:p>
        </p:txBody>
      </p:sp>
      <p:sp>
        <p:nvSpPr>
          <p:cNvPr id="12" name="TextBox 11">
            <a:extLst>
              <a:ext uri="{FF2B5EF4-FFF2-40B4-BE49-F238E27FC236}">
                <a16:creationId xmlns:a16="http://schemas.microsoft.com/office/drawing/2014/main" id="{4559107E-C692-48D5-A0D2-5C34C93DDECE}"/>
              </a:ext>
            </a:extLst>
          </p:cNvPr>
          <p:cNvSpPr txBox="1"/>
          <p:nvPr/>
        </p:nvSpPr>
        <p:spPr>
          <a:xfrm>
            <a:off x="9560198" y="6421164"/>
            <a:ext cx="1507852" cy="307777"/>
          </a:xfrm>
          <a:prstGeom prst="rect">
            <a:avLst/>
          </a:prstGeom>
          <a:noFill/>
        </p:spPr>
        <p:txBody>
          <a:bodyPr wrap="square" rtlCol="0">
            <a:spAutoFit/>
          </a:bodyPr>
          <a:lstStyle/>
          <a:p>
            <a:r>
              <a:rPr lang="en-US" b="1" dirty="0">
                <a:solidFill>
                  <a:schemeClr val="bg1"/>
                </a:solidFill>
                <a:latin typeface="Twentieth Century"/>
              </a:rPr>
              <a:t>Kendra </a:t>
            </a:r>
            <a:r>
              <a:rPr lang="en-US" b="1" dirty="0" err="1">
                <a:solidFill>
                  <a:schemeClr val="bg1"/>
                </a:solidFill>
                <a:latin typeface="Twentieth Century"/>
              </a:rPr>
              <a:t>Kordack</a:t>
            </a:r>
            <a:endParaRPr lang="en-US" b="1" dirty="0">
              <a:solidFill>
                <a:schemeClr val="bg1"/>
              </a:solidFill>
              <a:latin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988f5cadf6_0_0"/>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Raman Spectrometer</a:t>
            </a:r>
            <a:endParaRPr/>
          </a:p>
        </p:txBody>
      </p:sp>
      <p:sp>
        <p:nvSpPr>
          <p:cNvPr id="310" name="Google Shape;310;g988f5cadf6_0_0"/>
          <p:cNvSpPr txBox="1">
            <a:spLocks noGrp="1"/>
          </p:cNvSpPr>
          <p:nvPr>
            <p:ph type="body" idx="1"/>
          </p:nvPr>
        </p:nvSpPr>
        <p:spPr>
          <a:xfrm>
            <a:off x="1086610" y="2223749"/>
            <a:ext cx="10018800" cy="312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360"/>
              </a:spcBef>
              <a:spcAft>
                <a:spcPts val="0"/>
              </a:spcAft>
              <a:buSzPts val="2610"/>
              <a:buNone/>
            </a:pPr>
            <a:r>
              <a:rPr lang="en-US" dirty="0">
                <a:solidFill>
                  <a:srgbClr val="FFFFFF"/>
                </a:solidFill>
                <a:latin typeface="Twentieth Century"/>
                <a:ea typeface="Twentieth Century"/>
                <a:cs typeface="Twentieth Century"/>
                <a:sym typeface="Twentieth Century"/>
              </a:rPr>
              <a:t>Specifications</a:t>
            </a:r>
            <a:endParaRPr dirty="0">
              <a:solidFill>
                <a:srgbClr val="FFFFFF"/>
              </a:solidFill>
              <a:latin typeface="Twentieth Century"/>
              <a:ea typeface="Twentieth Century"/>
              <a:cs typeface="Twentieth Century"/>
              <a:sym typeface="Twentieth Century"/>
            </a:endParaRPr>
          </a:p>
          <a:p>
            <a:pPr marL="457200" lvl="0" indent="-394335" algn="l" rtl="0">
              <a:lnSpc>
                <a:spcPct val="100000"/>
              </a:lnSpc>
              <a:spcBef>
                <a:spcPts val="600"/>
              </a:spcBef>
              <a:spcAft>
                <a:spcPts val="0"/>
              </a:spcAft>
              <a:buClr>
                <a:srgbClr val="FFFFFF"/>
              </a:buClr>
              <a:buSzPts val="2610"/>
              <a:buFont typeface="Twentieth Century"/>
              <a:buChar char="•"/>
            </a:pPr>
            <a:r>
              <a:rPr lang="en-US" dirty="0">
                <a:solidFill>
                  <a:srgbClr val="FFFFFF"/>
                </a:solidFill>
                <a:latin typeface="Twentieth Century"/>
                <a:ea typeface="Twentieth Century"/>
                <a:cs typeface="Twentieth Century"/>
                <a:sym typeface="Twentieth Century"/>
              </a:rPr>
              <a:t>785 nm</a:t>
            </a:r>
            <a:endParaRPr dirty="0">
              <a:solidFill>
                <a:srgbClr val="FFFFFF"/>
              </a:solidFill>
              <a:latin typeface="Twentieth Century"/>
              <a:ea typeface="Twentieth Century"/>
              <a:cs typeface="Twentieth Century"/>
              <a:sym typeface="Twentieth Century"/>
            </a:endParaRPr>
          </a:p>
          <a:p>
            <a:pPr marL="457200" lvl="0" indent="-394335" algn="l" rtl="0">
              <a:lnSpc>
                <a:spcPct val="100000"/>
              </a:lnSpc>
              <a:spcBef>
                <a:spcPts val="0"/>
              </a:spcBef>
              <a:spcAft>
                <a:spcPts val="0"/>
              </a:spcAft>
              <a:buClr>
                <a:srgbClr val="FFFFFF"/>
              </a:buClr>
              <a:buSzPts val="2610"/>
              <a:buFont typeface="Twentieth Century"/>
              <a:buChar char="•"/>
            </a:pPr>
            <a:r>
              <a:rPr lang="en-US" dirty="0">
                <a:solidFill>
                  <a:srgbClr val="FFFFFF"/>
                </a:solidFill>
                <a:latin typeface="Twentieth Century"/>
                <a:ea typeface="Twentieth Century"/>
                <a:cs typeface="Twentieth Century"/>
                <a:sym typeface="Twentieth Century"/>
              </a:rPr>
              <a:t>SMA Fiber connected</a:t>
            </a:r>
            <a:endParaRPr dirty="0">
              <a:solidFill>
                <a:srgbClr val="FFFFFF"/>
              </a:solidFill>
              <a:latin typeface="Twentieth Century"/>
              <a:ea typeface="Twentieth Century"/>
              <a:cs typeface="Twentieth Century"/>
              <a:sym typeface="Twentieth Century"/>
            </a:endParaRPr>
          </a:p>
          <a:p>
            <a:pPr marL="457200" lvl="0" indent="-394335" algn="l" rtl="0">
              <a:lnSpc>
                <a:spcPct val="100000"/>
              </a:lnSpc>
              <a:spcBef>
                <a:spcPts val="0"/>
              </a:spcBef>
              <a:spcAft>
                <a:spcPts val="0"/>
              </a:spcAft>
              <a:buClr>
                <a:srgbClr val="FFFFFF"/>
              </a:buClr>
              <a:buSzPts val="2610"/>
              <a:buFont typeface="Twentieth Century"/>
              <a:buChar char="•"/>
            </a:pPr>
            <a:r>
              <a:rPr lang="en-US" dirty="0">
                <a:solidFill>
                  <a:srgbClr val="FFFFFF"/>
                </a:solidFill>
                <a:latin typeface="Twentieth Century"/>
                <a:ea typeface="Twentieth Century"/>
                <a:cs typeface="Twentieth Century"/>
                <a:sym typeface="Twentieth Century"/>
              </a:rPr>
              <a:t>Oceanview Software</a:t>
            </a:r>
            <a:endParaRPr dirty="0">
              <a:solidFill>
                <a:srgbClr val="FFFFFF"/>
              </a:solidFill>
              <a:latin typeface="Twentieth Century"/>
              <a:ea typeface="Twentieth Century"/>
              <a:cs typeface="Twentieth Century"/>
              <a:sym typeface="Twentieth Century"/>
            </a:endParaRPr>
          </a:p>
          <a:p>
            <a:pPr marL="457200" lvl="0" indent="-381000" algn="l" rtl="0">
              <a:lnSpc>
                <a:spcPct val="100000"/>
              </a:lnSpc>
              <a:spcBef>
                <a:spcPts val="0"/>
              </a:spcBef>
              <a:spcAft>
                <a:spcPts val="0"/>
              </a:spcAft>
              <a:buClr>
                <a:srgbClr val="FFFFFF"/>
              </a:buClr>
              <a:buSzPts val="2400"/>
              <a:buFont typeface="Twentieth Century"/>
              <a:buChar char="•"/>
            </a:pPr>
            <a:r>
              <a:rPr lang="en-US" dirty="0">
                <a:solidFill>
                  <a:srgbClr val="FFFFFF"/>
                </a:solidFill>
                <a:latin typeface="Twentieth Century"/>
                <a:ea typeface="Twentieth Century"/>
                <a:cs typeface="Twentieth Century"/>
                <a:sym typeface="Twentieth Century"/>
              </a:rPr>
              <a:t>Powered through computer</a:t>
            </a:r>
            <a:endParaRPr dirty="0">
              <a:solidFill>
                <a:srgbClr val="FFFFFF"/>
              </a:solidFill>
              <a:latin typeface="Twentieth Century"/>
              <a:ea typeface="Twentieth Century"/>
              <a:cs typeface="Twentieth Century"/>
              <a:sym typeface="Twentieth Century"/>
            </a:endParaRPr>
          </a:p>
          <a:p>
            <a:pPr marL="914400" lvl="1" indent="-381000" algn="l" rtl="0">
              <a:lnSpc>
                <a:spcPct val="100000"/>
              </a:lnSpc>
              <a:spcBef>
                <a:spcPts val="0"/>
              </a:spcBef>
              <a:spcAft>
                <a:spcPts val="0"/>
              </a:spcAft>
              <a:buClr>
                <a:srgbClr val="FFFFFF"/>
              </a:buClr>
              <a:buSzPts val="2400"/>
              <a:buChar char="•"/>
            </a:pPr>
            <a:r>
              <a:rPr lang="en-US" dirty="0">
                <a:solidFill>
                  <a:srgbClr val="FFFFFF"/>
                </a:solidFill>
              </a:rPr>
              <a:t>USB C</a:t>
            </a:r>
          </a:p>
          <a:p>
            <a:pPr>
              <a:spcBef>
                <a:spcPts val="0"/>
              </a:spcBef>
              <a:buClr>
                <a:srgbClr val="FFFFFF"/>
              </a:buClr>
            </a:pPr>
            <a:r>
              <a:rPr lang="en-US" dirty="0">
                <a:solidFill>
                  <a:srgbClr val="FFFFFF"/>
                </a:solidFill>
              </a:rPr>
              <a:t>3.5x2x2 inch</a:t>
            </a:r>
          </a:p>
        </p:txBody>
      </p:sp>
      <p:pic>
        <p:nvPicPr>
          <p:cNvPr id="311" name="Google Shape;311;g988f5cadf6_0_0"/>
          <p:cNvPicPr preferRelativeResize="0"/>
          <p:nvPr/>
        </p:nvPicPr>
        <p:blipFill rotWithShape="1">
          <a:blip r:embed="rId5">
            <a:alphaModFix/>
          </a:blip>
          <a:srcRect/>
          <a:stretch/>
        </p:blipFill>
        <p:spPr>
          <a:xfrm>
            <a:off x="5969007" y="1957275"/>
            <a:ext cx="5275250" cy="3457950"/>
          </a:xfrm>
          <a:prstGeom prst="rect">
            <a:avLst/>
          </a:prstGeom>
          <a:noFill/>
          <a:ln>
            <a:noFill/>
          </a:ln>
        </p:spPr>
      </p:pic>
      <p:pic>
        <p:nvPicPr>
          <p:cNvPr id="313" name="Google Shape;313;g988f5cadf6_0_0"/>
          <p:cNvPicPr preferRelativeResize="0"/>
          <p:nvPr/>
        </p:nvPicPr>
        <p:blipFill rotWithShape="1">
          <a:blip r:embed="rId6">
            <a:alphaModFix/>
          </a:blip>
          <a:srcRect/>
          <a:stretch/>
        </p:blipFill>
        <p:spPr>
          <a:xfrm>
            <a:off x="11068050" y="5586437"/>
            <a:ext cx="925851" cy="1162038"/>
          </a:xfrm>
          <a:prstGeom prst="rect">
            <a:avLst/>
          </a:prstGeom>
          <a:noFill/>
          <a:ln>
            <a:noFill/>
          </a:ln>
        </p:spPr>
      </p:pic>
      <p:pic>
        <p:nvPicPr>
          <p:cNvPr id="2" name="Recorded Sound">
            <a:hlinkClick r:id="" action="ppaction://media"/>
            <a:extLst>
              <a:ext uri="{FF2B5EF4-FFF2-40B4-BE49-F238E27FC236}">
                <a16:creationId xmlns:a16="http://schemas.microsoft.com/office/drawing/2014/main" id="{1A2A3C33-298F-479E-B7B3-8C3B53983A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245" y="6019165"/>
            <a:ext cx="487363" cy="487363"/>
          </a:xfrm>
          <a:prstGeom prst="rect">
            <a:avLst/>
          </a:prstGeom>
        </p:spPr>
      </p:pic>
      <p:sp>
        <p:nvSpPr>
          <p:cNvPr id="7" name="TextBox 6">
            <a:extLst>
              <a:ext uri="{FF2B5EF4-FFF2-40B4-BE49-F238E27FC236}">
                <a16:creationId xmlns:a16="http://schemas.microsoft.com/office/drawing/2014/main" id="{D40373A2-0339-4A7B-BF2B-8E69973F60FA}"/>
              </a:ext>
            </a:extLst>
          </p:cNvPr>
          <p:cNvSpPr txBox="1"/>
          <p:nvPr/>
        </p:nvSpPr>
        <p:spPr>
          <a:xfrm>
            <a:off x="9560198" y="6421164"/>
            <a:ext cx="1507852" cy="307777"/>
          </a:xfrm>
          <a:prstGeom prst="rect">
            <a:avLst/>
          </a:prstGeom>
          <a:noFill/>
        </p:spPr>
        <p:txBody>
          <a:bodyPr wrap="square" rtlCol="0">
            <a:spAutoFit/>
          </a:bodyPr>
          <a:lstStyle/>
          <a:p>
            <a:r>
              <a:rPr lang="en-US" b="1" dirty="0">
                <a:solidFill>
                  <a:schemeClr val="bg1"/>
                </a:solidFill>
                <a:latin typeface="Twentieth Century"/>
              </a:rPr>
              <a:t>Kendra </a:t>
            </a:r>
            <a:r>
              <a:rPr lang="en-US" b="1" dirty="0" err="1">
                <a:solidFill>
                  <a:schemeClr val="bg1"/>
                </a:solidFill>
                <a:latin typeface="Twentieth Century"/>
              </a:rPr>
              <a:t>Kordack</a:t>
            </a:r>
            <a:endParaRPr lang="en-US" b="1" dirty="0">
              <a:solidFill>
                <a:schemeClr val="bg1"/>
              </a:solidFill>
              <a:latin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98a2c0bddd_0_30"/>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Raman Spectrometer Laser Source</a:t>
            </a:r>
            <a:endParaRPr/>
          </a:p>
        </p:txBody>
      </p:sp>
      <p:sp>
        <p:nvSpPr>
          <p:cNvPr id="319" name="Google Shape;319;g98a2c0bddd_0_30"/>
          <p:cNvSpPr txBox="1">
            <a:spLocks noGrp="1"/>
          </p:cNvSpPr>
          <p:nvPr>
            <p:ph type="body" idx="1"/>
          </p:nvPr>
        </p:nvSpPr>
        <p:spPr>
          <a:xfrm>
            <a:off x="1086610" y="2223749"/>
            <a:ext cx="10018800" cy="312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360"/>
              </a:spcBef>
              <a:spcAft>
                <a:spcPts val="0"/>
              </a:spcAft>
              <a:buSzPts val="2400"/>
              <a:buNone/>
            </a:pPr>
            <a:r>
              <a:rPr lang="en-US">
                <a:latin typeface="Twentieth Century"/>
                <a:ea typeface="Twentieth Century"/>
                <a:cs typeface="Twentieth Century"/>
                <a:sym typeface="Twentieth Century"/>
              </a:rPr>
              <a:t>Specifications</a:t>
            </a:r>
            <a:endParaRPr>
              <a:latin typeface="Twentieth Century"/>
              <a:ea typeface="Twentieth Century"/>
              <a:cs typeface="Twentieth Century"/>
              <a:sym typeface="Twentieth Century"/>
            </a:endParaRPr>
          </a:p>
          <a:p>
            <a:pPr marL="457200" lvl="0" indent="-394335" algn="l" rtl="0">
              <a:lnSpc>
                <a:spcPct val="100000"/>
              </a:lnSpc>
              <a:spcBef>
                <a:spcPts val="360"/>
              </a:spcBef>
              <a:spcAft>
                <a:spcPts val="0"/>
              </a:spcAft>
              <a:buSzPts val="2610"/>
              <a:buFont typeface="Twentieth Century"/>
              <a:buChar char="•"/>
            </a:pPr>
            <a:r>
              <a:rPr lang="en-US">
                <a:latin typeface="Twentieth Century"/>
                <a:ea typeface="Twentieth Century"/>
                <a:cs typeface="Twentieth Century"/>
                <a:sym typeface="Twentieth Century"/>
              </a:rPr>
              <a:t>785 nm </a:t>
            </a:r>
            <a:endParaRPr>
              <a:latin typeface="Twentieth Century"/>
              <a:ea typeface="Twentieth Century"/>
              <a:cs typeface="Twentieth Century"/>
              <a:sym typeface="Twentieth Century"/>
            </a:endParaRPr>
          </a:p>
          <a:p>
            <a:pPr marL="457200" lvl="0" indent="-394335" algn="l" rtl="0">
              <a:lnSpc>
                <a:spcPct val="100000"/>
              </a:lnSpc>
              <a:spcBef>
                <a:spcPts val="0"/>
              </a:spcBef>
              <a:spcAft>
                <a:spcPts val="0"/>
              </a:spcAft>
              <a:buSzPts val="2610"/>
              <a:buFont typeface="Twentieth Century"/>
              <a:buChar char="•"/>
            </a:pPr>
            <a:r>
              <a:rPr lang="en-US">
                <a:latin typeface="Twentieth Century"/>
                <a:ea typeface="Twentieth Century"/>
                <a:cs typeface="Twentieth Century"/>
                <a:sym typeface="Twentieth Century"/>
              </a:rPr>
              <a:t>499 mW</a:t>
            </a:r>
            <a:endParaRPr>
              <a:latin typeface="Twentieth Century"/>
              <a:ea typeface="Twentieth Century"/>
              <a:cs typeface="Twentieth Century"/>
              <a:sym typeface="Twentieth Century"/>
            </a:endParaRPr>
          </a:p>
          <a:p>
            <a:pPr marL="457200" lvl="0" indent="-394335" algn="l" rtl="0">
              <a:lnSpc>
                <a:spcPct val="100000"/>
              </a:lnSpc>
              <a:spcBef>
                <a:spcPts val="0"/>
              </a:spcBef>
              <a:spcAft>
                <a:spcPts val="0"/>
              </a:spcAft>
              <a:buSzPts val="2610"/>
              <a:buFont typeface="Twentieth Century"/>
              <a:buChar char="•"/>
            </a:pPr>
            <a:r>
              <a:rPr lang="en-US">
                <a:latin typeface="Twentieth Century"/>
                <a:ea typeface="Twentieth Century"/>
                <a:cs typeface="Twentieth Century"/>
                <a:sym typeface="Twentieth Century"/>
              </a:rPr>
              <a:t>FC Fiber Connector</a:t>
            </a:r>
            <a:endParaRPr>
              <a:latin typeface="Twentieth Century"/>
              <a:ea typeface="Twentieth Century"/>
              <a:cs typeface="Twentieth Century"/>
              <a:sym typeface="Twentieth Century"/>
            </a:endParaRPr>
          </a:p>
          <a:p>
            <a:pPr marL="457200" lvl="0" indent="-381000" algn="l" rtl="0">
              <a:lnSpc>
                <a:spcPct val="100000"/>
              </a:lnSpc>
              <a:spcBef>
                <a:spcPts val="0"/>
              </a:spcBef>
              <a:spcAft>
                <a:spcPts val="0"/>
              </a:spcAft>
              <a:buSzPts val="2400"/>
              <a:buFont typeface="Twentieth Century"/>
              <a:buChar char="•"/>
            </a:pPr>
            <a:r>
              <a:rPr lang="en-US">
                <a:latin typeface="Twentieth Century"/>
                <a:ea typeface="Twentieth Century"/>
                <a:cs typeface="Twentieth Century"/>
                <a:sym typeface="Twentieth Century"/>
              </a:rPr>
              <a:t>5 volt intake </a:t>
            </a:r>
            <a:endParaRPr>
              <a:latin typeface="Twentieth Century"/>
              <a:ea typeface="Twentieth Century"/>
              <a:cs typeface="Twentieth Century"/>
              <a:sym typeface="Twentieth Century"/>
            </a:endParaRPr>
          </a:p>
        </p:txBody>
      </p:sp>
      <p:pic>
        <p:nvPicPr>
          <p:cNvPr id="320" name="Google Shape;320;g98a2c0bddd_0_30"/>
          <p:cNvPicPr preferRelativeResize="0"/>
          <p:nvPr/>
        </p:nvPicPr>
        <p:blipFill rotWithShape="1">
          <a:blip r:embed="rId5">
            <a:alphaModFix/>
          </a:blip>
          <a:srcRect/>
          <a:stretch/>
        </p:blipFill>
        <p:spPr>
          <a:xfrm>
            <a:off x="6058725" y="2481262"/>
            <a:ext cx="4751299" cy="3495676"/>
          </a:xfrm>
          <a:prstGeom prst="rect">
            <a:avLst/>
          </a:prstGeom>
          <a:noFill/>
          <a:ln>
            <a:noFill/>
          </a:ln>
        </p:spPr>
      </p:pic>
      <p:pic>
        <p:nvPicPr>
          <p:cNvPr id="322" name="Google Shape;322;g98a2c0bddd_0_30"/>
          <p:cNvPicPr preferRelativeResize="0"/>
          <p:nvPr/>
        </p:nvPicPr>
        <p:blipFill rotWithShape="1">
          <a:blip r:embed="rId6">
            <a:alphaModFix/>
          </a:blip>
          <a:srcRect/>
          <a:stretch/>
        </p:blipFill>
        <p:spPr>
          <a:xfrm>
            <a:off x="11068050" y="5586437"/>
            <a:ext cx="925851" cy="1162038"/>
          </a:xfrm>
          <a:prstGeom prst="rect">
            <a:avLst/>
          </a:prstGeom>
          <a:noFill/>
          <a:ln>
            <a:noFill/>
          </a:ln>
        </p:spPr>
      </p:pic>
      <p:pic>
        <p:nvPicPr>
          <p:cNvPr id="2" name="Recorded Sound">
            <a:hlinkClick r:id="" action="ppaction://media"/>
            <a:extLst>
              <a:ext uri="{FF2B5EF4-FFF2-40B4-BE49-F238E27FC236}">
                <a16:creationId xmlns:a16="http://schemas.microsoft.com/office/drawing/2014/main" id="{64A99CCC-46BA-47A3-BE04-D8557B66E6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5445" y="616745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acf3362bad_0_143"/>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Spectroscopy System</a:t>
            </a:r>
            <a:endParaRPr/>
          </a:p>
        </p:txBody>
      </p:sp>
      <p:pic>
        <p:nvPicPr>
          <p:cNvPr id="329" name="Google Shape;329;gacf3362bad_0_143"/>
          <p:cNvPicPr preferRelativeResize="0"/>
          <p:nvPr/>
        </p:nvPicPr>
        <p:blipFill rotWithShape="1">
          <a:blip r:embed="rId5">
            <a:alphaModFix/>
          </a:blip>
          <a:srcRect/>
          <a:stretch/>
        </p:blipFill>
        <p:spPr>
          <a:xfrm>
            <a:off x="11068050" y="5586437"/>
            <a:ext cx="925851" cy="1162038"/>
          </a:xfrm>
          <a:prstGeom prst="rect">
            <a:avLst/>
          </a:prstGeom>
          <a:noFill/>
          <a:ln>
            <a:noFill/>
          </a:ln>
        </p:spPr>
      </p:pic>
      <p:pic>
        <p:nvPicPr>
          <p:cNvPr id="2" name="Picture 1">
            <a:extLst>
              <a:ext uri="{FF2B5EF4-FFF2-40B4-BE49-F238E27FC236}">
                <a16:creationId xmlns:a16="http://schemas.microsoft.com/office/drawing/2014/main" id="{E68E9627-6158-4215-8351-7D1D1BCF8C96}"/>
              </a:ext>
            </a:extLst>
          </p:cNvPr>
          <p:cNvPicPr>
            <a:picLocks noChangeAspect="1"/>
          </p:cNvPicPr>
          <p:nvPr/>
        </p:nvPicPr>
        <p:blipFill>
          <a:blip r:embed="rId6"/>
          <a:stretch>
            <a:fillRect/>
          </a:stretch>
        </p:blipFill>
        <p:spPr>
          <a:xfrm>
            <a:off x="1751649" y="1827212"/>
            <a:ext cx="8915400" cy="3609975"/>
          </a:xfrm>
          <a:prstGeom prst="rect">
            <a:avLst/>
          </a:prstGeom>
        </p:spPr>
      </p:pic>
      <p:pic>
        <p:nvPicPr>
          <p:cNvPr id="3" name="Recorded Sound">
            <a:hlinkClick r:id="" action="ppaction://media"/>
            <a:extLst>
              <a:ext uri="{FF2B5EF4-FFF2-40B4-BE49-F238E27FC236}">
                <a16:creationId xmlns:a16="http://schemas.microsoft.com/office/drawing/2014/main" id="{4469404F-F2B2-49ED-875F-0D67054F76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4805" y="5923774"/>
            <a:ext cx="487363" cy="487363"/>
          </a:xfrm>
          <a:prstGeom prst="rect">
            <a:avLst/>
          </a:prstGeom>
        </p:spPr>
      </p:pic>
      <p:sp>
        <p:nvSpPr>
          <p:cNvPr id="6" name="TextBox 5">
            <a:extLst>
              <a:ext uri="{FF2B5EF4-FFF2-40B4-BE49-F238E27FC236}">
                <a16:creationId xmlns:a16="http://schemas.microsoft.com/office/drawing/2014/main" id="{4D4AAF37-F34A-445D-AE52-B4D29A993CAF}"/>
              </a:ext>
            </a:extLst>
          </p:cNvPr>
          <p:cNvSpPr txBox="1"/>
          <p:nvPr/>
        </p:nvSpPr>
        <p:spPr>
          <a:xfrm>
            <a:off x="9560198" y="6421164"/>
            <a:ext cx="1507852" cy="307777"/>
          </a:xfrm>
          <a:prstGeom prst="rect">
            <a:avLst/>
          </a:prstGeom>
          <a:noFill/>
        </p:spPr>
        <p:txBody>
          <a:bodyPr wrap="square" rtlCol="0">
            <a:spAutoFit/>
          </a:bodyPr>
          <a:lstStyle/>
          <a:p>
            <a:r>
              <a:rPr lang="en-US" b="1" dirty="0">
                <a:solidFill>
                  <a:schemeClr val="bg1"/>
                </a:solidFill>
                <a:latin typeface="Twentieth Century"/>
              </a:rPr>
              <a:t>Kendra </a:t>
            </a:r>
            <a:r>
              <a:rPr lang="en-US" b="1" dirty="0" err="1">
                <a:solidFill>
                  <a:schemeClr val="bg1"/>
                </a:solidFill>
                <a:latin typeface="Twentieth Century"/>
              </a:rPr>
              <a:t>Kordack</a:t>
            </a:r>
            <a:endParaRPr lang="en-US" b="1" dirty="0">
              <a:solidFill>
                <a:schemeClr val="bg1"/>
              </a:solidFill>
              <a:latin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4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2"/>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orbel"/>
              <a:buNone/>
            </a:pPr>
            <a:r>
              <a:rPr lang="en-US" dirty="0">
                <a:solidFill>
                  <a:schemeClr val="lt1"/>
                </a:solidFill>
                <a:latin typeface="Twentieth Century"/>
                <a:ea typeface="Twentieth Century"/>
                <a:cs typeface="Twentieth Century"/>
                <a:sym typeface="Twentieth Century"/>
              </a:rPr>
              <a:t>Motivation</a:t>
            </a:r>
            <a:endParaRPr dirty="0">
              <a:solidFill>
                <a:schemeClr val="lt1"/>
              </a:solidFill>
              <a:latin typeface="Twentieth Century"/>
              <a:ea typeface="Twentieth Century"/>
              <a:cs typeface="Twentieth Century"/>
              <a:sym typeface="Twentieth Century"/>
            </a:endParaRPr>
          </a:p>
        </p:txBody>
      </p:sp>
      <p:sp>
        <p:nvSpPr>
          <p:cNvPr id="45" name="Google Shape;45;p2"/>
          <p:cNvSpPr txBox="1">
            <a:spLocks noGrp="1"/>
          </p:cNvSpPr>
          <p:nvPr>
            <p:ph type="body" idx="1"/>
          </p:nvPr>
        </p:nvSpPr>
        <p:spPr>
          <a:xfrm>
            <a:off x="2111346" y="1117148"/>
            <a:ext cx="11360700" cy="5321400"/>
          </a:xfrm>
          <a:prstGeom prst="rect">
            <a:avLst/>
          </a:prstGeom>
          <a:noFill/>
          <a:ln>
            <a:noFill/>
          </a:ln>
        </p:spPr>
        <p:txBody>
          <a:bodyPr spcFirstLastPara="1" wrap="square" lIns="91425" tIns="45700" rIns="91425" bIns="45700" anchor="ctr" anchorCtr="0">
            <a:normAutofit/>
          </a:bodyPr>
          <a:lstStyle/>
          <a:p>
            <a:pPr marL="457200" lvl="0" indent="-394335" algn="l" rtl="0">
              <a:lnSpc>
                <a:spcPct val="100000"/>
              </a:lnSpc>
              <a:spcBef>
                <a:spcPts val="0"/>
              </a:spcBef>
              <a:spcAft>
                <a:spcPts val="0"/>
              </a:spcAft>
              <a:buClr>
                <a:schemeClr val="lt1"/>
              </a:buClr>
              <a:buSzPts val="2610"/>
              <a:buFont typeface="Twentieth Century"/>
              <a:buChar char="•"/>
            </a:pPr>
            <a:r>
              <a:rPr lang="en-US" dirty="0">
                <a:solidFill>
                  <a:schemeClr val="lt1"/>
                </a:solidFill>
                <a:latin typeface="Twentieth Century"/>
                <a:ea typeface="Twentieth Century"/>
                <a:cs typeface="Twentieth Century"/>
                <a:sym typeface="Twentieth Century"/>
              </a:rPr>
              <a:t>Wide-spread viruses</a:t>
            </a:r>
            <a:endParaRPr dirty="0">
              <a:solidFill>
                <a:schemeClr val="lt1"/>
              </a:solidFill>
              <a:latin typeface="Twentieth Century"/>
              <a:ea typeface="Twentieth Century"/>
              <a:cs typeface="Twentieth Century"/>
              <a:sym typeface="Twentieth Century"/>
            </a:endParaRPr>
          </a:p>
          <a:p>
            <a:pPr marL="457200" lvl="0" indent="-394335" algn="l" rtl="0">
              <a:lnSpc>
                <a:spcPct val="100000"/>
              </a:lnSpc>
              <a:spcBef>
                <a:spcPts val="0"/>
              </a:spcBef>
              <a:spcAft>
                <a:spcPts val="0"/>
              </a:spcAft>
              <a:buClr>
                <a:schemeClr val="lt1"/>
              </a:buClr>
              <a:buSzPts val="2610"/>
              <a:buFont typeface="Twentieth Century"/>
              <a:buChar char="•"/>
            </a:pPr>
            <a:r>
              <a:rPr lang="en-US" dirty="0">
                <a:solidFill>
                  <a:schemeClr val="lt1"/>
                </a:solidFill>
                <a:latin typeface="Twentieth Century"/>
                <a:ea typeface="Twentieth Century"/>
                <a:cs typeface="Twentieth Century"/>
                <a:sym typeface="Twentieth Century"/>
              </a:rPr>
              <a:t>Filtration Quality</a:t>
            </a:r>
            <a:endParaRPr dirty="0">
              <a:solidFill>
                <a:schemeClr val="lt1"/>
              </a:solidFill>
              <a:latin typeface="Twentieth Century"/>
              <a:ea typeface="Twentieth Century"/>
              <a:cs typeface="Twentieth Century"/>
              <a:sym typeface="Twentieth Century"/>
            </a:endParaRPr>
          </a:p>
          <a:p>
            <a:pPr marL="457200" lvl="0" indent="-394335" algn="l" rtl="0">
              <a:lnSpc>
                <a:spcPct val="100000"/>
              </a:lnSpc>
              <a:spcBef>
                <a:spcPts val="0"/>
              </a:spcBef>
              <a:spcAft>
                <a:spcPts val="0"/>
              </a:spcAft>
              <a:buClr>
                <a:schemeClr val="lt1"/>
              </a:buClr>
              <a:buSzPts val="2610"/>
              <a:buFont typeface="Twentieth Century"/>
              <a:buChar char="•"/>
            </a:pPr>
            <a:r>
              <a:rPr lang="en-US" dirty="0">
                <a:solidFill>
                  <a:schemeClr val="lt1"/>
                </a:solidFill>
                <a:latin typeface="Twentieth Century"/>
                <a:ea typeface="Twentieth Century"/>
                <a:cs typeface="Twentieth Century"/>
                <a:sym typeface="Twentieth Century"/>
              </a:rPr>
              <a:t>Sponsorships</a:t>
            </a:r>
            <a:endParaRPr dirty="0">
              <a:solidFill>
                <a:schemeClr val="lt1"/>
              </a:solidFill>
              <a:latin typeface="Twentieth Century"/>
              <a:ea typeface="Twentieth Century"/>
              <a:cs typeface="Twentieth Century"/>
              <a:sym typeface="Twentieth Century"/>
            </a:endParaRPr>
          </a:p>
        </p:txBody>
      </p:sp>
      <p:pic>
        <p:nvPicPr>
          <p:cNvPr id="46" name="Google Shape;46;p2"/>
          <p:cNvPicPr preferRelativeResize="0"/>
          <p:nvPr/>
        </p:nvPicPr>
        <p:blipFill rotWithShape="1">
          <a:blip r:embed="rId5">
            <a:alphaModFix/>
          </a:blip>
          <a:srcRect/>
          <a:stretch/>
        </p:blipFill>
        <p:spPr>
          <a:xfrm>
            <a:off x="6051756" y="2199667"/>
            <a:ext cx="4028898" cy="2886007"/>
          </a:xfrm>
          <a:prstGeom prst="rect">
            <a:avLst/>
          </a:prstGeom>
          <a:noFill/>
          <a:ln>
            <a:noFill/>
          </a:ln>
        </p:spPr>
      </p:pic>
      <p:pic>
        <p:nvPicPr>
          <p:cNvPr id="47" name="Google Shape;47;p2"/>
          <p:cNvPicPr preferRelativeResize="0"/>
          <p:nvPr/>
        </p:nvPicPr>
        <p:blipFill rotWithShape="1">
          <a:blip r:embed="rId6">
            <a:alphaModFix/>
          </a:blip>
          <a:srcRect/>
          <a:stretch/>
        </p:blipFill>
        <p:spPr>
          <a:xfrm>
            <a:off x="387700" y="6316311"/>
            <a:ext cx="244475" cy="244475"/>
          </a:xfrm>
          <a:prstGeom prst="rect">
            <a:avLst/>
          </a:prstGeom>
          <a:noFill/>
          <a:ln>
            <a:noFill/>
          </a:ln>
        </p:spPr>
      </p:pic>
      <p:pic>
        <p:nvPicPr>
          <p:cNvPr id="48" name="Google Shape;48;p2"/>
          <p:cNvPicPr preferRelativeResize="0"/>
          <p:nvPr/>
        </p:nvPicPr>
        <p:blipFill rotWithShape="1">
          <a:blip r:embed="rId7">
            <a:alphaModFix/>
          </a:blip>
          <a:srcRect/>
          <a:stretch/>
        </p:blipFill>
        <p:spPr>
          <a:xfrm>
            <a:off x="10907025" y="5566050"/>
            <a:ext cx="1085850" cy="1171575"/>
          </a:xfrm>
          <a:prstGeom prst="rect">
            <a:avLst/>
          </a:prstGeom>
          <a:noFill/>
          <a:ln>
            <a:noFill/>
          </a:ln>
        </p:spPr>
      </p:pic>
      <p:pic>
        <p:nvPicPr>
          <p:cNvPr id="15" name="Audio 14">
            <a:hlinkClick r:id="" action="ppaction://media"/>
            <a:extLst>
              <a:ext uri="{FF2B5EF4-FFF2-40B4-BE49-F238E27FC236}">
                <a16:creationId xmlns:a16="http://schemas.microsoft.com/office/drawing/2014/main" id="{6D144B61-F08C-4CDE-AED2-E6E220F30F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95125" y="6461125"/>
            <a:ext cx="244475" cy="244475"/>
          </a:xfrm>
          <a:prstGeom prst="rect">
            <a:avLst/>
          </a:prstGeom>
        </p:spPr>
      </p:pic>
      <p:sp>
        <p:nvSpPr>
          <p:cNvPr id="8" name="TextBox 7">
            <a:extLst>
              <a:ext uri="{FF2B5EF4-FFF2-40B4-BE49-F238E27FC236}">
                <a16:creationId xmlns:a16="http://schemas.microsoft.com/office/drawing/2014/main" id="{967B5D16-9B3C-4DB8-8E87-DECFFCF1CA6A}"/>
              </a:ext>
            </a:extLst>
          </p:cNvPr>
          <p:cNvSpPr txBox="1"/>
          <p:nvPr/>
        </p:nvSpPr>
        <p:spPr>
          <a:xfrm>
            <a:off x="9295391" y="6429473"/>
            <a:ext cx="1775136" cy="307777"/>
          </a:xfrm>
          <a:prstGeom prst="rect">
            <a:avLst/>
          </a:prstGeom>
          <a:noFill/>
        </p:spPr>
        <p:txBody>
          <a:bodyPr wrap="square" rtlCol="0">
            <a:spAutoFit/>
          </a:bodyPr>
          <a:lstStyle/>
          <a:p>
            <a:r>
              <a:rPr lang="en-US" b="1" dirty="0">
                <a:solidFill>
                  <a:schemeClr val="bg1"/>
                </a:solidFill>
                <a:latin typeface="Twentieth Century"/>
              </a:rPr>
              <a:t>Bradley Blackburn</a:t>
            </a:r>
          </a:p>
        </p:txBody>
      </p:sp>
    </p:spTree>
  </p:cSld>
  <p:clrMapOvr>
    <a:masterClrMapping/>
  </p:clrMapOvr>
  <mc:AlternateContent xmlns:mc="http://schemas.openxmlformats.org/markup-compatibility/2006" xmlns:p14="http://schemas.microsoft.com/office/powerpoint/2010/main">
    <mc:Choice Requires="p14">
      <p:transition spd="slow" p14:dur="2000" advTm="38032"/>
    </mc:Choice>
    <mc:Fallback xmlns="">
      <p:transition spd="slow" advTm="38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acf3362bad_0_340"/>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Contaminants</a:t>
            </a:r>
            <a:endParaRPr/>
          </a:p>
        </p:txBody>
      </p:sp>
      <p:pic>
        <p:nvPicPr>
          <p:cNvPr id="355" name="Google Shape;355;gacf3362bad_0_340"/>
          <p:cNvPicPr preferRelativeResize="0"/>
          <p:nvPr/>
        </p:nvPicPr>
        <p:blipFill rotWithShape="1">
          <a:blip r:embed="rId5">
            <a:alphaModFix/>
          </a:blip>
          <a:srcRect/>
          <a:stretch/>
        </p:blipFill>
        <p:spPr>
          <a:xfrm>
            <a:off x="11068050" y="5586437"/>
            <a:ext cx="925851" cy="1162038"/>
          </a:xfrm>
          <a:prstGeom prst="rect">
            <a:avLst/>
          </a:prstGeom>
          <a:noFill/>
          <a:ln>
            <a:noFill/>
          </a:ln>
        </p:spPr>
      </p:pic>
      <p:pic>
        <p:nvPicPr>
          <p:cNvPr id="356" name="Google Shape;356;gacf3362bad_0_340"/>
          <p:cNvPicPr preferRelativeResize="0"/>
          <p:nvPr/>
        </p:nvPicPr>
        <p:blipFill rotWithShape="1">
          <a:blip r:embed="rId6">
            <a:alphaModFix/>
          </a:blip>
          <a:srcRect/>
          <a:stretch/>
        </p:blipFill>
        <p:spPr>
          <a:xfrm>
            <a:off x="1303176" y="1526362"/>
            <a:ext cx="2465825" cy="3548075"/>
          </a:xfrm>
          <a:prstGeom prst="rect">
            <a:avLst/>
          </a:prstGeom>
          <a:noFill/>
          <a:ln>
            <a:noFill/>
          </a:ln>
        </p:spPr>
      </p:pic>
      <p:sp>
        <p:nvSpPr>
          <p:cNvPr id="357" name="Google Shape;357;gacf3362bad_0_340"/>
          <p:cNvSpPr txBox="1"/>
          <p:nvPr/>
        </p:nvSpPr>
        <p:spPr>
          <a:xfrm>
            <a:off x="1085888" y="5343525"/>
            <a:ext cx="2900400" cy="92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0" i="0" u="none" strike="noStrike" cap="none">
                <a:solidFill>
                  <a:srgbClr val="FFFFFF"/>
                </a:solidFill>
                <a:latin typeface="Twentieth Century"/>
                <a:ea typeface="Twentieth Century"/>
                <a:cs typeface="Twentieth Century"/>
                <a:sym typeface="Twentieth Century"/>
              </a:rPr>
              <a:t>Contains 94.05% trichloro-s-triazinetrione and 5.95% other ingredients</a:t>
            </a:r>
            <a:endParaRPr sz="1250" b="0" i="0" u="none" strike="noStrike" cap="none">
              <a:solidFill>
                <a:srgbClr val="FFFFFF"/>
              </a:solidFill>
              <a:latin typeface="Twentieth Century"/>
              <a:ea typeface="Twentieth Century"/>
              <a:cs typeface="Twentieth Century"/>
              <a:sym typeface="Twentieth Century"/>
            </a:endParaRPr>
          </a:p>
        </p:txBody>
      </p:sp>
      <p:pic>
        <p:nvPicPr>
          <p:cNvPr id="358" name="Google Shape;358;gacf3362bad_0_340"/>
          <p:cNvPicPr preferRelativeResize="0"/>
          <p:nvPr/>
        </p:nvPicPr>
        <p:blipFill rotWithShape="1">
          <a:blip r:embed="rId7">
            <a:alphaModFix/>
          </a:blip>
          <a:srcRect/>
          <a:stretch/>
        </p:blipFill>
        <p:spPr>
          <a:xfrm>
            <a:off x="4997775" y="1683549"/>
            <a:ext cx="2391800" cy="3055150"/>
          </a:xfrm>
          <a:prstGeom prst="rect">
            <a:avLst/>
          </a:prstGeom>
          <a:noFill/>
          <a:ln>
            <a:noFill/>
          </a:ln>
        </p:spPr>
      </p:pic>
      <p:sp>
        <p:nvSpPr>
          <p:cNvPr id="359" name="Google Shape;359;gacf3362bad_0_340"/>
          <p:cNvSpPr txBox="1"/>
          <p:nvPr/>
        </p:nvSpPr>
        <p:spPr>
          <a:xfrm>
            <a:off x="4414825" y="4957800"/>
            <a:ext cx="3557700" cy="104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0" i="0" u="none" strike="noStrike" cap="none">
                <a:solidFill>
                  <a:srgbClr val="FFFFFF"/>
                </a:solidFill>
                <a:latin typeface="Twentieth Century"/>
                <a:ea typeface="Twentieth Century"/>
                <a:cs typeface="Twentieth Century"/>
                <a:sym typeface="Twentieth Century"/>
              </a:rPr>
              <a:t>Contains naphthalene (7%) and sulfur (28%) as its active ingredients. Snake-A-Way has greater than 91% repellency rate for rattlesnakes and garter snakes.</a:t>
            </a:r>
            <a:endParaRPr sz="1600" b="0" i="0" u="none" strike="noStrike" cap="none">
              <a:solidFill>
                <a:srgbClr val="FFFFFF"/>
              </a:solidFill>
              <a:latin typeface="Twentieth Century"/>
              <a:ea typeface="Twentieth Century"/>
              <a:cs typeface="Twentieth Century"/>
              <a:sym typeface="Twentieth Century"/>
            </a:endParaRPr>
          </a:p>
        </p:txBody>
      </p:sp>
      <p:pic>
        <p:nvPicPr>
          <p:cNvPr id="360" name="Google Shape;360;gacf3362bad_0_340"/>
          <p:cNvPicPr preferRelativeResize="0"/>
          <p:nvPr/>
        </p:nvPicPr>
        <p:blipFill rotWithShape="1">
          <a:blip r:embed="rId8">
            <a:alphaModFix/>
          </a:blip>
          <a:srcRect/>
          <a:stretch/>
        </p:blipFill>
        <p:spPr>
          <a:xfrm>
            <a:off x="8704825" y="1526363"/>
            <a:ext cx="2363225" cy="3676676"/>
          </a:xfrm>
          <a:prstGeom prst="rect">
            <a:avLst/>
          </a:prstGeom>
          <a:noFill/>
          <a:ln>
            <a:noFill/>
          </a:ln>
        </p:spPr>
      </p:pic>
      <p:sp>
        <p:nvSpPr>
          <p:cNvPr id="361" name="Google Shape;361;gacf3362bad_0_340"/>
          <p:cNvSpPr txBox="1"/>
          <p:nvPr/>
        </p:nvSpPr>
        <p:spPr>
          <a:xfrm>
            <a:off x="8401038" y="5203050"/>
            <a:ext cx="2800500" cy="88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0" i="0" u="none" strike="noStrike" cap="none">
                <a:solidFill>
                  <a:srgbClr val="FFFFFF"/>
                </a:solidFill>
                <a:latin typeface="Twentieth Century"/>
                <a:ea typeface="Twentieth Century"/>
                <a:cs typeface="Twentieth Century"/>
                <a:sym typeface="Twentieth Century"/>
              </a:rPr>
              <a:t>Contains multiple toxic chemicals including benzyl acetate, methylisothiazolinone, and calcium chloride.</a:t>
            </a:r>
            <a:endParaRPr sz="1250" b="0" i="0" u="none" strike="noStrike" cap="none">
              <a:solidFill>
                <a:srgbClr val="FFFFFF"/>
              </a:solidFill>
              <a:latin typeface="Twentieth Century"/>
              <a:ea typeface="Twentieth Century"/>
              <a:cs typeface="Twentieth Century"/>
              <a:sym typeface="Twentieth Century"/>
            </a:endParaRPr>
          </a:p>
        </p:txBody>
      </p:sp>
      <p:pic>
        <p:nvPicPr>
          <p:cNvPr id="2" name="Recorded Sound">
            <a:hlinkClick r:id="" action="ppaction://media"/>
            <a:extLst>
              <a:ext uri="{FF2B5EF4-FFF2-40B4-BE49-F238E27FC236}">
                <a16:creationId xmlns:a16="http://schemas.microsoft.com/office/drawing/2014/main" id="{C7FA3233-6505-4231-A3F5-E8AA1B6D144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4268" y="6088950"/>
            <a:ext cx="487363" cy="487363"/>
          </a:xfrm>
          <a:prstGeom prst="rect">
            <a:avLst/>
          </a:prstGeom>
        </p:spPr>
      </p:pic>
      <p:sp>
        <p:nvSpPr>
          <p:cNvPr id="11" name="TextBox 10">
            <a:extLst>
              <a:ext uri="{FF2B5EF4-FFF2-40B4-BE49-F238E27FC236}">
                <a16:creationId xmlns:a16="http://schemas.microsoft.com/office/drawing/2014/main" id="{BF48515F-18FE-4CDB-ABA3-D88DB90C3DDB}"/>
              </a:ext>
            </a:extLst>
          </p:cNvPr>
          <p:cNvSpPr txBox="1"/>
          <p:nvPr/>
        </p:nvSpPr>
        <p:spPr>
          <a:xfrm>
            <a:off x="9560198" y="6421164"/>
            <a:ext cx="1507852" cy="307777"/>
          </a:xfrm>
          <a:prstGeom prst="rect">
            <a:avLst/>
          </a:prstGeom>
          <a:noFill/>
        </p:spPr>
        <p:txBody>
          <a:bodyPr wrap="square" rtlCol="0">
            <a:spAutoFit/>
          </a:bodyPr>
          <a:lstStyle/>
          <a:p>
            <a:r>
              <a:rPr lang="en-US" b="1" dirty="0">
                <a:solidFill>
                  <a:schemeClr val="bg1"/>
                </a:solidFill>
                <a:latin typeface="Twentieth Century"/>
              </a:rPr>
              <a:t>Kendra </a:t>
            </a:r>
            <a:r>
              <a:rPr lang="en-US" b="1" dirty="0" err="1">
                <a:solidFill>
                  <a:schemeClr val="bg1"/>
                </a:solidFill>
                <a:latin typeface="Twentieth Century"/>
              </a:rPr>
              <a:t>Kordack</a:t>
            </a:r>
            <a:endParaRPr lang="en-US" b="1" dirty="0">
              <a:solidFill>
                <a:schemeClr val="bg1"/>
              </a:solidFill>
              <a:latin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97626c7093_0_232"/>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Comparing Spectras</a:t>
            </a:r>
            <a:endParaRPr/>
          </a:p>
        </p:txBody>
      </p:sp>
      <p:sp>
        <p:nvSpPr>
          <p:cNvPr id="335" name="Google Shape;335;g97626c7093_0_232"/>
          <p:cNvSpPr txBox="1">
            <a:spLocks noGrp="1"/>
          </p:cNvSpPr>
          <p:nvPr>
            <p:ph type="body" idx="1"/>
          </p:nvPr>
        </p:nvSpPr>
        <p:spPr>
          <a:xfrm>
            <a:off x="1086610" y="2223749"/>
            <a:ext cx="10018800" cy="312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360"/>
              </a:spcBef>
              <a:spcAft>
                <a:spcPts val="0"/>
              </a:spcAft>
              <a:buSzPts val="2610"/>
              <a:buNone/>
            </a:pPr>
            <a:r>
              <a:rPr lang="en-US"/>
              <a:t>Three main Contaminant being observed:</a:t>
            </a:r>
            <a:endParaRPr/>
          </a:p>
          <a:p>
            <a:pPr marL="457200" lvl="0" indent="-394335" algn="l" rtl="0">
              <a:lnSpc>
                <a:spcPct val="100000"/>
              </a:lnSpc>
              <a:spcBef>
                <a:spcPts val="600"/>
              </a:spcBef>
              <a:spcAft>
                <a:spcPts val="0"/>
              </a:spcAft>
              <a:buSzPts val="2610"/>
              <a:buChar char="•"/>
            </a:pPr>
            <a:r>
              <a:rPr lang="en-US"/>
              <a:t>Snake Poison  </a:t>
            </a:r>
            <a:endParaRPr/>
          </a:p>
          <a:p>
            <a:pPr marL="457200" lvl="0" indent="-381000" algn="l" rtl="0">
              <a:lnSpc>
                <a:spcPct val="100000"/>
              </a:lnSpc>
              <a:spcBef>
                <a:spcPts val="600"/>
              </a:spcBef>
              <a:spcAft>
                <a:spcPts val="0"/>
              </a:spcAft>
              <a:buSzPts val="2400"/>
              <a:buChar char="•"/>
            </a:pPr>
            <a:r>
              <a:rPr lang="en-US"/>
              <a:t>Laundry Detergent</a:t>
            </a:r>
            <a:endParaRPr/>
          </a:p>
          <a:p>
            <a:pPr marL="457200" lvl="0" indent="-381000" algn="l" rtl="0">
              <a:lnSpc>
                <a:spcPct val="100000"/>
              </a:lnSpc>
              <a:spcBef>
                <a:spcPts val="600"/>
              </a:spcBef>
              <a:spcAft>
                <a:spcPts val="0"/>
              </a:spcAft>
              <a:buSzPts val="2400"/>
              <a:buChar char="•"/>
            </a:pPr>
            <a:r>
              <a:rPr lang="en-US"/>
              <a:t>Chlorine </a:t>
            </a:r>
            <a:endParaRPr/>
          </a:p>
        </p:txBody>
      </p:sp>
      <p:pic>
        <p:nvPicPr>
          <p:cNvPr id="336" name="Google Shape;336;g97626c7093_0_232"/>
          <p:cNvPicPr preferRelativeResize="0"/>
          <p:nvPr/>
        </p:nvPicPr>
        <p:blipFill rotWithShape="1">
          <a:blip r:embed="rId5">
            <a:alphaModFix/>
          </a:blip>
          <a:srcRect/>
          <a:stretch/>
        </p:blipFill>
        <p:spPr>
          <a:xfrm>
            <a:off x="11068050" y="5586437"/>
            <a:ext cx="925851" cy="1162038"/>
          </a:xfrm>
          <a:prstGeom prst="rect">
            <a:avLst/>
          </a:prstGeom>
          <a:noFill/>
          <a:ln>
            <a:noFill/>
          </a:ln>
        </p:spPr>
      </p:pic>
      <p:pic>
        <p:nvPicPr>
          <p:cNvPr id="337" name="Google Shape;337;g97626c7093_0_232"/>
          <p:cNvPicPr preferRelativeResize="0"/>
          <p:nvPr/>
        </p:nvPicPr>
        <p:blipFill rotWithShape="1">
          <a:blip r:embed="rId6">
            <a:alphaModFix/>
          </a:blip>
          <a:srcRect/>
          <a:stretch/>
        </p:blipFill>
        <p:spPr>
          <a:xfrm rot="-5400000">
            <a:off x="7906487" y="1081173"/>
            <a:ext cx="2076425" cy="5706400"/>
          </a:xfrm>
          <a:prstGeom prst="rect">
            <a:avLst/>
          </a:prstGeom>
          <a:noFill/>
          <a:ln>
            <a:noFill/>
          </a:ln>
        </p:spPr>
      </p:pic>
      <p:sp>
        <p:nvSpPr>
          <p:cNvPr id="338" name="Google Shape;338;g97626c7093_0_232"/>
          <p:cNvSpPr/>
          <p:nvPr/>
        </p:nvSpPr>
        <p:spPr>
          <a:xfrm rot="-10473147" flipH="1">
            <a:off x="4513826" y="3921275"/>
            <a:ext cx="1580036" cy="26210"/>
          </a:xfrm>
          <a:prstGeom prst="rect">
            <a:avLst/>
          </a:prstGeom>
          <a:solidFill>
            <a:srgbClr val="980000"/>
          </a:solid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g97626c7093_0_232"/>
          <p:cNvSpPr/>
          <p:nvPr/>
        </p:nvSpPr>
        <p:spPr>
          <a:xfrm rot="-10498308" flipH="1">
            <a:off x="3189109" y="4391227"/>
            <a:ext cx="2649295" cy="20156"/>
          </a:xfrm>
          <a:prstGeom prst="rect">
            <a:avLst/>
          </a:prstGeom>
          <a:solidFill>
            <a:srgbClr val="980000"/>
          </a:solid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g97626c7093_0_232"/>
          <p:cNvSpPr/>
          <p:nvPr/>
        </p:nvSpPr>
        <p:spPr>
          <a:xfrm rot="-10783190" flipH="1">
            <a:off x="3837541" y="3424037"/>
            <a:ext cx="1963223" cy="18900"/>
          </a:xfrm>
          <a:prstGeom prst="rect">
            <a:avLst/>
          </a:prstGeom>
          <a:solidFill>
            <a:srgbClr val="980000"/>
          </a:solid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Recorded Sound">
            <a:hlinkClick r:id="" action="ppaction://media"/>
            <a:extLst>
              <a:ext uri="{FF2B5EF4-FFF2-40B4-BE49-F238E27FC236}">
                <a16:creationId xmlns:a16="http://schemas.microsoft.com/office/drawing/2014/main" id="{443A3434-EB58-4F2A-8545-6B96E0699C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4965" y="6167456"/>
            <a:ext cx="487363" cy="487363"/>
          </a:xfrm>
          <a:prstGeom prst="rect">
            <a:avLst/>
          </a:prstGeom>
        </p:spPr>
      </p:pic>
      <p:sp>
        <p:nvSpPr>
          <p:cNvPr id="10" name="TextBox 9">
            <a:extLst>
              <a:ext uri="{FF2B5EF4-FFF2-40B4-BE49-F238E27FC236}">
                <a16:creationId xmlns:a16="http://schemas.microsoft.com/office/drawing/2014/main" id="{58367E57-3304-48FC-99A4-320164CDA0BA}"/>
              </a:ext>
            </a:extLst>
          </p:cNvPr>
          <p:cNvSpPr txBox="1"/>
          <p:nvPr/>
        </p:nvSpPr>
        <p:spPr>
          <a:xfrm>
            <a:off x="9560198" y="6421164"/>
            <a:ext cx="1507852" cy="307777"/>
          </a:xfrm>
          <a:prstGeom prst="rect">
            <a:avLst/>
          </a:prstGeom>
          <a:noFill/>
        </p:spPr>
        <p:txBody>
          <a:bodyPr wrap="square" rtlCol="0">
            <a:spAutoFit/>
          </a:bodyPr>
          <a:lstStyle/>
          <a:p>
            <a:r>
              <a:rPr lang="en-US" b="1" dirty="0">
                <a:solidFill>
                  <a:schemeClr val="bg1"/>
                </a:solidFill>
                <a:latin typeface="Twentieth Century"/>
              </a:rPr>
              <a:t>Kendra </a:t>
            </a:r>
            <a:r>
              <a:rPr lang="en-US" b="1" dirty="0" err="1">
                <a:solidFill>
                  <a:schemeClr val="bg1"/>
                </a:solidFill>
                <a:latin typeface="Twentieth Century"/>
              </a:rPr>
              <a:t>Kordack</a:t>
            </a:r>
            <a:endParaRPr lang="en-US" b="1" dirty="0">
              <a:solidFill>
                <a:schemeClr val="bg1"/>
              </a:solidFill>
              <a:latin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acf3362bad_0_331"/>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Ocean View Raman Spectroscopy</a:t>
            </a:r>
            <a:endParaRPr/>
          </a:p>
        </p:txBody>
      </p:sp>
      <p:sp>
        <p:nvSpPr>
          <p:cNvPr id="346" name="Google Shape;346;gacf3362bad_0_331"/>
          <p:cNvSpPr txBox="1">
            <a:spLocks noGrp="1"/>
          </p:cNvSpPr>
          <p:nvPr>
            <p:ph type="body" idx="1"/>
          </p:nvPr>
        </p:nvSpPr>
        <p:spPr>
          <a:xfrm>
            <a:off x="1086605" y="2223750"/>
            <a:ext cx="5038800" cy="3124200"/>
          </a:xfrm>
          <a:prstGeom prst="rect">
            <a:avLst/>
          </a:prstGeom>
          <a:noFill/>
          <a:ln>
            <a:noFill/>
          </a:ln>
        </p:spPr>
        <p:txBody>
          <a:bodyPr spcFirstLastPara="1" wrap="square" lIns="91425" tIns="45700" rIns="91425" bIns="45700" anchor="ctr" anchorCtr="0">
            <a:noAutofit/>
          </a:bodyPr>
          <a:lstStyle/>
          <a:p>
            <a:pPr marL="457200" lvl="0" indent="-381000" algn="l" rtl="0">
              <a:lnSpc>
                <a:spcPct val="100000"/>
              </a:lnSpc>
              <a:spcBef>
                <a:spcPts val="0"/>
              </a:spcBef>
              <a:spcAft>
                <a:spcPts val="0"/>
              </a:spcAft>
              <a:buSzPts val="2400"/>
              <a:buChar char="•"/>
            </a:pPr>
            <a:r>
              <a:rPr lang="en-US" dirty="0"/>
              <a:t>Integration time: 40 </a:t>
            </a:r>
            <a:r>
              <a:rPr lang="en-US" dirty="0" err="1"/>
              <a:t>ms</a:t>
            </a:r>
            <a:endParaRPr dirty="0"/>
          </a:p>
          <a:p>
            <a:pPr marL="457200" lvl="0" indent="-381000" algn="l" rtl="0">
              <a:lnSpc>
                <a:spcPct val="100000"/>
              </a:lnSpc>
              <a:spcBef>
                <a:spcPts val="0"/>
              </a:spcBef>
              <a:spcAft>
                <a:spcPts val="0"/>
              </a:spcAft>
              <a:buSzPts val="2400"/>
              <a:buChar char="•"/>
            </a:pPr>
            <a:r>
              <a:rPr lang="en-US" dirty="0"/>
              <a:t>Boxcar width: 6</a:t>
            </a:r>
            <a:endParaRPr dirty="0"/>
          </a:p>
          <a:p>
            <a:pPr marL="457200" lvl="0" indent="-381000" algn="l" rtl="0">
              <a:lnSpc>
                <a:spcPct val="100000"/>
              </a:lnSpc>
              <a:spcBef>
                <a:spcPts val="0"/>
              </a:spcBef>
              <a:spcAft>
                <a:spcPts val="0"/>
              </a:spcAft>
              <a:buSzPts val="2400"/>
              <a:buChar char="•"/>
            </a:pPr>
            <a:r>
              <a:rPr lang="en-US" dirty="0"/>
              <a:t>Shift range: 552.78-1084.42 cm^-1</a:t>
            </a:r>
            <a:endParaRPr dirty="0"/>
          </a:p>
          <a:p>
            <a:pPr marL="457200" lvl="0" indent="-381000" algn="l" rtl="0">
              <a:lnSpc>
                <a:spcPct val="100000"/>
              </a:lnSpc>
              <a:spcBef>
                <a:spcPts val="0"/>
              </a:spcBef>
              <a:spcAft>
                <a:spcPts val="0"/>
              </a:spcAft>
              <a:buSzPts val="2400"/>
              <a:buChar char="•"/>
            </a:pPr>
            <a:r>
              <a:rPr lang="en-US" dirty="0"/>
              <a:t>Light and dark spectrum subtraction</a:t>
            </a:r>
            <a:endParaRPr dirty="0"/>
          </a:p>
          <a:p>
            <a:pPr marL="457200" lvl="0" indent="-381000" algn="l" rtl="0">
              <a:lnSpc>
                <a:spcPct val="100000"/>
              </a:lnSpc>
              <a:spcBef>
                <a:spcPts val="0"/>
              </a:spcBef>
              <a:spcAft>
                <a:spcPts val="0"/>
              </a:spcAft>
              <a:buSzPts val="2400"/>
              <a:buChar char="•"/>
            </a:pPr>
            <a:r>
              <a:rPr lang="en-US" dirty="0"/>
              <a:t>Records Raman shift with graph and table</a:t>
            </a:r>
            <a:endParaRPr dirty="0"/>
          </a:p>
        </p:txBody>
      </p:sp>
      <p:pic>
        <p:nvPicPr>
          <p:cNvPr id="347" name="Google Shape;347;gacf3362bad_0_331"/>
          <p:cNvPicPr preferRelativeResize="0"/>
          <p:nvPr/>
        </p:nvPicPr>
        <p:blipFill rotWithShape="1">
          <a:blip r:embed="rId5">
            <a:alphaModFix/>
          </a:blip>
          <a:srcRect/>
          <a:stretch/>
        </p:blipFill>
        <p:spPr>
          <a:xfrm>
            <a:off x="11068050" y="5586437"/>
            <a:ext cx="925851" cy="1162038"/>
          </a:xfrm>
          <a:prstGeom prst="rect">
            <a:avLst/>
          </a:prstGeom>
          <a:noFill/>
          <a:ln>
            <a:noFill/>
          </a:ln>
        </p:spPr>
      </p:pic>
      <p:pic>
        <p:nvPicPr>
          <p:cNvPr id="348" name="Google Shape;348;gacf3362bad_0_331"/>
          <p:cNvPicPr preferRelativeResize="0"/>
          <p:nvPr/>
        </p:nvPicPr>
        <p:blipFill rotWithShape="1">
          <a:blip r:embed="rId6">
            <a:alphaModFix/>
          </a:blip>
          <a:srcRect/>
          <a:stretch/>
        </p:blipFill>
        <p:spPr>
          <a:xfrm>
            <a:off x="6029300" y="2223750"/>
            <a:ext cx="5038750" cy="2819548"/>
          </a:xfrm>
          <a:prstGeom prst="rect">
            <a:avLst/>
          </a:prstGeom>
          <a:noFill/>
          <a:ln>
            <a:noFill/>
          </a:ln>
        </p:spPr>
      </p:pic>
      <p:sp>
        <p:nvSpPr>
          <p:cNvPr id="349" name="Google Shape;349;gacf3362bad_0_331"/>
          <p:cNvSpPr/>
          <p:nvPr/>
        </p:nvSpPr>
        <p:spPr>
          <a:xfrm>
            <a:off x="6125405" y="3785850"/>
            <a:ext cx="1500300" cy="414300"/>
          </a:xfrm>
          <a:prstGeom prst="ellipse">
            <a:avLst/>
          </a:prstGeom>
          <a:no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Recorded Sound">
            <a:hlinkClick r:id="" action="ppaction://media"/>
            <a:extLst>
              <a:ext uri="{FF2B5EF4-FFF2-40B4-BE49-F238E27FC236}">
                <a16:creationId xmlns:a16="http://schemas.microsoft.com/office/drawing/2014/main" id="{61B1612F-9B9D-429A-BB0C-799CD11220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5605" y="6019165"/>
            <a:ext cx="487363" cy="487363"/>
          </a:xfrm>
          <a:prstGeom prst="rect">
            <a:avLst/>
          </a:prstGeom>
        </p:spPr>
      </p:pic>
      <p:sp>
        <p:nvSpPr>
          <p:cNvPr id="8" name="TextBox 7">
            <a:extLst>
              <a:ext uri="{FF2B5EF4-FFF2-40B4-BE49-F238E27FC236}">
                <a16:creationId xmlns:a16="http://schemas.microsoft.com/office/drawing/2014/main" id="{F4DAC092-0376-4DEE-A112-4C261BC090B0}"/>
              </a:ext>
            </a:extLst>
          </p:cNvPr>
          <p:cNvSpPr txBox="1"/>
          <p:nvPr/>
        </p:nvSpPr>
        <p:spPr>
          <a:xfrm>
            <a:off x="9560198" y="6421164"/>
            <a:ext cx="1507852" cy="307777"/>
          </a:xfrm>
          <a:prstGeom prst="rect">
            <a:avLst/>
          </a:prstGeom>
          <a:noFill/>
        </p:spPr>
        <p:txBody>
          <a:bodyPr wrap="square" rtlCol="0">
            <a:spAutoFit/>
          </a:bodyPr>
          <a:lstStyle/>
          <a:p>
            <a:r>
              <a:rPr lang="en-US" b="1" dirty="0">
                <a:solidFill>
                  <a:schemeClr val="bg1"/>
                </a:solidFill>
                <a:latin typeface="Twentieth Century"/>
              </a:rPr>
              <a:t>Kendra </a:t>
            </a:r>
            <a:r>
              <a:rPr lang="en-US" b="1" dirty="0" err="1">
                <a:solidFill>
                  <a:schemeClr val="bg1"/>
                </a:solidFill>
                <a:latin typeface="Twentieth Century"/>
              </a:rPr>
              <a:t>Kordack</a:t>
            </a:r>
            <a:endParaRPr lang="en-US" b="1" dirty="0">
              <a:solidFill>
                <a:schemeClr val="bg1"/>
              </a:solidFill>
              <a:latin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acf3362bad_0_397"/>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Clean Water Spectrum</a:t>
            </a:r>
            <a:endParaRPr/>
          </a:p>
        </p:txBody>
      </p:sp>
      <p:pic>
        <p:nvPicPr>
          <p:cNvPr id="367" name="Google Shape;367;gacf3362bad_0_397"/>
          <p:cNvPicPr preferRelativeResize="0"/>
          <p:nvPr/>
        </p:nvPicPr>
        <p:blipFill rotWithShape="1">
          <a:blip r:embed="rId5">
            <a:alphaModFix/>
          </a:blip>
          <a:srcRect/>
          <a:stretch/>
        </p:blipFill>
        <p:spPr>
          <a:xfrm>
            <a:off x="1905870" y="1684750"/>
            <a:ext cx="8670690" cy="3781330"/>
          </a:xfrm>
          <a:prstGeom prst="rect">
            <a:avLst/>
          </a:prstGeom>
          <a:noFill/>
          <a:ln>
            <a:noFill/>
          </a:ln>
        </p:spPr>
      </p:pic>
      <p:pic>
        <p:nvPicPr>
          <p:cNvPr id="4" name="Google Shape;347;gacf3362bad_0_331">
            <a:extLst>
              <a:ext uri="{FF2B5EF4-FFF2-40B4-BE49-F238E27FC236}">
                <a16:creationId xmlns:a16="http://schemas.microsoft.com/office/drawing/2014/main" id="{02A4286B-9DA3-4215-8F1A-4046FD2458F2}"/>
              </a:ext>
            </a:extLst>
          </p:cNvPr>
          <p:cNvPicPr preferRelativeResize="0"/>
          <p:nvPr/>
        </p:nvPicPr>
        <p:blipFill rotWithShape="1">
          <a:blip r:embed="rId6">
            <a:alphaModFix/>
          </a:blip>
          <a:srcRect/>
          <a:stretch/>
        </p:blipFill>
        <p:spPr>
          <a:xfrm>
            <a:off x="11040185" y="5495837"/>
            <a:ext cx="925851" cy="1162038"/>
          </a:xfrm>
          <a:prstGeom prst="rect">
            <a:avLst/>
          </a:prstGeom>
          <a:noFill/>
          <a:ln>
            <a:noFill/>
          </a:ln>
        </p:spPr>
      </p:pic>
      <p:pic>
        <p:nvPicPr>
          <p:cNvPr id="2" name="Recorded Sound">
            <a:hlinkClick r:id="" action="ppaction://media"/>
            <a:extLst>
              <a:ext uri="{FF2B5EF4-FFF2-40B4-BE49-F238E27FC236}">
                <a16:creationId xmlns:a16="http://schemas.microsoft.com/office/drawing/2014/main" id="{69AD0C87-AEDA-45A6-8479-E117AF933A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245" y="6076856"/>
            <a:ext cx="487363" cy="487363"/>
          </a:xfrm>
          <a:prstGeom prst="rect">
            <a:avLst/>
          </a:prstGeom>
        </p:spPr>
      </p:pic>
      <p:sp>
        <p:nvSpPr>
          <p:cNvPr id="6" name="TextBox 5">
            <a:extLst>
              <a:ext uri="{FF2B5EF4-FFF2-40B4-BE49-F238E27FC236}">
                <a16:creationId xmlns:a16="http://schemas.microsoft.com/office/drawing/2014/main" id="{56871991-610E-42DE-8C3F-003980B04F78}"/>
              </a:ext>
            </a:extLst>
          </p:cNvPr>
          <p:cNvSpPr txBox="1"/>
          <p:nvPr/>
        </p:nvSpPr>
        <p:spPr>
          <a:xfrm>
            <a:off x="9560198" y="6421164"/>
            <a:ext cx="1507852" cy="307777"/>
          </a:xfrm>
          <a:prstGeom prst="rect">
            <a:avLst/>
          </a:prstGeom>
          <a:noFill/>
        </p:spPr>
        <p:txBody>
          <a:bodyPr wrap="square" rtlCol="0">
            <a:spAutoFit/>
          </a:bodyPr>
          <a:lstStyle/>
          <a:p>
            <a:r>
              <a:rPr lang="en-US" b="1" dirty="0">
                <a:solidFill>
                  <a:schemeClr val="bg1"/>
                </a:solidFill>
                <a:latin typeface="Twentieth Century"/>
              </a:rPr>
              <a:t>Kendra </a:t>
            </a:r>
            <a:r>
              <a:rPr lang="en-US" b="1" dirty="0" err="1">
                <a:solidFill>
                  <a:schemeClr val="bg1"/>
                </a:solidFill>
                <a:latin typeface="Twentieth Century"/>
              </a:rPr>
              <a:t>Kordack</a:t>
            </a:r>
            <a:endParaRPr lang="en-US" b="1" dirty="0">
              <a:solidFill>
                <a:schemeClr val="bg1"/>
              </a:solidFill>
              <a:latin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988f5cadf6_0_5"/>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Spectroscopy Constraints</a:t>
            </a:r>
            <a:endParaRPr/>
          </a:p>
        </p:txBody>
      </p:sp>
      <p:sp>
        <p:nvSpPr>
          <p:cNvPr id="373" name="Google Shape;373;g988f5cadf6_0_5"/>
          <p:cNvSpPr txBox="1">
            <a:spLocks noGrp="1"/>
          </p:cNvSpPr>
          <p:nvPr>
            <p:ph type="body" idx="1"/>
          </p:nvPr>
        </p:nvSpPr>
        <p:spPr>
          <a:xfrm>
            <a:off x="1086610" y="2223749"/>
            <a:ext cx="10018800" cy="3124200"/>
          </a:xfrm>
          <a:prstGeom prst="rect">
            <a:avLst/>
          </a:prstGeom>
          <a:noFill/>
          <a:ln>
            <a:noFill/>
          </a:ln>
        </p:spPr>
        <p:txBody>
          <a:bodyPr spcFirstLastPara="1" wrap="square" lIns="91425" tIns="45700" rIns="91425" bIns="45700" anchor="ctr" anchorCtr="0">
            <a:noAutofit/>
          </a:bodyPr>
          <a:lstStyle/>
          <a:p>
            <a:pPr marL="457200" lvl="0" indent="-394335" algn="l" rtl="0">
              <a:lnSpc>
                <a:spcPct val="100000"/>
              </a:lnSpc>
              <a:spcBef>
                <a:spcPts val="0"/>
              </a:spcBef>
              <a:spcAft>
                <a:spcPts val="0"/>
              </a:spcAft>
              <a:buSzPts val="2610"/>
              <a:buChar char="•"/>
            </a:pPr>
            <a:r>
              <a:rPr lang="en-US" dirty="0"/>
              <a:t>Parts per billion</a:t>
            </a:r>
            <a:endParaRPr dirty="0"/>
          </a:p>
          <a:p>
            <a:pPr marL="457200" lvl="0" indent="-381000" algn="l" rtl="0">
              <a:lnSpc>
                <a:spcPct val="100000"/>
              </a:lnSpc>
              <a:spcBef>
                <a:spcPts val="0"/>
              </a:spcBef>
              <a:spcAft>
                <a:spcPts val="0"/>
              </a:spcAft>
              <a:buSzPts val="2400"/>
              <a:buChar char="•"/>
            </a:pPr>
            <a:r>
              <a:rPr lang="en-US" dirty="0"/>
              <a:t>Exact contaminants</a:t>
            </a:r>
            <a:endParaRPr dirty="0"/>
          </a:p>
          <a:p>
            <a:pPr marL="457200" lvl="0" indent="-381000" algn="l" rtl="0">
              <a:lnSpc>
                <a:spcPct val="100000"/>
              </a:lnSpc>
              <a:spcBef>
                <a:spcPts val="0"/>
              </a:spcBef>
              <a:spcAft>
                <a:spcPts val="0"/>
              </a:spcAft>
              <a:buSzPts val="2400"/>
              <a:buChar char="•"/>
            </a:pPr>
            <a:r>
              <a:rPr lang="en-US" dirty="0"/>
              <a:t>Over saturation</a:t>
            </a:r>
          </a:p>
          <a:p>
            <a:pPr marL="457200" lvl="0" indent="-381000" algn="l" rtl="0">
              <a:lnSpc>
                <a:spcPct val="100000"/>
              </a:lnSpc>
              <a:spcBef>
                <a:spcPts val="0"/>
              </a:spcBef>
              <a:spcAft>
                <a:spcPts val="0"/>
              </a:spcAft>
              <a:buSzPts val="2400"/>
              <a:buChar char="•"/>
            </a:pPr>
            <a:r>
              <a:rPr lang="en-US" dirty="0"/>
              <a:t>Consistent movement</a:t>
            </a:r>
            <a:endParaRPr dirty="0"/>
          </a:p>
        </p:txBody>
      </p:sp>
      <p:pic>
        <p:nvPicPr>
          <p:cNvPr id="374" name="Google Shape;374;g988f5cadf6_0_5"/>
          <p:cNvPicPr preferRelativeResize="0"/>
          <p:nvPr/>
        </p:nvPicPr>
        <p:blipFill rotWithShape="1">
          <a:blip r:embed="rId5">
            <a:alphaModFix/>
          </a:blip>
          <a:srcRect/>
          <a:stretch/>
        </p:blipFill>
        <p:spPr>
          <a:xfrm>
            <a:off x="11068050" y="5586437"/>
            <a:ext cx="925851" cy="1162038"/>
          </a:xfrm>
          <a:prstGeom prst="rect">
            <a:avLst/>
          </a:prstGeom>
          <a:noFill/>
          <a:ln>
            <a:noFill/>
          </a:ln>
        </p:spPr>
      </p:pic>
      <p:pic>
        <p:nvPicPr>
          <p:cNvPr id="375" name="Google Shape;375;g988f5cadf6_0_5"/>
          <p:cNvPicPr preferRelativeResize="0"/>
          <p:nvPr/>
        </p:nvPicPr>
        <p:blipFill rotWithShape="1">
          <a:blip r:embed="rId6">
            <a:alphaModFix/>
          </a:blip>
          <a:srcRect/>
          <a:stretch/>
        </p:blipFill>
        <p:spPr>
          <a:xfrm>
            <a:off x="5402125" y="2152650"/>
            <a:ext cx="5499251" cy="3120225"/>
          </a:xfrm>
          <a:prstGeom prst="rect">
            <a:avLst/>
          </a:prstGeom>
          <a:noFill/>
          <a:ln>
            <a:noFill/>
          </a:ln>
        </p:spPr>
      </p:pic>
      <p:sp>
        <p:nvSpPr>
          <p:cNvPr id="376" name="Google Shape;376;g988f5cadf6_0_5"/>
          <p:cNvSpPr txBox="1"/>
          <p:nvPr/>
        </p:nvSpPr>
        <p:spPr>
          <a:xfrm>
            <a:off x="6287250" y="5343974"/>
            <a:ext cx="3729000" cy="48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bg1"/>
                </a:solidFill>
                <a:latin typeface="Arial"/>
                <a:ea typeface="Arial"/>
                <a:cs typeface="Arial"/>
                <a:sym typeface="Arial"/>
              </a:rPr>
              <a:t>Arsenic Raman Shift</a:t>
            </a:r>
            <a:endParaRPr sz="1400" b="0" i="0" u="none" strike="noStrike" cap="none" dirty="0">
              <a:solidFill>
                <a:schemeClr val="bg1"/>
              </a:solidFill>
              <a:latin typeface="Arial"/>
              <a:ea typeface="Arial"/>
              <a:cs typeface="Arial"/>
              <a:sym typeface="Arial"/>
            </a:endParaRPr>
          </a:p>
        </p:txBody>
      </p:sp>
      <p:pic>
        <p:nvPicPr>
          <p:cNvPr id="2" name="Recorded Sound">
            <a:hlinkClick r:id="" action="ppaction://media"/>
            <a:extLst>
              <a:ext uri="{FF2B5EF4-FFF2-40B4-BE49-F238E27FC236}">
                <a16:creationId xmlns:a16="http://schemas.microsoft.com/office/drawing/2014/main" id="{C45F7828-3562-4A34-8C64-522AEE8A21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045" y="5936792"/>
            <a:ext cx="487363" cy="461328"/>
          </a:xfrm>
          <a:prstGeom prst="rect">
            <a:avLst/>
          </a:prstGeom>
        </p:spPr>
      </p:pic>
      <p:sp>
        <p:nvSpPr>
          <p:cNvPr id="8" name="Google Shape;376;g988f5cadf6_0_5">
            <a:extLst>
              <a:ext uri="{FF2B5EF4-FFF2-40B4-BE49-F238E27FC236}">
                <a16:creationId xmlns:a16="http://schemas.microsoft.com/office/drawing/2014/main" id="{3FB9A852-96E8-4DEF-9624-8699A2613F87}"/>
              </a:ext>
            </a:extLst>
          </p:cNvPr>
          <p:cNvSpPr txBox="1"/>
          <p:nvPr/>
        </p:nvSpPr>
        <p:spPr>
          <a:xfrm>
            <a:off x="7619367" y="1736249"/>
            <a:ext cx="3729000" cy="48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dirty="0">
                <a:solidFill>
                  <a:schemeClr val="bg1"/>
                </a:solidFill>
              </a:rPr>
              <a:t>Wiley &amp; Sons, </a:t>
            </a:r>
            <a:r>
              <a:rPr lang="en-US" dirty="0" err="1">
                <a:solidFill>
                  <a:schemeClr val="bg1"/>
                </a:solidFill>
              </a:rPr>
              <a:t>Spectrabase</a:t>
            </a:r>
            <a:r>
              <a:rPr lang="en-US" dirty="0">
                <a:solidFill>
                  <a:schemeClr val="bg1"/>
                </a:solidFill>
              </a:rPr>
              <a:t> (2020)</a:t>
            </a:r>
            <a:endParaRPr sz="1400" b="0" i="0" u="none" strike="noStrike" cap="none" dirty="0">
              <a:solidFill>
                <a:schemeClr val="bg1"/>
              </a:solidFill>
              <a:latin typeface="Arial"/>
              <a:ea typeface="Arial"/>
              <a:cs typeface="Arial"/>
              <a:sym typeface="Arial"/>
            </a:endParaRPr>
          </a:p>
        </p:txBody>
      </p:sp>
      <p:sp>
        <p:nvSpPr>
          <p:cNvPr id="9" name="TextBox 8">
            <a:extLst>
              <a:ext uri="{FF2B5EF4-FFF2-40B4-BE49-F238E27FC236}">
                <a16:creationId xmlns:a16="http://schemas.microsoft.com/office/drawing/2014/main" id="{FA11EF12-6378-40AB-A597-BAD1240A68D9}"/>
              </a:ext>
            </a:extLst>
          </p:cNvPr>
          <p:cNvSpPr txBox="1"/>
          <p:nvPr/>
        </p:nvSpPr>
        <p:spPr>
          <a:xfrm>
            <a:off x="9560198" y="6421164"/>
            <a:ext cx="1507852" cy="307777"/>
          </a:xfrm>
          <a:prstGeom prst="rect">
            <a:avLst/>
          </a:prstGeom>
          <a:noFill/>
        </p:spPr>
        <p:txBody>
          <a:bodyPr wrap="square" rtlCol="0">
            <a:spAutoFit/>
          </a:bodyPr>
          <a:lstStyle/>
          <a:p>
            <a:r>
              <a:rPr lang="en-US" b="1" dirty="0">
                <a:solidFill>
                  <a:schemeClr val="bg1"/>
                </a:solidFill>
                <a:latin typeface="Twentieth Century"/>
              </a:rPr>
              <a:t>Kendra </a:t>
            </a:r>
            <a:r>
              <a:rPr lang="en-US" b="1" dirty="0" err="1">
                <a:solidFill>
                  <a:schemeClr val="bg1"/>
                </a:solidFill>
                <a:latin typeface="Twentieth Century"/>
              </a:rPr>
              <a:t>Kordack</a:t>
            </a:r>
            <a:endParaRPr lang="en-US" b="1" dirty="0">
              <a:solidFill>
                <a:schemeClr val="bg1"/>
              </a:solidFill>
              <a:latin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acf3362bad_5_3"/>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dirty="0"/>
              <a:t>Overall Connection</a:t>
            </a:r>
            <a:endParaRPr dirty="0"/>
          </a:p>
        </p:txBody>
      </p:sp>
      <p:sp>
        <p:nvSpPr>
          <p:cNvPr id="422" name="Google Shape;422;gacf3362bad_5_3"/>
          <p:cNvSpPr/>
          <p:nvPr/>
        </p:nvSpPr>
        <p:spPr>
          <a:xfrm>
            <a:off x="2521844" y="4640073"/>
            <a:ext cx="1440900" cy="7617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Spectrometer</a:t>
            </a:r>
            <a:endParaRPr sz="1400" b="0" i="0" u="none" strike="noStrike" cap="none">
              <a:solidFill>
                <a:srgbClr val="000000"/>
              </a:solidFill>
              <a:latin typeface="Arial"/>
              <a:ea typeface="Arial"/>
              <a:cs typeface="Arial"/>
              <a:sym typeface="Arial"/>
            </a:endParaRPr>
          </a:p>
        </p:txBody>
      </p:sp>
      <p:sp>
        <p:nvSpPr>
          <p:cNvPr id="423" name="Google Shape;423;gacf3362bad_5_3"/>
          <p:cNvSpPr/>
          <p:nvPr/>
        </p:nvSpPr>
        <p:spPr>
          <a:xfrm>
            <a:off x="3919208" y="3102304"/>
            <a:ext cx="1550400" cy="9405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t>Microcontroller</a:t>
            </a:r>
          </a:p>
          <a:p>
            <a:pPr marL="0" marR="0" lvl="0" indent="0" algn="l" rtl="0">
              <a:lnSpc>
                <a:spcPct val="100000"/>
              </a:lnSpc>
              <a:spcBef>
                <a:spcPts val="0"/>
              </a:spcBef>
              <a:spcAft>
                <a:spcPts val="0"/>
              </a:spcAft>
              <a:buClr>
                <a:srgbClr val="000000"/>
              </a:buClr>
              <a:buSzPts val="1400"/>
              <a:buFont typeface="Arial"/>
              <a:buNone/>
            </a:pPr>
            <a:r>
              <a:rPr lang="en-US" dirty="0"/>
              <a:t>(</a:t>
            </a:r>
            <a:r>
              <a:rPr lang="en-US" dirty="0" err="1"/>
              <a:t>RaspberryPi</a:t>
            </a:r>
            <a:r>
              <a:rPr lang="en-US" dirty="0"/>
              <a:t>)</a:t>
            </a:r>
            <a:endParaRPr sz="1400" b="0" i="0" u="none" strike="noStrike" cap="none" dirty="0">
              <a:solidFill>
                <a:srgbClr val="000000"/>
              </a:solidFill>
              <a:latin typeface="Arial"/>
              <a:ea typeface="Arial"/>
              <a:cs typeface="Arial"/>
              <a:sym typeface="Arial"/>
            </a:endParaRPr>
          </a:p>
        </p:txBody>
      </p:sp>
      <p:cxnSp>
        <p:nvCxnSpPr>
          <p:cNvPr id="424" name="Google Shape;424;gacf3362bad_5_3"/>
          <p:cNvCxnSpPr>
            <a:stCxn id="422" idx="3"/>
          </p:cNvCxnSpPr>
          <p:nvPr/>
        </p:nvCxnSpPr>
        <p:spPr>
          <a:xfrm>
            <a:off x="3962744" y="5020923"/>
            <a:ext cx="970500" cy="5700"/>
          </a:xfrm>
          <a:prstGeom prst="straightConnector1">
            <a:avLst/>
          </a:prstGeom>
          <a:noFill/>
          <a:ln w="38100" cap="flat" cmpd="sng">
            <a:solidFill>
              <a:srgbClr val="FFFFFF"/>
            </a:solidFill>
            <a:prstDash val="solid"/>
            <a:round/>
            <a:headEnd type="none" w="sm" len="sm"/>
            <a:tailEnd type="none" w="sm" len="sm"/>
          </a:ln>
        </p:spPr>
      </p:cxnSp>
      <p:cxnSp>
        <p:nvCxnSpPr>
          <p:cNvPr id="425" name="Google Shape;425;gacf3362bad_5_3"/>
          <p:cNvCxnSpPr>
            <a:stCxn id="423" idx="3"/>
            <a:endCxn id="426" idx="1"/>
          </p:cNvCxnSpPr>
          <p:nvPr/>
        </p:nvCxnSpPr>
        <p:spPr>
          <a:xfrm>
            <a:off x="5469608" y="3572554"/>
            <a:ext cx="1851600" cy="0"/>
          </a:xfrm>
          <a:prstGeom prst="straightConnector1">
            <a:avLst/>
          </a:prstGeom>
          <a:noFill/>
          <a:ln w="38100" cap="flat" cmpd="sng">
            <a:solidFill>
              <a:srgbClr val="FFFFFF"/>
            </a:solidFill>
            <a:prstDash val="solid"/>
            <a:round/>
            <a:headEnd type="none" w="sm" len="sm"/>
            <a:tailEnd type="none" w="sm" len="sm"/>
          </a:ln>
        </p:spPr>
      </p:cxnSp>
      <p:sp>
        <p:nvSpPr>
          <p:cNvPr id="426" name="Google Shape;426;gacf3362bad_5_3"/>
          <p:cNvSpPr/>
          <p:nvPr/>
        </p:nvSpPr>
        <p:spPr>
          <a:xfrm>
            <a:off x="7321350" y="2643003"/>
            <a:ext cx="3380700" cy="18591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Display</a:t>
            </a:r>
            <a:endParaRPr sz="1400" b="0" i="0" u="none" strike="noStrike" cap="none">
              <a:solidFill>
                <a:srgbClr val="000000"/>
              </a:solidFill>
              <a:latin typeface="Arial"/>
              <a:ea typeface="Arial"/>
              <a:cs typeface="Arial"/>
              <a:sym typeface="Arial"/>
            </a:endParaRPr>
          </a:p>
        </p:txBody>
      </p:sp>
      <p:sp>
        <p:nvSpPr>
          <p:cNvPr id="431" name="Google Shape;431;gacf3362bad_5_3"/>
          <p:cNvSpPr txBox="1"/>
          <p:nvPr/>
        </p:nvSpPr>
        <p:spPr>
          <a:xfrm>
            <a:off x="3962744" y="4502103"/>
            <a:ext cx="1057200" cy="18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100" b="1" i="0" u="none" strike="noStrike" cap="none" dirty="0">
                <a:solidFill>
                  <a:srgbClr val="000000"/>
                </a:solidFill>
                <a:latin typeface="+mj-lt"/>
                <a:ea typeface="Corbel"/>
                <a:cs typeface="Corbel"/>
                <a:sym typeface="Corbel"/>
              </a:rPr>
              <a:t>USB connection</a:t>
            </a:r>
            <a:endParaRPr sz="1100" b="1" i="0" u="none" strike="noStrike" cap="none" dirty="0">
              <a:solidFill>
                <a:srgbClr val="000000"/>
              </a:solidFill>
              <a:latin typeface="+mj-lt"/>
              <a:ea typeface="Corbel"/>
              <a:cs typeface="Corbel"/>
              <a:sym typeface="Corbel"/>
            </a:endParaRPr>
          </a:p>
        </p:txBody>
      </p:sp>
      <p:sp>
        <p:nvSpPr>
          <p:cNvPr id="432" name="Google Shape;432;gacf3362bad_5_3"/>
          <p:cNvSpPr txBox="1"/>
          <p:nvPr/>
        </p:nvSpPr>
        <p:spPr>
          <a:xfrm>
            <a:off x="6057974" y="3171264"/>
            <a:ext cx="1063446" cy="57568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b="1" i="0" u="none" strike="noStrike" cap="none" dirty="0">
                <a:solidFill>
                  <a:srgbClr val="000000"/>
                </a:solidFill>
                <a:latin typeface="+mj-lt"/>
                <a:ea typeface="Corbel"/>
                <a:cs typeface="Corbel"/>
                <a:sym typeface="Corbel"/>
              </a:rPr>
              <a:t>DSI Cable</a:t>
            </a:r>
            <a:endParaRPr b="1" i="0" u="none" strike="noStrike" cap="none" dirty="0">
              <a:solidFill>
                <a:srgbClr val="000000"/>
              </a:solidFill>
              <a:latin typeface="+mj-lt"/>
              <a:ea typeface="Corbel"/>
              <a:cs typeface="Corbel"/>
              <a:sym typeface="Corbel"/>
            </a:endParaRPr>
          </a:p>
        </p:txBody>
      </p:sp>
      <p:sp>
        <p:nvSpPr>
          <p:cNvPr id="437" name="Google Shape;437;gacf3362bad_5_3"/>
          <p:cNvSpPr/>
          <p:nvPr/>
        </p:nvSpPr>
        <p:spPr>
          <a:xfrm>
            <a:off x="1700784" y="3051048"/>
            <a:ext cx="914400" cy="914400"/>
          </a:xfrm>
          <a:prstGeom prst="roundRect">
            <a:avLst>
              <a:gd name="adj" fmla="val 16667"/>
            </a:avLst>
          </a:prstGeom>
          <a:solidFill>
            <a:schemeClr val="accent1"/>
          </a:solidFill>
          <a:ln w="25400" cap="flat" cmpd="sng">
            <a:solidFill>
              <a:srgbClr val="237D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Sensor</a:t>
            </a:r>
            <a:endParaRPr/>
          </a:p>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laser</a:t>
            </a:r>
            <a:endParaRPr/>
          </a:p>
        </p:txBody>
      </p:sp>
      <p:cxnSp>
        <p:nvCxnSpPr>
          <p:cNvPr id="438" name="Google Shape;438;gacf3362bad_5_3"/>
          <p:cNvCxnSpPr/>
          <p:nvPr/>
        </p:nvCxnSpPr>
        <p:spPr>
          <a:xfrm rot="10800000" flipH="1">
            <a:off x="2617851" y="3462230"/>
            <a:ext cx="1298400" cy="24300"/>
          </a:xfrm>
          <a:prstGeom prst="straightConnector1">
            <a:avLst/>
          </a:prstGeom>
          <a:noFill/>
          <a:ln w="38100" cap="flat" cmpd="sng">
            <a:solidFill>
              <a:srgbClr val="FFFFFF"/>
            </a:solidFill>
            <a:prstDash val="solid"/>
            <a:round/>
            <a:headEnd type="none" w="sm" len="sm"/>
            <a:tailEnd type="none" w="sm" len="sm"/>
          </a:ln>
        </p:spPr>
      </p:cxnSp>
      <p:sp>
        <p:nvSpPr>
          <p:cNvPr id="439" name="Google Shape;439;gacf3362bad_5_3"/>
          <p:cNvSpPr txBox="1"/>
          <p:nvPr/>
        </p:nvSpPr>
        <p:spPr>
          <a:xfrm>
            <a:off x="2806592" y="3149656"/>
            <a:ext cx="1048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Arial"/>
                <a:ea typeface="Arial"/>
                <a:cs typeface="Arial"/>
                <a:sym typeface="Arial"/>
              </a:rPr>
              <a:t>Control</a:t>
            </a:r>
            <a:endParaRPr b="1" dirty="0"/>
          </a:p>
        </p:txBody>
      </p:sp>
      <p:pic>
        <p:nvPicPr>
          <p:cNvPr id="440" name="Google Shape;440;gacf3362bad_5_3"/>
          <p:cNvPicPr preferRelativeResize="0"/>
          <p:nvPr/>
        </p:nvPicPr>
        <p:blipFill>
          <a:blip r:embed="rId5">
            <a:alphaModFix/>
          </a:blip>
          <a:stretch>
            <a:fillRect/>
          </a:stretch>
        </p:blipFill>
        <p:spPr>
          <a:xfrm>
            <a:off x="10834675" y="5634052"/>
            <a:ext cx="1057275" cy="1057275"/>
          </a:xfrm>
          <a:prstGeom prst="rect">
            <a:avLst/>
          </a:prstGeom>
          <a:noFill/>
          <a:ln>
            <a:noFill/>
          </a:ln>
        </p:spPr>
      </p:pic>
      <p:sp>
        <p:nvSpPr>
          <p:cNvPr id="441" name="Google Shape;441;gacf3362bad_5_3"/>
          <p:cNvSpPr/>
          <p:nvPr/>
        </p:nvSpPr>
        <p:spPr>
          <a:xfrm>
            <a:off x="4307700" y="1648438"/>
            <a:ext cx="773400" cy="575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UV light</a:t>
            </a:r>
            <a:endParaRPr/>
          </a:p>
        </p:txBody>
      </p:sp>
      <p:sp>
        <p:nvSpPr>
          <p:cNvPr id="442" name="Google Shape;442;gacf3362bad_5_3"/>
          <p:cNvSpPr/>
          <p:nvPr/>
        </p:nvSpPr>
        <p:spPr>
          <a:xfrm>
            <a:off x="5469600" y="1800050"/>
            <a:ext cx="1440900" cy="575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temperature</a:t>
            </a:r>
            <a:endParaRPr/>
          </a:p>
          <a:p>
            <a:pPr marL="0" lvl="0" indent="0" algn="l" rtl="0">
              <a:spcBef>
                <a:spcPts val="0"/>
              </a:spcBef>
              <a:spcAft>
                <a:spcPts val="0"/>
              </a:spcAft>
              <a:buNone/>
            </a:pPr>
            <a:r>
              <a:rPr lang="en-US"/>
              <a:t>sensor</a:t>
            </a:r>
            <a:endParaRPr/>
          </a:p>
        </p:txBody>
      </p:sp>
      <p:sp>
        <p:nvSpPr>
          <p:cNvPr id="443" name="Google Shape;443;gacf3362bad_5_3"/>
          <p:cNvSpPr/>
          <p:nvPr/>
        </p:nvSpPr>
        <p:spPr>
          <a:xfrm>
            <a:off x="4967536" y="4803137"/>
            <a:ext cx="1203300" cy="761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t>Laptop</a:t>
            </a:r>
            <a:endParaRPr dirty="0"/>
          </a:p>
        </p:txBody>
      </p:sp>
      <p:cxnSp>
        <p:nvCxnSpPr>
          <p:cNvPr id="444" name="Google Shape;444;gacf3362bad_5_3"/>
          <p:cNvCxnSpPr/>
          <p:nvPr/>
        </p:nvCxnSpPr>
        <p:spPr>
          <a:xfrm>
            <a:off x="4667700" y="2224138"/>
            <a:ext cx="53400" cy="886800"/>
          </a:xfrm>
          <a:prstGeom prst="straightConnector1">
            <a:avLst/>
          </a:prstGeom>
          <a:noFill/>
          <a:ln w="38100" cap="flat" cmpd="sng">
            <a:solidFill>
              <a:srgbClr val="FFFFFF"/>
            </a:solidFill>
            <a:prstDash val="solid"/>
            <a:round/>
            <a:headEnd type="none" w="med" len="med"/>
            <a:tailEnd type="none" w="med" len="med"/>
          </a:ln>
        </p:spPr>
      </p:cxnSp>
      <p:cxnSp>
        <p:nvCxnSpPr>
          <p:cNvPr id="445" name="Google Shape;445;gacf3362bad_5_3"/>
          <p:cNvCxnSpPr>
            <a:stCxn id="442" idx="2"/>
            <a:endCxn id="423" idx="0"/>
          </p:cNvCxnSpPr>
          <p:nvPr/>
        </p:nvCxnSpPr>
        <p:spPr>
          <a:xfrm flipH="1">
            <a:off x="4694550" y="2375750"/>
            <a:ext cx="1495500" cy="726600"/>
          </a:xfrm>
          <a:prstGeom prst="straightConnector1">
            <a:avLst/>
          </a:prstGeom>
          <a:noFill/>
          <a:ln w="38100" cap="flat" cmpd="sng">
            <a:solidFill>
              <a:srgbClr val="FFFFFF"/>
            </a:solidFill>
            <a:prstDash val="solid"/>
            <a:round/>
            <a:headEnd type="none" w="med" len="med"/>
            <a:tailEnd type="none" w="med" len="med"/>
          </a:ln>
        </p:spPr>
      </p:cxnSp>
      <p:sp>
        <p:nvSpPr>
          <p:cNvPr id="446" name="Google Shape;446;gacf3362bad_5_3"/>
          <p:cNvSpPr/>
          <p:nvPr/>
        </p:nvSpPr>
        <p:spPr>
          <a:xfrm>
            <a:off x="2208850" y="1407688"/>
            <a:ext cx="1440900" cy="1057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PUMP</a:t>
            </a:r>
            <a:endParaRPr/>
          </a:p>
        </p:txBody>
      </p:sp>
      <p:cxnSp>
        <p:nvCxnSpPr>
          <p:cNvPr id="447" name="Google Shape;447;gacf3362bad_5_3"/>
          <p:cNvCxnSpPr>
            <a:endCxn id="423" idx="0"/>
          </p:cNvCxnSpPr>
          <p:nvPr/>
        </p:nvCxnSpPr>
        <p:spPr>
          <a:xfrm>
            <a:off x="2939108" y="2475004"/>
            <a:ext cx="1755300" cy="627300"/>
          </a:xfrm>
          <a:prstGeom prst="straightConnector1">
            <a:avLst/>
          </a:prstGeom>
          <a:noFill/>
          <a:ln w="38100" cap="flat" cmpd="sng">
            <a:solidFill>
              <a:srgbClr val="FFFFFF"/>
            </a:solidFill>
            <a:prstDash val="solid"/>
            <a:round/>
            <a:headEnd type="none" w="med" len="med"/>
            <a:tailEnd type="none" w="med" len="med"/>
          </a:ln>
        </p:spPr>
      </p:cxnSp>
      <p:pic>
        <p:nvPicPr>
          <p:cNvPr id="11" name="Audio 10">
            <a:hlinkClick r:id="" action="ppaction://media"/>
            <a:extLst>
              <a:ext uri="{FF2B5EF4-FFF2-40B4-BE49-F238E27FC236}">
                <a16:creationId xmlns:a16="http://schemas.microsoft.com/office/drawing/2014/main" id="{864BFFCF-C006-46AA-A207-34ADD3FEB4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0050" y="6045264"/>
            <a:ext cx="609600" cy="609600"/>
          </a:xfrm>
          <a:prstGeom prst="rect">
            <a:avLst/>
          </a:prstGeom>
        </p:spPr>
      </p:pic>
      <p:sp>
        <p:nvSpPr>
          <p:cNvPr id="30" name="TextBox 29">
            <a:extLst>
              <a:ext uri="{FF2B5EF4-FFF2-40B4-BE49-F238E27FC236}">
                <a16:creationId xmlns:a16="http://schemas.microsoft.com/office/drawing/2014/main" id="{9374FDBE-FA62-4DCE-8D6C-347A36392F3E}"/>
              </a:ext>
            </a:extLst>
          </p:cNvPr>
          <p:cNvSpPr txBox="1"/>
          <p:nvPr/>
        </p:nvSpPr>
        <p:spPr>
          <a:xfrm>
            <a:off x="9560198" y="6421164"/>
            <a:ext cx="1507852" cy="307777"/>
          </a:xfrm>
          <a:prstGeom prst="rect">
            <a:avLst/>
          </a:prstGeom>
          <a:noFill/>
        </p:spPr>
        <p:txBody>
          <a:bodyPr wrap="square" rtlCol="0">
            <a:spAutoFit/>
          </a:bodyPr>
          <a:lstStyle/>
          <a:p>
            <a:r>
              <a:rPr lang="en-US" b="1" dirty="0">
                <a:solidFill>
                  <a:schemeClr val="bg1"/>
                </a:solidFill>
                <a:latin typeface="Twentieth Century"/>
              </a:rPr>
              <a:t>Lucas Heredia</a:t>
            </a:r>
          </a:p>
        </p:txBody>
      </p:sp>
    </p:spTree>
  </p:cSld>
  <p:clrMapOvr>
    <a:masterClrMapping/>
  </p:clrMapOvr>
  <mc:AlternateContent xmlns:mc="http://schemas.openxmlformats.org/markup-compatibility/2006" xmlns:p14="http://schemas.microsoft.com/office/powerpoint/2010/main">
    <mc:Choice Requires="p14">
      <p:transition spd="slow" p14:dur="2000" advTm="31084"/>
    </mc:Choice>
    <mc:Fallback xmlns="">
      <p:transition spd="slow" advTm="31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9880f8b1ce_1_7"/>
          <p:cNvSpPr txBox="1">
            <a:spLocks noGrp="1"/>
          </p:cNvSpPr>
          <p:nvPr>
            <p:ph type="title"/>
          </p:nvPr>
        </p:nvSpPr>
        <p:spPr>
          <a:xfrm>
            <a:off x="1158860" y="146520"/>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sz="4000" dirty="0">
                <a:solidFill>
                  <a:srgbClr val="FFFFFF"/>
                </a:solidFill>
                <a:latin typeface="Twentieth Century"/>
                <a:ea typeface="Twentieth Century"/>
                <a:cs typeface="Twentieth Century"/>
                <a:sym typeface="Twentieth Century"/>
              </a:rPr>
              <a:t>Microcontrollers</a:t>
            </a:r>
            <a:endParaRPr sz="4000" dirty="0">
              <a:solidFill>
                <a:srgbClr val="FFFFFF"/>
              </a:solidFill>
              <a:latin typeface="Twentieth Century"/>
              <a:ea typeface="Twentieth Century"/>
              <a:cs typeface="Twentieth Century"/>
              <a:sym typeface="Twentieth Century"/>
            </a:endParaRPr>
          </a:p>
        </p:txBody>
      </p:sp>
      <p:sp>
        <p:nvSpPr>
          <p:cNvPr id="453" name="Google Shape;453;g9880f8b1ce_1_7"/>
          <p:cNvSpPr txBox="1">
            <a:spLocks noGrp="1"/>
          </p:cNvSpPr>
          <p:nvPr>
            <p:ph type="body" idx="1"/>
          </p:nvPr>
        </p:nvSpPr>
        <p:spPr>
          <a:xfrm>
            <a:off x="1158860" y="1604974"/>
            <a:ext cx="10018800" cy="3124200"/>
          </a:xfrm>
          <a:prstGeom prst="rect">
            <a:avLst/>
          </a:prstGeom>
          <a:noFill/>
          <a:ln>
            <a:noFill/>
          </a:ln>
        </p:spPr>
        <p:txBody>
          <a:bodyPr spcFirstLastPara="1" wrap="square" lIns="91425" tIns="45700" rIns="91425" bIns="45700" anchor="ctr" anchorCtr="0">
            <a:noAutofit/>
          </a:bodyPr>
          <a:lstStyle/>
          <a:p>
            <a:pPr marL="457200" lvl="0" indent="-381000" algn="l" rtl="0">
              <a:lnSpc>
                <a:spcPct val="100000"/>
              </a:lnSpc>
              <a:spcBef>
                <a:spcPts val="360"/>
              </a:spcBef>
              <a:spcAft>
                <a:spcPts val="0"/>
              </a:spcAft>
              <a:buClr>
                <a:srgbClr val="FFFFFF"/>
              </a:buClr>
              <a:buSzPts val="2400"/>
              <a:buChar char="•"/>
            </a:pPr>
            <a:r>
              <a:rPr lang="en-US">
                <a:solidFill>
                  <a:srgbClr val="FFFFFF"/>
                </a:solidFill>
                <a:latin typeface="Twentieth Century"/>
                <a:ea typeface="Twentieth Century"/>
                <a:cs typeface="Twentieth Century"/>
                <a:sym typeface="Twentieth Century"/>
              </a:rPr>
              <a:t>Initial idea failed</a:t>
            </a:r>
            <a:endParaRPr>
              <a:solidFill>
                <a:srgbClr val="FFFFFF"/>
              </a:solidFill>
              <a:latin typeface="Twentieth Century"/>
              <a:ea typeface="Twentieth Century"/>
              <a:cs typeface="Twentieth Century"/>
              <a:sym typeface="Twentieth Century"/>
            </a:endParaRPr>
          </a:p>
          <a:p>
            <a:pPr marL="457200" lvl="0" indent="-381000" algn="l" rtl="0">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 Cheaper $</a:t>
            </a:r>
            <a:endParaRPr>
              <a:solidFill>
                <a:srgbClr val="FFFFFF"/>
              </a:solidFill>
              <a:latin typeface="Twentieth Century"/>
              <a:ea typeface="Twentieth Century"/>
              <a:cs typeface="Twentieth Century"/>
              <a:sym typeface="Twentieth Century"/>
            </a:endParaRPr>
          </a:p>
          <a:p>
            <a:pPr marL="457200" lvl="0" indent="-381000" algn="l" rtl="0">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Soldered directly on the PCB</a:t>
            </a:r>
            <a:endParaRPr>
              <a:solidFill>
                <a:srgbClr val="FFFFFF"/>
              </a:solidFill>
              <a:latin typeface="Twentieth Century"/>
              <a:ea typeface="Twentieth Century"/>
              <a:cs typeface="Twentieth Century"/>
              <a:sym typeface="Twentieth Century"/>
            </a:endParaRPr>
          </a:p>
          <a:p>
            <a:pPr marL="457200" lvl="0" indent="-381000" algn="l" rtl="0">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Arduino library</a:t>
            </a:r>
            <a:endParaRPr>
              <a:solidFill>
                <a:srgbClr val="FFFFFF"/>
              </a:solidFill>
              <a:latin typeface="Twentieth Century"/>
              <a:ea typeface="Twentieth Century"/>
              <a:cs typeface="Twentieth Century"/>
              <a:sym typeface="Twentieth Century"/>
            </a:endParaRPr>
          </a:p>
          <a:p>
            <a:pPr marL="457200" lvl="0" indent="-381000" algn="l" rtl="0">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Difficult to interface</a:t>
            </a:r>
            <a:endParaRPr>
              <a:solidFill>
                <a:srgbClr val="FFFFFF"/>
              </a:solidFill>
              <a:latin typeface="Twentieth Century"/>
              <a:ea typeface="Twentieth Century"/>
              <a:cs typeface="Twentieth Century"/>
              <a:sym typeface="Twentieth Century"/>
            </a:endParaRPr>
          </a:p>
          <a:p>
            <a:pPr marL="457200" lvl="0" indent="-381000" algn="l" rtl="0">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5V/ 2.5-12V</a:t>
            </a:r>
            <a:endParaRPr>
              <a:solidFill>
                <a:srgbClr val="FFFFFF"/>
              </a:solidFill>
              <a:latin typeface="Twentieth Century"/>
              <a:ea typeface="Twentieth Century"/>
              <a:cs typeface="Twentieth Century"/>
              <a:sym typeface="Twentieth Century"/>
            </a:endParaRPr>
          </a:p>
          <a:p>
            <a:pPr marL="457200" lvl="0" indent="-381000" algn="l" rtl="0">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SRAM 2kB</a:t>
            </a:r>
            <a:endParaRPr>
              <a:solidFill>
                <a:srgbClr val="FFFFFF"/>
              </a:solidFill>
              <a:latin typeface="Twentieth Century"/>
              <a:ea typeface="Twentieth Century"/>
              <a:cs typeface="Twentieth Century"/>
              <a:sym typeface="Twentieth Century"/>
            </a:endParaRPr>
          </a:p>
          <a:p>
            <a:pPr marL="457200" lvl="0" indent="-381000" algn="l" rtl="0">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Flash 32kB</a:t>
            </a:r>
            <a:endParaRPr>
              <a:solidFill>
                <a:srgbClr val="FFFFFF"/>
              </a:solidFill>
              <a:latin typeface="Twentieth Century"/>
              <a:ea typeface="Twentieth Century"/>
              <a:cs typeface="Twentieth Century"/>
              <a:sym typeface="Twentieth Century"/>
            </a:endParaRPr>
          </a:p>
        </p:txBody>
      </p:sp>
      <p:pic>
        <p:nvPicPr>
          <p:cNvPr id="454" name="Google Shape;454;g9880f8b1ce_1_7"/>
          <p:cNvPicPr preferRelativeResize="0"/>
          <p:nvPr/>
        </p:nvPicPr>
        <p:blipFill rotWithShape="1">
          <a:blip r:embed="rId5">
            <a:alphaModFix/>
          </a:blip>
          <a:srcRect/>
          <a:stretch/>
        </p:blipFill>
        <p:spPr>
          <a:xfrm>
            <a:off x="8486192" y="1899120"/>
            <a:ext cx="2773083" cy="2015130"/>
          </a:xfrm>
          <a:prstGeom prst="rect">
            <a:avLst/>
          </a:prstGeom>
          <a:noFill/>
          <a:ln>
            <a:noFill/>
          </a:ln>
        </p:spPr>
      </p:pic>
      <p:cxnSp>
        <p:nvCxnSpPr>
          <p:cNvPr id="455" name="Google Shape;455;g9880f8b1ce_1_7"/>
          <p:cNvCxnSpPr>
            <a:cxnSpLocks/>
          </p:cNvCxnSpPr>
          <p:nvPr/>
        </p:nvCxnSpPr>
        <p:spPr>
          <a:xfrm>
            <a:off x="8336902" y="1548882"/>
            <a:ext cx="3215248" cy="2411043"/>
          </a:xfrm>
          <a:prstGeom prst="straightConnector1">
            <a:avLst/>
          </a:prstGeom>
          <a:noFill/>
          <a:ln w="76200" cap="flat" cmpd="sng">
            <a:solidFill>
              <a:srgbClr val="FF0000"/>
            </a:solidFill>
            <a:prstDash val="solid"/>
            <a:round/>
            <a:headEnd type="none" w="sm" len="sm"/>
            <a:tailEnd type="none" w="sm" len="sm"/>
          </a:ln>
        </p:spPr>
      </p:cxnSp>
      <p:cxnSp>
        <p:nvCxnSpPr>
          <p:cNvPr id="456" name="Google Shape;456;g9880f8b1ce_1_7"/>
          <p:cNvCxnSpPr>
            <a:cxnSpLocks/>
          </p:cNvCxnSpPr>
          <p:nvPr/>
        </p:nvCxnSpPr>
        <p:spPr>
          <a:xfrm flipH="1">
            <a:off x="8257592" y="1628475"/>
            <a:ext cx="3032086" cy="2323549"/>
          </a:xfrm>
          <a:prstGeom prst="straightConnector1">
            <a:avLst/>
          </a:prstGeom>
          <a:noFill/>
          <a:ln w="76200" cap="flat" cmpd="sng">
            <a:solidFill>
              <a:srgbClr val="FF0000"/>
            </a:solidFill>
            <a:prstDash val="solid"/>
            <a:round/>
            <a:headEnd type="none" w="sm" len="sm"/>
            <a:tailEnd type="none" w="sm" len="sm"/>
          </a:ln>
        </p:spPr>
      </p:cxnSp>
      <p:pic>
        <p:nvPicPr>
          <p:cNvPr id="457" name="Google Shape;457;g9880f8b1ce_1_7"/>
          <p:cNvPicPr preferRelativeResize="0"/>
          <p:nvPr/>
        </p:nvPicPr>
        <p:blipFill rotWithShape="1">
          <a:blip r:embed="rId6">
            <a:alphaModFix/>
          </a:blip>
          <a:srcRect/>
          <a:stretch/>
        </p:blipFill>
        <p:spPr>
          <a:xfrm>
            <a:off x="4207125" y="4275200"/>
            <a:ext cx="2334399" cy="2048625"/>
          </a:xfrm>
          <a:prstGeom prst="rect">
            <a:avLst/>
          </a:prstGeom>
          <a:noFill/>
          <a:ln>
            <a:noFill/>
          </a:ln>
        </p:spPr>
      </p:pic>
      <p:sp>
        <p:nvSpPr>
          <p:cNvPr id="458" name="Google Shape;458;g9880f8b1ce_1_7"/>
          <p:cNvSpPr txBox="1"/>
          <p:nvPr/>
        </p:nvSpPr>
        <p:spPr>
          <a:xfrm>
            <a:off x="7091350" y="4431575"/>
            <a:ext cx="4086300" cy="131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2400" i="0" u="none" strike="noStrike" cap="none">
                <a:solidFill>
                  <a:srgbClr val="FFFFFF"/>
                </a:solidFill>
                <a:latin typeface="Twentieth Century"/>
                <a:ea typeface="Twentieth Century"/>
                <a:cs typeface="Twentieth Century"/>
                <a:sym typeface="Twentieth Century"/>
              </a:rPr>
              <a:t>It was clear that a microcontroller be not able to have enough memory to process the data from the spectrometer. </a:t>
            </a:r>
            <a:endParaRPr sz="2400" i="0" u="none" strike="noStrike" cap="none">
              <a:solidFill>
                <a:srgbClr val="FFFFFF"/>
              </a:solidFill>
              <a:latin typeface="Twentieth Century"/>
              <a:ea typeface="Twentieth Century"/>
              <a:cs typeface="Twentieth Century"/>
              <a:sym typeface="Twentieth Century"/>
            </a:endParaRPr>
          </a:p>
        </p:txBody>
      </p:sp>
      <p:pic>
        <p:nvPicPr>
          <p:cNvPr id="460" name="Google Shape;460;g9880f8b1ce_1_7"/>
          <p:cNvPicPr preferRelativeResize="0"/>
          <p:nvPr/>
        </p:nvPicPr>
        <p:blipFill>
          <a:blip r:embed="rId7">
            <a:alphaModFix/>
          </a:blip>
          <a:stretch>
            <a:fillRect/>
          </a:stretch>
        </p:blipFill>
        <p:spPr>
          <a:xfrm>
            <a:off x="10834675" y="5634052"/>
            <a:ext cx="1057275" cy="1057275"/>
          </a:xfrm>
          <a:prstGeom prst="rect">
            <a:avLst/>
          </a:prstGeom>
          <a:noFill/>
          <a:ln>
            <a:noFill/>
          </a:ln>
        </p:spPr>
      </p:pic>
      <p:pic>
        <p:nvPicPr>
          <p:cNvPr id="6" name="Audio 5">
            <a:hlinkClick r:id="" action="ppaction://media"/>
            <a:extLst>
              <a:ext uri="{FF2B5EF4-FFF2-40B4-BE49-F238E27FC236}">
                <a16:creationId xmlns:a16="http://schemas.microsoft.com/office/drawing/2014/main" id="{BB37B835-F364-4E63-8F5F-2D4EB8CBD5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4563" y="6019025"/>
            <a:ext cx="609600" cy="609600"/>
          </a:xfrm>
          <a:prstGeom prst="rect">
            <a:avLst/>
          </a:prstGeom>
        </p:spPr>
      </p:pic>
      <p:sp>
        <p:nvSpPr>
          <p:cNvPr id="11" name="TextBox 10">
            <a:extLst>
              <a:ext uri="{FF2B5EF4-FFF2-40B4-BE49-F238E27FC236}">
                <a16:creationId xmlns:a16="http://schemas.microsoft.com/office/drawing/2014/main" id="{D5BFB2F9-269A-4AB7-80A4-6203DE0A8F28}"/>
              </a:ext>
            </a:extLst>
          </p:cNvPr>
          <p:cNvSpPr txBox="1"/>
          <p:nvPr/>
        </p:nvSpPr>
        <p:spPr>
          <a:xfrm>
            <a:off x="9560198" y="6421164"/>
            <a:ext cx="1507852" cy="307777"/>
          </a:xfrm>
          <a:prstGeom prst="rect">
            <a:avLst/>
          </a:prstGeom>
          <a:noFill/>
        </p:spPr>
        <p:txBody>
          <a:bodyPr wrap="square" rtlCol="0">
            <a:spAutoFit/>
          </a:bodyPr>
          <a:lstStyle/>
          <a:p>
            <a:r>
              <a:rPr lang="en-US" b="1" dirty="0">
                <a:solidFill>
                  <a:schemeClr val="bg1"/>
                </a:solidFill>
                <a:latin typeface="Twentieth Century"/>
              </a:rPr>
              <a:t>Lucas Heredia</a:t>
            </a:r>
          </a:p>
        </p:txBody>
      </p:sp>
    </p:spTree>
  </p:cSld>
  <p:clrMapOvr>
    <a:masterClrMapping/>
  </p:clrMapOvr>
  <mc:AlternateContent xmlns:mc="http://schemas.openxmlformats.org/markup-compatibility/2006" xmlns:p14="http://schemas.microsoft.com/office/powerpoint/2010/main">
    <mc:Choice Requires="p14">
      <p:transition spd="slow" p14:dur="2000" advTm="21718"/>
    </mc:Choice>
    <mc:Fallback xmlns="">
      <p:transition spd="slow" advTm="21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9880f8b1ce_2_16"/>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dirty="0">
                <a:latin typeface="Twentieth Century"/>
                <a:ea typeface="Twentieth Century"/>
                <a:cs typeface="Twentieth Century"/>
                <a:sym typeface="Twentieth Century"/>
              </a:rPr>
              <a:t>Rock64 Alternative</a:t>
            </a:r>
            <a:endParaRPr dirty="0">
              <a:latin typeface="Twentieth Century"/>
              <a:ea typeface="Twentieth Century"/>
              <a:cs typeface="Twentieth Century"/>
              <a:sym typeface="Twentieth Century"/>
            </a:endParaRPr>
          </a:p>
        </p:txBody>
      </p:sp>
      <p:sp>
        <p:nvSpPr>
          <p:cNvPr id="466" name="Google Shape;466;g9880f8b1ce_2_16"/>
          <p:cNvSpPr txBox="1">
            <a:spLocks noGrp="1"/>
          </p:cNvSpPr>
          <p:nvPr>
            <p:ph type="body" idx="1"/>
          </p:nvPr>
        </p:nvSpPr>
        <p:spPr>
          <a:xfrm>
            <a:off x="1086610" y="2223749"/>
            <a:ext cx="10018800" cy="312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360"/>
              </a:spcBef>
              <a:spcAft>
                <a:spcPts val="0"/>
              </a:spcAft>
              <a:buSzPts val="2610"/>
              <a:buNone/>
            </a:pPr>
            <a:r>
              <a:rPr lang="en-US">
                <a:solidFill>
                  <a:srgbClr val="FFFFFF"/>
                </a:solidFill>
                <a:latin typeface="Twentieth Century"/>
                <a:ea typeface="Twentieth Century"/>
                <a:cs typeface="Twentieth Century"/>
                <a:sym typeface="Twentieth Century"/>
              </a:rPr>
              <a:t>The rocket64 was the first one our first </a:t>
            </a:r>
            <a:endParaRPr>
              <a:solidFill>
                <a:srgbClr val="FFFFFF"/>
              </a:solidFill>
              <a:latin typeface="Twentieth Century"/>
              <a:ea typeface="Twentieth Century"/>
              <a:cs typeface="Twentieth Century"/>
              <a:sym typeface="Twentieth Century"/>
            </a:endParaRPr>
          </a:p>
          <a:p>
            <a:pPr marL="0" lvl="0" indent="0" algn="l" rtl="0">
              <a:lnSpc>
                <a:spcPct val="100000"/>
              </a:lnSpc>
              <a:spcBef>
                <a:spcPts val="600"/>
              </a:spcBef>
              <a:spcAft>
                <a:spcPts val="0"/>
              </a:spcAft>
              <a:buSzPts val="2610"/>
              <a:buNone/>
            </a:pPr>
            <a:r>
              <a:rPr lang="en-US">
                <a:solidFill>
                  <a:srgbClr val="FFFFFF"/>
                </a:solidFill>
                <a:latin typeface="Twentieth Century"/>
                <a:ea typeface="Twentieth Century"/>
                <a:cs typeface="Twentieth Century"/>
                <a:sym typeface="Twentieth Century"/>
              </a:rPr>
              <a:t>options for the microcomputer</a:t>
            </a:r>
            <a:endParaRPr>
              <a:solidFill>
                <a:srgbClr val="FFFFFF"/>
              </a:solidFill>
              <a:latin typeface="Twentieth Century"/>
              <a:ea typeface="Twentieth Century"/>
              <a:cs typeface="Twentieth Century"/>
              <a:sym typeface="Twentieth Century"/>
            </a:endParaRPr>
          </a:p>
          <a:p>
            <a:pPr marL="457200" lvl="0" indent="-394335" algn="l" rtl="0">
              <a:lnSpc>
                <a:spcPct val="100000"/>
              </a:lnSpc>
              <a:spcBef>
                <a:spcPts val="600"/>
              </a:spcBef>
              <a:spcAft>
                <a:spcPts val="0"/>
              </a:spcAft>
              <a:buClr>
                <a:srgbClr val="FFFFFF"/>
              </a:buClr>
              <a:buSzPts val="2610"/>
              <a:buFont typeface="Twentieth Century"/>
              <a:buChar char="•"/>
            </a:pPr>
            <a:r>
              <a:rPr lang="en-US">
                <a:solidFill>
                  <a:srgbClr val="FFFFFF"/>
                </a:solidFill>
                <a:latin typeface="Twentieth Century"/>
                <a:ea typeface="Twentieth Century"/>
                <a:cs typeface="Twentieth Century"/>
                <a:sym typeface="Twentieth Century"/>
              </a:rPr>
              <a:t>$45</a:t>
            </a:r>
            <a:endParaRPr>
              <a:solidFill>
                <a:srgbClr val="FFFFFF"/>
              </a:solidFill>
              <a:latin typeface="Twentieth Century"/>
              <a:ea typeface="Twentieth Century"/>
              <a:cs typeface="Twentieth Century"/>
              <a:sym typeface="Twentieth Century"/>
            </a:endParaRPr>
          </a:p>
          <a:p>
            <a:pPr marL="457200" lvl="0" indent="-394335" algn="l" rtl="0">
              <a:lnSpc>
                <a:spcPct val="100000"/>
              </a:lnSpc>
              <a:spcBef>
                <a:spcPts val="0"/>
              </a:spcBef>
              <a:spcAft>
                <a:spcPts val="0"/>
              </a:spcAft>
              <a:buClr>
                <a:srgbClr val="FFFFFF"/>
              </a:buClr>
              <a:buSzPts val="2610"/>
              <a:buFont typeface="Twentieth Century"/>
              <a:buChar char="•"/>
            </a:pPr>
            <a:r>
              <a:rPr lang="en-US">
                <a:solidFill>
                  <a:srgbClr val="FFFFFF"/>
                </a:solidFill>
                <a:latin typeface="Twentieth Century"/>
                <a:ea typeface="Twentieth Century"/>
                <a:cs typeface="Twentieth Century"/>
                <a:sym typeface="Twentieth Century"/>
              </a:rPr>
              <a:t>4GB Ram / variable</a:t>
            </a:r>
            <a:endParaRPr>
              <a:solidFill>
                <a:srgbClr val="FFFFFF"/>
              </a:solidFill>
              <a:latin typeface="Twentieth Century"/>
              <a:ea typeface="Twentieth Century"/>
              <a:cs typeface="Twentieth Century"/>
              <a:sym typeface="Twentieth Century"/>
            </a:endParaRPr>
          </a:p>
          <a:p>
            <a:pPr marL="457200" lvl="0" indent="-394335" algn="l" rtl="0">
              <a:lnSpc>
                <a:spcPct val="100000"/>
              </a:lnSpc>
              <a:spcBef>
                <a:spcPts val="0"/>
              </a:spcBef>
              <a:spcAft>
                <a:spcPts val="0"/>
              </a:spcAft>
              <a:buClr>
                <a:srgbClr val="FFFFFF"/>
              </a:buClr>
              <a:buSzPts val="2610"/>
              <a:buFont typeface="Twentieth Century"/>
              <a:buChar char="•"/>
            </a:pPr>
            <a:r>
              <a:rPr lang="en-US">
                <a:solidFill>
                  <a:srgbClr val="FFFFFF"/>
                </a:solidFill>
                <a:latin typeface="Twentieth Century"/>
                <a:ea typeface="Twentieth Century"/>
                <a:cs typeface="Twentieth Century"/>
                <a:sym typeface="Twentieth Century"/>
              </a:rPr>
              <a:t>HDMI</a:t>
            </a:r>
            <a:endParaRPr>
              <a:solidFill>
                <a:srgbClr val="FFFFFF"/>
              </a:solidFill>
              <a:latin typeface="Twentieth Century"/>
              <a:ea typeface="Twentieth Century"/>
              <a:cs typeface="Twentieth Century"/>
              <a:sym typeface="Twentieth Century"/>
            </a:endParaRPr>
          </a:p>
          <a:p>
            <a:pPr marL="457200" lvl="0" indent="-394335" algn="l" rtl="0">
              <a:lnSpc>
                <a:spcPct val="100000"/>
              </a:lnSpc>
              <a:spcBef>
                <a:spcPts val="0"/>
              </a:spcBef>
              <a:spcAft>
                <a:spcPts val="0"/>
              </a:spcAft>
              <a:buClr>
                <a:srgbClr val="FFFFFF"/>
              </a:buClr>
              <a:buSzPts val="2610"/>
              <a:buFont typeface="Twentieth Century"/>
              <a:buChar char="•"/>
            </a:pPr>
            <a:r>
              <a:rPr lang="en-US">
                <a:solidFill>
                  <a:srgbClr val="FFFFFF"/>
                </a:solidFill>
                <a:latin typeface="Twentieth Century"/>
                <a:ea typeface="Twentieth Century"/>
                <a:cs typeface="Twentieth Century"/>
                <a:sym typeface="Twentieth Century"/>
              </a:rPr>
              <a:t> USB</a:t>
            </a:r>
            <a:endParaRPr>
              <a:solidFill>
                <a:srgbClr val="FFFFFF"/>
              </a:solidFill>
              <a:latin typeface="Twentieth Century"/>
              <a:ea typeface="Twentieth Century"/>
              <a:cs typeface="Twentieth Century"/>
              <a:sym typeface="Twentieth Century"/>
            </a:endParaRPr>
          </a:p>
          <a:p>
            <a:pPr marL="0" lvl="0" indent="0" algn="l" rtl="0">
              <a:lnSpc>
                <a:spcPct val="100000"/>
              </a:lnSpc>
              <a:spcBef>
                <a:spcPts val="600"/>
              </a:spcBef>
              <a:spcAft>
                <a:spcPts val="0"/>
              </a:spcAft>
              <a:buSzPts val="2610"/>
              <a:buNone/>
            </a:pPr>
            <a:endParaRPr/>
          </a:p>
          <a:p>
            <a:pPr marL="0" lvl="0" indent="0" algn="l" rtl="0">
              <a:lnSpc>
                <a:spcPct val="100000"/>
              </a:lnSpc>
              <a:spcBef>
                <a:spcPts val="600"/>
              </a:spcBef>
              <a:spcAft>
                <a:spcPts val="0"/>
              </a:spcAft>
              <a:buSzPts val="2610"/>
              <a:buNone/>
            </a:pPr>
            <a:endParaRPr/>
          </a:p>
          <a:p>
            <a:pPr marL="0" lvl="0" indent="0" algn="l" rtl="0">
              <a:lnSpc>
                <a:spcPct val="100000"/>
              </a:lnSpc>
              <a:spcBef>
                <a:spcPts val="600"/>
              </a:spcBef>
              <a:spcAft>
                <a:spcPts val="600"/>
              </a:spcAft>
              <a:buSzPts val="2610"/>
              <a:buNone/>
            </a:pPr>
            <a:r>
              <a:rPr lang="en-US"/>
              <a:t> </a:t>
            </a:r>
            <a:endParaRPr/>
          </a:p>
        </p:txBody>
      </p:sp>
      <p:pic>
        <p:nvPicPr>
          <p:cNvPr id="467" name="Google Shape;467;g9880f8b1ce_2_16"/>
          <p:cNvPicPr preferRelativeResize="0"/>
          <p:nvPr/>
        </p:nvPicPr>
        <p:blipFill rotWithShape="1">
          <a:blip r:embed="rId5">
            <a:alphaModFix/>
          </a:blip>
          <a:srcRect/>
          <a:stretch/>
        </p:blipFill>
        <p:spPr>
          <a:xfrm>
            <a:off x="6874124" y="1787100"/>
            <a:ext cx="4510626" cy="2250925"/>
          </a:xfrm>
          <a:prstGeom prst="rect">
            <a:avLst/>
          </a:prstGeom>
          <a:noFill/>
          <a:ln>
            <a:noFill/>
          </a:ln>
        </p:spPr>
      </p:pic>
      <p:sp>
        <p:nvSpPr>
          <p:cNvPr id="468" name="Google Shape;468;g9880f8b1ce_2_16"/>
          <p:cNvSpPr txBox="1"/>
          <p:nvPr/>
        </p:nvSpPr>
        <p:spPr>
          <a:xfrm>
            <a:off x="7044888" y="4351400"/>
            <a:ext cx="4169100" cy="188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2400" i="0" u="none" strike="noStrike" cap="none">
                <a:solidFill>
                  <a:srgbClr val="FFFFFF"/>
                </a:solidFill>
                <a:latin typeface="Twentieth Century"/>
                <a:ea typeface="Twentieth Century"/>
                <a:cs typeface="Twentieth Century"/>
                <a:sym typeface="Twentieth Century"/>
              </a:rPr>
              <a:t>It didn’t work because it was not  touchscreen friendly. Using raspberry the raspberry pi would be simpler to interface.</a:t>
            </a:r>
            <a:endParaRPr sz="2400" i="0" u="none" strike="noStrike" cap="none">
              <a:solidFill>
                <a:srgbClr val="FFFFFF"/>
              </a:solidFill>
              <a:latin typeface="Twentieth Century"/>
              <a:ea typeface="Twentieth Century"/>
              <a:cs typeface="Twentieth Century"/>
              <a:sym typeface="Twentieth Century"/>
            </a:endParaRPr>
          </a:p>
        </p:txBody>
      </p:sp>
      <p:pic>
        <p:nvPicPr>
          <p:cNvPr id="470" name="Google Shape;470;g9880f8b1ce_2_16"/>
          <p:cNvPicPr preferRelativeResize="0"/>
          <p:nvPr/>
        </p:nvPicPr>
        <p:blipFill>
          <a:blip r:embed="rId6">
            <a:alphaModFix/>
          </a:blip>
          <a:stretch>
            <a:fillRect/>
          </a:stretch>
        </p:blipFill>
        <p:spPr>
          <a:xfrm>
            <a:off x="10834675" y="5634052"/>
            <a:ext cx="1057275" cy="1057275"/>
          </a:xfrm>
          <a:prstGeom prst="rect">
            <a:avLst/>
          </a:prstGeom>
          <a:noFill/>
          <a:ln>
            <a:noFill/>
          </a:ln>
        </p:spPr>
      </p:pic>
      <p:pic>
        <p:nvPicPr>
          <p:cNvPr id="20" name="Audio 19">
            <a:hlinkClick r:id="" action="ppaction://media"/>
            <a:extLst>
              <a:ext uri="{FF2B5EF4-FFF2-40B4-BE49-F238E27FC236}">
                <a16:creationId xmlns:a16="http://schemas.microsoft.com/office/drawing/2014/main" id="{3B4B2813-6AD0-4232-A5DB-72B3126B31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7010" y="6081727"/>
            <a:ext cx="609600" cy="609600"/>
          </a:xfrm>
          <a:prstGeom prst="rect">
            <a:avLst/>
          </a:prstGeom>
        </p:spPr>
      </p:pic>
      <p:sp>
        <p:nvSpPr>
          <p:cNvPr id="8" name="TextBox 7">
            <a:extLst>
              <a:ext uri="{FF2B5EF4-FFF2-40B4-BE49-F238E27FC236}">
                <a16:creationId xmlns:a16="http://schemas.microsoft.com/office/drawing/2014/main" id="{83BFAB67-F219-4DDC-82B0-D7A2174EB384}"/>
              </a:ext>
            </a:extLst>
          </p:cNvPr>
          <p:cNvSpPr txBox="1"/>
          <p:nvPr/>
        </p:nvSpPr>
        <p:spPr>
          <a:xfrm>
            <a:off x="9560198" y="6421164"/>
            <a:ext cx="1507852" cy="307777"/>
          </a:xfrm>
          <a:prstGeom prst="rect">
            <a:avLst/>
          </a:prstGeom>
          <a:noFill/>
        </p:spPr>
        <p:txBody>
          <a:bodyPr wrap="square" rtlCol="0">
            <a:spAutoFit/>
          </a:bodyPr>
          <a:lstStyle/>
          <a:p>
            <a:r>
              <a:rPr lang="en-US" b="1" dirty="0">
                <a:solidFill>
                  <a:schemeClr val="bg1"/>
                </a:solidFill>
                <a:latin typeface="Twentieth Century"/>
              </a:rPr>
              <a:t>Lucas Heredia</a:t>
            </a:r>
          </a:p>
        </p:txBody>
      </p:sp>
    </p:spTree>
  </p:cSld>
  <p:clrMapOvr>
    <a:masterClrMapping/>
  </p:clrMapOvr>
  <mc:AlternateContent xmlns:mc="http://schemas.openxmlformats.org/markup-compatibility/2006" xmlns:p14="http://schemas.microsoft.com/office/powerpoint/2010/main">
    <mc:Choice Requires="p14">
      <p:transition spd="slow" p14:dur="2000" advTm="20785"/>
    </mc:Choice>
    <mc:Fallback xmlns="">
      <p:transition spd="slow" advTm="20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g9880f8b1ce_2_10"/>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Raspberry pi 4b</a:t>
            </a:r>
            <a:endParaRPr/>
          </a:p>
        </p:txBody>
      </p:sp>
      <p:sp>
        <p:nvSpPr>
          <p:cNvPr id="476" name="Google Shape;476;g9880f8b1ce_2_10"/>
          <p:cNvSpPr txBox="1">
            <a:spLocks noGrp="1"/>
          </p:cNvSpPr>
          <p:nvPr>
            <p:ph type="body" idx="1"/>
          </p:nvPr>
        </p:nvSpPr>
        <p:spPr>
          <a:xfrm>
            <a:off x="1086610" y="2223749"/>
            <a:ext cx="10018800" cy="312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360"/>
              </a:spcBef>
              <a:spcAft>
                <a:spcPts val="0"/>
              </a:spcAft>
              <a:buSzPts val="2610"/>
              <a:buNone/>
            </a:pPr>
            <a:r>
              <a:rPr lang="en-US">
                <a:solidFill>
                  <a:srgbClr val="FFFFFF"/>
                </a:solidFill>
                <a:latin typeface="Twentieth Century"/>
                <a:ea typeface="Twentieth Century"/>
                <a:cs typeface="Twentieth Century"/>
                <a:sym typeface="Twentieth Century"/>
              </a:rPr>
              <a:t>So we needed to use microcomputer </a:t>
            </a:r>
            <a:endParaRPr>
              <a:solidFill>
                <a:srgbClr val="FFFFFF"/>
              </a:solidFill>
              <a:latin typeface="Twentieth Century"/>
              <a:ea typeface="Twentieth Century"/>
              <a:cs typeface="Twentieth Century"/>
              <a:sym typeface="Twentieth Century"/>
            </a:endParaRPr>
          </a:p>
          <a:p>
            <a:pPr marL="0" lvl="0" indent="0" algn="l" rtl="0">
              <a:lnSpc>
                <a:spcPct val="100000"/>
              </a:lnSpc>
              <a:spcBef>
                <a:spcPts val="600"/>
              </a:spcBef>
              <a:spcAft>
                <a:spcPts val="0"/>
              </a:spcAft>
              <a:buSzPts val="2610"/>
              <a:buNone/>
            </a:pPr>
            <a:r>
              <a:rPr lang="en-US">
                <a:solidFill>
                  <a:srgbClr val="FFFFFF"/>
                </a:solidFill>
                <a:latin typeface="Twentieth Century"/>
                <a:ea typeface="Twentieth Century"/>
                <a:cs typeface="Twentieth Century"/>
                <a:sym typeface="Twentieth Century"/>
              </a:rPr>
              <a:t>that possess more memory and cpu.</a:t>
            </a:r>
            <a:endParaRPr>
              <a:solidFill>
                <a:srgbClr val="FFFFFF"/>
              </a:solidFill>
              <a:latin typeface="Twentieth Century"/>
              <a:ea typeface="Twentieth Century"/>
              <a:cs typeface="Twentieth Century"/>
              <a:sym typeface="Twentieth Century"/>
            </a:endParaRPr>
          </a:p>
          <a:p>
            <a:pPr marL="0" lvl="0" indent="0" algn="l" rtl="0">
              <a:lnSpc>
                <a:spcPct val="100000"/>
              </a:lnSpc>
              <a:spcBef>
                <a:spcPts val="600"/>
              </a:spcBef>
              <a:spcAft>
                <a:spcPts val="0"/>
              </a:spcAft>
              <a:buSzPts val="2610"/>
              <a:buNone/>
            </a:pPr>
            <a:endParaRPr>
              <a:solidFill>
                <a:srgbClr val="FFFFFF"/>
              </a:solidFill>
              <a:latin typeface="Twentieth Century"/>
              <a:ea typeface="Twentieth Century"/>
              <a:cs typeface="Twentieth Century"/>
              <a:sym typeface="Twentieth Century"/>
            </a:endParaRPr>
          </a:p>
          <a:p>
            <a:pPr marL="457200" lvl="0" indent="-381000" algn="just" rtl="0">
              <a:lnSpc>
                <a:spcPct val="100000"/>
              </a:lnSpc>
              <a:spcBef>
                <a:spcPts val="60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1 MicroSD socket</a:t>
            </a:r>
            <a:endParaRPr>
              <a:solidFill>
                <a:srgbClr val="FFFFFF"/>
              </a:solidFill>
              <a:latin typeface="Twentieth Century"/>
              <a:ea typeface="Twentieth Century"/>
              <a:cs typeface="Twentieth Century"/>
              <a:sym typeface="Twentieth Century"/>
            </a:endParaRPr>
          </a:p>
          <a:p>
            <a:pPr marL="457200" lvl="0" indent="-381000" algn="just" rtl="0">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4 USB ports</a:t>
            </a:r>
            <a:endParaRPr>
              <a:solidFill>
                <a:srgbClr val="FFFFFF"/>
              </a:solidFill>
              <a:latin typeface="Twentieth Century"/>
              <a:ea typeface="Twentieth Century"/>
              <a:cs typeface="Twentieth Century"/>
              <a:sym typeface="Twentieth Century"/>
            </a:endParaRPr>
          </a:p>
          <a:p>
            <a:pPr marL="457200" lvl="0" indent="-381000" algn="just" rtl="0">
              <a:lnSpc>
                <a:spcPct val="100000"/>
              </a:lnSpc>
              <a:spcBef>
                <a:spcPts val="120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4 core Cortex-A72 (ARM v8) 64-bit </a:t>
            </a:r>
            <a:endParaRPr>
              <a:solidFill>
                <a:srgbClr val="FFFFFF"/>
              </a:solidFill>
              <a:latin typeface="Twentieth Century"/>
              <a:ea typeface="Twentieth Century"/>
              <a:cs typeface="Twentieth Century"/>
              <a:sym typeface="Twentieth Century"/>
            </a:endParaRPr>
          </a:p>
          <a:p>
            <a:pPr marL="457200" lvl="0" indent="-381000" algn="just" rtl="0">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 DSI </a:t>
            </a:r>
            <a:endParaRPr>
              <a:solidFill>
                <a:srgbClr val="FFFFFF"/>
              </a:solidFill>
              <a:latin typeface="Twentieth Century"/>
              <a:ea typeface="Twentieth Century"/>
              <a:cs typeface="Twentieth Century"/>
              <a:sym typeface="Twentieth Century"/>
            </a:endParaRPr>
          </a:p>
          <a:p>
            <a:pPr marL="457200" lvl="0" indent="-381000" algn="just" rtl="0">
              <a:lnSpc>
                <a:spcPct val="100000"/>
              </a:lnSpc>
              <a:spcBef>
                <a:spcPts val="100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Having a standard DSI cable that can be easily connected to the standard was a big advantage of using the microcomputer </a:t>
            </a:r>
            <a:endParaRPr>
              <a:solidFill>
                <a:srgbClr val="FFFFFF"/>
              </a:solidFill>
              <a:latin typeface="Twentieth Century"/>
              <a:ea typeface="Twentieth Century"/>
              <a:cs typeface="Twentieth Century"/>
              <a:sym typeface="Twentieth Century"/>
            </a:endParaRPr>
          </a:p>
          <a:p>
            <a:pPr marL="457200" lvl="0" indent="-381000" algn="just" rtl="0">
              <a:lnSpc>
                <a:spcPct val="100000"/>
              </a:lnSpc>
              <a:spcBef>
                <a:spcPts val="100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Can be powered by a 5V pin and GND</a:t>
            </a:r>
            <a:endParaRPr>
              <a:solidFill>
                <a:srgbClr val="FFFFFF"/>
              </a:solidFill>
              <a:latin typeface="Twentieth Century"/>
              <a:ea typeface="Twentieth Century"/>
              <a:cs typeface="Twentieth Century"/>
              <a:sym typeface="Twentieth Century"/>
            </a:endParaRPr>
          </a:p>
          <a:p>
            <a:pPr marL="457200" lvl="0" indent="0" algn="just" rtl="0">
              <a:lnSpc>
                <a:spcPct val="100000"/>
              </a:lnSpc>
              <a:spcBef>
                <a:spcPts val="0"/>
              </a:spcBef>
              <a:spcAft>
                <a:spcPts val="0"/>
              </a:spcAft>
              <a:buSzPts val="2610"/>
              <a:buNone/>
            </a:pPr>
            <a:endParaRPr/>
          </a:p>
        </p:txBody>
      </p:sp>
      <p:pic>
        <p:nvPicPr>
          <p:cNvPr id="477" name="Google Shape;477;g9880f8b1ce_2_10"/>
          <p:cNvPicPr preferRelativeResize="0"/>
          <p:nvPr/>
        </p:nvPicPr>
        <p:blipFill rotWithShape="1">
          <a:blip r:embed="rId5">
            <a:alphaModFix/>
          </a:blip>
          <a:srcRect/>
          <a:stretch/>
        </p:blipFill>
        <p:spPr>
          <a:xfrm>
            <a:off x="7829025" y="2077450"/>
            <a:ext cx="3099374" cy="2141875"/>
          </a:xfrm>
          <a:prstGeom prst="rect">
            <a:avLst/>
          </a:prstGeom>
          <a:noFill/>
          <a:ln>
            <a:noFill/>
          </a:ln>
        </p:spPr>
      </p:pic>
      <p:pic>
        <p:nvPicPr>
          <p:cNvPr id="479" name="Google Shape;479;g9880f8b1ce_2_10"/>
          <p:cNvPicPr preferRelativeResize="0"/>
          <p:nvPr/>
        </p:nvPicPr>
        <p:blipFill>
          <a:blip r:embed="rId6">
            <a:alphaModFix/>
          </a:blip>
          <a:stretch>
            <a:fillRect/>
          </a:stretch>
        </p:blipFill>
        <p:spPr>
          <a:xfrm>
            <a:off x="10834675" y="5634052"/>
            <a:ext cx="1057275" cy="1057275"/>
          </a:xfrm>
          <a:prstGeom prst="rect">
            <a:avLst/>
          </a:prstGeom>
          <a:noFill/>
          <a:ln>
            <a:noFill/>
          </a:ln>
        </p:spPr>
      </p:pic>
      <p:pic>
        <p:nvPicPr>
          <p:cNvPr id="3" name="Audio 2">
            <a:hlinkClick r:id="" action="ppaction://media"/>
            <a:extLst>
              <a:ext uri="{FF2B5EF4-FFF2-40B4-BE49-F238E27FC236}">
                <a16:creationId xmlns:a16="http://schemas.microsoft.com/office/drawing/2014/main" id="{CF398B1C-322E-4672-964E-2E9CD80F13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8539" y="6040016"/>
            <a:ext cx="609600" cy="609600"/>
          </a:xfrm>
          <a:prstGeom prst="rect">
            <a:avLst/>
          </a:prstGeom>
        </p:spPr>
      </p:pic>
      <p:sp>
        <p:nvSpPr>
          <p:cNvPr id="7" name="TextBox 6">
            <a:extLst>
              <a:ext uri="{FF2B5EF4-FFF2-40B4-BE49-F238E27FC236}">
                <a16:creationId xmlns:a16="http://schemas.microsoft.com/office/drawing/2014/main" id="{F4BFB025-DBBB-4D59-B69F-716D7A716F7C}"/>
              </a:ext>
            </a:extLst>
          </p:cNvPr>
          <p:cNvSpPr txBox="1"/>
          <p:nvPr/>
        </p:nvSpPr>
        <p:spPr>
          <a:xfrm>
            <a:off x="9560198" y="6421164"/>
            <a:ext cx="1507852" cy="307777"/>
          </a:xfrm>
          <a:prstGeom prst="rect">
            <a:avLst/>
          </a:prstGeom>
          <a:noFill/>
        </p:spPr>
        <p:txBody>
          <a:bodyPr wrap="square" rtlCol="0">
            <a:spAutoFit/>
          </a:bodyPr>
          <a:lstStyle/>
          <a:p>
            <a:r>
              <a:rPr lang="en-US" b="1" dirty="0">
                <a:solidFill>
                  <a:schemeClr val="bg1"/>
                </a:solidFill>
                <a:latin typeface="Twentieth Century"/>
              </a:rPr>
              <a:t>Lucas Heredia</a:t>
            </a:r>
          </a:p>
        </p:txBody>
      </p:sp>
    </p:spTree>
  </p:cSld>
  <p:clrMapOvr>
    <a:masterClrMapping/>
  </p:clrMapOvr>
  <mc:AlternateContent xmlns:mc="http://schemas.openxmlformats.org/markup-compatibility/2006" xmlns:p14="http://schemas.microsoft.com/office/powerpoint/2010/main">
    <mc:Choice Requires="p14">
      <p:transition spd="slow" p14:dur="2000" advTm="51593"/>
    </mc:Choice>
    <mc:Fallback xmlns="">
      <p:transition spd="slow" advTm="51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9747a35f8c_1_20"/>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solidFill>
                  <a:srgbClr val="FFFFFF"/>
                </a:solidFill>
                <a:latin typeface="Twentieth Century"/>
                <a:ea typeface="Twentieth Century"/>
                <a:cs typeface="Twentieth Century"/>
                <a:sym typeface="Twentieth Century"/>
              </a:rPr>
              <a:t>Display</a:t>
            </a:r>
            <a:endParaRPr>
              <a:solidFill>
                <a:srgbClr val="FFFFFF"/>
              </a:solidFill>
              <a:latin typeface="Twentieth Century"/>
              <a:ea typeface="Twentieth Century"/>
              <a:cs typeface="Twentieth Century"/>
              <a:sym typeface="Twentieth Century"/>
            </a:endParaRPr>
          </a:p>
        </p:txBody>
      </p:sp>
      <p:sp>
        <p:nvSpPr>
          <p:cNvPr id="493" name="Google Shape;493;g9747a35f8c_1_20"/>
          <p:cNvSpPr txBox="1">
            <a:spLocks noGrp="1"/>
          </p:cNvSpPr>
          <p:nvPr>
            <p:ph type="body" idx="1"/>
          </p:nvPr>
        </p:nvSpPr>
        <p:spPr>
          <a:xfrm>
            <a:off x="1086604" y="2223750"/>
            <a:ext cx="6012000" cy="3124200"/>
          </a:xfrm>
          <a:prstGeom prst="rect">
            <a:avLst/>
          </a:prstGeom>
          <a:noFill/>
          <a:ln>
            <a:noFill/>
          </a:ln>
        </p:spPr>
        <p:txBody>
          <a:bodyPr spcFirstLastPara="1" wrap="square" lIns="91425" tIns="45700" rIns="91425" bIns="45700" anchor="ctr" anchorCtr="0">
            <a:noAutofit/>
          </a:bodyPr>
          <a:lstStyle/>
          <a:p>
            <a:pPr>
              <a:buClr>
                <a:srgbClr val="FFFFFF"/>
              </a:buClr>
            </a:pPr>
            <a:r>
              <a:rPr lang="en-US" dirty="0">
                <a:solidFill>
                  <a:srgbClr val="FFFFFF"/>
                </a:solidFill>
                <a:latin typeface="Twentieth Century"/>
                <a:ea typeface="Twentieth Century"/>
                <a:cs typeface="Twentieth Century"/>
                <a:sym typeface="Twentieth Century"/>
              </a:rPr>
              <a:t>We decided to use a touch screen because it would we wouldn’t need to connect it a pad to the computer by doing so</a:t>
            </a:r>
            <a:r>
              <a:rPr lang="en-US" dirty="0">
                <a:solidFill>
                  <a:srgbClr val="FFFFFF"/>
                </a:solidFill>
              </a:rPr>
              <a:t> </a:t>
            </a:r>
            <a:r>
              <a:rPr lang="en-US" dirty="0">
                <a:solidFill>
                  <a:srgbClr val="FFFFFF"/>
                </a:solidFill>
                <a:latin typeface="Twentieth Century"/>
                <a:ea typeface="Twentieth Century"/>
                <a:cs typeface="Twentieth Century"/>
                <a:sym typeface="Twentieth Century"/>
              </a:rPr>
              <a:t> it also make the device a fancier.</a:t>
            </a:r>
            <a:endParaRPr dirty="0">
              <a:solidFill>
                <a:srgbClr val="FFFFFF"/>
              </a:solidFill>
              <a:latin typeface="Twentieth Century"/>
              <a:ea typeface="Twentieth Century"/>
              <a:cs typeface="Twentieth Century"/>
              <a:sym typeface="Twentieth Century"/>
            </a:endParaRPr>
          </a:p>
          <a:p>
            <a:pPr>
              <a:spcBef>
                <a:spcPts val="0"/>
              </a:spcBef>
              <a:buClr>
                <a:srgbClr val="FFFFFF"/>
              </a:buClr>
            </a:pPr>
            <a:r>
              <a:rPr lang="en-US" dirty="0">
                <a:solidFill>
                  <a:srgbClr val="FFFFFF"/>
                </a:solidFill>
                <a:latin typeface="Twentieth Century"/>
                <a:ea typeface="Twentieth Century"/>
                <a:cs typeface="Twentieth Century"/>
                <a:sym typeface="Twentieth Century"/>
              </a:rPr>
              <a:t>The display by choice connects using an DSI cable it is designed to be used in with raspberry pi</a:t>
            </a:r>
            <a:r>
              <a:rPr lang="en-US" dirty="0">
                <a:solidFill>
                  <a:srgbClr val="FFFFFF"/>
                </a:solidFill>
              </a:rPr>
              <a:t> </a:t>
            </a:r>
            <a:r>
              <a:rPr lang="en-US" dirty="0">
                <a:solidFill>
                  <a:srgbClr val="FFFFFF"/>
                </a:solidFill>
                <a:latin typeface="Twentieth Century"/>
                <a:ea typeface="Twentieth Century"/>
                <a:cs typeface="Twentieth Century"/>
                <a:sym typeface="Twentieth Century"/>
              </a:rPr>
              <a:t> the raspberry pi</a:t>
            </a:r>
            <a:endParaRPr dirty="0">
              <a:solidFill>
                <a:srgbClr val="FFFFFF"/>
              </a:solidFill>
              <a:latin typeface="Twentieth Century"/>
              <a:ea typeface="Twentieth Century"/>
              <a:cs typeface="Twentieth Century"/>
              <a:sym typeface="Twentieth Century"/>
            </a:endParaRPr>
          </a:p>
          <a:p>
            <a:pPr>
              <a:spcBef>
                <a:spcPts val="0"/>
              </a:spcBef>
              <a:buClr>
                <a:srgbClr val="FFFFFF"/>
              </a:buClr>
            </a:pPr>
            <a:r>
              <a:rPr lang="en-US" dirty="0">
                <a:solidFill>
                  <a:srgbClr val="FFFFFF"/>
                </a:solidFill>
                <a:latin typeface="Twentieth Century"/>
                <a:ea typeface="Twentieth Century"/>
                <a:cs typeface="Twentieth Century"/>
                <a:sym typeface="Twentieth Century"/>
              </a:rPr>
              <a:t>The other microcomputers did</a:t>
            </a:r>
            <a:r>
              <a:rPr lang="en-US" dirty="0">
                <a:solidFill>
                  <a:srgbClr val="FFFFFF"/>
                </a:solidFill>
              </a:rPr>
              <a:t> </a:t>
            </a:r>
            <a:r>
              <a:rPr lang="en-US" dirty="0">
                <a:solidFill>
                  <a:srgbClr val="FFFFFF"/>
                </a:solidFill>
                <a:latin typeface="Twentieth Century"/>
                <a:ea typeface="Twentieth Century"/>
                <a:cs typeface="Twentieth Century"/>
                <a:sym typeface="Twentieth Century"/>
              </a:rPr>
              <a:t>not have a DSA cable making interfacing the components</a:t>
            </a:r>
            <a:r>
              <a:rPr lang="en-US" dirty="0">
                <a:solidFill>
                  <a:srgbClr val="FFFFFF"/>
                </a:solidFill>
              </a:rPr>
              <a:t> </a:t>
            </a:r>
            <a:r>
              <a:rPr lang="en-US" dirty="0">
                <a:solidFill>
                  <a:srgbClr val="FFFFFF"/>
                </a:solidFill>
                <a:latin typeface="Twentieth Century"/>
                <a:ea typeface="Twentieth Century"/>
                <a:cs typeface="Twentieth Century"/>
                <a:sym typeface="Twentieth Century"/>
              </a:rPr>
              <a:t> trickier</a:t>
            </a:r>
            <a:endParaRPr dirty="0">
              <a:solidFill>
                <a:srgbClr val="FFFFFF"/>
              </a:solidFill>
              <a:latin typeface="Twentieth Century"/>
              <a:ea typeface="Twentieth Century"/>
              <a:cs typeface="Twentieth Century"/>
              <a:sym typeface="Twentieth Century"/>
            </a:endParaRPr>
          </a:p>
          <a:p>
            <a:pPr marL="457200" lvl="0" indent="-381000" algn="l" rtl="0">
              <a:lnSpc>
                <a:spcPct val="100000"/>
              </a:lnSpc>
              <a:spcBef>
                <a:spcPts val="0"/>
              </a:spcBef>
              <a:spcAft>
                <a:spcPts val="0"/>
              </a:spcAft>
              <a:buClr>
                <a:srgbClr val="FFFFFF"/>
              </a:buClr>
              <a:buSzPts val="2400"/>
              <a:buFont typeface="Twentieth Century"/>
              <a:buChar char="•"/>
            </a:pPr>
            <a:r>
              <a:rPr lang="en-US" dirty="0">
                <a:solidFill>
                  <a:srgbClr val="FFFFFF"/>
                </a:solidFill>
                <a:latin typeface="Twentieth Century"/>
                <a:ea typeface="Twentieth Century"/>
                <a:cs typeface="Twentieth Century"/>
                <a:sym typeface="Twentieth Century"/>
              </a:rPr>
              <a:t>The display is easier to interface with the raspberry pi</a:t>
            </a:r>
          </a:p>
          <a:p>
            <a:pPr marL="457200" lvl="0" indent="-381000" algn="l" rtl="0">
              <a:lnSpc>
                <a:spcPct val="100000"/>
              </a:lnSpc>
              <a:spcBef>
                <a:spcPts val="0"/>
              </a:spcBef>
              <a:spcAft>
                <a:spcPts val="0"/>
              </a:spcAft>
              <a:buClr>
                <a:srgbClr val="FFFFFF"/>
              </a:buClr>
              <a:buSzPts val="2400"/>
              <a:buFont typeface="Twentieth Century"/>
              <a:buChar char="•"/>
            </a:pPr>
            <a:r>
              <a:rPr lang="en-US" dirty="0">
                <a:solidFill>
                  <a:srgbClr val="FFFFFF"/>
                </a:solidFill>
              </a:rPr>
              <a:t>Resolution: 800x600 pix</a:t>
            </a:r>
            <a:endParaRPr dirty="0">
              <a:solidFill>
                <a:srgbClr val="FFFFFF"/>
              </a:solidFill>
              <a:latin typeface="Twentieth Century"/>
              <a:ea typeface="Twentieth Century"/>
              <a:cs typeface="Twentieth Century"/>
              <a:sym typeface="Twentieth Century"/>
            </a:endParaRPr>
          </a:p>
        </p:txBody>
      </p:sp>
      <p:pic>
        <p:nvPicPr>
          <p:cNvPr id="494" name="Google Shape;494;g9747a35f8c_1_20"/>
          <p:cNvPicPr preferRelativeResize="0"/>
          <p:nvPr/>
        </p:nvPicPr>
        <p:blipFill rotWithShape="1">
          <a:blip r:embed="rId5">
            <a:alphaModFix/>
          </a:blip>
          <a:srcRect/>
          <a:stretch/>
        </p:blipFill>
        <p:spPr>
          <a:xfrm>
            <a:off x="7132654" y="2407025"/>
            <a:ext cx="4759296" cy="2940929"/>
          </a:xfrm>
          <a:prstGeom prst="rect">
            <a:avLst/>
          </a:prstGeom>
          <a:noFill/>
          <a:ln>
            <a:noFill/>
          </a:ln>
        </p:spPr>
      </p:pic>
      <p:pic>
        <p:nvPicPr>
          <p:cNvPr id="496" name="Google Shape;496;g9747a35f8c_1_20"/>
          <p:cNvPicPr preferRelativeResize="0"/>
          <p:nvPr/>
        </p:nvPicPr>
        <p:blipFill>
          <a:blip r:embed="rId6">
            <a:alphaModFix/>
          </a:blip>
          <a:stretch>
            <a:fillRect/>
          </a:stretch>
        </p:blipFill>
        <p:spPr>
          <a:xfrm>
            <a:off x="10834675" y="5634052"/>
            <a:ext cx="1057275" cy="1057275"/>
          </a:xfrm>
          <a:prstGeom prst="rect">
            <a:avLst/>
          </a:prstGeom>
          <a:noFill/>
          <a:ln>
            <a:noFill/>
          </a:ln>
        </p:spPr>
      </p:pic>
      <p:pic>
        <p:nvPicPr>
          <p:cNvPr id="3" name="Audio 2">
            <a:hlinkClick r:id="" action="ppaction://media"/>
            <a:extLst>
              <a:ext uri="{FF2B5EF4-FFF2-40B4-BE49-F238E27FC236}">
                <a16:creationId xmlns:a16="http://schemas.microsoft.com/office/drawing/2014/main" id="{381F954A-F630-4F32-B46F-162C160C9A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7004" y="5979368"/>
            <a:ext cx="609600" cy="609600"/>
          </a:xfrm>
          <a:prstGeom prst="rect">
            <a:avLst/>
          </a:prstGeom>
        </p:spPr>
      </p:pic>
      <p:sp>
        <p:nvSpPr>
          <p:cNvPr id="7" name="TextBox 6">
            <a:extLst>
              <a:ext uri="{FF2B5EF4-FFF2-40B4-BE49-F238E27FC236}">
                <a16:creationId xmlns:a16="http://schemas.microsoft.com/office/drawing/2014/main" id="{97DE7100-2B2B-470F-AE2D-34CA1DC2D46C}"/>
              </a:ext>
            </a:extLst>
          </p:cNvPr>
          <p:cNvSpPr txBox="1"/>
          <p:nvPr/>
        </p:nvSpPr>
        <p:spPr>
          <a:xfrm>
            <a:off x="9560198" y="6421164"/>
            <a:ext cx="1507852" cy="307777"/>
          </a:xfrm>
          <a:prstGeom prst="rect">
            <a:avLst/>
          </a:prstGeom>
          <a:noFill/>
        </p:spPr>
        <p:txBody>
          <a:bodyPr wrap="square" rtlCol="0">
            <a:spAutoFit/>
          </a:bodyPr>
          <a:lstStyle/>
          <a:p>
            <a:r>
              <a:rPr lang="en-US" b="1" dirty="0">
                <a:solidFill>
                  <a:schemeClr val="bg1"/>
                </a:solidFill>
                <a:latin typeface="Twentieth Century"/>
              </a:rPr>
              <a:t>Lucas Heredia</a:t>
            </a:r>
          </a:p>
        </p:txBody>
      </p:sp>
    </p:spTree>
  </p:cSld>
  <p:clrMapOvr>
    <a:masterClrMapping/>
  </p:clrMapOvr>
  <mc:AlternateContent xmlns:mc="http://schemas.openxmlformats.org/markup-compatibility/2006" xmlns:p14="http://schemas.microsoft.com/office/powerpoint/2010/main">
    <mc:Choice Requires="p14">
      <p:transition spd="slow" p14:dur="2000" advTm="36106"/>
    </mc:Choice>
    <mc:Fallback xmlns="">
      <p:transition spd="slow" advTm="36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gacf3362bad_0_381"/>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solidFill>
                  <a:schemeClr val="lt1"/>
                </a:solidFill>
                <a:latin typeface="Twentieth Century"/>
                <a:ea typeface="Twentieth Century"/>
                <a:cs typeface="Twentieth Century"/>
                <a:sym typeface="Twentieth Century"/>
              </a:rPr>
              <a:t>Similar Products</a:t>
            </a:r>
            <a:endParaRPr>
              <a:solidFill>
                <a:schemeClr val="lt1"/>
              </a:solidFill>
              <a:latin typeface="Twentieth Century"/>
              <a:ea typeface="Twentieth Century"/>
              <a:cs typeface="Twentieth Century"/>
              <a:sym typeface="Twentieth Century"/>
            </a:endParaRPr>
          </a:p>
        </p:txBody>
      </p:sp>
      <p:pic>
        <p:nvPicPr>
          <p:cNvPr id="62" name="Google Shape;62;gacf3362bad_0_381"/>
          <p:cNvPicPr preferRelativeResize="0"/>
          <p:nvPr/>
        </p:nvPicPr>
        <p:blipFill rotWithShape="1">
          <a:blip r:embed="rId5">
            <a:alphaModFix/>
          </a:blip>
          <a:srcRect/>
          <a:stretch/>
        </p:blipFill>
        <p:spPr>
          <a:xfrm>
            <a:off x="10907025" y="5566050"/>
            <a:ext cx="1085850" cy="1171575"/>
          </a:xfrm>
          <a:prstGeom prst="rect">
            <a:avLst/>
          </a:prstGeom>
          <a:noFill/>
          <a:ln>
            <a:noFill/>
          </a:ln>
        </p:spPr>
      </p:pic>
      <p:sp>
        <p:nvSpPr>
          <p:cNvPr id="63" name="Google Shape;63;gacf3362bad_0_381"/>
          <p:cNvSpPr txBox="1"/>
          <p:nvPr/>
        </p:nvSpPr>
        <p:spPr>
          <a:xfrm>
            <a:off x="2228875" y="4286275"/>
            <a:ext cx="3171900" cy="175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Twentieth Century"/>
                <a:ea typeface="Twentieth Century"/>
                <a:cs typeface="Twentieth Century"/>
                <a:sym typeface="Twentieth Century"/>
              </a:rPr>
              <a:t>Brita Filter</a:t>
            </a:r>
            <a:endParaRPr sz="1800" b="0" i="0" u="none" strike="noStrike" cap="none">
              <a:solidFill>
                <a:schemeClr val="lt1"/>
              </a:solidFill>
              <a:latin typeface="Twentieth Century"/>
              <a:ea typeface="Twentieth Century"/>
              <a:cs typeface="Twentieth Century"/>
              <a:sym typeface="Twentieth Century"/>
            </a:endParaRPr>
          </a:p>
          <a:p>
            <a:pPr marL="457200" marR="0" lvl="0" indent="-342900" algn="l" rtl="0">
              <a:lnSpc>
                <a:spcPct val="100000"/>
              </a:lnSpc>
              <a:spcBef>
                <a:spcPts val="0"/>
              </a:spcBef>
              <a:spcAft>
                <a:spcPts val="0"/>
              </a:spcAft>
              <a:buClr>
                <a:schemeClr val="lt1"/>
              </a:buClr>
              <a:buSzPts val="1800"/>
              <a:buFont typeface="Twentieth Century"/>
              <a:buChar char="●"/>
            </a:pPr>
            <a:r>
              <a:rPr lang="en-US" sz="1800" b="0" i="0" u="none" strike="noStrike" cap="none">
                <a:solidFill>
                  <a:schemeClr val="lt1"/>
                </a:solidFill>
                <a:latin typeface="Twentieth Century"/>
                <a:ea typeface="Twentieth Century"/>
                <a:cs typeface="Twentieth Century"/>
                <a:sym typeface="Twentieth Century"/>
              </a:rPr>
              <a:t>One filter</a:t>
            </a:r>
            <a:endParaRPr sz="1800" b="0" i="0" u="none" strike="noStrike" cap="none">
              <a:solidFill>
                <a:schemeClr val="lt1"/>
              </a:solidFill>
              <a:latin typeface="Twentieth Century"/>
              <a:ea typeface="Twentieth Century"/>
              <a:cs typeface="Twentieth Century"/>
              <a:sym typeface="Twentieth Century"/>
            </a:endParaRPr>
          </a:p>
          <a:p>
            <a:pPr marL="457200" marR="0" lvl="0" indent="-342900" algn="l" rtl="0">
              <a:lnSpc>
                <a:spcPct val="100000"/>
              </a:lnSpc>
              <a:spcBef>
                <a:spcPts val="0"/>
              </a:spcBef>
              <a:spcAft>
                <a:spcPts val="0"/>
              </a:spcAft>
              <a:buClr>
                <a:schemeClr val="lt1"/>
              </a:buClr>
              <a:buSzPts val="1800"/>
              <a:buFont typeface="Twentieth Century"/>
              <a:buChar char="●"/>
            </a:pPr>
            <a:r>
              <a:rPr lang="en-US" sz="1800" b="0" i="0" u="none" strike="noStrike" cap="none">
                <a:solidFill>
                  <a:schemeClr val="lt1"/>
                </a:solidFill>
                <a:latin typeface="Twentieth Century"/>
                <a:ea typeface="Twentieth Century"/>
                <a:cs typeface="Twentieth Century"/>
                <a:sym typeface="Twentieth Century"/>
              </a:rPr>
              <a:t>No monitoring</a:t>
            </a:r>
            <a:endParaRPr sz="1800" b="0" i="0" u="none" strike="noStrike" cap="none">
              <a:solidFill>
                <a:schemeClr val="lt1"/>
              </a:solidFill>
              <a:latin typeface="Twentieth Century"/>
              <a:ea typeface="Twentieth Century"/>
              <a:cs typeface="Twentieth Century"/>
              <a:sym typeface="Twentieth Century"/>
            </a:endParaRPr>
          </a:p>
          <a:p>
            <a:pPr marL="457200" marR="0" lvl="0" indent="-342900" algn="l" rtl="0">
              <a:lnSpc>
                <a:spcPct val="100000"/>
              </a:lnSpc>
              <a:spcBef>
                <a:spcPts val="0"/>
              </a:spcBef>
              <a:spcAft>
                <a:spcPts val="0"/>
              </a:spcAft>
              <a:buClr>
                <a:schemeClr val="lt1"/>
              </a:buClr>
              <a:buSzPts val="1800"/>
              <a:buFont typeface="Twentieth Century"/>
              <a:buChar char="●"/>
            </a:pPr>
            <a:r>
              <a:rPr lang="en-US" sz="1800" b="0" i="0" u="none" strike="noStrike" cap="none">
                <a:solidFill>
                  <a:schemeClr val="lt1"/>
                </a:solidFill>
                <a:latin typeface="Twentieth Century"/>
                <a:ea typeface="Twentieth Century"/>
                <a:cs typeface="Twentieth Century"/>
                <a:sym typeface="Twentieth Century"/>
              </a:rPr>
              <a:t>No UV treatment</a:t>
            </a:r>
            <a:endParaRPr sz="1800" b="0" i="0" u="none" strike="noStrike" cap="none">
              <a:solidFill>
                <a:schemeClr val="lt1"/>
              </a:solidFill>
              <a:latin typeface="Twentieth Century"/>
              <a:ea typeface="Twentieth Century"/>
              <a:cs typeface="Twentieth Century"/>
              <a:sym typeface="Twentieth Century"/>
            </a:endParaRPr>
          </a:p>
        </p:txBody>
      </p:sp>
      <p:sp>
        <p:nvSpPr>
          <p:cNvPr id="64" name="Google Shape;64;gacf3362bad_0_381"/>
          <p:cNvSpPr txBox="1"/>
          <p:nvPr/>
        </p:nvSpPr>
        <p:spPr>
          <a:xfrm>
            <a:off x="7481900" y="4286275"/>
            <a:ext cx="3171900" cy="175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Twentieth Century"/>
                <a:ea typeface="Twentieth Century"/>
                <a:cs typeface="Twentieth Century"/>
                <a:sym typeface="Twentieth Century"/>
              </a:rPr>
              <a:t>Crazy Cap</a:t>
            </a:r>
            <a:endParaRPr sz="1700" b="0" i="0" u="none" strike="noStrike" cap="none">
              <a:solidFill>
                <a:schemeClr val="lt1"/>
              </a:solidFill>
              <a:latin typeface="Twentieth Century"/>
              <a:ea typeface="Twentieth Century"/>
              <a:cs typeface="Twentieth Century"/>
              <a:sym typeface="Twentieth Century"/>
            </a:endParaRPr>
          </a:p>
          <a:p>
            <a:pPr marL="457200" marR="0" lvl="0" indent="-336550" algn="l" rtl="0">
              <a:lnSpc>
                <a:spcPct val="100000"/>
              </a:lnSpc>
              <a:spcBef>
                <a:spcPts val="0"/>
              </a:spcBef>
              <a:spcAft>
                <a:spcPts val="0"/>
              </a:spcAft>
              <a:buClr>
                <a:schemeClr val="lt1"/>
              </a:buClr>
              <a:buSzPts val="1700"/>
              <a:buFont typeface="Twentieth Century"/>
              <a:buChar char="●"/>
            </a:pPr>
            <a:r>
              <a:rPr lang="en-US" sz="1700" b="0" i="0" u="none" strike="noStrike" cap="none">
                <a:solidFill>
                  <a:schemeClr val="lt1"/>
                </a:solidFill>
                <a:latin typeface="Twentieth Century"/>
                <a:ea typeface="Twentieth Century"/>
                <a:cs typeface="Twentieth Century"/>
                <a:sym typeface="Twentieth Century"/>
              </a:rPr>
              <a:t>No filters</a:t>
            </a:r>
            <a:endParaRPr sz="1700" b="0" i="0" u="none" strike="noStrike" cap="none">
              <a:solidFill>
                <a:schemeClr val="lt1"/>
              </a:solidFill>
              <a:latin typeface="Twentieth Century"/>
              <a:ea typeface="Twentieth Century"/>
              <a:cs typeface="Twentieth Century"/>
              <a:sym typeface="Twentieth Century"/>
            </a:endParaRPr>
          </a:p>
          <a:p>
            <a:pPr marL="457200" marR="0" lvl="0" indent="-336550" algn="l" rtl="0">
              <a:lnSpc>
                <a:spcPct val="100000"/>
              </a:lnSpc>
              <a:spcBef>
                <a:spcPts val="0"/>
              </a:spcBef>
              <a:spcAft>
                <a:spcPts val="0"/>
              </a:spcAft>
              <a:buClr>
                <a:schemeClr val="lt1"/>
              </a:buClr>
              <a:buSzPts val="1700"/>
              <a:buFont typeface="Twentieth Century"/>
              <a:buChar char="●"/>
            </a:pPr>
            <a:r>
              <a:rPr lang="en-US" sz="1700" b="0" i="0" u="none" strike="noStrike" cap="none">
                <a:solidFill>
                  <a:schemeClr val="lt1"/>
                </a:solidFill>
                <a:latin typeface="Twentieth Century"/>
                <a:ea typeface="Twentieth Century"/>
                <a:cs typeface="Twentieth Century"/>
                <a:sym typeface="Twentieth Century"/>
              </a:rPr>
              <a:t>No monitoring</a:t>
            </a:r>
            <a:endParaRPr sz="1700" b="0" i="0" u="none" strike="noStrike" cap="none">
              <a:solidFill>
                <a:schemeClr val="lt1"/>
              </a:solidFill>
              <a:latin typeface="Twentieth Century"/>
              <a:ea typeface="Twentieth Century"/>
              <a:cs typeface="Twentieth Century"/>
              <a:sym typeface="Twentieth Century"/>
            </a:endParaRPr>
          </a:p>
        </p:txBody>
      </p:sp>
      <p:pic>
        <p:nvPicPr>
          <p:cNvPr id="65" name="Google Shape;65;gacf3362bad_0_381"/>
          <p:cNvPicPr preferRelativeResize="0"/>
          <p:nvPr/>
        </p:nvPicPr>
        <p:blipFill rotWithShape="1">
          <a:blip r:embed="rId6">
            <a:alphaModFix/>
          </a:blip>
          <a:srcRect/>
          <a:stretch/>
        </p:blipFill>
        <p:spPr>
          <a:xfrm>
            <a:off x="2228875" y="1818563"/>
            <a:ext cx="3290900" cy="2225500"/>
          </a:xfrm>
          <a:prstGeom prst="rect">
            <a:avLst/>
          </a:prstGeom>
          <a:noFill/>
          <a:ln>
            <a:noFill/>
          </a:ln>
        </p:spPr>
      </p:pic>
      <p:pic>
        <p:nvPicPr>
          <p:cNvPr id="66" name="Google Shape;66;gacf3362bad_0_381"/>
          <p:cNvPicPr preferRelativeResize="0"/>
          <p:nvPr/>
        </p:nvPicPr>
        <p:blipFill rotWithShape="1">
          <a:blip r:embed="rId7">
            <a:alphaModFix/>
          </a:blip>
          <a:srcRect/>
          <a:stretch/>
        </p:blipFill>
        <p:spPr>
          <a:xfrm>
            <a:off x="7712788" y="1804975"/>
            <a:ext cx="2710114" cy="2252675"/>
          </a:xfrm>
          <a:prstGeom prst="rect">
            <a:avLst/>
          </a:prstGeom>
          <a:noFill/>
          <a:ln>
            <a:noFill/>
          </a:ln>
        </p:spPr>
      </p:pic>
      <p:pic>
        <p:nvPicPr>
          <p:cNvPr id="4" name="Audio 3">
            <a:hlinkClick r:id="" action="ppaction://media"/>
            <a:extLst>
              <a:ext uri="{FF2B5EF4-FFF2-40B4-BE49-F238E27FC236}">
                <a16:creationId xmlns:a16="http://schemas.microsoft.com/office/drawing/2014/main" id="{F187892B-89A8-4BA0-84E7-82F05F0A58D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95125" y="6461125"/>
            <a:ext cx="244475" cy="244475"/>
          </a:xfrm>
          <a:prstGeom prst="rect">
            <a:avLst/>
          </a:prstGeom>
        </p:spPr>
      </p:pic>
      <p:sp>
        <p:nvSpPr>
          <p:cNvPr id="9" name="TextBox 8">
            <a:extLst>
              <a:ext uri="{FF2B5EF4-FFF2-40B4-BE49-F238E27FC236}">
                <a16:creationId xmlns:a16="http://schemas.microsoft.com/office/drawing/2014/main" id="{4BF2E3A4-5024-4075-A85F-855669608B63}"/>
              </a:ext>
            </a:extLst>
          </p:cNvPr>
          <p:cNvSpPr txBox="1"/>
          <p:nvPr/>
        </p:nvSpPr>
        <p:spPr>
          <a:xfrm>
            <a:off x="9295391" y="6429473"/>
            <a:ext cx="1775136" cy="307777"/>
          </a:xfrm>
          <a:prstGeom prst="rect">
            <a:avLst/>
          </a:prstGeom>
          <a:noFill/>
        </p:spPr>
        <p:txBody>
          <a:bodyPr wrap="square" rtlCol="0">
            <a:spAutoFit/>
          </a:bodyPr>
          <a:lstStyle/>
          <a:p>
            <a:r>
              <a:rPr lang="en-US" b="1" dirty="0">
                <a:solidFill>
                  <a:schemeClr val="bg1"/>
                </a:solidFill>
                <a:latin typeface="Twentieth Century"/>
              </a:rPr>
              <a:t>Bradley Blackburn</a:t>
            </a:r>
          </a:p>
        </p:txBody>
      </p:sp>
    </p:spTree>
  </p:cSld>
  <p:clrMapOvr>
    <a:masterClrMapping/>
  </p:clrMapOvr>
  <mc:AlternateContent xmlns:mc="http://schemas.openxmlformats.org/markup-compatibility/2006" xmlns:p14="http://schemas.microsoft.com/office/powerpoint/2010/main">
    <mc:Choice Requires="p14">
      <p:transition spd="slow" p14:dur="2000" advTm="31330"/>
    </mc:Choice>
    <mc:Fallback xmlns="">
      <p:transition spd="slow" advTm="31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g97626c7093_0_180"/>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Operating systems</a:t>
            </a:r>
            <a:endParaRPr/>
          </a:p>
        </p:txBody>
      </p:sp>
      <p:sp>
        <p:nvSpPr>
          <p:cNvPr id="592" name="Google Shape;592;g97626c7093_0_180"/>
          <p:cNvSpPr txBox="1">
            <a:spLocks noGrp="1"/>
          </p:cNvSpPr>
          <p:nvPr>
            <p:ph type="body" idx="1"/>
          </p:nvPr>
        </p:nvSpPr>
        <p:spPr>
          <a:xfrm>
            <a:off x="5892514" y="1708936"/>
            <a:ext cx="1616470" cy="238851"/>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360"/>
              </a:spcBef>
              <a:spcAft>
                <a:spcPts val="600"/>
              </a:spcAft>
              <a:buSzPts val="2610"/>
              <a:buNone/>
            </a:pPr>
            <a:r>
              <a:rPr lang="en-US"/>
              <a:t>Windows </a:t>
            </a:r>
            <a:endParaRPr/>
          </a:p>
        </p:txBody>
      </p:sp>
      <p:pic>
        <p:nvPicPr>
          <p:cNvPr id="593" name="Google Shape;593;g97626c7093_0_180"/>
          <p:cNvPicPr preferRelativeResize="0"/>
          <p:nvPr/>
        </p:nvPicPr>
        <p:blipFill rotWithShape="1">
          <a:blip r:embed="rId5">
            <a:alphaModFix/>
          </a:blip>
          <a:srcRect/>
          <a:stretch/>
        </p:blipFill>
        <p:spPr>
          <a:xfrm>
            <a:off x="2676742" y="2238913"/>
            <a:ext cx="1469100" cy="1807800"/>
          </a:xfrm>
          <a:prstGeom prst="rect">
            <a:avLst/>
          </a:prstGeom>
          <a:noFill/>
          <a:ln>
            <a:noFill/>
          </a:ln>
        </p:spPr>
      </p:pic>
      <p:pic>
        <p:nvPicPr>
          <p:cNvPr id="594" name="Google Shape;594;g97626c7093_0_180"/>
          <p:cNvPicPr preferRelativeResize="0"/>
          <p:nvPr/>
        </p:nvPicPr>
        <p:blipFill rotWithShape="1">
          <a:blip r:embed="rId6">
            <a:alphaModFix/>
          </a:blip>
          <a:srcRect/>
          <a:stretch/>
        </p:blipFill>
        <p:spPr>
          <a:xfrm>
            <a:off x="5388456" y="2238913"/>
            <a:ext cx="2214209" cy="1807800"/>
          </a:xfrm>
          <a:prstGeom prst="rect">
            <a:avLst/>
          </a:prstGeom>
          <a:noFill/>
          <a:ln>
            <a:noFill/>
          </a:ln>
        </p:spPr>
      </p:pic>
      <p:pic>
        <p:nvPicPr>
          <p:cNvPr id="595" name="Google Shape;595;g97626c7093_0_180"/>
          <p:cNvPicPr preferRelativeResize="0"/>
          <p:nvPr/>
        </p:nvPicPr>
        <p:blipFill rotWithShape="1">
          <a:blip r:embed="rId7">
            <a:alphaModFix/>
          </a:blip>
          <a:srcRect/>
          <a:stretch/>
        </p:blipFill>
        <p:spPr>
          <a:xfrm>
            <a:off x="8401574" y="2171481"/>
            <a:ext cx="1749468" cy="1892088"/>
          </a:xfrm>
          <a:prstGeom prst="rect">
            <a:avLst/>
          </a:prstGeom>
          <a:noFill/>
          <a:ln>
            <a:noFill/>
          </a:ln>
        </p:spPr>
      </p:pic>
      <p:sp>
        <p:nvSpPr>
          <p:cNvPr id="596" name="Google Shape;596;g97626c7093_0_180"/>
          <p:cNvSpPr txBox="1">
            <a:spLocks noGrp="1"/>
          </p:cNvSpPr>
          <p:nvPr>
            <p:ph type="body" idx="1"/>
          </p:nvPr>
        </p:nvSpPr>
        <p:spPr>
          <a:xfrm>
            <a:off x="2915692" y="1414513"/>
            <a:ext cx="991200" cy="824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360"/>
              </a:spcBef>
              <a:spcAft>
                <a:spcPts val="600"/>
              </a:spcAft>
              <a:buSzPts val="2610"/>
              <a:buNone/>
            </a:pPr>
            <a:r>
              <a:rPr lang="en-US"/>
              <a:t>Linux </a:t>
            </a:r>
            <a:endParaRPr/>
          </a:p>
        </p:txBody>
      </p:sp>
      <p:sp>
        <p:nvSpPr>
          <p:cNvPr id="597" name="Google Shape;597;g97626c7093_0_180"/>
          <p:cNvSpPr txBox="1">
            <a:spLocks noGrp="1"/>
          </p:cNvSpPr>
          <p:nvPr>
            <p:ph type="body" idx="1"/>
          </p:nvPr>
        </p:nvSpPr>
        <p:spPr>
          <a:xfrm>
            <a:off x="9010447" y="1414513"/>
            <a:ext cx="991200" cy="824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360"/>
              </a:spcBef>
              <a:spcAft>
                <a:spcPts val="600"/>
              </a:spcAft>
              <a:buSzPts val="2610"/>
              <a:buNone/>
            </a:pPr>
            <a:r>
              <a:rPr lang="en-US"/>
              <a:t>Mac</a:t>
            </a:r>
            <a:endParaRPr/>
          </a:p>
        </p:txBody>
      </p:sp>
      <p:sp>
        <p:nvSpPr>
          <p:cNvPr id="598" name="Google Shape;598;g97626c7093_0_180"/>
          <p:cNvSpPr txBox="1"/>
          <p:nvPr/>
        </p:nvSpPr>
        <p:spPr>
          <a:xfrm>
            <a:off x="4628471" y="2766150"/>
            <a:ext cx="333900" cy="56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Corbel"/>
                <a:ea typeface="Corbel"/>
                <a:cs typeface="Corbel"/>
                <a:sym typeface="Corbel"/>
              </a:rPr>
              <a:t>&gt;</a:t>
            </a:r>
            <a:endParaRPr sz="3000" b="0" i="0" u="none" strike="noStrike" cap="none">
              <a:solidFill>
                <a:srgbClr val="000000"/>
              </a:solidFill>
              <a:latin typeface="Corbel"/>
              <a:ea typeface="Corbel"/>
              <a:cs typeface="Corbel"/>
              <a:sym typeface="Corbel"/>
            </a:endParaRPr>
          </a:p>
        </p:txBody>
      </p:sp>
      <p:sp>
        <p:nvSpPr>
          <p:cNvPr id="599" name="Google Shape;599;g97626c7093_0_180"/>
          <p:cNvSpPr txBox="1"/>
          <p:nvPr/>
        </p:nvSpPr>
        <p:spPr>
          <a:xfrm>
            <a:off x="7932926" y="2861863"/>
            <a:ext cx="333900" cy="56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Corbel"/>
                <a:ea typeface="Corbel"/>
                <a:cs typeface="Corbel"/>
                <a:sym typeface="Corbel"/>
              </a:rPr>
              <a:t>&gt;</a:t>
            </a:r>
            <a:endParaRPr sz="3000" b="0" i="0" u="none" strike="noStrike" cap="none">
              <a:solidFill>
                <a:srgbClr val="000000"/>
              </a:solidFill>
              <a:latin typeface="Corbel"/>
              <a:ea typeface="Corbel"/>
              <a:cs typeface="Corbel"/>
              <a:sym typeface="Corbel"/>
            </a:endParaRPr>
          </a:p>
        </p:txBody>
      </p:sp>
      <p:sp>
        <p:nvSpPr>
          <p:cNvPr id="600" name="Google Shape;600;g97626c7093_0_180"/>
          <p:cNvSpPr txBox="1"/>
          <p:nvPr/>
        </p:nvSpPr>
        <p:spPr>
          <a:xfrm>
            <a:off x="2821449" y="4153776"/>
            <a:ext cx="7758600" cy="15030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FFFFFF"/>
              </a:buClr>
              <a:buSzPts val="1600"/>
              <a:buFont typeface="Twentieth Century"/>
              <a:buChar char="●"/>
            </a:pPr>
            <a:r>
              <a:rPr lang="en-US" sz="2400" i="0" u="none" strike="noStrike" cap="none">
                <a:solidFill>
                  <a:srgbClr val="FFFFFF"/>
                </a:solidFill>
                <a:latin typeface="Twentieth Century"/>
                <a:ea typeface="Twentieth Century"/>
                <a:cs typeface="Twentieth Century"/>
                <a:sym typeface="Twentieth Century"/>
              </a:rPr>
              <a:t>The microcomputer will run a Linux distro, Ubuntu specifically</a:t>
            </a:r>
            <a:endParaRPr sz="2400" i="0" u="none" strike="noStrike" cap="none">
              <a:solidFill>
                <a:srgbClr val="FFFFFF"/>
              </a:solidFill>
              <a:latin typeface="Twentieth Century"/>
              <a:ea typeface="Twentieth Century"/>
              <a:cs typeface="Twentieth Century"/>
              <a:sym typeface="Twentieth Century"/>
            </a:endParaRPr>
          </a:p>
          <a:p>
            <a:pPr marL="457200" marR="0" lvl="0" indent="-330200" algn="l" rtl="0">
              <a:lnSpc>
                <a:spcPct val="100000"/>
              </a:lnSpc>
              <a:spcBef>
                <a:spcPts val="0"/>
              </a:spcBef>
              <a:spcAft>
                <a:spcPts val="0"/>
              </a:spcAft>
              <a:buClr>
                <a:srgbClr val="FFFFFF"/>
              </a:buClr>
              <a:buSzPts val="1600"/>
              <a:buFont typeface="Twentieth Century"/>
              <a:buChar char="●"/>
            </a:pPr>
            <a:r>
              <a:rPr lang="en-US" sz="2400" i="0" u="none" strike="noStrike" cap="none">
                <a:solidFill>
                  <a:srgbClr val="FFFFFF"/>
                </a:solidFill>
                <a:latin typeface="Twentieth Century"/>
                <a:ea typeface="Twentieth Century"/>
                <a:cs typeface="Twentieth Century"/>
                <a:sym typeface="Twentieth Century"/>
              </a:rPr>
              <a:t> Linux is free and has no patent</a:t>
            </a:r>
            <a:endParaRPr sz="2400" i="0" u="none" strike="noStrike" cap="none">
              <a:solidFill>
                <a:srgbClr val="FFFFFF"/>
              </a:solidFill>
              <a:latin typeface="Twentieth Century"/>
              <a:ea typeface="Twentieth Century"/>
              <a:cs typeface="Twentieth Century"/>
              <a:sym typeface="Twentieth Century"/>
            </a:endParaRPr>
          </a:p>
          <a:p>
            <a:pPr marL="457200" marR="0" lvl="0" indent="-330200" algn="l" rtl="0">
              <a:lnSpc>
                <a:spcPct val="100000"/>
              </a:lnSpc>
              <a:spcBef>
                <a:spcPts val="0"/>
              </a:spcBef>
              <a:spcAft>
                <a:spcPts val="0"/>
              </a:spcAft>
              <a:buClr>
                <a:srgbClr val="FFFFFF"/>
              </a:buClr>
              <a:buSzPts val="1600"/>
              <a:buFont typeface="Twentieth Century"/>
              <a:buChar char="●"/>
            </a:pPr>
            <a:r>
              <a:rPr lang="en-US" sz="2400" i="0" u="none" strike="noStrike" cap="none">
                <a:solidFill>
                  <a:srgbClr val="FFFFFF"/>
                </a:solidFill>
                <a:latin typeface="Twentieth Century"/>
                <a:ea typeface="Twentieth Century"/>
                <a:cs typeface="Twentieth Century"/>
                <a:sym typeface="Twentieth Century"/>
              </a:rPr>
              <a:t>Windows requires a license to use and is patent</a:t>
            </a:r>
            <a:endParaRPr sz="2400" i="0" u="none" strike="noStrike" cap="none">
              <a:solidFill>
                <a:srgbClr val="FFFFFF"/>
              </a:solidFill>
              <a:latin typeface="Twentieth Century"/>
              <a:ea typeface="Twentieth Century"/>
              <a:cs typeface="Twentieth Century"/>
              <a:sym typeface="Twentieth Century"/>
            </a:endParaRPr>
          </a:p>
          <a:p>
            <a:pPr marL="457200" marR="0" lvl="0" indent="-330200" algn="l" rtl="0">
              <a:lnSpc>
                <a:spcPct val="100000"/>
              </a:lnSpc>
              <a:spcBef>
                <a:spcPts val="0"/>
              </a:spcBef>
              <a:spcAft>
                <a:spcPts val="0"/>
              </a:spcAft>
              <a:buClr>
                <a:srgbClr val="FFFFFF"/>
              </a:buClr>
              <a:buSzPts val="1600"/>
              <a:buFont typeface="Twentieth Century"/>
              <a:buChar char="●"/>
            </a:pPr>
            <a:r>
              <a:rPr lang="en-US" sz="2400" i="0" u="none" strike="noStrike" cap="none">
                <a:solidFill>
                  <a:srgbClr val="FFFFFF"/>
                </a:solidFill>
                <a:latin typeface="Twentieth Century"/>
                <a:ea typeface="Twentieth Century"/>
                <a:cs typeface="Twentieth Century"/>
                <a:sym typeface="Twentieth Century"/>
              </a:rPr>
              <a:t>Mac requires license and it is locked by hardware</a:t>
            </a:r>
            <a:endParaRPr sz="2400" i="0" u="none" strike="noStrike" cap="none">
              <a:solidFill>
                <a:srgbClr val="FFFFFF"/>
              </a:solidFill>
              <a:latin typeface="Twentieth Century"/>
              <a:ea typeface="Twentieth Century"/>
              <a:cs typeface="Twentieth Century"/>
              <a:sym typeface="Twentieth Century"/>
            </a:endParaRPr>
          </a:p>
          <a:p>
            <a:pPr marL="457200" marR="0" lvl="0" indent="-330200" algn="l" rtl="0">
              <a:lnSpc>
                <a:spcPct val="100000"/>
              </a:lnSpc>
              <a:spcBef>
                <a:spcPts val="0"/>
              </a:spcBef>
              <a:spcAft>
                <a:spcPts val="0"/>
              </a:spcAft>
              <a:buClr>
                <a:srgbClr val="FFFFFF"/>
              </a:buClr>
              <a:buSzPts val="1600"/>
              <a:buFont typeface="Twentieth Century"/>
              <a:buChar char="●"/>
            </a:pPr>
            <a:r>
              <a:rPr lang="en-US" sz="2400">
                <a:solidFill>
                  <a:srgbClr val="FFFFFF"/>
                </a:solidFill>
                <a:latin typeface="Twentieth Century"/>
                <a:ea typeface="Twentieth Century"/>
                <a:cs typeface="Twentieth Century"/>
                <a:sym typeface="Twentieth Century"/>
              </a:rPr>
              <a:t>Windows would be good.</a:t>
            </a:r>
            <a:endParaRPr sz="2400">
              <a:solidFill>
                <a:srgbClr val="FFFFFF"/>
              </a:solidFill>
              <a:latin typeface="Twentieth Century"/>
              <a:ea typeface="Twentieth Century"/>
              <a:cs typeface="Twentieth Century"/>
              <a:sym typeface="Twentieth Century"/>
            </a:endParaRPr>
          </a:p>
        </p:txBody>
      </p:sp>
      <p:pic>
        <p:nvPicPr>
          <p:cNvPr id="602" name="Google Shape;602;g97626c7093_0_180"/>
          <p:cNvPicPr preferRelativeResize="0"/>
          <p:nvPr/>
        </p:nvPicPr>
        <p:blipFill>
          <a:blip r:embed="rId8">
            <a:alphaModFix/>
          </a:blip>
          <a:stretch>
            <a:fillRect/>
          </a:stretch>
        </p:blipFill>
        <p:spPr>
          <a:xfrm>
            <a:off x="10814505" y="5357800"/>
            <a:ext cx="1057275" cy="1057275"/>
          </a:xfrm>
          <a:prstGeom prst="rect">
            <a:avLst/>
          </a:prstGeom>
          <a:noFill/>
          <a:ln>
            <a:noFill/>
          </a:ln>
        </p:spPr>
      </p:pic>
      <p:pic>
        <p:nvPicPr>
          <p:cNvPr id="13" name="Audio 12">
            <a:hlinkClick r:id="" action="ppaction://media"/>
            <a:extLst>
              <a:ext uri="{FF2B5EF4-FFF2-40B4-BE49-F238E27FC236}">
                <a16:creationId xmlns:a16="http://schemas.microsoft.com/office/drawing/2014/main" id="{FEEC5D25-CEB9-46F4-92AC-21DAB89BADB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5943" y="6161315"/>
            <a:ext cx="609600" cy="609600"/>
          </a:xfrm>
          <a:prstGeom prst="rect">
            <a:avLst/>
          </a:prstGeom>
        </p:spPr>
      </p:pic>
      <p:sp>
        <p:nvSpPr>
          <p:cNvPr id="14" name="TextBox 13">
            <a:extLst>
              <a:ext uri="{FF2B5EF4-FFF2-40B4-BE49-F238E27FC236}">
                <a16:creationId xmlns:a16="http://schemas.microsoft.com/office/drawing/2014/main" id="{C96F2E24-A61A-444C-A0FB-3CE2D0B0DC98}"/>
              </a:ext>
            </a:extLst>
          </p:cNvPr>
          <p:cNvSpPr txBox="1"/>
          <p:nvPr/>
        </p:nvSpPr>
        <p:spPr>
          <a:xfrm>
            <a:off x="9560198" y="6421164"/>
            <a:ext cx="1507852" cy="307777"/>
          </a:xfrm>
          <a:prstGeom prst="rect">
            <a:avLst/>
          </a:prstGeom>
          <a:noFill/>
        </p:spPr>
        <p:txBody>
          <a:bodyPr wrap="square" rtlCol="0">
            <a:spAutoFit/>
          </a:bodyPr>
          <a:lstStyle/>
          <a:p>
            <a:r>
              <a:rPr lang="en-US" b="1" dirty="0">
                <a:solidFill>
                  <a:schemeClr val="bg1"/>
                </a:solidFill>
                <a:latin typeface="Twentieth Century"/>
              </a:rPr>
              <a:t>Lucas Heredia</a:t>
            </a:r>
          </a:p>
        </p:txBody>
      </p:sp>
    </p:spTree>
  </p:cSld>
  <p:clrMapOvr>
    <a:masterClrMapping/>
  </p:clrMapOvr>
  <mc:AlternateContent xmlns:mc="http://schemas.openxmlformats.org/markup-compatibility/2006" xmlns:p14="http://schemas.microsoft.com/office/powerpoint/2010/main">
    <mc:Choice Requires="p14">
      <p:transition spd="slow" p14:dur="2000" advTm="32677"/>
    </mc:Choice>
    <mc:Fallback xmlns="">
      <p:transition spd="slow" advTm="32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97a799bbc6_3_5"/>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solidFill>
                  <a:srgbClr val="FFFFFF"/>
                </a:solidFill>
                <a:latin typeface="Twentieth Century"/>
                <a:ea typeface="Twentieth Century"/>
                <a:cs typeface="Twentieth Century"/>
                <a:sym typeface="Twentieth Century"/>
              </a:rPr>
              <a:t>OmniDriver/ Spam</a:t>
            </a:r>
            <a:endParaRPr>
              <a:solidFill>
                <a:srgbClr val="FFFFFF"/>
              </a:solidFill>
              <a:latin typeface="Twentieth Century"/>
              <a:ea typeface="Twentieth Century"/>
              <a:cs typeface="Twentieth Century"/>
              <a:sym typeface="Twentieth Century"/>
            </a:endParaRPr>
          </a:p>
        </p:txBody>
      </p:sp>
      <p:sp>
        <p:nvSpPr>
          <p:cNvPr id="511" name="Google Shape;511;g97a799bbc6_3_5"/>
          <p:cNvSpPr txBox="1">
            <a:spLocks noGrp="1"/>
          </p:cNvSpPr>
          <p:nvPr>
            <p:ph type="body" idx="1"/>
          </p:nvPr>
        </p:nvSpPr>
        <p:spPr>
          <a:xfrm>
            <a:off x="1086479" y="3062800"/>
            <a:ext cx="6126300" cy="3124200"/>
          </a:xfrm>
          <a:prstGeom prst="rect">
            <a:avLst/>
          </a:prstGeom>
          <a:noFill/>
          <a:ln>
            <a:noFill/>
          </a:ln>
        </p:spPr>
        <p:txBody>
          <a:bodyPr spcFirstLastPara="1" wrap="square" lIns="91425" tIns="45700" rIns="91425" bIns="45700" anchor="ctr" anchorCtr="0">
            <a:noAutofit/>
          </a:bodyPr>
          <a:lstStyle/>
          <a:p>
            <a:pPr marL="457200" lvl="0" indent="-381000" algn="l" rtl="0">
              <a:lnSpc>
                <a:spcPct val="100000"/>
              </a:lnSpc>
              <a:spcBef>
                <a:spcPts val="36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Libraries given by Ocean Insights to control the spectrometer</a:t>
            </a:r>
            <a:endParaRPr>
              <a:solidFill>
                <a:srgbClr val="FFFFFF"/>
              </a:solidFill>
              <a:latin typeface="Twentieth Century"/>
              <a:ea typeface="Twentieth Century"/>
              <a:cs typeface="Twentieth Century"/>
              <a:sym typeface="Twentieth Century"/>
            </a:endParaRPr>
          </a:p>
          <a:p>
            <a:pPr marL="457200" lvl="0" indent="-381000" algn="l" rtl="0">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OmniDriver and spam are both java native </a:t>
            </a:r>
            <a:endParaRPr>
              <a:solidFill>
                <a:srgbClr val="FFFFFF"/>
              </a:solidFill>
              <a:latin typeface="Twentieth Century"/>
              <a:ea typeface="Twentieth Century"/>
              <a:cs typeface="Twentieth Century"/>
              <a:sym typeface="Twentieth Century"/>
            </a:endParaRPr>
          </a:p>
          <a:p>
            <a:pPr marL="457200" lvl="0" indent="-381000" algn="l" rtl="0">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Since both libraries are native to java(yet compatible with other languages) we decided to program the application entirely natively</a:t>
            </a:r>
            <a:endParaRPr>
              <a:solidFill>
                <a:srgbClr val="FFFFFF"/>
              </a:solidFill>
              <a:latin typeface="Twentieth Century"/>
              <a:ea typeface="Twentieth Century"/>
              <a:cs typeface="Twentieth Century"/>
              <a:sym typeface="Twentieth Century"/>
            </a:endParaRPr>
          </a:p>
          <a:p>
            <a:pPr marL="457200" lvl="0" indent="-381000" algn="l" rtl="0">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OmniDriver is higher level than Spam</a:t>
            </a:r>
            <a:endParaRPr>
              <a:solidFill>
                <a:srgbClr val="FFFFFF"/>
              </a:solidFill>
              <a:latin typeface="Twentieth Century"/>
              <a:ea typeface="Twentieth Century"/>
              <a:cs typeface="Twentieth Century"/>
              <a:sym typeface="Twentieth Century"/>
            </a:endParaRPr>
          </a:p>
          <a:p>
            <a:pPr marL="457200" lvl="0" indent="-381000" algn="l" rtl="0">
              <a:lnSpc>
                <a:spcPct val="100000"/>
              </a:lnSpc>
              <a:spcBef>
                <a:spcPts val="0"/>
              </a:spcBef>
              <a:spcAft>
                <a:spcPts val="0"/>
              </a:spcAft>
              <a:buClr>
                <a:srgbClr val="FFFFFF"/>
              </a:buClr>
              <a:buSzPts val="2400"/>
              <a:buFont typeface="Twentieth Century"/>
              <a:buChar char="•"/>
            </a:pPr>
            <a:r>
              <a:rPr lang="en-US">
                <a:solidFill>
                  <a:srgbClr val="FFFFFF"/>
                </a:solidFill>
                <a:latin typeface="Twentieth Century"/>
                <a:ea typeface="Twentieth Century"/>
                <a:cs typeface="Twentieth Century"/>
                <a:sym typeface="Twentieth Century"/>
              </a:rPr>
              <a:t>We decide to not use Spam it requires us to develop the regression algorithms to finding peaks in the data, it would run the application more efficiently, but it is not worth the time.</a:t>
            </a:r>
            <a:endParaRPr>
              <a:solidFill>
                <a:srgbClr val="FFFFFF"/>
              </a:solidFill>
              <a:latin typeface="Twentieth Century"/>
              <a:ea typeface="Twentieth Century"/>
              <a:cs typeface="Twentieth Century"/>
              <a:sym typeface="Twentieth Century"/>
            </a:endParaRPr>
          </a:p>
          <a:p>
            <a:pPr marL="457200" lvl="0" indent="0" algn="l" rtl="0">
              <a:lnSpc>
                <a:spcPct val="100000"/>
              </a:lnSpc>
              <a:spcBef>
                <a:spcPts val="600"/>
              </a:spcBef>
              <a:spcAft>
                <a:spcPts val="0"/>
              </a:spcAft>
              <a:buSzPts val="2610"/>
              <a:buNone/>
            </a:pPr>
            <a:endParaRPr/>
          </a:p>
          <a:p>
            <a:pPr marL="0" lvl="0" indent="0" algn="l" rtl="0">
              <a:lnSpc>
                <a:spcPct val="100000"/>
              </a:lnSpc>
              <a:spcBef>
                <a:spcPts val="600"/>
              </a:spcBef>
              <a:spcAft>
                <a:spcPts val="600"/>
              </a:spcAft>
              <a:buSzPts val="2610"/>
              <a:buNone/>
            </a:pPr>
            <a:endParaRPr sz="1800"/>
          </a:p>
        </p:txBody>
      </p:sp>
      <p:sp>
        <p:nvSpPr>
          <p:cNvPr id="512" name="Google Shape;512;g97a799bbc6_3_5"/>
          <p:cNvSpPr txBox="1"/>
          <p:nvPr/>
        </p:nvSpPr>
        <p:spPr>
          <a:xfrm>
            <a:off x="7084050" y="2536700"/>
            <a:ext cx="4052100" cy="32139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Corbel"/>
              <a:buNone/>
            </a:pPr>
            <a:endParaRPr sz="1400" b="0" i="0" u="none" strike="noStrike" cap="none">
              <a:solidFill>
                <a:srgbClr val="000000"/>
              </a:solidFill>
              <a:latin typeface="Corbel"/>
              <a:ea typeface="Corbel"/>
              <a:cs typeface="Corbel"/>
              <a:sym typeface="Corbel"/>
            </a:endParaRPr>
          </a:p>
        </p:txBody>
      </p:sp>
      <p:pic>
        <p:nvPicPr>
          <p:cNvPr id="513" name="Google Shape;513;g97a799bbc6_3_5"/>
          <p:cNvPicPr preferRelativeResize="0"/>
          <p:nvPr/>
        </p:nvPicPr>
        <p:blipFill rotWithShape="1">
          <a:blip r:embed="rId5">
            <a:alphaModFix/>
          </a:blip>
          <a:srcRect/>
          <a:stretch/>
        </p:blipFill>
        <p:spPr>
          <a:xfrm>
            <a:off x="7212763" y="1724025"/>
            <a:ext cx="4371975" cy="3600450"/>
          </a:xfrm>
          <a:prstGeom prst="rect">
            <a:avLst/>
          </a:prstGeom>
          <a:noFill/>
          <a:ln>
            <a:noFill/>
          </a:ln>
        </p:spPr>
      </p:pic>
      <p:pic>
        <p:nvPicPr>
          <p:cNvPr id="515" name="Google Shape;515;g97a799bbc6_3_5"/>
          <p:cNvPicPr preferRelativeResize="0"/>
          <p:nvPr/>
        </p:nvPicPr>
        <p:blipFill>
          <a:blip r:embed="rId6">
            <a:alphaModFix/>
          </a:blip>
          <a:stretch>
            <a:fillRect/>
          </a:stretch>
        </p:blipFill>
        <p:spPr>
          <a:xfrm>
            <a:off x="10834675" y="5634052"/>
            <a:ext cx="1057275" cy="1057275"/>
          </a:xfrm>
          <a:prstGeom prst="rect">
            <a:avLst/>
          </a:prstGeom>
          <a:noFill/>
          <a:ln>
            <a:noFill/>
          </a:ln>
        </p:spPr>
      </p:pic>
      <p:pic>
        <p:nvPicPr>
          <p:cNvPr id="3" name="Audio 2">
            <a:hlinkClick r:id="" action="ppaction://media"/>
            <a:extLst>
              <a:ext uri="{FF2B5EF4-FFF2-40B4-BE49-F238E27FC236}">
                <a16:creationId xmlns:a16="http://schemas.microsoft.com/office/drawing/2014/main" id="{E3A38DA4-BFC7-4920-A491-290D082C2C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5891" y="6081727"/>
            <a:ext cx="703759" cy="609600"/>
          </a:xfrm>
          <a:prstGeom prst="rect">
            <a:avLst/>
          </a:prstGeom>
        </p:spPr>
      </p:pic>
      <p:sp>
        <p:nvSpPr>
          <p:cNvPr id="8" name="TextBox 7">
            <a:extLst>
              <a:ext uri="{FF2B5EF4-FFF2-40B4-BE49-F238E27FC236}">
                <a16:creationId xmlns:a16="http://schemas.microsoft.com/office/drawing/2014/main" id="{574131D0-0B10-4035-B1D3-D0E7ABB8CF23}"/>
              </a:ext>
            </a:extLst>
          </p:cNvPr>
          <p:cNvSpPr txBox="1"/>
          <p:nvPr/>
        </p:nvSpPr>
        <p:spPr>
          <a:xfrm>
            <a:off x="9560198" y="6421164"/>
            <a:ext cx="1507852" cy="307777"/>
          </a:xfrm>
          <a:prstGeom prst="rect">
            <a:avLst/>
          </a:prstGeom>
          <a:noFill/>
        </p:spPr>
        <p:txBody>
          <a:bodyPr wrap="square" rtlCol="0">
            <a:spAutoFit/>
          </a:bodyPr>
          <a:lstStyle/>
          <a:p>
            <a:r>
              <a:rPr lang="en-US" b="1" dirty="0">
                <a:solidFill>
                  <a:schemeClr val="bg1"/>
                </a:solidFill>
                <a:latin typeface="Twentieth Century"/>
              </a:rPr>
              <a:t>Lucas Heredia</a:t>
            </a:r>
          </a:p>
        </p:txBody>
      </p:sp>
    </p:spTree>
  </p:cSld>
  <p:clrMapOvr>
    <a:masterClrMapping/>
  </p:clrMapOvr>
  <mc:AlternateContent xmlns:mc="http://schemas.openxmlformats.org/markup-compatibility/2006" xmlns:p14="http://schemas.microsoft.com/office/powerpoint/2010/main">
    <mc:Choice Requires="p14">
      <p:transition spd="slow" p14:dur="2000" advTm="37667"/>
    </mc:Choice>
    <mc:Fallback xmlns="">
      <p:transition spd="slow" advTm="37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g98a2c0bddd_1_19"/>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Programming language</a:t>
            </a:r>
            <a:endParaRPr/>
          </a:p>
        </p:txBody>
      </p:sp>
      <p:sp>
        <p:nvSpPr>
          <p:cNvPr id="539" name="Google Shape;539;g98a2c0bddd_1_19"/>
          <p:cNvSpPr txBox="1">
            <a:spLocks noGrp="1"/>
          </p:cNvSpPr>
          <p:nvPr>
            <p:ph type="body" idx="1"/>
          </p:nvPr>
        </p:nvSpPr>
        <p:spPr>
          <a:xfrm>
            <a:off x="1086602" y="2223750"/>
            <a:ext cx="7971600" cy="3124200"/>
          </a:xfrm>
          <a:prstGeom prst="rect">
            <a:avLst/>
          </a:prstGeom>
          <a:noFill/>
          <a:ln>
            <a:noFill/>
          </a:ln>
        </p:spPr>
        <p:txBody>
          <a:bodyPr spcFirstLastPara="1" wrap="square" lIns="91425" tIns="45700" rIns="91425" bIns="45700" anchor="ctr" anchorCtr="0">
            <a:noAutofit/>
          </a:bodyPr>
          <a:lstStyle/>
          <a:p>
            <a:pPr marL="457200" lvl="0" indent="-394335" algn="l" rtl="0">
              <a:lnSpc>
                <a:spcPct val="100000"/>
              </a:lnSpc>
              <a:spcBef>
                <a:spcPts val="360"/>
              </a:spcBef>
              <a:spcAft>
                <a:spcPts val="0"/>
              </a:spcAft>
              <a:buSzPts val="2610"/>
              <a:buChar char="•"/>
            </a:pPr>
            <a:r>
              <a:rPr lang="en-US"/>
              <a:t>Omnidrive and scam were written in Java</a:t>
            </a:r>
            <a:endParaRPr/>
          </a:p>
          <a:p>
            <a:pPr marL="457200" lvl="0" indent="0" algn="l" rtl="0">
              <a:lnSpc>
                <a:spcPct val="100000"/>
              </a:lnSpc>
              <a:spcBef>
                <a:spcPts val="360"/>
              </a:spcBef>
              <a:spcAft>
                <a:spcPts val="0"/>
              </a:spcAft>
              <a:buNone/>
            </a:pPr>
            <a:r>
              <a:rPr lang="en-US"/>
              <a:t>Omnidrive  is not compatible with Python</a:t>
            </a:r>
            <a:endParaRPr/>
          </a:p>
          <a:p>
            <a:pPr marL="457200" lvl="0" indent="-394335" algn="l" rtl="0">
              <a:lnSpc>
                <a:spcPct val="100000"/>
              </a:lnSpc>
              <a:spcBef>
                <a:spcPts val="0"/>
              </a:spcBef>
              <a:spcAft>
                <a:spcPts val="0"/>
              </a:spcAft>
              <a:buSzPts val="2610"/>
              <a:buChar char="•"/>
            </a:pPr>
            <a:r>
              <a:rPr lang="en-US"/>
              <a:t>The Omnidriver is not compatible with python</a:t>
            </a:r>
            <a:endParaRPr/>
          </a:p>
          <a:p>
            <a:pPr marL="457200" lvl="0" indent="0" algn="l" rtl="0">
              <a:lnSpc>
                <a:spcPct val="100000"/>
              </a:lnSpc>
              <a:spcBef>
                <a:spcPts val="0"/>
              </a:spcBef>
              <a:spcAft>
                <a:spcPts val="0"/>
              </a:spcAft>
              <a:buNone/>
            </a:pPr>
            <a:endParaRPr/>
          </a:p>
          <a:p>
            <a:pPr marL="457200" lvl="0" indent="-394335" algn="l" rtl="0">
              <a:lnSpc>
                <a:spcPct val="100000"/>
              </a:lnSpc>
              <a:spcBef>
                <a:spcPts val="0"/>
              </a:spcBef>
              <a:spcAft>
                <a:spcPts val="0"/>
              </a:spcAft>
              <a:buSzPts val="2610"/>
              <a:buChar char="•"/>
            </a:pPr>
            <a:r>
              <a:rPr lang="en-US"/>
              <a:t>Time to execute the application is negligible to the time required to filter the water </a:t>
            </a:r>
            <a:endParaRPr/>
          </a:p>
          <a:p>
            <a:pPr marL="457200" lvl="0" indent="-394335" algn="l" rtl="0">
              <a:lnSpc>
                <a:spcPct val="100000"/>
              </a:lnSpc>
              <a:spcBef>
                <a:spcPts val="0"/>
              </a:spcBef>
              <a:spcAft>
                <a:spcPts val="0"/>
              </a:spcAft>
              <a:buSzPts val="2610"/>
              <a:buChar char="•"/>
            </a:pPr>
            <a:r>
              <a:rPr lang="en-US"/>
              <a:t> Application doesn’t require very high performance  </a:t>
            </a:r>
            <a:endParaRPr/>
          </a:p>
          <a:p>
            <a:pPr marL="457200" lvl="0" indent="0" algn="l" rtl="0">
              <a:lnSpc>
                <a:spcPct val="100000"/>
              </a:lnSpc>
              <a:spcBef>
                <a:spcPts val="600"/>
              </a:spcBef>
              <a:spcAft>
                <a:spcPts val="600"/>
              </a:spcAft>
              <a:buSzPts val="2610"/>
              <a:buNone/>
            </a:pPr>
            <a:endParaRPr/>
          </a:p>
        </p:txBody>
      </p:sp>
      <p:pic>
        <p:nvPicPr>
          <p:cNvPr id="540" name="Google Shape;540;g98a2c0bddd_1_19"/>
          <p:cNvPicPr preferRelativeResize="0"/>
          <p:nvPr/>
        </p:nvPicPr>
        <p:blipFill rotWithShape="1">
          <a:blip r:embed="rId5">
            <a:alphaModFix/>
          </a:blip>
          <a:srcRect/>
          <a:stretch/>
        </p:blipFill>
        <p:spPr>
          <a:xfrm>
            <a:off x="9758750" y="465323"/>
            <a:ext cx="1322676" cy="2419400"/>
          </a:xfrm>
          <a:prstGeom prst="rect">
            <a:avLst/>
          </a:prstGeom>
          <a:noFill/>
          <a:ln>
            <a:noFill/>
          </a:ln>
        </p:spPr>
      </p:pic>
      <p:cxnSp>
        <p:nvCxnSpPr>
          <p:cNvPr id="542" name="Google Shape;542;g98a2c0bddd_1_19"/>
          <p:cNvCxnSpPr/>
          <p:nvPr/>
        </p:nvCxnSpPr>
        <p:spPr>
          <a:xfrm>
            <a:off x="9612075" y="413650"/>
            <a:ext cx="1883400" cy="2057400"/>
          </a:xfrm>
          <a:prstGeom prst="straightConnector1">
            <a:avLst/>
          </a:prstGeom>
          <a:noFill/>
          <a:ln w="114300" cap="flat" cmpd="sng">
            <a:solidFill>
              <a:srgbClr val="FF0000"/>
            </a:solidFill>
            <a:prstDash val="solid"/>
            <a:round/>
            <a:headEnd type="none" w="med" len="med"/>
            <a:tailEnd type="none" w="med" len="med"/>
          </a:ln>
        </p:spPr>
      </p:cxnSp>
      <p:cxnSp>
        <p:nvCxnSpPr>
          <p:cNvPr id="543" name="Google Shape;543;g98a2c0bddd_1_19"/>
          <p:cNvCxnSpPr/>
          <p:nvPr/>
        </p:nvCxnSpPr>
        <p:spPr>
          <a:xfrm rot="10800000" flipH="1">
            <a:off x="9252850" y="500825"/>
            <a:ext cx="2351400" cy="2144400"/>
          </a:xfrm>
          <a:prstGeom prst="straightConnector1">
            <a:avLst/>
          </a:prstGeom>
          <a:noFill/>
          <a:ln w="114300" cap="flat" cmpd="sng">
            <a:solidFill>
              <a:srgbClr val="FF0000"/>
            </a:solidFill>
            <a:prstDash val="solid"/>
            <a:round/>
            <a:headEnd type="none" w="med" len="med"/>
            <a:tailEnd type="none" w="med" len="med"/>
          </a:ln>
        </p:spPr>
      </p:cxnSp>
      <p:pic>
        <p:nvPicPr>
          <p:cNvPr id="544" name="Google Shape;544;g98a2c0bddd_1_19"/>
          <p:cNvPicPr preferRelativeResize="0"/>
          <p:nvPr/>
        </p:nvPicPr>
        <p:blipFill>
          <a:blip r:embed="rId6">
            <a:alphaModFix/>
          </a:blip>
          <a:stretch>
            <a:fillRect/>
          </a:stretch>
        </p:blipFill>
        <p:spPr>
          <a:xfrm>
            <a:off x="10834675" y="5634052"/>
            <a:ext cx="1057275" cy="1057275"/>
          </a:xfrm>
          <a:prstGeom prst="rect">
            <a:avLst/>
          </a:prstGeom>
          <a:noFill/>
          <a:ln>
            <a:noFill/>
          </a:ln>
        </p:spPr>
      </p:pic>
      <p:pic>
        <p:nvPicPr>
          <p:cNvPr id="545" name="Google Shape;545;g98a2c0bddd_1_19"/>
          <p:cNvPicPr preferRelativeResize="0"/>
          <p:nvPr/>
        </p:nvPicPr>
        <p:blipFill>
          <a:blip r:embed="rId7">
            <a:alphaModFix/>
          </a:blip>
          <a:stretch>
            <a:fillRect/>
          </a:stretch>
        </p:blipFill>
        <p:spPr>
          <a:xfrm>
            <a:off x="9252854" y="3256023"/>
            <a:ext cx="2038350" cy="2238375"/>
          </a:xfrm>
          <a:prstGeom prst="rect">
            <a:avLst/>
          </a:prstGeom>
          <a:noFill/>
          <a:ln>
            <a:noFill/>
          </a:ln>
        </p:spPr>
      </p:pic>
      <p:cxnSp>
        <p:nvCxnSpPr>
          <p:cNvPr id="546" name="Google Shape;546;g98a2c0bddd_1_19"/>
          <p:cNvCxnSpPr/>
          <p:nvPr/>
        </p:nvCxnSpPr>
        <p:spPr>
          <a:xfrm rot="10800000" flipH="1">
            <a:off x="9315875" y="3303125"/>
            <a:ext cx="1975200" cy="2231400"/>
          </a:xfrm>
          <a:prstGeom prst="straightConnector1">
            <a:avLst/>
          </a:prstGeom>
          <a:noFill/>
          <a:ln w="114300" cap="flat" cmpd="sng">
            <a:solidFill>
              <a:srgbClr val="FF0000"/>
            </a:solidFill>
            <a:prstDash val="solid"/>
            <a:round/>
            <a:headEnd type="none" w="med" len="med"/>
            <a:tailEnd type="none" w="med" len="med"/>
          </a:ln>
        </p:spPr>
      </p:cxnSp>
      <p:cxnSp>
        <p:nvCxnSpPr>
          <p:cNvPr id="547" name="Google Shape;547;g98a2c0bddd_1_19"/>
          <p:cNvCxnSpPr/>
          <p:nvPr/>
        </p:nvCxnSpPr>
        <p:spPr>
          <a:xfrm>
            <a:off x="9330325" y="3390125"/>
            <a:ext cx="1883400" cy="2057400"/>
          </a:xfrm>
          <a:prstGeom prst="straightConnector1">
            <a:avLst/>
          </a:prstGeom>
          <a:noFill/>
          <a:ln w="114300" cap="flat" cmpd="sng">
            <a:solidFill>
              <a:srgbClr val="FF0000"/>
            </a:solidFill>
            <a:prstDash val="solid"/>
            <a:round/>
            <a:headEnd type="none" w="med" len="med"/>
            <a:tailEnd type="none" w="med" len="med"/>
          </a:ln>
        </p:spPr>
      </p:cxnSp>
      <p:pic>
        <p:nvPicPr>
          <p:cNvPr id="9" name="Audio 8">
            <a:hlinkClick r:id="" action="ppaction://media"/>
            <a:extLst>
              <a:ext uri="{FF2B5EF4-FFF2-40B4-BE49-F238E27FC236}">
                <a16:creationId xmlns:a16="http://schemas.microsoft.com/office/drawing/2014/main" id="{D4D0102E-DAE2-4BD6-88D2-1991365D5CA2}"/>
              </a:ext>
            </a:extLst>
          </p:cNvPr>
          <p:cNvPicPr>
            <a:picLocks noChangeAspect="1"/>
          </p:cNvPicPr>
          <p:nvPr>
            <a:audioFile r:link="rId1"/>
            <p:extLst>
              <p:ext uri="{DAA4B4D4-6D71-4841-9C94-3DE7FCFB9230}">
                <p14:media xmlns:p14="http://schemas.microsoft.com/office/powerpoint/2010/main" r:embed="rId2">
                  <p14:trim end="3492.5532"/>
                </p14:media>
              </p:ext>
            </p:extLst>
          </p:nvPr>
        </p:nvPicPr>
        <p:blipFill>
          <a:blip r:embed="rId8"/>
          <a:stretch>
            <a:fillRect/>
          </a:stretch>
        </p:blipFill>
        <p:spPr>
          <a:xfrm>
            <a:off x="247261" y="6081727"/>
            <a:ext cx="609600" cy="609600"/>
          </a:xfrm>
          <a:prstGeom prst="rect">
            <a:avLst/>
          </a:prstGeom>
        </p:spPr>
      </p:pic>
      <p:sp>
        <p:nvSpPr>
          <p:cNvPr id="12" name="TextBox 11">
            <a:extLst>
              <a:ext uri="{FF2B5EF4-FFF2-40B4-BE49-F238E27FC236}">
                <a16:creationId xmlns:a16="http://schemas.microsoft.com/office/drawing/2014/main" id="{8C314FD9-C7FB-4E7A-AF59-325752213BF5}"/>
              </a:ext>
            </a:extLst>
          </p:cNvPr>
          <p:cNvSpPr txBox="1"/>
          <p:nvPr/>
        </p:nvSpPr>
        <p:spPr>
          <a:xfrm>
            <a:off x="9560198" y="6421164"/>
            <a:ext cx="1507852" cy="307777"/>
          </a:xfrm>
          <a:prstGeom prst="rect">
            <a:avLst/>
          </a:prstGeom>
          <a:noFill/>
        </p:spPr>
        <p:txBody>
          <a:bodyPr wrap="square" rtlCol="0">
            <a:spAutoFit/>
          </a:bodyPr>
          <a:lstStyle/>
          <a:p>
            <a:r>
              <a:rPr lang="en-US" b="1" dirty="0">
                <a:solidFill>
                  <a:schemeClr val="bg1"/>
                </a:solidFill>
                <a:latin typeface="Twentieth Century"/>
              </a:rPr>
              <a:t>Lucas Heredia</a:t>
            </a:r>
          </a:p>
        </p:txBody>
      </p:sp>
    </p:spTree>
  </p:cSld>
  <p:clrMapOvr>
    <a:masterClrMapping/>
  </p:clrMapOvr>
  <mc:AlternateContent xmlns:mc="http://schemas.openxmlformats.org/markup-compatibility/2006" xmlns:p14="http://schemas.microsoft.com/office/powerpoint/2010/main">
    <mc:Choice Requires="p14">
      <p:transition spd="slow" p14:dur="2000" advTm="55467"/>
    </mc:Choice>
    <mc:Fallback xmlns="">
      <p:transition spd="slow" advTm="55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g97626c7093_0_175"/>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dirty="0"/>
              <a:t>UI frameworks</a:t>
            </a:r>
            <a:endParaRPr dirty="0"/>
          </a:p>
        </p:txBody>
      </p:sp>
      <p:sp>
        <p:nvSpPr>
          <p:cNvPr id="553" name="Google Shape;553;g97626c7093_0_175"/>
          <p:cNvSpPr txBox="1">
            <a:spLocks noGrp="1"/>
          </p:cNvSpPr>
          <p:nvPr>
            <p:ph type="body" idx="1"/>
          </p:nvPr>
        </p:nvSpPr>
        <p:spPr>
          <a:xfrm>
            <a:off x="891310" y="2488637"/>
            <a:ext cx="10018800" cy="312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360"/>
              </a:spcBef>
              <a:spcAft>
                <a:spcPts val="600"/>
              </a:spcAft>
              <a:buSzPts val="2610"/>
              <a:buNone/>
            </a:pPr>
            <a:r>
              <a:rPr lang="en-US"/>
              <a:t>    	Java Swing vs JavaFX</a:t>
            </a:r>
            <a:endParaRPr/>
          </a:p>
        </p:txBody>
      </p:sp>
      <p:pic>
        <p:nvPicPr>
          <p:cNvPr id="554" name="Google Shape;554;g97626c7093_0_175"/>
          <p:cNvPicPr preferRelativeResize="0"/>
          <p:nvPr/>
        </p:nvPicPr>
        <p:blipFill rotWithShape="1">
          <a:blip r:embed="rId5">
            <a:alphaModFix/>
          </a:blip>
          <a:srcRect/>
          <a:stretch/>
        </p:blipFill>
        <p:spPr>
          <a:xfrm>
            <a:off x="6612898" y="3026963"/>
            <a:ext cx="5424015" cy="2177875"/>
          </a:xfrm>
          <a:prstGeom prst="rect">
            <a:avLst/>
          </a:prstGeom>
          <a:noFill/>
          <a:ln>
            <a:noFill/>
          </a:ln>
        </p:spPr>
      </p:pic>
      <p:pic>
        <p:nvPicPr>
          <p:cNvPr id="555" name="Google Shape;555;g97626c7093_0_175"/>
          <p:cNvPicPr preferRelativeResize="0"/>
          <p:nvPr/>
        </p:nvPicPr>
        <p:blipFill rotWithShape="1">
          <a:blip r:embed="rId6">
            <a:alphaModFix/>
          </a:blip>
          <a:srcRect/>
          <a:stretch/>
        </p:blipFill>
        <p:spPr>
          <a:xfrm>
            <a:off x="1263350" y="2961788"/>
            <a:ext cx="4637750" cy="2177875"/>
          </a:xfrm>
          <a:prstGeom prst="rect">
            <a:avLst/>
          </a:prstGeom>
          <a:noFill/>
          <a:ln>
            <a:noFill/>
          </a:ln>
        </p:spPr>
      </p:pic>
      <p:sp>
        <p:nvSpPr>
          <p:cNvPr id="556" name="Google Shape;556;g97626c7093_0_175"/>
          <p:cNvSpPr txBox="1"/>
          <p:nvPr/>
        </p:nvSpPr>
        <p:spPr>
          <a:xfrm>
            <a:off x="2938575" y="5884575"/>
            <a:ext cx="1287300" cy="40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orbel"/>
                <a:ea typeface="Corbel"/>
                <a:cs typeface="Corbel"/>
                <a:sym typeface="Corbel"/>
              </a:rPr>
              <a:t>JavaFX</a:t>
            </a:r>
            <a:endParaRPr sz="1800" b="0" i="0" u="none" strike="noStrike" cap="none">
              <a:solidFill>
                <a:srgbClr val="FFFFFF"/>
              </a:solidFill>
              <a:latin typeface="Corbel"/>
              <a:ea typeface="Corbel"/>
              <a:cs typeface="Corbel"/>
              <a:sym typeface="Corbel"/>
            </a:endParaRPr>
          </a:p>
        </p:txBody>
      </p:sp>
      <p:sp>
        <p:nvSpPr>
          <p:cNvPr id="557" name="Google Shape;557;g97626c7093_0_175"/>
          <p:cNvSpPr txBox="1"/>
          <p:nvPr/>
        </p:nvSpPr>
        <p:spPr>
          <a:xfrm>
            <a:off x="7739700" y="5579375"/>
            <a:ext cx="3170400" cy="51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orbel"/>
                <a:ea typeface="Corbel"/>
                <a:cs typeface="Corbel"/>
                <a:sym typeface="Corbel"/>
              </a:rPr>
              <a:t>Java Swing standard Library</a:t>
            </a:r>
            <a:endParaRPr sz="1800" b="0" i="0" u="none" strike="noStrike" cap="none">
              <a:solidFill>
                <a:srgbClr val="FFFFFF"/>
              </a:solidFill>
              <a:latin typeface="Corbel"/>
              <a:ea typeface="Corbel"/>
              <a:cs typeface="Corbel"/>
              <a:sym typeface="Corbel"/>
            </a:endParaRPr>
          </a:p>
        </p:txBody>
      </p:sp>
      <p:sp>
        <p:nvSpPr>
          <p:cNvPr id="558" name="Google Shape;558;g97626c7093_0_175"/>
          <p:cNvSpPr txBox="1"/>
          <p:nvPr/>
        </p:nvSpPr>
        <p:spPr>
          <a:xfrm>
            <a:off x="1698225" y="1501800"/>
            <a:ext cx="8649000" cy="102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2400" i="0" u="none" strike="noStrike" cap="none">
                <a:solidFill>
                  <a:srgbClr val="FFFFFF"/>
                </a:solidFill>
                <a:latin typeface="Twentieth Century"/>
                <a:ea typeface="Twentieth Century"/>
                <a:cs typeface="Twentieth Century"/>
                <a:sym typeface="Twentieth Century"/>
              </a:rPr>
              <a:t>Using JavaFX the design looks more modern </a:t>
            </a:r>
            <a:endParaRPr sz="2400" i="0" u="none" strike="noStrike" cap="none">
              <a:solidFill>
                <a:srgbClr val="FFFFFF"/>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00"/>
              <a:buFont typeface="Arial"/>
              <a:buNone/>
            </a:pPr>
            <a:r>
              <a:rPr lang="en-US" sz="2400" i="0" u="none" strike="noStrike" cap="none">
                <a:solidFill>
                  <a:srgbClr val="FFFFFF"/>
                </a:solidFill>
                <a:latin typeface="Twentieth Century"/>
                <a:ea typeface="Twentieth Century"/>
                <a:cs typeface="Twentieth Century"/>
                <a:sym typeface="Twentieth Century"/>
              </a:rPr>
              <a:t>Java Fx frameworks can be easily designed using netbeans designer tool.</a:t>
            </a:r>
            <a:endParaRPr sz="2400" i="0" u="none" strike="noStrike" cap="none">
              <a:solidFill>
                <a:srgbClr val="FFFFFF"/>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orbel"/>
              <a:ea typeface="Corbel"/>
              <a:cs typeface="Corbel"/>
              <a:sym typeface="Corbel"/>
            </a:endParaRPr>
          </a:p>
        </p:txBody>
      </p:sp>
      <p:sp>
        <p:nvSpPr>
          <p:cNvPr id="559" name="Google Shape;559;g97626c7093_0_175"/>
          <p:cNvSpPr txBox="1"/>
          <p:nvPr/>
        </p:nvSpPr>
        <p:spPr>
          <a:xfrm>
            <a:off x="5939875" y="3909575"/>
            <a:ext cx="479400" cy="32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orbel"/>
                <a:ea typeface="Corbel"/>
                <a:cs typeface="Corbel"/>
                <a:sym typeface="Corbel"/>
              </a:rPr>
              <a:t>VS</a:t>
            </a:r>
            <a:endParaRPr sz="1400" b="0" i="0" u="none" strike="noStrike" cap="none">
              <a:solidFill>
                <a:srgbClr val="000000"/>
              </a:solidFill>
              <a:latin typeface="Corbel"/>
              <a:ea typeface="Corbel"/>
              <a:cs typeface="Corbel"/>
              <a:sym typeface="Corbel"/>
            </a:endParaRPr>
          </a:p>
        </p:txBody>
      </p:sp>
      <p:sp>
        <p:nvSpPr>
          <p:cNvPr id="560" name="Google Shape;560;g97626c7093_0_175"/>
          <p:cNvSpPr txBox="1"/>
          <p:nvPr/>
        </p:nvSpPr>
        <p:spPr>
          <a:xfrm>
            <a:off x="7411800" y="1118825"/>
            <a:ext cx="3826200" cy="15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rgbClr val="FFFFFF"/>
              </a:solidFill>
              <a:latin typeface="Corbel"/>
              <a:ea typeface="Corbel"/>
              <a:cs typeface="Corbel"/>
              <a:sym typeface="Corbel"/>
            </a:endParaRPr>
          </a:p>
        </p:txBody>
      </p:sp>
      <p:pic>
        <p:nvPicPr>
          <p:cNvPr id="562" name="Google Shape;562;g97626c7093_0_175"/>
          <p:cNvPicPr preferRelativeResize="0"/>
          <p:nvPr/>
        </p:nvPicPr>
        <p:blipFill>
          <a:blip r:embed="rId7">
            <a:alphaModFix/>
          </a:blip>
          <a:stretch>
            <a:fillRect/>
          </a:stretch>
        </p:blipFill>
        <p:spPr>
          <a:xfrm>
            <a:off x="10834675" y="5634052"/>
            <a:ext cx="1057275" cy="1057275"/>
          </a:xfrm>
          <a:prstGeom prst="rect">
            <a:avLst/>
          </a:prstGeom>
          <a:noFill/>
          <a:ln>
            <a:noFill/>
          </a:ln>
        </p:spPr>
      </p:pic>
      <p:pic>
        <p:nvPicPr>
          <p:cNvPr id="4" name="Audio 3">
            <a:hlinkClick r:id="" action="ppaction://media"/>
            <a:extLst>
              <a:ext uri="{FF2B5EF4-FFF2-40B4-BE49-F238E27FC236}">
                <a16:creationId xmlns:a16="http://schemas.microsoft.com/office/drawing/2014/main" id="{BEC27ED3-09C0-4DE4-AB9C-82121D8FC8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9938" y="6096875"/>
            <a:ext cx="609600" cy="609600"/>
          </a:xfrm>
          <a:prstGeom prst="rect">
            <a:avLst/>
          </a:prstGeom>
        </p:spPr>
      </p:pic>
      <p:sp>
        <p:nvSpPr>
          <p:cNvPr id="13" name="TextBox 12">
            <a:extLst>
              <a:ext uri="{FF2B5EF4-FFF2-40B4-BE49-F238E27FC236}">
                <a16:creationId xmlns:a16="http://schemas.microsoft.com/office/drawing/2014/main" id="{FD228D73-B8FC-4248-B028-ABAD9575B212}"/>
              </a:ext>
            </a:extLst>
          </p:cNvPr>
          <p:cNvSpPr txBox="1"/>
          <p:nvPr/>
        </p:nvSpPr>
        <p:spPr>
          <a:xfrm>
            <a:off x="9560198" y="6421164"/>
            <a:ext cx="1507852" cy="307777"/>
          </a:xfrm>
          <a:prstGeom prst="rect">
            <a:avLst/>
          </a:prstGeom>
          <a:noFill/>
        </p:spPr>
        <p:txBody>
          <a:bodyPr wrap="square" rtlCol="0">
            <a:spAutoFit/>
          </a:bodyPr>
          <a:lstStyle/>
          <a:p>
            <a:r>
              <a:rPr lang="en-US" b="1" dirty="0">
                <a:solidFill>
                  <a:schemeClr val="bg1"/>
                </a:solidFill>
                <a:latin typeface="Twentieth Century"/>
              </a:rPr>
              <a:t>Lucas Heredia</a:t>
            </a:r>
          </a:p>
        </p:txBody>
      </p:sp>
    </p:spTree>
  </p:cSld>
  <p:clrMapOvr>
    <a:masterClrMapping/>
  </p:clrMapOvr>
  <mc:AlternateContent xmlns:mc="http://schemas.openxmlformats.org/markup-compatibility/2006" xmlns:p14="http://schemas.microsoft.com/office/powerpoint/2010/main">
    <mc:Choice Requires="p14">
      <p:transition spd="slow" p14:dur="2000" advTm="16565"/>
    </mc:Choice>
    <mc:Fallback xmlns="">
      <p:transition spd="slow" advTm="16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gacf3362bad_1_3"/>
          <p:cNvSpPr txBox="1">
            <a:spLocks noGrp="1"/>
          </p:cNvSpPr>
          <p:nvPr>
            <p:ph type="title"/>
          </p:nvPr>
        </p:nvSpPr>
        <p:spPr>
          <a:xfrm>
            <a:off x="1484311" y="200125"/>
            <a:ext cx="10018800" cy="17526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600" dirty="0"/>
              <a:t>Graphical User Interface</a:t>
            </a:r>
            <a:endParaRPr sz="3600" dirty="0"/>
          </a:p>
          <a:p>
            <a:pPr marL="0" lvl="0" indent="0" algn="ctr" rtl="0">
              <a:spcBef>
                <a:spcPts val="0"/>
              </a:spcBef>
              <a:spcAft>
                <a:spcPts val="0"/>
              </a:spcAft>
              <a:buNone/>
            </a:pPr>
            <a:endParaRPr sz="2400" dirty="0"/>
          </a:p>
          <a:p>
            <a:pPr marL="914400" lvl="0" indent="457200" algn="l" rtl="0">
              <a:spcBef>
                <a:spcPts val="0"/>
              </a:spcBef>
              <a:spcAft>
                <a:spcPts val="0"/>
              </a:spcAft>
              <a:buNone/>
            </a:pPr>
            <a:r>
              <a:rPr lang="en-US" sz="2400" dirty="0"/>
              <a:t>									 	Before 		   				 After </a:t>
            </a:r>
            <a:endParaRPr dirty="0"/>
          </a:p>
        </p:txBody>
      </p:sp>
      <p:pic>
        <p:nvPicPr>
          <p:cNvPr id="568" name="Google Shape;568;gacf3362bad_1_3"/>
          <p:cNvPicPr preferRelativeResize="0"/>
          <p:nvPr/>
        </p:nvPicPr>
        <p:blipFill>
          <a:blip r:embed="rId5">
            <a:alphaModFix/>
          </a:blip>
          <a:stretch>
            <a:fillRect/>
          </a:stretch>
        </p:blipFill>
        <p:spPr>
          <a:xfrm>
            <a:off x="1484300" y="2406325"/>
            <a:ext cx="4406325" cy="2508275"/>
          </a:xfrm>
          <a:prstGeom prst="rect">
            <a:avLst/>
          </a:prstGeom>
          <a:noFill/>
          <a:ln>
            <a:noFill/>
          </a:ln>
        </p:spPr>
      </p:pic>
      <p:sp>
        <p:nvSpPr>
          <p:cNvPr id="569" name="Google Shape;569;gacf3362bad_1_3"/>
          <p:cNvSpPr txBox="1"/>
          <p:nvPr/>
        </p:nvSpPr>
        <p:spPr>
          <a:xfrm>
            <a:off x="2046013" y="5379825"/>
            <a:ext cx="2870400" cy="46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900">
                <a:solidFill>
                  <a:schemeClr val="lt1"/>
                </a:solidFill>
                <a:latin typeface="Twentieth Century"/>
                <a:ea typeface="Twentieth Century"/>
                <a:cs typeface="Twentieth Century"/>
                <a:sym typeface="Twentieth Century"/>
              </a:rPr>
              <a:t>Java fx UI </a:t>
            </a:r>
            <a:r>
              <a:rPr lang="en-US">
                <a:solidFill>
                  <a:schemeClr val="lt1"/>
                </a:solidFill>
                <a:latin typeface="Twentieth Century"/>
                <a:ea typeface="Twentieth Century"/>
                <a:cs typeface="Twentieth Century"/>
                <a:sym typeface="Twentieth Century"/>
              </a:rPr>
              <a:t> </a:t>
            </a:r>
            <a:endParaRPr>
              <a:solidFill>
                <a:schemeClr val="lt1"/>
              </a:solidFill>
              <a:latin typeface="Twentieth Century"/>
              <a:ea typeface="Twentieth Century"/>
              <a:cs typeface="Twentieth Century"/>
              <a:sym typeface="Twentieth Century"/>
            </a:endParaRPr>
          </a:p>
        </p:txBody>
      </p:sp>
      <p:sp>
        <p:nvSpPr>
          <p:cNvPr id="570" name="Google Shape;570;gacf3362bad_1_3"/>
          <p:cNvSpPr txBox="1"/>
          <p:nvPr/>
        </p:nvSpPr>
        <p:spPr>
          <a:xfrm>
            <a:off x="7836063" y="5242325"/>
            <a:ext cx="2870400" cy="46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rgbClr val="FFFFFF"/>
                </a:solidFill>
                <a:latin typeface="Twentieth Century"/>
                <a:ea typeface="Twentieth Century"/>
                <a:cs typeface="Twentieth Century"/>
                <a:sym typeface="Twentieth Century"/>
              </a:rPr>
              <a:t>GUI zero</a:t>
            </a:r>
            <a:endParaRPr sz="1800">
              <a:solidFill>
                <a:srgbClr val="FFFFFF"/>
              </a:solidFill>
              <a:latin typeface="Twentieth Century"/>
              <a:ea typeface="Twentieth Century"/>
              <a:cs typeface="Twentieth Century"/>
              <a:sym typeface="Twentieth Century"/>
            </a:endParaRPr>
          </a:p>
        </p:txBody>
      </p:sp>
      <p:pic>
        <p:nvPicPr>
          <p:cNvPr id="571" name="Google Shape;571;gacf3362bad_1_3"/>
          <p:cNvPicPr preferRelativeResize="0"/>
          <p:nvPr/>
        </p:nvPicPr>
        <p:blipFill>
          <a:blip r:embed="rId6">
            <a:alphaModFix/>
          </a:blip>
          <a:stretch>
            <a:fillRect/>
          </a:stretch>
        </p:blipFill>
        <p:spPr>
          <a:xfrm>
            <a:off x="10834675" y="5634052"/>
            <a:ext cx="1057275" cy="1057275"/>
          </a:xfrm>
          <a:prstGeom prst="rect">
            <a:avLst/>
          </a:prstGeom>
          <a:noFill/>
          <a:ln>
            <a:noFill/>
          </a:ln>
        </p:spPr>
      </p:pic>
      <p:pic>
        <p:nvPicPr>
          <p:cNvPr id="572" name="Google Shape;572;gacf3362bad_1_3"/>
          <p:cNvPicPr preferRelativeResize="0"/>
          <p:nvPr/>
        </p:nvPicPr>
        <p:blipFill>
          <a:blip r:embed="rId7">
            <a:alphaModFix/>
          </a:blip>
          <a:stretch>
            <a:fillRect/>
          </a:stretch>
        </p:blipFill>
        <p:spPr>
          <a:xfrm>
            <a:off x="7031125" y="2479363"/>
            <a:ext cx="4191000" cy="2362200"/>
          </a:xfrm>
          <a:prstGeom prst="rect">
            <a:avLst/>
          </a:prstGeom>
          <a:noFill/>
          <a:ln>
            <a:noFill/>
          </a:ln>
        </p:spPr>
      </p:pic>
      <p:pic>
        <p:nvPicPr>
          <p:cNvPr id="7" name="Audio 6">
            <a:hlinkClick r:id="" action="ppaction://media"/>
            <a:extLst>
              <a:ext uri="{FF2B5EF4-FFF2-40B4-BE49-F238E27FC236}">
                <a16:creationId xmlns:a16="http://schemas.microsoft.com/office/drawing/2014/main" id="{B2F56E44-F409-451C-BF8B-C0EF3A8A94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6592" y="6081727"/>
            <a:ext cx="609600" cy="609600"/>
          </a:xfrm>
          <a:prstGeom prst="rect">
            <a:avLst/>
          </a:prstGeom>
        </p:spPr>
      </p:pic>
      <p:sp>
        <p:nvSpPr>
          <p:cNvPr id="9" name="TextBox 8">
            <a:extLst>
              <a:ext uri="{FF2B5EF4-FFF2-40B4-BE49-F238E27FC236}">
                <a16:creationId xmlns:a16="http://schemas.microsoft.com/office/drawing/2014/main" id="{F0E23EE6-E015-4FE8-BD30-FA5DC1E8C6DA}"/>
              </a:ext>
            </a:extLst>
          </p:cNvPr>
          <p:cNvSpPr txBox="1"/>
          <p:nvPr/>
        </p:nvSpPr>
        <p:spPr>
          <a:xfrm>
            <a:off x="9560198" y="6421164"/>
            <a:ext cx="1507852" cy="307777"/>
          </a:xfrm>
          <a:prstGeom prst="rect">
            <a:avLst/>
          </a:prstGeom>
          <a:noFill/>
        </p:spPr>
        <p:txBody>
          <a:bodyPr wrap="square" rtlCol="0">
            <a:spAutoFit/>
          </a:bodyPr>
          <a:lstStyle/>
          <a:p>
            <a:r>
              <a:rPr lang="en-US" b="1" dirty="0">
                <a:solidFill>
                  <a:schemeClr val="bg1"/>
                </a:solidFill>
                <a:latin typeface="Twentieth Century"/>
              </a:rPr>
              <a:t>Lucas Heredia</a:t>
            </a:r>
          </a:p>
        </p:txBody>
      </p:sp>
    </p:spTree>
  </p:cSld>
  <p:clrMapOvr>
    <a:masterClrMapping/>
  </p:clrMapOvr>
  <mc:AlternateContent xmlns:mc="http://schemas.openxmlformats.org/markup-compatibility/2006" xmlns:p14="http://schemas.microsoft.com/office/powerpoint/2010/main">
    <mc:Choice Requires="p14">
      <p:transition spd="slow" p14:dur="2000" advTm="23681"/>
    </mc:Choice>
    <mc:Fallback xmlns="">
      <p:transition spd="slow" advTm="23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gacf3362bad_5_35"/>
          <p:cNvPicPr preferRelativeResize="0"/>
          <p:nvPr/>
        </p:nvPicPr>
        <p:blipFill>
          <a:blip r:embed="rId5">
            <a:alphaModFix/>
          </a:blip>
          <a:stretch>
            <a:fillRect/>
          </a:stretch>
        </p:blipFill>
        <p:spPr>
          <a:xfrm>
            <a:off x="4554812" y="0"/>
            <a:ext cx="3082375" cy="3082375"/>
          </a:xfrm>
          <a:prstGeom prst="rect">
            <a:avLst/>
          </a:prstGeom>
          <a:noFill/>
          <a:ln>
            <a:noFill/>
          </a:ln>
        </p:spPr>
      </p:pic>
      <p:sp>
        <p:nvSpPr>
          <p:cNvPr id="578" name="Google Shape;578;gacf3362bad_5_35"/>
          <p:cNvSpPr txBox="1"/>
          <p:nvPr/>
        </p:nvSpPr>
        <p:spPr>
          <a:xfrm>
            <a:off x="2469450" y="2939175"/>
            <a:ext cx="7253100" cy="30000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lt1"/>
              </a:buClr>
              <a:buSzPts val="2400"/>
              <a:buFont typeface="Twentieth Century"/>
              <a:buChar char="•"/>
            </a:pPr>
            <a:r>
              <a:rPr lang="en-US" sz="2400" dirty="0">
                <a:solidFill>
                  <a:schemeClr val="lt1"/>
                </a:solidFill>
                <a:latin typeface="Twentieth Century"/>
                <a:ea typeface="Twentieth Century"/>
                <a:cs typeface="Twentieth Century"/>
                <a:sym typeface="Twentieth Century"/>
              </a:rPr>
              <a:t>Every component is now being handled by python scripts since we gave up on interfacing </a:t>
            </a:r>
            <a:r>
              <a:rPr lang="en-US" sz="2400" dirty="0" err="1">
                <a:solidFill>
                  <a:schemeClr val="lt1"/>
                </a:solidFill>
                <a:latin typeface="Twentieth Century"/>
                <a:ea typeface="Twentieth Century"/>
                <a:cs typeface="Twentieth Century"/>
                <a:sym typeface="Twentieth Century"/>
              </a:rPr>
              <a:t>omniDriver</a:t>
            </a:r>
            <a:endParaRPr sz="2400" dirty="0">
              <a:solidFill>
                <a:schemeClr val="lt1"/>
              </a:solidFill>
              <a:latin typeface="Twentieth Century"/>
              <a:ea typeface="Twentieth Century"/>
              <a:cs typeface="Twentieth Century"/>
              <a:sym typeface="Twentieth Century"/>
            </a:endParaRPr>
          </a:p>
          <a:p>
            <a:pPr marL="457200" lvl="0" indent="-381000" algn="l" rtl="0">
              <a:spcBef>
                <a:spcPts val="0"/>
              </a:spcBef>
              <a:spcAft>
                <a:spcPts val="0"/>
              </a:spcAft>
              <a:buClr>
                <a:schemeClr val="lt1"/>
              </a:buClr>
              <a:buSzPts val="2400"/>
              <a:buFont typeface="Twentieth Century"/>
              <a:buChar char="•"/>
            </a:pPr>
            <a:r>
              <a:rPr lang="en-US" sz="2400" dirty="0">
                <a:solidFill>
                  <a:schemeClr val="lt1"/>
                </a:solidFill>
                <a:latin typeface="Twentieth Century"/>
                <a:ea typeface="Twentieth Century"/>
                <a:cs typeface="Twentieth Century"/>
                <a:sym typeface="Twentieth Century"/>
              </a:rPr>
              <a:t>We switched to using  python Scripts to Handle the IO</a:t>
            </a:r>
            <a:endParaRPr sz="2400" dirty="0">
              <a:solidFill>
                <a:schemeClr val="lt1"/>
              </a:solidFill>
              <a:latin typeface="Twentieth Century"/>
              <a:ea typeface="Twentieth Century"/>
              <a:cs typeface="Twentieth Century"/>
              <a:sym typeface="Twentieth Century"/>
            </a:endParaRPr>
          </a:p>
          <a:p>
            <a:pPr marL="457200" lvl="0" indent="-381000" algn="l" rtl="0">
              <a:spcBef>
                <a:spcPts val="0"/>
              </a:spcBef>
              <a:spcAft>
                <a:spcPts val="0"/>
              </a:spcAft>
              <a:buClr>
                <a:schemeClr val="lt1"/>
              </a:buClr>
              <a:buSzPts val="2400"/>
              <a:buFont typeface="Twentieth Century"/>
              <a:buChar char="•"/>
            </a:pPr>
            <a:r>
              <a:rPr lang="en-US" sz="2400" dirty="0" err="1">
                <a:solidFill>
                  <a:schemeClr val="lt1"/>
                </a:solidFill>
                <a:latin typeface="Twentieth Century"/>
                <a:ea typeface="Twentieth Century"/>
                <a:cs typeface="Twentieth Century"/>
                <a:sym typeface="Twentieth Century"/>
              </a:rPr>
              <a:t>GUIzero</a:t>
            </a:r>
            <a:r>
              <a:rPr lang="en-US" sz="2400" dirty="0">
                <a:solidFill>
                  <a:schemeClr val="lt1"/>
                </a:solidFill>
                <a:latin typeface="Twentieth Century"/>
                <a:ea typeface="Twentieth Century"/>
                <a:cs typeface="Twentieth Century"/>
                <a:sym typeface="Twentieth Century"/>
              </a:rPr>
              <a:t> </a:t>
            </a:r>
            <a:endParaRPr sz="2400" dirty="0">
              <a:solidFill>
                <a:schemeClr val="lt1"/>
              </a:solidFill>
              <a:latin typeface="Twentieth Century"/>
              <a:ea typeface="Twentieth Century"/>
              <a:cs typeface="Twentieth Century"/>
              <a:sym typeface="Twentieth Century"/>
            </a:endParaRPr>
          </a:p>
          <a:p>
            <a:pPr marL="457200" lvl="0" indent="-381000" algn="l" rtl="0">
              <a:spcBef>
                <a:spcPts val="0"/>
              </a:spcBef>
              <a:spcAft>
                <a:spcPts val="0"/>
              </a:spcAft>
              <a:buClr>
                <a:schemeClr val="lt1"/>
              </a:buClr>
              <a:buSzPts val="2400"/>
              <a:buFont typeface="Twentieth Century"/>
              <a:buChar char="•"/>
            </a:pPr>
            <a:r>
              <a:rPr lang="en-US" sz="2400" dirty="0" err="1">
                <a:solidFill>
                  <a:schemeClr val="lt1"/>
                </a:solidFill>
                <a:latin typeface="Twentieth Century"/>
                <a:ea typeface="Twentieth Century"/>
                <a:cs typeface="Twentieth Century"/>
                <a:sym typeface="Twentieth Century"/>
              </a:rPr>
              <a:t>adafruit_DHT</a:t>
            </a:r>
            <a:endParaRPr sz="2400" dirty="0">
              <a:solidFill>
                <a:schemeClr val="lt1"/>
              </a:solidFill>
              <a:latin typeface="Twentieth Century"/>
              <a:ea typeface="Twentieth Century"/>
              <a:cs typeface="Twentieth Century"/>
              <a:sym typeface="Twentieth Century"/>
            </a:endParaRPr>
          </a:p>
          <a:p>
            <a:pPr marL="457200" lvl="0" indent="-381000" algn="l" rtl="0">
              <a:spcBef>
                <a:spcPts val="0"/>
              </a:spcBef>
              <a:spcAft>
                <a:spcPts val="0"/>
              </a:spcAft>
              <a:buClr>
                <a:schemeClr val="lt1"/>
              </a:buClr>
              <a:buSzPts val="2400"/>
              <a:buFont typeface="Twentieth Century"/>
              <a:buChar char="•"/>
            </a:pPr>
            <a:r>
              <a:rPr lang="en-US" sz="2400" dirty="0" err="1">
                <a:solidFill>
                  <a:schemeClr val="lt1"/>
                </a:solidFill>
                <a:latin typeface="Twentieth Century"/>
                <a:ea typeface="Twentieth Century"/>
                <a:cs typeface="Twentieth Century"/>
                <a:sym typeface="Twentieth Century"/>
              </a:rPr>
              <a:t>Rasperry</a:t>
            </a:r>
            <a:r>
              <a:rPr lang="en-US" sz="2400" dirty="0">
                <a:solidFill>
                  <a:schemeClr val="lt1"/>
                </a:solidFill>
                <a:latin typeface="Twentieth Century"/>
                <a:ea typeface="Twentieth Century"/>
                <a:cs typeface="Twentieth Century"/>
                <a:sym typeface="Twentieth Century"/>
              </a:rPr>
              <a:t> GPIO</a:t>
            </a:r>
            <a:endParaRPr sz="2400" dirty="0">
              <a:solidFill>
                <a:schemeClr val="lt1"/>
              </a:solidFill>
              <a:latin typeface="Twentieth Century"/>
              <a:ea typeface="Twentieth Century"/>
              <a:cs typeface="Twentieth Century"/>
              <a:sym typeface="Twentieth Century"/>
            </a:endParaRPr>
          </a:p>
          <a:p>
            <a:pPr marL="457200" lvl="0" indent="-381000" algn="l" rtl="0">
              <a:spcBef>
                <a:spcPts val="0"/>
              </a:spcBef>
              <a:spcAft>
                <a:spcPts val="0"/>
              </a:spcAft>
              <a:buClr>
                <a:schemeClr val="lt1"/>
              </a:buClr>
              <a:buSzPts val="2400"/>
              <a:buFont typeface="Twentieth Century"/>
              <a:buChar char="•"/>
            </a:pPr>
            <a:r>
              <a:rPr lang="en-US" sz="2400" dirty="0" err="1">
                <a:solidFill>
                  <a:schemeClr val="lt1"/>
                </a:solidFill>
                <a:latin typeface="Twentieth Century"/>
                <a:ea typeface="Twentieth Century"/>
                <a:cs typeface="Twentieth Century"/>
                <a:sym typeface="Twentieth Century"/>
              </a:rPr>
              <a:t>widgetlord.pi_spi</a:t>
            </a:r>
            <a:endParaRPr sz="2400" dirty="0">
              <a:solidFill>
                <a:schemeClr val="lt1"/>
              </a:solidFill>
              <a:latin typeface="Twentieth Century"/>
              <a:ea typeface="Twentieth Century"/>
              <a:cs typeface="Twentieth Century"/>
              <a:sym typeface="Twentieth Century"/>
            </a:endParaRPr>
          </a:p>
        </p:txBody>
      </p:sp>
      <p:pic>
        <p:nvPicPr>
          <p:cNvPr id="12" name="Audio 11">
            <a:hlinkClick r:id="" action="ppaction://media"/>
            <a:extLst>
              <a:ext uri="{FF2B5EF4-FFF2-40B4-BE49-F238E27FC236}">
                <a16:creationId xmlns:a16="http://schemas.microsoft.com/office/drawing/2014/main" id="{EF061AA1-F388-4AFC-A5E8-35BFB79E1403}"/>
              </a:ext>
            </a:extLst>
          </p:cNvPr>
          <p:cNvPicPr>
            <a:picLocks noChangeAspect="1"/>
          </p:cNvPicPr>
          <p:nvPr>
            <a:audioFile r:link="rId1"/>
            <p:extLst>
              <p:ext uri="{DAA4B4D4-6D71-4841-9C94-3DE7FCFB9230}">
                <p14:media xmlns:p14="http://schemas.microsoft.com/office/powerpoint/2010/main" r:embed="rId2">
                  <p14:trim end="3282.6916"/>
                </p14:media>
              </p:ext>
            </p:extLst>
          </p:nvPr>
        </p:nvPicPr>
        <p:blipFill>
          <a:blip r:embed="rId6"/>
          <a:stretch>
            <a:fillRect/>
          </a:stretch>
        </p:blipFill>
        <p:spPr>
          <a:xfrm>
            <a:off x="284584" y="6123992"/>
            <a:ext cx="609600" cy="609600"/>
          </a:xfrm>
          <a:prstGeom prst="rect">
            <a:avLst/>
          </a:prstGeom>
        </p:spPr>
      </p:pic>
      <p:sp>
        <p:nvSpPr>
          <p:cNvPr id="5" name="TextBox 4">
            <a:extLst>
              <a:ext uri="{FF2B5EF4-FFF2-40B4-BE49-F238E27FC236}">
                <a16:creationId xmlns:a16="http://schemas.microsoft.com/office/drawing/2014/main" id="{E19BE3E0-AF1F-4092-B1B0-06F3EA6496E2}"/>
              </a:ext>
            </a:extLst>
          </p:cNvPr>
          <p:cNvSpPr txBox="1"/>
          <p:nvPr/>
        </p:nvSpPr>
        <p:spPr>
          <a:xfrm>
            <a:off x="9560198" y="6421164"/>
            <a:ext cx="1507852" cy="307777"/>
          </a:xfrm>
          <a:prstGeom prst="rect">
            <a:avLst/>
          </a:prstGeom>
          <a:noFill/>
        </p:spPr>
        <p:txBody>
          <a:bodyPr wrap="square" rtlCol="0">
            <a:spAutoFit/>
          </a:bodyPr>
          <a:lstStyle/>
          <a:p>
            <a:r>
              <a:rPr lang="en-US" b="1" dirty="0">
                <a:solidFill>
                  <a:schemeClr val="bg1"/>
                </a:solidFill>
                <a:latin typeface="Twentieth Century"/>
              </a:rPr>
              <a:t>Lucas Heredia</a:t>
            </a:r>
          </a:p>
        </p:txBody>
      </p:sp>
      <p:pic>
        <p:nvPicPr>
          <p:cNvPr id="6" name="Google Shape;571;gacf3362bad_1_3">
            <a:extLst>
              <a:ext uri="{FF2B5EF4-FFF2-40B4-BE49-F238E27FC236}">
                <a16:creationId xmlns:a16="http://schemas.microsoft.com/office/drawing/2014/main" id="{4D89976C-8FF5-4022-984A-B46B2AC7F3B5}"/>
              </a:ext>
            </a:extLst>
          </p:cNvPr>
          <p:cNvPicPr preferRelativeResize="0"/>
          <p:nvPr/>
        </p:nvPicPr>
        <p:blipFill>
          <a:blip r:embed="rId7">
            <a:alphaModFix/>
          </a:blip>
          <a:stretch>
            <a:fillRect/>
          </a:stretch>
        </p:blipFill>
        <p:spPr>
          <a:xfrm>
            <a:off x="10834675" y="5634052"/>
            <a:ext cx="1057275" cy="1057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66869"/>
    </mc:Choice>
    <mc:Fallback xmlns="">
      <p:transition spd="slow" advTm="66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E43DF-0BFE-40E8-A573-4336ECDAA619}"/>
              </a:ext>
            </a:extLst>
          </p:cNvPr>
          <p:cNvSpPr>
            <a:spLocks noGrp="1"/>
          </p:cNvSpPr>
          <p:nvPr>
            <p:ph type="title"/>
          </p:nvPr>
        </p:nvSpPr>
        <p:spPr/>
        <p:txBody>
          <a:bodyPr/>
          <a:lstStyle/>
          <a:p>
            <a:r>
              <a:rPr lang="en-US" dirty="0"/>
              <a:t>Overall Progress</a:t>
            </a:r>
          </a:p>
        </p:txBody>
      </p:sp>
      <p:graphicFrame>
        <p:nvGraphicFramePr>
          <p:cNvPr id="4" name="Table 4">
            <a:extLst>
              <a:ext uri="{FF2B5EF4-FFF2-40B4-BE49-F238E27FC236}">
                <a16:creationId xmlns:a16="http://schemas.microsoft.com/office/drawing/2014/main" id="{87C83FFB-763B-412F-A312-5FA1F63C55EB}"/>
              </a:ext>
            </a:extLst>
          </p:cNvPr>
          <p:cNvGraphicFramePr>
            <a:graphicFrameLocks noGrp="1"/>
          </p:cNvGraphicFramePr>
          <p:nvPr>
            <p:extLst>
              <p:ext uri="{D42A27DB-BD31-4B8C-83A1-F6EECF244321}">
                <p14:modId xmlns:p14="http://schemas.microsoft.com/office/powerpoint/2010/main" val="3324866855"/>
              </p:ext>
            </p:extLst>
          </p:nvPr>
        </p:nvGraphicFramePr>
        <p:xfrm>
          <a:off x="1390650" y="1900766"/>
          <a:ext cx="9372600" cy="3898902"/>
        </p:xfrm>
        <a:graphic>
          <a:graphicData uri="http://schemas.openxmlformats.org/drawingml/2006/table">
            <a:tbl>
              <a:tblPr firstRow="1" bandRow="1">
                <a:tableStyleId>{21E4AEA4-8DFA-4A89-87EB-49C32662AFE0}</a:tableStyleId>
              </a:tblPr>
              <a:tblGrid>
                <a:gridCol w="3124200">
                  <a:extLst>
                    <a:ext uri="{9D8B030D-6E8A-4147-A177-3AD203B41FA5}">
                      <a16:colId xmlns:a16="http://schemas.microsoft.com/office/drawing/2014/main" val="1799263791"/>
                    </a:ext>
                  </a:extLst>
                </a:gridCol>
                <a:gridCol w="3124200">
                  <a:extLst>
                    <a:ext uri="{9D8B030D-6E8A-4147-A177-3AD203B41FA5}">
                      <a16:colId xmlns:a16="http://schemas.microsoft.com/office/drawing/2014/main" val="2606546366"/>
                    </a:ext>
                  </a:extLst>
                </a:gridCol>
                <a:gridCol w="3124200">
                  <a:extLst>
                    <a:ext uri="{9D8B030D-6E8A-4147-A177-3AD203B41FA5}">
                      <a16:colId xmlns:a16="http://schemas.microsoft.com/office/drawing/2014/main" val="4138403021"/>
                    </a:ext>
                  </a:extLst>
                </a:gridCol>
              </a:tblGrid>
              <a:tr h="649817">
                <a:tc>
                  <a:txBody>
                    <a:bodyPr/>
                    <a:lstStyle/>
                    <a:p>
                      <a:pPr algn="ctr"/>
                      <a:r>
                        <a:rPr lang="en-US" sz="2000" dirty="0"/>
                        <a:t>Task</a:t>
                      </a:r>
                    </a:p>
                  </a:txBody>
                  <a:tcPr/>
                </a:tc>
                <a:tc>
                  <a:txBody>
                    <a:bodyPr/>
                    <a:lstStyle/>
                    <a:p>
                      <a:pPr algn="ctr"/>
                      <a:r>
                        <a:rPr lang="en-US" sz="2000" dirty="0"/>
                        <a:t>New Deadline</a:t>
                      </a:r>
                    </a:p>
                  </a:txBody>
                  <a:tcPr/>
                </a:tc>
                <a:tc>
                  <a:txBody>
                    <a:bodyPr/>
                    <a:lstStyle/>
                    <a:p>
                      <a:pPr algn="ctr"/>
                      <a:r>
                        <a:rPr lang="en-US" sz="2000" dirty="0"/>
                        <a:t>Status</a:t>
                      </a:r>
                    </a:p>
                  </a:txBody>
                  <a:tcPr/>
                </a:tc>
                <a:extLst>
                  <a:ext uri="{0D108BD9-81ED-4DB2-BD59-A6C34878D82A}">
                    <a16:rowId xmlns:a16="http://schemas.microsoft.com/office/drawing/2014/main" val="436665170"/>
                  </a:ext>
                </a:extLst>
              </a:tr>
              <a:tr h="649817">
                <a:tc>
                  <a:txBody>
                    <a:bodyPr/>
                    <a:lstStyle/>
                    <a:p>
                      <a:pPr algn="ctr"/>
                      <a:r>
                        <a:rPr lang="en-US" sz="1800" dirty="0"/>
                        <a:t>Build Software and User Interface</a:t>
                      </a:r>
                    </a:p>
                  </a:txBody>
                  <a:tcPr/>
                </a:tc>
                <a:tc>
                  <a:txBody>
                    <a:bodyPr/>
                    <a:lstStyle/>
                    <a:p>
                      <a:pPr algn="ctr"/>
                      <a:r>
                        <a:rPr lang="en-US" sz="1800" dirty="0"/>
                        <a:t>11/20/20</a:t>
                      </a:r>
                    </a:p>
                  </a:txBody>
                  <a:tcPr/>
                </a:tc>
                <a:tc>
                  <a:txBody>
                    <a:bodyPr/>
                    <a:lstStyle/>
                    <a:p>
                      <a:pPr algn="ctr"/>
                      <a:r>
                        <a:rPr lang="en-US" sz="1800" dirty="0"/>
                        <a:t>Finished</a:t>
                      </a:r>
                    </a:p>
                  </a:txBody>
                  <a:tcPr/>
                </a:tc>
                <a:extLst>
                  <a:ext uri="{0D108BD9-81ED-4DB2-BD59-A6C34878D82A}">
                    <a16:rowId xmlns:a16="http://schemas.microsoft.com/office/drawing/2014/main" val="990607268"/>
                  </a:ext>
                </a:extLst>
              </a:tr>
              <a:tr h="649817">
                <a:tc>
                  <a:txBody>
                    <a:bodyPr/>
                    <a:lstStyle/>
                    <a:p>
                      <a:pPr algn="ctr"/>
                      <a:r>
                        <a:rPr lang="en-US" sz="1800" dirty="0"/>
                        <a:t>Build Electrical Panel</a:t>
                      </a:r>
                    </a:p>
                  </a:txBody>
                  <a:tcPr/>
                </a:tc>
                <a:tc>
                  <a:txBody>
                    <a:bodyPr/>
                    <a:lstStyle/>
                    <a:p>
                      <a:pPr algn="ctr"/>
                      <a:r>
                        <a:rPr lang="en-US" sz="1800" dirty="0"/>
                        <a:t>11/20/20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Finished</a:t>
                      </a:r>
                    </a:p>
                  </a:txBody>
                  <a:tcPr/>
                </a:tc>
                <a:extLst>
                  <a:ext uri="{0D108BD9-81ED-4DB2-BD59-A6C34878D82A}">
                    <a16:rowId xmlns:a16="http://schemas.microsoft.com/office/drawing/2014/main" val="3211924245"/>
                  </a:ext>
                </a:extLst>
              </a:tr>
              <a:tr h="649817">
                <a:tc>
                  <a:txBody>
                    <a:bodyPr/>
                    <a:lstStyle/>
                    <a:p>
                      <a:pPr algn="ctr"/>
                      <a:r>
                        <a:rPr lang="en-US" sz="1800" dirty="0"/>
                        <a:t>Integration of whole system</a:t>
                      </a:r>
                    </a:p>
                  </a:txBody>
                  <a:tcPr/>
                </a:tc>
                <a:tc>
                  <a:txBody>
                    <a:bodyPr/>
                    <a:lstStyle/>
                    <a:p>
                      <a:pPr algn="ctr"/>
                      <a:r>
                        <a:rPr lang="en-US" sz="1800" dirty="0"/>
                        <a:t>11/20/20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Finished</a:t>
                      </a:r>
                    </a:p>
                    <a:p>
                      <a:pPr algn="ctr"/>
                      <a:endParaRPr lang="en-US" sz="1800" dirty="0"/>
                    </a:p>
                  </a:txBody>
                  <a:tcPr/>
                </a:tc>
                <a:extLst>
                  <a:ext uri="{0D108BD9-81ED-4DB2-BD59-A6C34878D82A}">
                    <a16:rowId xmlns:a16="http://schemas.microsoft.com/office/drawing/2014/main" val="3657623421"/>
                  </a:ext>
                </a:extLst>
              </a:tr>
              <a:tr h="649817">
                <a:tc>
                  <a:txBody>
                    <a:bodyPr/>
                    <a:lstStyle/>
                    <a:p>
                      <a:pPr algn="ctr"/>
                      <a:r>
                        <a:rPr lang="en-US" sz="1800" dirty="0"/>
                        <a:t>Test</a:t>
                      </a:r>
                    </a:p>
                  </a:txBody>
                  <a:tcPr/>
                </a:tc>
                <a:tc>
                  <a:txBody>
                    <a:bodyPr/>
                    <a:lstStyle/>
                    <a:p>
                      <a:pPr algn="ctr"/>
                      <a:r>
                        <a:rPr lang="en-US" sz="1800" dirty="0"/>
                        <a:t>11/22/20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Finished</a:t>
                      </a:r>
                    </a:p>
                    <a:p>
                      <a:pPr algn="ctr"/>
                      <a:endParaRPr lang="en-US" sz="1800" dirty="0"/>
                    </a:p>
                  </a:txBody>
                  <a:tcPr/>
                </a:tc>
                <a:extLst>
                  <a:ext uri="{0D108BD9-81ED-4DB2-BD59-A6C34878D82A}">
                    <a16:rowId xmlns:a16="http://schemas.microsoft.com/office/drawing/2014/main" val="3998387698"/>
                  </a:ext>
                </a:extLst>
              </a:tr>
              <a:tr h="649817">
                <a:tc>
                  <a:txBody>
                    <a:bodyPr/>
                    <a:lstStyle/>
                    <a:p>
                      <a:pPr algn="ctr"/>
                      <a:r>
                        <a:rPr lang="en-US" sz="1800" dirty="0"/>
                        <a:t>Implementation &amp; Presentation</a:t>
                      </a:r>
                    </a:p>
                  </a:txBody>
                  <a:tcPr/>
                </a:tc>
                <a:tc>
                  <a:txBody>
                    <a:bodyPr/>
                    <a:lstStyle/>
                    <a:p>
                      <a:pPr algn="ctr"/>
                      <a:r>
                        <a:rPr lang="en-US" sz="1800" dirty="0"/>
                        <a:t>11/28/20</a:t>
                      </a:r>
                    </a:p>
                  </a:txBody>
                  <a:tcPr/>
                </a:tc>
                <a:tc>
                  <a:txBody>
                    <a:bodyPr/>
                    <a:lstStyle/>
                    <a:p>
                      <a:pPr algn="ctr"/>
                      <a:r>
                        <a:rPr lang="en-US" sz="1800" dirty="0"/>
                        <a:t>Finished</a:t>
                      </a:r>
                    </a:p>
                  </a:txBody>
                  <a:tcPr/>
                </a:tc>
                <a:extLst>
                  <a:ext uri="{0D108BD9-81ED-4DB2-BD59-A6C34878D82A}">
                    <a16:rowId xmlns:a16="http://schemas.microsoft.com/office/drawing/2014/main" val="2958440307"/>
                  </a:ext>
                </a:extLst>
              </a:tr>
            </a:tbl>
          </a:graphicData>
        </a:graphic>
      </p:graphicFrame>
      <p:pic>
        <p:nvPicPr>
          <p:cNvPr id="5" name="Audio 4">
            <a:hlinkClick r:id="" action="ppaction://media"/>
            <a:extLst>
              <a:ext uri="{FF2B5EF4-FFF2-40B4-BE49-F238E27FC236}">
                <a16:creationId xmlns:a16="http://schemas.microsoft.com/office/drawing/2014/main" id="{4241C95C-E472-4AC3-BAEE-3204FCD31F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575005239"/>
      </p:ext>
    </p:extLst>
  </p:cSld>
  <p:clrMapOvr>
    <a:masterClrMapping/>
  </p:clrMapOvr>
  <mc:AlternateContent xmlns:mc="http://schemas.openxmlformats.org/markup-compatibility/2006">
    <mc:Choice xmlns:p14="http://schemas.microsoft.com/office/powerpoint/2010/main" Requires="p14">
      <p:transition spd="slow" p14:dur="2000" advTm="13853"/>
    </mc:Choice>
    <mc:Fallback>
      <p:transition spd="slow" advTm="13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g98a2c0bddd_2_17"/>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Successes</a:t>
            </a:r>
            <a:r>
              <a:rPr lang="en-US"/>
              <a:t> &amp; Difficulties</a:t>
            </a:r>
            <a:endParaRPr/>
          </a:p>
        </p:txBody>
      </p:sp>
      <p:sp>
        <p:nvSpPr>
          <p:cNvPr id="572" name="Google Shape;572;g98a2c0bddd_2_17"/>
          <p:cNvSpPr txBox="1">
            <a:spLocks noGrp="1"/>
          </p:cNvSpPr>
          <p:nvPr>
            <p:ph type="body" idx="1"/>
          </p:nvPr>
        </p:nvSpPr>
        <p:spPr>
          <a:xfrm>
            <a:off x="1086610" y="2223749"/>
            <a:ext cx="10018800" cy="3124200"/>
          </a:xfrm>
          <a:prstGeom prst="rect">
            <a:avLst/>
          </a:prstGeom>
          <a:noFill/>
          <a:ln>
            <a:noFill/>
          </a:ln>
        </p:spPr>
        <p:txBody>
          <a:bodyPr spcFirstLastPara="1" wrap="square" lIns="91425" tIns="45700" rIns="91425" bIns="45700" anchor="ctr" anchorCtr="0">
            <a:noAutofit/>
          </a:bodyPr>
          <a:lstStyle/>
          <a:p>
            <a:pPr marL="457200" lvl="0" indent="-394335" algn="l" rtl="0">
              <a:lnSpc>
                <a:spcPct val="100000"/>
              </a:lnSpc>
              <a:spcBef>
                <a:spcPts val="360"/>
              </a:spcBef>
              <a:spcAft>
                <a:spcPts val="0"/>
              </a:spcAft>
              <a:buSzPts val="2610"/>
              <a:buChar char="•"/>
            </a:pPr>
            <a:r>
              <a:rPr lang="en-US" dirty="0"/>
              <a:t>Successes</a:t>
            </a:r>
            <a:endParaRPr dirty="0"/>
          </a:p>
          <a:p>
            <a:pPr marL="914400" lvl="1" indent="-394335" algn="l" rtl="0">
              <a:lnSpc>
                <a:spcPct val="100000"/>
              </a:lnSpc>
              <a:spcBef>
                <a:spcPts val="0"/>
              </a:spcBef>
              <a:spcAft>
                <a:spcPts val="0"/>
              </a:spcAft>
              <a:buSzPts val="2610"/>
              <a:buChar char="•"/>
            </a:pPr>
            <a:r>
              <a:rPr lang="en-US" dirty="0"/>
              <a:t>UV Filtration System</a:t>
            </a:r>
            <a:endParaRPr dirty="0"/>
          </a:p>
          <a:p>
            <a:pPr marL="914400" lvl="1" indent="-394335" algn="l" rtl="0">
              <a:lnSpc>
                <a:spcPct val="100000"/>
              </a:lnSpc>
              <a:spcBef>
                <a:spcPts val="0"/>
              </a:spcBef>
              <a:spcAft>
                <a:spcPts val="0"/>
              </a:spcAft>
              <a:buSzPts val="2610"/>
              <a:buChar char="•"/>
            </a:pPr>
            <a:r>
              <a:rPr lang="en-US" dirty="0"/>
              <a:t>Solar Power System</a:t>
            </a:r>
          </a:p>
          <a:p>
            <a:pPr marL="914400" lvl="1" indent="-394335" algn="l" rtl="0">
              <a:lnSpc>
                <a:spcPct val="100000"/>
              </a:lnSpc>
              <a:spcBef>
                <a:spcPts val="0"/>
              </a:spcBef>
              <a:spcAft>
                <a:spcPts val="0"/>
              </a:spcAft>
              <a:buSzPts val="2610"/>
              <a:buChar char="•"/>
            </a:pPr>
            <a:r>
              <a:rPr lang="en-US" dirty="0"/>
              <a:t>User Interface</a:t>
            </a:r>
          </a:p>
          <a:p>
            <a:pPr marL="914400" lvl="1" indent="-394335" algn="l" rtl="0">
              <a:lnSpc>
                <a:spcPct val="100000"/>
              </a:lnSpc>
              <a:spcBef>
                <a:spcPts val="0"/>
              </a:spcBef>
              <a:spcAft>
                <a:spcPts val="0"/>
              </a:spcAft>
              <a:buSzPts val="2610"/>
              <a:buChar char="•"/>
            </a:pPr>
            <a:r>
              <a:rPr lang="en-US" dirty="0"/>
              <a:t>Analyzing the water</a:t>
            </a:r>
            <a:endParaRPr dirty="0"/>
          </a:p>
          <a:p>
            <a:pPr marL="457200" lvl="0" indent="-394335" algn="l" rtl="0">
              <a:lnSpc>
                <a:spcPct val="100000"/>
              </a:lnSpc>
              <a:spcBef>
                <a:spcPts val="0"/>
              </a:spcBef>
              <a:spcAft>
                <a:spcPts val="0"/>
              </a:spcAft>
              <a:buSzPts val="2610"/>
              <a:buChar char="•"/>
            </a:pPr>
            <a:r>
              <a:rPr lang="en-US" dirty="0"/>
              <a:t>Difficulties</a:t>
            </a:r>
            <a:endParaRPr dirty="0"/>
          </a:p>
          <a:p>
            <a:pPr marL="914400" lvl="1" indent="-368935" algn="l" rtl="0">
              <a:lnSpc>
                <a:spcPct val="100000"/>
              </a:lnSpc>
              <a:spcBef>
                <a:spcPts val="0"/>
              </a:spcBef>
              <a:spcAft>
                <a:spcPts val="0"/>
              </a:spcAft>
              <a:buSzPts val="2210"/>
              <a:buChar char="•"/>
            </a:pPr>
            <a:r>
              <a:rPr lang="en-US" dirty="0"/>
              <a:t>Temperature Sensor</a:t>
            </a:r>
          </a:p>
          <a:p>
            <a:pPr marL="914400" lvl="1" indent="-368935" algn="l" rtl="0">
              <a:lnSpc>
                <a:spcPct val="100000"/>
              </a:lnSpc>
              <a:spcBef>
                <a:spcPts val="0"/>
              </a:spcBef>
              <a:spcAft>
                <a:spcPts val="0"/>
              </a:spcAft>
              <a:buSzPts val="2210"/>
              <a:buChar char="•"/>
            </a:pPr>
            <a:r>
              <a:rPr lang="en-US" dirty="0"/>
              <a:t>Displaying Spectrometer Data</a:t>
            </a:r>
            <a:endParaRPr dirty="0"/>
          </a:p>
        </p:txBody>
      </p:sp>
      <p:pic>
        <p:nvPicPr>
          <p:cNvPr id="5" name="Google Shape;281;g97626c7093_0_5">
            <a:extLst>
              <a:ext uri="{FF2B5EF4-FFF2-40B4-BE49-F238E27FC236}">
                <a16:creationId xmlns:a16="http://schemas.microsoft.com/office/drawing/2014/main" id="{36336AE7-8F02-4977-B95C-8D6EC095316C}"/>
              </a:ext>
            </a:extLst>
          </p:cNvPr>
          <p:cNvPicPr preferRelativeResize="0"/>
          <p:nvPr/>
        </p:nvPicPr>
        <p:blipFill rotWithShape="1">
          <a:blip r:embed="rId5">
            <a:alphaModFix/>
          </a:blip>
          <a:srcRect/>
          <a:stretch/>
        </p:blipFill>
        <p:spPr>
          <a:xfrm>
            <a:off x="6096000" y="2612392"/>
            <a:ext cx="3467212" cy="1633215"/>
          </a:xfrm>
          <a:prstGeom prst="rect">
            <a:avLst/>
          </a:prstGeom>
          <a:noFill/>
          <a:ln>
            <a:noFill/>
          </a:ln>
        </p:spPr>
      </p:pic>
      <p:sp>
        <p:nvSpPr>
          <p:cNvPr id="6" name="TextBox 5">
            <a:extLst>
              <a:ext uri="{FF2B5EF4-FFF2-40B4-BE49-F238E27FC236}">
                <a16:creationId xmlns:a16="http://schemas.microsoft.com/office/drawing/2014/main" id="{81BE5ACE-0508-400E-B756-6DD1A817833D}"/>
              </a:ext>
            </a:extLst>
          </p:cNvPr>
          <p:cNvSpPr txBox="1"/>
          <p:nvPr/>
        </p:nvSpPr>
        <p:spPr>
          <a:xfrm>
            <a:off x="7741107" y="2335393"/>
            <a:ext cx="1888725" cy="276999"/>
          </a:xfrm>
          <a:prstGeom prst="rect">
            <a:avLst/>
          </a:prstGeom>
          <a:noFill/>
        </p:spPr>
        <p:txBody>
          <a:bodyPr wrap="square" rtlCol="0">
            <a:spAutoFit/>
          </a:bodyPr>
          <a:lstStyle/>
          <a:p>
            <a:r>
              <a:rPr lang="en-US" sz="1200" dirty="0">
                <a:solidFill>
                  <a:schemeClr val="bg1"/>
                </a:solidFill>
              </a:rPr>
              <a:t>Calex Electronics Limited </a:t>
            </a:r>
          </a:p>
        </p:txBody>
      </p:sp>
      <p:sp>
        <p:nvSpPr>
          <p:cNvPr id="2" name="Rectangle 1">
            <a:extLst>
              <a:ext uri="{FF2B5EF4-FFF2-40B4-BE49-F238E27FC236}">
                <a16:creationId xmlns:a16="http://schemas.microsoft.com/office/drawing/2014/main" id="{4CA1BD05-4234-4B99-96CD-534F38040B84}"/>
              </a:ext>
            </a:extLst>
          </p:cNvPr>
          <p:cNvSpPr/>
          <p:nvPr/>
        </p:nvSpPr>
        <p:spPr>
          <a:xfrm>
            <a:off x="6096000" y="4724220"/>
            <a:ext cx="1429128" cy="5684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Spectrometer</a:t>
            </a:r>
          </a:p>
        </p:txBody>
      </p:sp>
      <p:sp>
        <p:nvSpPr>
          <p:cNvPr id="8" name="Rectangle 7">
            <a:extLst>
              <a:ext uri="{FF2B5EF4-FFF2-40B4-BE49-F238E27FC236}">
                <a16:creationId xmlns:a16="http://schemas.microsoft.com/office/drawing/2014/main" id="{E23497B4-D13F-4C70-A940-BD3A0426FAD3}"/>
              </a:ext>
            </a:extLst>
          </p:cNvPr>
          <p:cNvSpPr/>
          <p:nvPr/>
        </p:nvSpPr>
        <p:spPr>
          <a:xfrm>
            <a:off x="8488983" y="4724220"/>
            <a:ext cx="1429128" cy="5684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err="1"/>
              <a:t>RaspberryPi</a:t>
            </a:r>
            <a:endParaRPr lang="en-US" dirty="0"/>
          </a:p>
        </p:txBody>
      </p:sp>
      <p:cxnSp>
        <p:nvCxnSpPr>
          <p:cNvPr id="4" name="Straight Arrow Connector 3">
            <a:extLst>
              <a:ext uri="{FF2B5EF4-FFF2-40B4-BE49-F238E27FC236}">
                <a16:creationId xmlns:a16="http://schemas.microsoft.com/office/drawing/2014/main" id="{25EC9493-3933-4CB0-9551-12327C1FF0E6}"/>
              </a:ext>
            </a:extLst>
          </p:cNvPr>
          <p:cNvCxnSpPr/>
          <p:nvPr/>
        </p:nvCxnSpPr>
        <p:spPr>
          <a:xfrm>
            <a:off x="7648254" y="5001219"/>
            <a:ext cx="712551" cy="7201"/>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5AC7A92D-80AB-4910-BCD5-1B6F4A3DC974}"/>
              </a:ext>
            </a:extLst>
          </p:cNvPr>
          <p:cNvCxnSpPr/>
          <p:nvPr/>
        </p:nvCxnSpPr>
        <p:spPr>
          <a:xfrm>
            <a:off x="7803687" y="4840700"/>
            <a:ext cx="314893" cy="33544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488985-2512-43F9-B683-B22173F623F8}"/>
              </a:ext>
            </a:extLst>
          </p:cNvPr>
          <p:cNvCxnSpPr>
            <a:cxnSpLocks/>
          </p:cNvCxnSpPr>
          <p:nvPr/>
        </p:nvCxnSpPr>
        <p:spPr>
          <a:xfrm rot="5400000">
            <a:off x="7793413" y="4840699"/>
            <a:ext cx="314893" cy="33544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C1881115-C041-49A3-8705-01697D3B85E5}"/>
              </a:ext>
            </a:extLst>
          </p:cNvPr>
          <p:cNvPicPr>
            <a:picLocks noChangeAspect="1"/>
          </p:cNvPicPr>
          <p:nvPr>
            <a:audioFile r:link="rId1"/>
            <p:extLst>
              <p:ext uri="{DAA4B4D4-6D71-4841-9C94-3DE7FCFB9230}">
                <p14:media xmlns:p14="http://schemas.microsoft.com/office/powerpoint/2010/main" r:embed="rId2">
                  <p14:trim end="2919.0249"/>
                </p14:media>
              </p:ext>
            </p:extLst>
          </p:nvPr>
        </p:nvPicPr>
        <p:blipFill>
          <a:blip r:embed="rId6"/>
          <a:stretch>
            <a:fillRect/>
          </a:stretch>
        </p:blipFill>
        <p:spPr>
          <a:xfrm>
            <a:off x="11795125" y="6461125"/>
            <a:ext cx="244475" cy="244475"/>
          </a:xfrm>
          <a:prstGeom prst="rect">
            <a:avLst/>
          </a:prstGeom>
        </p:spPr>
      </p:pic>
      <p:pic>
        <p:nvPicPr>
          <p:cNvPr id="15" name="Google Shape;122;g9747a35f8c_1_35">
            <a:extLst>
              <a:ext uri="{FF2B5EF4-FFF2-40B4-BE49-F238E27FC236}">
                <a16:creationId xmlns:a16="http://schemas.microsoft.com/office/drawing/2014/main" id="{35C1884F-3F6F-4D62-8051-E1A4B55D6ED8}"/>
              </a:ext>
            </a:extLst>
          </p:cNvPr>
          <p:cNvPicPr preferRelativeResize="0"/>
          <p:nvPr/>
        </p:nvPicPr>
        <p:blipFill rotWithShape="1">
          <a:blip r:embed="rId7">
            <a:alphaModFix/>
          </a:blip>
          <a:srcRect/>
          <a:stretch/>
        </p:blipFill>
        <p:spPr>
          <a:xfrm>
            <a:off x="10907025" y="5566050"/>
            <a:ext cx="1085850" cy="1171575"/>
          </a:xfrm>
          <a:prstGeom prst="rect">
            <a:avLst/>
          </a:prstGeom>
          <a:noFill/>
          <a:ln>
            <a:noFill/>
          </a:ln>
        </p:spPr>
      </p:pic>
      <p:sp>
        <p:nvSpPr>
          <p:cNvPr id="16" name="TextBox 15">
            <a:extLst>
              <a:ext uri="{FF2B5EF4-FFF2-40B4-BE49-F238E27FC236}">
                <a16:creationId xmlns:a16="http://schemas.microsoft.com/office/drawing/2014/main" id="{0D162C7F-DBCB-4894-92BF-6BE57F1C98E4}"/>
              </a:ext>
            </a:extLst>
          </p:cNvPr>
          <p:cNvSpPr txBox="1"/>
          <p:nvPr/>
        </p:nvSpPr>
        <p:spPr>
          <a:xfrm>
            <a:off x="9295391" y="6429473"/>
            <a:ext cx="1775136" cy="307777"/>
          </a:xfrm>
          <a:prstGeom prst="rect">
            <a:avLst/>
          </a:prstGeom>
          <a:noFill/>
        </p:spPr>
        <p:txBody>
          <a:bodyPr wrap="square" rtlCol="0">
            <a:spAutoFit/>
          </a:bodyPr>
          <a:lstStyle/>
          <a:p>
            <a:r>
              <a:rPr lang="en-US" b="1" dirty="0">
                <a:solidFill>
                  <a:schemeClr val="bg1"/>
                </a:solidFill>
                <a:latin typeface="Twentieth Century"/>
              </a:rPr>
              <a:t>Bradley Blackburn</a:t>
            </a:r>
          </a:p>
        </p:txBody>
      </p:sp>
    </p:spTree>
  </p:cSld>
  <p:clrMapOvr>
    <a:masterClrMapping/>
  </p:clrMapOvr>
  <mc:AlternateContent xmlns:mc="http://schemas.openxmlformats.org/markup-compatibility/2006">
    <mc:Choice xmlns:p14="http://schemas.microsoft.com/office/powerpoint/2010/main" Requires="p14">
      <p:transition spd="slow" p14:dur="2000" advTm="74005"/>
    </mc:Choice>
    <mc:Fallback>
      <p:transition spd="slow" advTm="74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g98a2c0bddd_2_22"/>
          <p:cNvSpPr txBox="1">
            <a:spLocks noGrp="1"/>
          </p:cNvSpPr>
          <p:nvPr>
            <p:ph type="title"/>
          </p:nvPr>
        </p:nvSpPr>
        <p:spPr>
          <a:xfrm>
            <a:off x="1484311" y="0"/>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dirty="0">
                <a:solidFill>
                  <a:srgbClr val="FFFFFF"/>
                </a:solidFill>
                <a:latin typeface="Twentieth Century"/>
                <a:ea typeface="Twentieth Century"/>
                <a:cs typeface="Twentieth Century"/>
                <a:sym typeface="Twentieth Century"/>
              </a:rPr>
              <a:t>Final Budget</a:t>
            </a:r>
            <a:endParaRPr dirty="0">
              <a:solidFill>
                <a:srgbClr val="FFFFFF"/>
              </a:solidFill>
              <a:latin typeface="Twentieth Century"/>
              <a:ea typeface="Twentieth Century"/>
              <a:cs typeface="Twentieth Century"/>
              <a:sym typeface="Twentieth Century"/>
            </a:endParaRPr>
          </a:p>
        </p:txBody>
      </p:sp>
      <p:sp>
        <p:nvSpPr>
          <p:cNvPr id="579" name="Google Shape;579;g98a2c0bddd_2_22"/>
          <p:cNvSpPr txBox="1">
            <a:spLocks noGrp="1"/>
          </p:cNvSpPr>
          <p:nvPr>
            <p:ph type="body" idx="1"/>
          </p:nvPr>
        </p:nvSpPr>
        <p:spPr>
          <a:xfrm>
            <a:off x="1400518" y="1981201"/>
            <a:ext cx="6077199" cy="3124200"/>
          </a:xfrm>
          <a:prstGeom prst="rect">
            <a:avLst/>
          </a:prstGeom>
          <a:noFill/>
          <a:ln>
            <a:noFill/>
          </a:ln>
        </p:spPr>
        <p:txBody>
          <a:bodyPr spcFirstLastPara="1" wrap="square" lIns="91425" tIns="45700" rIns="91425" bIns="45700" anchor="ctr" anchorCtr="0">
            <a:noAutofit/>
          </a:bodyPr>
          <a:lstStyle/>
          <a:p>
            <a:pPr marL="457200" lvl="0" indent="-394335" algn="l" rtl="0">
              <a:lnSpc>
                <a:spcPct val="100000"/>
              </a:lnSpc>
              <a:spcBef>
                <a:spcPts val="0"/>
              </a:spcBef>
              <a:spcAft>
                <a:spcPts val="0"/>
              </a:spcAft>
              <a:buClr>
                <a:schemeClr val="lt1"/>
              </a:buClr>
              <a:buSzPts val="2610"/>
              <a:buFont typeface="Twentieth Century"/>
              <a:buChar char="•"/>
            </a:pPr>
            <a:r>
              <a:rPr lang="en-US" dirty="0">
                <a:solidFill>
                  <a:schemeClr val="lt1"/>
                </a:solidFill>
                <a:latin typeface="Twentieth Century"/>
                <a:ea typeface="Twentieth Century"/>
                <a:cs typeface="Twentieth Century"/>
                <a:sym typeface="Twentieth Century"/>
              </a:rPr>
              <a:t>The original budget goal</a:t>
            </a:r>
            <a:endParaRPr dirty="0">
              <a:solidFill>
                <a:schemeClr val="lt1"/>
              </a:solidFill>
              <a:latin typeface="Twentieth Century"/>
              <a:ea typeface="Twentieth Century"/>
              <a:cs typeface="Twentieth Century"/>
              <a:sym typeface="Twentieth Century"/>
            </a:endParaRPr>
          </a:p>
          <a:p>
            <a:pPr marL="914400" lvl="1" indent="-394335" algn="l" rtl="0">
              <a:lnSpc>
                <a:spcPct val="100000"/>
              </a:lnSpc>
              <a:spcBef>
                <a:spcPts val="0"/>
              </a:spcBef>
              <a:spcAft>
                <a:spcPts val="0"/>
              </a:spcAft>
              <a:buClr>
                <a:schemeClr val="lt1"/>
              </a:buClr>
              <a:buSzPts val="2610"/>
              <a:buFont typeface="Twentieth Century"/>
              <a:buChar char="•"/>
            </a:pPr>
            <a:r>
              <a:rPr lang="en-US" dirty="0">
                <a:solidFill>
                  <a:schemeClr val="lt1"/>
                </a:solidFill>
                <a:latin typeface="Twentieth Century"/>
                <a:ea typeface="Twentieth Century"/>
                <a:cs typeface="Twentieth Century"/>
                <a:sym typeface="Twentieth Century"/>
              </a:rPr>
              <a:t>$1000</a:t>
            </a:r>
            <a:endParaRPr dirty="0">
              <a:solidFill>
                <a:schemeClr val="lt1"/>
              </a:solidFill>
              <a:latin typeface="Twentieth Century"/>
              <a:ea typeface="Twentieth Century"/>
              <a:cs typeface="Twentieth Century"/>
              <a:sym typeface="Twentieth Century"/>
            </a:endParaRPr>
          </a:p>
          <a:p>
            <a:pPr marL="457200" lvl="0" indent="-394335" algn="l" rtl="0">
              <a:lnSpc>
                <a:spcPct val="100000"/>
              </a:lnSpc>
              <a:spcBef>
                <a:spcPts val="0"/>
              </a:spcBef>
              <a:spcAft>
                <a:spcPts val="0"/>
              </a:spcAft>
              <a:buClr>
                <a:schemeClr val="lt1"/>
              </a:buClr>
              <a:buSzPts val="2610"/>
              <a:buFont typeface="Twentieth Century"/>
              <a:buChar char="•"/>
            </a:pPr>
            <a:r>
              <a:rPr lang="en-US" dirty="0">
                <a:solidFill>
                  <a:schemeClr val="lt1"/>
                </a:solidFill>
                <a:latin typeface="Twentieth Century"/>
                <a:ea typeface="Twentieth Century"/>
                <a:cs typeface="Twentieth Century"/>
                <a:sym typeface="Twentieth Century"/>
              </a:rPr>
              <a:t>The actual amount spent</a:t>
            </a:r>
            <a:endParaRPr dirty="0">
              <a:solidFill>
                <a:schemeClr val="lt1"/>
              </a:solidFill>
              <a:latin typeface="Twentieth Century"/>
              <a:ea typeface="Twentieth Century"/>
              <a:cs typeface="Twentieth Century"/>
              <a:sym typeface="Twentieth Century"/>
            </a:endParaRPr>
          </a:p>
          <a:p>
            <a:pPr marL="914400" lvl="1" indent="-394335" algn="l" rtl="0">
              <a:lnSpc>
                <a:spcPct val="100000"/>
              </a:lnSpc>
              <a:spcBef>
                <a:spcPts val="0"/>
              </a:spcBef>
              <a:spcAft>
                <a:spcPts val="0"/>
              </a:spcAft>
              <a:buClr>
                <a:schemeClr val="lt1"/>
              </a:buClr>
              <a:buSzPts val="2610"/>
              <a:buFont typeface="Twentieth Century"/>
              <a:buChar char="•"/>
            </a:pPr>
            <a:r>
              <a:rPr lang="en-US" dirty="0">
                <a:solidFill>
                  <a:schemeClr val="lt1"/>
                </a:solidFill>
                <a:latin typeface="Twentieth Century"/>
                <a:ea typeface="Twentieth Century"/>
                <a:cs typeface="Twentieth Century"/>
                <a:sym typeface="Twentieth Century"/>
              </a:rPr>
              <a:t>$1848</a:t>
            </a:r>
            <a:endParaRPr dirty="0">
              <a:solidFill>
                <a:schemeClr val="lt1"/>
              </a:solidFill>
              <a:latin typeface="Twentieth Century"/>
              <a:ea typeface="Twentieth Century"/>
              <a:cs typeface="Twentieth Century"/>
              <a:sym typeface="Twentieth Century"/>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611229654"/>
              </p:ext>
            </p:extLst>
          </p:nvPr>
        </p:nvGraphicFramePr>
        <p:xfrm>
          <a:off x="6158576" y="1235751"/>
          <a:ext cx="4109188" cy="5098437"/>
        </p:xfrm>
        <a:graphic>
          <a:graphicData uri="http://schemas.openxmlformats.org/presentationml/2006/ole">
            <mc:AlternateContent xmlns:mc="http://schemas.openxmlformats.org/markup-compatibility/2006">
              <mc:Choice xmlns:v="urn:schemas-microsoft-com:vml" Requires="v">
                <p:oleObj spid="_x0000_s1031" name="Worksheet" r:id="rId6" imgW="4800600" imgH="5956300" progId="Excel.Sheet.12">
                  <p:embed/>
                </p:oleObj>
              </mc:Choice>
              <mc:Fallback>
                <p:oleObj name="Worksheet" r:id="rId6" imgW="4800600" imgH="5956300" progId="Excel.Sheet.12">
                  <p:embed/>
                  <p:pic>
                    <p:nvPicPr>
                      <p:cNvPr id="11" name="Object 10"/>
                      <p:cNvPicPr/>
                      <p:nvPr/>
                    </p:nvPicPr>
                    <p:blipFill>
                      <a:blip r:embed="rId7"/>
                      <a:stretch>
                        <a:fillRect/>
                      </a:stretch>
                    </p:blipFill>
                    <p:spPr>
                      <a:xfrm>
                        <a:off x="6158576" y="1235751"/>
                        <a:ext cx="4109188" cy="5098437"/>
                      </a:xfrm>
                      <a:prstGeom prst="rect">
                        <a:avLst/>
                      </a:prstGeom>
                    </p:spPr>
                  </p:pic>
                </p:oleObj>
              </mc:Fallback>
            </mc:AlternateContent>
          </a:graphicData>
        </a:graphic>
      </p:graphicFrame>
      <p:pic>
        <p:nvPicPr>
          <p:cNvPr id="6" name="Google Shape;122;g9747a35f8c_1_35">
            <a:extLst>
              <a:ext uri="{FF2B5EF4-FFF2-40B4-BE49-F238E27FC236}">
                <a16:creationId xmlns:a16="http://schemas.microsoft.com/office/drawing/2014/main" id="{F07C078B-4DC8-4B8A-BD8A-0E1BEBFEAB8F}"/>
              </a:ext>
            </a:extLst>
          </p:cNvPr>
          <p:cNvPicPr preferRelativeResize="0"/>
          <p:nvPr/>
        </p:nvPicPr>
        <p:blipFill rotWithShape="1">
          <a:blip r:embed="rId8">
            <a:alphaModFix/>
          </a:blip>
          <a:srcRect/>
          <a:stretch/>
        </p:blipFill>
        <p:spPr>
          <a:xfrm>
            <a:off x="10907025" y="5566050"/>
            <a:ext cx="1085850" cy="1171575"/>
          </a:xfrm>
          <a:prstGeom prst="rect">
            <a:avLst/>
          </a:prstGeom>
          <a:noFill/>
          <a:ln>
            <a:noFill/>
          </a:ln>
        </p:spPr>
      </p:pic>
      <p:sp>
        <p:nvSpPr>
          <p:cNvPr id="7" name="TextBox 6">
            <a:extLst>
              <a:ext uri="{FF2B5EF4-FFF2-40B4-BE49-F238E27FC236}">
                <a16:creationId xmlns:a16="http://schemas.microsoft.com/office/drawing/2014/main" id="{72C9EC04-9543-4E98-91CB-8EC69E453F27}"/>
              </a:ext>
            </a:extLst>
          </p:cNvPr>
          <p:cNvSpPr txBox="1"/>
          <p:nvPr/>
        </p:nvSpPr>
        <p:spPr>
          <a:xfrm>
            <a:off x="9295391" y="6429473"/>
            <a:ext cx="1775136" cy="307777"/>
          </a:xfrm>
          <a:prstGeom prst="rect">
            <a:avLst/>
          </a:prstGeom>
          <a:noFill/>
        </p:spPr>
        <p:txBody>
          <a:bodyPr wrap="square" rtlCol="0">
            <a:spAutoFit/>
          </a:bodyPr>
          <a:lstStyle/>
          <a:p>
            <a:r>
              <a:rPr lang="en-US" b="1" dirty="0">
                <a:solidFill>
                  <a:schemeClr val="bg1"/>
                </a:solidFill>
                <a:latin typeface="Twentieth Century"/>
              </a:rPr>
              <a:t>Bradley Blackburn</a:t>
            </a:r>
          </a:p>
        </p:txBody>
      </p:sp>
      <p:pic>
        <p:nvPicPr>
          <p:cNvPr id="3" name="Audio 2">
            <a:hlinkClick r:id="" action="ppaction://media"/>
            <a:extLst>
              <a:ext uri="{FF2B5EF4-FFF2-40B4-BE49-F238E27FC236}">
                <a16:creationId xmlns:a16="http://schemas.microsoft.com/office/drawing/2014/main" id="{376349CA-AC4C-4C55-8A14-BF6D853C116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785"/>
    </mc:Choice>
    <mc:Fallback>
      <p:transition spd="slow" advTm="39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DA2A1-C826-4326-9DE8-3350A9E5A690}"/>
              </a:ext>
            </a:extLst>
          </p:cNvPr>
          <p:cNvSpPr>
            <a:spLocks noGrp="1"/>
          </p:cNvSpPr>
          <p:nvPr>
            <p:ph type="title"/>
          </p:nvPr>
        </p:nvSpPr>
        <p:spPr>
          <a:xfrm>
            <a:off x="1086600" y="2552700"/>
            <a:ext cx="10018800" cy="1752600"/>
          </a:xfrm>
        </p:spPr>
        <p:txBody>
          <a:bodyPr/>
          <a:lstStyle/>
          <a:p>
            <a:r>
              <a:rPr lang="en-US" sz="8000" dirty="0"/>
              <a:t>Thanks for watching!</a:t>
            </a:r>
          </a:p>
        </p:txBody>
      </p:sp>
    </p:spTree>
    <p:extLst>
      <p:ext uri="{BB962C8B-B14F-4D97-AF65-F5344CB8AC3E}">
        <p14:creationId xmlns:p14="http://schemas.microsoft.com/office/powerpoint/2010/main" val="2902380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g97a799bbc6_1_12"/>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dirty="0">
                <a:solidFill>
                  <a:srgbClr val="FFFFFF"/>
                </a:solidFill>
                <a:latin typeface="Twentieth Century"/>
                <a:ea typeface="Twentieth Century"/>
                <a:cs typeface="Twentieth Century"/>
                <a:sym typeface="Twentieth Century"/>
              </a:rPr>
              <a:t>System Overview</a:t>
            </a:r>
            <a:endParaRPr dirty="0">
              <a:solidFill>
                <a:srgbClr val="FFFFFF"/>
              </a:solidFill>
              <a:latin typeface="Twentieth Century"/>
              <a:ea typeface="Twentieth Century"/>
              <a:cs typeface="Twentieth Century"/>
              <a:sym typeface="Twentieth Century"/>
            </a:endParaRPr>
          </a:p>
        </p:txBody>
      </p:sp>
      <p:pic>
        <p:nvPicPr>
          <p:cNvPr id="97" name="Google Shape;97;g97a799bbc6_1_12"/>
          <p:cNvPicPr preferRelativeResize="0"/>
          <p:nvPr/>
        </p:nvPicPr>
        <p:blipFill rotWithShape="1">
          <a:blip r:embed="rId5">
            <a:alphaModFix/>
          </a:blip>
          <a:srcRect/>
          <a:stretch/>
        </p:blipFill>
        <p:spPr>
          <a:xfrm>
            <a:off x="322250" y="6446825"/>
            <a:ext cx="244475" cy="244475"/>
          </a:xfrm>
          <a:prstGeom prst="rect">
            <a:avLst/>
          </a:prstGeom>
          <a:noFill/>
          <a:ln>
            <a:noFill/>
          </a:ln>
        </p:spPr>
      </p:pic>
      <p:pic>
        <p:nvPicPr>
          <p:cNvPr id="98" name="Google Shape;98;g97a799bbc6_1_12"/>
          <p:cNvPicPr preferRelativeResize="0"/>
          <p:nvPr/>
        </p:nvPicPr>
        <p:blipFill rotWithShape="1">
          <a:blip r:embed="rId6">
            <a:alphaModFix/>
          </a:blip>
          <a:srcRect/>
          <a:stretch/>
        </p:blipFill>
        <p:spPr>
          <a:xfrm>
            <a:off x="10907025" y="5566050"/>
            <a:ext cx="1085850" cy="1171575"/>
          </a:xfrm>
          <a:prstGeom prst="rect">
            <a:avLst/>
          </a:prstGeom>
          <a:noFill/>
          <a:ln>
            <a:noFill/>
          </a:ln>
        </p:spPr>
      </p:pic>
      <p:pic>
        <p:nvPicPr>
          <p:cNvPr id="6" name="Google Shape;104;gacf3362bad_3_276">
            <a:extLst>
              <a:ext uri="{FF2B5EF4-FFF2-40B4-BE49-F238E27FC236}">
                <a16:creationId xmlns:a16="http://schemas.microsoft.com/office/drawing/2014/main" id="{B4155B0F-1D74-4D32-890F-F6C6E18B9BBB}"/>
              </a:ext>
            </a:extLst>
          </p:cNvPr>
          <p:cNvPicPr preferRelativeResize="0"/>
          <p:nvPr/>
        </p:nvPicPr>
        <p:blipFill rotWithShape="1">
          <a:blip r:embed="rId7">
            <a:alphaModFix/>
          </a:blip>
          <a:srcRect t="6336" b="9494"/>
          <a:stretch/>
        </p:blipFill>
        <p:spPr>
          <a:xfrm>
            <a:off x="6391801" y="1534601"/>
            <a:ext cx="4121448" cy="4926524"/>
          </a:xfrm>
          <a:prstGeom prst="rect">
            <a:avLst/>
          </a:prstGeom>
          <a:noFill/>
          <a:ln>
            <a:noFill/>
          </a:ln>
        </p:spPr>
      </p:pic>
      <p:pic>
        <p:nvPicPr>
          <p:cNvPr id="7" name="Picture 6">
            <a:extLst>
              <a:ext uri="{FF2B5EF4-FFF2-40B4-BE49-F238E27FC236}">
                <a16:creationId xmlns:a16="http://schemas.microsoft.com/office/drawing/2014/main" id="{735396E9-3899-4849-A9A3-1368498AA2C8}"/>
              </a:ext>
            </a:extLst>
          </p:cNvPr>
          <p:cNvPicPr>
            <a:picLocks noChangeAspect="1"/>
          </p:cNvPicPr>
          <p:nvPr/>
        </p:nvPicPr>
        <p:blipFill>
          <a:blip r:embed="rId8"/>
          <a:stretch>
            <a:fillRect/>
          </a:stretch>
        </p:blipFill>
        <p:spPr>
          <a:xfrm>
            <a:off x="1678752" y="1534602"/>
            <a:ext cx="4298154" cy="4930492"/>
          </a:xfrm>
          <a:prstGeom prst="rect">
            <a:avLst/>
          </a:prstGeom>
        </p:spPr>
      </p:pic>
      <p:pic>
        <p:nvPicPr>
          <p:cNvPr id="9" name="Audio 8">
            <a:hlinkClick r:id="" action="ppaction://media"/>
            <a:extLst>
              <a:ext uri="{FF2B5EF4-FFF2-40B4-BE49-F238E27FC236}">
                <a16:creationId xmlns:a16="http://schemas.microsoft.com/office/drawing/2014/main" id="{60DA9257-3D54-4267-9CB4-7B946E1B7C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95125" y="6461125"/>
            <a:ext cx="244475" cy="244475"/>
          </a:xfrm>
          <a:prstGeom prst="rect">
            <a:avLst/>
          </a:prstGeom>
        </p:spPr>
      </p:pic>
      <p:sp>
        <p:nvSpPr>
          <p:cNvPr id="8" name="TextBox 7">
            <a:extLst>
              <a:ext uri="{FF2B5EF4-FFF2-40B4-BE49-F238E27FC236}">
                <a16:creationId xmlns:a16="http://schemas.microsoft.com/office/drawing/2014/main" id="{AD6E4C30-8F45-4F06-82CA-51804AF65B0A}"/>
              </a:ext>
            </a:extLst>
          </p:cNvPr>
          <p:cNvSpPr txBox="1"/>
          <p:nvPr/>
        </p:nvSpPr>
        <p:spPr>
          <a:xfrm>
            <a:off x="9295391" y="6429473"/>
            <a:ext cx="1775136" cy="307777"/>
          </a:xfrm>
          <a:prstGeom prst="rect">
            <a:avLst/>
          </a:prstGeom>
          <a:noFill/>
        </p:spPr>
        <p:txBody>
          <a:bodyPr wrap="square" rtlCol="0">
            <a:spAutoFit/>
          </a:bodyPr>
          <a:lstStyle/>
          <a:p>
            <a:r>
              <a:rPr lang="en-US" b="1" dirty="0">
                <a:solidFill>
                  <a:schemeClr val="bg1"/>
                </a:solidFill>
                <a:latin typeface="Twentieth Century"/>
              </a:rPr>
              <a:t>Bradley Blackburn</a:t>
            </a:r>
          </a:p>
        </p:txBody>
      </p:sp>
    </p:spTree>
  </p:cSld>
  <p:clrMapOvr>
    <a:masterClrMapping/>
  </p:clrMapOvr>
  <mc:AlternateContent xmlns:mc="http://schemas.openxmlformats.org/markup-compatibility/2006" xmlns:p14="http://schemas.microsoft.com/office/powerpoint/2010/main">
    <mc:Choice Requires="p14">
      <p:transition spd="slow" p14:dur="2000" advTm="41548"/>
    </mc:Choice>
    <mc:Fallback xmlns="">
      <p:transition spd="slow" advTm="41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9747a35f8c_1_10"/>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solidFill>
                  <a:srgbClr val="FFFFFF"/>
                </a:solidFill>
                <a:latin typeface="Twentieth Century"/>
                <a:ea typeface="Twentieth Century"/>
                <a:cs typeface="Twentieth Century"/>
                <a:sym typeface="Twentieth Century"/>
              </a:rPr>
              <a:t>System Block Diagram</a:t>
            </a:r>
            <a:endParaRPr>
              <a:solidFill>
                <a:srgbClr val="FFFFFF"/>
              </a:solidFill>
              <a:latin typeface="Twentieth Century"/>
              <a:ea typeface="Twentieth Century"/>
              <a:cs typeface="Twentieth Century"/>
              <a:sym typeface="Twentieth Century"/>
            </a:endParaRPr>
          </a:p>
        </p:txBody>
      </p:sp>
      <p:pic>
        <p:nvPicPr>
          <p:cNvPr id="110" name="Google Shape;110;g9747a35f8c_1_10"/>
          <p:cNvPicPr preferRelativeResize="0"/>
          <p:nvPr/>
        </p:nvPicPr>
        <p:blipFill rotWithShape="1">
          <a:blip r:embed="rId5">
            <a:alphaModFix/>
          </a:blip>
          <a:srcRect/>
          <a:stretch/>
        </p:blipFill>
        <p:spPr>
          <a:xfrm>
            <a:off x="336550" y="6361100"/>
            <a:ext cx="244475" cy="244475"/>
          </a:xfrm>
          <a:prstGeom prst="rect">
            <a:avLst/>
          </a:prstGeom>
          <a:noFill/>
          <a:ln>
            <a:noFill/>
          </a:ln>
        </p:spPr>
      </p:pic>
      <p:pic>
        <p:nvPicPr>
          <p:cNvPr id="111" name="Google Shape;111;g9747a35f8c_1_10"/>
          <p:cNvPicPr preferRelativeResize="0"/>
          <p:nvPr/>
        </p:nvPicPr>
        <p:blipFill rotWithShape="1">
          <a:blip r:embed="rId6">
            <a:alphaModFix/>
          </a:blip>
          <a:srcRect/>
          <a:stretch/>
        </p:blipFill>
        <p:spPr>
          <a:xfrm>
            <a:off x="2433625" y="1559325"/>
            <a:ext cx="8077025" cy="4012800"/>
          </a:xfrm>
          <a:prstGeom prst="rect">
            <a:avLst/>
          </a:prstGeom>
          <a:noFill/>
          <a:ln>
            <a:noFill/>
          </a:ln>
        </p:spPr>
      </p:pic>
      <p:pic>
        <p:nvPicPr>
          <p:cNvPr id="112" name="Google Shape;112;g9747a35f8c_1_10"/>
          <p:cNvPicPr preferRelativeResize="0"/>
          <p:nvPr/>
        </p:nvPicPr>
        <p:blipFill rotWithShape="1">
          <a:blip r:embed="rId7">
            <a:alphaModFix/>
          </a:blip>
          <a:srcRect/>
          <a:stretch/>
        </p:blipFill>
        <p:spPr>
          <a:xfrm>
            <a:off x="10907025" y="5566050"/>
            <a:ext cx="1085850" cy="1171575"/>
          </a:xfrm>
          <a:prstGeom prst="rect">
            <a:avLst/>
          </a:prstGeom>
          <a:noFill/>
          <a:ln>
            <a:noFill/>
          </a:ln>
        </p:spPr>
      </p:pic>
      <p:pic>
        <p:nvPicPr>
          <p:cNvPr id="8" name="Audio 7">
            <a:hlinkClick r:id="" action="ppaction://media"/>
            <a:extLst>
              <a:ext uri="{FF2B5EF4-FFF2-40B4-BE49-F238E27FC236}">
                <a16:creationId xmlns:a16="http://schemas.microsoft.com/office/drawing/2014/main" id="{6CD96952-3B21-4E41-BB73-571D57F74BD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95125" y="6461125"/>
            <a:ext cx="244475" cy="244475"/>
          </a:xfrm>
          <a:prstGeom prst="rect">
            <a:avLst/>
          </a:prstGeom>
        </p:spPr>
      </p:pic>
      <p:sp>
        <p:nvSpPr>
          <p:cNvPr id="7" name="TextBox 6">
            <a:extLst>
              <a:ext uri="{FF2B5EF4-FFF2-40B4-BE49-F238E27FC236}">
                <a16:creationId xmlns:a16="http://schemas.microsoft.com/office/drawing/2014/main" id="{77A4D6DA-D85F-4EAF-BDA4-2E40721BC6E4}"/>
              </a:ext>
            </a:extLst>
          </p:cNvPr>
          <p:cNvSpPr txBox="1"/>
          <p:nvPr/>
        </p:nvSpPr>
        <p:spPr>
          <a:xfrm>
            <a:off x="9295391" y="6429473"/>
            <a:ext cx="1775136" cy="307777"/>
          </a:xfrm>
          <a:prstGeom prst="rect">
            <a:avLst/>
          </a:prstGeom>
          <a:noFill/>
        </p:spPr>
        <p:txBody>
          <a:bodyPr wrap="square" rtlCol="0">
            <a:spAutoFit/>
          </a:bodyPr>
          <a:lstStyle/>
          <a:p>
            <a:r>
              <a:rPr lang="en-US" b="1" dirty="0">
                <a:solidFill>
                  <a:schemeClr val="bg1"/>
                </a:solidFill>
                <a:latin typeface="Twentieth Century"/>
              </a:rPr>
              <a:t>Bradley Blackburn</a:t>
            </a:r>
          </a:p>
        </p:txBody>
      </p:sp>
    </p:spTree>
  </p:cSld>
  <p:clrMapOvr>
    <a:masterClrMapping/>
  </p:clrMapOvr>
  <mc:AlternateContent xmlns:mc="http://schemas.openxmlformats.org/markup-compatibility/2006" xmlns:p14="http://schemas.microsoft.com/office/powerpoint/2010/main">
    <mc:Choice Requires="p14">
      <p:transition spd="slow" p14:dur="2000" advTm="57994"/>
    </mc:Choice>
    <mc:Fallback xmlns="">
      <p:transition spd="slow" advTm="57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g9747a35f8c_1_15"/>
          <p:cNvSpPr txBox="1">
            <a:spLocks noGrp="1"/>
          </p:cNvSpPr>
          <p:nvPr>
            <p:ph type="title"/>
          </p:nvPr>
        </p:nvSpPr>
        <p:spPr>
          <a:xfrm>
            <a:off x="1484311" y="20012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solidFill>
                  <a:srgbClr val="FFFFFF"/>
                </a:solidFill>
                <a:latin typeface="Twentieth Century"/>
                <a:ea typeface="Twentieth Century"/>
                <a:cs typeface="Twentieth Century"/>
                <a:sym typeface="Twentieth Century"/>
              </a:rPr>
              <a:t>Workload Distribution</a:t>
            </a:r>
            <a:endParaRPr>
              <a:solidFill>
                <a:srgbClr val="FFFFFF"/>
              </a:solidFill>
              <a:latin typeface="Twentieth Century"/>
              <a:ea typeface="Twentieth Century"/>
              <a:cs typeface="Twentieth Century"/>
              <a:sym typeface="Twentieth Century"/>
            </a:endParaRPr>
          </a:p>
        </p:txBody>
      </p:sp>
      <p:pic>
        <p:nvPicPr>
          <p:cNvPr id="90" name="Google Shape;90;g9747a35f8c_1_15"/>
          <p:cNvPicPr preferRelativeResize="0"/>
          <p:nvPr/>
        </p:nvPicPr>
        <p:blipFill rotWithShape="1">
          <a:blip r:embed="rId5">
            <a:alphaModFix/>
          </a:blip>
          <a:srcRect/>
          <a:stretch/>
        </p:blipFill>
        <p:spPr>
          <a:xfrm>
            <a:off x="10907025" y="5566050"/>
            <a:ext cx="1085850" cy="1171575"/>
          </a:xfrm>
          <a:prstGeom prst="rect">
            <a:avLst/>
          </a:prstGeom>
          <a:noFill/>
          <a:ln>
            <a:noFill/>
          </a:ln>
        </p:spPr>
      </p:pic>
      <p:sp>
        <p:nvSpPr>
          <p:cNvPr id="3" name="Rectangle 2">
            <a:extLst>
              <a:ext uri="{FF2B5EF4-FFF2-40B4-BE49-F238E27FC236}">
                <a16:creationId xmlns:a16="http://schemas.microsoft.com/office/drawing/2014/main" id="{4B8E2D7D-96E5-4DDD-905E-CF821A1BE91C}"/>
              </a:ext>
            </a:extLst>
          </p:cNvPr>
          <p:cNvSpPr/>
          <p:nvPr/>
        </p:nvSpPr>
        <p:spPr>
          <a:xfrm>
            <a:off x="1959258" y="1491778"/>
            <a:ext cx="1507851" cy="775120"/>
          </a:xfrm>
          <a:prstGeom prst="rect">
            <a:avLst/>
          </a:prstGeom>
          <a:solidFill>
            <a:schemeClr val="accent2">
              <a:lumMod val="90000"/>
              <a:lumOff val="1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Solar Power System</a:t>
            </a:r>
          </a:p>
        </p:txBody>
      </p:sp>
      <p:sp>
        <p:nvSpPr>
          <p:cNvPr id="8" name="Rectangle 7">
            <a:extLst>
              <a:ext uri="{FF2B5EF4-FFF2-40B4-BE49-F238E27FC236}">
                <a16:creationId xmlns:a16="http://schemas.microsoft.com/office/drawing/2014/main" id="{39591083-4E94-4B01-B7FF-AA9B23E40A0E}"/>
              </a:ext>
            </a:extLst>
          </p:cNvPr>
          <p:cNvSpPr/>
          <p:nvPr/>
        </p:nvSpPr>
        <p:spPr>
          <a:xfrm>
            <a:off x="3828872" y="1491778"/>
            <a:ext cx="1507851" cy="775120"/>
          </a:xfrm>
          <a:prstGeom prst="rect">
            <a:avLst/>
          </a:prstGeom>
          <a:solidFill>
            <a:schemeClr val="accent2">
              <a:lumMod val="90000"/>
              <a:lumOff val="1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Charge Controller</a:t>
            </a:r>
          </a:p>
        </p:txBody>
      </p:sp>
      <p:sp>
        <p:nvSpPr>
          <p:cNvPr id="9" name="Rectangle 8">
            <a:extLst>
              <a:ext uri="{FF2B5EF4-FFF2-40B4-BE49-F238E27FC236}">
                <a16:creationId xmlns:a16="http://schemas.microsoft.com/office/drawing/2014/main" id="{50B7BEA6-9B35-4441-A138-689FAFD85F42}"/>
              </a:ext>
            </a:extLst>
          </p:cNvPr>
          <p:cNvSpPr/>
          <p:nvPr/>
        </p:nvSpPr>
        <p:spPr>
          <a:xfrm>
            <a:off x="3820393" y="4494645"/>
            <a:ext cx="1507851" cy="775120"/>
          </a:xfrm>
          <a:prstGeom prst="rect">
            <a:avLst/>
          </a:prstGeom>
          <a:solidFill>
            <a:schemeClr val="accent2">
              <a:lumMod val="90000"/>
              <a:lumOff val="1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Control Relay System</a:t>
            </a:r>
          </a:p>
        </p:txBody>
      </p:sp>
      <p:sp>
        <p:nvSpPr>
          <p:cNvPr id="10" name="Rectangle 9">
            <a:extLst>
              <a:ext uri="{FF2B5EF4-FFF2-40B4-BE49-F238E27FC236}">
                <a16:creationId xmlns:a16="http://schemas.microsoft.com/office/drawing/2014/main" id="{51DB68C8-848F-481D-849D-11D272C20E9E}"/>
              </a:ext>
            </a:extLst>
          </p:cNvPr>
          <p:cNvSpPr/>
          <p:nvPr/>
        </p:nvSpPr>
        <p:spPr>
          <a:xfrm>
            <a:off x="3828872" y="2488279"/>
            <a:ext cx="1507851" cy="775120"/>
          </a:xfrm>
          <a:prstGeom prst="rect">
            <a:avLst/>
          </a:prstGeom>
          <a:solidFill>
            <a:schemeClr val="accent2">
              <a:lumMod val="90000"/>
              <a:lumOff val="1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PCB Power Supplies</a:t>
            </a:r>
          </a:p>
        </p:txBody>
      </p:sp>
      <p:sp>
        <p:nvSpPr>
          <p:cNvPr id="12" name="Rectangle 11">
            <a:extLst>
              <a:ext uri="{FF2B5EF4-FFF2-40B4-BE49-F238E27FC236}">
                <a16:creationId xmlns:a16="http://schemas.microsoft.com/office/drawing/2014/main" id="{31E2B691-2395-4531-82F3-334742D6F0AD}"/>
              </a:ext>
            </a:extLst>
          </p:cNvPr>
          <p:cNvSpPr/>
          <p:nvPr/>
        </p:nvSpPr>
        <p:spPr>
          <a:xfrm>
            <a:off x="1959257" y="5497829"/>
            <a:ext cx="1507851" cy="775120"/>
          </a:xfrm>
          <a:prstGeom prst="rect">
            <a:avLst/>
          </a:prstGeom>
          <a:solidFill>
            <a:schemeClr val="accent2">
              <a:lumMod val="90000"/>
              <a:lumOff val="1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Filtration System</a:t>
            </a:r>
          </a:p>
        </p:txBody>
      </p:sp>
      <p:sp>
        <p:nvSpPr>
          <p:cNvPr id="13" name="Rectangle 12">
            <a:extLst>
              <a:ext uri="{FF2B5EF4-FFF2-40B4-BE49-F238E27FC236}">
                <a16:creationId xmlns:a16="http://schemas.microsoft.com/office/drawing/2014/main" id="{182B4B4D-CDF6-4C8F-96B9-631E5D2B6288}"/>
              </a:ext>
            </a:extLst>
          </p:cNvPr>
          <p:cNvSpPr/>
          <p:nvPr/>
        </p:nvSpPr>
        <p:spPr>
          <a:xfrm>
            <a:off x="3828872" y="5497829"/>
            <a:ext cx="1507851" cy="775120"/>
          </a:xfrm>
          <a:prstGeom prst="rect">
            <a:avLst/>
          </a:prstGeom>
          <a:solidFill>
            <a:schemeClr val="accent2">
              <a:lumMod val="90000"/>
              <a:lumOff val="1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Pump</a:t>
            </a:r>
          </a:p>
        </p:txBody>
      </p:sp>
      <p:sp>
        <p:nvSpPr>
          <p:cNvPr id="14" name="Rectangle 13">
            <a:extLst>
              <a:ext uri="{FF2B5EF4-FFF2-40B4-BE49-F238E27FC236}">
                <a16:creationId xmlns:a16="http://schemas.microsoft.com/office/drawing/2014/main" id="{92BAB0B1-6709-40FB-A480-D483773182D9}"/>
              </a:ext>
            </a:extLst>
          </p:cNvPr>
          <p:cNvSpPr/>
          <p:nvPr/>
        </p:nvSpPr>
        <p:spPr>
          <a:xfrm>
            <a:off x="9580011" y="1565165"/>
            <a:ext cx="807412" cy="447107"/>
          </a:xfrm>
          <a:prstGeom prst="rect">
            <a:avLst/>
          </a:prstGeom>
          <a:solidFill>
            <a:schemeClr val="accent2">
              <a:lumMod val="90000"/>
              <a:lumOff val="1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Brad</a:t>
            </a:r>
          </a:p>
        </p:txBody>
      </p:sp>
      <p:sp>
        <p:nvSpPr>
          <p:cNvPr id="15" name="Rectangle 14">
            <a:extLst>
              <a:ext uri="{FF2B5EF4-FFF2-40B4-BE49-F238E27FC236}">
                <a16:creationId xmlns:a16="http://schemas.microsoft.com/office/drawing/2014/main" id="{2E172317-6481-4BD1-A056-10DFAF2CD952}"/>
              </a:ext>
            </a:extLst>
          </p:cNvPr>
          <p:cNvSpPr/>
          <p:nvPr/>
        </p:nvSpPr>
        <p:spPr>
          <a:xfrm>
            <a:off x="9580012" y="2145786"/>
            <a:ext cx="807412" cy="447107"/>
          </a:xfrm>
          <a:prstGeom prst="rect">
            <a:avLst/>
          </a:prstGeom>
          <a:solidFill>
            <a:schemeClr val="accent2">
              <a:lumMod val="90000"/>
              <a:lumOff val="1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Grant</a:t>
            </a:r>
          </a:p>
        </p:txBody>
      </p:sp>
      <p:sp>
        <p:nvSpPr>
          <p:cNvPr id="16" name="Rectangle 15">
            <a:extLst>
              <a:ext uri="{FF2B5EF4-FFF2-40B4-BE49-F238E27FC236}">
                <a16:creationId xmlns:a16="http://schemas.microsoft.com/office/drawing/2014/main" id="{E794AB19-BEB2-4EFC-A172-5D719D89AD78}"/>
              </a:ext>
            </a:extLst>
          </p:cNvPr>
          <p:cNvSpPr/>
          <p:nvPr/>
        </p:nvSpPr>
        <p:spPr>
          <a:xfrm>
            <a:off x="3828873" y="3491462"/>
            <a:ext cx="1507851" cy="775120"/>
          </a:xfrm>
          <a:prstGeom prst="rect">
            <a:avLst/>
          </a:prstGeom>
          <a:solidFill>
            <a:schemeClr val="accent2">
              <a:lumMod val="90000"/>
              <a:lumOff val="1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RaspberryPi</a:t>
            </a:r>
            <a:endParaRPr lang="en-US" dirty="0"/>
          </a:p>
        </p:txBody>
      </p:sp>
      <p:sp>
        <p:nvSpPr>
          <p:cNvPr id="17" name="Rectangle 16">
            <a:extLst>
              <a:ext uri="{FF2B5EF4-FFF2-40B4-BE49-F238E27FC236}">
                <a16:creationId xmlns:a16="http://schemas.microsoft.com/office/drawing/2014/main" id="{4D62D88E-D91B-4BA1-BCDD-824FC55B8FC0}"/>
              </a:ext>
            </a:extLst>
          </p:cNvPr>
          <p:cNvSpPr/>
          <p:nvPr/>
        </p:nvSpPr>
        <p:spPr>
          <a:xfrm>
            <a:off x="9580012" y="2726407"/>
            <a:ext cx="807412" cy="447107"/>
          </a:xfrm>
          <a:prstGeom prst="rect">
            <a:avLst/>
          </a:prstGeom>
          <a:solidFill>
            <a:schemeClr val="accent2">
              <a:lumMod val="90000"/>
              <a:lumOff val="1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Lucas</a:t>
            </a:r>
          </a:p>
        </p:txBody>
      </p:sp>
      <p:sp>
        <p:nvSpPr>
          <p:cNvPr id="18" name="Rectangle 17">
            <a:extLst>
              <a:ext uri="{FF2B5EF4-FFF2-40B4-BE49-F238E27FC236}">
                <a16:creationId xmlns:a16="http://schemas.microsoft.com/office/drawing/2014/main" id="{2E9B7CDF-89D6-474F-8BF3-B629556E48BA}"/>
              </a:ext>
            </a:extLst>
          </p:cNvPr>
          <p:cNvSpPr/>
          <p:nvPr/>
        </p:nvSpPr>
        <p:spPr>
          <a:xfrm>
            <a:off x="1959257" y="3491462"/>
            <a:ext cx="1507851" cy="775120"/>
          </a:xfrm>
          <a:prstGeom prst="rect">
            <a:avLst/>
          </a:prstGeom>
          <a:solidFill>
            <a:schemeClr val="accent2">
              <a:lumMod val="90000"/>
              <a:lumOff val="1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User Interface</a:t>
            </a:r>
          </a:p>
        </p:txBody>
      </p:sp>
      <p:sp>
        <p:nvSpPr>
          <p:cNvPr id="19" name="Rectangle 18">
            <a:extLst>
              <a:ext uri="{FF2B5EF4-FFF2-40B4-BE49-F238E27FC236}">
                <a16:creationId xmlns:a16="http://schemas.microsoft.com/office/drawing/2014/main" id="{BFB511F2-CC5D-4AAD-95C5-9AB067948A58}"/>
              </a:ext>
            </a:extLst>
          </p:cNvPr>
          <p:cNvSpPr/>
          <p:nvPr/>
        </p:nvSpPr>
        <p:spPr>
          <a:xfrm>
            <a:off x="5680577" y="5497829"/>
            <a:ext cx="1507851" cy="775120"/>
          </a:xfrm>
          <a:prstGeom prst="rect">
            <a:avLst/>
          </a:prstGeom>
          <a:solidFill>
            <a:schemeClr val="accent2">
              <a:lumMod val="90000"/>
              <a:lumOff val="1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UV Filtration</a:t>
            </a:r>
          </a:p>
        </p:txBody>
      </p:sp>
      <p:sp>
        <p:nvSpPr>
          <p:cNvPr id="20" name="Rectangle 19">
            <a:extLst>
              <a:ext uri="{FF2B5EF4-FFF2-40B4-BE49-F238E27FC236}">
                <a16:creationId xmlns:a16="http://schemas.microsoft.com/office/drawing/2014/main" id="{70C1C3AE-32AC-4E93-A0B5-5923C0A09658}"/>
              </a:ext>
            </a:extLst>
          </p:cNvPr>
          <p:cNvSpPr/>
          <p:nvPr/>
        </p:nvSpPr>
        <p:spPr>
          <a:xfrm>
            <a:off x="9580012" y="3307028"/>
            <a:ext cx="807412" cy="447107"/>
          </a:xfrm>
          <a:prstGeom prst="rect">
            <a:avLst/>
          </a:prstGeom>
          <a:solidFill>
            <a:schemeClr val="tx1">
              <a:lumMod val="75000"/>
              <a:lumOff val="2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Kendra</a:t>
            </a:r>
          </a:p>
        </p:txBody>
      </p:sp>
      <p:sp>
        <p:nvSpPr>
          <p:cNvPr id="21" name="Rectangle 20">
            <a:extLst>
              <a:ext uri="{FF2B5EF4-FFF2-40B4-BE49-F238E27FC236}">
                <a16:creationId xmlns:a16="http://schemas.microsoft.com/office/drawing/2014/main" id="{DBEADD3E-F3EE-4C13-9066-068A5935DB5A}"/>
              </a:ext>
            </a:extLst>
          </p:cNvPr>
          <p:cNvSpPr/>
          <p:nvPr/>
        </p:nvSpPr>
        <p:spPr>
          <a:xfrm>
            <a:off x="7550193" y="5497829"/>
            <a:ext cx="1507851" cy="775120"/>
          </a:xfrm>
          <a:prstGeom prst="rect">
            <a:avLst/>
          </a:prstGeom>
          <a:solidFill>
            <a:schemeClr val="accent2">
              <a:lumMod val="90000"/>
              <a:lumOff val="1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IR Temp. Sensor</a:t>
            </a:r>
          </a:p>
        </p:txBody>
      </p:sp>
      <p:sp>
        <p:nvSpPr>
          <p:cNvPr id="22" name="Rectangle 21">
            <a:extLst>
              <a:ext uri="{FF2B5EF4-FFF2-40B4-BE49-F238E27FC236}">
                <a16:creationId xmlns:a16="http://schemas.microsoft.com/office/drawing/2014/main" id="{5FBD55CA-24FF-4012-98D6-93699C457C19}"/>
              </a:ext>
            </a:extLst>
          </p:cNvPr>
          <p:cNvSpPr/>
          <p:nvPr/>
        </p:nvSpPr>
        <p:spPr>
          <a:xfrm>
            <a:off x="7550193" y="4529855"/>
            <a:ext cx="1507851" cy="775120"/>
          </a:xfrm>
          <a:prstGeom prst="rect">
            <a:avLst/>
          </a:prstGeom>
          <a:solidFill>
            <a:schemeClr val="accent2">
              <a:lumMod val="90000"/>
              <a:lumOff val="1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Spectroscopy</a:t>
            </a:r>
          </a:p>
        </p:txBody>
      </p:sp>
      <p:sp>
        <p:nvSpPr>
          <p:cNvPr id="6" name="Arrow: Right 5">
            <a:extLst>
              <a:ext uri="{FF2B5EF4-FFF2-40B4-BE49-F238E27FC236}">
                <a16:creationId xmlns:a16="http://schemas.microsoft.com/office/drawing/2014/main" id="{FB0AE234-E7DF-4184-9B75-249D621134F3}"/>
              </a:ext>
            </a:extLst>
          </p:cNvPr>
          <p:cNvSpPr/>
          <p:nvPr/>
        </p:nvSpPr>
        <p:spPr>
          <a:xfrm>
            <a:off x="3508993" y="1813772"/>
            <a:ext cx="277995" cy="131131"/>
          </a:xfrm>
          <a:prstGeom prst="rightArrow">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1045A25C-4773-461B-A7C4-3EC73FC7CB68}"/>
              </a:ext>
            </a:extLst>
          </p:cNvPr>
          <p:cNvSpPr/>
          <p:nvPr/>
        </p:nvSpPr>
        <p:spPr>
          <a:xfrm>
            <a:off x="4489945" y="2297863"/>
            <a:ext cx="127168" cy="162096"/>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7" name="Arrow: Down 26">
            <a:extLst>
              <a:ext uri="{FF2B5EF4-FFF2-40B4-BE49-F238E27FC236}">
                <a16:creationId xmlns:a16="http://schemas.microsoft.com/office/drawing/2014/main" id="{C6DDBC6D-657E-4825-B49C-FC9A5A328B78}"/>
              </a:ext>
            </a:extLst>
          </p:cNvPr>
          <p:cNvSpPr/>
          <p:nvPr/>
        </p:nvSpPr>
        <p:spPr>
          <a:xfrm>
            <a:off x="4490954" y="3291719"/>
            <a:ext cx="127168" cy="162096"/>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8" name="Arrow: Down 27">
            <a:extLst>
              <a:ext uri="{FF2B5EF4-FFF2-40B4-BE49-F238E27FC236}">
                <a16:creationId xmlns:a16="http://schemas.microsoft.com/office/drawing/2014/main" id="{1246F35B-448F-4C07-BD5E-5E34E58784FA}"/>
              </a:ext>
            </a:extLst>
          </p:cNvPr>
          <p:cNvSpPr/>
          <p:nvPr/>
        </p:nvSpPr>
        <p:spPr>
          <a:xfrm>
            <a:off x="4489945" y="4299565"/>
            <a:ext cx="127168" cy="162096"/>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9" name="Arrow: Down 28">
            <a:extLst>
              <a:ext uri="{FF2B5EF4-FFF2-40B4-BE49-F238E27FC236}">
                <a16:creationId xmlns:a16="http://schemas.microsoft.com/office/drawing/2014/main" id="{4E20AC0E-47BE-44C6-8F30-49176F72270B}"/>
              </a:ext>
            </a:extLst>
          </p:cNvPr>
          <p:cNvSpPr/>
          <p:nvPr/>
        </p:nvSpPr>
        <p:spPr>
          <a:xfrm>
            <a:off x="4489945" y="5299602"/>
            <a:ext cx="127168" cy="162096"/>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B2D6B88B-C981-4624-979C-DD18BC5E37DF}"/>
              </a:ext>
            </a:extLst>
          </p:cNvPr>
          <p:cNvSpPr/>
          <p:nvPr/>
        </p:nvSpPr>
        <p:spPr>
          <a:xfrm>
            <a:off x="3508992" y="3813456"/>
            <a:ext cx="277995" cy="131131"/>
          </a:xfrm>
          <a:prstGeom prst="rightArrow">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38D791DB-F56C-4268-8F66-5D9B6351D202}"/>
              </a:ext>
            </a:extLst>
          </p:cNvPr>
          <p:cNvSpPr/>
          <p:nvPr/>
        </p:nvSpPr>
        <p:spPr>
          <a:xfrm>
            <a:off x="5627779" y="4759724"/>
            <a:ext cx="1737312" cy="6661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EB863E76-BC06-41CB-B2EB-03644D40D9D3}"/>
              </a:ext>
            </a:extLst>
          </p:cNvPr>
          <p:cNvSpPr/>
          <p:nvPr/>
        </p:nvSpPr>
        <p:spPr>
          <a:xfrm rot="880099">
            <a:off x="5607903" y="5095160"/>
            <a:ext cx="1737312" cy="6661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03B1A2CA-AF15-4854-9134-48995BAC6951}"/>
              </a:ext>
            </a:extLst>
          </p:cNvPr>
          <p:cNvSpPr/>
          <p:nvPr/>
        </p:nvSpPr>
        <p:spPr>
          <a:xfrm rot="2179187">
            <a:off x="5575403" y="5157860"/>
            <a:ext cx="596399" cy="51138"/>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35B6863F-7856-4CCA-9D30-38B48891D199}"/>
              </a:ext>
            </a:extLst>
          </p:cNvPr>
          <p:cNvSpPr/>
          <p:nvPr/>
        </p:nvSpPr>
        <p:spPr>
          <a:xfrm rot="8160000">
            <a:off x="3140156" y="5165223"/>
            <a:ext cx="596399" cy="51138"/>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24" name="Audio 23">
            <a:hlinkClick r:id="" action="ppaction://media"/>
            <a:extLst>
              <a:ext uri="{FF2B5EF4-FFF2-40B4-BE49-F238E27FC236}">
                <a16:creationId xmlns:a16="http://schemas.microsoft.com/office/drawing/2014/main" id="{F660F23C-8198-43B8-8BEC-B1ECCE1FF1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
        <p:nvSpPr>
          <p:cNvPr id="36" name="TextBox 35">
            <a:extLst>
              <a:ext uri="{FF2B5EF4-FFF2-40B4-BE49-F238E27FC236}">
                <a16:creationId xmlns:a16="http://schemas.microsoft.com/office/drawing/2014/main" id="{4CB96B63-4375-4A90-9498-41E25B40C425}"/>
              </a:ext>
            </a:extLst>
          </p:cNvPr>
          <p:cNvSpPr txBox="1"/>
          <p:nvPr/>
        </p:nvSpPr>
        <p:spPr>
          <a:xfrm>
            <a:off x="9295391" y="6429473"/>
            <a:ext cx="1775136" cy="307777"/>
          </a:xfrm>
          <a:prstGeom prst="rect">
            <a:avLst/>
          </a:prstGeom>
          <a:noFill/>
        </p:spPr>
        <p:txBody>
          <a:bodyPr wrap="square" rtlCol="0">
            <a:spAutoFit/>
          </a:bodyPr>
          <a:lstStyle/>
          <a:p>
            <a:r>
              <a:rPr lang="en-US" b="1" dirty="0">
                <a:solidFill>
                  <a:schemeClr val="bg1"/>
                </a:solidFill>
                <a:latin typeface="Twentieth Century"/>
              </a:rPr>
              <a:t>Bradley Blackburn</a:t>
            </a:r>
          </a:p>
        </p:txBody>
      </p:sp>
    </p:spTree>
  </p:cSld>
  <p:clrMapOvr>
    <a:masterClrMapping/>
  </p:clrMapOvr>
  <mc:AlternateContent xmlns:mc="http://schemas.openxmlformats.org/markup-compatibility/2006">
    <mc:Choice xmlns:p14="http://schemas.microsoft.com/office/powerpoint/2010/main" Requires="p14">
      <p:transition spd="slow" p14:dur="2000" advTm="30643"/>
    </mc:Choice>
    <mc:Fallback>
      <p:transition spd="slow" advTm="30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g9747a35f8c_1_0"/>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dirty="0"/>
              <a:t>Objectives and Demonstrable Goals</a:t>
            </a:r>
            <a:endParaRPr dirty="0">
              <a:solidFill>
                <a:schemeClr val="lt1"/>
              </a:solidFill>
              <a:latin typeface="Twentieth Century"/>
              <a:ea typeface="Twentieth Century"/>
              <a:cs typeface="Twentieth Century"/>
              <a:sym typeface="Twentieth Century"/>
            </a:endParaRPr>
          </a:p>
        </p:txBody>
      </p:sp>
      <p:sp>
        <p:nvSpPr>
          <p:cNvPr id="54" name="Google Shape;54;g9747a35f8c_1_0"/>
          <p:cNvSpPr txBox="1">
            <a:spLocks noGrp="1"/>
          </p:cNvSpPr>
          <p:nvPr>
            <p:ph type="body" idx="1"/>
          </p:nvPr>
        </p:nvSpPr>
        <p:spPr>
          <a:xfrm>
            <a:off x="1317939" y="692188"/>
            <a:ext cx="11360700" cy="5321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600"/>
              </a:spcBef>
              <a:spcAft>
                <a:spcPts val="0"/>
              </a:spcAft>
              <a:buSzPts val="2400"/>
              <a:buNone/>
            </a:pPr>
            <a:endParaRPr dirty="0">
              <a:solidFill>
                <a:schemeClr val="lt1"/>
              </a:solidFill>
              <a:latin typeface="Twentieth Century"/>
              <a:ea typeface="Twentieth Century"/>
              <a:cs typeface="Twentieth Century"/>
              <a:sym typeface="Twentieth Century"/>
            </a:endParaRPr>
          </a:p>
          <a:p>
            <a:pPr marL="457200" lvl="0" indent="-394335" algn="l" rtl="0">
              <a:lnSpc>
                <a:spcPct val="100000"/>
              </a:lnSpc>
              <a:spcBef>
                <a:spcPts val="0"/>
              </a:spcBef>
              <a:spcAft>
                <a:spcPts val="0"/>
              </a:spcAft>
              <a:buClr>
                <a:schemeClr val="lt1"/>
              </a:buClr>
              <a:buSzPts val="2610"/>
              <a:buFont typeface="Twentieth Century"/>
              <a:buChar char="•"/>
            </a:pPr>
            <a:r>
              <a:rPr lang="en-US" dirty="0">
                <a:solidFill>
                  <a:schemeClr val="lt1"/>
                </a:solidFill>
                <a:latin typeface="Twentieth Century"/>
                <a:ea typeface="Twentieth Century"/>
                <a:cs typeface="Twentieth Century"/>
                <a:sym typeface="Twentieth Century"/>
              </a:rPr>
              <a:t>In-Line contaminant and temperature </a:t>
            </a:r>
            <a:r>
              <a:rPr lang="en-US" dirty="0">
                <a:solidFill>
                  <a:schemeClr val="lt1"/>
                </a:solidFill>
                <a:latin typeface="Twentieth Century"/>
                <a:ea typeface="Twentieth Century"/>
                <a:cs typeface="Twentieth Century"/>
                <a:sym typeface="Twentieth Centur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monitoring</a:t>
            </a:r>
            <a:endParaRPr dirty="0">
              <a:solidFill>
                <a:schemeClr val="lt1"/>
              </a:solidFill>
              <a:latin typeface="Twentieth Century"/>
              <a:ea typeface="Twentieth Century"/>
              <a:cs typeface="Twentieth Century"/>
              <a:sym typeface="Twentieth Century"/>
            </a:endParaRPr>
          </a:p>
          <a:p>
            <a:pPr marL="457200" lvl="0" indent="-394335" algn="l" rtl="0">
              <a:lnSpc>
                <a:spcPct val="100000"/>
              </a:lnSpc>
              <a:spcBef>
                <a:spcPts val="0"/>
              </a:spcBef>
              <a:spcAft>
                <a:spcPts val="0"/>
              </a:spcAft>
              <a:buClr>
                <a:schemeClr val="lt1"/>
              </a:buClr>
              <a:buSzPts val="2610"/>
              <a:buFont typeface="Twentieth Century"/>
              <a:buChar char="•"/>
            </a:pPr>
            <a:r>
              <a:rPr lang="en-US" dirty="0">
                <a:solidFill>
                  <a:schemeClr val="lt1"/>
                </a:solidFill>
                <a:latin typeface="Twentieth Century"/>
                <a:ea typeface="Twentieth Century"/>
                <a:cs typeface="Twentieth Century"/>
                <a:sym typeface="Twentieth Century"/>
              </a:rPr>
              <a:t>Off-Grid Operation</a:t>
            </a:r>
            <a:endParaRPr dirty="0">
              <a:solidFill>
                <a:schemeClr val="lt1"/>
              </a:solidFill>
              <a:latin typeface="Twentieth Century"/>
              <a:ea typeface="Twentieth Century"/>
              <a:cs typeface="Twentieth Century"/>
              <a:sym typeface="Twentieth Century"/>
            </a:endParaRPr>
          </a:p>
          <a:p>
            <a:pPr marL="457200" lvl="0" indent="-394335" algn="l" rtl="0">
              <a:lnSpc>
                <a:spcPct val="100000"/>
              </a:lnSpc>
              <a:spcBef>
                <a:spcPts val="0"/>
              </a:spcBef>
              <a:spcAft>
                <a:spcPts val="0"/>
              </a:spcAft>
              <a:buClr>
                <a:schemeClr val="lt1"/>
              </a:buClr>
              <a:buSzPts val="2610"/>
              <a:buFont typeface="Twentieth Century"/>
              <a:buChar char="•"/>
            </a:pPr>
            <a:r>
              <a:rPr lang="en-US" dirty="0">
                <a:solidFill>
                  <a:schemeClr val="lt1"/>
                </a:solidFill>
                <a:latin typeface="Twentieth Century"/>
                <a:ea typeface="Twentieth Century"/>
                <a:cs typeface="Twentieth Century"/>
                <a:sym typeface="Twentieth Century"/>
              </a:rPr>
              <a:t>Interactive User Interface</a:t>
            </a:r>
            <a:endParaRPr dirty="0">
              <a:solidFill>
                <a:schemeClr val="lt1"/>
              </a:solidFill>
              <a:latin typeface="Twentieth Century"/>
              <a:ea typeface="Twentieth Century"/>
              <a:cs typeface="Twentieth Century"/>
              <a:sym typeface="Twentieth Century"/>
            </a:endParaRPr>
          </a:p>
        </p:txBody>
      </p:sp>
      <p:pic>
        <p:nvPicPr>
          <p:cNvPr id="56" name="Google Shape;56;g9747a35f8c_1_0"/>
          <p:cNvPicPr preferRelativeResize="0"/>
          <p:nvPr/>
        </p:nvPicPr>
        <p:blipFill rotWithShape="1">
          <a:blip r:embed="rId5">
            <a:alphaModFix/>
          </a:blip>
          <a:srcRect/>
          <a:stretch/>
        </p:blipFill>
        <p:spPr>
          <a:xfrm>
            <a:off x="10907025" y="5566050"/>
            <a:ext cx="1085850" cy="1171575"/>
          </a:xfrm>
          <a:prstGeom prst="rect">
            <a:avLst/>
          </a:prstGeom>
          <a:noFill/>
          <a:ln>
            <a:noFill/>
          </a:ln>
        </p:spPr>
      </p:pic>
      <p:sp>
        <p:nvSpPr>
          <p:cNvPr id="7" name="TextBox 6">
            <a:extLst>
              <a:ext uri="{FF2B5EF4-FFF2-40B4-BE49-F238E27FC236}">
                <a16:creationId xmlns:a16="http://schemas.microsoft.com/office/drawing/2014/main" id="{252270E6-A275-407F-9C21-BF91D101CA92}"/>
              </a:ext>
            </a:extLst>
          </p:cNvPr>
          <p:cNvSpPr txBox="1"/>
          <p:nvPr/>
        </p:nvSpPr>
        <p:spPr>
          <a:xfrm>
            <a:off x="9295391" y="6429473"/>
            <a:ext cx="1775136" cy="307777"/>
          </a:xfrm>
          <a:prstGeom prst="rect">
            <a:avLst/>
          </a:prstGeom>
          <a:noFill/>
        </p:spPr>
        <p:txBody>
          <a:bodyPr wrap="square" rtlCol="0">
            <a:spAutoFit/>
          </a:bodyPr>
          <a:lstStyle/>
          <a:p>
            <a:r>
              <a:rPr lang="en-US" b="1" dirty="0">
                <a:solidFill>
                  <a:schemeClr val="bg1"/>
                </a:solidFill>
                <a:latin typeface="Twentieth Century"/>
              </a:rPr>
              <a:t>Bradley Blackburn</a:t>
            </a:r>
          </a:p>
        </p:txBody>
      </p:sp>
      <p:pic>
        <p:nvPicPr>
          <p:cNvPr id="5" name="Audio 4">
            <a:hlinkClick r:id="" action="ppaction://media"/>
            <a:extLst>
              <a:ext uri="{FF2B5EF4-FFF2-40B4-BE49-F238E27FC236}">
                <a16:creationId xmlns:a16="http://schemas.microsoft.com/office/drawing/2014/main" id="{442CFCE0-B2DA-456F-A0E2-02DF2C65F3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691"/>
    </mc:Choice>
    <mc:Fallback>
      <p:transition spd="slow" advTm="16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g9747a35f8c_1_5"/>
          <p:cNvSpPr txBox="1">
            <a:spLocks noGrp="1"/>
          </p:cNvSpPr>
          <p:nvPr>
            <p:ph type="title"/>
          </p:nvPr>
        </p:nvSpPr>
        <p:spPr>
          <a:xfrm>
            <a:off x="1086611" y="180575"/>
            <a:ext cx="10018800" cy="175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solidFill>
                  <a:schemeClr val="lt1"/>
                </a:solidFill>
                <a:latin typeface="Twentieth Century"/>
                <a:ea typeface="Twentieth Century"/>
                <a:cs typeface="Twentieth Century"/>
                <a:sym typeface="Twentieth Century"/>
              </a:rPr>
              <a:t>Specifications</a:t>
            </a:r>
            <a:endParaRPr>
              <a:solidFill>
                <a:schemeClr val="lt1"/>
              </a:solidFill>
              <a:latin typeface="Twentieth Century"/>
              <a:ea typeface="Twentieth Century"/>
              <a:cs typeface="Twentieth Century"/>
              <a:sym typeface="Twentieth Century"/>
            </a:endParaRPr>
          </a:p>
        </p:txBody>
      </p:sp>
      <p:pic>
        <p:nvPicPr>
          <p:cNvPr id="73" name="Google Shape;73;g9747a35f8c_1_5"/>
          <p:cNvPicPr preferRelativeResize="0"/>
          <p:nvPr/>
        </p:nvPicPr>
        <p:blipFill rotWithShape="1">
          <a:blip r:embed="rId5">
            <a:alphaModFix/>
          </a:blip>
          <a:srcRect/>
          <a:stretch/>
        </p:blipFill>
        <p:spPr>
          <a:xfrm>
            <a:off x="10907025" y="5566050"/>
            <a:ext cx="1085850" cy="1171575"/>
          </a:xfrm>
          <a:prstGeom prst="rect">
            <a:avLst/>
          </a:prstGeom>
          <a:noFill/>
          <a:ln>
            <a:noFill/>
          </a:ln>
        </p:spPr>
      </p:pic>
      <p:graphicFrame>
        <p:nvGraphicFramePr>
          <p:cNvPr id="74" name="Google Shape;74;g9747a35f8c_1_5"/>
          <p:cNvGraphicFramePr/>
          <p:nvPr>
            <p:extLst>
              <p:ext uri="{D42A27DB-BD31-4B8C-83A1-F6EECF244321}">
                <p14:modId xmlns:p14="http://schemas.microsoft.com/office/powerpoint/2010/main" val="2574436352"/>
              </p:ext>
            </p:extLst>
          </p:nvPr>
        </p:nvGraphicFramePr>
        <p:xfrm>
          <a:off x="1019538" y="1496800"/>
          <a:ext cx="10152925" cy="3971580"/>
        </p:xfrm>
        <a:graphic>
          <a:graphicData uri="http://schemas.openxmlformats.org/drawingml/2006/table">
            <a:tbl>
              <a:tblPr>
                <a:noFill/>
                <a:tableStyleId>{1D50C8BF-D2F9-45B2-8364-0283B1C2EA97}</a:tableStyleId>
              </a:tblPr>
              <a:tblGrid>
                <a:gridCol w="1607675">
                  <a:extLst>
                    <a:ext uri="{9D8B030D-6E8A-4147-A177-3AD203B41FA5}">
                      <a16:colId xmlns:a16="http://schemas.microsoft.com/office/drawing/2014/main" val="20000"/>
                    </a:ext>
                  </a:extLst>
                </a:gridCol>
                <a:gridCol w="3239450">
                  <a:extLst>
                    <a:ext uri="{9D8B030D-6E8A-4147-A177-3AD203B41FA5}">
                      <a16:colId xmlns:a16="http://schemas.microsoft.com/office/drawing/2014/main" val="20001"/>
                    </a:ext>
                  </a:extLst>
                </a:gridCol>
                <a:gridCol w="5305800">
                  <a:extLst>
                    <a:ext uri="{9D8B030D-6E8A-4147-A177-3AD203B41FA5}">
                      <a16:colId xmlns:a16="http://schemas.microsoft.com/office/drawing/2014/main" val="20002"/>
                    </a:ext>
                  </a:extLst>
                </a:gridCol>
              </a:tblGrid>
              <a:tr h="384275">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Twentieth Century"/>
                        <a:ea typeface="Twentieth Century"/>
                        <a:cs typeface="Twentieth Century"/>
                        <a:sym typeface="Twentieth Century"/>
                      </a:endParaRPr>
                    </a:p>
                  </a:txBody>
                  <a:tcPr marL="91425" marR="91425" marT="91425" marB="91425">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latin typeface="Twentieth Century"/>
                          <a:ea typeface="Twentieth Century"/>
                          <a:cs typeface="Twentieth Century"/>
                          <a:sym typeface="Twentieth Century"/>
                        </a:rPr>
                        <a:t>Subsystems</a:t>
                      </a:r>
                      <a:endParaRPr sz="1400" b="1" u="none" strike="noStrike" cap="none" dirty="0">
                        <a:latin typeface="Twentieth Century"/>
                        <a:ea typeface="Twentieth Century"/>
                        <a:cs typeface="Twentieth Century"/>
                        <a:sym typeface="Twentieth Century"/>
                      </a:endParaRPr>
                    </a:p>
                  </a:txBody>
                  <a:tcPr marL="91425" marR="91425" marT="91425" marB="91425">
                    <a:lnL w="9525" cap="flat" cmpd="sng">
                      <a:solidFill>
                        <a:srgbClr val="D9D9D9"/>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latin typeface="Twentieth Century"/>
                          <a:ea typeface="Twentieth Century"/>
                          <a:cs typeface="Twentieth Century"/>
                          <a:sym typeface="Twentieth Century"/>
                        </a:rPr>
                        <a:t>Specification</a:t>
                      </a:r>
                      <a:endParaRPr sz="1400" b="1" u="none" strike="noStrike" cap="none" dirty="0">
                        <a:latin typeface="Twentieth Century"/>
                        <a:ea typeface="Twentieth Century"/>
                        <a:cs typeface="Twentieth Century"/>
                        <a:sym typeface="Twentieth Century"/>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5838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Twentieth Century"/>
                          <a:ea typeface="Twentieth Century"/>
                          <a:cs typeface="Twentieth Century"/>
                          <a:sym typeface="Twentieth Century"/>
                        </a:rPr>
                        <a:t>1</a:t>
                      </a:r>
                      <a:endParaRPr sz="1400" b="1" u="none" strike="noStrike" cap="none">
                        <a:latin typeface="Twentieth Century"/>
                        <a:ea typeface="Twentieth Century"/>
                        <a:cs typeface="Twentieth Century"/>
                        <a:sym typeface="Twentieth Century"/>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F3F3F3"/>
                      </a:solidFill>
                      <a:prstDash val="solid"/>
                      <a:round/>
                      <a:headEnd type="none" w="sm" len="sm"/>
                      <a:tailEnd type="none" w="sm" len="sm"/>
                    </a:lnB>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Twentieth Century"/>
                          <a:ea typeface="Twentieth Century"/>
                          <a:cs typeface="Twentieth Century"/>
                          <a:sym typeface="Twentieth Century"/>
                        </a:rPr>
                        <a:t>Solar Power System</a:t>
                      </a:r>
                      <a:endParaRPr sz="1400" u="none" strike="noStrike" cap="none" dirty="0">
                        <a:latin typeface="Twentieth Century"/>
                        <a:ea typeface="Twentieth Century"/>
                        <a:cs typeface="Twentieth Century"/>
                        <a:sym typeface="Twentieth Century"/>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chemeClr val="accent5">
                        <a:lumMod val="40000"/>
                        <a:lumOff val="6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Twentieth Century"/>
                          <a:ea typeface="Twentieth Century"/>
                          <a:cs typeface="Twentieth Century"/>
                          <a:sym typeface="Twentieth Century"/>
                        </a:rPr>
                        <a:t>Full off grid operation, generating 12-24V, 12V battery</a:t>
                      </a:r>
                      <a:endParaRPr sz="1400" u="none" strike="noStrike" cap="none" dirty="0">
                        <a:latin typeface="Twentieth Century"/>
                        <a:ea typeface="Twentieth Century"/>
                        <a:cs typeface="Twentieth Century"/>
                        <a:sym typeface="Twentieth Century"/>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chemeClr val="accent5">
                        <a:lumMod val="40000"/>
                        <a:lumOff val="60000"/>
                      </a:schemeClr>
                    </a:solidFill>
                  </a:tcPr>
                </a:tc>
                <a:extLst>
                  <a:ext uri="{0D108BD9-81ED-4DB2-BD59-A6C34878D82A}">
                    <a16:rowId xmlns:a16="http://schemas.microsoft.com/office/drawing/2014/main" val="10001"/>
                  </a:ext>
                </a:extLst>
              </a:tr>
              <a:tr h="5838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Twentieth Century"/>
                          <a:ea typeface="Twentieth Century"/>
                          <a:cs typeface="Twentieth Century"/>
                          <a:sym typeface="Twentieth Century"/>
                        </a:rPr>
                        <a:t>2</a:t>
                      </a:r>
                      <a:endParaRPr sz="1400" b="1" u="none" strike="noStrike" cap="none">
                        <a:latin typeface="Twentieth Century"/>
                        <a:ea typeface="Twentieth Century"/>
                        <a:cs typeface="Twentieth Century"/>
                        <a:sym typeface="Twentieth Century"/>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Twentieth Century"/>
                          <a:ea typeface="Twentieth Century"/>
                          <a:cs typeface="Twentieth Century"/>
                          <a:sym typeface="Twentieth Century"/>
                        </a:rPr>
                        <a:t>Water Analysis</a:t>
                      </a:r>
                      <a:endParaRPr lang="en-US" sz="1400" u="none" strike="noStrike" cap="none" dirty="0">
                        <a:latin typeface="Twentieth Century"/>
                        <a:ea typeface="Twentieth Century"/>
                        <a:cs typeface="Twentieth Century"/>
                        <a:sym typeface="Twentieth Century"/>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chemeClr val="accent5">
                        <a:lumMod val="40000"/>
                        <a:lumOff val="6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Twentieth Century"/>
                          <a:ea typeface="Twentieth Century"/>
                          <a:cs typeface="Twentieth Century"/>
                          <a:sym typeface="Twentieth Century"/>
                        </a:rPr>
                        <a:t>Raman Spectrometer @ 785nm, 24V 4-20mA IR temperature sensor</a:t>
                      </a: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chemeClr val="accent5">
                        <a:lumMod val="40000"/>
                        <a:lumOff val="60000"/>
                      </a:schemeClr>
                    </a:solidFill>
                  </a:tcPr>
                </a:tc>
                <a:extLst>
                  <a:ext uri="{0D108BD9-81ED-4DB2-BD59-A6C34878D82A}">
                    <a16:rowId xmlns:a16="http://schemas.microsoft.com/office/drawing/2014/main" val="10002"/>
                  </a:ext>
                </a:extLst>
              </a:tr>
              <a:tr h="5838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Twentieth Century"/>
                          <a:ea typeface="Twentieth Century"/>
                          <a:cs typeface="Twentieth Century"/>
                          <a:sym typeface="Twentieth Century"/>
                        </a:rPr>
                        <a:t>3</a:t>
                      </a:r>
                      <a:endParaRPr sz="1400" b="1" u="none" strike="noStrike" cap="none">
                        <a:latin typeface="Twentieth Century"/>
                        <a:ea typeface="Twentieth Century"/>
                        <a:cs typeface="Twentieth Century"/>
                        <a:sym typeface="Twentieth Century"/>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Twentieth Century"/>
                          <a:ea typeface="Twentieth Century"/>
                          <a:cs typeface="Twentieth Century"/>
                          <a:sym typeface="Twentieth Century"/>
                        </a:rPr>
                        <a:t>User Interface</a:t>
                      </a:r>
                      <a:endParaRPr sz="1400" u="none" strike="noStrike" cap="none">
                        <a:latin typeface="Twentieth Century"/>
                        <a:ea typeface="Twentieth Century"/>
                        <a:cs typeface="Twentieth Century"/>
                        <a:sym typeface="Twentieth Century"/>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lgn="ctr">
                      <a:solidFill>
                        <a:srgbClr val="F3F3F3"/>
                      </a:solidFill>
                      <a:prstDash val="solid"/>
                      <a:round/>
                      <a:headEnd type="none" w="sm" len="sm"/>
                      <a:tailEnd type="none" w="sm" len="sm"/>
                    </a:lnB>
                    <a:solidFill>
                      <a:schemeClr val="accent5">
                        <a:lumMod val="40000"/>
                        <a:lumOff val="60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Twentieth Century"/>
                          <a:ea typeface="Twentieth Century"/>
                          <a:cs typeface="Twentieth Century"/>
                          <a:sym typeface="Twentieth Century"/>
                        </a:rPr>
                        <a:t>Control over system operation, display (via LCD) feedback/data from the system</a:t>
                      </a:r>
                      <a:endParaRPr sz="1400" u="none" strike="noStrike" cap="none" dirty="0">
                        <a:latin typeface="Twentieth Century"/>
                        <a:ea typeface="Twentieth Century"/>
                        <a:cs typeface="Twentieth Century"/>
                        <a:sym typeface="Twentieth Century"/>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lgn="ctr">
                      <a:solidFill>
                        <a:srgbClr val="F3F3F3"/>
                      </a:solidFill>
                      <a:prstDash val="solid"/>
                      <a:round/>
                      <a:headEnd type="none" w="sm" len="sm"/>
                      <a:tailEnd type="none" w="sm" len="sm"/>
                    </a:lnB>
                    <a:solidFill>
                      <a:schemeClr val="accent5">
                        <a:lumMod val="40000"/>
                        <a:lumOff val="60000"/>
                      </a:schemeClr>
                    </a:solidFill>
                  </a:tcPr>
                </a:tc>
                <a:extLst>
                  <a:ext uri="{0D108BD9-81ED-4DB2-BD59-A6C34878D82A}">
                    <a16:rowId xmlns:a16="http://schemas.microsoft.com/office/drawing/2014/main" val="10003"/>
                  </a:ext>
                </a:extLst>
              </a:tr>
              <a:tr h="380575">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latin typeface="Twentieth Century"/>
                          <a:ea typeface="Twentieth Century"/>
                          <a:cs typeface="Twentieth Century"/>
                          <a:sym typeface="Twentieth Century"/>
                        </a:rPr>
                        <a:t>4</a:t>
                      </a:r>
                      <a:endParaRPr sz="1400" b="1" u="none" strike="noStrike" cap="none" dirty="0">
                        <a:latin typeface="Twentieth Century"/>
                        <a:ea typeface="Twentieth Century"/>
                        <a:cs typeface="Twentieth Century"/>
                        <a:sym typeface="Twentieth Century"/>
                      </a:endParaRPr>
                    </a:p>
                  </a:txBody>
                  <a:tcPr marL="91425" marR="91425" marT="91425" marB="91425">
                    <a:lnL w="9525" cap="flat" cmpd="sng">
                      <a:solidFill>
                        <a:srgbClr val="F3F3F3"/>
                      </a:solidFill>
                      <a:prstDash val="solid"/>
                      <a:round/>
                      <a:headEnd type="none" w="sm" len="sm"/>
                      <a:tailEnd type="none" w="sm" len="sm"/>
                    </a:lnL>
                    <a:lnR w="9525" cap="flat" cmpd="sng" algn="ctr">
                      <a:solidFill>
                        <a:srgbClr val="F3F3F3"/>
                      </a:solidFill>
                      <a:prstDash val="solid"/>
                      <a:round/>
                      <a:headEnd type="none" w="sm" len="sm"/>
                      <a:tailEnd type="none" w="sm" len="sm"/>
                    </a:lnR>
                    <a:lnT w="9525" cap="flat" cmpd="sng" algn="ctr">
                      <a:solidFill>
                        <a:srgbClr val="F3F3F3"/>
                      </a:solidFill>
                      <a:prstDash val="solid"/>
                      <a:round/>
                      <a:headEnd type="none" w="sm" len="sm"/>
                      <a:tailEnd type="none" w="sm" len="sm"/>
                    </a:lnT>
                    <a:lnB w="9525" cap="flat" cmpd="sng" algn="ctr">
                      <a:solidFill>
                        <a:srgbClr val="F3F3F3"/>
                      </a:solidFill>
                      <a:prstDash val="solid"/>
                      <a:round/>
                      <a:headEnd type="none" w="sm" len="sm"/>
                      <a:tailEnd type="none" w="sm" len="sm"/>
                    </a:lnB>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Twentieth Century"/>
                          <a:ea typeface="Twentieth Century"/>
                          <a:cs typeface="Twentieth Century"/>
                          <a:sym typeface="Twentieth Century"/>
                        </a:rPr>
                        <a:t>Charge Controller</a:t>
                      </a:r>
                    </a:p>
                  </a:txBody>
                  <a:tcPr marL="91425" marR="91425" marT="91425" marB="91425">
                    <a:lnL w="9525" cap="flat" cmpd="sng" algn="ctr">
                      <a:solidFill>
                        <a:srgbClr val="F3F3F3"/>
                      </a:solidFill>
                      <a:prstDash val="solid"/>
                      <a:round/>
                      <a:headEnd type="none" w="sm" len="sm"/>
                      <a:tailEnd type="none" w="sm" len="sm"/>
                    </a:lnL>
                    <a:lnR w="9525" cap="flat" cmpd="sng" algn="ctr">
                      <a:solidFill>
                        <a:srgbClr val="F3F3F3"/>
                      </a:solidFill>
                      <a:prstDash val="solid"/>
                      <a:round/>
                      <a:headEnd type="none" w="sm" len="sm"/>
                      <a:tailEnd type="none" w="sm" len="sm"/>
                    </a:lnR>
                    <a:lnT w="9525" cap="flat" cmpd="sng" algn="ctr">
                      <a:solidFill>
                        <a:srgbClr val="F3F3F3"/>
                      </a:solidFill>
                      <a:prstDash val="solid"/>
                      <a:round/>
                      <a:headEnd type="none" w="sm" len="sm"/>
                      <a:tailEnd type="none" w="sm" len="sm"/>
                    </a:lnT>
                    <a:lnB w="9525" cap="flat" cmpd="sng" algn="ctr">
                      <a:solidFill>
                        <a:srgbClr val="F3F3F3"/>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Twentieth Century"/>
                          <a:ea typeface="Twentieth Century"/>
                          <a:cs typeface="Twentieth Century"/>
                          <a:sym typeface="Twentieth Century"/>
                        </a:rPr>
                        <a:t>12V, maximum operating current 20A</a:t>
                      </a:r>
                    </a:p>
                  </a:txBody>
                  <a:tcPr marL="91425" marR="91425" marT="91425" marB="91425">
                    <a:lnL w="9525" cap="flat" cmpd="sng" algn="ctr">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lgn="ctr">
                      <a:solidFill>
                        <a:srgbClr val="F3F3F3"/>
                      </a:solidFill>
                      <a:prstDash val="solid"/>
                      <a:round/>
                      <a:headEnd type="none" w="sm" len="sm"/>
                      <a:tailEnd type="none" w="sm" len="sm"/>
                    </a:lnT>
                    <a:lnB w="9525" cap="flat" cmpd="sng" algn="ctr">
                      <a:solidFill>
                        <a:srgbClr val="F3F3F3"/>
                      </a:solidFill>
                      <a:prstDash val="solid"/>
                      <a:round/>
                      <a:headEnd type="none" w="sm" len="sm"/>
                      <a:tailEnd type="none" w="sm" len="sm"/>
                    </a:lnB>
                    <a:solidFill>
                      <a:srgbClr val="CFE2F3"/>
                    </a:solidFill>
                  </a:tcPr>
                </a:tc>
                <a:extLst>
                  <a:ext uri="{0D108BD9-81ED-4DB2-BD59-A6C34878D82A}">
                    <a16:rowId xmlns:a16="http://schemas.microsoft.com/office/drawing/2014/main" val="4005803849"/>
                  </a:ext>
                </a:extLst>
              </a:tr>
              <a:tr h="380575">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latin typeface="Twentieth Century"/>
                          <a:ea typeface="Twentieth Century"/>
                          <a:cs typeface="Twentieth Century"/>
                          <a:sym typeface="Twentieth Century"/>
                        </a:rPr>
                        <a:t>5</a:t>
                      </a:r>
                      <a:endParaRPr sz="1400" b="1" u="none" strike="noStrike" cap="none" dirty="0">
                        <a:latin typeface="Twentieth Century"/>
                        <a:ea typeface="Twentieth Century"/>
                        <a:cs typeface="Twentieth Century"/>
                        <a:sym typeface="Twentieth Century"/>
                      </a:endParaRPr>
                    </a:p>
                  </a:txBody>
                  <a:tcPr marL="91425" marR="91425" marT="91425" marB="91425">
                    <a:lnL w="9525" cap="flat" cmpd="sng">
                      <a:solidFill>
                        <a:srgbClr val="F3F3F3"/>
                      </a:solidFill>
                      <a:prstDash val="solid"/>
                      <a:round/>
                      <a:headEnd type="none" w="sm" len="sm"/>
                      <a:tailEnd type="none" w="sm" len="sm"/>
                    </a:lnL>
                    <a:lnR w="9525" cap="flat" cmpd="sng" algn="ctr">
                      <a:solidFill>
                        <a:srgbClr val="F3F3F3"/>
                      </a:solidFill>
                      <a:prstDash val="solid"/>
                      <a:round/>
                      <a:headEnd type="none" w="sm" len="sm"/>
                      <a:tailEnd type="none" w="sm" len="sm"/>
                    </a:lnR>
                    <a:lnT w="9525" cap="flat" cmpd="sng" algn="ctr">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Twentieth Century"/>
                          <a:ea typeface="Twentieth Century"/>
                          <a:cs typeface="Twentieth Century"/>
                          <a:sym typeface="Twentieth Century"/>
                        </a:rPr>
                        <a:t>Filtration System</a:t>
                      </a:r>
                      <a:endParaRPr sz="1400" u="none" strike="noStrike" cap="none" dirty="0">
                        <a:latin typeface="Twentieth Century"/>
                        <a:ea typeface="Twentieth Century"/>
                        <a:cs typeface="Twentieth Century"/>
                        <a:sym typeface="Twentieth Century"/>
                      </a:endParaRPr>
                    </a:p>
                  </a:txBody>
                  <a:tcPr marL="91425" marR="91425" marT="91425" marB="91425">
                    <a:lnL w="9525" cap="flat" cmpd="sng" algn="ctr">
                      <a:solidFill>
                        <a:srgbClr val="F3F3F3"/>
                      </a:solidFill>
                      <a:prstDash val="solid"/>
                      <a:round/>
                      <a:headEnd type="none" w="sm" len="sm"/>
                      <a:tailEnd type="none" w="sm" len="sm"/>
                    </a:lnL>
                    <a:lnR w="9525" cap="flat" cmpd="sng" algn="ctr">
                      <a:solidFill>
                        <a:srgbClr val="F3F3F3"/>
                      </a:solidFill>
                      <a:prstDash val="solid"/>
                      <a:round/>
                      <a:headEnd type="none" w="sm" len="sm"/>
                      <a:tailEnd type="none" w="sm" len="sm"/>
                    </a:lnR>
                    <a:lnT w="9525" cap="flat" cmpd="sng" algn="ctr">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Twentieth Century"/>
                          <a:ea typeface="Twentieth Century"/>
                          <a:cs typeface="Twentieth Century"/>
                          <a:sym typeface="Twentieth Century"/>
                        </a:rPr>
                        <a:t>2.9 </a:t>
                      </a:r>
                      <a:r>
                        <a:rPr lang="en-US" sz="1400" u="none" strike="noStrike" cap="none" dirty="0" err="1">
                          <a:latin typeface="Twentieth Century"/>
                          <a:ea typeface="Twentieth Century"/>
                          <a:cs typeface="Twentieth Century"/>
                          <a:sym typeface="Twentieth Century"/>
                        </a:rPr>
                        <a:t>gpm</a:t>
                      </a:r>
                      <a:r>
                        <a:rPr lang="en-US" sz="1400" u="none" strike="noStrike" cap="none" dirty="0">
                          <a:latin typeface="Twentieth Century"/>
                          <a:ea typeface="Twentieth Century"/>
                          <a:cs typeface="Twentieth Century"/>
                          <a:sym typeface="Twentieth Century"/>
                        </a:rPr>
                        <a:t>, class C UV lamp, (1) 5 micron sediment filter, (1) carbon filter</a:t>
                      </a:r>
                      <a:endParaRPr sz="1400" u="none" strike="noStrike" cap="none" dirty="0">
                        <a:latin typeface="Twentieth Century"/>
                        <a:ea typeface="Twentieth Century"/>
                        <a:cs typeface="Twentieth Century"/>
                        <a:sym typeface="Twentieth Century"/>
                      </a:endParaRPr>
                    </a:p>
                  </a:txBody>
                  <a:tcPr marL="91425" marR="91425" marT="91425" marB="91425">
                    <a:lnL w="9525" cap="flat" cmpd="sng" algn="ctr">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lgn="ctr">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CFE2F3"/>
                    </a:solidFill>
                  </a:tcPr>
                </a:tc>
                <a:extLst>
                  <a:ext uri="{0D108BD9-81ED-4DB2-BD59-A6C34878D82A}">
                    <a16:rowId xmlns:a16="http://schemas.microsoft.com/office/drawing/2014/main" val="10005"/>
                  </a:ext>
                </a:extLst>
              </a:tr>
              <a:tr h="556075">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Twentieth Century"/>
                          <a:ea typeface="Twentieth Century"/>
                          <a:cs typeface="Twentieth Century"/>
                          <a:sym typeface="Twentieth Century"/>
                        </a:rPr>
                        <a:t>6</a:t>
                      </a:r>
                      <a:endParaRPr sz="1400" b="1" u="none" strike="noStrike" cap="none">
                        <a:latin typeface="Twentieth Century"/>
                        <a:ea typeface="Twentieth Century"/>
                        <a:cs typeface="Twentieth Century"/>
                        <a:sym typeface="Twentieth Century"/>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A4C2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Twentieth Century"/>
                          <a:ea typeface="Twentieth Century"/>
                          <a:cs typeface="Twentieth Century"/>
                          <a:sym typeface="Twentieth Century"/>
                        </a:rPr>
                        <a:t>RaspberryPi4B</a:t>
                      </a:r>
                      <a:endParaRPr sz="1400" u="none" strike="noStrike" cap="none">
                        <a:latin typeface="Twentieth Century"/>
                        <a:ea typeface="Twentieth Century"/>
                        <a:cs typeface="Twentieth Century"/>
                        <a:sym typeface="Twentieth Century"/>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Twentieth Century"/>
                          <a:ea typeface="Twentieth Century"/>
                          <a:cs typeface="Twentieth Century"/>
                          <a:sym typeface="Twentieth Century"/>
                        </a:rPr>
                        <a:t>4GB memory, Quad core Cortex-A72 ARM 64-bit CPU, (2) USB 3.0 ports,  (2) USB 2.0 ports</a:t>
                      </a:r>
                      <a:endParaRPr sz="1400" u="none" strike="noStrike" cap="none" dirty="0">
                        <a:latin typeface="Twentieth Century"/>
                        <a:ea typeface="Twentieth Century"/>
                        <a:cs typeface="Twentieth Century"/>
                        <a:sym typeface="Twentieth Century"/>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CFE2F3"/>
                    </a:solidFill>
                  </a:tcPr>
                </a:tc>
                <a:extLst>
                  <a:ext uri="{0D108BD9-81ED-4DB2-BD59-A6C34878D82A}">
                    <a16:rowId xmlns:a16="http://schemas.microsoft.com/office/drawing/2014/main" val="10006"/>
                  </a:ext>
                </a:extLst>
              </a:tr>
              <a:tr h="380575">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Twentieth Century"/>
                          <a:ea typeface="Twentieth Century"/>
                          <a:cs typeface="Twentieth Century"/>
                          <a:sym typeface="Twentieth Century"/>
                        </a:rPr>
                        <a:t>7</a:t>
                      </a:r>
                      <a:endParaRPr sz="1400" b="1" u="none" strike="noStrike" cap="none">
                        <a:latin typeface="Twentieth Century"/>
                        <a:ea typeface="Twentieth Century"/>
                        <a:cs typeface="Twentieth Century"/>
                        <a:sym typeface="Twentieth Century"/>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A4C2F4"/>
                    </a:solidFill>
                  </a:tcPr>
                </a:tc>
                <a:tc>
                  <a:txBody>
                    <a:bodyPr/>
                    <a:lstStyle/>
                    <a:p>
                      <a:pPr marL="0" marR="0" indent="0" algn="ctr" rtl="0" fontAlgn="t">
                        <a:spcBef>
                          <a:spcPts val="0"/>
                        </a:spcBef>
                        <a:spcAft>
                          <a:spcPts val="0"/>
                        </a:spcAft>
                      </a:pPr>
                      <a:r>
                        <a:rPr lang="en-US" sz="1400" b="0" i="0" u="none" strike="noStrike" dirty="0">
                          <a:solidFill>
                            <a:srgbClr val="000000"/>
                          </a:solidFill>
                          <a:effectLst/>
                          <a:latin typeface="Twentieth Century"/>
                          <a:ea typeface="Twentieth Century"/>
                          <a:cs typeface="Twentieth Century"/>
                        </a:rPr>
                        <a:t>Control Relay System</a:t>
                      </a:r>
                      <a:endParaRPr lang="en-US" sz="1400" b="0" i="0" u="none" strike="noStrike" dirty="0">
                        <a:effectLst/>
                        <a:latin typeface="Arial" panose="020B0604020202020204" pitchFamily="34" charset="0"/>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CFE2F3"/>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400" b="0" i="0" u="none" strike="noStrike" dirty="0">
                          <a:solidFill>
                            <a:srgbClr val="000000"/>
                          </a:solidFill>
                          <a:effectLst/>
                          <a:latin typeface="Twentieth Century"/>
                          <a:ea typeface="Twentieth Century"/>
                          <a:cs typeface="Twentieth Century"/>
                        </a:rPr>
                        <a:t>Opto22 I/O board, 60V/3A output modules, 12V AD relays</a:t>
                      </a:r>
                      <a:endParaRPr lang="en-US" sz="1400" b="0" i="0" u="none" strike="noStrike" dirty="0">
                        <a:effectLst/>
                        <a:latin typeface="Arial" panose="020B0604020202020204" pitchFamily="34" charset="0"/>
                      </a:endParaRPr>
                    </a:p>
                  </a:txBody>
                  <a:tcPr marL="91425" marR="91425" marT="91425" marB="91425">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CFE2F3"/>
                    </a:solidFill>
                  </a:tcPr>
                </a:tc>
                <a:extLst>
                  <a:ext uri="{0D108BD9-81ED-4DB2-BD59-A6C34878D82A}">
                    <a16:rowId xmlns:a16="http://schemas.microsoft.com/office/drawing/2014/main" val="10007"/>
                  </a:ext>
                </a:extLst>
              </a:tr>
            </a:tbl>
          </a:graphicData>
        </a:graphic>
      </p:graphicFrame>
      <p:sp>
        <p:nvSpPr>
          <p:cNvPr id="7" name="TextBox 6">
            <a:extLst>
              <a:ext uri="{FF2B5EF4-FFF2-40B4-BE49-F238E27FC236}">
                <a16:creationId xmlns:a16="http://schemas.microsoft.com/office/drawing/2014/main" id="{1D85B1B3-70AB-4CCC-AE72-C699CAF4664A}"/>
              </a:ext>
            </a:extLst>
          </p:cNvPr>
          <p:cNvSpPr txBox="1"/>
          <p:nvPr/>
        </p:nvSpPr>
        <p:spPr>
          <a:xfrm>
            <a:off x="9295391" y="6429473"/>
            <a:ext cx="1775136" cy="307777"/>
          </a:xfrm>
          <a:prstGeom prst="rect">
            <a:avLst/>
          </a:prstGeom>
          <a:noFill/>
        </p:spPr>
        <p:txBody>
          <a:bodyPr wrap="square" rtlCol="0">
            <a:spAutoFit/>
          </a:bodyPr>
          <a:lstStyle/>
          <a:p>
            <a:r>
              <a:rPr lang="en-US" b="1" dirty="0">
                <a:solidFill>
                  <a:schemeClr val="bg1"/>
                </a:solidFill>
                <a:latin typeface="Twentieth Century"/>
              </a:rPr>
              <a:t>Bradley Blackburn</a:t>
            </a:r>
          </a:p>
        </p:txBody>
      </p:sp>
      <p:pic>
        <p:nvPicPr>
          <p:cNvPr id="4" name="Audio 3">
            <a:hlinkClick r:id="" action="ppaction://media"/>
            <a:extLst>
              <a:ext uri="{FF2B5EF4-FFF2-40B4-BE49-F238E27FC236}">
                <a16:creationId xmlns:a16="http://schemas.microsoft.com/office/drawing/2014/main" id="{466FFCCC-8FBD-4B3F-9CCE-57C2DAA331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709"/>
    </mc:Choice>
    <mc:Fallback>
      <p:transition spd="slow" advTm="32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Presentatio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2232</TotalTime>
  <Words>2136</Words>
  <Application>Microsoft Office PowerPoint</Application>
  <PresentationFormat>Widescreen</PresentationFormat>
  <Paragraphs>445</Paragraphs>
  <Slides>49</Slides>
  <Notes>45</Notes>
  <HiddenSlides>0</HiddenSlides>
  <MMClips>48</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5" baseType="lpstr">
      <vt:lpstr>Twentieth Century</vt:lpstr>
      <vt:lpstr>Corbel</vt:lpstr>
      <vt:lpstr>Arial</vt:lpstr>
      <vt:lpstr>Calibri</vt:lpstr>
      <vt:lpstr>Presentation</vt:lpstr>
      <vt:lpstr>Worksheet</vt:lpstr>
      <vt:lpstr>Solar Powered UV Water Purifying and Monitoring System</vt:lpstr>
      <vt:lpstr>Sponsors: </vt:lpstr>
      <vt:lpstr>Motivation</vt:lpstr>
      <vt:lpstr>Similar Products</vt:lpstr>
      <vt:lpstr>System Overview</vt:lpstr>
      <vt:lpstr>System Block Diagram</vt:lpstr>
      <vt:lpstr>Workload Distribution</vt:lpstr>
      <vt:lpstr>Objectives and Demonstrable Goals</vt:lpstr>
      <vt:lpstr>Specifications</vt:lpstr>
      <vt:lpstr>Solar Power System</vt:lpstr>
      <vt:lpstr>Solar Alternative Components</vt:lpstr>
      <vt:lpstr>Control Relay System</vt:lpstr>
      <vt:lpstr>Filtration Technologies Comparison</vt:lpstr>
      <vt:lpstr>Filtration System</vt:lpstr>
      <vt:lpstr>Pump Technologies Comparisons</vt:lpstr>
      <vt:lpstr>Water System Pump</vt:lpstr>
      <vt:lpstr>PCB Block Diagram</vt:lpstr>
      <vt:lpstr>Voltage Regulators</vt:lpstr>
      <vt:lpstr>5V 5A REGULATOR</vt:lpstr>
      <vt:lpstr>24V .03A REGULATOR</vt:lpstr>
      <vt:lpstr>12V 12A REGULATOR</vt:lpstr>
      <vt:lpstr>UV Cleaning</vt:lpstr>
      <vt:lpstr>UV Cleaning Requirements</vt:lpstr>
      <vt:lpstr>IR Temperature Sensor</vt:lpstr>
      <vt:lpstr>Raman Spectroscopy</vt:lpstr>
      <vt:lpstr>Other Forms of Contaminant Evaluation</vt:lpstr>
      <vt:lpstr>Raman Spectrometer</vt:lpstr>
      <vt:lpstr>Raman Spectrometer Laser Source</vt:lpstr>
      <vt:lpstr>Spectroscopy System</vt:lpstr>
      <vt:lpstr>Contaminants</vt:lpstr>
      <vt:lpstr>Comparing Spectras</vt:lpstr>
      <vt:lpstr>Ocean View Raman Spectroscopy</vt:lpstr>
      <vt:lpstr>Clean Water Spectrum</vt:lpstr>
      <vt:lpstr>Spectroscopy Constraints</vt:lpstr>
      <vt:lpstr>Overall Connection</vt:lpstr>
      <vt:lpstr>Microcontrollers</vt:lpstr>
      <vt:lpstr>Rock64 Alternative</vt:lpstr>
      <vt:lpstr>Raspberry pi 4b</vt:lpstr>
      <vt:lpstr>Display</vt:lpstr>
      <vt:lpstr>Operating systems</vt:lpstr>
      <vt:lpstr>OmniDriver/ Spam</vt:lpstr>
      <vt:lpstr>Programming language</vt:lpstr>
      <vt:lpstr>UI frameworks</vt:lpstr>
      <vt:lpstr>Graphical User Interface             Before           After </vt:lpstr>
      <vt:lpstr>PowerPoint Presentation</vt:lpstr>
      <vt:lpstr>Overall Progress</vt:lpstr>
      <vt:lpstr>Successes &amp; Difficulties</vt:lpstr>
      <vt:lpstr>Final Budget</vt:lpstr>
      <vt:lpstr>Thanks for watching!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Powered UV Water Purifying and Monitoring System</dc:title>
  <dc:creator>Kendra Kordack</dc:creator>
  <cp:lastModifiedBy>Bradley Blackburn</cp:lastModifiedBy>
  <cp:revision>60</cp:revision>
  <dcterms:created xsi:type="dcterms:W3CDTF">2020-09-05T16:48:50Z</dcterms:created>
  <dcterms:modified xsi:type="dcterms:W3CDTF">2020-11-29T01:09:20Z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0x0101005ED33B0BBF06374DA7C9867B865ABDD5</vt:lpwstr>
  </property>
</Properties>
</file>