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10.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3.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Lst>
  <p:sldSz cy="6858000" cx="12192000"/>
  <p:notesSz cx="6858000" cy="9144000"/>
  <p:embeddedFontLst>
    <p:embeddedFont>
      <p:font typeface="Corbel"/>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6" roundtripDataSignature="AMtx7mi0oZepEqpn2o1QJWnH2xGGdJXLu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4" name="Brad Blackburn"/>
  <p:cmAuthor clrIdx="1" id="1" initials="" lastIdx="6" name="Kendra Kordack"/>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D50C8BF-D2F9-45B2-8364-0283B1C2EA97}">
  <a:tblStyle styleId="{1D50C8BF-D2F9-45B2-8364-0283B1C2EA97}"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Corbel-regular.fntdata"/><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Corbel-italic.fntdata"/><Relationship Id="rId63" Type="http://schemas.openxmlformats.org/officeDocument/2006/relationships/font" Target="fonts/Corbel-bold.fntdata"/><Relationship Id="rId22" Type="http://schemas.openxmlformats.org/officeDocument/2006/relationships/slide" Target="slides/slide16.xml"/><Relationship Id="rId66" Type="http://customschemas.google.com/relationships/presentationmetadata" Target="metadata"/><Relationship Id="rId21" Type="http://schemas.openxmlformats.org/officeDocument/2006/relationships/slide" Target="slides/slide15.xml"/><Relationship Id="rId65" Type="http://schemas.openxmlformats.org/officeDocument/2006/relationships/font" Target="fonts/Corbel-boldItalic.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0-11-22T21:14:34.623">
    <p:pos x="261" y="548"/>
    <p:text>change audio</p:text>
    <p:extLst>
      <p:ext uri="{C676402C-5697-4E1C-873F-D02D1690AC5C}">
        <p15:threadingInfo timeZoneBias="0"/>
      </p:ext>
      <p:ext uri="http://customooxmlschemas.google.com/">
        <go:slidesCustomData xmlns:go="http://customooxmlschemas.google.com/" commentPostId="AAAAKzY-YHo"/>
      </p:ext>
    </p:extLs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6" dt="2020-11-22T19:14:09.702">
    <p:pos x="934" y="126"/>
    <p:text>Add pictures/expand</p:text>
    <p:extLst>
      <p:ext uri="{C676402C-5697-4E1C-873F-D02D1690AC5C}">
        <p15:threadingInfo timeZoneBias="0"/>
      </p:ext>
      <p:ext uri="http://customooxmlschemas.google.com/">
        <go:slidesCustomData xmlns:go="http://customooxmlschemas.google.com/" commentPostId="AAAAHTaJkzg"/>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0-11-22T21:15:39.353">
    <p:pos x="684" y="1400"/>
    <p:text>change audio (8hours)</p:text>
    <p:extLst>
      <p:ext uri="{C676402C-5697-4E1C-873F-D02D1690AC5C}">
        <p15:threadingInfo timeZoneBias="0"/>
      </p:ext>
      <p:ext uri="http://customooxmlschemas.google.com/">
        <go:slidesCustomData xmlns:go="http://customooxmlschemas.google.com/" commentPostId="AAAAKzY-YHs"/>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0-11-22T19:04:48.260">
    <p:pos x="1539" y="1023"/>
    <p:text>Do you want to add a picture of the real system to compare?</p:text>
    <p:extLst>
      <p:ext uri="{C676402C-5697-4E1C-873F-D02D1690AC5C}">
        <p15:threadingInfo timeZoneBias="0"/>
      </p:ext>
      <p:ext uri="http://customooxmlschemas.google.com/">
        <go:slidesCustomData xmlns:go="http://customooxmlschemas.google.com/" commentPostId="AAAAHTaJkyA"/>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0-11-22T21:16:11.382">
    <p:pos x="1532" y="982"/>
    <p:text>change audio</p:text>
    <p:extLst>
      <p:ext uri="{C676402C-5697-4E1C-873F-D02D1690AC5C}">
        <p15:threadingInfo timeZoneBias="0"/>
      </p:ext>
      <p:ext uri="http://customooxmlschemas.google.com/">
        <go:slidesCustomData xmlns:go="http://customooxmlschemas.google.com/" commentPostId="AAAAKzY-YH0"/>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0-11-22T21:23:09.629">
    <p:pos x="684" y="983"/>
    <p:text>Change audio (charge controller)</p:text>
    <p:extLst>
      <p:ext uri="{C676402C-5697-4E1C-873F-D02D1690AC5C}">
        <p15:threadingInfo timeZoneBias="0"/>
      </p:ext>
      <p:ext uri="http://customooxmlschemas.google.com/">
        <go:slidesCustomData xmlns:go="http://customooxmlschemas.google.com/" commentPostId="AAAAKzY-YIY"/>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0-11-22T21:29:44.871">
    <p:pos x="149" y="3908"/>
    <p:text>Change audio</p:text>
    <p:extLst>
      <p:ext uri="{C676402C-5697-4E1C-873F-D02D1690AC5C}">
        <p15:threadingInfo timeZoneBias="0"/>
      </p:ext>
      <p:ext uri="http://customooxmlschemas.google.com/">
        <go:slidesCustomData xmlns:go="http://customooxmlschemas.google.com/" commentPostId="AAAAKzY-YIs"/>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3" dt="2020-11-22T21:43:12.693">
    <p:pos x="186" y="3850"/>
    <p:text>Add new audio</p:text>
    <p:extLst>
      <p:ext uri="{C676402C-5697-4E1C-873F-D02D1690AC5C}">
        <p15:threadingInfo timeZoneBias="0"/>
      </p:ext>
      <p:ext uri="http://customooxmlschemas.google.com/">
        <go:slidesCustomData xmlns:go="http://customooxmlschemas.google.com/" commentPostId="AAAAKzY-YLk"/>
      </p:ext>
    </p:extLs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4" dt="2020-11-22T21:43:22.658">
    <p:pos x="157" y="3908"/>
    <p:text>add new audio</p:text>
    <p:extLst>
      <p:ext uri="{C676402C-5697-4E1C-873F-D02D1690AC5C}">
        <p15:threadingInfo timeZoneBias="0"/>
      </p:ext>
      <p:ext uri="http://customooxmlschemas.google.com/">
        <go:slidesCustomData xmlns:go="http://customooxmlschemas.google.com/" commentPostId="AAAAKzY-YLw"/>
      </p:ext>
    </p:extLs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5" dt="2020-11-22T19:23:19.194">
    <p:pos x="6000" y="0"/>
    <p:text>put picture of tubes</p:text>
    <p:extLst>
      <p:ext uri="{C676402C-5697-4E1C-873F-D02D1690AC5C}">
        <p15:threadingInfo timeZoneBias="0"/>
      </p:ext>
      <p:ext uri="http://customooxmlschemas.google.com/">
        <go:slidesCustomData xmlns:go="http://customooxmlschemas.google.com/" commentPostId="AAAAHTaJkz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azon.com/gp/product/B07S6MHGS1/ref=ppx_yo_dt_b_asin_title_o01_s00?ie=UTF8&amp;psc=1" TargetMode="External"/><Relationship Id="rId3" Type="http://schemas.openxmlformats.org/officeDocument/2006/relationships/hyperlink" Target="http://files.upgi.com:8086/UPGFileService.Svc/GetSpecSheet/46082"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abay.com/vectors/clipboard-student-writing-work-pen-2899586/"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iki.anton-paar.com/en/basics-of-raman-spectroscopy/raman-spectroscopy-applications/" TargetMode="External"/><Relationship Id="rId3" Type="http://schemas.openxmlformats.org/officeDocument/2006/relationships/hyperlink" Target="https://www.morningstarcorp.com/solar-charge-controller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 name="Shape 21"/>
        <p:cNvGrpSpPr/>
        <p:nvPr/>
      </p:nvGrpSpPr>
      <p:grpSpPr>
        <a:xfrm>
          <a:off x="0" y="0"/>
          <a:ext cx="0" cy="0"/>
          <a:chOff x="0" y="0"/>
          <a:chExt cx="0" cy="0"/>
        </a:xfrm>
      </p:grpSpPr>
      <p:sp>
        <p:nvSpPr>
          <p:cNvPr id="22" name="Google Shape;2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 name="Google Shape;2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acf3362bad_3_2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gacf3362bad_3_2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9747a35f8c_1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g9747a35f8c_1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9747a35f8c_1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g9747a35f8c_1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Polycrystalline: b/c cheaper option (mono twice the price), 36x26x1, 12 VDC ($239)</a:t>
            </a:r>
            <a:endParaRPr/>
          </a:p>
          <a:p>
            <a:pPr indent="0" lvl="0" marL="0" rtl="0" algn="l">
              <a:lnSpc>
                <a:spcPct val="100000"/>
              </a:lnSpc>
              <a:spcBef>
                <a:spcPts val="0"/>
              </a:spcBef>
              <a:spcAft>
                <a:spcPts val="0"/>
              </a:spcAft>
              <a:buSzPts val="1100"/>
              <a:buNone/>
            </a:pPr>
            <a:r>
              <a:rPr lang="en-US"/>
              <a:t>Charge controller: THE ORIGINAL came with panels, has 2 USB ports 5V/3A can power LCD/mcu, protection features (ovr curr, shrt circ, low/high bat V), has its own UI (traverse fns: charge type, bat type, display for V I and P)</a:t>
            </a:r>
            <a:endParaRPr/>
          </a:p>
          <a:p>
            <a:pPr indent="0" lvl="0" marL="0" rtl="0" algn="l">
              <a:lnSpc>
                <a:spcPct val="100000"/>
              </a:lnSpc>
              <a:spcBef>
                <a:spcPts val="0"/>
              </a:spcBef>
              <a:spcAft>
                <a:spcPts val="0"/>
              </a:spcAft>
              <a:buSzPts val="1100"/>
              <a:buNone/>
            </a:pPr>
            <a:r>
              <a:rPr lang="en-US"/>
              <a:t>Battery: 75 Ah at 12 V, sealed lead acid, Depth of discharge high for many cycles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u="sng">
                <a:solidFill>
                  <a:schemeClr val="hlink"/>
                </a:solidFill>
                <a:hlinkClick r:id="rId2"/>
              </a:rPr>
              <a:t>https://www.amazon.com/gp/product/B07S6MHGS1/ref=ppx_yo_dt_b_asin_title_o01_s00?ie=UTF8&amp;psc=1</a:t>
            </a:r>
            <a:endParaRPr/>
          </a:p>
          <a:p>
            <a:pPr indent="0" lvl="0" marL="228600" rtl="0" algn="just">
              <a:lnSpc>
                <a:spcPct val="100000"/>
              </a:lnSpc>
              <a:spcBef>
                <a:spcPts val="0"/>
              </a:spcBef>
              <a:spcAft>
                <a:spcPts val="0"/>
              </a:spcAft>
              <a:buClr>
                <a:schemeClr val="dk1"/>
              </a:buClr>
              <a:buSzPts val="1100"/>
              <a:buFont typeface="Arial"/>
              <a:buNone/>
            </a:pPr>
            <a:r>
              <a:rPr lang="en-US" sz="1200">
                <a:solidFill>
                  <a:schemeClr val="dk1"/>
                </a:solidFill>
                <a:highlight>
                  <a:srgbClr val="FFFFFF"/>
                </a:highlight>
              </a:rPr>
              <a:t>UPG (Universal Power Group). (n.d.). </a:t>
            </a:r>
            <a:r>
              <a:rPr i="1" lang="en-US" sz="1200">
                <a:solidFill>
                  <a:schemeClr val="dk1"/>
                </a:solidFill>
                <a:highlight>
                  <a:srgbClr val="FFFFFF"/>
                </a:highlight>
              </a:rPr>
              <a:t>Sealed Lead-Acid Battery</a:t>
            </a:r>
            <a:r>
              <a:rPr lang="en-US" sz="1200">
                <a:solidFill>
                  <a:schemeClr val="dk1"/>
                </a:solidFill>
                <a:highlight>
                  <a:srgbClr val="FFFFFF"/>
                </a:highlight>
              </a:rPr>
              <a:t>. </a:t>
            </a:r>
            <a:r>
              <a:rPr lang="en-US" sz="1200" u="sng">
                <a:solidFill>
                  <a:srgbClr val="1155CC"/>
                </a:solidFill>
                <a:highlight>
                  <a:srgbClr val="FFFFFF"/>
                </a:highlight>
                <a:hlinkClick r:id="rId3">
                  <a:extLst>
                    <a:ext uri="{A12FA001-AC4F-418D-AE19-62706E023703}">
                      <ahyp:hlinkClr val="tx"/>
                    </a:ext>
                  </a:extLst>
                </a:hlinkClick>
              </a:rPr>
              <a:t>Http://Files.Upgi.Com:8086/UPGFileService.Svc/GetSpecSheet/46082</a:t>
            </a:r>
            <a:r>
              <a:rPr lang="en-US" sz="1200">
                <a:solidFill>
                  <a:schemeClr val="dk1"/>
                </a:solidFill>
                <a:highlight>
                  <a:srgbClr val="FFFFFF"/>
                </a:highlight>
              </a:rPr>
              <a:t> . Retrieved July 16, 2020</a:t>
            </a:r>
            <a:endParaRPr sz="1200">
              <a:solidFill>
                <a:schemeClr val="dk1"/>
              </a:solidFill>
            </a:endParaRPr>
          </a:p>
          <a:p>
            <a:pPr indent="0" lvl="0" marL="0" rtl="0" algn="l">
              <a:lnSpc>
                <a:spcPct val="100000"/>
              </a:lnSpc>
              <a:spcBef>
                <a:spcPts val="80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acf3362bad_3_2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gacf3362bad_3_2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http://solorb.com/elect/solarcirc/scc3/</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acf3362bad_3_2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gacf3362bad_3_2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8" name="Google Shape;14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acf3362bad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 name="Google Shape;157;gacf3362bad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acf3362bad_3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6" name="Google Shape;166;gacf3362bad_3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acf3362bad_3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 name="Google Shape;176;gacf3362bad_3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 name="Shape 29"/>
        <p:cNvGrpSpPr/>
        <p:nvPr/>
      </p:nvGrpSpPr>
      <p:grpSpPr>
        <a:xfrm>
          <a:off x="0" y="0"/>
          <a:ext cx="0" cy="0"/>
          <a:chOff x="0" y="0"/>
          <a:chExt cx="0" cy="0"/>
        </a:xfrm>
      </p:grpSpPr>
      <p:sp>
        <p:nvSpPr>
          <p:cNvPr id="30" name="Google Shape;30;gacf3362ba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 name="Google Shape;31;gacf3362ba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acf3362bad_3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 name="Google Shape;187;gacf3362bad_3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Pump/UV Sys: 4-switch buck-boost controller, LM34XXX 30-V Wide VIN Synchro</a:t>
            </a:r>
            <a:endParaRPr/>
          </a:p>
          <a:p>
            <a:pPr indent="0" lvl="0" marL="0" rtl="0" algn="l">
              <a:lnSpc>
                <a:spcPct val="100000"/>
              </a:lnSpc>
              <a:spcBef>
                <a:spcPts val="0"/>
              </a:spcBef>
              <a:spcAft>
                <a:spcPts val="0"/>
              </a:spcAft>
              <a:buSzPts val="1100"/>
              <a:buNone/>
            </a:pPr>
            <a:r>
              <a:rPr lang="en-US"/>
              <a:t>Temp Sens: TPS611XX automotive wide input boost converter</a:t>
            </a:r>
            <a:endParaRPr/>
          </a:p>
          <a:p>
            <a:pPr indent="0" lvl="0" marL="0" rtl="0" algn="l">
              <a:lnSpc>
                <a:spcPct val="100000"/>
              </a:lnSpc>
              <a:spcBef>
                <a:spcPts val="0"/>
              </a:spcBef>
              <a:spcAft>
                <a:spcPts val="0"/>
              </a:spcAft>
              <a:buSzPts val="1100"/>
              <a:buNone/>
            </a:pPr>
            <a:r>
              <a:rPr lang="en-US"/>
              <a:t>Raspb: LMZ22XXX 5A simple switcher power module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 name="Google Shape;20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 name="Google Shape;21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 name="Google Shape;225;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9747a35f8c_1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9747a35f8c_1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97626c7093_0_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g97626c7093_0_2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97626c7093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g97626c7093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97626c7093_0_2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g97626c7093_0_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Most filtration systems only use one type of filter</a:t>
            </a:r>
            <a:endParaRPr/>
          </a:p>
          <a:p>
            <a:pPr indent="0" lvl="0" marL="0" marR="0" rtl="0" algn="l">
              <a:lnSpc>
                <a:spcPct val="100000"/>
              </a:lnSpc>
              <a:spcBef>
                <a:spcPts val="0"/>
              </a:spcBef>
              <a:spcAft>
                <a:spcPts val="0"/>
              </a:spcAft>
              <a:buClr>
                <a:srgbClr val="000000"/>
              </a:buClr>
              <a:buSzPts val="1100"/>
              <a:buFont typeface="Arial"/>
              <a:buNone/>
            </a:pPr>
            <a:r>
              <a:rPr lang="en-US" sz="1100"/>
              <a:t>Ocean Insight</a:t>
            </a:r>
            <a:endParaRPr/>
          </a:p>
          <a:p>
            <a:pPr indent="0" lvl="0" marL="0" rtl="0" algn="l">
              <a:lnSpc>
                <a:spcPct val="100000"/>
              </a:lnSpc>
              <a:spcBef>
                <a:spcPts val="0"/>
              </a:spcBef>
              <a:spcAft>
                <a:spcPts val="0"/>
              </a:spcAft>
              <a:buSzPts val="1100"/>
              <a:buNone/>
            </a:pPr>
            <a:r>
              <a:t/>
            </a:r>
            <a:endParaRPr/>
          </a:p>
        </p:txBody>
      </p:sp>
      <p:sp>
        <p:nvSpPr>
          <p:cNvPr id="42" name="Google Shape;4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98a2c0bddd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g98a2c0bddd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988f5cadf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g988f5cadf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98a2c0bddd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g98a2c0bddd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acf3362bad_0_1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gacf3362bad_0_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97626c7093_0_2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g97626c7093_0_2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acf3362bad_0_3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3" name="Google Shape;343;gacf3362bad_0_3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acf3362bad_0_3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gacf3362bad_0_3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acf3362bad_0_3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gacf3362bad_0_3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988f5cadf6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g988f5cadf6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acf3362bad_5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gacf3362bad_5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9747a35f8c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 name="Google Shape;51;g9747a35f8c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CHANGE AUDIO RECORDING</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9880f8b1ce_1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g9880f8b1ce_1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9880f8b1ce_2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g9880f8b1ce_2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9880f8b1ce_2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g9880f8b1ce_2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97a799bbc6_3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g97a799bbc6_3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9747a35f8c_1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g9747a35f8c_1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98a2c0bddd_1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Google Shape;466;g98a2c0bddd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97626c7093_0_1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g97626c7093_0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97a799bbc6_3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g97a799bbc6_3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9880f8b1ce_1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g9880f8b1ce_1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98a2c0bddd_1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g98a2c0bddd_1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acf3362bad_0_3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 name="Google Shape;59;gacf3362bad_0_3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CHANGE AUDIO RECORDING</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97626c7093_0_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9" name="Google Shape;529;g97626c7093_0_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acf3362bad_1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5" name="Google Shape;545;gacf3362bad_1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acf3362bad_5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gacf3362bad_5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98a2c0bddd_2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g98a2c0bddd_2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98a2c0bddd_2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g98a2c0bddd_2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9747a35f8c_1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g9747a35f8c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CHANGE AUDIO</a:t>
            </a:r>
            <a:endParaRPr/>
          </a:p>
          <a:p>
            <a:pPr indent="0" lvl="0" marL="0" rtl="0" algn="l">
              <a:lnSpc>
                <a:spcPct val="100000"/>
              </a:lnSpc>
              <a:spcBef>
                <a:spcPts val="0"/>
              </a:spcBef>
              <a:spcAft>
                <a:spcPts val="0"/>
              </a:spcAft>
              <a:buSzPts val="1100"/>
              <a:buNone/>
            </a:pPr>
            <a:r>
              <a:rPr lang="en-US"/>
              <a:t>Solar/Power Supply: Completely off-grid (solar charges battery, battery supplies power), 8 hours of autonomy minimum</a:t>
            </a:r>
            <a:endParaRPr/>
          </a:p>
          <a:p>
            <a:pPr indent="0" lvl="0" marL="0" rtl="0" algn="l">
              <a:lnSpc>
                <a:spcPct val="100000"/>
              </a:lnSpc>
              <a:spcBef>
                <a:spcPts val="0"/>
              </a:spcBef>
              <a:spcAft>
                <a:spcPts val="0"/>
              </a:spcAft>
              <a:buSzPts val="1100"/>
              <a:buNone/>
            </a:pPr>
            <a:r>
              <a:rPr lang="en-US"/>
              <a:t>Water Filtration: 5 micron and carbon filter, Class C UV lamp (originally 6.5 gpm) Around 3 gpm to meet filtration system requirement,</a:t>
            </a:r>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Water Analysis: Done through raman spectroscopy Temperature monitoring Snake Poison, Laundry Detergent, Chlorine</a:t>
            </a:r>
            <a:endParaRPr/>
          </a:p>
          <a:p>
            <a:pPr indent="0" lvl="0" marL="0" rtl="0" algn="l">
              <a:lnSpc>
                <a:spcPct val="100000"/>
              </a:lnSpc>
              <a:spcBef>
                <a:spcPts val="0"/>
              </a:spcBef>
              <a:spcAft>
                <a:spcPts val="0"/>
              </a:spcAft>
              <a:buSzPts val="1100"/>
              <a:buNone/>
            </a:pPr>
            <a:r>
              <a:rPr lang="en-US"/>
              <a:t>Water Quality: Water should be cleaned via the filtration system. Free of: Sediment, heavy metal, Benzene, Chlorine</a:t>
            </a:r>
            <a:endParaRPr/>
          </a:p>
          <a:p>
            <a:pPr indent="0" lvl="0" marL="0" rtl="0" algn="l">
              <a:lnSpc>
                <a:spcPct val="100000"/>
              </a:lnSpc>
              <a:spcBef>
                <a:spcPts val="0"/>
              </a:spcBef>
              <a:spcAft>
                <a:spcPts val="0"/>
              </a:spcAft>
              <a:buSzPts val="1100"/>
              <a:buNone/>
            </a:pPr>
            <a:r>
              <a:rPr lang="en-US"/>
              <a:t>Zinc Cyanide, Arsenic free, Water temp between 70 F and 50 F</a:t>
            </a:r>
            <a:endParaRPr/>
          </a:p>
          <a:p>
            <a:pPr indent="0" lvl="0" marL="0" rtl="0" algn="l">
              <a:lnSpc>
                <a:spcPct val="100000"/>
              </a:lnSpc>
              <a:spcBef>
                <a:spcPts val="0"/>
              </a:spcBef>
              <a:spcAft>
                <a:spcPts val="0"/>
              </a:spcAft>
              <a:buSzPts val="1100"/>
              <a:buNone/>
            </a:pPr>
            <a:r>
              <a:rPr lang="en-US"/>
              <a:t>Microcontroller: Must be able to interface the spectrometer being used,  at least 2GB RAM, include USB2 or 3</a:t>
            </a:r>
            <a:endParaRPr/>
          </a:p>
          <a:p>
            <a:pPr indent="0" lvl="0" marL="0" rtl="0" algn="l">
              <a:lnSpc>
                <a:spcPct val="100000"/>
              </a:lnSpc>
              <a:spcBef>
                <a:spcPts val="0"/>
              </a:spcBef>
              <a:spcAft>
                <a:spcPts val="0"/>
              </a:spcAft>
              <a:buSzPts val="1100"/>
              <a:buNone/>
            </a:pPr>
            <a:r>
              <a:rPr lang="en-US"/>
              <a:t>UI: offer control over system, LCD touch screen, be able to connect/interface with microcontroller</a:t>
            </a:r>
            <a:endParaRPr/>
          </a:p>
          <a:p>
            <a:pPr indent="0" lvl="0" marL="0" rtl="0" algn="l">
              <a:lnSpc>
                <a:spcPct val="100000"/>
              </a:lnSpc>
              <a:spcBef>
                <a:spcPts val="0"/>
              </a:spcBef>
              <a:spcAft>
                <a:spcPts val="0"/>
              </a:spcAft>
              <a:buSzPts val="1100"/>
              <a:buNone/>
            </a:pPr>
            <a:r>
              <a:rPr lang="en-US" u="sng">
                <a:solidFill>
                  <a:schemeClr val="hlink"/>
                </a:solidFill>
                <a:hlinkClick r:id="rId2"/>
              </a:rPr>
              <a:t>https://pixabay.com/vectors/clipboard-student-writing-work-pen-2899586/</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97a799bbc6_1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g97a799bbc6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Water analysis: determine cleanliness of water, detect/don’t detect benzene cyanide and arsenic</a:t>
            </a:r>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Solar/Power Supply: Completely off-grid (solar charges battery, battery supplies power)</a:t>
            </a:r>
            <a:endParaRPr>
              <a:solidFill>
                <a:schemeClr val="dk1"/>
              </a:solidFill>
            </a:endParaRPr>
          </a:p>
          <a:p>
            <a:pPr indent="0" lvl="0" marL="0" rtl="0" algn="l">
              <a:lnSpc>
                <a:spcPct val="100000"/>
              </a:lnSpc>
              <a:spcBef>
                <a:spcPts val="0"/>
              </a:spcBef>
              <a:spcAft>
                <a:spcPts val="0"/>
              </a:spcAft>
              <a:buSzPts val="1100"/>
              <a:buNone/>
            </a:pPr>
            <a:r>
              <a:rPr lang="en-US">
                <a:solidFill>
                  <a:schemeClr val="dk1"/>
                </a:solidFill>
              </a:rPr>
              <a:t>UI: offer control over system, interpret frequency response from spectrometer, display data</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US" u="sng">
                <a:solidFill>
                  <a:schemeClr val="hlink"/>
                </a:solidFill>
                <a:hlinkClick r:id="rId2"/>
              </a:rPr>
              <a:t>https://wiki.anton-paar.com/en/basics-of-raman-spectroscopy/raman-spectroscopy-applications/</a:t>
            </a:r>
            <a:endParaRPr>
              <a:solidFill>
                <a:schemeClr val="dk1"/>
              </a:solidFill>
            </a:endParaRPr>
          </a:p>
          <a:p>
            <a:pPr indent="0" lvl="0" marL="228600" rtl="0" algn="just">
              <a:lnSpc>
                <a:spcPct val="100000"/>
              </a:lnSpc>
              <a:spcBef>
                <a:spcPts val="0"/>
              </a:spcBef>
              <a:spcAft>
                <a:spcPts val="0"/>
              </a:spcAft>
              <a:buSzPts val="1100"/>
              <a:buNone/>
            </a:pPr>
            <a:r>
              <a:rPr i="1" lang="en-US" sz="1200">
                <a:solidFill>
                  <a:schemeClr val="dk1"/>
                </a:solidFill>
                <a:highlight>
                  <a:srgbClr val="FFFFFF"/>
                </a:highlight>
              </a:rPr>
              <a:t>Solar Charge Controllers | Got Questions? Get the Answers Here</a:t>
            </a:r>
            <a:r>
              <a:rPr lang="en-US" sz="1200">
                <a:solidFill>
                  <a:schemeClr val="dk1"/>
                </a:solidFill>
                <a:highlight>
                  <a:srgbClr val="FFFFFF"/>
                </a:highlight>
              </a:rPr>
              <a:t>. (2020, April 27). </a:t>
            </a:r>
            <a:endParaRPr sz="1200">
              <a:solidFill>
                <a:schemeClr val="dk1"/>
              </a:solidFill>
              <a:highlight>
                <a:srgbClr val="FFFFFF"/>
              </a:highlight>
            </a:endParaRPr>
          </a:p>
          <a:p>
            <a:pPr indent="0" lvl="0" marL="228600" rtl="0" algn="just">
              <a:lnSpc>
                <a:spcPct val="100000"/>
              </a:lnSpc>
              <a:spcBef>
                <a:spcPts val="0"/>
              </a:spcBef>
              <a:spcAft>
                <a:spcPts val="0"/>
              </a:spcAft>
              <a:buSzPts val="1100"/>
              <a:buNone/>
            </a:pPr>
            <a:r>
              <a:rPr lang="en-US" sz="1200">
                <a:solidFill>
                  <a:schemeClr val="dk1"/>
                </a:solidFill>
                <a:highlight>
                  <a:srgbClr val="FFFFFF"/>
                </a:highlight>
              </a:rPr>
              <a:t>Morningstar Corporation. </a:t>
            </a:r>
            <a:r>
              <a:rPr lang="en-US" sz="1200" u="sng">
                <a:solidFill>
                  <a:srgbClr val="0563C1"/>
                </a:solidFill>
                <a:highlight>
                  <a:srgbClr val="FFFFFF"/>
                </a:highlight>
                <a:hlinkClick r:id="rId3">
                  <a:extLst>
                    <a:ext uri="{A12FA001-AC4F-418D-AE19-62706E023703}">
                      <ahyp:hlinkClr val="tx"/>
                    </a:ext>
                  </a:extLst>
                </a:hlinkClick>
              </a:rPr>
              <a:t>https://www.morningstarcorp.com/solar-charge-controllers</a:t>
            </a:r>
            <a:r>
              <a:rPr lang="en-US" sz="1200">
                <a:solidFill>
                  <a:schemeClr val="dk1"/>
                </a:solidFill>
                <a:highlight>
                  <a:srgbClr val="FFFFFF"/>
                </a:highlight>
              </a:rPr>
              <a:t> </a:t>
            </a:r>
            <a:endParaRPr sz="1200">
              <a:solidFill>
                <a:schemeClr val="dk1"/>
              </a:solidFill>
            </a:endParaRPr>
          </a:p>
          <a:p>
            <a:pPr indent="0" lvl="0" marL="0" rtl="0" algn="l">
              <a:lnSpc>
                <a:spcPct val="100000"/>
              </a:lnSpc>
              <a:spcBef>
                <a:spcPts val="80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9747a35f8c_1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g9747a35f8c_1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97a799bbc6_1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g97a799bbc6_1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gacf3362bad_2_4"/>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Clr>
                <a:schemeClr val="lt1"/>
              </a:buClr>
              <a:buSzPts val="6900"/>
              <a:buFont typeface="Twentieth Century"/>
              <a:buNone/>
              <a:defRPr sz="6900">
                <a:solidFill>
                  <a:schemeClr val="lt1"/>
                </a:solidFill>
                <a:latin typeface="Twentieth Century"/>
                <a:ea typeface="Twentieth Century"/>
                <a:cs typeface="Twentieth Century"/>
                <a:sym typeface="Twentieth Century"/>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1" name="Google Shape;11;gacf3362bad_2_4"/>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2" name="Google Shape;12;gacf3362bad_2_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gacf3362bad_2_1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5" name="Google Shape;15;gacf3362bad_2_11"/>
          <p:cNvSpPr txBox="1"/>
          <p:nvPr>
            <p:ph idx="1" type="body"/>
          </p:nvPr>
        </p:nvSpPr>
        <p:spPr>
          <a:xfrm>
            <a:off x="415600" y="1536624"/>
            <a:ext cx="11360700" cy="5321400"/>
          </a:xfrm>
          <a:prstGeom prst="rect">
            <a:avLst/>
          </a:prstGeom>
          <a:noFill/>
          <a:ln>
            <a:noFill/>
          </a:ln>
        </p:spPr>
        <p:txBody>
          <a:bodyPr anchorCtr="0" anchor="t"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16" name="Google Shape;16;gacf3362bad_2_1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gacf3362bad_2_45"/>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gacf3362bad_2_45"/>
          <p:cNvSpPr txBox="1"/>
          <p:nvPr>
            <p:ph idx="1" type="body"/>
          </p:nvPr>
        </p:nvSpPr>
        <p:spPr>
          <a:xfrm>
            <a:off x="1086610" y="2223749"/>
            <a:ext cx="10018800" cy="3124200"/>
          </a:xfrm>
          <a:prstGeom prst="rect">
            <a:avLst/>
          </a:prstGeom>
          <a:noFill/>
          <a:ln>
            <a:noFill/>
          </a:ln>
        </p:spPr>
        <p:txBody>
          <a:bodyPr anchorCtr="0" anchor="ctr" bIns="45700" lIns="91425" spcFirstLastPara="1" rIns="91425" wrap="square" tIns="45700">
            <a:noAutofit/>
          </a:bodyPr>
          <a:lstStyle>
            <a:lvl1pPr indent="-381000" lvl="0" marL="457200" algn="l">
              <a:lnSpc>
                <a:spcPct val="100000"/>
              </a:lnSpc>
              <a:spcBef>
                <a:spcPts val="360"/>
              </a:spcBef>
              <a:spcAft>
                <a:spcPts val="0"/>
              </a:spcAft>
              <a:buSzPts val="2400"/>
              <a:buChar char="•"/>
              <a:defRPr/>
            </a:lvl1pPr>
            <a:lvl2pPr indent="-381000" lvl="1" marL="914400" algn="l">
              <a:lnSpc>
                <a:spcPct val="100000"/>
              </a:lnSpc>
              <a:spcBef>
                <a:spcPts val="600"/>
              </a:spcBef>
              <a:spcAft>
                <a:spcPts val="0"/>
              </a:spcAft>
              <a:buSzPts val="2400"/>
              <a:buChar char="•"/>
              <a:defRPr sz="2400"/>
            </a:lvl2pPr>
            <a:lvl3pPr indent="-381000" lvl="2" marL="1371600" algn="l">
              <a:lnSpc>
                <a:spcPct val="100000"/>
              </a:lnSpc>
              <a:spcBef>
                <a:spcPts val="600"/>
              </a:spcBef>
              <a:spcAft>
                <a:spcPts val="0"/>
              </a:spcAft>
              <a:buSzPts val="2400"/>
              <a:buChar char="•"/>
              <a:defRPr sz="2400"/>
            </a:lvl3pPr>
            <a:lvl4pPr indent="-381000" lvl="3" marL="1828800" algn="l">
              <a:lnSpc>
                <a:spcPct val="100000"/>
              </a:lnSpc>
              <a:spcBef>
                <a:spcPts val="600"/>
              </a:spcBef>
              <a:spcAft>
                <a:spcPts val="0"/>
              </a:spcAft>
              <a:buSzPts val="2400"/>
              <a:buChar char="•"/>
              <a:defRPr sz="2400"/>
            </a:lvl4pPr>
            <a:lvl5pPr indent="-381000" lvl="4" marL="2286000" algn="l">
              <a:lnSpc>
                <a:spcPct val="100000"/>
              </a:lnSpc>
              <a:spcBef>
                <a:spcPts val="600"/>
              </a:spcBef>
              <a:spcAft>
                <a:spcPts val="0"/>
              </a:spcAft>
              <a:buSzPts val="2400"/>
              <a:buChar char="•"/>
              <a:defRPr sz="2400"/>
            </a:lvl5pPr>
            <a:lvl6pPr indent="-381000" lvl="5" marL="2743200" algn="l">
              <a:lnSpc>
                <a:spcPct val="100000"/>
              </a:lnSpc>
              <a:spcBef>
                <a:spcPts val="600"/>
              </a:spcBef>
              <a:spcAft>
                <a:spcPts val="0"/>
              </a:spcAft>
              <a:buSzPts val="2400"/>
              <a:buChar char="•"/>
              <a:defRPr sz="2400"/>
            </a:lvl6pPr>
            <a:lvl7pPr indent="-381000" lvl="6" marL="3200400" algn="l">
              <a:lnSpc>
                <a:spcPct val="100000"/>
              </a:lnSpc>
              <a:spcBef>
                <a:spcPts val="600"/>
              </a:spcBef>
              <a:spcAft>
                <a:spcPts val="0"/>
              </a:spcAft>
              <a:buSzPts val="2400"/>
              <a:buChar char="•"/>
              <a:defRPr sz="2400"/>
            </a:lvl7pPr>
            <a:lvl8pPr indent="-381000" lvl="7" marL="3657600" algn="l">
              <a:lnSpc>
                <a:spcPct val="100000"/>
              </a:lnSpc>
              <a:spcBef>
                <a:spcPts val="600"/>
              </a:spcBef>
              <a:spcAft>
                <a:spcPts val="0"/>
              </a:spcAft>
              <a:buSzPts val="2400"/>
              <a:buChar char="•"/>
              <a:defRPr sz="2400"/>
            </a:lvl8pPr>
            <a:lvl9pPr indent="-381000" lvl="8" marL="4114800" algn="l">
              <a:lnSpc>
                <a:spcPct val="100000"/>
              </a:lnSpc>
              <a:spcBef>
                <a:spcPts val="600"/>
              </a:spcBef>
              <a:spcAft>
                <a:spcPts val="600"/>
              </a:spcAft>
              <a:buSzPts val="2400"/>
              <a:buChar char="•"/>
              <a:defRPr sz="2400"/>
            </a:lvl9pPr>
          </a:lstStyle>
          <a:p/>
        </p:txBody>
      </p:sp>
      <p:sp>
        <p:nvSpPr>
          <p:cNvPr id="20" name="Google Shape;20;gacf3362bad_2_45"/>
          <p:cNvSpPr txBox="1"/>
          <p:nvPr>
            <p:ph idx="12" type="sldNum"/>
          </p:nvPr>
        </p:nvSpPr>
        <p:spPr>
          <a:xfrm>
            <a:off x="10951856" y="5867131"/>
            <a:ext cx="55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gacf3362bad_2_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marR="0" rtl="0" algn="ctr">
              <a:lnSpc>
                <a:spcPct val="100000"/>
              </a:lnSpc>
              <a:spcBef>
                <a:spcPts val="0"/>
              </a:spcBef>
              <a:spcAft>
                <a:spcPts val="0"/>
              </a:spcAft>
              <a:buClr>
                <a:schemeClr val="lt1"/>
              </a:buClr>
              <a:buSzPts val="3700"/>
              <a:buFont typeface="Twentieth Century"/>
              <a:buNone/>
              <a:defRPr b="0" i="0" sz="3700" u="none" cap="none" strike="noStrike">
                <a:solidFill>
                  <a:schemeClr val="lt1"/>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7" name="Google Shape;7;gacf3362bad_2_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lt1"/>
              </a:buClr>
              <a:buSzPts val="2400"/>
              <a:buFont typeface="Twentieth Century"/>
              <a:buChar char="●"/>
              <a:defRPr b="0" i="0" sz="2400" u="none" cap="none" strike="noStrike">
                <a:solidFill>
                  <a:schemeClr val="lt1"/>
                </a:solidFill>
                <a:latin typeface="Twentieth Century"/>
                <a:ea typeface="Twentieth Century"/>
                <a:cs typeface="Twentieth Century"/>
                <a:sym typeface="Twentieth Century"/>
              </a:defRPr>
            </a:lvl1pPr>
            <a:lvl2pPr indent="-349250" lvl="1" marL="914400" marR="0" rtl="0" algn="l">
              <a:lnSpc>
                <a:spcPct val="115000"/>
              </a:lnSpc>
              <a:spcBef>
                <a:spcPts val="2100"/>
              </a:spcBef>
              <a:spcAft>
                <a:spcPts val="0"/>
              </a:spcAft>
              <a:buClr>
                <a:schemeClr val="lt1"/>
              </a:buClr>
              <a:buSzPts val="1900"/>
              <a:buFont typeface="Twentieth Century"/>
              <a:buChar char="○"/>
              <a:defRPr b="0" i="0" sz="1900" u="none" cap="none" strike="noStrike">
                <a:solidFill>
                  <a:schemeClr val="lt1"/>
                </a:solidFill>
                <a:latin typeface="Twentieth Century"/>
                <a:ea typeface="Twentieth Century"/>
                <a:cs typeface="Twentieth Century"/>
                <a:sym typeface="Twentieth Century"/>
              </a:defRPr>
            </a:lvl2pPr>
            <a:lvl3pPr indent="-349250" lvl="2" marL="1371600" marR="0" rtl="0" algn="l">
              <a:lnSpc>
                <a:spcPct val="115000"/>
              </a:lnSpc>
              <a:spcBef>
                <a:spcPts val="2100"/>
              </a:spcBef>
              <a:spcAft>
                <a:spcPts val="0"/>
              </a:spcAft>
              <a:buClr>
                <a:schemeClr val="lt1"/>
              </a:buClr>
              <a:buSzPts val="1900"/>
              <a:buFont typeface="Twentieth Century"/>
              <a:buChar char="■"/>
              <a:defRPr b="0" i="0" sz="1900" u="none" cap="none" strike="noStrike">
                <a:solidFill>
                  <a:schemeClr val="lt1"/>
                </a:solidFill>
                <a:latin typeface="Twentieth Century"/>
                <a:ea typeface="Twentieth Century"/>
                <a:cs typeface="Twentieth Century"/>
                <a:sym typeface="Twentieth Century"/>
              </a:defRPr>
            </a:lvl3pPr>
            <a:lvl4pPr indent="-349250" lvl="3" marL="1828800" marR="0" rtl="0" algn="l">
              <a:lnSpc>
                <a:spcPct val="115000"/>
              </a:lnSpc>
              <a:spcBef>
                <a:spcPts val="2100"/>
              </a:spcBef>
              <a:spcAft>
                <a:spcPts val="0"/>
              </a:spcAft>
              <a:buClr>
                <a:schemeClr val="lt1"/>
              </a:buClr>
              <a:buSzPts val="1900"/>
              <a:buFont typeface="Twentieth Century"/>
              <a:buChar char="●"/>
              <a:defRPr b="0" i="0" sz="1900" u="none" cap="none" strike="noStrike">
                <a:solidFill>
                  <a:schemeClr val="lt1"/>
                </a:solidFill>
                <a:latin typeface="Twentieth Century"/>
                <a:ea typeface="Twentieth Century"/>
                <a:cs typeface="Twentieth Century"/>
                <a:sym typeface="Twentieth Century"/>
              </a:defRPr>
            </a:lvl4pPr>
            <a:lvl5pPr indent="-349250" lvl="4" marL="2286000" marR="0" rtl="0" algn="l">
              <a:lnSpc>
                <a:spcPct val="115000"/>
              </a:lnSpc>
              <a:spcBef>
                <a:spcPts val="2100"/>
              </a:spcBef>
              <a:spcAft>
                <a:spcPts val="0"/>
              </a:spcAft>
              <a:buClr>
                <a:schemeClr val="lt1"/>
              </a:buClr>
              <a:buSzPts val="1900"/>
              <a:buFont typeface="Twentieth Century"/>
              <a:buChar char="○"/>
              <a:defRPr b="0" i="0" sz="1900" u="none" cap="none" strike="noStrike">
                <a:solidFill>
                  <a:schemeClr val="lt1"/>
                </a:solidFill>
                <a:latin typeface="Twentieth Century"/>
                <a:ea typeface="Twentieth Century"/>
                <a:cs typeface="Twentieth Century"/>
                <a:sym typeface="Twentieth Century"/>
              </a:defRPr>
            </a:lvl5pPr>
            <a:lvl6pPr indent="-349250" lvl="5" marL="2743200" marR="0" rtl="0" algn="l">
              <a:lnSpc>
                <a:spcPct val="115000"/>
              </a:lnSpc>
              <a:spcBef>
                <a:spcPts val="2100"/>
              </a:spcBef>
              <a:spcAft>
                <a:spcPts val="0"/>
              </a:spcAft>
              <a:buClr>
                <a:schemeClr val="lt1"/>
              </a:buClr>
              <a:buSzPts val="1900"/>
              <a:buFont typeface="Twentieth Century"/>
              <a:buChar char="■"/>
              <a:defRPr b="0" i="0" sz="1900" u="none" cap="none" strike="noStrike">
                <a:solidFill>
                  <a:schemeClr val="lt1"/>
                </a:solidFill>
                <a:latin typeface="Twentieth Century"/>
                <a:ea typeface="Twentieth Century"/>
                <a:cs typeface="Twentieth Century"/>
                <a:sym typeface="Twentieth Century"/>
              </a:defRPr>
            </a:lvl6pPr>
            <a:lvl7pPr indent="-349250" lvl="6" marL="3200400" marR="0" rtl="0" algn="l">
              <a:lnSpc>
                <a:spcPct val="115000"/>
              </a:lnSpc>
              <a:spcBef>
                <a:spcPts val="2100"/>
              </a:spcBef>
              <a:spcAft>
                <a:spcPts val="0"/>
              </a:spcAft>
              <a:buClr>
                <a:schemeClr val="lt1"/>
              </a:buClr>
              <a:buSzPts val="1900"/>
              <a:buFont typeface="Twentieth Century"/>
              <a:buChar char="●"/>
              <a:defRPr b="0" i="0" sz="1900" u="none" cap="none" strike="noStrike">
                <a:solidFill>
                  <a:schemeClr val="lt1"/>
                </a:solidFill>
                <a:latin typeface="Twentieth Century"/>
                <a:ea typeface="Twentieth Century"/>
                <a:cs typeface="Twentieth Century"/>
                <a:sym typeface="Twentieth Century"/>
              </a:defRPr>
            </a:lvl7pPr>
            <a:lvl8pPr indent="-349250" lvl="7" marL="3657600" marR="0" rtl="0" algn="l">
              <a:lnSpc>
                <a:spcPct val="115000"/>
              </a:lnSpc>
              <a:spcBef>
                <a:spcPts val="2100"/>
              </a:spcBef>
              <a:spcAft>
                <a:spcPts val="0"/>
              </a:spcAft>
              <a:buClr>
                <a:schemeClr val="lt1"/>
              </a:buClr>
              <a:buSzPts val="1900"/>
              <a:buFont typeface="Twentieth Century"/>
              <a:buChar char="○"/>
              <a:defRPr b="0" i="0" sz="1900" u="none" cap="none" strike="noStrike">
                <a:solidFill>
                  <a:schemeClr val="lt1"/>
                </a:solidFill>
                <a:latin typeface="Twentieth Century"/>
                <a:ea typeface="Twentieth Century"/>
                <a:cs typeface="Twentieth Century"/>
                <a:sym typeface="Twentieth Century"/>
              </a:defRPr>
            </a:lvl8pPr>
            <a:lvl9pPr indent="-349250" lvl="8" marL="4114800" marR="0" rtl="0" algn="l">
              <a:lnSpc>
                <a:spcPct val="115000"/>
              </a:lnSpc>
              <a:spcBef>
                <a:spcPts val="2100"/>
              </a:spcBef>
              <a:spcAft>
                <a:spcPts val="2100"/>
              </a:spcAft>
              <a:buClr>
                <a:schemeClr val="lt1"/>
              </a:buClr>
              <a:buSzPts val="1900"/>
              <a:buFont typeface="Twentieth Century"/>
              <a:buChar char="■"/>
              <a:defRPr b="0" i="0" sz="1900" u="none" cap="none" strike="noStrike">
                <a:solidFill>
                  <a:schemeClr val="lt1"/>
                </a:solidFill>
                <a:latin typeface="Twentieth Century"/>
                <a:ea typeface="Twentieth Century"/>
                <a:cs typeface="Twentieth Century"/>
                <a:sym typeface="Twentieth Century"/>
              </a:defRPr>
            </a:lvl9pPr>
          </a:lstStyle>
          <a:p/>
        </p:txBody>
      </p:sp>
      <p:sp>
        <p:nvSpPr>
          <p:cNvPr id="8" name="Google Shape;8;gacf3362bad_2_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comments" Target="../comments/comment4.xml"/><Relationship Id="rId4" Type="http://schemas.openxmlformats.org/officeDocument/2006/relationships/image" Target="../media/image7.png"/><Relationship Id="rId5" Type="http://schemas.openxmlformats.org/officeDocument/2006/relationships/image" Target="../media/image18.png"/><Relationship Id="rId6"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comments" Target="../comments/comment5.xml"/><Relationship Id="rId4" Type="http://schemas.openxmlformats.org/officeDocument/2006/relationships/image" Target="../media/image17.png"/><Relationship Id="rId5" Type="http://schemas.openxmlformats.org/officeDocument/2006/relationships/image" Target="../media/image20.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jpg"/><Relationship Id="rId4" Type="http://schemas.openxmlformats.org/officeDocument/2006/relationships/image" Target="../media/image16.png"/><Relationship Id="rId5"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6.jpg"/><Relationship Id="rId4" Type="http://schemas.openxmlformats.org/officeDocument/2006/relationships/image" Target="../media/image16.png"/><Relationship Id="rId5"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4.jp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1.jpg"/><Relationship Id="rId4" Type="http://schemas.openxmlformats.org/officeDocument/2006/relationships/image" Target="../media/image12.jpg"/><Relationship Id="rId5" Type="http://schemas.openxmlformats.org/officeDocument/2006/relationships/image" Target="../media/image14.jpg"/><Relationship Id="rId6"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9.jpg"/><Relationship Id="rId4" Type="http://schemas.openxmlformats.org/officeDocument/2006/relationships/image" Target="../media/image28.jpg"/><Relationship Id="rId5" Type="http://schemas.openxmlformats.org/officeDocument/2006/relationships/image" Target="../media/image37.jpg"/><Relationship Id="rId6" Type="http://schemas.openxmlformats.org/officeDocument/2006/relationships/image" Target="../media/image14.jpg"/><Relationship Id="rId7"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40.png"/><Relationship Id="rId6" Type="http://schemas.openxmlformats.org/officeDocument/2006/relationships/image" Target="../media/image14.jpg"/><Relationship Id="rId7"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16.png"/><Relationship Id="rId5"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16.png"/><Relationship Id="rId5" Type="http://schemas.openxmlformats.org/officeDocument/2006/relationships/image" Target="../media/image1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16.png"/><Relationship Id="rId5"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6.png"/><Relationship Id="rId4" Type="http://schemas.openxmlformats.org/officeDocument/2006/relationships/image" Target="../media/image1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3.png"/><Relationship Id="rId4" Type="http://schemas.openxmlformats.org/officeDocument/2006/relationships/image" Target="../media/image30.png"/><Relationship Id="rId5" Type="http://schemas.openxmlformats.org/officeDocument/2006/relationships/image" Target="../media/image7.png"/><Relationship Id="rId6"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7.png"/><Relationship Id="rId5"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comments" Target="../comments/comment6.xml"/><Relationship Id="rId4" Type="http://schemas.openxmlformats.org/officeDocument/2006/relationships/image" Target="../media/image32.png"/><Relationship Id="rId5" Type="http://schemas.openxmlformats.org/officeDocument/2006/relationships/image" Target="../media/image7.png"/><Relationship Id="rId6" Type="http://schemas.openxmlformats.org/officeDocument/2006/relationships/image" Target="../media/image41.png"/><Relationship Id="rId7"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6.png"/><Relationship Id="rId4" Type="http://schemas.openxmlformats.org/officeDocument/2006/relationships/image" Target="../media/image7.png"/><Relationship Id="rId5"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5.png"/><Relationship Id="rId4" Type="http://schemas.openxmlformats.org/officeDocument/2006/relationships/image" Target="../media/image43.png"/><Relationship Id="rId5" Type="http://schemas.openxmlformats.org/officeDocument/2006/relationships/image" Target="../media/image7.png"/><Relationship Id="rId6"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comments" Target="../comments/comment7.xml"/><Relationship Id="rId4" Type="http://schemas.openxmlformats.org/officeDocument/2006/relationships/image" Target="../media/image39.png"/><Relationship Id="rId5" Type="http://schemas.openxmlformats.org/officeDocument/2006/relationships/image" Target="../media/image7.png"/><Relationship Id="rId6"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comments" Target="../comments/comment8.xml"/><Relationship Id="rId4" Type="http://schemas.openxmlformats.org/officeDocument/2006/relationships/image" Target="../media/image47.png"/><Relationship Id="rId5" Type="http://schemas.openxmlformats.org/officeDocument/2006/relationships/image" Target="../media/image7.png"/><Relationship Id="rId6"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4.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comments" Target="../comments/comment9.xml"/><Relationship Id="rId4" Type="http://schemas.openxmlformats.org/officeDocument/2006/relationships/image" Target="../media/image41.png"/><Relationship Id="rId5"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1.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1.png"/><Relationship Id="rId4" Type="http://schemas.openxmlformats.org/officeDocument/2006/relationships/image" Target="../media/image55.png"/><Relationship Id="rId5" Type="http://schemas.openxmlformats.org/officeDocument/2006/relationships/image" Target="../media/image49.png"/><Relationship Id="rId6"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1.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3.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omments" Target="../comments/comment1.xml"/><Relationship Id="rId4" Type="http://schemas.openxmlformats.org/officeDocument/2006/relationships/image" Target="../media/image7.png"/><Relationship Id="rId5"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72.png"/><Relationship Id="rId4" Type="http://schemas.openxmlformats.org/officeDocument/2006/relationships/image" Target="../media/image57.png"/><Relationship Id="rId5" Type="http://schemas.openxmlformats.org/officeDocument/2006/relationships/image" Target="../media/image7.png"/><Relationship Id="rId6" Type="http://schemas.openxmlformats.org/officeDocument/2006/relationships/image" Target="../media/image53.png"/><Relationship Id="rId7"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8.png"/><Relationship Id="rId4" Type="http://schemas.openxmlformats.org/officeDocument/2006/relationships/image" Target="../media/image7.png"/><Relationship Id="rId5" Type="http://schemas.openxmlformats.org/officeDocument/2006/relationships/image" Target="../media/image53.png"/><Relationship Id="rId6"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76.png"/><Relationship Id="rId4" Type="http://schemas.openxmlformats.org/officeDocument/2006/relationships/image" Target="../media/image7.png"/><Relationship Id="rId5" Type="http://schemas.openxmlformats.org/officeDocument/2006/relationships/image" Target="../media/image53.png"/><Relationship Id="rId6"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1.png"/><Relationship Id="rId4" Type="http://schemas.openxmlformats.org/officeDocument/2006/relationships/image" Target="../media/image7.png"/><Relationship Id="rId5" Type="http://schemas.openxmlformats.org/officeDocument/2006/relationships/image" Target="../media/image53.png"/><Relationship Id="rId6" Type="http://schemas.openxmlformats.org/officeDocument/2006/relationships/image" Target="../media/image56.png"/><Relationship Id="rId7"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2.png"/><Relationship Id="rId4" Type="http://schemas.openxmlformats.org/officeDocument/2006/relationships/image" Target="../media/image7.png"/><Relationship Id="rId5" Type="http://schemas.openxmlformats.org/officeDocument/2006/relationships/image" Target="../media/image53.png"/><Relationship Id="rId6"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4.png"/><Relationship Id="rId4" Type="http://schemas.openxmlformats.org/officeDocument/2006/relationships/image" Target="../media/image7.png"/><Relationship Id="rId5" Type="http://schemas.openxmlformats.org/officeDocument/2006/relationships/image" Target="../media/image53.png"/><Relationship Id="rId6"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8.png"/><Relationship Id="rId4" Type="http://schemas.openxmlformats.org/officeDocument/2006/relationships/image" Target="../media/image63.png"/><Relationship Id="rId5" Type="http://schemas.openxmlformats.org/officeDocument/2006/relationships/image" Target="../media/image74.png"/><Relationship Id="rId6" Type="http://schemas.openxmlformats.org/officeDocument/2006/relationships/image" Target="../media/image7.png"/><Relationship Id="rId7" Type="http://schemas.openxmlformats.org/officeDocument/2006/relationships/image" Target="../media/image53.png"/><Relationship Id="rId8"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5.png"/><Relationship Id="rId4" Type="http://schemas.openxmlformats.org/officeDocument/2006/relationships/image" Target="../media/image7.png"/><Relationship Id="rId5" Type="http://schemas.openxmlformats.org/officeDocument/2006/relationships/image" Target="../media/image53.png"/><Relationship Id="rId6"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6.png"/><Relationship Id="rId4" Type="http://schemas.openxmlformats.org/officeDocument/2006/relationships/image" Target="../media/image7.png"/><Relationship Id="rId5" Type="http://schemas.openxmlformats.org/officeDocument/2006/relationships/image" Target="../media/image53.png"/><Relationship Id="rId6"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70.png"/><Relationship Id="rId4" Type="http://schemas.openxmlformats.org/officeDocument/2006/relationships/image" Target="../media/image7.png"/><Relationship Id="rId5" Type="http://schemas.openxmlformats.org/officeDocument/2006/relationships/image" Target="../media/image53.png"/><Relationship Id="rId6" Type="http://schemas.openxmlformats.org/officeDocument/2006/relationships/image" Target="../media/image75.png"/><Relationship Id="rId7"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60.png"/><Relationship Id="rId4" Type="http://schemas.openxmlformats.org/officeDocument/2006/relationships/image" Target="../media/image58.png"/><Relationship Id="rId5" Type="http://schemas.openxmlformats.org/officeDocument/2006/relationships/image" Target="../media/image7.png"/><Relationship Id="rId6" Type="http://schemas.openxmlformats.org/officeDocument/2006/relationships/image" Target="../media/image53.png"/><Relationship Id="rId7"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9.png"/><Relationship Id="rId4" Type="http://schemas.openxmlformats.org/officeDocument/2006/relationships/image" Target="../media/image53.png"/><Relationship Id="rId5" Type="http://schemas.openxmlformats.org/officeDocument/2006/relationships/image" Target="../media/image69.png"/><Relationship Id="rId6"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71.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comments" Target="../comments/comment10.xml"/><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7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comments" Target="../comments/comment2.xml"/><Relationship Id="rId4" Type="http://schemas.openxmlformats.org/officeDocument/2006/relationships/image" Target="../media/image7.pn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comments" Target="../comments/comment3.xml"/><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 name="Shape 24"/>
        <p:cNvGrpSpPr/>
        <p:nvPr/>
      </p:nvGrpSpPr>
      <p:grpSpPr>
        <a:xfrm>
          <a:off x="0" y="0"/>
          <a:ext cx="0" cy="0"/>
          <a:chOff x="0" y="0"/>
          <a:chExt cx="0" cy="0"/>
        </a:xfrm>
      </p:grpSpPr>
      <p:sp>
        <p:nvSpPr>
          <p:cNvPr id="25" name="Google Shape;25;p1"/>
          <p:cNvSpPr txBox="1"/>
          <p:nvPr>
            <p:ph type="ctrTitle"/>
          </p:nvPr>
        </p:nvSpPr>
        <p:spPr>
          <a:xfrm>
            <a:off x="952500" y="436800"/>
            <a:ext cx="10287000" cy="273690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chemeClr val="dk1"/>
              </a:buClr>
              <a:buSzPts val="6000"/>
              <a:buFont typeface="Corbel"/>
              <a:buNone/>
            </a:pPr>
            <a:r>
              <a:rPr lang="en-US" sz="5400">
                <a:solidFill>
                  <a:srgbClr val="FFFFFF"/>
                </a:solidFill>
                <a:latin typeface="Twentieth Century"/>
                <a:ea typeface="Twentieth Century"/>
                <a:cs typeface="Twentieth Century"/>
                <a:sym typeface="Twentieth Century"/>
              </a:rPr>
              <a:t>Solar Powered UV Water Purifying and Monitoring System</a:t>
            </a:r>
            <a:endParaRPr sz="5400">
              <a:solidFill>
                <a:srgbClr val="FFFFFF"/>
              </a:solidFill>
              <a:latin typeface="Twentieth Century"/>
              <a:ea typeface="Twentieth Century"/>
              <a:cs typeface="Twentieth Century"/>
              <a:sym typeface="Twentieth Century"/>
            </a:endParaRPr>
          </a:p>
        </p:txBody>
      </p:sp>
      <p:sp>
        <p:nvSpPr>
          <p:cNvPr id="26" name="Google Shape;26;p1"/>
          <p:cNvSpPr txBox="1"/>
          <p:nvPr>
            <p:ph idx="1" type="subTitle"/>
          </p:nvPr>
        </p:nvSpPr>
        <p:spPr>
          <a:xfrm>
            <a:off x="415600" y="3320408"/>
            <a:ext cx="11360700" cy="1056900"/>
          </a:xfrm>
          <a:prstGeom prst="rect">
            <a:avLst/>
          </a:prstGeom>
          <a:no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SzPts val="3045"/>
              <a:buNone/>
            </a:pPr>
            <a:r>
              <a:rPr lang="en-US" sz="1425">
                <a:solidFill>
                  <a:schemeClr val="lt1"/>
                </a:solidFill>
                <a:latin typeface="Twentieth Century"/>
                <a:ea typeface="Twentieth Century"/>
                <a:cs typeface="Twentieth Century"/>
                <a:sym typeface="Twentieth Century"/>
              </a:rPr>
              <a:t>Designed and Presented by Group 5:</a:t>
            </a:r>
            <a:endParaRPr sz="1425">
              <a:solidFill>
                <a:schemeClr val="lt1"/>
              </a:solidFill>
              <a:latin typeface="Twentieth Century"/>
              <a:ea typeface="Twentieth Century"/>
              <a:cs typeface="Twentieth Century"/>
              <a:sym typeface="Twentieth Century"/>
            </a:endParaRPr>
          </a:p>
          <a:p>
            <a:pPr indent="0" lvl="0" marL="0" rtl="0" algn="ctr">
              <a:lnSpc>
                <a:spcPct val="80000"/>
              </a:lnSpc>
              <a:spcBef>
                <a:spcPts val="0"/>
              </a:spcBef>
              <a:spcAft>
                <a:spcPts val="0"/>
              </a:spcAft>
              <a:buSzPts val="3045"/>
              <a:buNone/>
            </a:pPr>
            <a:r>
              <a:rPr lang="en-US" sz="1425">
                <a:solidFill>
                  <a:schemeClr val="lt1"/>
                </a:solidFill>
                <a:latin typeface="Twentieth Century"/>
                <a:ea typeface="Twentieth Century"/>
                <a:cs typeface="Twentieth Century"/>
                <a:sym typeface="Twentieth Century"/>
              </a:rPr>
              <a:t>Kendra Kordack</a:t>
            </a:r>
            <a:endParaRPr sz="1425">
              <a:solidFill>
                <a:schemeClr val="lt1"/>
              </a:solidFill>
              <a:latin typeface="Twentieth Century"/>
              <a:ea typeface="Twentieth Century"/>
              <a:cs typeface="Twentieth Century"/>
              <a:sym typeface="Twentieth Century"/>
            </a:endParaRPr>
          </a:p>
          <a:p>
            <a:pPr indent="0" lvl="0" marL="0" rtl="0" algn="ctr">
              <a:lnSpc>
                <a:spcPct val="80000"/>
              </a:lnSpc>
              <a:spcBef>
                <a:spcPts val="0"/>
              </a:spcBef>
              <a:spcAft>
                <a:spcPts val="0"/>
              </a:spcAft>
              <a:buSzPts val="3045"/>
              <a:buNone/>
            </a:pPr>
            <a:r>
              <a:rPr lang="en-US" sz="1425">
                <a:solidFill>
                  <a:schemeClr val="lt1"/>
                </a:solidFill>
                <a:latin typeface="Twentieth Century"/>
                <a:ea typeface="Twentieth Century"/>
                <a:cs typeface="Twentieth Century"/>
                <a:sym typeface="Twentieth Century"/>
              </a:rPr>
              <a:t>Bradley Blackburn</a:t>
            </a:r>
            <a:endParaRPr sz="1425">
              <a:solidFill>
                <a:schemeClr val="lt1"/>
              </a:solidFill>
              <a:latin typeface="Twentieth Century"/>
              <a:ea typeface="Twentieth Century"/>
              <a:cs typeface="Twentieth Century"/>
              <a:sym typeface="Twentieth Century"/>
            </a:endParaRPr>
          </a:p>
          <a:p>
            <a:pPr indent="0" lvl="0" marL="0" rtl="0" algn="ctr">
              <a:lnSpc>
                <a:spcPct val="80000"/>
              </a:lnSpc>
              <a:spcBef>
                <a:spcPts val="0"/>
              </a:spcBef>
              <a:spcAft>
                <a:spcPts val="0"/>
              </a:spcAft>
              <a:buSzPts val="3045"/>
              <a:buNone/>
            </a:pPr>
            <a:r>
              <a:rPr lang="en-US" sz="1425">
                <a:solidFill>
                  <a:schemeClr val="lt1"/>
                </a:solidFill>
                <a:latin typeface="Twentieth Century"/>
                <a:ea typeface="Twentieth Century"/>
                <a:cs typeface="Twentieth Century"/>
                <a:sym typeface="Twentieth Century"/>
              </a:rPr>
              <a:t>Lucas Heredia</a:t>
            </a:r>
            <a:endParaRPr sz="1425">
              <a:solidFill>
                <a:schemeClr val="lt1"/>
              </a:solidFill>
              <a:latin typeface="Twentieth Century"/>
              <a:ea typeface="Twentieth Century"/>
              <a:cs typeface="Twentieth Century"/>
              <a:sym typeface="Twentieth Century"/>
            </a:endParaRPr>
          </a:p>
          <a:p>
            <a:pPr indent="0" lvl="0" marL="0" rtl="0" algn="ctr">
              <a:lnSpc>
                <a:spcPct val="80000"/>
              </a:lnSpc>
              <a:spcBef>
                <a:spcPts val="0"/>
              </a:spcBef>
              <a:spcAft>
                <a:spcPts val="0"/>
              </a:spcAft>
              <a:buSzPts val="3045"/>
              <a:buNone/>
            </a:pPr>
            <a:r>
              <a:rPr lang="en-US" sz="1425">
                <a:solidFill>
                  <a:schemeClr val="lt1"/>
                </a:solidFill>
                <a:latin typeface="Twentieth Century"/>
                <a:ea typeface="Twentieth Century"/>
                <a:cs typeface="Twentieth Century"/>
                <a:sym typeface="Twentieth Century"/>
              </a:rPr>
              <a:t>Grant Cooper</a:t>
            </a:r>
            <a:endParaRPr sz="1425">
              <a:solidFill>
                <a:schemeClr val="lt1"/>
              </a:solidFill>
              <a:latin typeface="Twentieth Century"/>
              <a:ea typeface="Twentieth Century"/>
              <a:cs typeface="Twentieth Century"/>
              <a:sym typeface="Twentieth Century"/>
            </a:endParaRPr>
          </a:p>
        </p:txBody>
      </p:sp>
      <p:pic>
        <p:nvPicPr>
          <p:cNvPr id="27" name="Google Shape;27;p1"/>
          <p:cNvPicPr preferRelativeResize="0"/>
          <p:nvPr/>
        </p:nvPicPr>
        <p:blipFill rotWithShape="1">
          <a:blip r:embed="rId3">
            <a:alphaModFix/>
          </a:blip>
          <a:srcRect b="0" l="0" r="0" t="0"/>
          <a:stretch/>
        </p:blipFill>
        <p:spPr>
          <a:xfrm>
            <a:off x="11795125" y="6461125"/>
            <a:ext cx="244475" cy="244475"/>
          </a:xfrm>
          <a:prstGeom prst="rect">
            <a:avLst/>
          </a:prstGeom>
          <a:noFill/>
          <a:ln>
            <a:noFill/>
          </a:ln>
        </p:spPr>
      </p:pic>
      <p:pic>
        <p:nvPicPr>
          <p:cNvPr id="28" name="Google Shape;28;p1"/>
          <p:cNvPicPr preferRelativeResize="0"/>
          <p:nvPr/>
        </p:nvPicPr>
        <p:blipFill rotWithShape="1">
          <a:blip r:embed="rId4">
            <a:alphaModFix/>
          </a:blip>
          <a:srcRect b="0" l="0" r="62049" t="0"/>
          <a:stretch/>
        </p:blipFill>
        <p:spPr>
          <a:xfrm>
            <a:off x="8451888" y="4023000"/>
            <a:ext cx="1815924" cy="1717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gacf3362bad_3_276"/>
          <p:cNvSpPr txBox="1"/>
          <p:nvPr>
            <p:ph type="title"/>
          </p:nvPr>
        </p:nvSpPr>
        <p:spPr>
          <a:xfrm>
            <a:off x="1484311" y="-20097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rgbClr val="FFFFFF"/>
                </a:solidFill>
              </a:rPr>
              <a:t>Final System</a:t>
            </a:r>
            <a:endParaRPr>
              <a:solidFill>
                <a:srgbClr val="FFFFFF"/>
              </a:solidFill>
            </a:endParaRPr>
          </a:p>
        </p:txBody>
      </p:sp>
      <p:pic>
        <p:nvPicPr>
          <p:cNvPr id="104" name="Google Shape;104;gacf3362bad_3_276"/>
          <p:cNvPicPr preferRelativeResize="0"/>
          <p:nvPr/>
        </p:nvPicPr>
        <p:blipFill rotWithShape="1">
          <a:blip r:embed="rId3">
            <a:alphaModFix/>
          </a:blip>
          <a:srcRect b="9494" l="0" r="0" t="6336"/>
          <a:stretch/>
        </p:blipFill>
        <p:spPr>
          <a:xfrm>
            <a:off x="4118100" y="1183775"/>
            <a:ext cx="4751203" cy="533179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g9747a35f8c_1_10"/>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rgbClr val="FFFFFF"/>
                </a:solidFill>
                <a:latin typeface="Twentieth Century"/>
                <a:ea typeface="Twentieth Century"/>
                <a:cs typeface="Twentieth Century"/>
                <a:sym typeface="Twentieth Century"/>
              </a:rPr>
              <a:t>System Block Diagram</a:t>
            </a:r>
            <a:endParaRPr>
              <a:solidFill>
                <a:srgbClr val="FFFFFF"/>
              </a:solidFill>
              <a:latin typeface="Twentieth Century"/>
              <a:ea typeface="Twentieth Century"/>
              <a:cs typeface="Twentieth Century"/>
              <a:sym typeface="Twentieth Century"/>
            </a:endParaRPr>
          </a:p>
        </p:txBody>
      </p:sp>
      <p:pic>
        <p:nvPicPr>
          <p:cNvPr id="110" name="Google Shape;110;g9747a35f8c_1_10"/>
          <p:cNvPicPr preferRelativeResize="0"/>
          <p:nvPr/>
        </p:nvPicPr>
        <p:blipFill rotWithShape="1">
          <a:blip r:embed="rId4">
            <a:alphaModFix/>
          </a:blip>
          <a:srcRect b="0" l="0" r="0" t="0"/>
          <a:stretch/>
        </p:blipFill>
        <p:spPr>
          <a:xfrm>
            <a:off x="336550" y="6361100"/>
            <a:ext cx="244475" cy="244475"/>
          </a:xfrm>
          <a:prstGeom prst="rect">
            <a:avLst/>
          </a:prstGeom>
          <a:noFill/>
          <a:ln>
            <a:noFill/>
          </a:ln>
        </p:spPr>
      </p:pic>
      <p:pic>
        <p:nvPicPr>
          <p:cNvPr id="111" name="Google Shape;111;g9747a35f8c_1_10"/>
          <p:cNvPicPr preferRelativeResize="0"/>
          <p:nvPr/>
        </p:nvPicPr>
        <p:blipFill rotWithShape="1">
          <a:blip r:embed="rId5">
            <a:alphaModFix/>
          </a:blip>
          <a:srcRect b="0" l="0" r="0" t="0"/>
          <a:stretch/>
        </p:blipFill>
        <p:spPr>
          <a:xfrm>
            <a:off x="2433625" y="1559325"/>
            <a:ext cx="8077025" cy="4012800"/>
          </a:xfrm>
          <a:prstGeom prst="rect">
            <a:avLst/>
          </a:prstGeom>
          <a:noFill/>
          <a:ln>
            <a:noFill/>
          </a:ln>
        </p:spPr>
      </p:pic>
      <p:pic>
        <p:nvPicPr>
          <p:cNvPr id="112" name="Google Shape;112;g9747a35f8c_1_10"/>
          <p:cNvPicPr preferRelativeResize="0"/>
          <p:nvPr/>
        </p:nvPicPr>
        <p:blipFill rotWithShape="1">
          <a:blip r:embed="rId6">
            <a:alphaModFix/>
          </a:blip>
          <a:srcRect b="0" l="0" r="0" t="0"/>
          <a:stretch/>
        </p:blipFill>
        <p:spPr>
          <a:xfrm>
            <a:off x="10907025" y="5566050"/>
            <a:ext cx="1085850" cy="1171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9747a35f8c_1_35"/>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rgbClr val="FFFFFF"/>
                </a:solidFill>
                <a:latin typeface="Twentieth Century"/>
                <a:ea typeface="Twentieth Century"/>
                <a:cs typeface="Twentieth Century"/>
                <a:sym typeface="Twentieth Century"/>
              </a:rPr>
              <a:t>Solar Power System</a:t>
            </a:r>
            <a:endParaRPr>
              <a:solidFill>
                <a:srgbClr val="FFFFFF"/>
              </a:solidFill>
              <a:latin typeface="Twentieth Century"/>
              <a:ea typeface="Twentieth Century"/>
              <a:cs typeface="Twentieth Century"/>
              <a:sym typeface="Twentieth Century"/>
            </a:endParaRPr>
          </a:p>
        </p:txBody>
      </p:sp>
      <p:sp>
        <p:nvSpPr>
          <p:cNvPr id="118" name="Google Shape;118;g9747a35f8c_1_35"/>
          <p:cNvSpPr txBox="1"/>
          <p:nvPr>
            <p:ph idx="1" type="body"/>
          </p:nvPr>
        </p:nvSpPr>
        <p:spPr>
          <a:xfrm>
            <a:off x="1086610" y="1561399"/>
            <a:ext cx="10018800" cy="3124200"/>
          </a:xfrm>
          <a:prstGeom prst="rect">
            <a:avLst/>
          </a:prstGeom>
          <a:noFill/>
          <a:ln>
            <a:noFill/>
          </a:ln>
        </p:spPr>
        <p:txBody>
          <a:bodyPr anchorCtr="0" anchor="ctr" bIns="45700" lIns="91425" spcFirstLastPara="1" rIns="91425" wrap="square" tIns="45700">
            <a:noAutofit/>
          </a:bodyPr>
          <a:lstStyle/>
          <a:p>
            <a:pPr indent="-394335" lvl="0" marL="457200" rtl="0" algn="l">
              <a:lnSpc>
                <a:spcPct val="100000"/>
              </a:lnSpc>
              <a:spcBef>
                <a:spcPts val="360"/>
              </a:spcBef>
              <a:spcAft>
                <a:spcPts val="0"/>
              </a:spcAft>
              <a:buClr>
                <a:srgbClr val="FFFFFF"/>
              </a:buClr>
              <a:buSzPts val="2610"/>
              <a:buFont typeface="Twentieth Century"/>
              <a:buChar char="•"/>
            </a:pPr>
            <a:r>
              <a:rPr lang="en-US" sz="2600">
                <a:solidFill>
                  <a:srgbClr val="FFFFFF"/>
                </a:solidFill>
                <a:latin typeface="Twentieth Century"/>
                <a:ea typeface="Twentieth Century"/>
                <a:cs typeface="Twentieth Century"/>
                <a:sym typeface="Twentieth Century"/>
              </a:rPr>
              <a:t>2 x 100</a:t>
            </a:r>
            <a:r>
              <a:rPr lang="en-US">
                <a:solidFill>
                  <a:srgbClr val="FFFFFF"/>
                </a:solidFill>
                <a:latin typeface="Twentieth Century"/>
                <a:ea typeface="Twentieth Century"/>
                <a:cs typeface="Twentieth Century"/>
                <a:sym typeface="Twentieth Century"/>
              </a:rPr>
              <a:t> Watt Polycrystalline Solar Panels</a:t>
            </a:r>
            <a:endParaRPr/>
          </a:p>
          <a:p>
            <a:pPr indent="-394335" lvl="0" marL="457200" rtl="0" algn="l">
              <a:lnSpc>
                <a:spcPct val="100000"/>
              </a:lnSpc>
              <a:spcBef>
                <a:spcPts val="0"/>
              </a:spcBef>
              <a:spcAft>
                <a:spcPts val="0"/>
              </a:spcAft>
              <a:buClr>
                <a:srgbClr val="FFFFFF"/>
              </a:buClr>
              <a:buSzPts val="2610"/>
              <a:buFont typeface="Twentieth Century"/>
              <a:buChar char="•"/>
            </a:pPr>
            <a:r>
              <a:rPr lang="en-US">
                <a:solidFill>
                  <a:srgbClr val="FFFFFF"/>
                </a:solidFill>
                <a:latin typeface="Twentieth Century"/>
                <a:ea typeface="Twentieth Century"/>
                <a:cs typeface="Twentieth Century"/>
                <a:sym typeface="Twentieth Century"/>
              </a:rPr>
              <a:t>1 x </a:t>
            </a:r>
            <a:r>
              <a:rPr lang="en-US">
                <a:solidFill>
                  <a:srgbClr val="FFFFFF"/>
                </a:solidFill>
              </a:rPr>
              <a:t>12V/20A</a:t>
            </a:r>
            <a:r>
              <a:rPr lang="en-US">
                <a:solidFill>
                  <a:srgbClr val="FFFFFF"/>
                </a:solidFill>
                <a:latin typeface="Twentieth Century"/>
                <a:ea typeface="Twentieth Century"/>
                <a:cs typeface="Twentieth Century"/>
                <a:sym typeface="Twentieth Century"/>
              </a:rPr>
              <a:t> </a:t>
            </a:r>
            <a:r>
              <a:rPr lang="en-US">
                <a:solidFill>
                  <a:srgbClr val="FFFFFF"/>
                </a:solidFill>
                <a:latin typeface="Twentieth Century"/>
                <a:ea typeface="Twentieth Century"/>
                <a:cs typeface="Twentieth Century"/>
                <a:sym typeface="Twentieth Century"/>
                <a:extLst>
                  <a:ext uri="http://customooxmlschemas.google.com/">
                    <go:slidesCustomData xmlns:go="http://customooxmlschemas.google.com/" textRoundtripDataId="2"/>
                  </a:ext>
                </a:extLst>
              </a:rPr>
              <a:t>Charge</a:t>
            </a:r>
            <a:r>
              <a:rPr lang="en-US">
                <a:solidFill>
                  <a:srgbClr val="FFFFFF"/>
                </a:solidFill>
                <a:latin typeface="Twentieth Century"/>
                <a:ea typeface="Twentieth Century"/>
                <a:cs typeface="Twentieth Century"/>
                <a:sym typeface="Twentieth Century"/>
              </a:rPr>
              <a:t> Controller</a:t>
            </a:r>
            <a:endParaRPr/>
          </a:p>
          <a:p>
            <a:pPr indent="-394335" lvl="0" marL="457200" rtl="0" algn="l">
              <a:lnSpc>
                <a:spcPct val="100000"/>
              </a:lnSpc>
              <a:spcBef>
                <a:spcPts val="0"/>
              </a:spcBef>
              <a:spcAft>
                <a:spcPts val="0"/>
              </a:spcAft>
              <a:buClr>
                <a:srgbClr val="FFFFFF"/>
              </a:buClr>
              <a:buSzPts val="2610"/>
              <a:buFont typeface="Twentieth Century"/>
              <a:buChar char="•"/>
            </a:pPr>
            <a:r>
              <a:rPr lang="en-US">
                <a:solidFill>
                  <a:srgbClr val="FFFFFF"/>
                </a:solidFill>
                <a:latin typeface="Twentieth Century"/>
                <a:ea typeface="Twentieth Century"/>
                <a:cs typeface="Twentieth Century"/>
                <a:sym typeface="Twentieth Century"/>
              </a:rPr>
              <a:t>1 x UPG UB12750 Battery</a:t>
            </a:r>
            <a:endParaRPr/>
          </a:p>
          <a:p>
            <a:pPr indent="0" lvl="0" marL="457200" rtl="0" algn="l">
              <a:lnSpc>
                <a:spcPct val="100000"/>
              </a:lnSpc>
              <a:spcBef>
                <a:spcPts val="600"/>
              </a:spcBef>
              <a:spcAft>
                <a:spcPts val="600"/>
              </a:spcAft>
              <a:buSzPts val="2610"/>
              <a:buNone/>
            </a:pPr>
            <a:r>
              <a:t/>
            </a:r>
            <a:endParaRPr/>
          </a:p>
        </p:txBody>
      </p:sp>
      <p:pic>
        <p:nvPicPr>
          <p:cNvPr id="119" name="Google Shape;119;g9747a35f8c_1_35"/>
          <p:cNvPicPr preferRelativeResize="0"/>
          <p:nvPr/>
        </p:nvPicPr>
        <p:blipFill rotWithShape="1">
          <a:blip r:embed="rId4">
            <a:alphaModFix/>
          </a:blip>
          <a:srcRect b="0" l="0" r="0" t="2733"/>
          <a:stretch/>
        </p:blipFill>
        <p:spPr>
          <a:xfrm>
            <a:off x="1839200" y="4106812"/>
            <a:ext cx="3025050" cy="2458300"/>
          </a:xfrm>
          <a:prstGeom prst="rect">
            <a:avLst/>
          </a:prstGeom>
          <a:noFill/>
          <a:ln>
            <a:noFill/>
          </a:ln>
        </p:spPr>
      </p:pic>
      <p:pic>
        <p:nvPicPr>
          <p:cNvPr id="120" name="Google Shape;120;g9747a35f8c_1_35"/>
          <p:cNvPicPr preferRelativeResize="0"/>
          <p:nvPr/>
        </p:nvPicPr>
        <p:blipFill rotWithShape="1">
          <a:blip r:embed="rId5">
            <a:alphaModFix/>
          </a:blip>
          <a:srcRect b="0" l="0" r="46236" t="0"/>
          <a:stretch/>
        </p:blipFill>
        <p:spPr>
          <a:xfrm>
            <a:off x="8139675" y="2692975"/>
            <a:ext cx="2238200" cy="3884049"/>
          </a:xfrm>
          <a:prstGeom prst="rect">
            <a:avLst/>
          </a:prstGeom>
          <a:noFill/>
          <a:ln>
            <a:noFill/>
          </a:ln>
        </p:spPr>
      </p:pic>
      <p:pic>
        <p:nvPicPr>
          <p:cNvPr id="121" name="Google Shape;121;g9747a35f8c_1_35"/>
          <p:cNvPicPr preferRelativeResize="0"/>
          <p:nvPr/>
        </p:nvPicPr>
        <p:blipFill rotWithShape="1">
          <a:blip r:embed="rId6">
            <a:alphaModFix/>
          </a:blip>
          <a:srcRect b="0" l="0" r="0" t="0"/>
          <a:stretch/>
        </p:blipFill>
        <p:spPr>
          <a:xfrm>
            <a:off x="322275" y="6332550"/>
            <a:ext cx="244475" cy="244475"/>
          </a:xfrm>
          <a:prstGeom prst="rect">
            <a:avLst/>
          </a:prstGeom>
          <a:noFill/>
          <a:ln>
            <a:noFill/>
          </a:ln>
        </p:spPr>
      </p:pic>
      <p:pic>
        <p:nvPicPr>
          <p:cNvPr id="122" name="Google Shape;122;g9747a35f8c_1_35"/>
          <p:cNvPicPr preferRelativeResize="0"/>
          <p:nvPr/>
        </p:nvPicPr>
        <p:blipFill rotWithShape="1">
          <a:blip r:embed="rId7">
            <a:alphaModFix/>
          </a:blip>
          <a:srcRect b="0" l="0" r="0" t="0"/>
          <a:stretch/>
        </p:blipFill>
        <p:spPr>
          <a:xfrm>
            <a:off x="10907025" y="5566050"/>
            <a:ext cx="1085850" cy="1171575"/>
          </a:xfrm>
          <a:prstGeom prst="rect">
            <a:avLst/>
          </a:prstGeom>
          <a:noFill/>
          <a:ln>
            <a:noFill/>
          </a:ln>
        </p:spPr>
      </p:pic>
      <p:pic>
        <p:nvPicPr>
          <p:cNvPr id="123" name="Google Shape;123;g9747a35f8c_1_35"/>
          <p:cNvPicPr preferRelativeResize="0"/>
          <p:nvPr/>
        </p:nvPicPr>
        <p:blipFill rotWithShape="1">
          <a:blip r:embed="rId8">
            <a:alphaModFix/>
          </a:blip>
          <a:srcRect b="0" l="0" r="0" t="0"/>
          <a:stretch/>
        </p:blipFill>
        <p:spPr>
          <a:xfrm>
            <a:off x="5063662" y="4118725"/>
            <a:ext cx="2860075" cy="2434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acf3362bad_3_268"/>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rgbClr val="FFFFFF"/>
                </a:solidFill>
                <a:latin typeface="Twentieth Century"/>
                <a:ea typeface="Twentieth Century"/>
                <a:cs typeface="Twentieth Century"/>
                <a:sym typeface="Twentieth Century"/>
              </a:rPr>
              <a:t>SCC3 Charge Controller</a:t>
            </a:r>
            <a:endParaRPr>
              <a:solidFill>
                <a:srgbClr val="FFFFFF"/>
              </a:solidFill>
              <a:latin typeface="Twentieth Century"/>
              <a:ea typeface="Twentieth Century"/>
              <a:cs typeface="Twentieth Century"/>
              <a:sym typeface="Twentieth Century"/>
            </a:endParaRPr>
          </a:p>
        </p:txBody>
      </p:sp>
      <p:sp>
        <p:nvSpPr>
          <p:cNvPr id="129" name="Google Shape;129;gacf3362bad_3_268"/>
          <p:cNvSpPr txBox="1"/>
          <p:nvPr>
            <p:ph idx="1" type="body"/>
          </p:nvPr>
        </p:nvSpPr>
        <p:spPr>
          <a:xfrm>
            <a:off x="1086610" y="2223749"/>
            <a:ext cx="10018800" cy="3124200"/>
          </a:xfrm>
          <a:prstGeom prst="rect">
            <a:avLst/>
          </a:prstGeom>
          <a:noFill/>
          <a:ln>
            <a:noFill/>
          </a:ln>
        </p:spPr>
        <p:txBody>
          <a:bodyPr anchorCtr="0" anchor="ctr" bIns="45700" lIns="91425" spcFirstLastPara="1" rIns="91425" wrap="square" tIns="45700">
            <a:noAutofit/>
          </a:bodyPr>
          <a:lstStyle/>
          <a:p>
            <a:pPr indent="-381000" lvl="0" marL="457200" rtl="0" algn="l">
              <a:lnSpc>
                <a:spcPct val="100000"/>
              </a:lnSpc>
              <a:spcBef>
                <a:spcPts val="36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CirKits.com</a:t>
            </a:r>
            <a:endParaRPr>
              <a:solidFill>
                <a:srgbClr val="FFFFFF"/>
              </a:solidFill>
              <a:latin typeface="Twentieth Century"/>
              <a:ea typeface="Twentieth Century"/>
              <a:cs typeface="Twentieth Century"/>
              <a:sym typeface="Twentieth Century"/>
            </a:endParaRPr>
          </a:p>
        </p:txBody>
      </p:sp>
      <p:pic>
        <p:nvPicPr>
          <p:cNvPr id="130" name="Google Shape;130;gacf3362bad_3_268"/>
          <p:cNvPicPr preferRelativeResize="0"/>
          <p:nvPr/>
        </p:nvPicPr>
        <p:blipFill rotWithShape="1">
          <a:blip r:embed="rId3">
            <a:alphaModFix/>
          </a:blip>
          <a:srcRect b="0" l="0" r="0" t="0"/>
          <a:stretch/>
        </p:blipFill>
        <p:spPr>
          <a:xfrm>
            <a:off x="4308648" y="1387800"/>
            <a:ext cx="7194463" cy="51053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acf3362bad_3_262"/>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rgbClr val="FFFFFF"/>
                </a:solidFill>
                <a:latin typeface="Twentieth Century"/>
                <a:ea typeface="Twentieth Century"/>
                <a:cs typeface="Twentieth Century"/>
                <a:sym typeface="Twentieth Century"/>
              </a:rPr>
              <a:t>Solar Alternative Components</a:t>
            </a:r>
            <a:endParaRPr>
              <a:solidFill>
                <a:srgbClr val="FFFFFF"/>
              </a:solidFill>
              <a:latin typeface="Twentieth Century"/>
              <a:ea typeface="Twentieth Century"/>
              <a:cs typeface="Twentieth Century"/>
              <a:sym typeface="Twentieth Century"/>
            </a:endParaRPr>
          </a:p>
        </p:txBody>
      </p:sp>
      <p:graphicFrame>
        <p:nvGraphicFramePr>
          <p:cNvPr id="136" name="Google Shape;136;gacf3362bad_3_262"/>
          <p:cNvGraphicFramePr/>
          <p:nvPr/>
        </p:nvGraphicFramePr>
        <p:xfrm>
          <a:off x="1719800" y="1675738"/>
          <a:ext cx="3000000" cy="3000000"/>
        </p:xfrm>
        <a:graphic>
          <a:graphicData uri="http://schemas.openxmlformats.org/drawingml/2006/table">
            <a:tbl>
              <a:tblPr>
                <a:noFill/>
                <a:tableStyleId>{1D50C8BF-D2F9-45B2-8364-0283B1C2EA97}</a:tableStyleId>
              </a:tblPr>
              <a:tblGrid>
                <a:gridCol w="2702600"/>
                <a:gridCol w="4085000"/>
                <a:gridCol w="2760200"/>
              </a:tblGrid>
              <a:tr h="381000">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Twentieth Century"/>
                          <a:ea typeface="Twentieth Century"/>
                          <a:cs typeface="Twentieth Century"/>
                          <a:sym typeface="Twentieth Century"/>
                        </a:rPr>
                        <a:t>Solar Cell Tech.</a:t>
                      </a:r>
                      <a:endParaRPr b="1" sz="1400" u="none" cap="none" strike="noStrike">
                        <a:latin typeface="Twentieth Century"/>
                        <a:ea typeface="Twentieth Century"/>
                        <a:cs typeface="Twentieth Century"/>
                        <a:sym typeface="Twentieth Century"/>
                      </a:endParaRPr>
                    </a:p>
                  </a:txBody>
                  <a:tcPr marT="91425" marB="91425" marR="91425" marL="91425">
                    <a:solidFill>
                      <a:srgbClr val="A4C2F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Twentieth Century"/>
                          <a:ea typeface="Twentieth Century"/>
                          <a:cs typeface="Twentieth Century"/>
                          <a:sym typeface="Twentieth Century"/>
                        </a:rPr>
                        <a:t>Differences</a:t>
                      </a:r>
                      <a:endParaRPr b="1" sz="1400" u="none" cap="none" strike="noStrike">
                        <a:latin typeface="Twentieth Century"/>
                        <a:ea typeface="Twentieth Century"/>
                        <a:cs typeface="Twentieth Century"/>
                        <a:sym typeface="Twentieth Century"/>
                      </a:endParaRPr>
                    </a:p>
                  </a:txBody>
                  <a:tcPr marT="91425" marB="91425" marR="91425" marL="91425">
                    <a:solidFill>
                      <a:srgbClr val="A4C2F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Twentieth Century"/>
                          <a:ea typeface="Twentieth Century"/>
                          <a:cs typeface="Twentieth Century"/>
                          <a:sym typeface="Twentieth Century"/>
                        </a:rPr>
                        <a:t>Price</a:t>
                      </a:r>
                      <a:endParaRPr b="1" sz="1400" u="none" cap="none" strike="noStrike">
                        <a:latin typeface="Twentieth Century"/>
                        <a:ea typeface="Twentieth Century"/>
                        <a:cs typeface="Twentieth Century"/>
                        <a:sym typeface="Twentieth Century"/>
                      </a:endParaRPr>
                    </a:p>
                  </a:txBody>
                  <a:tcPr marT="91425" marB="91425" marR="91425" marL="91425">
                    <a:solidFill>
                      <a:srgbClr val="A4C2F4"/>
                    </a:solidFill>
                  </a:tcPr>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Monocrystalline</a:t>
                      </a:r>
                      <a:endParaRPr sz="1400" u="none" cap="none" strike="noStrike">
                        <a:latin typeface="Twentieth Century"/>
                        <a:ea typeface="Twentieth Century"/>
                        <a:cs typeface="Twentieth Century"/>
                        <a:sym typeface="Twentieth Century"/>
                      </a:endParaRPr>
                    </a:p>
                  </a:txBody>
                  <a:tcPr marT="91425" marB="91425" marR="91425" marL="91425">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Made of one type of silicon</a:t>
                      </a:r>
                      <a:endParaRPr sz="1400" u="none" cap="none" strike="noStrike">
                        <a:latin typeface="Twentieth Century"/>
                        <a:ea typeface="Twentieth Century"/>
                        <a:cs typeface="Twentieth Century"/>
                        <a:sym typeface="Twentieth Century"/>
                      </a:endParaRPr>
                    </a:p>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Higher efficiency</a:t>
                      </a:r>
                      <a:endParaRPr sz="1400" u="none" cap="none" strike="noStrike">
                        <a:latin typeface="Twentieth Century"/>
                        <a:ea typeface="Twentieth Century"/>
                        <a:cs typeface="Twentieth Century"/>
                        <a:sym typeface="Twentieth Century"/>
                      </a:endParaRPr>
                    </a:p>
                  </a:txBody>
                  <a:tcPr marT="91425" marB="91425" marR="91425" marL="91425">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High</a:t>
                      </a:r>
                      <a:endParaRPr sz="1400" u="none" cap="none" strike="noStrike">
                        <a:latin typeface="Twentieth Century"/>
                        <a:ea typeface="Twentieth Century"/>
                        <a:cs typeface="Twentieth Century"/>
                        <a:sym typeface="Twentieth Century"/>
                      </a:endParaRPr>
                    </a:p>
                  </a:txBody>
                  <a:tcPr marT="91425" marB="91425" marR="91425" marL="91425">
                    <a:solidFill>
                      <a:srgbClr val="CFE2F3"/>
                    </a:solidFill>
                  </a:tcPr>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Thin Film</a:t>
                      </a:r>
                      <a:endParaRPr sz="1400" u="none" cap="none" strike="noStrike">
                        <a:latin typeface="Twentieth Century"/>
                        <a:ea typeface="Twentieth Century"/>
                        <a:cs typeface="Twentieth Century"/>
                        <a:sym typeface="Twentieth Century"/>
                      </a:endParaRPr>
                    </a:p>
                  </a:txBody>
                  <a:tcPr marT="91425" marB="91425" marR="91425" marL="91425">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Flexible</a:t>
                      </a:r>
                      <a:endParaRPr sz="1400" u="none" cap="none" strike="noStrike">
                        <a:latin typeface="Twentieth Century"/>
                        <a:ea typeface="Twentieth Century"/>
                        <a:cs typeface="Twentieth Century"/>
                        <a:sym typeface="Twentieth Century"/>
                      </a:endParaRPr>
                    </a:p>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Space efficient</a:t>
                      </a:r>
                      <a:endParaRPr sz="1400" u="none" cap="none" strike="noStrike">
                        <a:latin typeface="Twentieth Century"/>
                        <a:ea typeface="Twentieth Century"/>
                        <a:cs typeface="Twentieth Century"/>
                        <a:sym typeface="Twentieth Century"/>
                      </a:endParaRPr>
                    </a:p>
                  </a:txBody>
                  <a:tcPr marT="91425" marB="91425" marR="91425" marL="91425">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Medium</a:t>
                      </a:r>
                      <a:endParaRPr sz="1400" u="none" cap="none" strike="noStrike">
                        <a:latin typeface="Twentieth Century"/>
                        <a:ea typeface="Twentieth Century"/>
                        <a:cs typeface="Twentieth Century"/>
                        <a:sym typeface="Twentieth Century"/>
                      </a:endParaRPr>
                    </a:p>
                  </a:txBody>
                  <a:tcPr marT="91425" marB="91425" marR="91425" marL="91425">
                    <a:solidFill>
                      <a:srgbClr val="CFE2F3"/>
                    </a:solidFill>
                  </a:tcPr>
                </a:tc>
              </a:tr>
              <a:tr h="396200">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Twentieth Century"/>
                          <a:ea typeface="Twentieth Century"/>
                          <a:cs typeface="Twentieth Century"/>
                          <a:sym typeface="Twentieth Century"/>
                        </a:rPr>
                        <a:t>Charge Controllers</a:t>
                      </a:r>
                      <a:endParaRPr b="1" sz="1400" u="none" cap="none" strike="noStrike">
                        <a:latin typeface="Twentieth Century"/>
                        <a:ea typeface="Twentieth Century"/>
                        <a:cs typeface="Twentieth Century"/>
                        <a:sym typeface="Twentieth Century"/>
                      </a:endParaRPr>
                    </a:p>
                  </a:txBody>
                  <a:tcPr marT="91425" marB="91425" marR="91425" marL="91425">
                    <a:solidFill>
                      <a:srgbClr val="A4C2F4"/>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Twentieth Century"/>
                        <a:ea typeface="Twentieth Century"/>
                        <a:cs typeface="Twentieth Century"/>
                        <a:sym typeface="Twentieth Century"/>
                      </a:endParaRPr>
                    </a:p>
                  </a:txBody>
                  <a:tcPr marT="91425" marB="91425" marR="91425" marL="91425">
                    <a:solidFill>
                      <a:srgbClr val="A4C2F4"/>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Twentieth Century"/>
                        <a:ea typeface="Twentieth Century"/>
                        <a:cs typeface="Twentieth Century"/>
                        <a:sym typeface="Twentieth Century"/>
                      </a:endParaRPr>
                    </a:p>
                  </a:txBody>
                  <a:tcPr marT="91425" marB="91425" marR="91425" marL="91425">
                    <a:solidFill>
                      <a:srgbClr val="A4C2F4"/>
                    </a:solidFill>
                  </a:tcPr>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Shunt/Series</a:t>
                      </a:r>
                      <a:endParaRPr sz="1400" u="none" cap="none" strike="noStrike">
                        <a:latin typeface="Twentieth Century"/>
                        <a:ea typeface="Twentieth Century"/>
                        <a:cs typeface="Twentieth Century"/>
                        <a:sym typeface="Twentieth Century"/>
                      </a:endParaRPr>
                    </a:p>
                  </a:txBody>
                  <a:tcPr marT="91425" marB="91425" marR="91425" marL="91425">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Short circuit and Current interruption implementation</a:t>
                      </a:r>
                      <a:endParaRPr sz="1400" u="none" cap="none" strike="noStrike">
                        <a:latin typeface="Twentieth Century"/>
                        <a:ea typeface="Twentieth Century"/>
                        <a:cs typeface="Twentieth Century"/>
                        <a:sym typeface="Twentieth Century"/>
                      </a:endParaRPr>
                    </a:p>
                  </a:txBody>
                  <a:tcPr marT="91425" marB="91425" marR="91425" marL="91425">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Low</a:t>
                      </a:r>
                      <a:endParaRPr sz="1400" u="none" cap="none" strike="noStrike">
                        <a:latin typeface="Twentieth Century"/>
                        <a:ea typeface="Twentieth Century"/>
                        <a:cs typeface="Twentieth Century"/>
                        <a:sym typeface="Twentieth Century"/>
                      </a:endParaRPr>
                    </a:p>
                  </a:txBody>
                  <a:tcPr marT="91425" marB="91425" marR="91425" marL="91425">
                    <a:solidFill>
                      <a:srgbClr val="CFE2F3"/>
                    </a:solidFill>
                  </a:tcPr>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MPPT</a:t>
                      </a:r>
                      <a:endParaRPr sz="1400" u="none" cap="none" strike="noStrike">
                        <a:latin typeface="Twentieth Century"/>
                        <a:ea typeface="Twentieth Century"/>
                        <a:cs typeface="Twentieth Century"/>
                        <a:sym typeface="Twentieth Century"/>
                      </a:endParaRPr>
                    </a:p>
                  </a:txBody>
                  <a:tcPr marT="91425" marB="91425" marR="91425" marL="91425">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High efficiency</a:t>
                      </a:r>
                      <a:endParaRPr sz="1400" u="none" cap="none" strike="noStrike">
                        <a:latin typeface="Twentieth Century"/>
                        <a:ea typeface="Twentieth Century"/>
                        <a:cs typeface="Twentieth Century"/>
                        <a:sym typeface="Twentieth Century"/>
                      </a:endParaRPr>
                    </a:p>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Mainly commercial application</a:t>
                      </a:r>
                      <a:endParaRPr sz="1400" u="none" cap="none" strike="noStrike">
                        <a:latin typeface="Twentieth Century"/>
                        <a:ea typeface="Twentieth Century"/>
                        <a:cs typeface="Twentieth Century"/>
                        <a:sym typeface="Twentieth Century"/>
                      </a:endParaRPr>
                    </a:p>
                  </a:txBody>
                  <a:tcPr marT="91425" marB="91425" marR="91425" marL="91425">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High</a:t>
                      </a:r>
                      <a:endParaRPr sz="1400" u="none" cap="none" strike="noStrike">
                        <a:latin typeface="Twentieth Century"/>
                        <a:ea typeface="Twentieth Century"/>
                        <a:cs typeface="Twentieth Century"/>
                        <a:sym typeface="Twentieth Century"/>
                      </a:endParaRPr>
                    </a:p>
                  </a:txBody>
                  <a:tcPr marT="91425" marB="91425" marR="91425" marL="91425">
                    <a:solidFill>
                      <a:srgbClr val="CFE2F3"/>
                    </a:solidFill>
                  </a:tcPr>
                </a:tc>
              </a:tr>
              <a:tr h="396200">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Twentieth Century"/>
                          <a:ea typeface="Twentieth Century"/>
                          <a:cs typeface="Twentieth Century"/>
                          <a:sym typeface="Twentieth Century"/>
                        </a:rPr>
                        <a:t>Batteries</a:t>
                      </a:r>
                      <a:endParaRPr b="1" sz="1400" u="none" cap="none" strike="noStrike">
                        <a:latin typeface="Twentieth Century"/>
                        <a:ea typeface="Twentieth Century"/>
                        <a:cs typeface="Twentieth Century"/>
                        <a:sym typeface="Twentieth Century"/>
                      </a:endParaRPr>
                    </a:p>
                  </a:txBody>
                  <a:tcPr marT="91425" marB="91425" marR="91425" marL="91425">
                    <a:solidFill>
                      <a:srgbClr val="A4C2F4"/>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Twentieth Century"/>
                        <a:ea typeface="Twentieth Century"/>
                        <a:cs typeface="Twentieth Century"/>
                        <a:sym typeface="Twentieth Century"/>
                      </a:endParaRPr>
                    </a:p>
                  </a:txBody>
                  <a:tcPr marT="91425" marB="91425" marR="91425" marL="91425">
                    <a:solidFill>
                      <a:srgbClr val="A4C2F4"/>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Twentieth Century"/>
                        <a:ea typeface="Twentieth Century"/>
                        <a:cs typeface="Twentieth Century"/>
                        <a:sym typeface="Twentieth Century"/>
                      </a:endParaRPr>
                    </a:p>
                  </a:txBody>
                  <a:tcPr marT="91425" marB="91425" marR="91425" marL="91425">
                    <a:solidFill>
                      <a:srgbClr val="A4C2F4"/>
                    </a:solidFill>
                  </a:tcPr>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Lithium Ion</a:t>
                      </a:r>
                      <a:endParaRPr sz="1400" u="none" cap="none" strike="noStrike">
                        <a:latin typeface="Twentieth Century"/>
                        <a:ea typeface="Twentieth Century"/>
                        <a:cs typeface="Twentieth Century"/>
                        <a:sym typeface="Twentieth Century"/>
                      </a:endParaRPr>
                    </a:p>
                  </a:txBody>
                  <a:tcPr marT="91425" marB="91425" marR="91425" marL="91425">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Large depth of discharge</a:t>
                      </a:r>
                      <a:endParaRPr sz="1400" u="none" cap="none" strike="noStrike">
                        <a:latin typeface="Twentieth Century"/>
                        <a:ea typeface="Twentieth Century"/>
                        <a:cs typeface="Twentieth Century"/>
                        <a:sym typeface="Twentieth Century"/>
                      </a:endParaRPr>
                    </a:p>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Substantial protection circuitry needed</a:t>
                      </a:r>
                      <a:endParaRPr sz="1400" u="none" cap="none" strike="noStrike">
                        <a:latin typeface="Twentieth Century"/>
                        <a:ea typeface="Twentieth Century"/>
                        <a:cs typeface="Twentieth Century"/>
                        <a:sym typeface="Twentieth Century"/>
                      </a:endParaRPr>
                    </a:p>
                  </a:txBody>
                  <a:tcPr marT="91425" marB="91425" marR="91425" marL="91425">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High</a:t>
                      </a:r>
                      <a:endParaRPr sz="1400" u="none" cap="none" strike="noStrike">
                        <a:latin typeface="Twentieth Century"/>
                        <a:ea typeface="Twentieth Century"/>
                        <a:cs typeface="Twentieth Century"/>
                        <a:sym typeface="Twentieth Century"/>
                      </a:endParaRPr>
                    </a:p>
                  </a:txBody>
                  <a:tcPr marT="91425" marB="91425" marR="91425" marL="91425">
                    <a:solidFill>
                      <a:srgbClr val="CFE2F3"/>
                    </a:solidFill>
                  </a:tcPr>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AGM Lead Acid</a:t>
                      </a:r>
                      <a:endParaRPr sz="1400" u="none" cap="none" strike="noStrike">
                        <a:latin typeface="Twentieth Century"/>
                        <a:ea typeface="Twentieth Century"/>
                        <a:cs typeface="Twentieth Century"/>
                        <a:sym typeface="Twentieth Century"/>
                      </a:endParaRPr>
                    </a:p>
                  </a:txBody>
                  <a:tcPr marT="91425" marB="91425" marR="91425" marL="91425">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Light weight</a:t>
                      </a:r>
                      <a:endParaRPr sz="1400" u="none" cap="none" strike="noStrike">
                        <a:latin typeface="Twentieth Century"/>
                        <a:ea typeface="Twentieth Century"/>
                        <a:cs typeface="Twentieth Century"/>
                        <a:sym typeface="Twentieth Century"/>
                      </a:endParaRPr>
                    </a:p>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Low internal resistance</a:t>
                      </a:r>
                      <a:endParaRPr sz="1400" u="none" cap="none" strike="noStrike">
                        <a:latin typeface="Twentieth Century"/>
                        <a:ea typeface="Twentieth Century"/>
                        <a:cs typeface="Twentieth Century"/>
                        <a:sym typeface="Twentieth Century"/>
                      </a:endParaRPr>
                    </a:p>
                  </a:txBody>
                  <a:tcPr marT="91425" marB="91425" marR="91425" marL="91425">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High</a:t>
                      </a:r>
                      <a:endParaRPr sz="1400" u="none" cap="none" strike="noStrike">
                        <a:latin typeface="Twentieth Century"/>
                        <a:ea typeface="Twentieth Century"/>
                        <a:cs typeface="Twentieth Century"/>
                        <a:sym typeface="Twentieth Century"/>
                      </a:endParaRPr>
                    </a:p>
                  </a:txBody>
                  <a:tcPr marT="91425" marB="91425" marR="91425" marL="91425">
                    <a:solidFill>
                      <a:srgbClr val="CFE2F3"/>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1"/>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t>Filtration System</a:t>
            </a:r>
            <a:endParaRPr/>
          </a:p>
        </p:txBody>
      </p:sp>
      <p:sp>
        <p:nvSpPr>
          <p:cNvPr id="142" name="Google Shape;142;p21"/>
          <p:cNvSpPr txBox="1"/>
          <p:nvPr>
            <p:ph idx="1" type="body"/>
          </p:nvPr>
        </p:nvSpPr>
        <p:spPr>
          <a:xfrm>
            <a:off x="1086605" y="2223750"/>
            <a:ext cx="5386200" cy="3124200"/>
          </a:xfrm>
          <a:prstGeom prst="rect">
            <a:avLst/>
          </a:prstGeom>
          <a:noFill/>
          <a:ln>
            <a:noFill/>
          </a:ln>
        </p:spPr>
        <p:txBody>
          <a:bodyPr anchorCtr="0" anchor="ctr" bIns="45700" lIns="91425" spcFirstLastPara="1" rIns="91425" wrap="square" tIns="45700">
            <a:noAutofit/>
          </a:bodyPr>
          <a:lstStyle/>
          <a:p>
            <a:pPr indent="-394335" lvl="1" marL="914400" rtl="0" algn="l">
              <a:lnSpc>
                <a:spcPct val="100000"/>
              </a:lnSpc>
              <a:spcBef>
                <a:spcPts val="0"/>
              </a:spcBef>
              <a:spcAft>
                <a:spcPts val="0"/>
              </a:spcAft>
              <a:buClr>
                <a:srgbClr val="FFFFFF"/>
              </a:buClr>
              <a:buSzPts val="2610"/>
              <a:buFont typeface="Twentieth Century"/>
              <a:buChar char="•"/>
            </a:pPr>
            <a:r>
              <a:rPr lang="en-US" sz="2400">
                <a:solidFill>
                  <a:srgbClr val="FFFFFF"/>
                </a:solidFill>
                <a:latin typeface="Twentieth Century"/>
                <a:ea typeface="Twentieth Century"/>
                <a:cs typeface="Twentieth Century"/>
                <a:sym typeface="Twentieth Century"/>
              </a:rPr>
              <a:t>Viqua VT4-DWS/12 UV Filter 3.5GPM (Gallons per Minute)</a:t>
            </a:r>
            <a:endParaRPr>
              <a:solidFill>
                <a:srgbClr val="FFFFFF"/>
              </a:solidFill>
              <a:latin typeface="Twentieth Century"/>
              <a:ea typeface="Twentieth Century"/>
              <a:cs typeface="Twentieth Century"/>
              <a:sym typeface="Twentieth Century"/>
            </a:endParaRPr>
          </a:p>
          <a:p>
            <a:pPr indent="-228600" lvl="1" marL="914400" rtl="0" algn="l">
              <a:lnSpc>
                <a:spcPct val="100000"/>
              </a:lnSpc>
              <a:spcBef>
                <a:spcPts val="0"/>
              </a:spcBef>
              <a:spcAft>
                <a:spcPts val="0"/>
              </a:spcAft>
              <a:buSzPts val="2610"/>
              <a:buNone/>
            </a:pPr>
            <a:r>
              <a:t/>
            </a:r>
            <a:endParaRPr sz="2400">
              <a:solidFill>
                <a:srgbClr val="FFFFFF"/>
              </a:solidFill>
              <a:latin typeface="Twentieth Century"/>
              <a:ea typeface="Twentieth Century"/>
              <a:cs typeface="Twentieth Century"/>
              <a:sym typeface="Twentieth Century"/>
            </a:endParaRPr>
          </a:p>
          <a:p>
            <a:pPr indent="-394335" lvl="1" marL="914400" rtl="0" algn="l">
              <a:lnSpc>
                <a:spcPct val="100000"/>
              </a:lnSpc>
              <a:spcBef>
                <a:spcPts val="0"/>
              </a:spcBef>
              <a:spcAft>
                <a:spcPts val="0"/>
              </a:spcAft>
              <a:buClr>
                <a:srgbClr val="FFFFFF"/>
              </a:buClr>
              <a:buSzPts val="2610"/>
              <a:buFont typeface="Twentieth Century"/>
              <a:buChar char="•"/>
            </a:pPr>
            <a:r>
              <a:rPr lang="en-US" sz="2400">
                <a:solidFill>
                  <a:srgbClr val="FFFFFF"/>
                </a:solidFill>
                <a:latin typeface="Twentieth Century"/>
                <a:ea typeface="Twentieth Century"/>
                <a:cs typeface="Twentieth Century"/>
                <a:sym typeface="Twentieth Century"/>
              </a:rPr>
              <a:t>AWP110-2 5 Micron Sediment filter </a:t>
            </a:r>
            <a:endParaRPr sz="2400">
              <a:solidFill>
                <a:srgbClr val="FFFFFF"/>
              </a:solidFill>
              <a:latin typeface="Twentieth Century"/>
              <a:ea typeface="Twentieth Century"/>
              <a:cs typeface="Twentieth Century"/>
              <a:sym typeface="Twentieth Century"/>
            </a:endParaRPr>
          </a:p>
          <a:p>
            <a:pPr indent="-228600" lvl="1" marL="914400" rtl="0" algn="l">
              <a:lnSpc>
                <a:spcPct val="100000"/>
              </a:lnSpc>
              <a:spcBef>
                <a:spcPts val="0"/>
              </a:spcBef>
              <a:spcAft>
                <a:spcPts val="0"/>
              </a:spcAft>
              <a:buSzPts val="2610"/>
              <a:buNone/>
            </a:pPr>
            <a:r>
              <a:t/>
            </a:r>
            <a:endParaRPr sz="2400">
              <a:solidFill>
                <a:srgbClr val="FFFFFF"/>
              </a:solidFill>
              <a:latin typeface="Twentieth Century"/>
              <a:ea typeface="Twentieth Century"/>
              <a:cs typeface="Twentieth Century"/>
              <a:sym typeface="Twentieth Century"/>
            </a:endParaRPr>
          </a:p>
          <a:p>
            <a:pPr indent="-394335" lvl="1" marL="914400" rtl="0" algn="l">
              <a:lnSpc>
                <a:spcPct val="100000"/>
              </a:lnSpc>
              <a:spcBef>
                <a:spcPts val="0"/>
              </a:spcBef>
              <a:spcAft>
                <a:spcPts val="0"/>
              </a:spcAft>
              <a:buClr>
                <a:srgbClr val="FFFFFF"/>
              </a:buClr>
              <a:buSzPts val="2610"/>
              <a:buFont typeface="Twentieth Century"/>
              <a:buChar char="•"/>
            </a:pPr>
            <a:r>
              <a:rPr lang="en-US" sz="2400">
                <a:solidFill>
                  <a:srgbClr val="FFFFFF"/>
                </a:solidFill>
                <a:latin typeface="Twentieth Century"/>
                <a:ea typeface="Twentieth Century"/>
                <a:cs typeface="Twentieth Century"/>
                <a:sym typeface="Twentieth Century"/>
              </a:rPr>
              <a:t>C-02PB Carbon Block Filter for taste and odour removal</a:t>
            </a:r>
            <a:endParaRPr>
              <a:solidFill>
                <a:srgbClr val="FFFFFF"/>
              </a:solidFill>
              <a:latin typeface="Twentieth Century"/>
              <a:ea typeface="Twentieth Century"/>
              <a:cs typeface="Twentieth Century"/>
              <a:sym typeface="Twentieth Century"/>
            </a:endParaRPr>
          </a:p>
        </p:txBody>
      </p:sp>
      <p:pic>
        <p:nvPicPr>
          <p:cNvPr descr="https://cdn10.bigcommerce.com/s-mre1mh/products/6045/images/3067/Viqua_VT4-DWS11_No_Banner__19593.1498080407.1280.1280.jpg?c=2" id="143" name="Google Shape;143;p21"/>
          <p:cNvPicPr preferRelativeResize="0"/>
          <p:nvPr/>
        </p:nvPicPr>
        <p:blipFill rotWithShape="1">
          <a:blip r:embed="rId3">
            <a:alphaModFix/>
          </a:blip>
          <a:srcRect b="8871" l="0" r="0" t="-1293"/>
          <a:stretch/>
        </p:blipFill>
        <p:spPr>
          <a:xfrm>
            <a:off x="6659225" y="1799662"/>
            <a:ext cx="4201875" cy="3833824"/>
          </a:xfrm>
          <a:prstGeom prst="rect">
            <a:avLst/>
          </a:prstGeom>
          <a:noFill/>
          <a:ln>
            <a:noFill/>
          </a:ln>
        </p:spPr>
      </p:pic>
      <p:pic>
        <p:nvPicPr>
          <p:cNvPr id="144" name="Google Shape;144;p21"/>
          <p:cNvPicPr preferRelativeResize="0"/>
          <p:nvPr/>
        </p:nvPicPr>
        <p:blipFill rotWithShape="1">
          <a:blip r:embed="rId4">
            <a:alphaModFix/>
          </a:blip>
          <a:srcRect b="0" l="0" r="0" t="0"/>
          <a:stretch/>
        </p:blipFill>
        <p:spPr>
          <a:xfrm>
            <a:off x="96825" y="5878500"/>
            <a:ext cx="812800" cy="812800"/>
          </a:xfrm>
          <a:prstGeom prst="rect">
            <a:avLst/>
          </a:prstGeom>
          <a:noFill/>
          <a:ln>
            <a:noFill/>
          </a:ln>
        </p:spPr>
      </p:pic>
      <p:pic>
        <p:nvPicPr>
          <p:cNvPr id="145" name="Google Shape;145;p21"/>
          <p:cNvPicPr preferRelativeResize="0"/>
          <p:nvPr/>
        </p:nvPicPr>
        <p:blipFill rotWithShape="1">
          <a:blip r:embed="rId5">
            <a:alphaModFix/>
          </a:blip>
          <a:srcRect b="0" l="0" r="0" t="0"/>
          <a:stretch/>
        </p:blipFill>
        <p:spPr>
          <a:xfrm>
            <a:off x="11006125" y="5771587"/>
            <a:ext cx="919714" cy="91971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2"/>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lang="en-US"/>
              <a:t>Water System Pump</a:t>
            </a:r>
            <a:endParaRPr/>
          </a:p>
        </p:txBody>
      </p:sp>
      <p:sp>
        <p:nvSpPr>
          <p:cNvPr id="151" name="Google Shape;151;p22"/>
          <p:cNvSpPr txBox="1"/>
          <p:nvPr>
            <p:ph idx="1" type="body"/>
          </p:nvPr>
        </p:nvSpPr>
        <p:spPr>
          <a:xfrm>
            <a:off x="1086604" y="2223750"/>
            <a:ext cx="6229800" cy="3124200"/>
          </a:xfrm>
          <a:prstGeom prst="rect">
            <a:avLst/>
          </a:prstGeom>
          <a:noFill/>
          <a:ln>
            <a:noFill/>
          </a:ln>
        </p:spPr>
        <p:txBody>
          <a:bodyPr anchorCtr="0" anchor="ctr" bIns="45700" lIns="91425" spcFirstLastPara="1" rIns="91425" wrap="square" tIns="45700">
            <a:normAutofit/>
          </a:bodyPr>
          <a:lstStyle/>
          <a:p>
            <a:pPr indent="-394335" lvl="0" marL="457200" rtl="0" algn="l">
              <a:lnSpc>
                <a:spcPct val="90000"/>
              </a:lnSpc>
              <a:spcBef>
                <a:spcPts val="360"/>
              </a:spcBef>
              <a:spcAft>
                <a:spcPts val="0"/>
              </a:spcAft>
              <a:buSzPts val="2610"/>
              <a:buChar char="•"/>
            </a:pPr>
            <a:r>
              <a:rPr lang="en-US" sz="2220"/>
              <a:t>Flojet 03526-144A Triplex Diaphragm Automatic Water System Pump </a:t>
            </a:r>
            <a:endParaRPr/>
          </a:p>
          <a:p>
            <a:pPr indent="-394335" lvl="0" marL="457200" rtl="0" algn="l">
              <a:lnSpc>
                <a:spcPct val="90000"/>
              </a:lnSpc>
              <a:spcBef>
                <a:spcPts val="360"/>
              </a:spcBef>
              <a:spcAft>
                <a:spcPts val="0"/>
              </a:spcAft>
              <a:buSzPts val="2610"/>
              <a:buChar char="•"/>
            </a:pPr>
            <a:r>
              <a:rPr lang="en-US" sz="2220"/>
              <a:t>Self-priming up to 10ft and can be run dry. </a:t>
            </a:r>
            <a:endParaRPr/>
          </a:p>
          <a:p>
            <a:pPr indent="-394335" lvl="0" marL="457200" rtl="0" algn="l">
              <a:lnSpc>
                <a:spcPct val="90000"/>
              </a:lnSpc>
              <a:spcBef>
                <a:spcPts val="360"/>
              </a:spcBef>
              <a:spcAft>
                <a:spcPts val="0"/>
              </a:spcAft>
              <a:buSzPts val="2610"/>
              <a:buChar char="•"/>
            </a:pPr>
            <a:r>
              <a:rPr lang="en-US" sz="2220"/>
              <a:t>Automatic pumps feature a mechanism that will start the pump by the opening of a faucet.</a:t>
            </a:r>
            <a:endParaRPr/>
          </a:p>
          <a:p>
            <a:pPr indent="-394335" lvl="0" marL="457200" rtl="0" algn="l">
              <a:lnSpc>
                <a:spcPct val="90000"/>
              </a:lnSpc>
              <a:spcBef>
                <a:spcPts val="360"/>
              </a:spcBef>
              <a:spcAft>
                <a:spcPts val="0"/>
              </a:spcAft>
              <a:buSzPts val="2610"/>
              <a:buChar char="•"/>
            </a:pPr>
            <a:r>
              <a:rPr lang="en-US" sz="2220"/>
              <a:t>Flow rate of 2.9 GPM (Gallons per Minute)</a:t>
            </a:r>
            <a:endParaRPr/>
          </a:p>
          <a:p>
            <a:pPr indent="-394335" lvl="0" marL="457200" rtl="0" algn="l">
              <a:lnSpc>
                <a:spcPct val="90000"/>
              </a:lnSpc>
              <a:spcBef>
                <a:spcPts val="360"/>
              </a:spcBef>
              <a:spcAft>
                <a:spcPts val="0"/>
              </a:spcAft>
              <a:buSzPts val="2610"/>
              <a:buChar char="•"/>
            </a:pPr>
            <a:r>
              <a:rPr lang="en-US" sz="2220"/>
              <a:t>Operates on 12V DC</a:t>
            </a:r>
            <a:endParaRPr/>
          </a:p>
        </p:txBody>
      </p:sp>
      <p:pic>
        <p:nvPicPr>
          <p:cNvPr id="152" name="Google Shape;152;p22"/>
          <p:cNvPicPr preferRelativeResize="0"/>
          <p:nvPr/>
        </p:nvPicPr>
        <p:blipFill rotWithShape="1">
          <a:blip r:embed="rId3">
            <a:alphaModFix/>
          </a:blip>
          <a:srcRect b="0" l="0" r="0" t="0"/>
          <a:stretch/>
        </p:blipFill>
        <p:spPr>
          <a:xfrm>
            <a:off x="7477950" y="1632225"/>
            <a:ext cx="3063225" cy="4011349"/>
          </a:xfrm>
          <a:prstGeom prst="rect">
            <a:avLst/>
          </a:prstGeom>
          <a:noFill/>
          <a:ln>
            <a:noFill/>
          </a:ln>
        </p:spPr>
      </p:pic>
      <p:pic>
        <p:nvPicPr>
          <p:cNvPr id="153" name="Google Shape;153;p22"/>
          <p:cNvPicPr preferRelativeResize="0"/>
          <p:nvPr/>
        </p:nvPicPr>
        <p:blipFill rotWithShape="1">
          <a:blip r:embed="rId4">
            <a:alphaModFix/>
          </a:blip>
          <a:srcRect b="0" l="0" r="0" t="0"/>
          <a:stretch/>
        </p:blipFill>
        <p:spPr>
          <a:xfrm>
            <a:off x="125400" y="5978525"/>
            <a:ext cx="812800" cy="812800"/>
          </a:xfrm>
          <a:prstGeom prst="rect">
            <a:avLst/>
          </a:prstGeom>
          <a:noFill/>
          <a:ln>
            <a:noFill/>
          </a:ln>
        </p:spPr>
      </p:pic>
      <p:pic>
        <p:nvPicPr>
          <p:cNvPr id="154" name="Google Shape;154;p22"/>
          <p:cNvPicPr preferRelativeResize="0"/>
          <p:nvPr/>
        </p:nvPicPr>
        <p:blipFill rotWithShape="1">
          <a:blip r:embed="rId5">
            <a:alphaModFix/>
          </a:blip>
          <a:srcRect b="0" l="0" r="0" t="0"/>
          <a:stretch/>
        </p:blipFill>
        <p:spPr>
          <a:xfrm>
            <a:off x="11006125" y="5771587"/>
            <a:ext cx="919714" cy="91971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acf3362bad_3_0"/>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Twentieth Century"/>
              <a:buNone/>
            </a:pPr>
            <a:r>
              <a:rPr lang="en-US"/>
              <a:t>VOLTAGE REGULATORS</a:t>
            </a:r>
            <a:endParaRPr/>
          </a:p>
        </p:txBody>
      </p:sp>
      <p:sp>
        <p:nvSpPr>
          <p:cNvPr id="160" name="Google Shape;160;gacf3362bad_3_0"/>
          <p:cNvSpPr txBox="1"/>
          <p:nvPr>
            <p:ph idx="1" type="body"/>
          </p:nvPr>
        </p:nvSpPr>
        <p:spPr>
          <a:xfrm>
            <a:off x="1086610" y="2223749"/>
            <a:ext cx="10018800" cy="3124200"/>
          </a:xfrm>
          <a:prstGeom prst="rect">
            <a:avLst/>
          </a:prstGeom>
          <a:noFill/>
          <a:ln>
            <a:noFill/>
          </a:ln>
        </p:spPr>
        <p:txBody>
          <a:bodyPr anchorCtr="0" anchor="t" bIns="45700" lIns="91425" spcFirstLastPara="1" rIns="91425" wrap="square" tIns="45700">
            <a:noAutofit/>
          </a:bodyPr>
          <a:lstStyle/>
          <a:p>
            <a:pPr indent="-228600" lvl="0" marL="228600" rtl="0" algn="l">
              <a:lnSpc>
                <a:spcPct val="120000"/>
              </a:lnSpc>
              <a:spcBef>
                <a:spcPts val="0"/>
              </a:spcBef>
              <a:spcAft>
                <a:spcPts val="0"/>
              </a:spcAft>
              <a:buClr>
                <a:schemeClr val="lt1"/>
              </a:buClr>
              <a:buSzPts val="3000"/>
              <a:buChar char="•"/>
            </a:pPr>
            <a:r>
              <a:rPr lang="en-US"/>
              <a:t>Why separate PCBs?</a:t>
            </a:r>
            <a:endParaRPr/>
          </a:p>
          <a:p>
            <a:pPr indent="-228600" lvl="0" marL="228600" rtl="0" algn="l">
              <a:lnSpc>
                <a:spcPct val="120000"/>
              </a:lnSpc>
              <a:spcBef>
                <a:spcPts val="1000"/>
              </a:spcBef>
              <a:spcAft>
                <a:spcPts val="0"/>
              </a:spcAft>
              <a:buClr>
                <a:schemeClr val="lt1"/>
              </a:buClr>
              <a:buSzPts val="3000"/>
              <a:buChar char="•"/>
            </a:pPr>
            <a:r>
              <a:rPr lang="en-US"/>
              <a:t>0805 parts</a:t>
            </a:r>
            <a:endParaRPr/>
          </a:p>
          <a:p>
            <a:pPr indent="-228600" lvl="0" marL="228600" rtl="0" algn="l">
              <a:lnSpc>
                <a:spcPct val="120000"/>
              </a:lnSpc>
              <a:spcBef>
                <a:spcPts val="1000"/>
              </a:spcBef>
              <a:spcAft>
                <a:spcPts val="0"/>
              </a:spcAft>
              <a:buClr>
                <a:schemeClr val="lt1"/>
              </a:buClr>
              <a:buSzPts val="3000"/>
              <a:buChar char="•"/>
            </a:pPr>
            <a:r>
              <a:rPr lang="en-US"/>
              <a:t>If max current increases, complexity increases</a:t>
            </a:r>
            <a:endParaRPr/>
          </a:p>
          <a:p>
            <a:pPr indent="-228600" lvl="0" marL="228600" rtl="0" algn="l">
              <a:lnSpc>
                <a:spcPct val="120000"/>
              </a:lnSpc>
              <a:spcBef>
                <a:spcPts val="1000"/>
              </a:spcBef>
              <a:spcAft>
                <a:spcPts val="0"/>
              </a:spcAft>
              <a:buClr>
                <a:schemeClr val="lt1"/>
              </a:buClr>
              <a:buSzPts val="3000"/>
              <a:buChar char="•"/>
            </a:pPr>
            <a:r>
              <a:rPr lang="en-US"/>
              <a:t>Reality of Webench Power Supply Designer</a:t>
            </a:r>
            <a:endParaRPr/>
          </a:p>
        </p:txBody>
      </p:sp>
      <p:pic>
        <p:nvPicPr>
          <p:cNvPr id="161" name="Google Shape;161;gacf3362bad_3_0"/>
          <p:cNvPicPr preferRelativeResize="0"/>
          <p:nvPr/>
        </p:nvPicPr>
        <p:blipFill rotWithShape="1">
          <a:blip r:embed="rId3">
            <a:alphaModFix/>
          </a:blip>
          <a:srcRect b="0" l="0" r="0" t="0"/>
          <a:stretch/>
        </p:blipFill>
        <p:spPr>
          <a:xfrm>
            <a:off x="1" y="6092172"/>
            <a:ext cx="765828" cy="765827"/>
          </a:xfrm>
          <a:prstGeom prst="rect">
            <a:avLst/>
          </a:prstGeom>
          <a:noFill/>
          <a:ln>
            <a:noFill/>
          </a:ln>
        </p:spPr>
      </p:pic>
      <p:sp>
        <p:nvSpPr>
          <p:cNvPr id="162" name="Google Shape;162;gacf3362bad_3_0"/>
          <p:cNvSpPr txBox="1"/>
          <p:nvPr/>
        </p:nvSpPr>
        <p:spPr>
          <a:xfrm>
            <a:off x="765829" y="6488668"/>
            <a:ext cx="1481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wentieth Century"/>
                <a:ea typeface="Twentieth Century"/>
                <a:cs typeface="Twentieth Century"/>
                <a:sym typeface="Twentieth Century"/>
              </a:rPr>
              <a:t>Grant Cooper</a:t>
            </a:r>
            <a:endParaRPr b="0" i="0" sz="1800" u="none" cap="none" strike="noStrike">
              <a:solidFill>
                <a:schemeClr val="lt1"/>
              </a:solidFill>
              <a:latin typeface="Twentieth Century"/>
              <a:ea typeface="Twentieth Century"/>
              <a:cs typeface="Twentieth Century"/>
              <a:sym typeface="Twentieth Century"/>
            </a:endParaRPr>
          </a:p>
        </p:txBody>
      </p:sp>
      <p:pic>
        <p:nvPicPr>
          <p:cNvPr id="163" name="Google Shape;163;gacf3362bad_3_0"/>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acf3362bad_3_8"/>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Twentieth Century"/>
              <a:buNone/>
            </a:pPr>
            <a:r>
              <a:rPr lang="en-US"/>
              <a:t>5V 5A REGULATOR</a:t>
            </a:r>
            <a:endParaRPr/>
          </a:p>
        </p:txBody>
      </p:sp>
      <p:pic>
        <p:nvPicPr>
          <p:cNvPr id="169" name="Google Shape;169;gacf3362bad_3_8"/>
          <p:cNvPicPr preferRelativeResize="0"/>
          <p:nvPr>
            <p:ph idx="1" type="body"/>
          </p:nvPr>
        </p:nvPicPr>
        <p:blipFill rotWithShape="1">
          <a:blip r:embed="rId3">
            <a:alphaModFix/>
          </a:blip>
          <a:srcRect b="0" l="0" r="0" t="0"/>
          <a:stretch/>
        </p:blipFill>
        <p:spPr>
          <a:xfrm>
            <a:off x="1086610" y="2223749"/>
            <a:ext cx="10018800" cy="3124200"/>
          </a:xfrm>
          <a:prstGeom prst="rect">
            <a:avLst/>
          </a:prstGeom>
          <a:noFill/>
          <a:ln>
            <a:noFill/>
          </a:ln>
        </p:spPr>
      </p:pic>
      <p:pic>
        <p:nvPicPr>
          <p:cNvPr id="170" name="Google Shape;170;gacf3362bad_3_8"/>
          <p:cNvPicPr preferRelativeResize="0"/>
          <p:nvPr/>
        </p:nvPicPr>
        <p:blipFill rotWithShape="1">
          <a:blip r:embed="rId4">
            <a:alphaModFix/>
          </a:blip>
          <a:srcRect b="0" l="0" r="0" t="0"/>
          <a:stretch/>
        </p:blipFill>
        <p:spPr>
          <a:xfrm>
            <a:off x="887895" y="2707861"/>
            <a:ext cx="4456475" cy="1909156"/>
          </a:xfrm>
          <a:prstGeom prst="rect">
            <a:avLst/>
          </a:prstGeom>
          <a:noFill/>
          <a:ln>
            <a:noFill/>
          </a:ln>
        </p:spPr>
      </p:pic>
      <p:pic>
        <p:nvPicPr>
          <p:cNvPr id="171" name="Google Shape;171;gacf3362bad_3_8"/>
          <p:cNvPicPr preferRelativeResize="0"/>
          <p:nvPr/>
        </p:nvPicPr>
        <p:blipFill rotWithShape="1">
          <a:blip r:embed="rId5">
            <a:alphaModFix/>
          </a:blip>
          <a:srcRect b="0" l="0" r="0" t="0"/>
          <a:stretch/>
        </p:blipFill>
        <p:spPr>
          <a:xfrm>
            <a:off x="1" y="6092172"/>
            <a:ext cx="765828" cy="765827"/>
          </a:xfrm>
          <a:prstGeom prst="rect">
            <a:avLst/>
          </a:prstGeom>
          <a:noFill/>
          <a:ln>
            <a:noFill/>
          </a:ln>
        </p:spPr>
      </p:pic>
      <p:sp>
        <p:nvSpPr>
          <p:cNvPr id="172" name="Google Shape;172;gacf3362bad_3_8"/>
          <p:cNvSpPr txBox="1"/>
          <p:nvPr/>
        </p:nvSpPr>
        <p:spPr>
          <a:xfrm>
            <a:off x="765829" y="6488668"/>
            <a:ext cx="1481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wentieth Century"/>
                <a:ea typeface="Twentieth Century"/>
                <a:cs typeface="Twentieth Century"/>
                <a:sym typeface="Twentieth Century"/>
              </a:rPr>
              <a:t>Grant Cooper</a:t>
            </a:r>
            <a:endParaRPr b="0" i="0" sz="1800" u="none" cap="none" strike="noStrike">
              <a:solidFill>
                <a:schemeClr val="lt1"/>
              </a:solidFill>
              <a:latin typeface="Twentieth Century"/>
              <a:ea typeface="Twentieth Century"/>
              <a:cs typeface="Twentieth Century"/>
              <a:sym typeface="Twentieth Century"/>
            </a:endParaRPr>
          </a:p>
        </p:txBody>
      </p:sp>
      <p:pic>
        <p:nvPicPr>
          <p:cNvPr id="173" name="Google Shape;173;gacf3362bad_3_8"/>
          <p:cNvPicPr preferRelativeResize="0"/>
          <p:nvPr/>
        </p:nvPicPr>
        <p:blipFill rotWithShape="1">
          <a:blip r:embed="rId6">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acf3362bad_3_17"/>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Twentieth Century"/>
              <a:buNone/>
            </a:pPr>
            <a:r>
              <a:rPr lang="en-US"/>
              <a:t>24V .03A REGULATOR</a:t>
            </a:r>
            <a:endParaRPr/>
          </a:p>
        </p:txBody>
      </p:sp>
      <p:pic>
        <p:nvPicPr>
          <p:cNvPr id="179" name="Google Shape;179;gacf3362bad_3_17"/>
          <p:cNvPicPr preferRelativeResize="0"/>
          <p:nvPr/>
        </p:nvPicPr>
        <p:blipFill rotWithShape="1">
          <a:blip r:embed="rId3">
            <a:alphaModFix/>
          </a:blip>
          <a:srcRect b="0" l="0" r="0" t="0"/>
          <a:stretch/>
        </p:blipFill>
        <p:spPr>
          <a:xfrm>
            <a:off x="1141412" y="1912992"/>
            <a:ext cx="5010112" cy="3531845"/>
          </a:xfrm>
          <a:prstGeom prst="rect">
            <a:avLst/>
          </a:prstGeom>
          <a:noFill/>
          <a:ln>
            <a:noFill/>
          </a:ln>
        </p:spPr>
      </p:pic>
      <p:pic>
        <p:nvPicPr>
          <p:cNvPr id="180" name="Google Shape;180;gacf3362bad_3_17"/>
          <p:cNvPicPr preferRelativeResize="0"/>
          <p:nvPr/>
        </p:nvPicPr>
        <p:blipFill rotWithShape="1">
          <a:blip r:embed="rId4">
            <a:alphaModFix/>
          </a:blip>
          <a:srcRect b="31808" l="16969" r="46362" t="-494"/>
          <a:stretch/>
        </p:blipFill>
        <p:spPr>
          <a:xfrm rot="5400000">
            <a:off x="7491632" y="3292031"/>
            <a:ext cx="2235135" cy="3140275"/>
          </a:xfrm>
          <a:prstGeom prst="rect">
            <a:avLst/>
          </a:prstGeom>
          <a:noFill/>
          <a:ln>
            <a:noFill/>
          </a:ln>
        </p:spPr>
      </p:pic>
      <p:pic>
        <p:nvPicPr>
          <p:cNvPr id="181" name="Google Shape;181;gacf3362bad_3_17"/>
          <p:cNvPicPr preferRelativeResize="0"/>
          <p:nvPr/>
        </p:nvPicPr>
        <p:blipFill rotWithShape="1">
          <a:blip r:embed="rId5">
            <a:alphaModFix/>
          </a:blip>
          <a:srcRect b="10217" l="0" r="27472" t="0"/>
          <a:stretch/>
        </p:blipFill>
        <p:spPr>
          <a:xfrm rot="5400000">
            <a:off x="6921544" y="386800"/>
            <a:ext cx="3287419" cy="3052388"/>
          </a:xfrm>
          <a:prstGeom prst="rect">
            <a:avLst/>
          </a:prstGeom>
          <a:noFill/>
          <a:ln>
            <a:noFill/>
          </a:ln>
        </p:spPr>
      </p:pic>
      <p:pic>
        <p:nvPicPr>
          <p:cNvPr id="182" name="Google Shape;182;gacf3362bad_3_17"/>
          <p:cNvPicPr preferRelativeResize="0"/>
          <p:nvPr/>
        </p:nvPicPr>
        <p:blipFill rotWithShape="1">
          <a:blip r:embed="rId6">
            <a:alphaModFix/>
          </a:blip>
          <a:srcRect b="0" l="0" r="0" t="0"/>
          <a:stretch/>
        </p:blipFill>
        <p:spPr>
          <a:xfrm>
            <a:off x="1" y="6092172"/>
            <a:ext cx="765828" cy="765827"/>
          </a:xfrm>
          <a:prstGeom prst="rect">
            <a:avLst/>
          </a:prstGeom>
          <a:noFill/>
          <a:ln>
            <a:noFill/>
          </a:ln>
        </p:spPr>
      </p:pic>
      <p:sp>
        <p:nvSpPr>
          <p:cNvPr id="183" name="Google Shape;183;gacf3362bad_3_17"/>
          <p:cNvSpPr txBox="1"/>
          <p:nvPr/>
        </p:nvSpPr>
        <p:spPr>
          <a:xfrm>
            <a:off x="765829" y="6488668"/>
            <a:ext cx="1481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wentieth Century"/>
                <a:ea typeface="Twentieth Century"/>
                <a:cs typeface="Twentieth Century"/>
                <a:sym typeface="Twentieth Century"/>
              </a:rPr>
              <a:t>Grant Cooper</a:t>
            </a:r>
            <a:endParaRPr b="0" i="0" sz="1800" u="none" cap="none" strike="noStrike">
              <a:solidFill>
                <a:schemeClr val="lt1"/>
              </a:solidFill>
              <a:latin typeface="Twentieth Century"/>
              <a:ea typeface="Twentieth Century"/>
              <a:cs typeface="Twentieth Century"/>
              <a:sym typeface="Twentieth Century"/>
            </a:endParaRPr>
          </a:p>
        </p:txBody>
      </p:sp>
      <p:pic>
        <p:nvPicPr>
          <p:cNvPr id="184" name="Google Shape;184;gacf3362bad_3_17"/>
          <p:cNvPicPr preferRelativeResize="0"/>
          <p:nvPr/>
        </p:nvPicPr>
        <p:blipFill rotWithShape="1">
          <a:blip r:embed="rId7">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 name="Shape 32"/>
        <p:cNvGrpSpPr/>
        <p:nvPr/>
      </p:nvGrpSpPr>
      <p:grpSpPr>
        <a:xfrm>
          <a:off x="0" y="0"/>
          <a:ext cx="0" cy="0"/>
          <a:chOff x="0" y="0"/>
          <a:chExt cx="0" cy="0"/>
        </a:xfrm>
      </p:grpSpPr>
      <p:sp>
        <p:nvSpPr>
          <p:cNvPr id="33" name="Google Shape;33;gacf3362bad_0_0"/>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chemeClr val="lt1"/>
                </a:solidFill>
                <a:latin typeface="Twentieth Century"/>
                <a:ea typeface="Twentieth Century"/>
                <a:cs typeface="Twentieth Century"/>
                <a:sym typeface="Twentieth Century"/>
              </a:rPr>
              <a:t>Sponsors</a:t>
            </a:r>
            <a:r>
              <a:rPr lang="en-US"/>
              <a:t>: </a:t>
            </a:r>
            <a:endParaRPr/>
          </a:p>
        </p:txBody>
      </p:sp>
      <p:sp>
        <p:nvSpPr>
          <p:cNvPr id="34" name="Google Shape;34;gacf3362bad_0_0"/>
          <p:cNvSpPr txBox="1"/>
          <p:nvPr>
            <p:ph idx="1" type="body"/>
          </p:nvPr>
        </p:nvSpPr>
        <p:spPr>
          <a:xfrm>
            <a:off x="861825" y="825150"/>
            <a:ext cx="7198800" cy="5264700"/>
          </a:xfrm>
          <a:prstGeom prst="rect">
            <a:avLst/>
          </a:prstGeom>
          <a:noFill/>
          <a:ln>
            <a:noFill/>
          </a:ln>
        </p:spPr>
        <p:txBody>
          <a:bodyPr anchorCtr="0" anchor="ctr" bIns="45700" lIns="91425" spcFirstLastPara="1" rIns="91425" wrap="square" tIns="45700">
            <a:noAutofit/>
          </a:bodyPr>
          <a:lstStyle/>
          <a:p>
            <a:pPr indent="-381000" lvl="0" marL="457200" rtl="0" algn="l">
              <a:lnSpc>
                <a:spcPct val="100000"/>
              </a:lnSpc>
              <a:spcBef>
                <a:spcPts val="36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Ocean Insight: Lending a Raman Spectrometer and laser module for the water quality monitoring.</a:t>
            </a:r>
            <a:endParaRPr>
              <a:solidFill>
                <a:srgbClr val="FFFFFF"/>
              </a:solidFill>
              <a:latin typeface="Twentieth Century"/>
              <a:ea typeface="Twentieth Century"/>
              <a:cs typeface="Twentieth Century"/>
              <a:sym typeface="Twentieth Century"/>
            </a:endParaRPr>
          </a:p>
          <a:p>
            <a:pPr indent="0" lvl="0" marL="457200" rtl="0" algn="l">
              <a:lnSpc>
                <a:spcPct val="100000"/>
              </a:lnSpc>
              <a:spcBef>
                <a:spcPts val="600"/>
              </a:spcBef>
              <a:spcAft>
                <a:spcPts val="0"/>
              </a:spcAft>
              <a:buSzPts val="2400"/>
              <a:buNone/>
            </a:pPr>
            <a:r>
              <a:t/>
            </a:r>
            <a:endParaRPr>
              <a:solidFill>
                <a:srgbClr val="FFFFFF"/>
              </a:solidFill>
              <a:latin typeface="Twentieth Century"/>
              <a:ea typeface="Twentieth Century"/>
              <a:cs typeface="Twentieth Century"/>
              <a:sym typeface="Twentieth Century"/>
            </a:endParaRPr>
          </a:p>
          <a:p>
            <a:pPr indent="-381000" lvl="0" marL="457200" rtl="0" algn="l">
              <a:lnSpc>
                <a:spcPct val="100000"/>
              </a:lnSpc>
              <a:spcBef>
                <a:spcPts val="60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MKS Newport: Providing optics needed to complete Raman spectroscopy system </a:t>
            </a:r>
            <a:endParaRPr>
              <a:solidFill>
                <a:srgbClr val="FFFFFF"/>
              </a:solidFill>
              <a:latin typeface="Twentieth Century"/>
              <a:ea typeface="Twentieth Century"/>
              <a:cs typeface="Twentieth Century"/>
              <a:sym typeface="Twentieth Century"/>
            </a:endParaRPr>
          </a:p>
          <a:p>
            <a:pPr indent="0" lvl="0" marL="457200" rtl="0" algn="l">
              <a:lnSpc>
                <a:spcPct val="100000"/>
              </a:lnSpc>
              <a:spcBef>
                <a:spcPts val="600"/>
              </a:spcBef>
              <a:spcAft>
                <a:spcPts val="0"/>
              </a:spcAft>
              <a:buSzPts val="2400"/>
              <a:buNone/>
            </a:pPr>
            <a:r>
              <a:t/>
            </a:r>
            <a:endParaRPr>
              <a:solidFill>
                <a:srgbClr val="FFFFFF"/>
              </a:solidFill>
              <a:latin typeface="Twentieth Century"/>
              <a:ea typeface="Twentieth Century"/>
              <a:cs typeface="Twentieth Century"/>
              <a:sym typeface="Twentieth Century"/>
            </a:endParaRPr>
          </a:p>
          <a:p>
            <a:pPr indent="-381000" lvl="0" marL="457200" rtl="0" algn="l">
              <a:lnSpc>
                <a:spcPct val="100000"/>
              </a:lnSpc>
              <a:spcBef>
                <a:spcPts val="600"/>
              </a:spcBef>
              <a:spcAft>
                <a:spcPts val="0"/>
              </a:spcAft>
              <a:buClr>
                <a:srgbClr val="FFFFFF"/>
              </a:buClr>
              <a:buSzPts val="2400"/>
              <a:buChar char="●"/>
            </a:pPr>
            <a:r>
              <a:rPr lang="en-US">
                <a:solidFill>
                  <a:srgbClr val="FFFFFF"/>
                </a:solidFill>
                <a:latin typeface="Twentieth Century"/>
                <a:ea typeface="Twentieth Century"/>
                <a:cs typeface="Twentieth Century"/>
                <a:sym typeface="Twentieth Century"/>
              </a:rPr>
              <a:t>BCI Technologies: Supplying electrical equipment f</a:t>
            </a:r>
            <a:r>
              <a:rPr lang="en-US">
                <a:solidFill>
                  <a:srgbClr val="FFFFFF"/>
                </a:solidFill>
              </a:rPr>
              <a:t>or implementation and testing.</a:t>
            </a:r>
            <a:endParaRPr>
              <a:solidFill>
                <a:srgbClr val="FFFFFF"/>
              </a:solidFill>
            </a:endParaRPr>
          </a:p>
        </p:txBody>
      </p:sp>
      <p:pic>
        <p:nvPicPr>
          <p:cNvPr id="35" name="Google Shape;35;gacf3362bad_0_0"/>
          <p:cNvPicPr preferRelativeResize="0"/>
          <p:nvPr/>
        </p:nvPicPr>
        <p:blipFill rotWithShape="1">
          <a:blip r:embed="rId3">
            <a:alphaModFix/>
          </a:blip>
          <a:srcRect b="0" l="0" r="0" t="0"/>
          <a:stretch/>
        </p:blipFill>
        <p:spPr>
          <a:xfrm>
            <a:off x="8544013" y="1412350"/>
            <a:ext cx="2790825" cy="1019250"/>
          </a:xfrm>
          <a:prstGeom prst="rect">
            <a:avLst/>
          </a:prstGeom>
          <a:noFill/>
          <a:ln>
            <a:noFill/>
          </a:ln>
        </p:spPr>
      </p:pic>
      <p:pic>
        <p:nvPicPr>
          <p:cNvPr id="36" name="Google Shape;36;gacf3362bad_0_0"/>
          <p:cNvPicPr preferRelativeResize="0"/>
          <p:nvPr/>
        </p:nvPicPr>
        <p:blipFill rotWithShape="1">
          <a:blip r:embed="rId4">
            <a:alphaModFix/>
          </a:blip>
          <a:srcRect b="0" l="0" r="0" t="0"/>
          <a:stretch/>
        </p:blipFill>
        <p:spPr>
          <a:xfrm>
            <a:off x="8735325" y="4146025"/>
            <a:ext cx="2408250" cy="1305725"/>
          </a:xfrm>
          <a:prstGeom prst="rect">
            <a:avLst/>
          </a:prstGeom>
          <a:noFill/>
          <a:ln>
            <a:noFill/>
          </a:ln>
        </p:spPr>
      </p:pic>
      <p:pic>
        <p:nvPicPr>
          <p:cNvPr id="37" name="Google Shape;37;gacf3362bad_0_0"/>
          <p:cNvPicPr preferRelativeResize="0"/>
          <p:nvPr/>
        </p:nvPicPr>
        <p:blipFill rotWithShape="1">
          <a:blip r:embed="rId5">
            <a:alphaModFix/>
          </a:blip>
          <a:srcRect b="0" l="0" r="0" t="0"/>
          <a:stretch/>
        </p:blipFill>
        <p:spPr>
          <a:xfrm>
            <a:off x="312725" y="6332525"/>
            <a:ext cx="244475" cy="244475"/>
          </a:xfrm>
          <a:prstGeom prst="rect">
            <a:avLst/>
          </a:prstGeom>
          <a:noFill/>
          <a:ln>
            <a:noFill/>
          </a:ln>
        </p:spPr>
      </p:pic>
      <p:pic>
        <p:nvPicPr>
          <p:cNvPr id="38" name="Google Shape;38;gacf3362bad_0_0"/>
          <p:cNvPicPr preferRelativeResize="0"/>
          <p:nvPr/>
        </p:nvPicPr>
        <p:blipFill rotWithShape="1">
          <a:blip r:embed="rId6">
            <a:alphaModFix/>
          </a:blip>
          <a:srcRect b="0" l="0" r="0" t="0"/>
          <a:stretch/>
        </p:blipFill>
        <p:spPr>
          <a:xfrm>
            <a:off x="8129700" y="2874463"/>
            <a:ext cx="3619500" cy="828675"/>
          </a:xfrm>
          <a:prstGeom prst="rect">
            <a:avLst/>
          </a:prstGeom>
          <a:noFill/>
          <a:ln>
            <a:noFill/>
          </a:ln>
        </p:spPr>
      </p:pic>
      <p:pic>
        <p:nvPicPr>
          <p:cNvPr id="39" name="Google Shape;39;gacf3362bad_0_0"/>
          <p:cNvPicPr preferRelativeResize="0"/>
          <p:nvPr/>
        </p:nvPicPr>
        <p:blipFill rotWithShape="1">
          <a:blip r:embed="rId7">
            <a:alphaModFix/>
          </a:blip>
          <a:srcRect b="0" l="0" r="0" t="0"/>
          <a:stretch/>
        </p:blipFill>
        <p:spPr>
          <a:xfrm>
            <a:off x="10907025" y="5566050"/>
            <a:ext cx="1085850" cy="1171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acf3362bad_3_27"/>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Twentieth Century"/>
              <a:buNone/>
            </a:pPr>
            <a:r>
              <a:rPr lang="en-US"/>
              <a:t>12V 12A REGULATOR</a:t>
            </a:r>
            <a:endParaRPr/>
          </a:p>
        </p:txBody>
      </p:sp>
      <p:pic>
        <p:nvPicPr>
          <p:cNvPr id="190" name="Google Shape;190;gacf3362bad_3_27"/>
          <p:cNvPicPr preferRelativeResize="0"/>
          <p:nvPr/>
        </p:nvPicPr>
        <p:blipFill rotWithShape="1">
          <a:blip r:embed="rId3">
            <a:alphaModFix/>
          </a:blip>
          <a:srcRect b="0" l="0" r="0" t="0"/>
          <a:stretch/>
        </p:blipFill>
        <p:spPr>
          <a:xfrm>
            <a:off x="876300" y="2117870"/>
            <a:ext cx="5020050" cy="3366780"/>
          </a:xfrm>
          <a:prstGeom prst="rect">
            <a:avLst/>
          </a:prstGeom>
          <a:noFill/>
          <a:ln>
            <a:noFill/>
          </a:ln>
        </p:spPr>
      </p:pic>
      <p:pic>
        <p:nvPicPr>
          <p:cNvPr id="191" name="Google Shape;191;gacf3362bad_3_27"/>
          <p:cNvPicPr preferRelativeResize="0"/>
          <p:nvPr/>
        </p:nvPicPr>
        <p:blipFill rotWithShape="1">
          <a:blip r:embed="rId4">
            <a:alphaModFix/>
          </a:blip>
          <a:srcRect b="0" l="0" r="0" t="0"/>
          <a:stretch/>
        </p:blipFill>
        <p:spPr>
          <a:xfrm>
            <a:off x="6094412" y="111799"/>
            <a:ext cx="4254934" cy="3311562"/>
          </a:xfrm>
          <a:prstGeom prst="rect">
            <a:avLst/>
          </a:prstGeom>
          <a:noFill/>
          <a:ln>
            <a:noFill/>
          </a:ln>
        </p:spPr>
      </p:pic>
      <p:pic>
        <p:nvPicPr>
          <p:cNvPr id="192" name="Google Shape;192;gacf3362bad_3_27"/>
          <p:cNvPicPr preferRelativeResize="0"/>
          <p:nvPr/>
        </p:nvPicPr>
        <p:blipFill rotWithShape="1">
          <a:blip r:embed="rId5">
            <a:alphaModFix/>
          </a:blip>
          <a:srcRect b="0" l="0" r="0" t="0"/>
          <a:stretch/>
        </p:blipFill>
        <p:spPr>
          <a:xfrm>
            <a:off x="6094412" y="3423360"/>
            <a:ext cx="4254934" cy="3223220"/>
          </a:xfrm>
          <a:prstGeom prst="rect">
            <a:avLst/>
          </a:prstGeom>
          <a:noFill/>
          <a:ln>
            <a:noFill/>
          </a:ln>
        </p:spPr>
      </p:pic>
      <p:pic>
        <p:nvPicPr>
          <p:cNvPr id="193" name="Google Shape;193;gacf3362bad_3_27"/>
          <p:cNvPicPr preferRelativeResize="0"/>
          <p:nvPr/>
        </p:nvPicPr>
        <p:blipFill rotWithShape="1">
          <a:blip r:embed="rId6">
            <a:alphaModFix/>
          </a:blip>
          <a:srcRect b="0" l="0" r="0" t="0"/>
          <a:stretch/>
        </p:blipFill>
        <p:spPr>
          <a:xfrm>
            <a:off x="1" y="6092172"/>
            <a:ext cx="765828" cy="765827"/>
          </a:xfrm>
          <a:prstGeom prst="rect">
            <a:avLst/>
          </a:prstGeom>
          <a:noFill/>
          <a:ln>
            <a:noFill/>
          </a:ln>
        </p:spPr>
      </p:pic>
      <p:sp>
        <p:nvSpPr>
          <p:cNvPr id="194" name="Google Shape;194;gacf3362bad_3_27"/>
          <p:cNvSpPr txBox="1"/>
          <p:nvPr/>
        </p:nvSpPr>
        <p:spPr>
          <a:xfrm>
            <a:off x="765829" y="6488668"/>
            <a:ext cx="1481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wentieth Century"/>
                <a:ea typeface="Twentieth Century"/>
                <a:cs typeface="Twentieth Century"/>
                <a:sym typeface="Twentieth Century"/>
              </a:rPr>
              <a:t>Grant Cooper</a:t>
            </a:r>
            <a:endParaRPr b="0" i="0" sz="1800" u="none" cap="none" strike="noStrike">
              <a:solidFill>
                <a:schemeClr val="lt1"/>
              </a:solidFill>
              <a:latin typeface="Twentieth Century"/>
              <a:ea typeface="Twentieth Century"/>
              <a:cs typeface="Twentieth Century"/>
              <a:sym typeface="Twentieth Century"/>
            </a:endParaRPr>
          </a:p>
        </p:txBody>
      </p:sp>
      <p:pic>
        <p:nvPicPr>
          <p:cNvPr id="195" name="Google Shape;195;gacf3362bad_3_27"/>
          <p:cNvPicPr preferRelativeResize="0"/>
          <p:nvPr/>
        </p:nvPicPr>
        <p:blipFill rotWithShape="1">
          <a:blip r:embed="rId7">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
                                        <p:tgtEl>
                                          <p:spTgt spid="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3"/>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t>Voltage Regulation</a:t>
            </a:r>
            <a:endParaRPr/>
          </a:p>
        </p:txBody>
      </p:sp>
      <p:sp>
        <p:nvSpPr>
          <p:cNvPr id="201" name="Google Shape;201;p23"/>
          <p:cNvSpPr txBox="1"/>
          <p:nvPr>
            <p:ph idx="1" type="body"/>
          </p:nvPr>
        </p:nvSpPr>
        <p:spPr>
          <a:xfrm>
            <a:off x="1086610" y="2223749"/>
            <a:ext cx="10018800" cy="3124200"/>
          </a:xfrm>
          <a:prstGeom prst="rect">
            <a:avLst/>
          </a:prstGeom>
          <a:noFill/>
          <a:ln>
            <a:noFill/>
          </a:ln>
        </p:spPr>
        <p:txBody>
          <a:bodyPr anchorCtr="0" anchor="ctr" bIns="45700" lIns="91425" spcFirstLastPara="1" rIns="91425" wrap="square" tIns="45700">
            <a:noAutofit/>
          </a:bodyPr>
          <a:lstStyle/>
          <a:p>
            <a:pPr indent="-394335" lvl="0" marL="457200" rtl="0" algn="l">
              <a:lnSpc>
                <a:spcPct val="100000"/>
              </a:lnSpc>
              <a:spcBef>
                <a:spcPts val="360"/>
              </a:spcBef>
              <a:spcAft>
                <a:spcPts val="0"/>
              </a:spcAft>
              <a:buSzPts val="2610"/>
              <a:buChar char="•"/>
            </a:pPr>
            <a:r>
              <a:rPr lang="en-US"/>
              <a:t>Pump and UV Filtration System</a:t>
            </a:r>
            <a:endParaRPr/>
          </a:p>
          <a:p>
            <a:pPr indent="-394335" lvl="1" marL="914400" rtl="0" algn="l">
              <a:lnSpc>
                <a:spcPct val="100000"/>
              </a:lnSpc>
              <a:spcBef>
                <a:spcPts val="0"/>
              </a:spcBef>
              <a:spcAft>
                <a:spcPts val="0"/>
              </a:spcAft>
              <a:buSzPts val="2610"/>
              <a:buChar char="•"/>
            </a:pPr>
            <a:r>
              <a:rPr lang="en-US"/>
              <a:t>12V at 12A</a:t>
            </a:r>
            <a:endParaRPr/>
          </a:p>
          <a:p>
            <a:pPr indent="-394335" lvl="0" marL="457200" rtl="0" algn="l">
              <a:lnSpc>
                <a:spcPct val="100000"/>
              </a:lnSpc>
              <a:spcBef>
                <a:spcPts val="0"/>
              </a:spcBef>
              <a:spcAft>
                <a:spcPts val="0"/>
              </a:spcAft>
              <a:buSzPts val="2610"/>
              <a:buChar char="•"/>
            </a:pPr>
            <a:r>
              <a:rPr lang="en-US"/>
              <a:t>Temperature Sensor</a:t>
            </a:r>
            <a:endParaRPr/>
          </a:p>
          <a:p>
            <a:pPr indent="-394335" lvl="1" marL="914400" rtl="0" algn="l">
              <a:lnSpc>
                <a:spcPct val="100000"/>
              </a:lnSpc>
              <a:spcBef>
                <a:spcPts val="0"/>
              </a:spcBef>
              <a:spcAft>
                <a:spcPts val="0"/>
              </a:spcAft>
              <a:buSzPts val="2610"/>
              <a:buChar char="•"/>
            </a:pPr>
            <a:r>
              <a:rPr lang="en-US"/>
              <a:t>5V at 3A</a:t>
            </a:r>
            <a:endParaRPr/>
          </a:p>
          <a:p>
            <a:pPr indent="-394335" lvl="0" marL="457200" rtl="0" algn="l">
              <a:lnSpc>
                <a:spcPct val="100000"/>
              </a:lnSpc>
              <a:spcBef>
                <a:spcPts val="0"/>
              </a:spcBef>
              <a:spcAft>
                <a:spcPts val="0"/>
              </a:spcAft>
              <a:buSzPts val="2610"/>
              <a:buChar char="•"/>
            </a:pPr>
            <a:r>
              <a:rPr lang="en-US"/>
              <a:t>Raspberry Pi</a:t>
            </a:r>
            <a:endParaRPr/>
          </a:p>
          <a:p>
            <a:pPr indent="-394335" lvl="1" marL="914400" rtl="0" algn="l">
              <a:lnSpc>
                <a:spcPct val="100000"/>
              </a:lnSpc>
              <a:spcBef>
                <a:spcPts val="0"/>
              </a:spcBef>
              <a:spcAft>
                <a:spcPts val="0"/>
              </a:spcAft>
              <a:buSzPts val="2610"/>
              <a:buChar char="•"/>
            </a:pPr>
            <a:r>
              <a:rPr lang="en-US"/>
              <a:t>5V at 4.5A</a:t>
            </a:r>
            <a:endParaRPr/>
          </a:p>
          <a:p>
            <a:pPr indent="-394335" lvl="0" marL="457200" rtl="0" algn="l">
              <a:lnSpc>
                <a:spcPct val="100000"/>
              </a:lnSpc>
              <a:spcBef>
                <a:spcPts val="0"/>
              </a:spcBef>
              <a:spcAft>
                <a:spcPts val="0"/>
              </a:spcAft>
              <a:buSzPts val="2610"/>
              <a:buChar char="•"/>
            </a:pPr>
            <a:r>
              <a:rPr lang="en-US"/>
              <a:t>Linear or Switching?</a:t>
            </a:r>
            <a:br>
              <a:rPr lang="en-US"/>
            </a:br>
            <a:endParaRPr/>
          </a:p>
          <a:p>
            <a:pPr indent="-228600" lvl="1" marL="914400" rtl="0" algn="l">
              <a:lnSpc>
                <a:spcPct val="100000"/>
              </a:lnSpc>
              <a:spcBef>
                <a:spcPts val="0"/>
              </a:spcBef>
              <a:spcAft>
                <a:spcPts val="0"/>
              </a:spcAft>
              <a:buSzPts val="2610"/>
              <a:buNone/>
            </a:pPr>
            <a:r>
              <a:t/>
            </a:r>
            <a:endParaRPr/>
          </a:p>
        </p:txBody>
      </p:sp>
      <p:pic>
        <p:nvPicPr>
          <p:cNvPr id="202" name="Google Shape;202;p23"/>
          <p:cNvPicPr preferRelativeResize="0"/>
          <p:nvPr/>
        </p:nvPicPr>
        <p:blipFill rotWithShape="1">
          <a:blip r:embed="rId3">
            <a:alphaModFix/>
          </a:blip>
          <a:srcRect b="0" l="0" r="0" t="0"/>
          <a:stretch/>
        </p:blipFill>
        <p:spPr>
          <a:xfrm>
            <a:off x="6559150" y="2161639"/>
            <a:ext cx="4943952" cy="2534724"/>
          </a:xfrm>
          <a:prstGeom prst="rect">
            <a:avLst/>
          </a:prstGeom>
          <a:noFill/>
          <a:ln>
            <a:noFill/>
          </a:ln>
        </p:spPr>
      </p:pic>
      <p:pic>
        <p:nvPicPr>
          <p:cNvPr id="203" name="Google Shape;203;p23"/>
          <p:cNvPicPr preferRelativeResize="0"/>
          <p:nvPr/>
        </p:nvPicPr>
        <p:blipFill rotWithShape="1">
          <a:blip r:embed="rId4">
            <a:alphaModFix/>
          </a:blip>
          <a:srcRect b="0" l="0" r="0" t="0"/>
          <a:stretch/>
        </p:blipFill>
        <p:spPr>
          <a:xfrm>
            <a:off x="68275" y="5964250"/>
            <a:ext cx="812800" cy="812800"/>
          </a:xfrm>
          <a:prstGeom prst="rect">
            <a:avLst/>
          </a:prstGeom>
          <a:noFill/>
          <a:ln>
            <a:noFill/>
          </a:ln>
        </p:spPr>
      </p:pic>
      <p:pic>
        <p:nvPicPr>
          <p:cNvPr id="204" name="Google Shape;204;p23"/>
          <p:cNvPicPr preferRelativeResize="0"/>
          <p:nvPr/>
        </p:nvPicPr>
        <p:blipFill rotWithShape="1">
          <a:blip r:embed="rId5">
            <a:alphaModFix/>
          </a:blip>
          <a:srcRect b="0" l="0" r="0" t="0"/>
          <a:stretch/>
        </p:blipFill>
        <p:spPr>
          <a:xfrm>
            <a:off x="11006125" y="5771587"/>
            <a:ext cx="919714" cy="91971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4"/>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lang="en-US"/>
              <a:t>12V Regulated 12A Maximum Current</a:t>
            </a:r>
            <a:endParaRPr/>
          </a:p>
        </p:txBody>
      </p:sp>
      <p:sp>
        <p:nvSpPr>
          <p:cNvPr id="210" name="Google Shape;210;p24"/>
          <p:cNvSpPr txBox="1"/>
          <p:nvPr>
            <p:ph idx="1" type="body"/>
          </p:nvPr>
        </p:nvSpPr>
        <p:spPr>
          <a:xfrm>
            <a:off x="1086606" y="2223750"/>
            <a:ext cx="4006200" cy="3124200"/>
          </a:xfrm>
          <a:prstGeom prst="rect">
            <a:avLst/>
          </a:prstGeom>
          <a:noFill/>
          <a:ln>
            <a:noFill/>
          </a:ln>
        </p:spPr>
        <p:txBody>
          <a:bodyPr anchorCtr="0" anchor="ctr" bIns="45700" lIns="91425" spcFirstLastPara="1" rIns="91425" wrap="square" tIns="45700">
            <a:normAutofit/>
          </a:bodyPr>
          <a:lstStyle/>
          <a:p>
            <a:pPr indent="-342900" lvl="0" marL="342900" rtl="0" algn="l">
              <a:lnSpc>
                <a:spcPct val="90000"/>
              </a:lnSpc>
              <a:spcBef>
                <a:spcPts val="0"/>
              </a:spcBef>
              <a:spcAft>
                <a:spcPts val="0"/>
              </a:spcAft>
              <a:buSzPts val="2220"/>
              <a:buChar char="•"/>
            </a:pPr>
            <a:r>
              <a:rPr lang="en-US" sz="2220"/>
              <a:t> LM34936RHFR 30-V Wide VIN Synchronous 4-Switch Buck-Boost Controller </a:t>
            </a:r>
            <a:endParaRPr sz="2220"/>
          </a:p>
          <a:p>
            <a:pPr indent="-201930" lvl="0" marL="342900" rtl="0" algn="l">
              <a:lnSpc>
                <a:spcPct val="90000"/>
              </a:lnSpc>
              <a:spcBef>
                <a:spcPts val="0"/>
              </a:spcBef>
              <a:spcAft>
                <a:spcPts val="0"/>
              </a:spcAft>
              <a:buClr>
                <a:schemeClr val="dk1"/>
              </a:buClr>
              <a:buSzPts val="2220"/>
              <a:buNone/>
            </a:pPr>
            <a:r>
              <a:t/>
            </a:r>
            <a:endParaRPr sz="2220"/>
          </a:p>
          <a:p>
            <a:pPr indent="-342900" lvl="0" marL="342900" rtl="0" algn="l">
              <a:lnSpc>
                <a:spcPct val="90000"/>
              </a:lnSpc>
              <a:spcBef>
                <a:spcPts val="0"/>
              </a:spcBef>
              <a:spcAft>
                <a:spcPts val="0"/>
              </a:spcAft>
              <a:buSzPts val="2220"/>
              <a:buChar char="•"/>
            </a:pPr>
            <a:r>
              <a:rPr lang="en-US" sz="2220"/>
              <a:t>Multiple regulators in parallel on a single IC</a:t>
            </a:r>
            <a:endParaRPr/>
          </a:p>
          <a:p>
            <a:pPr indent="-201930" lvl="0" marL="342900" rtl="0" algn="l">
              <a:lnSpc>
                <a:spcPct val="90000"/>
              </a:lnSpc>
              <a:spcBef>
                <a:spcPts val="0"/>
              </a:spcBef>
              <a:spcAft>
                <a:spcPts val="0"/>
              </a:spcAft>
              <a:buClr>
                <a:schemeClr val="dk1"/>
              </a:buClr>
              <a:buSzPts val="2220"/>
              <a:buNone/>
            </a:pPr>
            <a:r>
              <a:t/>
            </a:r>
            <a:endParaRPr sz="2220"/>
          </a:p>
          <a:p>
            <a:pPr indent="-342900" lvl="0" marL="342900" rtl="0" algn="l">
              <a:lnSpc>
                <a:spcPct val="90000"/>
              </a:lnSpc>
              <a:spcBef>
                <a:spcPts val="0"/>
              </a:spcBef>
              <a:spcAft>
                <a:spcPts val="0"/>
              </a:spcAft>
              <a:buSzPts val="2220"/>
              <a:buChar char="•"/>
            </a:pPr>
            <a:r>
              <a:rPr lang="en-US" sz="2220"/>
              <a:t>97.9% efficiency</a:t>
            </a:r>
            <a:endParaRPr/>
          </a:p>
          <a:p>
            <a:pPr indent="0" lvl="0" marL="0" marR="0" rtl="0" algn="l">
              <a:lnSpc>
                <a:spcPct val="90000"/>
              </a:lnSpc>
              <a:spcBef>
                <a:spcPts val="0"/>
              </a:spcBef>
              <a:spcAft>
                <a:spcPts val="0"/>
              </a:spcAft>
              <a:buClr>
                <a:schemeClr val="dk1"/>
              </a:buClr>
              <a:buSzPts val="2220"/>
              <a:buFont typeface="Corbel"/>
              <a:buNone/>
            </a:pPr>
            <a:r>
              <a:t/>
            </a:r>
            <a:endParaRPr sz="2220"/>
          </a:p>
        </p:txBody>
      </p:sp>
      <p:pic>
        <p:nvPicPr>
          <p:cNvPr id="211" name="Google Shape;211;p24"/>
          <p:cNvPicPr preferRelativeResize="0"/>
          <p:nvPr/>
        </p:nvPicPr>
        <p:blipFill rotWithShape="1">
          <a:blip r:embed="rId3">
            <a:alphaModFix/>
          </a:blip>
          <a:srcRect b="0" l="0" r="0" t="0"/>
          <a:stretch/>
        </p:blipFill>
        <p:spPr>
          <a:xfrm>
            <a:off x="5092674" y="1667700"/>
            <a:ext cx="5987275" cy="3800475"/>
          </a:xfrm>
          <a:prstGeom prst="rect">
            <a:avLst/>
          </a:prstGeom>
          <a:noFill/>
          <a:ln>
            <a:noFill/>
          </a:ln>
        </p:spPr>
      </p:pic>
      <p:pic>
        <p:nvPicPr>
          <p:cNvPr id="212" name="Google Shape;212;p24"/>
          <p:cNvPicPr preferRelativeResize="0"/>
          <p:nvPr/>
        </p:nvPicPr>
        <p:blipFill rotWithShape="1">
          <a:blip r:embed="rId4">
            <a:alphaModFix/>
          </a:blip>
          <a:srcRect b="0" l="0" r="0" t="0"/>
          <a:stretch/>
        </p:blipFill>
        <p:spPr>
          <a:xfrm>
            <a:off x="139700" y="5907075"/>
            <a:ext cx="812800" cy="812800"/>
          </a:xfrm>
          <a:prstGeom prst="rect">
            <a:avLst/>
          </a:prstGeom>
          <a:noFill/>
          <a:ln>
            <a:noFill/>
          </a:ln>
        </p:spPr>
      </p:pic>
      <p:pic>
        <p:nvPicPr>
          <p:cNvPr id="213" name="Google Shape;213;p24"/>
          <p:cNvPicPr preferRelativeResize="0"/>
          <p:nvPr/>
        </p:nvPicPr>
        <p:blipFill rotWithShape="1">
          <a:blip r:embed="rId5">
            <a:alphaModFix/>
          </a:blip>
          <a:srcRect b="0" l="0" r="0" t="0"/>
          <a:stretch/>
        </p:blipFill>
        <p:spPr>
          <a:xfrm>
            <a:off x="11006125" y="5771587"/>
            <a:ext cx="919714" cy="91971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5"/>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lang="en-US"/>
              <a:t>5V Regulated 4.5A Maximum Current</a:t>
            </a:r>
            <a:endParaRPr/>
          </a:p>
        </p:txBody>
      </p:sp>
      <p:sp>
        <p:nvSpPr>
          <p:cNvPr id="219" name="Google Shape;219;p25"/>
          <p:cNvSpPr txBox="1"/>
          <p:nvPr>
            <p:ph idx="1" type="body"/>
          </p:nvPr>
        </p:nvSpPr>
        <p:spPr>
          <a:xfrm>
            <a:off x="1086606" y="2223750"/>
            <a:ext cx="3571800" cy="3124200"/>
          </a:xfrm>
          <a:prstGeom prst="rect">
            <a:avLst/>
          </a:prstGeom>
          <a:noFill/>
          <a:ln>
            <a:noFill/>
          </a:ln>
        </p:spPr>
        <p:txBody>
          <a:bodyPr anchorCtr="0" anchor="ctr" bIns="45700" lIns="91425" spcFirstLastPara="1" rIns="91425" wrap="square" tIns="45700">
            <a:normAutofit/>
          </a:bodyPr>
          <a:lstStyle/>
          <a:p>
            <a:pPr indent="-394335" lvl="0" marL="457200" rtl="0" algn="l">
              <a:lnSpc>
                <a:spcPct val="100000"/>
              </a:lnSpc>
              <a:spcBef>
                <a:spcPts val="360"/>
              </a:spcBef>
              <a:spcAft>
                <a:spcPts val="0"/>
              </a:spcAft>
              <a:buSzPts val="2610"/>
              <a:buChar char="•"/>
            </a:pPr>
            <a:r>
              <a:rPr lang="en-US"/>
              <a:t>LMZ22005TZX/NOPB 5A SIMPLE SWITCHER Power Module with 20V Maximum Input Voltage </a:t>
            </a:r>
            <a:endParaRPr/>
          </a:p>
          <a:p>
            <a:pPr indent="-394335" lvl="0" marL="457200" rtl="0" algn="l">
              <a:lnSpc>
                <a:spcPct val="100000"/>
              </a:lnSpc>
              <a:spcBef>
                <a:spcPts val="360"/>
              </a:spcBef>
              <a:spcAft>
                <a:spcPts val="0"/>
              </a:spcAft>
              <a:buSzPts val="2610"/>
              <a:buChar char="•"/>
            </a:pPr>
            <a:r>
              <a:rPr lang="en-US"/>
              <a:t>Low BOM</a:t>
            </a:r>
            <a:endParaRPr/>
          </a:p>
        </p:txBody>
      </p:sp>
      <p:pic>
        <p:nvPicPr>
          <p:cNvPr id="220" name="Google Shape;220;p25"/>
          <p:cNvPicPr preferRelativeResize="0"/>
          <p:nvPr/>
        </p:nvPicPr>
        <p:blipFill rotWithShape="1">
          <a:blip r:embed="rId3">
            <a:alphaModFix/>
          </a:blip>
          <a:srcRect b="0" l="0" r="0" t="0"/>
          <a:stretch/>
        </p:blipFill>
        <p:spPr>
          <a:xfrm>
            <a:off x="5985134" y="2456625"/>
            <a:ext cx="5933541" cy="2756550"/>
          </a:xfrm>
          <a:prstGeom prst="rect">
            <a:avLst/>
          </a:prstGeom>
          <a:noFill/>
          <a:ln>
            <a:noFill/>
          </a:ln>
        </p:spPr>
      </p:pic>
      <p:pic>
        <p:nvPicPr>
          <p:cNvPr id="221" name="Google Shape;221;p25"/>
          <p:cNvPicPr preferRelativeResize="0"/>
          <p:nvPr/>
        </p:nvPicPr>
        <p:blipFill rotWithShape="1">
          <a:blip r:embed="rId4">
            <a:alphaModFix/>
          </a:blip>
          <a:srcRect b="0" l="0" r="0" t="0"/>
          <a:stretch/>
        </p:blipFill>
        <p:spPr>
          <a:xfrm>
            <a:off x="211150" y="5921375"/>
            <a:ext cx="812800" cy="812800"/>
          </a:xfrm>
          <a:prstGeom prst="rect">
            <a:avLst/>
          </a:prstGeom>
          <a:noFill/>
          <a:ln>
            <a:noFill/>
          </a:ln>
        </p:spPr>
      </p:pic>
      <p:pic>
        <p:nvPicPr>
          <p:cNvPr id="222" name="Google Shape;222;p25"/>
          <p:cNvPicPr preferRelativeResize="0"/>
          <p:nvPr/>
        </p:nvPicPr>
        <p:blipFill rotWithShape="1">
          <a:blip r:embed="rId5">
            <a:alphaModFix/>
          </a:blip>
          <a:srcRect b="0" l="0" r="0" t="0"/>
          <a:stretch/>
        </p:blipFill>
        <p:spPr>
          <a:xfrm>
            <a:off x="11006125" y="5771587"/>
            <a:ext cx="919714" cy="91971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6"/>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lang="en-US">
                <a:solidFill>
                  <a:schemeClr val="lt1"/>
                </a:solidFill>
                <a:latin typeface="Twentieth Century"/>
                <a:ea typeface="Twentieth Century"/>
                <a:cs typeface="Twentieth Century"/>
                <a:sym typeface="Twentieth Century"/>
              </a:rPr>
              <a:t>24V Regulated .3A Maximum Current</a:t>
            </a:r>
            <a:endParaRPr>
              <a:solidFill>
                <a:schemeClr val="lt1"/>
              </a:solidFill>
              <a:latin typeface="Twentieth Century"/>
              <a:ea typeface="Twentieth Century"/>
              <a:cs typeface="Twentieth Century"/>
              <a:sym typeface="Twentieth Century"/>
            </a:endParaRPr>
          </a:p>
        </p:txBody>
      </p:sp>
      <p:sp>
        <p:nvSpPr>
          <p:cNvPr id="228" name="Google Shape;228;p26"/>
          <p:cNvSpPr txBox="1"/>
          <p:nvPr>
            <p:ph idx="1" type="body"/>
          </p:nvPr>
        </p:nvSpPr>
        <p:spPr>
          <a:xfrm>
            <a:off x="1086606" y="2223750"/>
            <a:ext cx="3771300" cy="3124200"/>
          </a:xfrm>
          <a:prstGeom prst="rect">
            <a:avLst/>
          </a:prstGeom>
          <a:noFill/>
          <a:ln>
            <a:noFill/>
          </a:ln>
        </p:spPr>
        <p:txBody>
          <a:bodyPr anchorCtr="0" anchor="ctr" bIns="45700" lIns="91425" spcFirstLastPara="1" rIns="91425" wrap="square" tIns="45700">
            <a:normAutofit/>
          </a:bodyPr>
          <a:lstStyle/>
          <a:p>
            <a:pPr indent="-394335" lvl="0" marL="457200" rtl="0" algn="l">
              <a:lnSpc>
                <a:spcPct val="100000"/>
              </a:lnSpc>
              <a:spcBef>
                <a:spcPts val="360"/>
              </a:spcBef>
              <a:spcAft>
                <a:spcPts val="0"/>
              </a:spcAft>
              <a:buClr>
                <a:schemeClr val="lt1"/>
              </a:buClr>
              <a:buSzPts val="2610"/>
              <a:buFont typeface="Twentieth Century"/>
              <a:buChar char="•"/>
            </a:pPr>
            <a:r>
              <a:rPr lang="en-US">
                <a:solidFill>
                  <a:schemeClr val="lt1"/>
                </a:solidFill>
                <a:latin typeface="Twentieth Century"/>
                <a:ea typeface="Twentieth Century"/>
                <a:cs typeface="Twentieth Century"/>
                <a:sym typeface="Twentieth Century"/>
              </a:rPr>
              <a:t>TPS61170QDRVRQ1 Automotive 3V to 18V Wide Input Range, 1.2A Boost Converter </a:t>
            </a:r>
            <a:endParaRPr>
              <a:solidFill>
                <a:schemeClr val="lt1"/>
              </a:solidFill>
              <a:latin typeface="Twentieth Century"/>
              <a:ea typeface="Twentieth Century"/>
              <a:cs typeface="Twentieth Century"/>
              <a:sym typeface="Twentieth Century"/>
            </a:endParaRPr>
          </a:p>
          <a:p>
            <a:pPr indent="-394335" lvl="0" marL="457200" rtl="0" algn="l">
              <a:lnSpc>
                <a:spcPct val="100000"/>
              </a:lnSpc>
              <a:spcBef>
                <a:spcPts val="360"/>
              </a:spcBef>
              <a:spcAft>
                <a:spcPts val="0"/>
              </a:spcAft>
              <a:buClr>
                <a:schemeClr val="lt1"/>
              </a:buClr>
              <a:buSzPts val="2610"/>
              <a:buFont typeface="Twentieth Century"/>
              <a:buChar char="•"/>
            </a:pPr>
            <a:r>
              <a:rPr lang="en-US">
                <a:solidFill>
                  <a:schemeClr val="lt1"/>
                </a:solidFill>
                <a:latin typeface="Twentieth Century"/>
                <a:ea typeface="Twentieth Century"/>
                <a:cs typeface="Twentieth Century"/>
                <a:sym typeface="Twentieth Century"/>
              </a:rPr>
              <a:t>BOM optimized over efficiency </a:t>
            </a:r>
            <a:endParaRPr>
              <a:solidFill>
                <a:schemeClr val="lt1"/>
              </a:solidFill>
              <a:latin typeface="Twentieth Century"/>
              <a:ea typeface="Twentieth Century"/>
              <a:cs typeface="Twentieth Century"/>
              <a:sym typeface="Twentieth Century"/>
            </a:endParaRPr>
          </a:p>
        </p:txBody>
      </p:sp>
      <p:pic>
        <p:nvPicPr>
          <p:cNvPr id="229" name="Google Shape;229;p26"/>
          <p:cNvPicPr preferRelativeResize="0"/>
          <p:nvPr/>
        </p:nvPicPr>
        <p:blipFill rotWithShape="1">
          <a:blip r:embed="rId3">
            <a:alphaModFix/>
          </a:blip>
          <a:srcRect b="0" l="0" r="0" t="0"/>
          <a:stretch/>
        </p:blipFill>
        <p:spPr>
          <a:xfrm>
            <a:off x="4857749" y="2008948"/>
            <a:ext cx="6937514" cy="3229664"/>
          </a:xfrm>
          <a:prstGeom prst="rect">
            <a:avLst/>
          </a:prstGeom>
          <a:noFill/>
          <a:ln>
            <a:noFill/>
          </a:ln>
        </p:spPr>
      </p:pic>
      <p:pic>
        <p:nvPicPr>
          <p:cNvPr id="230" name="Google Shape;230;p26"/>
          <p:cNvPicPr preferRelativeResize="0"/>
          <p:nvPr/>
        </p:nvPicPr>
        <p:blipFill rotWithShape="1">
          <a:blip r:embed="rId4">
            <a:alphaModFix/>
          </a:blip>
          <a:srcRect b="0" l="0" r="0" t="0"/>
          <a:stretch/>
        </p:blipFill>
        <p:spPr>
          <a:xfrm>
            <a:off x="239700" y="5935650"/>
            <a:ext cx="812800" cy="812800"/>
          </a:xfrm>
          <a:prstGeom prst="rect">
            <a:avLst/>
          </a:prstGeom>
          <a:noFill/>
          <a:ln>
            <a:noFill/>
          </a:ln>
        </p:spPr>
      </p:pic>
      <p:pic>
        <p:nvPicPr>
          <p:cNvPr id="231" name="Google Shape;231;p26"/>
          <p:cNvPicPr preferRelativeResize="0"/>
          <p:nvPr/>
        </p:nvPicPr>
        <p:blipFill rotWithShape="1">
          <a:blip r:embed="rId5">
            <a:alphaModFix/>
          </a:blip>
          <a:srcRect b="0" l="0" r="0" t="0"/>
          <a:stretch/>
        </p:blipFill>
        <p:spPr>
          <a:xfrm>
            <a:off x="11006125" y="5771587"/>
            <a:ext cx="919714" cy="91971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7"/>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chemeClr val="lt1"/>
                </a:solidFill>
                <a:latin typeface="Twentieth Century"/>
                <a:ea typeface="Twentieth Century"/>
                <a:cs typeface="Twentieth Century"/>
                <a:sym typeface="Twentieth Century"/>
              </a:rPr>
              <a:t>PCB Block Diagram</a:t>
            </a:r>
            <a:endParaRPr>
              <a:solidFill>
                <a:schemeClr val="lt1"/>
              </a:solidFill>
              <a:latin typeface="Twentieth Century"/>
              <a:ea typeface="Twentieth Century"/>
              <a:cs typeface="Twentieth Century"/>
              <a:sym typeface="Twentieth Century"/>
            </a:endParaRPr>
          </a:p>
        </p:txBody>
      </p:sp>
      <p:sp>
        <p:nvSpPr>
          <p:cNvPr id="237" name="Google Shape;237;p27"/>
          <p:cNvSpPr/>
          <p:nvPr/>
        </p:nvSpPr>
        <p:spPr>
          <a:xfrm>
            <a:off x="3690415" y="2169194"/>
            <a:ext cx="5672246" cy="4211728"/>
          </a:xfrm>
          <a:prstGeom prst="roundRect">
            <a:avLst>
              <a:gd fmla="val 16667" name="adj"/>
            </a:avLst>
          </a:prstGeom>
          <a:solidFill>
            <a:srgbClr val="D4EDFB"/>
          </a:solidFill>
          <a:ln cap="flat" cmpd="sng" w="254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8" name="Google Shape;238;p27"/>
          <p:cNvSpPr/>
          <p:nvPr/>
        </p:nvSpPr>
        <p:spPr>
          <a:xfrm>
            <a:off x="4169386" y="2464274"/>
            <a:ext cx="2540000" cy="1074057"/>
          </a:xfrm>
          <a:prstGeom prst="roundRect">
            <a:avLst>
              <a:gd fmla="val 16667" name="adj"/>
            </a:avLst>
          </a:prstGeom>
          <a:solidFill>
            <a:srgbClr val="B7BBBD"/>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12V 12A Voltage Regulator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9" name="Google Shape;239;p27"/>
          <p:cNvSpPr/>
          <p:nvPr/>
        </p:nvSpPr>
        <p:spPr>
          <a:xfrm>
            <a:off x="4169386" y="4841694"/>
            <a:ext cx="2540000" cy="1074057"/>
          </a:xfrm>
          <a:prstGeom prst="roundRect">
            <a:avLst>
              <a:gd fmla="val 16667" name="adj"/>
            </a:avLst>
          </a:prstGeom>
          <a:solidFill>
            <a:srgbClr val="B7BBBD"/>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24V .3A Voltage Regulator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0" name="Google Shape;240;p27"/>
          <p:cNvSpPr/>
          <p:nvPr/>
        </p:nvSpPr>
        <p:spPr>
          <a:xfrm>
            <a:off x="1484311" y="3612168"/>
            <a:ext cx="1175657" cy="1229526"/>
          </a:xfrm>
          <a:prstGeom prst="roundRect">
            <a:avLst>
              <a:gd fmla="val 16667" name="adj"/>
            </a:avLst>
          </a:prstGeom>
          <a:solidFill>
            <a:schemeClr val="accen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PWM Charge Controller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1" name="Google Shape;241;p27"/>
          <p:cNvSpPr/>
          <p:nvPr/>
        </p:nvSpPr>
        <p:spPr>
          <a:xfrm>
            <a:off x="7302741" y="3634524"/>
            <a:ext cx="1799772" cy="1074057"/>
          </a:xfrm>
          <a:prstGeom prst="roundRect">
            <a:avLst>
              <a:gd fmla="val 16667" name="adj"/>
            </a:avLst>
          </a:prstGeom>
          <a:solidFill>
            <a:srgbClr val="BFBFBF"/>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Relay / MOSFET component control circuits</a:t>
            </a:r>
            <a:endParaRPr b="0" i="0" sz="1400" u="none" cap="none" strike="noStrike">
              <a:solidFill>
                <a:schemeClr val="dk1"/>
              </a:solidFill>
              <a:latin typeface="Arial"/>
              <a:ea typeface="Arial"/>
              <a:cs typeface="Arial"/>
              <a:sym typeface="Arial"/>
            </a:endParaRPr>
          </a:p>
        </p:txBody>
      </p:sp>
      <p:cxnSp>
        <p:nvCxnSpPr>
          <p:cNvPr id="242" name="Google Shape;242;p27"/>
          <p:cNvCxnSpPr/>
          <p:nvPr/>
        </p:nvCxnSpPr>
        <p:spPr>
          <a:xfrm flipH="1" rot="10800000">
            <a:off x="2659968" y="2905253"/>
            <a:ext cx="1509300" cy="1266300"/>
          </a:xfrm>
          <a:prstGeom prst="bentConnector3">
            <a:avLst>
              <a:gd fmla="val 50000" name="adj1"/>
            </a:avLst>
          </a:prstGeom>
          <a:noFill/>
          <a:ln cap="flat" cmpd="sng" w="31750">
            <a:solidFill>
              <a:schemeClr val="dk1"/>
            </a:solidFill>
            <a:prstDash val="solid"/>
            <a:round/>
            <a:headEnd len="sm" w="sm" type="none"/>
            <a:tailEnd len="med" w="med" type="triangle"/>
          </a:ln>
        </p:spPr>
      </p:cxnSp>
      <p:cxnSp>
        <p:nvCxnSpPr>
          <p:cNvPr id="243" name="Google Shape;243;p27"/>
          <p:cNvCxnSpPr/>
          <p:nvPr/>
        </p:nvCxnSpPr>
        <p:spPr>
          <a:xfrm>
            <a:off x="2659968" y="4149198"/>
            <a:ext cx="1509300" cy="1266300"/>
          </a:xfrm>
          <a:prstGeom prst="bentConnector3">
            <a:avLst>
              <a:gd fmla="val 50004" name="adj1"/>
            </a:avLst>
          </a:prstGeom>
          <a:noFill/>
          <a:ln cap="flat" cmpd="sng" w="31750">
            <a:solidFill>
              <a:schemeClr val="dk1"/>
            </a:solidFill>
            <a:prstDash val="solid"/>
            <a:round/>
            <a:headEnd len="sm" w="sm" type="none"/>
            <a:tailEnd len="med" w="med" type="triangle"/>
          </a:ln>
        </p:spPr>
      </p:cxnSp>
      <p:cxnSp>
        <p:nvCxnSpPr>
          <p:cNvPr id="244" name="Google Shape;244;p27"/>
          <p:cNvCxnSpPr/>
          <p:nvPr/>
        </p:nvCxnSpPr>
        <p:spPr>
          <a:xfrm>
            <a:off x="2926162" y="4171553"/>
            <a:ext cx="1243224" cy="0"/>
          </a:xfrm>
          <a:prstGeom prst="straightConnector1">
            <a:avLst/>
          </a:prstGeom>
          <a:noFill/>
          <a:ln cap="flat" cmpd="sng" w="31750">
            <a:solidFill>
              <a:schemeClr val="dk1"/>
            </a:solidFill>
            <a:prstDash val="solid"/>
            <a:round/>
            <a:headEnd len="sm" w="sm" type="none"/>
            <a:tailEnd len="med" w="med" type="triangle"/>
          </a:ln>
        </p:spPr>
      </p:cxnSp>
      <p:sp>
        <p:nvSpPr>
          <p:cNvPr id="245" name="Google Shape;245;p27"/>
          <p:cNvSpPr/>
          <p:nvPr/>
        </p:nvSpPr>
        <p:spPr>
          <a:xfrm>
            <a:off x="10059922" y="1481244"/>
            <a:ext cx="1888435" cy="1439202"/>
          </a:xfrm>
          <a:prstGeom prst="roundRect">
            <a:avLst>
              <a:gd fmla="val 16667" name="adj"/>
            </a:avLst>
          </a:prstGeom>
          <a:solidFill>
            <a:schemeClr val="accen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Raspberry Pi 4b GPIO Pins</a:t>
            </a:r>
            <a:endParaRPr b="0" i="0" sz="1400" u="none" cap="none" strike="noStrike">
              <a:solidFill>
                <a:schemeClr val="dk1"/>
              </a:solidFill>
              <a:latin typeface="Arial"/>
              <a:ea typeface="Arial"/>
              <a:cs typeface="Arial"/>
              <a:sym typeface="Arial"/>
            </a:endParaRPr>
          </a:p>
        </p:txBody>
      </p:sp>
      <p:cxnSp>
        <p:nvCxnSpPr>
          <p:cNvPr id="246" name="Google Shape;246;p27"/>
          <p:cNvCxnSpPr>
            <a:stCxn id="245" idx="1"/>
            <a:endCxn id="241" idx="3"/>
          </p:cNvCxnSpPr>
          <p:nvPr/>
        </p:nvCxnSpPr>
        <p:spPr>
          <a:xfrm flipH="1">
            <a:off x="9102622" y="2200845"/>
            <a:ext cx="957300" cy="1970700"/>
          </a:xfrm>
          <a:prstGeom prst="bentConnector3">
            <a:avLst>
              <a:gd fmla="val 50006" name="adj1"/>
            </a:avLst>
          </a:prstGeom>
          <a:noFill/>
          <a:ln cap="flat" cmpd="sng" w="31750">
            <a:solidFill>
              <a:schemeClr val="dk1"/>
            </a:solidFill>
            <a:prstDash val="solid"/>
            <a:round/>
            <a:headEnd len="sm" w="sm" type="none"/>
            <a:tailEnd len="med" w="med" type="triangle"/>
          </a:ln>
        </p:spPr>
      </p:cxnSp>
      <p:cxnSp>
        <p:nvCxnSpPr>
          <p:cNvPr id="247" name="Google Shape;247;p27"/>
          <p:cNvCxnSpPr/>
          <p:nvPr/>
        </p:nvCxnSpPr>
        <p:spPr>
          <a:xfrm>
            <a:off x="9096151" y="4358011"/>
            <a:ext cx="1162200" cy="738000"/>
          </a:xfrm>
          <a:prstGeom prst="bentConnector3">
            <a:avLst>
              <a:gd fmla="val 39739" name="adj1"/>
            </a:avLst>
          </a:prstGeom>
          <a:noFill/>
          <a:ln cap="flat" cmpd="sng" w="31750">
            <a:solidFill>
              <a:schemeClr val="dk1"/>
            </a:solidFill>
            <a:prstDash val="solid"/>
            <a:round/>
            <a:headEnd len="sm" w="sm" type="none"/>
            <a:tailEnd len="med" w="med" type="triangle"/>
          </a:ln>
        </p:spPr>
      </p:cxnSp>
      <p:cxnSp>
        <p:nvCxnSpPr>
          <p:cNvPr id="248" name="Google Shape;248;p27"/>
          <p:cNvCxnSpPr>
            <a:stCxn id="238" idx="3"/>
            <a:endCxn id="241" idx="1"/>
          </p:cNvCxnSpPr>
          <p:nvPr/>
        </p:nvCxnSpPr>
        <p:spPr>
          <a:xfrm>
            <a:off x="6709386" y="3001303"/>
            <a:ext cx="593400" cy="1170300"/>
          </a:xfrm>
          <a:prstGeom prst="bentConnector3">
            <a:avLst>
              <a:gd fmla="val 49996" name="adj1"/>
            </a:avLst>
          </a:prstGeom>
          <a:noFill/>
          <a:ln cap="flat" cmpd="sng" w="31750">
            <a:solidFill>
              <a:schemeClr val="dk1"/>
            </a:solidFill>
            <a:prstDash val="solid"/>
            <a:round/>
            <a:headEnd len="sm" w="sm" type="none"/>
            <a:tailEnd len="med" w="med" type="triangle"/>
          </a:ln>
        </p:spPr>
      </p:cxnSp>
      <p:cxnSp>
        <p:nvCxnSpPr>
          <p:cNvPr id="249" name="Google Shape;249;p27"/>
          <p:cNvCxnSpPr>
            <a:stCxn id="239" idx="3"/>
            <a:endCxn id="241" idx="1"/>
          </p:cNvCxnSpPr>
          <p:nvPr/>
        </p:nvCxnSpPr>
        <p:spPr>
          <a:xfrm flipH="1" rot="10800000">
            <a:off x="6709386" y="4171523"/>
            <a:ext cx="593400" cy="1207200"/>
          </a:xfrm>
          <a:prstGeom prst="bentConnector3">
            <a:avLst>
              <a:gd fmla="val 49996" name="adj1"/>
            </a:avLst>
          </a:prstGeom>
          <a:noFill/>
          <a:ln cap="flat" cmpd="sng" w="31750">
            <a:solidFill>
              <a:schemeClr val="dk1"/>
            </a:solidFill>
            <a:prstDash val="solid"/>
            <a:round/>
            <a:headEnd len="sm" w="sm" type="none"/>
            <a:tailEnd len="med" w="med" type="triangle"/>
          </a:ln>
        </p:spPr>
      </p:cxnSp>
      <p:sp>
        <p:nvSpPr>
          <p:cNvPr id="250" name="Google Shape;250;p27"/>
          <p:cNvSpPr/>
          <p:nvPr/>
        </p:nvSpPr>
        <p:spPr>
          <a:xfrm>
            <a:off x="10257939" y="4149208"/>
            <a:ext cx="1492500" cy="1496100"/>
          </a:xfrm>
          <a:prstGeom prst="roundRect">
            <a:avLst>
              <a:gd fmla="val 16667" name="adj"/>
            </a:avLst>
          </a:prstGeom>
          <a:solidFill>
            <a:schemeClr val="accen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Loads</a:t>
            </a:r>
            <a:endParaRPr b="0" i="0" sz="1400" u="none" cap="none" strike="noStrike">
              <a:solidFill>
                <a:schemeClr val="dk1"/>
              </a:solidFill>
              <a:latin typeface="Arial"/>
              <a:ea typeface="Arial"/>
              <a:cs typeface="Arial"/>
              <a:sym typeface="Arial"/>
            </a:endParaRPr>
          </a:p>
        </p:txBody>
      </p:sp>
      <p:cxnSp>
        <p:nvCxnSpPr>
          <p:cNvPr id="251" name="Google Shape;251;p27"/>
          <p:cNvCxnSpPr/>
          <p:nvPr/>
        </p:nvCxnSpPr>
        <p:spPr>
          <a:xfrm flipH="1" rot="10800000">
            <a:off x="5439386" y="4171552"/>
            <a:ext cx="1883000" cy="18460"/>
          </a:xfrm>
          <a:prstGeom prst="straightConnector1">
            <a:avLst/>
          </a:prstGeom>
          <a:noFill/>
          <a:ln cap="flat" cmpd="sng" w="31750">
            <a:solidFill>
              <a:schemeClr val="dk1"/>
            </a:solidFill>
            <a:prstDash val="solid"/>
            <a:round/>
            <a:headEnd len="sm" w="sm" type="none"/>
            <a:tailEnd len="med" w="med" type="triangle"/>
          </a:ln>
        </p:spPr>
      </p:cxnSp>
      <p:sp>
        <p:nvSpPr>
          <p:cNvPr id="252" name="Google Shape;252;p27"/>
          <p:cNvSpPr/>
          <p:nvPr/>
        </p:nvSpPr>
        <p:spPr>
          <a:xfrm>
            <a:off x="4169386" y="3652984"/>
            <a:ext cx="2540000" cy="1074057"/>
          </a:xfrm>
          <a:prstGeom prst="roundRect">
            <a:avLst>
              <a:gd fmla="val 16667" name="adj"/>
            </a:avLst>
          </a:prstGeom>
          <a:solidFill>
            <a:srgbClr val="B7BBBD"/>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5V 4.5A Voltage Regulator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253" name="Google Shape;253;p27"/>
          <p:cNvPicPr preferRelativeResize="0"/>
          <p:nvPr/>
        </p:nvPicPr>
        <p:blipFill rotWithShape="1">
          <a:blip r:embed="rId3">
            <a:alphaModFix/>
          </a:blip>
          <a:srcRect b="0" l="0" r="0" t="0"/>
          <a:stretch/>
        </p:blipFill>
        <p:spPr>
          <a:xfrm>
            <a:off x="153975" y="5915750"/>
            <a:ext cx="812800" cy="812800"/>
          </a:xfrm>
          <a:prstGeom prst="rect">
            <a:avLst/>
          </a:prstGeom>
          <a:noFill/>
          <a:ln>
            <a:noFill/>
          </a:ln>
        </p:spPr>
      </p:pic>
      <p:pic>
        <p:nvPicPr>
          <p:cNvPr id="254" name="Google Shape;254;p27"/>
          <p:cNvPicPr preferRelativeResize="0"/>
          <p:nvPr/>
        </p:nvPicPr>
        <p:blipFill rotWithShape="1">
          <a:blip r:embed="rId4">
            <a:alphaModFix/>
          </a:blip>
          <a:srcRect b="0" l="0" r="0" t="0"/>
          <a:stretch/>
        </p:blipFill>
        <p:spPr>
          <a:xfrm>
            <a:off x="11028625" y="5771287"/>
            <a:ext cx="919714" cy="91971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9747a35f8c_1_40"/>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chemeClr val="lt1"/>
                </a:solidFill>
                <a:latin typeface="Twentieth Century"/>
                <a:ea typeface="Twentieth Century"/>
                <a:cs typeface="Twentieth Century"/>
                <a:sym typeface="Twentieth Century"/>
              </a:rPr>
              <a:t>UV Cleaning</a:t>
            </a:r>
            <a:endParaRPr>
              <a:solidFill>
                <a:schemeClr val="lt1"/>
              </a:solidFill>
              <a:latin typeface="Twentieth Century"/>
              <a:ea typeface="Twentieth Century"/>
              <a:cs typeface="Twentieth Century"/>
              <a:sym typeface="Twentieth Century"/>
            </a:endParaRPr>
          </a:p>
        </p:txBody>
      </p:sp>
      <p:sp>
        <p:nvSpPr>
          <p:cNvPr id="260" name="Google Shape;260;g9747a35f8c_1_40"/>
          <p:cNvSpPr txBox="1"/>
          <p:nvPr>
            <p:ph idx="1" type="body"/>
          </p:nvPr>
        </p:nvSpPr>
        <p:spPr>
          <a:xfrm>
            <a:off x="1086610" y="2223749"/>
            <a:ext cx="10018800" cy="3124200"/>
          </a:xfrm>
          <a:prstGeom prst="rect">
            <a:avLst/>
          </a:prstGeom>
          <a:noFill/>
          <a:ln>
            <a:noFill/>
          </a:ln>
        </p:spPr>
        <p:txBody>
          <a:bodyPr anchorCtr="0" anchor="ctr" bIns="45700" lIns="91425" spcFirstLastPara="1" rIns="91425" wrap="square" tIns="45700">
            <a:noAutofit/>
          </a:bodyPr>
          <a:lstStyle/>
          <a:p>
            <a:pPr indent="-394335" lvl="0" marL="457200" rtl="0" algn="l">
              <a:lnSpc>
                <a:spcPct val="100000"/>
              </a:lnSpc>
              <a:spcBef>
                <a:spcPts val="360"/>
              </a:spcBef>
              <a:spcAft>
                <a:spcPts val="0"/>
              </a:spcAft>
              <a:buClr>
                <a:schemeClr val="lt1"/>
              </a:buClr>
              <a:buSzPts val="2610"/>
              <a:buFont typeface="Twentieth Century"/>
              <a:buChar char="•"/>
            </a:pPr>
            <a:r>
              <a:rPr lang="en-US">
                <a:solidFill>
                  <a:schemeClr val="lt1"/>
                </a:solidFill>
                <a:latin typeface="Twentieth Century"/>
                <a:ea typeface="Twentieth Century"/>
                <a:cs typeface="Twentieth Century"/>
                <a:sym typeface="Twentieth Century"/>
              </a:rPr>
              <a:t>The wavelength of light for UV sanitation is from about 100 nm to 260 nm, otherwise known as deep UV, or UVC </a:t>
            </a:r>
            <a:endParaRPr>
              <a:solidFill>
                <a:schemeClr val="lt1"/>
              </a:solidFill>
              <a:latin typeface="Twentieth Century"/>
              <a:ea typeface="Twentieth Century"/>
              <a:cs typeface="Twentieth Century"/>
              <a:sym typeface="Twentieth Century"/>
            </a:endParaRPr>
          </a:p>
        </p:txBody>
      </p:sp>
      <p:pic>
        <p:nvPicPr>
          <p:cNvPr id="261" name="Google Shape;261;g9747a35f8c_1_40"/>
          <p:cNvPicPr preferRelativeResize="0"/>
          <p:nvPr/>
        </p:nvPicPr>
        <p:blipFill rotWithShape="1">
          <a:blip r:embed="rId3">
            <a:alphaModFix/>
          </a:blip>
          <a:srcRect b="0" l="0" r="0" t="0"/>
          <a:stretch/>
        </p:blipFill>
        <p:spPr>
          <a:xfrm>
            <a:off x="3790563" y="1656800"/>
            <a:ext cx="5406269" cy="1490700"/>
          </a:xfrm>
          <a:prstGeom prst="rect">
            <a:avLst/>
          </a:prstGeom>
          <a:noFill/>
          <a:ln>
            <a:noFill/>
          </a:ln>
        </p:spPr>
      </p:pic>
      <p:pic>
        <p:nvPicPr>
          <p:cNvPr id="262" name="Google Shape;262;g9747a35f8c_1_40"/>
          <p:cNvPicPr preferRelativeResize="0"/>
          <p:nvPr/>
        </p:nvPicPr>
        <p:blipFill rotWithShape="1">
          <a:blip r:embed="rId4">
            <a:alphaModFix/>
          </a:blip>
          <a:srcRect b="0" l="0" r="0" t="0"/>
          <a:stretch/>
        </p:blipFill>
        <p:spPr>
          <a:xfrm>
            <a:off x="6100673" y="5052975"/>
            <a:ext cx="4550525" cy="1548450"/>
          </a:xfrm>
          <a:prstGeom prst="rect">
            <a:avLst/>
          </a:prstGeom>
          <a:noFill/>
          <a:ln>
            <a:noFill/>
          </a:ln>
        </p:spPr>
      </p:pic>
      <p:sp>
        <p:nvSpPr>
          <p:cNvPr id="263" name="Google Shape;263;g9747a35f8c_1_40"/>
          <p:cNvSpPr txBox="1"/>
          <p:nvPr>
            <p:ph idx="1" type="body"/>
          </p:nvPr>
        </p:nvSpPr>
        <p:spPr>
          <a:xfrm>
            <a:off x="1484300" y="3890925"/>
            <a:ext cx="10018800" cy="1490700"/>
          </a:xfrm>
          <a:prstGeom prst="rect">
            <a:avLst/>
          </a:prstGeom>
          <a:noFill/>
          <a:ln>
            <a:noFill/>
          </a:ln>
        </p:spPr>
        <p:txBody>
          <a:bodyPr anchorCtr="0" anchor="ctr" bIns="45700" lIns="91425" spcFirstLastPara="1" rIns="91425" wrap="square" tIns="45700">
            <a:noAutofit/>
          </a:bodyPr>
          <a:lstStyle/>
          <a:p>
            <a:pPr indent="-394335" lvl="0" marL="457200" rtl="0" algn="l">
              <a:lnSpc>
                <a:spcPct val="100000"/>
              </a:lnSpc>
              <a:spcBef>
                <a:spcPts val="360"/>
              </a:spcBef>
              <a:spcAft>
                <a:spcPts val="0"/>
              </a:spcAft>
              <a:buClr>
                <a:schemeClr val="lt1"/>
              </a:buClr>
              <a:buSzPts val="2610"/>
              <a:buFont typeface="Twentieth Century"/>
              <a:buChar char="•"/>
            </a:pPr>
            <a:r>
              <a:rPr lang="en-US">
                <a:solidFill>
                  <a:schemeClr val="lt1"/>
                </a:solidFill>
                <a:latin typeface="Twentieth Century"/>
                <a:ea typeface="Twentieth Century"/>
                <a:cs typeface="Twentieth Century"/>
                <a:sym typeface="Twentieth Century"/>
              </a:rPr>
              <a:t>There are both lamps and LEDs that produce this wavelength of light are able to sanitize water.</a:t>
            </a:r>
            <a:endParaRPr>
              <a:solidFill>
                <a:schemeClr val="lt1"/>
              </a:solidFill>
              <a:latin typeface="Twentieth Century"/>
              <a:ea typeface="Twentieth Century"/>
              <a:cs typeface="Twentieth Century"/>
              <a:sym typeface="Twentieth Century"/>
            </a:endParaRPr>
          </a:p>
        </p:txBody>
      </p:sp>
      <p:pic>
        <p:nvPicPr>
          <p:cNvPr id="264" name="Google Shape;264;g9747a35f8c_1_40"/>
          <p:cNvPicPr preferRelativeResize="0"/>
          <p:nvPr/>
        </p:nvPicPr>
        <p:blipFill rotWithShape="1">
          <a:blip r:embed="rId5">
            <a:alphaModFix/>
          </a:blip>
          <a:srcRect b="0" l="0" r="0" t="0"/>
          <a:stretch/>
        </p:blipFill>
        <p:spPr>
          <a:xfrm>
            <a:off x="260953" y="6208261"/>
            <a:ext cx="487363" cy="487363"/>
          </a:xfrm>
          <a:prstGeom prst="rect">
            <a:avLst/>
          </a:prstGeom>
          <a:noFill/>
          <a:ln>
            <a:noFill/>
          </a:ln>
        </p:spPr>
      </p:pic>
      <p:pic>
        <p:nvPicPr>
          <p:cNvPr id="265" name="Google Shape;265;g9747a35f8c_1_40"/>
          <p:cNvPicPr preferRelativeResize="0"/>
          <p:nvPr/>
        </p:nvPicPr>
        <p:blipFill rotWithShape="1">
          <a:blip r:embed="rId6">
            <a:alphaModFix/>
          </a:blip>
          <a:srcRect b="0" l="0" r="0" t="0"/>
          <a:stretch/>
        </p:blipFill>
        <p:spPr>
          <a:xfrm>
            <a:off x="11068050" y="5586437"/>
            <a:ext cx="925851" cy="116203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97626c7093_0_206"/>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chemeClr val="lt1"/>
                </a:solidFill>
                <a:latin typeface="Twentieth Century"/>
                <a:ea typeface="Twentieth Century"/>
                <a:cs typeface="Twentieth Century"/>
                <a:sym typeface="Twentieth Century"/>
              </a:rPr>
              <a:t>UV Cleaning Requirements</a:t>
            </a:r>
            <a:endParaRPr>
              <a:solidFill>
                <a:schemeClr val="lt1"/>
              </a:solidFill>
              <a:latin typeface="Twentieth Century"/>
              <a:ea typeface="Twentieth Century"/>
              <a:cs typeface="Twentieth Century"/>
              <a:sym typeface="Twentieth Century"/>
            </a:endParaRPr>
          </a:p>
        </p:txBody>
      </p:sp>
      <p:sp>
        <p:nvSpPr>
          <p:cNvPr id="271" name="Google Shape;271;g97626c7093_0_206"/>
          <p:cNvSpPr txBox="1"/>
          <p:nvPr>
            <p:ph idx="1" type="body"/>
          </p:nvPr>
        </p:nvSpPr>
        <p:spPr>
          <a:xfrm>
            <a:off x="1086605" y="2223750"/>
            <a:ext cx="4744500" cy="3124200"/>
          </a:xfrm>
          <a:prstGeom prst="rect">
            <a:avLst/>
          </a:prstGeom>
          <a:noFill/>
          <a:ln>
            <a:noFill/>
          </a:ln>
        </p:spPr>
        <p:txBody>
          <a:bodyPr anchorCtr="0" anchor="ctr" bIns="45700" lIns="91425" spcFirstLastPara="1" rIns="91425" wrap="square" tIns="45700">
            <a:noAutofit/>
          </a:bodyPr>
          <a:lstStyle/>
          <a:p>
            <a:pPr indent="-381000" lvl="0" marL="457200" rtl="0" algn="l">
              <a:lnSpc>
                <a:spcPct val="100000"/>
              </a:lnSpc>
              <a:spcBef>
                <a:spcPts val="360"/>
              </a:spcBef>
              <a:spcAft>
                <a:spcPts val="0"/>
              </a:spcAft>
              <a:buClr>
                <a:schemeClr val="lt1"/>
              </a:buClr>
              <a:buSzPts val="2400"/>
              <a:buChar char="•"/>
            </a:pPr>
            <a:r>
              <a:rPr lang="en-US">
                <a:solidFill>
                  <a:schemeClr val="lt1"/>
                </a:solidFill>
              </a:rPr>
              <a:t>100% lethal dosage is </a:t>
            </a:r>
            <a:r>
              <a:rPr lang="en-US" sz="2300">
                <a:solidFill>
                  <a:schemeClr val="lt1"/>
                </a:solidFill>
              </a:rPr>
              <a:t>16,000 μW-sec/cm</a:t>
            </a:r>
            <a:r>
              <a:rPr baseline="30000" lang="en-US" sz="2300">
                <a:solidFill>
                  <a:schemeClr val="lt1"/>
                </a:solidFill>
              </a:rPr>
              <a:t>2</a:t>
            </a:r>
            <a:endParaRPr sz="3600">
              <a:solidFill>
                <a:schemeClr val="lt1"/>
              </a:solidFill>
            </a:endParaRPr>
          </a:p>
        </p:txBody>
      </p:sp>
      <p:pic>
        <p:nvPicPr>
          <p:cNvPr id="272" name="Google Shape;272;g97626c7093_0_206"/>
          <p:cNvPicPr preferRelativeResize="0"/>
          <p:nvPr/>
        </p:nvPicPr>
        <p:blipFill rotWithShape="1">
          <a:blip r:embed="rId3">
            <a:alphaModFix/>
          </a:blip>
          <a:srcRect b="0" l="0" r="0" t="0"/>
          <a:stretch/>
        </p:blipFill>
        <p:spPr>
          <a:xfrm>
            <a:off x="6072988" y="2223750"/>
            <a:ext cx="4666925" cy="3945799"/>
          </a:xfrm>
          <a:prstGeom prst="rect">
            <a:avLst/>
          </a:prstGeom>
          <a:noFill/>
          <a:ln>
            <a:noFill/>
          </a:ln>
        </p:spPr>
      </p:pic>
      <p:pic>
        <p:nvPicPr>
          <p:cNvPr id="273" name="Google Shape;273;g97626c7093_0_206"/>
          <p:cNvPicPr preferRelativeResize="0"/>
          <p:nvPr/>
        </p:nvPicPr>
        <p:blipFill rotWithShape="1">
          <a:blip r:embed="rId4">
            <a:alphaModFix/>
          </a:blip>
          <a:srcRect b="0" l="0" r="0" t="0"/>
          <a:stretch/>
        </p:blipFill>
        <p:spPr>
          <a:xfrm>
            <a:off x="295676" y="6134100"/>
            <a:ext cx="487363" cy="487363"/>
          </a:xfrm>
          <a:prstGeom prst="rect">
            <a:avLst/>
          </a:prstGeom>
          <a:noFill/>
          <a:ln>
            <a:noFill/>
          </a:ln>
        </p:spPr>
      </p:pic>
      <p:pic>
        <p:nvPicPr>
          <p:cNvPr id="274" name="Google Shape;274;g97626c7093_0_206"/>
          <p:cNvPicPr preferRelativeResize="0"/>
          <p:nvPr/>
        </p:nvPicPr>
        <p:blipFill rotWithShape="1">
          <a:blip r:embed="rId5">
            <a:alphaModFix/>
          </a:blip>
          <a:srcRect b="0" l="0" r="0" t="0"/>
          <a:stretch/>
        </p:blipFill>
        <p:spPr>
          <a:xfrm>
            <a:off x="11068050" y="5586437"/>
            <a:ext cx="925851" cy="116203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97626c7093_0_5"/>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chemeClr val="lt1"/>
                </a:solidFill>
                <a:latin typeface="Twentieth Century"/>
                <a:ea typeface="Twentieth Century"/>
                <a:cs typeface="Twentieth Century"/>
                <a:sym typeface="Twentieth Century"/>
              </a:rPr>
              <a:t>IR Temperature Sensor</a:t>
            </a:r>
            <a:endParaRPr>
              <a:solidFill>
                <a:schemeClr val="lt1"/>
              </a:solidFill>
              <a:latin typeface="Twentieth Century"/>
              <a:ea typeface="Twentieth Century"/>
              <a:cs typeface="Twentieth Century"/>
              <a:sym typeface="Twentieth Century"/>
            </a:endParaRPr>
          </a:p>
        </p:txBody>
      </p:sp>
      <p:sp>
        <p:nvSpPr>
          <p:cNvPr id="280" name="Google Shape;280;g97626c7093_0_5"/>
          <p:cNvSpPr txBox="1"/>
          <p:nvPr>
            <p:ph idx="1" type="body"/>
          </p:nvPr>
        </p:nvSpPr>
        <p:spPr>
          <a:xfrm>
            <a:off x="1086610" y="1866899"/>
            <a:ext cx="10018800" cy="3124200"/>
          </a:xfrm>
          <a:prstGeom prst="rect">
            <a:avLst/>
          </a:prstGeom>
          <a:noFill/>
          <a:ln>
            <a:noFill/>
          </a:ln>
        </p:spPr>
        <p:txBody>
          <a:bodyPr anchorCtr="0" anchor="ctr" bIns="45700" lIns="91425" spcFirstLastPara="1" rIns="91425" wrap="square" tIns="45700">
            <a:noAutofit/>
          </a:bodyPr>
          <a:lstStyle/>
          <a:p>
            <a:pPr indent="-394335" lvl="0" marL="457200" rtl="0" algn="l">
              <a:lnSpc>
                <a:spcPct val="100000"/>
              </a:lnSpc>
              <a:spcBef>
                <a:spcPts val="360"/>
              </a:spcBef>
              <a:spcAft>
                <a:spcPts val="0"/>
              </a:spcAft>
              <a:buClr>
                <a:schemeClr val="lt1"/>
              </a:buClr>
              <a:buSzPts val="2610"/>
              <a:buChar char="•"/>
            </a:pPr>
            <a:r>
              <a:rPr lang="en-US">
                <a:solidFill>
                  <a:schemeClr val="lt1"/>
                </a:solidFill>
              </a:rPr>
              <a:t>Contactless</a:t>
            </a:r>
            <a:endParaRPr>
              <a:solidFill>
                <a:schemeClr val="lt1"/>
              </a:solidFill>
            </a:endParaRPr>
          </a:p>
          <a:p>
            <a:pPr indent="-394335" lvl="0" marL="457200" rtl="0" algn="l">
              <a:lnSpc>
                <a:spcPct val="100000"/>
              </a:lnSpc>
              <a:spcBef>
                <a:spcPts val="0"/>
              </a:spcBef>
              <a:spcAft>
                <a:spcPts val="0"/>
              </a:spcAft>
              <a:buClr>
                <a:schemeClr val="lt1"/>
              </a:buClr>
              <a:buSzPts val="2610"/>
              <a:buChar char="•"/>
            </a:pPr>
            <a:r>
              <a:rPr lang="en-US">
                <a:solidFill>
                  <a:schemeClr val="lt1"/>
                </a:solidFill>
              </a:rPr>
              <a:t>Digital readout</a:t>
            </a:r>
            <a:endParaRPr>
              <a:solidFill>
                <a:schemeClr val="lt1"/>
              </a:solidFill>
            </a:endParaRPr>
          </a:p>
          <a:p>
            <a:pPr indent="-394335" lvl="0" marL="457200" rtl="0" algn="l">
              <a:lnSpc>
                <a:spcPct val="100000"/>
              </a:lnSpc>
              <a:spcBef>
                <a:spcPts val="0"/>
              </a:spcBef>
              <a:spcAft>
                <a:spcPts val="0"/>
              </a:spcAft>
              <a:buClr>
                <a:schemeClr val="lt1"/>
              </a:buClr>
              <a:buSzPts val="2610"/>
              <a:buChar char="•"/>
            </a:pPr>
            <a:r>
              <a:rPr lang="en-US">
                <a:solidFill>
                  <a:schemeClr val="lt1"/>
                </a:solidFill>
              </a:rPr>
              <a:t>Fast</a:t>
            </a:r>
            <a:endParaRPr>
              <a:solidFill>
                <a:schemeClr val="lt1"/>
              </a:solidFill>
            </a:endParaRPr>
          </a:p>
          <a:p>
            <a:pPr indent="-381000" lvl="0" marL="457200" rtl="0" algn="l">
              <a:lnSpc>
                <a:spcPct val="100000"/>
              </a:lnSpc>
              <a:spcBef>
                <a:spcPts val="0"/>
              </a:spcBef>
              <a:spcAft>
                <a:spcPts val="0"/>
              </a:spcAft>
              <a:buClr>
                <a:schemeClr val="lt1"/>
              </a:buClr>
              <a:buSzPts val="2400"/>
              <a:buChar char="•"/>
            </a:pPr>
            <a:r>
              <a:rPr lang="en-US">
                <a:solidFill>
                  <a:schemeClr val="lt1"/>
                </a:solidFill>
              </a:rPr>
              <a:t>2:1 ratio</a:t>
            </a:r>
            <a:endParaRPr>
              <a:solidFill>
                <a:schemeClr val="lt1"/>
              </a:solidFill>
            </a:endParaRPr>
          </a:p>
        </p:txBody>
      </p:sp>
      <p:pic>
        <p:nvPicPr>
          <p:cNvPr id="281" name="Google Shape;281;g97626c7093_0_5"/>
          <p:cNvPicPr preferRelativeResize="0"/>
          <p:nvPr/>
        </p:nvPicPr>
        <p:blipFill rotWithShape="1">
          <a:blip r:embed="rId4">
            <a:alphaModFix/>
          </a:blip>
          <a:srcRect b="0" l="0" r="0" t="0"/>
          <a:stretch/>
        </p:blipFill>
        <p:spPr>
          <a:xfrm>
            <a:off x="3236369" y="4354925"/>
            <a:ext cx="4146481" cy="2185500"/>
          </a:xfrm>
          <a:prstGeom prst="rect">
            <a:avLst/>
          </a:prstGeom>
          <a:noFill/>
          <a:ln>
            <a:noFill/>
          </a:ln>
        </p:spPr>
      </p:pic>
      <p:pic>
        <p:nvPicPr>
          <p:cNvPr id="282" name="Google Shape;282;g97626c7093_0_5"/>
          <p:cNvPicPr preferRelativeResize="0"/>
          <p:nvPr/>
        </p:nvPicPr>
        <p:blipFill rotWithShape="1">
          <a:blip r:embed="rId5">
            <a:alphaModFix/>
          </a:blip>
          <a:srcRect b="0" l="0" r="0" t="0"/>
          <a:stretch/>
        </p:blipFill>
        <p:spPr>
          <a:xfrm>
            <a:off x="237803" y="6205517"/>
            <a:ext cx="487363" cy="487363"/>
          </a:xfrm>
          <a:prstGeom prst="rect">
            <a:avLst/>
          </a:prstGeom>
          <a:noFill/>
          <a:ln>
            <a:noFill/>
          </a:ln>
        </p:spPr>
      </p:pic>
      <p:pic>
        <p:nvPicPr>
          <p:cNvPr id="283" name="Google Shape;283;g97626c7093_0_5"/>
          <p:cNvPicPr preferRelativeResize="0"/>
          <p:nvPr/>
        </p:nvPicPr>
        <p:blipFill rotWithShape="1">
          <a:blip r:embed="rId6">
            <a:alphaModFix/>
          </a:blip>
          <a:srcRect b="0" l="0" r="0" t="0"/>
          <a:stretch/>
        </p:blipFill>
        <p:spPr>
          <a:xfrm>
            <a:off x="11068050" y="5586437"/>
            <a:ext cx="925851" cy="1162038"/>
          </a:xfrm>
          <a:prstGeom prst="rect">
            <a:avLst/>
          </a:prstGeom>
          <a:noFill/>
          <a:ln>
            <a:noFill/>
          </a:ln>
        </p:spPr>
      </p:pic>
      <p:pic>
        <p:nvPicPr>
          <p:cNvPr id="284" name="Google Shape;284;g97626c7093_0_5"/>
          <p:cNvPicPr preferRelativeResize="0"/>
          <p:nvPr/>
        </p:nvPicPr>
        <p:blipFill rotWithShape="1">
          <a:blip r:embed="rId7">
            <a:alphaModFix/>
          </a:blip>
          <a:srcRect b="16086" l="0" r="0" t="0"/>
          <a:stretch/>
        </p:blipFill>
        <p:spPr>
          <a:xfrm>
            <a:off x="7791600" y="1586965"/>
            <a:ext cx="3711501" cy="2893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97626c7093_0_227"/>
          <p:cNvSpPr txBox="1"/>
          <p:nvPr>
            <p:ph type="title"/>
          </p:nvPr>
        </p:nvSpPr>
        <p:spPr>
          <a:xfrm>
            <a:off x="1484311" y="200125"/>
            <a:ext cx="10018800" cy="1752600"/>
          </a:xfrm>
          <a:prstGeom prst="rect">
            <a:avLst/>
          </a:prstGeom>
          <a:noFill/>
          <a:ln>
            <a:noFill/>
          </a:ln>
          <a:effectLst>
            <a:outerShdw blurRad="57150" rotWithShape="0" algn="bl" dir="5400000" dist="19050">
              <a:srgbClr val="000000">
                <a:alpha val="49803"/>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t>Raman Spectroscopy</a:t>
            </a:r>
            <a:endParaRPr/>
          </a:p>
        </p:txBody>
      </p:sp>
      <p:sp>
        <p:nvSpPr>
          <p:cNvPr id="290" name="Google Shape;290;g97626c7093_0_227"/>
          <p:cNvSpPr txBox="1"/>
          <p:nvPr>
            <p:ph idx="1" type="body"/>
          </p:nvPr>
        </p:nvSpPr>
        <p:spPr>
          <a:xfrm>
            <a:off x="1086610" y="2223749"/>
            <a:ext cx="10018800" cy="312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360"/>
              </a:spcBef>
              <a:spcAft>
                <a:spcPts val="600"/>
              </a:spcAft>
              <a:buSzPts val="2610"/>
              <a:buNone/>
            </a:pPr>
            <a:r>
              <a:rPr lang="en-US">
                <a:solidFill>
                  <a:schemeClr val="lt1"/>
                </a:solidFill>
                <a:latin typeface="Twentieth Century"/>
                <a:ea typeface="Twentieth Century"/>
                <a:cs typeface="Twentieth Century"/>
                <a:sym typeface="Twentieth Century"/>
              </a:rPr>
              <a:t>Raman Spectroscopy was chosen because it is the best choice for in-line monitoring, many other methods required a secondary location and professional scientists. Although this is the best in-line method, it is also very expensive. We are able to use spectroscopy because Ocean Insight lended us a Raman spectrometer and light source. </a:t>
            </a:r>
            <a:endParaRPr>
              <a:solidFill>
                <a:schemeClr val="lt1"/>
              </a:solidFill>
              <a:latin typeface="Twentieth Century"/>
              <a:ea typeface="Twentieth Century"/>
              <a:cs typeface="Twentieth Century"/>
              <a:sym typeface="Twentieth Century"/>
            </a:endParaRPr>
          </a:p>
        </p:txBody>
      </p:sp>
      <p:pic>
        <p:nvPicPr>
          <p:cNvPr id="291" name="Google Shape;291;g97626c7093_0_227"/>
          <p:cNvPicPr preferRelativeResize="0"/>
          <p:nvPr/>
        </p:nvPicPr>
        <p:blipFill rotWithShape="1">
          <a:blip r:embed="rId3">
            <a:alphaModFix/>
          </a:blip>
          <a:srcRect b="0" l="0" r="0" t="0"/>
          <a:stretch/>
        </p:blipFill>
        <p:spPr>
          <a:xfrm>
            <a:off x="2076450" y="4786300"/>
            <a:ext cx="8039100" cy="1524000"/>
          </a:xfrm>
          <a:prstGeom prst="rect">
            <a:avLst/>
          </a:prstGeom>
          <a:noFill/>
          <a:ln>
            <a:noFill/>
          </a:ln>
        </p:spPr>
      </p:pic>
      <p:pic>
        <p:nvPicPr>
          <p:cNvPr id="292" name="Google Shape;292;g97626c7093_0_227"/>
          <p:cNvPicPr preferRelativeResize="0"/>
          <p:nvPr/>
        </p:nvPicPr>
        <p:blipFill rotWithShape="1">
          <a:blip r:embed="rId4">
            <a:alphaModFix/>
          </a:blip>
          <a:srcRect b="0" l="0" r="0" t="0"/>
          <a:stretch/>
        </p:blipFill>
        <p:spPr>
          <a:xfrm>
            <a:off x="257602" y="6095975"/>
            <a:ext cx="487363" cy="487363"/>
          </a:xfrm>
          <a:prstGeom prst="rect">
            <a:avLst/>
          </a:prstGeom>
          <a:noFill/>
          <a:ln>
            <a:noFill/>
          </a:ln>
        </p:spPr>
      </p:pic>
      <p:pic>
        <p:nvPicPr>
          <p:cNvPr id="293" name="Google Shape;293;g97626c7093_0_227"/>
          <p:cNvPicPr preferRelativeResize="0"/>
          <p:nvPr/>
        </p:nvPicPr>
        <p:blipFill rotWithShape="1">
          <a:blip r:embed="rId5">
            <a:alphaModFix/>
          </a:blip>
          <a:srcRect b="0" l="0" r="0" t="0"/>
          <a:stretch/>
        </p:blipFill>
        <p:spPr>
          <a:xfrm>
            <a:off x="11068050" y="5586437"/>
            <a:ext cx="925851" cy="116203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sp>
        <p:nvSpPr>
          <p:cNvPr id="44" name="Google Shape;44;p2"/>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000"/>
              <a:buFont typeface="Corbel"/>
              <a:buNone/>
            </a:pPr>
            <a:r>
              <a:rPr lang="en-US">
                <a:solidFill>
                  <a:schemeClr val="lt1"/>
                </a:solidFill>
                <a:latin typeface="Twentieth Century"/>
                <a:ea typeface="Twentieth Century"/>
                <a:cs typeface="Twentieth Century"/>
                <a:sym typeface="Twentieth Century"/>
              </a:rPr>
              <a:t>Motivation</a:t>
            </a:r>
            <a:endParaRPr>
              <a:solidFill>
                <a:schemeClr val="lt1"/>
              </a:solidFill>
              <a:latin typeface="Twentieth Century"/>
              <a:ea typeface="Twentieth Century"/>
              <a:cs typeface="Twentieth Century"/>
              <a:sym typeface="Twentieth Century"/>
            </a:endParaRPr>
          </a:p>
        </p:txBody>
      </p:sp>
      <p:sp>
        <p:nvSpPr>
          <p:cNvPr id="45" name="Google Shape;45;p2"/>
          <p:cNvSpPr txBox="1"/>
          <p:nvPr>
            <p:ph idx="1" type="body"/>
          </p:nvPr>
        </p:nvSpPr>
        <p:spPr>
          <a:xfrm>
            <a:off x="910700" y="1117149"/>
            <a:ext cx="11360700" cy="5321400"/>
          </a:xfrm>
          <a:prstGeom prst="rect">
            <a:avLst/>
          </a:prstGeom>
          <a:noFill/>
          <a:ln>
            <a:noFill/>
          </a:ln>
        </p:spPr>
        <p:txBody>
          <a:bodyPr anchorCtr="0" anchor="ctr" bIns="45700" lIns="91425" spcFirstLastPara="1" rIns="91425" wrap="square" tIns="45700">
            <a:normAutofit/>
          </a:bodyPr>
          <a:lstStyle/>
          <a:p>
            <a:pPr indent="-394335" lvl="0" marL="457200" rtl="0" algn="l">
              <a:lnSpc>
                <a:spcPct val="100000"/>
              </a:lnSpc>
              <a:spcBef>
                <a:spcPts val="0"/>
              </a:spcBef>
              <a:spcAft>
                <a:spcPts val="0"/>
              </a:spcAft>
              <a:buClr>
                <a:schemeClr val="lt1"/>
              </a:buClr>
              <a:buSzPts val="2610"/>
              <a:buFont typeface="Twentieth Century"/>
              <a:buChar char="•"/>
            </a:pPr>
            <a:r>
              <a:rPr lang="en-US">
                <a:solidFill>
                  <a:schemeClr val="lt1"/>
                </a:solidFill>
                <a:latin typeface="Twentieth Century"/>
                <a:ea typeface="Twentieth Century"/>
                <a:cs typeface="Twentieth Century"/>
                <a:sym typeface="Twentieth Century"/>
              </a:rPr>
              <a:t>Wide-spread viruses</a:t>
            </a:r>
            <a:endParaRPr>
              <a:solidFill>
                <a:schemeClr val="lt1"/>
              </a:solidFill>
              <a:latin typeface="Twentieth Century"/>
              <a:ea typeface="Twentieth Century"/>
              <a:cs typeface="Twentieth Century"/>
              <a:sym typeface="Twentieth Century"/>
            </a:endParaRPr>
          </a:p>
          <a:p>
            <a:pPr indent="-394335" lvl="0" marL="457200" rtl="0" algn="l">
              <a:lnSpc>
                <a:spcPct val="100000"/>
              </a:lnSpc>
              <a:spcBef>
                <a:spcPts val="0"/>
              </a:spcBef>
              <a:spcAft>
                <a:spcPts val="0"/>
              </a:spcAft>
              <a:buClr>
                <a:schemeClr val="lt1"/>
              </a:buClr>
              <a:buSzPts val="2610"/>
              <a:buFont typeface="Twentieth Century"/>
              <a:buChar char="•"/>
            </a:pPr>
            <a:r>
              <a:rPr lang="en-US">
                <a:solidFill>
                  <a:schemeClr val="lt1"/>
                </a:solidFill>
                <a:latin typeface="Twentieth Century"/>
                <a:ea typeface="Twentieth Century"/>
                <a:cs typeface="Twentieth Century"/>
                <a:sym typeface="Twentieth Century"/>
              </a:rPr>
              <a:t>Filtration Quality</a:t>
            </a:r>
            <a:endParaRPr>
              <a:solidFill>
                <a:schemeClr val="lt1"/>
              </a:solidFill>
              <a:latin typeface="Twentieth Century"/>
              <a:ea typeface="Twentieth Century"/>
              <a:cs typeface="Twentieth Century"/>
              <a:sym typeface="Twentieth Century"/>
            </a:endParaRPr>
          </a:p>
          <a:p>
            <a:pPr indent="-394335" lvl="0" marL="457200" rtl="0" algn="l">
              <a:lnSpc>
                <a:spcPct val="100000"/>
              </a:lnSpc>
              <a:spcBef>
                <a:spcPts val="0"/>
              </a:spcBef>
              <a:spcAft>
                <a:spcPts val="0"/>
              </a:spcAft>
              <a:buClr>
                <a:schemeClr val="lt1"/>
              </a:buClr>
              <a:buSzPts val="2610"/>
              <a:buFont typeface="Twentieth Century"/>
              <a:buChar char="•"/>
            </a:pPr>
            <a:r>
              <a:rPr lang="en-US">
                <a:solidFill>
                  <a:schemeClr val="lt1"/>
                </a:solidFill>
                <a:latin typeface="Twentieth Century"/>
                <a:ea typeface="Twentieth Century"/>
                <a:cs typeface="Twentieth Century"/>
                <a:sym typeface="Twentieth Century"/>
              </a:rPr>
              <a:t>Sponsorships</a:t>
            </a:r>
            <a:endParaRPr>
              <a:solidFill>
                <a:schemeClr val="lt1"/>
              </a:solidFill>
              <a:latin typeface="Twentieth Century"/>
              <a:ea typeface="Twentieth Century"/>
              <a:cs typeface="Twentieth Century"/>
              <a:sym typeface="Twentieth Century"/>
            </a:endParaRPr>
          </a:p>
        </p:txBody>
      </p:sp>
      <p:pic>
        <p:nvPicPr>
          <p:cNvPr id="46" name="Google Shape;46;p2"/>
          <p:cNvPicPr preferRelativeResize="0"/>
          <p:nvPr/>
        </p:nvPicPr>
        <p:blipFill rotWithShape="1">
          <a:blip r:embed="rId3">
            <a:alphaModFix/>
          </a:blip>
          <a:srcRect b="0" l="0" r="0" t="0"/>
          <a:stretch/>
        </p:blipFill>
        <p:spPr>
          <a:xfrm>
            <a:off x="6678791" y="2334840"/>
            <a:ext cx="4028898" cy="2886007"/>
          </a:xfrm>
          <a:prstGeom prst="rect">
            <a:avLst/>
          </a:prstGeom>
          <a:noFill/>
          <a:ln>
            <a:noFill/>
          </a:ln>
        </p:spPr>
      </p:pic>
      <p:pic>
        <p:nvPicPr>
          <p:cNvPr id="47" name="Google Shape;47;p2"/>
          <p:cNvPicPr preferRelativeResize="0"/>
          <p:nvPr/>
        </p:nvPicPr>
        <p:blipFill rotWithShape="1">
          <a:blip r:embed="rId4">
            <a:alphaModFix/>
          </a:blip>
          <a:srcRect b="0" l="0" r="0" t="0"/>
          <a:stretch/>
        </p:blipFill>
        <p:spPr>
          <a:xfrm>
            <a:off x="436575" y="6389700"/>
            <a:ext cx="244475" cy="244475"/>
          </a:xfrm>
          <a:prstGeom prst="rect">
            <a:avLst/>
          </a:prstGeom>
          <a:noFill/>
          <a:ln>
            <a:noFill/>
          </a:ln>
        </p:spPr>
      </p:pic>
      <p:pic>
        <p:nvPicPr>
          <p:cNvPr id="48" name="Google Shape;48;p2"/>
          <p:cNvPicPr preferRelativeResize="0"/>
          <p:nvPr/>
        </p:nvPicPr>
        <p:blipFill rotWithShape="1">
          <a:blip r:embed="rId5">
            <a:alphaModFix/>
          </a:blip>
          <a:srcRect b="0" l="0" r="0" t="0"/>
          <a:stretch/>
        </p:blipFill>
        <p:spPr>
          <a:xfrm>
            <a:off x="10907025" y="5566050"/>
            <a:ext cx="1085850" cy="11715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98a2c0bddd_0_9"/>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t>Other Forms of Contaminant Evaluation</a:t>
            </a:r>
            <a:endParaRPr/>
          </a:p>
        </p:txBody>
      </p:sp>
      <p:sp>
        <p:nvSpPr>
          <p:cNvPr id="299" name="Google Shape;299;g98a2c0bddd_0_9"/>
          <p:cNvSpPr txBox="1"/>
          <p:nvPr>
            <p:ph idx="1" type="body"/>
          </p:nvPr>
        </p:nvSpPr>
        <p:spPr>
          <a:xfrm>
            <a:off x="1917025" y="5250650"/>
            <a:ext cx="3474000" cy="1162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360"/>
              </a:spcBef>
              <a:spcAft>
                <a:spcPts val="600"/>
              </a:spcAft>
              <a:buSzPts val="2610"/>
              <a:buNone/>
            </a:pPr>
            <a:r>
              <a:rPr lang="en-US"/>
              <a:t>Chromatography</a:t>
            </a:r>
            <a:endParaRPr/>
          </a:p>
        </p:txBody>
      </p:sp>
      <p:sp>
        <p:nvSpPr>
          <p:cNvPr id="300" name="Google Shape;300;g98a2c0bddd_0_9"/>
          <p:cNvSpPr txBox="1"/>
          <p:nvPr>
            <p:ph idx="1" type="body"/>
          </p:nvPr>
        </p:nvSpPr>
        <p:spPr>
          <a:xfrm>
            <a:off x="7315200" y="5386400"/>
            <a:ext cx="3771900" cy="1119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360"/>
              </a:spcBef>
              <a:spcAft>
                <a:spcPts val="600"/>
              </a:spcAft>
              <a:buSzPts val="2610"/>
              <a:buNone/>
            </a:pPr>
            <a:r>
              <a:rPr lang="en-US"/>
              <a:t>Inductively coupled plasma mass spectrometer</a:t>
            </a:r>
            <a:endParaRPr/>
          </a:p>
        </p:txBody>
      </p:sp>
      <p:pic>
        <p:nvPicPr>
          <p:cNvPr id="301" name="Google Shape;301;g98a2c0bddd_0_9"/>
          <p:cNvPicPr preferRelativeResize="0"/>
          <p:nvPr/>
        </p:nvPicPr>
        <p:blipFill rotWithShape="1">
          <a:blip r:embed="rId3">
            <a:alphaModFix/>
          </a:blip>
          <a:srcRect b="0" l="0" r="0" t="0"/>
          <a:stretch/>
        </p:blipFill>
        <p:spPr>
          <a:xfrm>
            <a:off x="1917028" y="2116950"/>
            <a:ext cx="4318495" cy="3133700"/>
          </a:xfrm>
          <a:prstGeom prst="rect">
            <a:avLst/>
          </a:prstGeom>
          <a:noFill/>
          <a:ln>
            <a:noFill/>
          </a:ln>
        </p:spPr>
      </p:pic>
      <p:pic>
        <p:nvPicPr>
          <p:cNvPr id="302" name="Google Shape;302;g98a2c0bddd_0_9"/>
          <p:cNvPicPr preferRelativeResize="0"/>
          <p:nvPr/>
        </p:nvPicPr>
        <p:blipFill rotWithShape="1">
          <a:blip r:embed="rId4">
            <a:alphaModFix/>
          </a:blip>
          <a:srcRect b="0" l="0" r="0" t="0"/>
          <a:stretch/>
        </p:blipFill>
        <p:spPr>
          <a:xfrm>
            <a:off x="7029250" y="2035987"/>
            <a:ext cx="4167747" cy="3133700"/>
          </a:xfrm>
          <a:prstGeom prst="rect">
            <a:avLst/>
          </a:prstGeom>
          <a:noFill/>
          <a:ln>
            <a:noFill/>
          </a:ln>
        </p:spPr>
      </p:pic>
      <p:pic>
        <p:nvPicPr>
          <p:cNvPr id="303" name="Google Shape;303;g98a2c0bddd_0_9"/>
          <p:cNvPicPr preferRelativeResize="0"/>
          <p:nvPr/>
        </p:nvPicPr>
        <p:blipFill rotWithShape="1">
          <a:blip r:embed="rId5">
            <a:alphaModFix/>
          </a:blip>
          <a:srcRect b="0" l="0" r="0" t="0"/>
          <a:stretch/>
        </p:blipFill>
        <p:spPr>
          <a:xfrm>
            <a:off x="237803" y="6262018"/>
            <a:ext cx="487363" cy="487363"/>
          </a:xfrm>
          <a:prstGeom prst="rect">
            <a:avLst/>
          </a:prstGeom>
          <a:noFill/>
          <a:ln>
            <a:noFill/>
          </a:ln>
        </p:spPr>
      </p:pic>
      <p:pic>
        <p:nvPicPr>
          <p:cNvPr id="304" name="Google Shape;304;g98a2c0bddd_0_9"/>
          <p:cNvPicPr preferRelativeResize="0"/>
          <p:nvPr/>
        </p:nvPicPr>
        <p:blipFill rotWithShape="1">
          <a:blip r:embed="rId6">
            <a:alphaModFix/>
          </a:blip>
          <a:srcRect b="0" l="0" r="0" t="0"/>
          <a:stretch/>
        </p:blipFill>
        <p:spPr>
          <a:xfrm>
            <a:off x="11068050" y="5586437"/>
            <a:ext cx="925851" cy="116203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988f5cadf6_0_0"/>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t>Raman Spectrometer</a:t>
            </a:r>
            <a:endParaRPr/>
          </a:p>
        </p:txBody>
      </p:sp>
      <p:sp>
        <p:nvSpPr>
          <p:cNvPr id="310" name="Google Shape;310;g988f5cadf6_0_0"/>
          <p:cNvSpPr txBox="1"/>
          <p:nvPr>
            <p:ph idx="1" type="body"/>
          </p:nvPr>
        </p:nvSpPr>
        <p:spPr>
          <a:xfrm>
            <a:off x="1086610" y="2223749"/>
            <a:ext cx="10018800" cy="312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360"/>
              </a:spcBef>
              <a:spcAft>
                <a:spcPts val="0"/>
              </a:spcAft>
              <a:buSzPts val="2610"/>
              <a:buNone/>
            </a:pPr>
            <a:r>
              <a:rPr lang="en-US">
                <a:solidFill>
                  <a:srgbClr val="FFFFFF"/>
                </a:solidFill>
                <a:latin typeface="Twentieth Century"/>
                <a:ea typeface="Twentieth Century"/>
                <a:cs typeface="Twentieth Century"/>
                <a:sym typeface="Twentieth Century"/>
              </a:rPr>
              <a:t>Specifications</a:t>
            </a:r>
            <a:endParaRPr>
              <a:solidFill>
                <a:srgbClr val="FFFFFF"/>
              </a:solidFill>
              <a:latin typeface="Twentieth Century"/>
              <a:ea typeface="Twentieth Century"/>
              <a:cs typeface="Twentieth Century"/>
              <a:sym typeface="Twentieth Century"/>
            </a:endParaRPr>
          </a:p>
          <a:p>
            <a:pPr indent="-394335" lvl="0" marL="457200" rtl="0" algn="l">
              <a:lnSpc>
                <a:spcPct val="100000"/>
              </a:lnSpc>
              <a:spcBef>
                <a:spcPts val="600"/>
              </a:spcBef>
              <a:spcAft>
                <a:spcPts val="0"/>
              </a:spcAft>
              <a:buClr>
                <a:srgbClr val="FFFFFF"/>
              </a:buClr>
              <a:buSzPts val="2610"/>
              <a:buFont typeface="Twentieth Century"/>
              <a:buChar char="•"/>
            </a:pPr>
            <a:r>
              <a:rPr lang="en-US">
                <a:solidFill>
                  <a:srgbClr val="FFFFFF"/>
                </a:solidFill>
                <a:latin typeface="Twentieth Century"/>
                <a:ea typeface="Twentieth Century"/>
                <a:cs typeface="Twentieth Century"/>
                <a:sym typeface="Twentieth Century"/>
              </a:rPr>
              <a:t>785 nm</a:t>
            </a:r>
            <a:endParaRPr>
              <a:solidFill>
                <a:srgbClr val="FFFFFF"/>
              </a:solidFill>
              <a:latin typeface="Twentieth Century"/>
              <a:ea typeface="Twentieth Century"/>
              <a:cs typeface="Twentieth Century"/>
              <a:sym typeface="Twentieth Century"/>
            </a:endParaRPr>
          </a:p>
          <a:p>
            <a:pPr indent="-394335" lvl="0" marL="457200" rtl="0" algn="l">
              <a:lnSpc>
                <a:spcPct val="100000"/>
              </a:lnSpc>
              <a:spcBef>
                <a:spcPts val="0"/>
              </a:spcBef>
              <a:spcAft>
                <a:spcPts val="0"/>
              </a:spcAft>
              <a:buClr>
                <a:srgbClr val="FFFFFF"/>
              </a:buClr>
              <a:buSzPts val="2610"/>
              <a:buFont typeface="Twentieth Century"/>
              <a:buChar char="•"/>
            </a:pPr>
            <a:r>
              <a:rPr lang="en-US">
                <a:solidFill>
                  <a:srgbClr val="FFFFFF"/>
                </a:solidFill>
                <a:latin typeface="Twentieth Century"/>
                <a:ea typeface="Twentieth Century"/>
                <a:cs typeface="Twentieth Century"/>
                <a:sym typeface="Twentieth Century"/>
              </a:rPr>
              <a:t>SMA Fiber connected</a:t>
            </a:r>
            <a:endParaRPr>
              <a:solidFill>
                <a:srgbClr val="FFFFFF"/>
              </a:solidFill>
              <a:latin typeface="Twentieth Century"/>
              <a:ea typeface="Twentieth Century"/>
              <a:cs typeface="Twentieth Century"/>
              <a:sym typeface="Twentieth Century"/>
            </a:endParaRPr>
          </a:p>
          <a:p>
            <a:pPr indent="-394335" lvl="0" marL="457200" rtl="0" algn="l">
              <a:lnSpc>
                <a:spcPct val="100000"/>
              </a:lnSpc>
              <a:spcBef>
                <a:spcPts val="0"/>
              </a:spcBef>
              <a:spcAft>
                <a:spcPts val="0"/>
              </a:spcAft>
              <a:buClr>
                <a:srgbClr val="FFFFFF"/>
              </a:buClr>
              <a:buSzPts val="2610"/>
              <a:buFont typeface="Twentieth Century"/>
              <a:buChar char="•"/>
            </a:pPr>
            <a:r>
              <a:rPr lang="en-US">
                <a:solidFill>
                  <a:srgbClr val="FFFFFF"/>
                </a:solidFill>
                <a:latin typeface="Twentieth Century"/>
                <a:ea typeface="Twentieth Century"/>
                <a:cs typeface="Twentieth Century"/>
                <a:sym typeface="Twentieth Century"/>
              </a:rPr>
              <a:t>Oceanview Software</a:t>
            </a:r>
            <a:endParaRPr>
              <a:solidFill>
                <a:srgbClr val="FFFFFF"/>
              </a:solidFill>
              <a:latin typeface="Twentieth Century"/>
              <a:ea typeface="Twentieth Century"/>
              <a:cs typeface="Twentieth Century"/>
              <a:sym typeface="Twentieth Century"/>
            </a:endParaRPr>
          </a:p>
          <a:p>
            <a:pPr indent="-381000" lvl="0" marL="457200" rtl="0" algn="l">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Powered through computer</a:t>
            </a:r>
            <a:endParaRPr>
              <a:solidFill>
                <a:srgbClr val="FFFFFF"/>
              </a:solidFill>
              <a:latin typeface="Twentieth Century"/>
              <a:ea typeface="Twentieth Century"/>
              <a:cs typeface="Twentieth Century"/>
              <a:sym typeface="Twentieth Century"/>
            </a:endParaRPr>
          </a:p>
          <a:p>
            <a:pPr indent="-381000" lvl="1" marL="914400" rtl="0" algn="l">
              <a:lnSpc>
                <a:spcPct val="100000"/>
              </a:lnSpc>
              <a:spcBef>
                <a:spcPts val="0"/>
              </a:spcBef>
              <a:spcAft>
                <a:spcPts val="0"/>
              </a:spcAft>
              <a:buClr>
                <a:srgbClr val="FFFFFF"/>
              </a:buClr>
              <a:buSzPts val="2400"/>
              <a:buChar char="•"/>
            </a:pPr>
            <a:r>
              <a:rPr lang="en-US">
                <a:solidFill>
                  <a:srgbClr val="FFFFFF"/>
                </a:solidFill>
              </a:rPr>
              <a:t>USB C</a:t>
            </a:r>
            <a:endParaRPr>
              <a:solidFill>
                <a:srgbClr val="FFFFFF"/>
              </a:solidFill>
            </a:endParaRPr>
          </a:p>
        </p:txBody>
      </p:sp>
      <p:pic>
        <p:nvPicPr>
          <p:cNvPr id="311" name="Google Shape;311;g988f5cadf6_0_0"/>
          <p:cNvPicPr preferRelativeResize="0"/>
          <p:nvPr/>
        </p:nvPicPr>
        <p:blipFill rotWithShape="1">
          <a:blip r:embed="rId4">
            <a:alphaModFix/>
          </a:blip>
          <a:srcRect b="0" l="0" r="0" t="0"/>
          <a:stretch/>
        </p:blipFill>
        <p:spPr>
          <a:xfrm>
            <a:off x="5969007" y="1957275"/>
            <a:ext cx="5275250" cy="3457950"/>
          </a:xfrm>
          <a:prstGeom prst="rect">
            <a:avLst/>
          </a:prstGeom>
          <a:noFill/>
          <a:ln>
            <a:noFill/>
          </a:ln>
        </p:spPr>
      </p:pic>
      <p:pic>
        <p:nvPicPr>
          <p:cNvPr id="312" name="Google Shape;312;g988f5cadf6_0_0"/>
          <p:cNvPicPr preferRelativeResize="0"/>
          <p:nvPr/>
        </p:nvPicPr>
        <p:blipFill rotWithShape="1">
          <a:blip r:embed="rId5">
            <a:alphaModFix/>
          </a:blip>
          <a:srcRect b="0" l="0" r="0" t="0"/>
          <a:stretch/>
        </p:blipFill>
        <p:spPr>
          <a:xfrm>
            <a:off x="295677" y="6112920"/>
            <a:ext cx="487363" cy="487363"/>
          </a:xfrm>
          <a:prstGeom prst="rect">
            <a:avLst/>
          </a:prstGeom>
          <a:noFill/>
          <a:ln>
            <a:noFill/>
          </a:ln>
        </p:spPr>
      </p:pic>
      <p:pic>
        <p:nvPicPr>
          <p:cNvPr id="313" name="Google Shape;313;g988f5cadf6_0_0"/>
          <p:cNvPicPr preferRelativeResize="0"/>
          <p:nvPr/>
        </p:nvPicPr>
        <p:blipFill rotWithShape="1">
          <a:blip r:embed="rId6">
            <a:alphaModFix/>
          </a:blip>
          <a:srcRect b="0" l="0" r="0" t="0"/>
          <a:stretch/>
        </p:blipFill>
        <p:spPr>
          <a:xfrm>
            <a:off x="11068050" y="5586437"/>
            <a:ext cx="925851" cy="116203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98a2c0bddd_0_30"/>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t>Raman Spectrometer Laser Source</a:t>
            </a:r>
            <a:endParaRPr/>
          </a:p>
        </p:txBody>
      </p:sp>
      <p:sp>
        <p:nvSpPr>
          <p:cNvPr id="319" name="Google Shape;319;g98a2c0bddd_0_30"/>
          <p:cNvSpPr txBox="1"/>
          <p:nvPr>
            <p:ph idx="1" type="body"/>
          </p:nvPr>
        </p:nvSpPr>
        <p:spPr>
          <a:xfrm>
            <a:off x="1086610" y="2223749"/>
            <a:ext cx="10018800" cy="312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360"/>
              </a:spcBef>
              <a:spcAft>
                <a:spcPts val="0"/>
              </a:spcAft>
              <a:buSzPts val="2400"/>
              <a:buNone/>
            </a:pPr>
            <a:r>
              <a:rPr lang="en-US">
                <a:latin typeface="Twentieth Century"/>
                <a:ea typeface="Twentieth Century"/>
                <a:cs typeface="Twentieth Century"/>
                <a:sym typeface="Twentieth Century"/>
              </a:rPr>
              <a:t>Specifications</a:t>
            </a:r>
            <a:endParaRPr>
              <a:latin typeface="Twentieth Century"/>
              <a:ea typeface="Twentieth Century"/>
              <a:cs typeface="Twentieth Century"/>
              <a:sym typeface="Twentieth Century"/>
            </a:endParaRPr>
          </a:p>
          <a:p>
            <a:pPr indent="-394335" lvl="0" marL="457200" rtl="0" algn="l">
              <a:lnSpc>
                <a:spcPct val="100000"/>
              </a:lnSpc>
              <a:spcBef>
                <a:spcPts val="360"/>
              </a:spcBef>
              <a:spcAft>
                <a:spcPts val="0"/>
              </a:spcAft>
              <a:buSzPts val="2610"/>
              <a:buFont typeface="Twentieth Century"/>
              <a:buChar char="•"/>
            </a:pPr>
            <a:r>
              <a:rPr lang="en-US">
                <a:latin typeface="Twentieth Century"/>
                <a:ea typeface="Twentieth Century"/>
                <a:cs typeface="Twentieth Century"/>
                <a:sym typeface="Twentieth Century"/>
              </a:rPr>
              <a:t>785 nm </a:t>
            </a:r>
            <a:endParaRPr>
              <a:latin typeface="Twentieth Century"/>
              <a:ea typeface="Twentieth Century"/>
              <a:cs typeface="Twentieth Century"/>
              <a:sym typeface="Twentieth Century"/>
            </a:endParaRPr>
          </a:p>
          <a:p>
            <a:pPr indent="-394335" lvl="0" marL="457200" rtl="0" algn="l">
              <a:lnSpc>
                <a:spcPct val="100000"/>
              </a:lnSpc>
              <a:spcBef>
                <a:spcPts val="0"/>
              </a:spcBef>
              <a:spcAft>
                <a:spcPts val="0"/>
              </a:spcAft>
              <a:buSzPts val="2610"/>
              <a:buFont typeface="Twentieth Century"/>
              <a:buChar char="•"/>
            </a:pPr>
            <a:r>
              <a:rPr lang="en-US">
                <a:latin typeface="Twentieth Century"/>
                <a:ea typeface="Twentieth Century"/>
                <a:cs typeface="Twentieth Century"/>
                <a:sym typeface="Twentieth Century"/>
              </a:rPr>
              <a:t>499 mW</a:t>
            </a:r>
            <a:endParaRPr>
              <a:latin typeface="Twentieth Century"/>
              <a:ea typeface="Twentieth Century"/>
              <a:cs typeface="Twentieth Century"/>
              <a:sym typeface="Twentieth Century"/>
            </a:endParaRPr>
          </a:p>
          <a:p>
            <a:pPr indent="-394335" lvl="0" marL="457200" rtl="0" algn="l">
              <a:lnSpc>
                <a:spcPct val="100000"/>
              </a:lnSpc>
              <a:spcBef>
                <a:spcPts val="0"/>
              </a:spcBef>
              <a:spcAft>
                <a:spcPts val="0"/>
              </a:spcAft>
              <a:buSzPts val="2610"/>
              <a:buFont typeface="Twentieth Century"/>
              <a:buChar char="•"/>
            </a:pPr>
            <a:r>
              <a:rPr lang="en-US">
                <a:latin typeface="Twentieth Century"/>
                <a:ea typeface="Twentieth Century"/>
                <a:cs typeface="Twentieth Century"/>
                <a:sym typeface="Twentieth Century"/>
              </a:rPr>
              <a:t>FC Fiber Connector</a:t>
            </a:r>
            <a:endParaRPr>
              <a:latin typeface="Twentieth Century"/>
              <a:ea typeface="Twentieth Century"/>
              <a:cs typeface="Twentieth Century"/>
              <a:sym typeface="Twentieth Century"/>
            </a:endParaRPr>
          </a:p>
          <a:p>
            <a:pPr indent="-381000" lvl="0" marL="457200" rtl="0" algn="l">
              <a:lnSpc>
                <a:spcPct val="100000"/>
              </a:lnSpc>
              <a:spcBef>
                <a:spcPts val="0"/>
              </a:spcBef>
              <a:spcAft>
                <a:spcPts val="0"/>
              </a:spcAft>
              <a:buSzPts val="2400"/>
              <a:buFont typeface="Twentieth Century"/>
              <a:buChar char="•"/>
            </a:pPr>
            <a:r>
              <a:rPr lang="en-US">
                <a:latin typeface="Twentieth Century"/>
                <a:ea typeface="Twentieth Century"/>
                <a:cs typeface="Twentieth Century"/>
                <a:sym typeface="Twentieth Century"/>
              </a:rPr>
              <a:t>5 volt intake </a:t>
            </a:r>
            <a:endParaRPr>
              <a:latin typeface="Twentieth Century"/>
              <a:ea typeface="Twentieth Century"/>
              <a:cs typeface="Twentieth Century"/>
              <a:sym typeface="Twentieth Century"/>
            </a:endParaRPr>
          </a:p>
        </p:txBody>
      </p:sp>
      <p:pic>
        <p:nvPicPr>
          <p:cNvPr id="320" name="Google Shape;320;g98a2c0bddd_0_30"/>
          <p:cNvPicPr preferRelativeResize="0"/>
          <p:nvPr/>
        </p:nvPicPr>
        <p:blipFill rotWithShape="1">
          <a:blip r:embed="rId4">
            <a:alphaModFix/>
          </a:blip>
          <a:srcRect b="0" l="0" r="0" t="0"/>
          <a:stretch/>
        </p:blipFill>
        <p:spPr>
          <a:xfrm>
            <a:off x="6058725" y="2481262"/>
            <a:ext cx="4751299" cy="3495676"/>
          </a:xfrm>
          <a:prstGeom prst="rect">
            <a:avLst/>
          </a:prstGeom>
          <a:noFill/>
          <a:ln>
            <a:noFill/>
          </a:ln>
        </p:spPr>
      </p:pic>
      <p:pic>
        <p:nvPicPr>
          <p:cNvPr id="321" name="Google Shape;321;g98a2c0bddd_0_30"/>
          <p:cNvPicPr preferRelativeResize="0"/>
          <p:nvPr/>
        </p:nvPicPr>
        <p:blipFill rotWithShape="1">
          <a:blip r:embed="rId5">
            <a:alphaModFix/>
          </a:blip>
          <a:srcRect b="0" l="0" r="0" t="0"/>
          <a:stretch/>
        </p:blipFill>
        <p:spPr>
          <a:xfrm>
            <a:off x="249378" y="6205517"/>
            <a:ext cx="487363" cy="487363"/>
          </a:xfrm>
          <a:prstGeom prst="rect">
            <a:avLst/>
          </a:prstGeom>
          <a:noFill/>
          <a:ln>
            <a:noFill/>
          </a:ln>
        </p:spPr>
      </p:pic>
      <p:pic>
        <p:nvPicPr>
          <p:cNvPr id="322" name="Google Shape;322;g98a2c0bddd_0_30"/>
          <p:cNvPicPr preferRelativeResize="0"/>
          <p:nvPr/>
        </p:nvPicPr>
        <p:blipFill rotWithShape="1">
          <a:blip r:embed="rId6">
            <a:alphaModFix/>
          </a:blip>
          <a:srcRect b="0" l="0" r="0" t="0"/>
          <a:stretch/>
        </p:blipFill>
        <p:spPr>
          <a:xfrm>
            <a:off x="11068050" y="5586437"/>
            <a:ext cx="925851" cy="116203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acf3362bad_0_143"/>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t>Spectroscopy System</a:t>
            </a:r>
            <a:endParaRPr/>
          </a:p>
        </p:txBody>
      </p:sp>
      <p:pic>
        <p:nvPicPr>
          <p:cNvPr id="328" name="Google Shape;328;gacf3362bad_0_143"/>
          <p:cNvPicPr preferRelativeResize="0"/>
          <p:nvPr/>
        </p:nvPicPr>
        <p:blipFill rotWithShape="1">
          <a:blip r:embed="rId3">
            <a:alphaModFix/>
          </a:blip>
          <a:srcRect b="0" l="0" r="0" t="0"/>
          <a:stretch/>
        </p:blipFill>
        <p:spPr>
          <a:xfrm>
            <a:off x="1605738" y="1666887"/>
            <a:ext cx="9747325" cy="3724275"/>
          </a:xfrm>
          <a:prstGeom prst="rect">
            <a:avLst/>
          </a:prstGeom>
          <a:noFill/>
          <a:ln>
            <a:noFill/>
          </a:ln>
        </p:spPr>
      </p:pic>
      <p:pic>
        <p:nvPicPr>
          <p:cNvPr id="329" name="Google Shape;329;gacf3362bad_0_143"/>
          <p:cNvPicPr preferRelativeResize="0"/>
          <p:nvPr/>
        </p:nvPicPr>
        <p:blipFill rotWithShape="1">
          <a:blip r:embed="rId4">
            <a:alphaModFix/>
          </a:blip>
          <a:srcRect b="0" l="0" r="0" t="0"/>
          <a:stretch/>
        </p:blipFill>
        <p:spPr>
          <a:xfrm>
            <a:off x="11068050" y="5586437"/>
            <a:ext cx="925851" cy="116203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g97626c7093_0_232"/>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t>Comparing Spectras</a:t>
            </a:r>
            <a:endParaRPr/>
          </a:p>
        </p:txBody>
      </p:sp>
      <p:sp>
        <p:nvSpPr>
          <p:cNvPr id="335" name="Google Shape;335;g97626c7093_0_232"/>
          <p:cNvSpPr txBox="1"/>
          <p:nvPr>
            <p:ph idx="1" type="body"/>
          </p:nvPr>
        </p:nvSpPr>
        <p:spPr>
          <a:xfrm>
            <a:off x="1086610" y="2223749"/>
            <a:ext cx="10018800" cy="312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360"/>
              </a:spcBef>
              <a:spcAft>
                <a:spcPts val="0"/>
              </a:spcAft>
              <a:buSzPts val="2610"/>
              <a:buNone/>
            </a:pPr>
            <a:r>
              <a:rPr lang="en-US"/>
              <a:t>Three main Contaminant being observed:</a:t>
            </a:r>
            <a:endParaRPr/>
          </a:p>
          <a:p>
            <a:pPr indent="-394335" lvl="0" marL="457200" rtl="0" algn="l">
              <a:lnSpc>
                <a:spcPct val="100000"/>
              </a:lnSpc>
              <a:spcBef>
                <a:spcPts val="600"/>
              </a:spcBef>
              <a:spcAft>
                <a:spcPts val="0"/>
              </a:spcAft>
              <a:buSzPts val="2610"/>
              <a:buChar char="•"/>
            </a:pPr>
            <a:r>
              <a:rPr lang="en-US"/>
              <a:t>Snake Poison  </a:t>
            </a:r>
            <a:endParaRPr/>
          </a:p>
          <a:p>
            <a:pPr indent="-381000" lvl="0" marL="457200" rtl="0" algn="l">
              <a:lnSpc>
                <a:spcPct val="100000"/>
              </a:lnSpc>
              <a:spcBef>
                <a:spcPts val="600"/>
              </a:spcBef>
              <a:spcAft>
                <a:spcPts val="0"/>
              </a:spcAft>
              <a:buSzPts val="2400"/>
              <a:buChar char="•"/>
            </a:pPr>
            <a:r>
              <a:rPr lang="en-US"/>
              <a:t>Laundry Detergent</a:t>
            </a:r>
            <a:endParaRPr/>
          </a:p>
          <a:p>
            <a:pPr indent="-381000" lvl="0" marL="457200" rtl="0" algn="l">
              <a:lnSpc>
                <a:spcPct val="100000"/>
              </a:lnSpc>
              <a:spcBef>
                <a:spcPts val="600"/>
              </a:spcBef>
              <a:spcAft>
                <a:spcPts val="0"/>
              </a:spcAft>
              <a:buSzPts val="2400"/>
              <a:buChar char="•"/>
            </a:pPr>
            <a:r>
              <a:rPr lang="en-US"/>
              <a:t>Chlorine </a:t>
            </a:r>
            <a:endParaRPr/>
          </a:p>
        </p:txBody>
      </p:sp>
      <p:pic>
        <p:nvPicPr>
          <p:cNvPr id="336" name="Google Shape;336;g97626c7093_0_232"/>
          <p:cNvPicPr preferRelativeResize="0"/>
          <p:nvPr/>
        </p:nvPicPr>
        <p:blipFill rotWithShape="1">
          <a:blip r:embed="rId4">
            <a:alphaModFix/>
          </a:blip>
          <a:srcRect b="0" l="0" r="0" t="0"/>
          <a:stretch/>
        </p:blipFill>
        <p:spPr>
          <a:xfrm>
            <a:off x="11068050" y="5586437"/>
            <a:ext cx="925851" cy="1162038"/>
          </a:xfrm>
          <a:prstGeom prst="rect">
            <a:avLst/>
          </a:prstGeom>
          <a:noFill/>
          <a:ln>
            <a:noFill/>
          </a:ln>
        </p:spPr>
      </p:pic>
      <p:pic>
        <p:nvPicPr>
          <p:cNvPr id="337" name="Google Shape;337;g97626c7093_0_232"/>
          <p:cNvPicPr preferRelativeResize="0"/>
          <p:nvPr/>
        </p:nvPicPr>
        <p:blipFill rotWithShape="1">
          <a:blip r:embed="rId5">
            <a:alphaModFix/>
          </a:blip>
          <a:srcRect b="0" l="0" r="0" t="0"/>
          <a:stretch/>
        </p:blipFill>
        <p:spPr>
          <a:xfrm rot="-5400000">
            <a:off x="7906487" y="1081173"/>
            <a:ext cx="2076425" cy="5706400"/>
          </a:xfrm>
          <a:prstGeom prst="rect">
            <a:avLst/>
          </a:prstGeom>
          <a:noFill/>
          <a:ln>
            <a:noFill/>
          </a:ln>
        </p:spPr>
      </p:pic>
      <p:sp>
        <p:nvSpPr>
          <p:cNvPr id="338" name="Google Shape;338;g97626c7093_0_232"/>
          <p:cNvSpPr/>
          <p:nvPr/>
        </p:nvSpPr>
        <p:spPr>
          <a:xfrm flipH="1" rot="-10473147">
            <a:off x="4513826" y="3921275"/>
            <a:ext cx="1580036" cy="2621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g97626c7093_0_232"/>
          <p:cNvSpPr/>
          <p:nvPr/>
        </p:nvSpPr>
        <p:spPr>
          <a:xfrm flipH="1" rot="-10498308">
            <a:off x="3189109" y="4391227"/>
            <a:ext cx="2649295" cy="20156"/>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g97626c7093_0_232"/>
          <p:cNvSpPr/>
          <p:nvPr/>
        </p:nvSpPr>
        <p:spPr>
          <a:xfrm flipH="1" rot="-10783190">
            <a:off x="3837541" y="3424037"/>
            <a:ext cx="1963223" cy="189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acf3362bad_0_331"/>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t>Ocean View Raman Spectroscopy</a:t>
            </a:r>
            <a:endParaRPr/>
          </a:p>
        </p:txBody>
      </p:sp>
      <p:sp>
        <p:nvSpPr>
          <p:cNvPr id="346" name="Google Shape;346;gacf3362bad_0_331"/>
          <p:cNvSpPr txBox="1"/>
          <p:nvPr>
            <p:ph idx="1" type="body"/>
          </p:nvPr>
        </p:nvSpPr>
        <p:spPr>
          <a:xfrm>
            <a:off x="1086605" y="2223750"/>
            <a:ext cx="5038800" cy="3124200"/>
          </a:xfrm>
          <a:prstGeom prst="rect">
            <a:avLst/>
          </a:prstGeom>
          <a:noFill/>
          <a:ln>
            <a:noFill/>
          </a:ln>
        </p:spPr>
        <p:txBody>
          <a:bodyPr anchorCtr="0" anchor="ctr" bIns="45700" lIns="91425" spcFirstLastPara="1" rIns="91425" wrap="square" tIns="45700">
            <a:noAutofit/>
          </a:bodyPr>
          <a:lstStyle/>
          <a:p>
            <a:pPr indent="-381000" lvl="0" marL="457200" rtl="0" algn="l">
              <a:lnSpc>
                <a:spcPct val="100000"/>
              </a:lnSpc>
              <a:spcBef>
                <a:spcPts val="0"/>
              </a:spcBef>
              <a:spcAft>
                <a:spcPts val="0"/>
              </a:spcAft>
              <a:buSzPts val="2400"/>
              <a:buChar char="•"/>
            </a:pPr>
            <a:r>
              <a:rPr lang="en-US"/>
              <a:t>Integration time: 40 ms</a:t>
            </a:r>
            <a:endParaRPr/>
          </a:p>
          <a:p>
            <a:pPr indent="-381000" lvl="0" marL="457200" rtl="0" algn="l">
              <a:lnSpc>
                <a:spcPct val="100000"/>
              </a:lnSpc>
              <a:spcBef>
                <a:spcPts val="0"/>
              </a:spcBef>
              <a:spcAft>
                <a:spcPts val="0"/>
              </a:spcAft>
              <a:buSzPts val="2400"/>
              <a:buChar char="•"/>
            </a:pPr>
            <a:r>
              <a:rPr lang="en-US"/>
              <a:t>Boxcar width: 6</a:t>
            </a:r>
            <a:endParaRPr/>
          </a:p>
          <a:p>
            <a:pPr indent="-381000" lvl="0" marL="457200" rtl="0" algn="l">
              <a:lnSpc>
                <a:spcPct val="100000"/>
              </a:lnSpc>
              <a:spcBef>
                <a:spcPts val="0"/>
              </a:spcBef>
              <a:spcAft>
                <a:spcPts val="0"/>
              </a:spcAft>
              <a:buSzPts val="2400"/>
              <a:buChar char="•"/>
            </a:pPr>
            <a:r>
              <a:rPr lang="en-US"/>
              <a:t>Range 552.78-1084.42</a:t>
            </a:r>
            <a:endParaRPr/>
          </a:p>
          <a:p>
            <a:pPr indent="-381000" lvl="0" marL="457200" rtl="0" algn="l">
              <a:lnSpc>
                <a:spcPct val="100000"/>
              </a:lnSpc>
              <a:spcBef>
                <a:spcPts val="0"/>
              </a:spcBef>
              <a:spcAft>
                <a:spcPts val="0"/>
              </a:spcAft>
              <a:buSzPts val="2400"/>
              <a:buChar char="•"/>
            </a:pPr>
            <a:r>
              <a:rPr lang="en-US"/>
              <a:t>Light and dark spectrum subtraction</a:t>
            </a:r>
            <a:endParaRPr/>
          </a:p>
          <a:p>
            <a:pPr indent="-381000" lvl="0" marL="457200" rtl="0" algn="l">
              <a:lnSpc>
                <a:spcPct val="100000"/>
              </a:lnSpc>
              <a:spcBef>
                <a:spcPts val="0"/>
              </a:spcBef>
              <a:spcAft>
                <a:spcPts val="0"/>
              </a:spcAft>
              <a:buSzPts val="2400"/>
              <a:buChar char="•"/>
            </a:pPr>
            <a:r>
              <a:rPr lang="en-US"/>
              <a:t>Records Raman shift with graph and table</a:t>
            </a:r>
            <a:endParaRPr/>
          </a:p>
        </p:txBody>
      </p:sp>
      <p:pic>
        <p:nvPicPr>
          <p:cNvPr id="347" name="Google Shape;347;gacf3362bad_0_331"/>
          <p:cNvPicPr preferRelativeResize="0"/>
          <p:nvPr/>
        </p:nvPicPr>
        <p:blipFill rotWithShape="1">
          <a:blip r:embed="rId3">
            <a:alphaModFix/>
          </a:blip>
          <a:srcRect b="0" l="0" r="0" t="0"/>
          <a:stretch/>
        </p:blipFill>
        <p:spPr>
          <a:xfrm>
            <a:off x="11068050" y="5586437"/>
            <a:ext cx="925851" cy="1162038"/>
          </a:xfrm>
          <a:prstGeom prst="rect">
            <a:avLst/>
          </a:prstGeom>
          <a:noFill/>
          <a:ln>
            <a:noFill/>
          </a:ln>
        </p:spPr>
      </p:pic>
      <p:pic>
        <p:nvPicPr>
          <p:cNvPr id="348" name="Google Shape;348;gacf3362bad_0_331"/>
          <p:cNvPicPr preferRelativeResize="0"/>
          <p:nvPr/>
        </p:nvPicPr>
        <p:blipFill rotWithShape="1">
          <a:blip r:embed="rId4">
            <a:alphaModFix/>
          </a:blip>
          <a:srcRect b="0" l="0" r="0" t="0"/>
          <a:stretch/>
        </p:blipFill>
        <p:spPr>
          <a:xfrm>
            <a:off x="6786525" y="2093053"/>
            <a:ext cx="5038750" cy="2819548"/>
          </a:xfrm>
          <a:prstGeom prst="rect">
            <a:avLst/>
          </a:prstGeom>
          <a:noFill/>
          <a:ln>
            <a:noFill/>
          </a:ln>
        </p:spPr>
      </p:pic>
      <p:sp>
        <p:nvSpPr>
          <p:cNvPr id="349" name="Google Shape;349;gacf3362bad_0_331"/>
          <p:cNvSpPr/>
          <p:nvPr/>
        </p:nvSpPr>
        <p:spPr>
          <a:xfrm>
            <a:off x="6886575" y="3629025"/>
            <a:ext cx="1500300" cy="414300"/>
          </a:xfrm>
          <a:prstGeom prst="ellipse">
            <a:avLst/>
          </a:prstGeom>
          <a:no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gacf3362bad_0_340"/>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t>Contaminants</a:t>
            </a:r>
            <a:endParaRPr/>
          </a:p>
        </p:txBody>
      </p:sp>
      <p:pic>
        <p:nvPicPr>
          <p:cNvPr id="355" name="Google Shape;355;gacf3362bad_0_340"/>
          <p:cNvPicPr preferRelativeResize="0"/>
          <p:nvPr/>
        </p:nvPicPr>
        <p:blipFill rotWithShape="1">
          <a:blip r:embed="rId3">
            <a:alphaModFix/>
          </a:blip>
          <a:srcRect b="0" l="0" r="0" t="0"/>
          <a:stretch/>
        </p:blipFill>
        <p:spPr>
          <a:xfrm>
            <a:off x="11068050" y="5586437"/>
            <a:ext cx="925851" cy="1162038"/>
          </a:xfrm>
          <a:prstGeom prst="rect">
            <a:avLst/>
          </a:prstGeom>
          <a:noFill/>
          <a:ln>
            <a:noFill/>
          </a:ln>
        </p:spPr>
      </p:pic>
      <p:pic>
        <p:nvPicPr>
          <p:cNvPr id="356" name="Google Shape;356;gacf3362bad_0_340"/>
          <p:cNvPicPr preferRelativeResize="0"/>
          <p:nvPr/>
        </p:nvPicPr>
        <p:blipFill rotWithShape="1">
          <a:blip r:embed="rId4">
            <a:alphaModFix/>
          </a:blip>
          <a:srcRect b="0" l="0" r="0" t="0"/>
          <a:stretch/>
        </p:blipFill>
        <p:spPr>
          <a:xfrm>
            <a:off x="1303176" y="1526362"/>
            <a:ext cx="2465825" cy="3548075"/>
          </a:xfrm>
          <a:prstGeom prst="rect">
            <a:avLst/>
          </a:prstGeom>
          <a:noFill/>
          <a:ln>
            <a:noFill/>
          </a:ln>
        </p:spPr>
      </p:pic>
      <p:sp>
        <p:nvSpPr>
          <p:cNvPr id="357" name="Google Shape;357;gacf3362bad_0_340"/>
          <p:cNvSpPr txBox="1"/>
          <p:nvPr/>
        </p:nvSpPr>
        <p:spPr>
          <a:xfrm>
            <a:off x="1085888" y="5343525"/>
            <a:ext cx="2900400" cy="928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50"/>
              <a:buFont typeface="Arial"/>
              <a:buNone/>
            </a:pPr>
            <a:r>
              <a:rPr b="0" i="0" lang="en-US" sz="1250" u="none" cap="none" strike="noStrike">
                <a:solidFill>
                  <a:srgbClr val="FFFFFF"/>
                </a:solidFill>
                <a:latin typeface="Twentieth Century"/>
                <a:ea typeface="Twentieth Century"/>
                <a:cs typeface="Twentieth Century"/>
                <a:sym typeface="Twentieth Century"/>
              </a:rPr>
              <a:t>Contains 94.05% trichloro-s-triazinetrione and 5.95% other ingredients</a:t>
            </a:r>
            <a:endParaRPr b="0" i="0" sz="1250" u="none" cap="none" strike="noStrike">
              <a:solidFill>
                <a:srgbClr val="FFFFFF"/>
              </a:solidFill>
              <a:latin typeface="Twentieth Century"/>
              <a:ea typeface="Twentieth Century"/>
              <a:cs typeface="Twentieth Century"/>
              <a:sym typeface="Twentieth Century"/>
            </a:endParaRPr>
          </a:p>
        </p:txBody>
      </p:sp>
      <p:pic>
        <p:nvPicPr>
          <p:cNvPr id="358" name="Google Shape;358;gacf3362bad_0_340"/>
          <p:cNvPicPr preferRelativeResize="0"/>
          <p:nvPr/>
        </p:nvPicPr>
        <p:blipFill rotWithShape="1">
          <a:blip r:embed="rId5">
            <a:alphaModFix/>
          </a:blip>
          <a:srcRect b="0" l="0" r="0" t="0"/>
          <a:stretch/>
        </p:blipFill>
        <p:spPr>
          <a:xfrm>
            <a:off x="4997775" y="1683549"/>
            <a:ext cx="2391800" cy="3055150"/>
          </a:xfrm>
          <a:prstGeom prst="rect">
            <a:avLst/>
          </a:prstGeom>
          <a:noFill/>
          <a:ln>
            <a:noFill/>
          </a:ln>
        </p:spPr>
      </p:pic>
      <p:sp>
        <p:nvSpPr>
          <p:cNvPr id="359" name="Google Shape;359;gacf3362bad_0_340"/>
          <p:cNvSpPr txBox="1"/>
          <p:nvPr/>
        </p:nvSpPr>
        <p:spPr>
          <a:xfrm>
            <a:off x="4414825" y="4957800"/>
            <a:ext cx="3557700" cy="104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50"/>
              <a:buFont typeface="Arial"/>
              <a:buNone/>
            </a:pPr>
            <a:r>
              <a:rPr b="0" i="0" lang="en-US" sz="1250" u="none" cap="none" strike="noStrike">
                <a:solidFill>
                  <a:srgbClr val="FFFFFF"/>
                </a:solidFill>
                <a:latin typeface="Twentieth Century"/>
                <a:ea typeface="Twentieth Century"/>
                <a:cs typeface="Twentieth Century"/>
                <a:sym typeface="Twentieth Century"/>
              </a:rPr>
              <a:t>Contains naphthalene (7%) and sulfur (28%) as its active ingredients. Snake-A-Way has greater than 91% repellency rate for rattlesnakes and garter snakes.</a:t>
            </a:r>
            <a:endParaRPr b="0" i="0" sz="1600" u="none" cap="none" strike="noStrike">
              <a:solidFill>
                <a:srgbClr val="FFFFFF"/>
              </a:solidFill>
              <a:latin typeface="Twentieth Century"/>
              <a:ea typeface="Twentieth Century"/>
              <a:cs typeface="Twentieth Century"/>
              <a:sym typeface="Twentieth Century"/>
            </a:endParaRPr>
          </a:p>
        </p:txBody>
      </p:sp>
      <p:pic>
        <p:nvPicPr>
          <p:cNvPr id="360" name="Google Shape;360;gacf3362bad_0_340"/>
          <p:cNvPicPr preferRelativeResize="0"/>
          <p:nvPr/>
        </p:nvPicPr>
        <p:blipFill rotWithShape="1">
          <a:blip r:embed="rId6">
            <a:alphaModFix/>
          </a:blip>
          <a:srcRect b="0" l="0" r="0" t="0"/>
          <a:stretch/>
        </p:blipFill>
        <p:spPr>
          <a:xfrm>
            <a:off x="8704825" y="1526363"/>
            <a:ext cx="2363225" cy="3676676"/>
          </a:xfrm>
          <a:prstGeom prst="rect">
            <a:avLst/>
          </a:prstGeom>
          <a:noFill/>
          <a:ln>
            <a:noFill/>
          </a:ln>
        </p:spPr>
      </p:pic>
      <p:sp>
        <p:nvSpPr>
          <p:cNvPr id="361" name="Google Shape;361;gacf3362bad_0_340"/>
          <p:cNvSpPr txBox="1"/>
          <p:nvPr/>
        </p:nvSpPr>
        <p:spPr>
          <a:xfrm>
            <a:off x="8401038" y="5203050"/>
            <a:ext cx="2800500" cy="88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50"/>
              <a:buFont typeface="Arial"/>
              <a:buNone/>
            </a:pPr>
            <a:r>
              <a:rPr b="0" i="0" lang="en-US" sz="1250" u="none" cap="none" strike="noStrike">
                <a:solidFill>
                  <a:srgbClr val="FFFFFF"/>
                </a:solidFill>
                <a:latin typeface="Twentieth Century"/>
                <a:ea typeface="Twentieth Century"/>
                <a:cs typeface="Twentieth Century"/>
                <a:sym typeface="Twentieth Century"/>
              </a:rPr>
              <a:t>Contains multiple toxic chemicals including benzyl acetate, methylisothiazolinone, and calcium chloride.</a:t>
            </a:r>
            <a:endParaRPr b="0" i="0" sz="1250" u="none" cap="none" strike="noStrike">
              <a:solidFill>
                <a:srgbClr val="FFFFFF"/>
              </a:solidFill>
              <a:latin typeface="Twentieth Century"/>
              <a:ea typeface="Twentieth Century"/>
              <a:cs typeface="Twentieth Century"/>
              <a:sym typeface="Twentieth Century"/>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gacf3362bad_0_397"/>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t>Clean Water Spectrum</a:t>
            </a:r>
            <a:endParaRPr/>
          </a:p>
        </p:txBody>
      </p:sp>
      <p:pic>
        <p:nvPicPr>
          <p:cNvPr id="367" name="Google Shape;367;gacf3362bad_0_397"/>
          <p:cNvPicPr preferRelativeResize="0"/>
          <p:nvPr/>
        </p:nvPicPr>
        <p:blipFill rotWithShape="1">
          <a:blip r:embed="rId3">
            <a:alphaModFix/>
          </a:blip>
          <a:srcRect b="0" l="0" r="0" t="0"/>
          <a:stretch/>
        </p:blipFill>
        <p:spPr>
          <a:xfrm>
            <a:off x="1885550" y="1837150"/>
            <a:ext cx="9216300" cy="40265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988f5cadf6_0_5"/>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t>Spectroscopy Constraints</a:t>
            </a:r>
            <a:endParaRPr/>
          </a:p>
        </p:txBody>
      </p:sp>
      <p:sp>
        <p:nvSpPr>
          <p:cNvPr id="373" name="Google Shape;373;g988f5cadf6_0_5"/>
          <p:cNvSpPr txBox="1"/>
          <p:nvPr>
            <p:ph idx="1" type="body"/>
          </p:nvPr>
        </p:nvSpPr>
        <p:spPr>
          <a:xfrm>
            <a:off x="1086610" y="2223749"/>
            <a:ext cx="10018800" cy="3124200"/>
          </a:xfrm>
          <a:prstGeom prst="rect">
            <a:avLst/>
          </a:prstGeom>
          <a:noFill/>
          <a:ln>
            <a:noFill/>
          </a:ln>
        </p:spPr>
        <p:txBody>
          <a:bodyPr anchorCtr="0" anchor="ctr" bIns="45700" lIns="91425" spcFirstLastPara="1" rIns="91425" wrap="square" tIns="45700">
            <a:noAutofit/>
          </a:bodyPr>
          <a:lstStyle/>
          <a:p>
            <a:pPr indent="-394335" lvl="0" marL="457200" rtl="0" algn="l">
              <a:lnSpc>
                <a:spcPct val="100000"/>
              </a:lnSpc>
              <a:spcBef>
                <a:spcPts val="0"/>
              </a:spcBef>
              <a:spcAft>
                <a:spcPts val="0"/>
              </a:spcAft>
              <a:buSzPts val="2610"/>
              <a:buChar char="•"/>
            </a:pPr>
            <a:r>
              <a:rPr lang="en-US"/>
              <a:t>Parts per billion</a:t>
            </a:r>
            <a:endParaRPr/>
          </a:p>
          <a:p>
            <a:pPr indent="-381000" lvl="0" marL="457200" rtl="0" algn="l">
              <a:lnSpc>
                <a:spcPct val="100000"/>
              </a:lnSpc>
              <a:spcBef>
                <a:spcPts val="0"/>
              </a:spcBef>
              <a:spcAft>
                <a:spcPts val="0"/>
              </a:spcAft>
              <a:buSzPts val="2400"/>
              <a:buChar char="•"/>
            </a:pPr>
            <a:r>
              <a:rPr lang="en-US"/>
              <a:t>Exact contaminants</a:t>
            </a:r>
            <a:endParaRPr/>
          </a:p>
          <a:p>
            <a:pPr indent="-381000" lvl="0" marL="457200" rtl="0" algn="l">
              <a:lnSpc>
                <a:spcPct val="100000"/>
              </a:lnSpc>
              <a:spcBef>
                <a:spcPts val="0"/>
              </a:spcBef>
              <a:spcAft>
                <a:spcPts val="0"/>
              </a:spcAft>
              <a:buSzPts val="2400"/>
              <a:buChar char="•"/>
            </a:pPr>
            <a:r>
              <a:rPr lang="en-US"/>
              <a:t>Over saturation</a:t>
            </a:r>
            <a:endParaRPr/>
          </a:p>
        </p:txBody>
      </p:sp>
      <p:pic>
        <p:nvPicPr>
          <p:cNvPr id="374" name="Google Shape;374;g988f5cadf6_0_5"/>
          <p:cNvPicPr preferRelativeResize="0"/>
          <p:nvPr/>
        </p:nvPicPr>
        <p:blipFill rotWithShape="1">
          <a:blip r:embed="rId3">
            <a:alphaModFix/>
          </a:blip>
          <a:srcRect b="0" l="0" r="0" t="0"/>
          <a:stretch/>
        </p:blipFill>
        <p:spPr>
          <a:xfrm>
            <a:off x="11068050" y="5586437"/>
            <a:ext cx="925851" cy="1162038"/>
          </a:xfrm>
          <a:prstGeom prst="rect">
            <a:avLst/>
          </a:prstGeom>
          <a:noFill/>
          <a:ln>
            <a:noFill/>
          </a:ln>
        </p:spPr>
      </p:pic>
      <p:pic>
        <p:nvPicPr>
          <p:cNvPr id="375" name="Google Shape;375;g988f5cadf6_0_5"/>
          <p:cNvPicPr preferRelativeResize="0"/>
          <p:nvPr/>
        </p:nvPicPr>
        <p:blipFill rotWithShape="1">
          <a:blip r:embed="rId4">
            <a:alphaModFix/>
          </a:blip>
          <a:srcRect b="0" l="0" r="0" t="0"/>
          <a:stretch/>
        </p:blipFill>
        <p:spPr>
          <a:xfrm>
            <a:off x="5402125" y="2152650"/>
            <a:ext cx="5499251" cy="3120225"/>
          </a:xfrm>
          <a:prstGeom prst="rect">
            <a:avLst/>
          </a:prstGeom>
          <a:noFill/>
          <a:ln>
            <a:noFill/>
          </a:ln>
        </p:spPr>
      </p:pic>
      <p:sp>
        <p:nvSpPr>
          <p:cNvPr id="376" name="Google Shape;376;g988f5cadf6_0_5"/>
          <p:cNvSpPr txBox="1"/>
          <p:nvPr/>
        </p:nvSpPr>
        <p:spPr>
          <a:xfrm>
            <a:off x="6287250" y="5586425"/>
            <a:ext cx="3729000" cy="48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Arsenic Raman Shift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gacf3362bad_5_3"/>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t>overall connection</a:t>
            </a:r>
            <a:endParaRPr/>
          </a:p>
        </p:txBody>
      </p:sp>
      <p:sp>
        <p:nvSpPr>
          <p:cNvPr id="382" name="Google Shape;382;gacf3362bad_5_3"/>
          <p:cNvSpPr/>
          <p:nvPr/>
        </p:nvSpPr>
        <p:spPr>
          <a:xfrm>
            <a:off x="6440483" y="5474586"/>
            <a:ext cx="1440900" cy="7617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Spectrometer</a:t>
            </a:r>
            <a:endParaRPr b="0" i="0" sz="1400" u="none" cap="none" strike="noStrike">
              <a:solidFill>
                <a:srgbClr val="000000"/>
              </a:solidFill>
              <a:latin typeface="Arial"/>
              <a:ea typeface="Arial"/>
              <a:cs typeface="Arial"/>
              <a:sym typeface="Arial"/>
            </a:endParaRPr>
          </a:p>
        </p:txBody>
      </p:sp>
      <p:sp>
        <p:nvSpPr>
          <p:cNvPr id="383" name="Google Shape;383;gacf3362bad_5_3"/>
          <p:cNvSpPr/>
          <p:nvPr/>
        </p:nvSpPr>
        <p:spPr>
          <a:xfrm>
            <a:off x="3919208" y="3102304"/>
            <a:ext cx="1550400" cy="940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microcomputer</a:t>
            </a:r>
            <a:endParaRPr b="0" i="0" sz="1400" u="none" cap="none" strike="noStrike">
              <a:solidFill>
                <a:srgbClr val="000000"/>
              </a:solidFill>
              <a:latin typeface="Arial"/>
              <a:ea typeface="Arial"/>
              <a:cs typeface="Arial"/>
              <a:sym typeface="Arial"/>
            </a:endParaRPr>
          </a:p>
        </p:txBody>
      </p:sp>
      <p:cxnSp>
        <p:nvCxnSpPr>
          <p:cNvPr id="384" name="Google Shape;384;gacf3362bad_5_3"/>
          <p:cNvCxnSpPr>
            <a:stCxn id="382" idx="3"/>
          </p:cNvCxnSpPr>
          <p:nvPr/>
        </p:nvCxnSpPr>
        <p:spPr>
          <a:xfrm>
            <a:off x="7881383" y="5855436"/>
            <a:ext cx="970500" cy="5700"/>
          </a:xfrm>
          <a:prstGeom prst="straightConnector1">
            <a:avLst/>
          </a:prstGeom>
          <a:noFill/>
          <a:ln cap="flat" cmpd="sng" w="38100">
            <a:solidFill>
              <a:srgbClr val="FFFFFF"/>
            </a:solidFill>
            <a:prstDash val="solid"/>
            <a:round/>
            <a:headEnd len="sm" w="sm" type="none"/>
            <a:tailEnd len="sm" w="sm" type="none"/>
          </a:ln>
        </p:spPr>
      </p:cxnSp>
      <p:cxnSp>
        <p:nvCxnSpPr>
          <p:cNvPr id="385" name="Google Shape;385;gacf3362bad_5_3"/>
          <p:cNvCxnSpPr>
            <a:stCxn id="383" idx="3"/>
            <a:endCxn id="386" idx="1"/>
          </p:cNvCxnSpPr>
          <p:nvPr/>
        </p:nvCxnSpPr>
        <p:spPr>
          <a:xfrm>
            <a:off x="5469608" y="3572554"/>
            <a:ext cx="1851600" cy="0"/>
          </a:xfrm>
          <a:prstGeom prst="straightConnector1">
            <a:avLst/>
          </a:prstGeom>
          <a:noFill/>
          <a:ln cap="flat" cmpd="sng" w="38100">
            <a:solidFill>
              <a:srgbClr val="FFFFFF"/>
            </a:solidFill>
            <a:prstDash val="solid"/>
            <a:round/>
            <a:headEnd len="sm" w="sm" type="none"/>
            <a:tailEnd len="sm" w="sm" type="none"/>
          </a:ln>
        </p:spPr>
      </p:cxnSp>
      <p:sp>
        <p:nvSpPr>
          <p:cNvPr id="386" name="Google Shape;386;gacf3362bad_5_3"/>
          <p:cNvSpPr/>
          <p:nvPr/>
        </p:nvSpPr>
        <p:spPr>
          <a:xfrm>
            <a:off x="7321350" y="2643003"/>
            <a:ext cx="3380700" cy="18591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Display</a:t>
            </a:r>
            <a:endParaRPr b="0" i="0" sz="1400" u="none" cap="none" strike="noStrike">
              <a:solidFill>
                <a:srgbClr val="000000"/>
              </a:solidFill>
              <a:latin typeface="Arial"/>
              <a:ea typeface="Arial"/>
              <a:cs typeface="Arial"/>
              <a:sym typeface="Arial"/>
            </a:endParaRPr>
          </a:p>
        </p:txBody>
      </p:sp>
      <p:sp>
        <p:nvSpPr>
          <p:cNvPr id="387" name="Google Shape;387;gacf3362bad_5_3"/>
          <p:cNvSpPr/>
          <p:nvPr/>
        </p:nvSpPr>
        <p:spPr>
          <a:xfrm>
            <a:off x="3919208" y="4769352"/>
            <a:ext cx="488400" cy="429900"/>
          </a:xfrm>
          <a:prstGeom prst="round2SameRect">
            <a:avLst>
              <a:gd fmla="val 16667" name="adj1"/>
              <a:gd fmla="val 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5V</a:t>
            </a:r>
            <a:endParaRPr b="0" i="0" sz="1400" u="none" cap="none" strike="noStrike">
              <a:solidFill>
                <a:srgbClr val="000000"/>
              </a:solidFill>
              <a:latin typeface="Arial"/>
              <a:ea typeface="Arial"/>
              <a:cs typeface="Arial"/>
              <a:sym typeface="Arial"/>
            </a:endParaRPr>
          </a:p>
        </p:txBody>
      </p:sp>
      <p:sp>
        <p:nvSpPr>
          <p:cNvPr id="388" name="Google Shape;388;gacf3362bad_5_3"/>
          <p:cNvSpPr/>
          <p:nvPr/>
        </p:nvSpPr>
        <p:spPr>
          <a:xfrm>
            <a:off x="4895264" y="4769352"/>
            <a:ext cx="641400" cy="422700"/>
          </a:xfrm>
          <a:prstGeom prst="round2SameRect">
            <a:avLst>
              <a:gd fmla="val 16667" name="adj1"/>
              <a:gd fmla="val 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GND</a:t>
            </a:r>
            <a:endParaRPr b="0" i="0" sz="1400" u="none" cap="none" strike="noStrike">
              <a:solidFill>
                <a:srgbClr val="000000"/>
              </a:solidFill>
              <a:latin typeface="Arial"/>
              <a:ea typeface="Arial"/>
              <a:cs typeface="Arial"/>
              <a:sym typeface="Arial"/>
            </a:endParaRPr>
          </a:p>
        </p:txBody>
      </p:sp>
      <p:cxnSp>
        <p:nvCxnSpPr>
          <p:cNvPr id="389" name="Google Shape;389;gacf3362bad_5_3"/>
          <p:cNvCxnSpPr>
            <a:stCxn id="387" idx="3"/>
          </p:cNvCxnSpPr>
          <p:nvPr/>
        </p:nvCxnSpPr>
        <p:spPr>
          <a:xfrm rot="10800000">
            <a:off x="4066808" y="4193652"/>
            <a:ext cx="96600" cy="575700"/>
          </a:xfrm>
          <a:prstGeom prst="straightConnector1">
            <a:avLst/>
          </a:prstGeom>
          <a:noFill/>
          <a:ln cap="flat" cmpd="sng" w="9525">
            <a:solidFill>
              <a:schemeClr val="dk2"/>
            </a:solidFill>
            <a:prstDash val="solid"/>
            <a:round/>
            <a:headEnd len="sm" w="sm" type="none"/>
            <a:tailEnd len="sm" w="sm" type="none"/>
          </a:ln>
        </p:spPr>
      </p:cxnSp>
      <p:cxnSp>
        <p:nvCxnSpPr>
          <p:cNvPr id="390" name="Google Shape;390;gacf3362bad_5_3"/>
          <p:cNvCxnSpPr>
            <a:endCxn id="388" idx="3"/>
          </p:cNvCxnSpPr>
          <p:nvPr/>
        </p:nvCxnSpPr>
        <p:spPr>
          <a:xfrm>
            <a:off x="4767764" y="4208352"/>
            <a:ext cx="448200" cy="561000"/>
          </a:xfrm>
          <a:prstGeom prst="straightConnector1">
            <a:avLst/>
          </a:prstGeom>
          <a:noFill/>
          <a:ln cap="flat" cmpd="sng" w="9525">
            <a:solidFill>
              <a:schemeClr val="dk2"/>
            </a:solidFill>
            <a:prstDash val="solid"/>
            <a:round/>
            <a:headEnd len="sm" w="sm" type="none"/>
            <a:tailEnd len="sm" w="sm" type="none"/>
          </a:ln>
        </p:spPr>
      </p:cxnSp>
      <p:sp>
        <p:nvSpPr>
          <p:cNvPr id="391" name="Google Shape;391;gacf3362bad_5_3"/>
          <p:cNvSpPr txBox="1"/>
          <p:nvPr/>
        </p:nvSpPr>
        <p:spPr>
          <a:xfrm>
            <a:off x="7881375" y="5474575"/>
            <a:ext cx="1057200" cy="18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orbel"/>
                <a:ea typeface="Corbel"/>
                <a:cs typeface="Corbel"/>
                <a:sym typeface="Corbel"/>
              </a:rPr>
              <a:t>USB connection</a:t>
            </a:r>
            <a:endParaRPr b="0" i="0" sz="900" u="none" cap="none" strike="noStrike">
              <a:solidFill>
                <a:srgbClr val="000000"/>
              </a:solidFill>
              <a:latin typeface="Corbel"/>
              <a:ea typeface="Corbel"/>
              <a:cs typeface="Corbel"/>
              <a:sym typeface="Corbel"/>
            </a:endParaRPr>
          </a:p>
        </p:txBody>
      </p:sp>
      <p:sp>
        <p:nvSpPr>
          <p:cNvPr id="392" name="Google Shape;392;gacf3362bad_5_3"/>
          <p:cNvSpPr txBox="1"/>
          <p:nvPr/>
        </p:nvSpPr>
        <p:spPr>
          <a:xfrm>
            <a:off x="6057974" y="3171265"/>
            <a:ext cx="502800" cy="13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orbel"/>
                <a:ea typeface="Corbel"/>
                <a:cs typeface="Corbel"/>
                <a:sym typeface="Corbel"/>
              </a:rPr>
              <a:t>DSA</a:t>
            </a:r>
            <a:endParaRPr b="0" i="0" sz="900" u="none" cap="none" strike="noStrike">
              <a:solidFill>
                <a:srgbClr val="000000"/>
              </a:solidFill>
              <a:latin typeface="Corbel"/>
              <a:ea typeface="Corbel"/>
              <a:cs typeface="Corbel"/>
              <a:sym typeface="Corbel"/>
            </a:endParaRPr>
          </a:p>
        </p:txBody>
      </p:sp>
      <p:sp>
        <p:nvSpPr>
          <p:cNvPr id="393" name="Google Shape;393;gacf3362bad_5_3"/>
          <p:cNvSpPr txBox="1"/>
          <p:nvPr/>
        </p:nvSpPr>
        <p:spPr>
          <a:xfrm>
            <a:off x="3791552" y="4228431"/>
            <a:ext cx="641400" cy="19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orbel"/>
                <a:ea typeface="Corbel"/>
                <a:cs typeface="Corbel"/>
                <a:sym typeface="Corbel"/>
              </a:rPr>
              <a:t>wire</a:t>
            </a:r>
            <a:endParaRPr b="0" i="0" sz="900" u="none" cap="none" strike="noStrike">
              <a:solidFill>
                <a:srgbClr val="000000"/>
              </a:solidFill>
              <a:latin typeface="Corbel"/>
              <a:ea typeface="Corbel"/>
              <a:cs typeface="Corbel"/>
              <a:sym typeface="Corbel"/>
            </a:endParaRPr>
          </a:p>
        </p:txBody>
      </p:sp>
      <p:sp>
        <p:nvSpPr>
          <p:cNvPr id="394" name="Google Shape;394;gacf3362bad_5_3"/>
          <p:cNvSpPr txBox="1"/>
          <p:nvPr/>
        </p:nvSpPr>
        <p:spPr>
          <a:xfrm>
            <a:off x="4779170" y="4230075"/>
            <a:ext cx="490500" cy="51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Corbel"/>
                <a:ea typeface="Corbel"/>
                <a:cs typeface="Corbel"/>
                <a:sym typeface="Corbel"/>
              </a:rPr>
              <a:t>wire</a:t>
            </a:r>
            <a:endParaRPr b="0" i="0" sz="1400" u="none" cap="none" strike="noStrike">
              <a:solidFill>
                <a:srgbClr val="000000"/>
              </a:solidFill>
              <a:latin typeface="Arial"/>
              <a:ea typeface="Arial"/>
              <a:cs typeface="Arial"/>
              <a:sym typeface="Arial"/>
            </a:endParaRPr>
          </a:p>
        </p:txBody>
      </p:sp>
      <p:cxnSp>
        <p:nvCxnSpPr>
          <p:cNvPr id="395" name="Google Shape;395;gacf3362bad_5_3"/>
          <p:cNvCxnSpPr/>
          <p:nvPr/>
        </p:nvCxnSpPr>
        <p:spPr>
          <a:xfrm>
            <a:off x="4163568" y="3983736"/>
            <a:ext cx="12300" cy="780300"/>
          </a:xfrm>
          <a:prstGeom prst="straightConnector1">
            <a:avLst/>
          </a:prstGeom>
          <a:noFill/>
          <a:ln cap="flat" cmpd="sng" w="38100">
            <a:solidFill>
              <a:srgbClr val="FFFFFF"/>
            </a:solidFill>
            <a:prstDash val="solid"/>
            <a:round/>
            <a:headEnd len="sm" w="sm" type="none"/>
            <a:tailEnd len="sm" w="sm" type="none"/>
          </a:ln>
        </p:spPr>
      </p:cxnSp>
      <p:cxnSp>
        <p:nvCxnSpPr>
          <p:cNvPr id="396" name="Google Shape;396;gacf3362bad_5_3"/>
          <p:cNvCxnSpPr/>
          <p:nvPr/>
        </p:nvCxnSpPr>
        <p:spPr>
          <a:xfrm>
            <a:off x="5175504" y="4008120"/>
            <a:ext cx="12300" cy="762000"/>
          </a:xfrm>
          <a:prstGeom prst="straightConnector1">
            <a:avLst/>
          </a:prstGeom>
          <a:noFill/>
          <a:ln cap="flat" cmpd="sng" w="38100">
            <a:solidFill>
              <a:srgbClr val="FFFFFF"/>
            </a:solidFill>
            <a:prstDash val="solid"/>
            <a:round/>
            <a:headEnd len="sm" w="sm" type="none"/>
            <a:tailEnd len="sm" w="sm" type="none"/>
          </a:ln>
        </p:spPr>
      </p:cxnSp>
      <p:sp>
        <p:nvSpPr>
          <p:cNvPr id="397" name="Google Shape;397;gacf3362bad_5_3"/>
          <p:cNvSpPr/>
          <p:nvPr/>
        </p:nvSpPr>
        <p:spPr>
          <a:xfrm>
            <a:off x="1700784" y="3051048"/>
            <a:ext cx="914400" cy="914400"/>
          </a:xfrm>
          <a:prstGeom prst="roundRect">
            <a:avLst>
              <a:gd fmla="val 16667" name="adj"/>
            </a:avLst>
          </a:prstGeom>
          <a:solidFill>
            <a:schemeClr val="accent1"/>
          </a:solidFill>
          <a:ln cap="flat" cmpd="sng" w="25400">
            <a:solidFill>
              <a:srgbClr val="237DA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Sensor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laser</a:t>
            </a:r>
            <a:endParaRPr b="0" i="0" sz="1400" u="none" cap="none" strike="noStrike">
              <a:solidFill>
                <a:srgbClr val="000000"/>
              </a:solidFill>
              <a:latin typeface="Arial"/>
              <a:ea typeface="Arial"/>
              <a:cs typeface="Arial"/>
              <a:sym typeface="Arial"/>
            </a:endParaRPr>
          </a:p>
        </p:txBody>
      </p:sp>
      <p:cxnSp>
        <p:nvCxnSpPr>
          <p:cNvPr id="398" name="Google Shape;398;gacf3362bad_5_3"/>
          <p:cNvCxnSpPr/>
          <p:nvPr/>
        </p:nvCxnSpPr>
        <p:spPr>
          <a:xfrm flipH="1" rot="10800000">
            <a:off x="2617851" y="3462230"/>
            <a:ext cx="1298400" cy="24300"/>
          </a:xfrm>
          <a:prstGeom prst="straightConnector1">
            <a:avLst/>
          </a:prstGeom>
          <a:noFill/>
          <a:ln cap="flat" cmpd="sng" w="38100">
            <a:solidFill>
              <a:srgbClr val="FFFFFF"/>
            </a:solidFill>
            <a:prstDash val="solid"/>
            <a:round/>
            <a:headEnd len="sm" w="sm" type="none"/>
            <a:tailEnd len="sm" w="sm" type="none"/>
          </a:ln>
        </p:spPr>
      </p:cxnSp>
      <p:sp>
        <p:nvSpPr>
          <p:cNvPr id="399" name="Google Shape;399;gacf3362bad_5_3"/>
          <p:cNvSpPr txBox="1"/>
          <p:nvPr/>
        </p:nvSpPr>
        <p:spPr>
          <a:xfrm>
            <a:off x="2797302" y="3059430"/>
            <a:ext cx="10485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Control</a:t>
            </a:r>
            <a:endParaRPr b="0" i="0" sz="1400" u="none" cap="none" strike="noStrike">
              <a:solidFill>
                <a:srgbClr val="000000"/>
              </a:solidFill>
              <a:latin typeface="Arial"/>
              <a:ea typeface="Arial"/>
              <a:cs typeface="Arial"/>
              <a:sym typeface="Arial"/>
            </a:endParaRPr>
          </a:p>
        </p:txBody>
      </p:sp>
      <p:pic>
        <p:nvPicPr>
          <p:cNvPr id="400" name="Google Shape;400;gacf3362bad_5_3"/>
          <p:cNvPicPr preferRelativeResize="0"/>
          <p:nvPr/>
        </p:nvPicPr>
        <p:blipFill rotWithShape="1">
          <a:blip r:embed="rId3">
            <a:alphaModFix/>
          </a:blip>
          <a:srcRect b="0" l="0" r="0" t="0"/>
          <a:stretch/>
        </p:blipFill>
        <p:spPr>
          <a:xfrm>
            <a:off x="10834675" y="5634052"/>
            <a:ext cx="1057275" cy="1057275"/>
          </a:xfrm>
          <a:prstGeom prst="rect">
            <a:avLst/>
          </a:prstGeom>
          <a:noFill/>
          <a:ln>
            <a:noFill/>
          </a:ln>
        </p:spPr>
      </p:pic>
      <p:sp>
        <p:nvSpPr>
          <p:cNvPr id="401" name="Google Shape;401;gacf3362bad_5_3"/>
          <p:cNvSpPr/>
          <p:nvPr/>
        </p:nvSpPr>
        <p:spPr>
          <a:xfrm>
            <a:off x="4307700" y="1648438"/>
            <a:ext cx="773400" cy="575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UV light</a:t>
            </a:r>
            <a:endParaRPr b="0" i="0" sz="1400" u="none" cap="none" strike="noStrike">
              <a:solidFill>
                <a:srgbClr val="000000"/>
              </a:solidFill>
              <a:latin typeface="Arial"/>
              <a:ea typeface="Arial"/>
              <a:cs typeface="Arial"/>
              <a:sym typeface="Arial"/>
            </a:endParaRPr>
          </a:p>
        </p:txBody>
      </p:sp>
      <p:sp>
        <p:nvSpPr>
          <p:cNvPr id="402" name="Google Shape;402;gacf3362bad_5_3"/>
          <p:cNvSpPr/>
          <p:nvPr/>
        </p:nvSpPr>
        <p:spPr>
          <a:xfrm>
            <a:off x="5469600" y="1800050"/>
            <a:ext cx="1440900" cy="575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temperature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sensor</a:t>
            </a:r>
            <a:endParaRPr b="0" i="0" sz="1400" u="none" cap="none" strike="noStrike">
              <a:solidFill>
                <a:srgbClr val="000000"/>
              </a:solidFill>
              <a:latin typeface="Arial"/>
              <a:ea typeface="Arial"/>
              <a:cs typeface="Arial"/>
              <a:sym typeface="Arial"/>
            </a:endParaRPr>
          </a:p>
        </p:txBody>
      </p:sp>
      <p:sp>
        <p:nvSpPr>
          <p:cNvPr id="403" name="Google Shape;403;gacf3362bad_5_3"/>
          <p:cNvSpPr/>
          <p:nvPr/>
        </p:nvSpPr>
        <p:spPr>
          <a:xfrm>
            <a:off x="8886175" y="5637650"/>
            <a:ext cx="1203300" cy="761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Laptop</a:t>
            </a:r>
            <a:endParaRPr b="0" i="0" sz="1400" u="none" cap="none" strike="noStrike">
              <a:solidFill>
                <a:srgbClr val="000000"/>
              </a:solidFill>
              <a:latin typeface="Arial"/>
              <a:ea typeface="Arial"/>
              <a:cs typeface="Arial"/>
              <a:sym typeface="Arial"/>
            </a:endParaRPr>
          </a:p>
        </p:txBody>
      </p:sp>
      <p:cxnSp>
        <p:nvCxnSpPr>
          <p:cNvPr id="404" name="Google Shape;404;gacf3362bad_5_3"/>
          <p:cNvCxnSpPr/>
          <p:nvPr/>
        </p:nvCxnSpPr>
        <p:spPr>
          <a:xfrm>
            <a:off x="4667700" y="2224138"/>
            <a:ext cx="53400" cy="886800"/>
          </a:xfrm>
          <a:prstGeom prst="straightConnector1">
            <a:avLst/>
          </a:prstGeom>
          <a:noFill/>
          <a:ln cap="flat" cmpd="sng" w="38100">
            <a:solidFill>
              <a:srgbClr val="FFFFFF"/>
            </a:solidFill>
            <a:prstDash val="solid"/>
            <a:round/>
            <a:headEnd len="sm" w="sm" type="none"/>
            <a:tailEnd len="sm" w="sm" type="none"/>
          </a:ln>
        </p:spPr>
      </p:cxnSp>
      <p:cxnSp>
        <p:nvCxnSpPr>
          <p:cNvPr id="405" name="Google Shape;405;gacf3362bad_5_3"/>
          <p:cNvCxnSpPr>
            <a:stCxn id="402" idx="2"/>
            <a:endCxn id="383" idx="0"/>
          </p:cNvCxnSpPr>
          <p:nvPr/>
        </p:nvCxnSpPr>
        <p:spPr>
          <a:xfrm flipH="1">
            <a:off x="4694550" y="2375750"/>
            <a:ext cx="1495500" cy="726600"/>
          </a:xfrm>
          <a:prstGeom prst="straightConnector1">
            <a:avLst/>
          </a:prstGeom>
          <a:noFill/>
          <a:ln cap="flat" cmpd="sng" w="38100">
            <a:solidFill>
              <a:srgbClr val="FFFFFF"/>
            </a:solidFill>
            <a:prstDash val="solid"/>
            <a:round/>
            <a:headEnd len="sm" w="sm" type="none"/>
            <a:tailEnd len="sm" w="sm" type="none"/>
          </a:ln>
        </p:spPr>
      </p:cxnSp>
      <p:sp>
        <p:nvSpPr>
          <p:cNvPr id="406" name="Google Shape;406;gacf3362bad_5_3"/>
          <p:cNvSpPr/>
          <p:nvPr/>
        </p:nvSpPr>
        <p:spPr>
          <a:xfrm>
            <a:off x="2208850" y="1407688"/>
            <a:ext cx="1440900" cy="1057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PUMP</a:t>
            </a:r>
            <a:endParaRPr b="0" i="0" sz="1400" u="none" cap="none" strike="noStrike">
              <a:solidFill>
                <a:srgbClr val="000000"/>
              </a:solidFill>
              <a:latin typeface="Arial"/>
              <a:ea typeface="Arial"/>
              <a:cs typeface="Arial"/>
              <a:sym typeface="Arial"/>
            </a:endParaRPr>
          </a:p>
        </p:txBody>
      </p:sp>
      <p:cxnSp>
        <p:nvCxnSpPr>
          <p:cNvPr id="407" name="Google Shape;407;gacf3362bad_5_3"/>
          <p:cNvCxnSpPr>
            <a:endCxn id="383" idx="0"/>
          </p:cNvCxnSpPr>
          <p:nvPr/>
        </p:nvCxnSpPr>
        <p:spPr>
          <a:xfrm>
            <a:off x="2939108" y="2475004"/>
            <a:ext cx="1755300" cy="627300"/>
          </a:xfrm>
          <a:prstGeom prst="straightConnector1">
            <a:avLst/>
          </a:prstGeom>
          <a:noFill/>
          <a:ln cap="flat" cmpd="sng" w="38100">
            <a:solidFill>
              <a:srgbClr val="FFFFFF"/>
            </a:solidFill>
            <a:prstDash val="solid"/>
            <a:round/>
            <a:headEnd len="sm" w="sm" type="none"/>
            <a:tailEnd len="sm" w="sm" type="none"/>
          </a:ln>
        </p:spPr>
      </p:cxnSp>
      <p:pic>
        <p:nvPicPr>
          <p:cNvPr id="408" name="Google Shape;408;gacf3362bad_5_3"/>
          <p:cNvPicPr preferRelativeResize="0"/>
          <p:nvPr/>
        </p:nvPicPr>
        <p:blipFill rotWithShape="1">
          <a:blip r:embed="rId4">
            <a:alphaModFix/>
          </a:blip>
          <a:srcRect b="0" l="0" r="0" t="0"/>
          <a:stretch/>
        </p:blipFill>
        <p:spPr>
          <a:xfrm>
            <a:off x="11430000" y="6096000"/>
            <a:ext cx="609600" cy="609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g9747a35f8c_1_0"/>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chemeClr val="lt1"/>
                </a:solidFill>
                <a:latin typeface="Twentieth Century"/>
                <a:ea typeface="Twentieth Century"/>
                <a:cs typeface="Twentieth Century"/>
                <a:sym typeface="Twentieth Century"/>
              </a:rPr>
              <a:t>Goals and Objectives</a:t>
            </a:r>
            <a:endParaRPr>
              <a:solidFill>
                <a:schemeClr val="lt1"/>
              </a:solidFill>
              <a:latin typeface="Twentieth Century"/>
              <a:ea typeface="Twentieth Century"/>
              <a:cs typeface="Twentieth Century"/>
              <a:sym typeface="Twentieth Century"/>
            </a:endParaRPr>
          </a:p>
        </p:txBody>
      </p:sp>
      <p:sp>
        <p:nvSpPr>
          <p:cNvPr id="54" name="Google Shape;54;g9747a35f8c_1_0"/>
          <p:cNvSpPr txBox="1"/>
          <p:nvPr>
            <p:ph idx="1" type="body"/>
          </p:nvPr>
        </p:nvSpPr>
        <p:spPr>
          <a:xfrm>
            <a:off x="415650" y="870849"/>
            <a:ext cx="11360700" cy="5321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600"/>
              </a:spcBef>
              <a:spcAft>
                <a:spcPts val="0"/>
              </a:spcAft>
              <a:buSzPts val="2400"/>
              <a:buNone/>
            </a:pPr>
            <a:r>
              <a:t/>
            </a:r>
            <a:endParaRPr>
              <a:solidFill>
                <a:schemeClr val="lt1"/>
              </a:solidFill>
              <a:latin typeface="Twentieth Century"/>
              <a:ea typeface="Twentieth Century"/>
              <a:cs typeface="Twentieth Century"/>
              <a:sym typeface="Twentieth Century"/>
            </a:endParaRPr>
          </a:p>
          <a:p>
            <a:pPr indent="-394335" lvl="0" marL="457200" rtl="0" algn="l">
              <a:lnSpc>
                <a:spcPct val="100000"/>
              </a:lnSpc>
              <a:spcBef>
                <a:spcPts val="0"/>
              </a:spcBef>
              <a:spcAft>
                <a:spcPts val="0"/>
              </a:spcAft>
              <a:buClr>
                <a:schemeClr val="lt1"/>
              </a:buClr>
              <a:buSzPts val="2610"/>
              <a:buFont typeface="Twentieth Century"/>
              <a:buChar char="•"/>
            </a:pPr>
            <a:r>
              <a:rPr lang="en-US">
                <a:solidFill>
                  <a:schemeClr val="lt1"/>
                </a:solidFill>
                <a:latin typeface="Twentieth Century"/>
                <a:ea typeface="Twentieth Century"/>
                <a:cs typeface="Twentieth Century"/>
                <a:sym typeface="Twentieth Century"/>
              </a:rPr>
              <a:t>In-Line contaminant and temperature </a:t>
            </a:r>
            <a:r>
              <a:rPr lang="en-US">
                <a:solidFill>
                  <a:schemeClr val="lt1"/>
                </a:solidFill>
                <a:latin typeface="Twentieth Century"/>
                <a:ea typeface="Twentieth Century"/>
                <a:cs typeface="Twentieth Century"/>
                <a:sym typeface="Twentieth Century"/>
                <a:extLst>
                  <a:ext uri="http://customooxmlschemas.google.com/">
                    <go:slidesCustomData xmlns:go="http://customooxmlschemas.google.com/" textRoundtripDataId="0"/>
                  </a:ext>
                </a:extLst>
              </a:rPr>
              <a:t>monitoring</a:t>
            </a:r>
            <a:endParaRPr>
              <a:solidFill>
                <a:schemeClr val="lt1"/>
              </a:solidFill>
              <a:latin typeface="Twentieth Century"/>
              <a:ea typeface="Twentieth Century"/>
              <a:cs typeface="Twentieth Century"/>
              <a:sym typeface="Twentieth Century"/>
            </a:endParaRPr>
          </a:p>
          <a:p>
            <a:pPr indent="-394335" lvl="0" marL="457200" rtl="0" algn="l">
              <a:lnSpc>
                <a:spcPct val="100000"/>
              </a:lnSpc>
              <a:spcBef>
                <a:spcPts val="0"/>
              </a:spcBef>
              <a:spcAft>
                <a:spcPts val="0"/>
              </a:spcAft>
              <a:buClr>
                <a:schemeClr val="lt1"/>
              </a:buClr>
              <a:buSzPts val="2610"/>
              <a:buFont typeface="Twentieth Century"/>
              <a:buChar char="•"/>
            </a:pPr>
            <a:r>
              <a:rPr lang="en-US">
                <a:solidFill>
                  <a:schemeClr val="lt1"/>
                </a:solidFill>
                <a:latin typeface="Twentieth Century"/>
                <a:ea typeface="Twentieth Century"/>
                <a:cs typeface="Twentieth Century"/>
                <a:sym typeface="Twentieth Century"/>
              </a:rPr>
              <a:t>Solar Powered</a:t>
            </a:r>
            <a:endParaRPr>
              <a:solidFill>
                <a:schemeClr val="lt1"/>
              </a:solidFill>
              <a:latin typeface="Twentieth Century"/>
              <a:ea typeface="Twentieth Century"/>
              <a:cs typeface="Twentieth Century"/>
              <a:sym typeface="Twentieth Century"/>
            </a:endParaRPr>
          </a:p>
          <a:p>
            <a:pPr indent="-394335" lvl="0" marL="457200" rtl="0" algn="l">
              <a:lnSpc>
                <a:spcPct val="100000"/>
              </a:lnSpc>
              <a:spcBef>
                <a:spcPts val="0"/>
              </a:spcBef>
              <a:spcAft>
                <a:spcPts val="0"/>
              </a:spcAft>
              <a:buClr>
                <a:schemeClr val="lt1"/>
              </a:buClr>
              <a:buSzPts val="2610"/>
              <a:buFont typeface="Twentieth Century"/>
              <a:buChar char="•"/>
            </a:pPr>
            <a:r>
              <a:rPr lang="en-US">
                <a:solidFill>
                  <a:schemeClr val="lt1"/>
                </a:solidFill>
                <a:latin typeface="Twentieth Century"/>
                <a:ea typeface="Twentieth Century"/>
                <a:cs typeface="Twentieth Century"/>
                <a:sym typeface="Twentieth Century"/>
              </a:rPr>
              <a:t>Mobile Design</a:t>
            </a:r>
            <a:endParaRPr>
              <a:solidFill>
                <a:schemeClr val="lt1"/>
              </a:solidFill>
              <a:latin typeface="Twentieth Century"/>
              <a:ea typeface="Twentieth Century"/>
              <a:cs typeface="Twentieth Century"/>
              <a:sym typeface="Twentieth Century"/>
            </a:endParaRPr>
          </a:p>
          <a:p>
            <a:pPr indent="-394335" lvl="0" marL="457200" rtl="0" algn="l">
              <a:lnSpc>
                <a:spcPct val="100000"/>
              </a:lnSpc>
              <a:spcBef>
                <a:spcPts val="0"/>
              </a:spcBef>
              <a:spcAft>
                <a:spcPts val="0"/>
              </a:spcAft>
              <a:buClr>
                <a:schemeClr val="lt1"/>
              </a:buClr>
              <a:buSzPts val="2610"/>
              <a:buFont typeface="Twentieth Century"/>
              <a:buChar char="•"/>
            </a:pPr>
            <a:r>
              <a:rPr lang="en-US">
                <a:solidFill>
                  <a:schemeClr val="lt1"/>
                </a:solidFill>
                <a:latin typeface="Twentieth Century"/>
                <a:ea typeface="Twentieth Century"/>
                <a:cs typeface="Twentieth Century"/>
                <a:sym typeface="Twentieth Century"/>
              </a:rPr>
              <a:t>Interactive User Interface</a:t>
            </a:r>
            <a:endParaRPr>
              <a:solidFill>
                <a:schemeClr val="lt1"/>
              </a:solidFill>
              <a:latin typeface="Twentieth Century"/>
              <a:ea typeface="Twentieth Century"/>
              <a:cs typeface="Twentieth Century"/>
              <a:sym typeface="Twentieth Century"/>
            </a:endParaRPr>
          </a:p>
        </p:txBody>
      </p:sp>
      <p:pic>
        <p:nvPicPr>
          <p:cNvPr id="55" name="Google Shape;55;g9747a35f8c_1_0"/>
          <p:cNvPicPr preferRelativeResize="0"/>
          <p:nvPr/>
        </p:nvPicPr>
        <p:blipFill rotWithShape="1">
          <a:blip r:embed="rId4">
            <a:alphaModFix/>
          </a:blip>
          <a:srcRect b="0" l="0" r="0" t="0"/>
          <a:stretch/>
        </p:blipFill>
        <p:spPr>
          <a:xfrm>
            <a:off x="279400" y="6403975"/>
            <a:ext cx="244475" cy="244475"/>
          </a:xfrm>
          <a:prstGeom prst="rect">
            <a:avLst/>
          </a:prstGeom>
          <a:noFill/>
          <a:ln>
            <a:noFill/>
          </a:ln>
        </p:spPr>
      </p:pic>
      <p:pic>
        <p:nvPicPr>
          <p:cNvPr id="56" name="Google Shape;56;g9747a35f8c_1_0"/>
          <p:cNvPicPr preferRelativeResize="0"/>
          <p:nvPr/>
        </p:nvPicPr>
        <p:blipFill rotWithShape="1">
          <a:blip r:embed="rId5">
            <a:alphaModFix/>
          </a:blip>
          <a:srcRect b="0" l="0" r="0" t="0"/>
          <a:stretch/>
        </p:blipFill>
        <p:spPr>
          <a:xfrm>
            <a:off x="10907025" y="5566050"/>
            <a:ext cx="1085850" cy="11715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9880f8b1ce_1_7"/>
          <p:cNvSpPr txBox="1"/>
          <p:nvPr>
            <p:ph type="title"/>
          </p:nvPr>
        </p:nvSpPr>
        <p:spPr>
          <a:xfrm>
            <a:off x="1158861" y="83607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sz="3000">
                <a:solidFill>
                  <a:srgbClr val="FFFFFF"/>
                </a:solidFill>
                <a:latin typeface="Twentieth Century"/>
                <a:ea typeface="Twentieth Century"/>
                <a:cs typeface="Twentieth Century"/>
                <a:sym typeface="Twentieth Century"/>
              </a:rPr>
              <a:t>Microcontrollers</a:t>
            </a:r>
            <a:endParaRPr sz="3000">
              <a:solidFill>
                <a:srgbClr val="FFFFFF"/>
              </a:solidFill>
              <a:latin typeface="Twentieth Century"/>
              <a:ea typeface="Twentieth Century"/>
              <a:cs typeface="Twentieth Century"/>
              <a:sym typeface="Twentieth Century"/>
            </a:endParaRPr>
          </a:p>
        </p:txBody>
      </p:sp>
      <p:sp>
        <p:nvSpPr>
          <p:cNvPr id="414" name="Google Shape;414;g9880f8b1ce_1_7"/>
          <p:cNvSpPr txBox="1"/>
          <p:nvPr>
            <p:ph idx="1" type="body"/>
          </p:nvPr>
        </p:nvSpPr>
        <p:spPr>
          <a:xfrm>
            <a:off x="1158860" y="1604974"/>
            <a:ext cx="10018800" cy="3124200"/>
          </a:xfrm>
          <a:prstGeom prst="rect">
            <a:avLst/>
          </a:prstGeom>
          <a:noFill/>
          <a:ln>
            <a:noFill/>
          </a:ln>
        </p:spPr>
        <p:txBody>
          <a:bodyPr anchorCtr="0" anchor="ctr" bIns="45700" lIns="91425" spcFirstLastPara="1" rIns="91425" wrap="square" tIns="45700">
            <a:noAutofit/>
          </a:bodyPr>
          <a:lstStyle/>
          <a:p>
            <a:pPr indent="-381000" lvl="0" marL="457200" rtl="0" algn="l">
              <a:lnSpc>
                <a:spcPct val="100000"/>
              </a:lnSpc>
              <a:spcBef>
                <a:spcPts val="360"/>
              </a:spcBef>
              <a:spcAft>
                <a:spcPts val="0"/>
              </a:spcAft>
              <a:buClr>
                <a:srgbClr val="FFFFFF"/>
              </a:buClr>
              <a:buSzPts val="2400"/>
              <a:buChar char="•"/>
            </a:pPr>
            <a:r>
              <a:rPr lang="en-US">
                <a:solidFill>
                  <a:srgbClr val="FFFFFF"/>
                </a:solidFill>
                <a:latin typeface="Twentieth Century"/>
                <a:ea typeface="Twentieth Century"/>
                <a:cs typeface="Twentieth Century"/>
                <a:sym typeface="Twentieth Century"/>
              </a:rPr>
              <a:t>Initial idea failed</a:t>
            </a:r>
            <a:endParaRPr>
              <a:solidFill>
                <a:srgbClr val="FFFFFF"/>
              </a:solidFill>
              <a:latin typeface="Twentieth Century"/>
              <a:ea typeface="Twentieth Century"/>
              <a:cs typeface="Twentieth Century"/>
              <a:sym typeface="Twentieth Century"/>
            </a:endParaRPr>
          </a:p>
          <a:p>
            <a:pPr indent="-381000" lvl="0" marL="457200" rtl="0" algn="l">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 Cheaper $</a:t>
            </a:r>
            <a:endParaRPr>
              <a:solidFill>
                <a:srgbClr val="FFFFFF"/>
              </a:solidFill>
              <a:latin typeface="Twentieth Century"/>
              <a:ea typeface="Twentieth Century"/>
              <a:cs typeface="Twentieth Century"/>
              <a:sym typeface="Twentieth Century"/>
            </a:endParaRPr>
          </a:p>
          <a:p>
            <a:pPr indent="-381000" lvl="0" marL="457200" rtl="0" algn="l">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Soldered directly on the PCB</a:t>
            </a:r>
            <a:endParaRPr>
              <a:solidFill>
                <a:srgbClr val="FFFFFF"/>
              </a:solidFill>
              <a:latin typeface="Twentieth Century"/>
              <a:ea typeface="Twentieth Century"/>
              <a:cs typeface="Twentieth Century"/>
              <a:sym typeface="Twentieth Century"/>
            </a:endParaRPr>
          </a:p>
          <a:p>
            <a:pPr indent="-381000" lvl="0" marL="457200" rtl="0" algn="l">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Arduino library</a:t>
            </a:r>
            <a:endParaRPr>
              <a:solidFill>
                <a:srgbClr val="FFFFFF"/>
              </a:solidFill>
              <a:latin typeface="Twentieth Century"/>
              <a:ea typeface="Twentieth Century"/>
              <a:cs typeface="Twentieth Century"/>
              <a:sym typeface="Twentieth Century"/>
            </a:endParaRPr>
          </a:p>
          <a:p>
            <a:pPr indent="-381000" lvl="0" marL="457200" rtl="0" algn="l">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Difficult to interface</a:t>
            </a:r>
            <a:endParaRPr>
              <a:solidFill>
                <a:srgbClr val="FFFFFF"/>
              </a:solidFill>
              <a:latin typeface="Twentieth Century"/>
              <a:ea typeface="Twentieth Century"/>
              <a:cs typeface="Twentieth Century"/>
              <a:sym typeface="Twentieth Century"/>
            </a:endParaRPr>
          </a:p>
          <a:p>
            <a:pPr indent="-381000" lvl="0" marL="457200" rtl="0" algn="l">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5V/ 2.5-12V</a:t>
            </a:r>
            <a:endParaRPr>
              <a:solidFill>
                <a:srgbClr val="FFFFFF"/>
              </a:solidFill>
              <a:latin typeface="Twentieth Century"/>
              <a:ea typeface="Twentieth Century"/>
              <a:cs typeface="Twentieth Century"/>
              <a:sym typeface="Twentieth Century"/>
            </a:endParaRPr>
          </a:p>
          <a:p>
            <a:pPr indent="-381000" lvl="0" marL="457200" rtl="0" algn="l">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SRAM 2kB</a:t>
            </a:r>
            <a:endParaRPr>
              <a:solidFill>
                <a:srgbClr val="FFFFFF"/>
              </a:solidFill>
              <a:latin typeface="Twentieth Century"/>
              <a:ea typeface="Twentieth Century"/>
              <a:cs typeface="Twentieth Century"/>
              <a:sym typeface="Twentieth Century"/>
            </a:endParaRPr>
          </a:p>
          <a:p>
            <a:pPr indent="-381000" lvl="0" marL="457200" rtl="0" algn="l">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Flash 32kB</a:t>
            </a:r>
            <a:endParaRPr>
              <a:solidFill>
                <a:srgbClr val="FFFFFF"/>
              </a:solidFill>
              <a:latin typeface="Twentieth Century"/>
              <a:ea typeface="Twentieth Century"/>
              <a:cs typeface="Twentieth Century"/>
              <a:sym typeface="Twentieth Century"/>
            </a:endParaRPr>
          </a:p>
        </p:txBody>
      </p:sp>
      <p:pic>
        <p:nvPicPr>
          <p:cNvPr id="415" name="Google Shape;415;g9880f8b1ce_1_7"/>
          <p:cNvPicPr preferRelativeResize="0"/>
          <p:nvPr/>
        </p:nvPicPr>
        <p:blipFill rotWithShape="1">
          <a:blip r:embed="rId3">
            <a:alphaModFix/>
          </a:blip>
          <a:srcRect b="0" l="0" r="0" t="0"/>
          <a:stretch/>
        </p:blipFill>
        <p:spPr>
          <a:xfrm>
            <a:off x="7689800" y="1409375"/>
            <a:ext cx="3569475" cy="2504875"/>
          </a:xfrm>
          <a:prstGeom prst="rect">
            <a:avLst/>
          </a:prstGeom>
          <a:noFill/>
          <a:ln>
            <a:noFill/>
          </a:ln>
        </p:spPr>
      </p:pic>
      <p:cxnSp>
        <p:nvCxnSpPr>
          <p:cNvPr id="416" name="Google Shape;416;g9880f8b1ce_1_7"/>
          <p:cNvCxnSpPr/>
          <p:nvPr/>
        </p:nvCxnSpPr>
        <p:spPr>
          <a:xfrm>
            <a:off x="7142750" y="753225"/>
            <a:ext cx="4409400" cy="3206700"/>
          </a:xfrm>
          <a:prstGeom prst="straightConnector1">
            <a:avLst/>
          </a:prstGeom>
          <a:noFill/>
          <a:ln cap="flat" cmpd="sng" w="76200">
            <a:solidFill>
              <a:srgbClr val="FF0000"/>
            </a:solidFill>
            <a:prstDash val="solid"/>
            <a:round/>
            <a:headEnd len="sm" w="sm" type="none"/>
            <a:tailEnd len="sm" w="sm" type="none"/>
          </a:ln>
        </p:spPr>
      </p:cxnSp>
      <p:cxnSp>
        <p:nvCxnSpPr>
          <p:cNvPr id="417" name="Google Shape;417;g9880f8b1ce_1_7"/>
          <p:cNvCxnSpPr/>
          <p:nvPr/>
        </p:nvCxnSpPr>
        <p:spPr>
          <a:xfrm flipH="1">
            <a:off x="7273575" y="619950"/>
            <a:ext cx="4401900" cy="3294300"/>
          </a:xfrm>
          <a:prstGeom prst="straightConnector1">
            <a:avLst/>
          </a:prstGeom>
          <a:noFill/>
          <a:ln cap="flat" cmpd="sng" w="76200">
            <a:solidFill>
              <a:srgbClr val="FF0000"/>
            </a:solidFill>
            <a:prstDash val="solid"/>
            <a:round/>
            <a:headEnd len="sm" w="sm" type="none"/>
            <a:tailEnd len="sm" w="sm" type="none"/>
          </a:ln>
        </p:spPr>
      </p:cxnSp>
      <p:pic>
        <p:nvPicPr>
          <p:cNvPr id="418" name="Google Shape;418;g9880f8b1ce_1_7"/>
          <p:cNvPicPr preferRelativeResize="0"/>
          <p:nvPr/>
        </p:nvPicPr>
        <p:blipFill rotWithShape="1">
          <a:blip r:embed="rId4">
            <a:alphaModFix/>
          </a:blip>
          <a:srcRect b="0" l="0" r="0" t="0"/>
          <a:stretch/>
        </p:blipFill>
        <p:spPr>
          <a:xfrm>
            <a:off x="4207125" y="4275200"/>
            <a:ext cx="2334399" cy="2048625"/>
          </a:xfrm>
          <a:prstGeom prst="rect">
            <a:avLst/>
          </a:prstGeom>
          <a:noFill/>
          <a:ln>
            <a:noFill/>
          </a:ln>
        </p:spPr>
      </p:pic>
      <p:sp>
        <p:nvSpPr>
          <p:cNvPr id="419" name="Google Shape;419;g9880f8b1ce_1_7"/>
          <p:cNvSpPr txBox="1"/>
          <p:nvPr/>
        </p:nvSpPr>
        <p:spPr>
          <a:xfrm>
            <a:off x="7091350" y="4431575"/>
            <a:ext cx="4086300" cy="131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2400" u="none" cap="none" strike="noStrike">
                <a:solidFill>
                  <a:srgbClr val="FFFFFF"/>
                </a:solidFill>
                <a:latin typeface="Twentieth Century"/>
                <a:ea typeface="Twentieth Century"/>
                <a:cs typeface="Twentieth Century"/>
                <a:sym typeface="Twentieth Century"/>
              </a:rPr>
              <a:t>It was clear that a microcontroller be not able to have enough memory to process the data from the spectrometer. </a:t>
            </a:r>
            <a:endParaRPr b="0" i="0" sz="2400" u="none" cap="none" strike="noStrike">
              <a:solidFill>
                <a:srgbClr val="FFFFFF"/>
              </a:solidFill>
              <a:latin typeface="Twentieth Century"/>
              <a:ea typeface="Twentieth Century"/>
              <a:cs typeface="Twentieth Century"/>
              <a:sym typeface="Twentieth Century"/>
            </a:endParaRPr>
          </a:p>
        </p:txBody>
      </p:sp>
      <p:pic>
        <p:nvPicPr>
          <p:cNvPr id="420" name="Google Shape;420;g9880f8b1ce_1_7"/>
          <p:cNvPicPr preferRelativeResize="0"/>
          <p:nvPr/>
        </p:nvPicPr>
        <p:blipFill rotWithShape="1">
          <a:blip r:embed="rId5">
            <a:alphaModFix/>
          </a:blip>
          <a:srcRect b="0" l="0" r="0" t="0"/>
          <a:stretch/>
        </p:blipFill>
        <p:spPr>
          <a:xfrm>
            <a:off x="185750" y="6096000"/>
            <a:ext cx="609600" cy="609600"/>
          </a:xfrm>
          <a:prstGeom prst="rect">
            <a:avLst/>
          </a:prstGeom>
          <a:noFill/>
          <a:ln>
            <a:noFill/>
          </a:ln>
        </p:spPr>
      </p:pic>
      <p:pic>
        <p:nvPicPr>
          <p:cNvPr id="421" name="Google Shape;421;g9880f8b1ce_1_7"/>
          <p:cNvPicPr preferRelativeResize="0"/>
          <p:nvPr/>
        </p:nvPicPr>
        <p:blipFill rotWithShape="1">
          <a:blip r:embed="rId6">
            <a:alphaModFix/>
          </a:blip>
          <a:srcRect b="0" l="0" r="0" t="0"/>
          <a:stretch/>
        </p:blipFill>
        <p:spPr>
          <a:xfrm>
            <a:off x="10834675" y="5634052"/>
            <a:ext cx="1057275" cy="1057275"/>
          </a:xfrm>
          <a:prstGeom prst="rect">
            <a:avLst/>
          </a:prstGeom>
          <a:noFill/>
          <a:ln>
            <a:noFill/>
          </a:ln>
        </p:spPr>
      </p:pic>
      <p:pic>
        <p:nvPicPr>
          <p:cNvPr id="422" name="Google Shape;422;g9880f8b1ce_1_7"/>
          <p:cNvPicPr preferRelativeResize="0"/>
          <p:nvPr/>
        </p:nvPicPr>
        <p:blipFill rotWithShape="1">
          <a:blip r:embed="rId7">
            <a:alphaModFix/>
          </a:blip>
          <a:srcRect b="0" l="0" r="0" t="0"/>
          <a:stretch/>
        </p:blipFill>
        <p:spPr>
          <a:xfrm>
            <a:off x="11430000" y="6096000"/>
            <a:ext cx="609600" cy="609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9880f8b1ce_2_16"/>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latin typeface="Twentieth Century"/>
                <a:ea typeface="Twentieth Century"/>
                <a:cs typeface="Twentieth Century"/>
                <a:sym typeface="Twentieth Century"/>
              </a:rPr>
              <a:t>Rock64</a:t>
            </a:r>
            <a:endParaRPr>
              <a:latin typeface="Twentieth Century"/>
              <a:ea typeface="Twentieth Century"/>
              <a:cs typeface="Twentieth Century"/>
              <a:sym typeface="Twentieth Century"/>
            </a:endParaRPr>
          </a:p>
        </p:txBody>
      </p:sp>
      <p:sp>
        <p:nvSpPr>
          <p:cNvPr id="428" name="Google Shape;428;g9880f8b1ce_2_16"/>
          <p:cNvSpPr txBox="1"/>
          <p:nvPr>
            <p:ph idx="1" type="body"/>
          </p:nvPr>
        </p:nvSpPr>
        <p:spPr>
          <a:xfrm>
            <a:off x="1086610" y="2223749"/>
            <a:ext cx="10018800" cy="312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360"/>
              </a:spcBef>
              <a:spcAft>
                <a:spcPts val="0"/>
              </a:spcAft>
              <a:buSzPts val="2610"/>
              <a:buNone/>
            </a:pPr>
            <a:r>
              <a:rPr lang="en-US">
                <a:solidFill>
                  <a:srgbClr val="FFFFFF"/>
                </a:solidFill>
                <a:latin typeface="Twentieth Century"/>
                <a:ea typeface="Twentieth Century"/>
                <a:cs typeface="Twentieth Century"/>
                <a:sym typeface="Twentieth Century"/>
              </a:rPr>
              <a:t>The rocket64 was the first one our first </a:t>
            </a:r>
            <a:endParaRPr>
              <a:solidFill>
                <a:srgbClr val="FFFFFF"/>
              </a:solidFill>
              <a:latin typeface="Twentieth Century"/>
              <a:ea typeface="Twentieth Century"/>
              <a:cs typeface="Twentieth Century"/>
              <a:sym typeface="Twentieth Century"/>
            </a:endParaRPr>
          </a:p>
          <a:p>
            <a:pPr indent="0" lvl="0" marL="0" rtl="0" algn="l">
              <a:lnSpc>
                <a:spcPct val="100000"/>
              </a:lnSpc>
              <a:spcBef>
                <a:spcPts val="600"/>
              </a:spcBef>
              <a:spcAft>
                <a:spcPts val="0"/>
              </a:spcAft>
              <a:buSzPts val="2610"/>
              <a:buNone/>
            </a:pPr>
            <a:r>
              <a:rPr lang="en-US">
                <a:solidFill>
                  <a:srgbClr val="FFFFFF"/>
                </a:solidFill>
                <a:latin typeface="Twentieth Century"/>
                <a:ea typeface="Twentieth Century"/>
                <a:cs typeface="Twentieth Century"/>
                <a:sym typeface="Twentieth Century"/>
              </a:rPr>
              <a:t>options for the microcomputer</a:t>
            </a:r>
            <a:endParaRPr>
              <a:solidFill>
                <a:srgbClr val="FFFFFF"/>
              </a:solidFill>
              <a:latin typeface="Twentieth Century"/>
              <a:ea typeface="Twentieth Century"/>
              <a:cs typeface="Twentieth Century"/>
              <a:sym typeface="Twentieth Century"/>
            </a:endParaRPr>
          </a:p>
          <a:p>
            <a:pPr indent="-394335" lvl="0" marL="457200" rtl="0" algn="l">
              <a:lnSpc>
                <a:spcPct val="100000"/>
              </a:lnSpc>
              <a:spcBef>
                <a:spcPts val="600"/>
              </a:spcBef>
              <a:spcAft>
                <a:spcPts val="0"/>
              </a:spcAft>
              <a:buClr>
                <a:srgbClr val="FFFFFF"/>
              </a:buClr>
              <a:buSzPts val="2610"/>
              <a:buFont typeface="Twentieth Century"/>
              <a:buChar char="•"/>
            </a:pPr>
            <a:r>
              <a:rPr lang="en-US">
                <a:solidFill>
                  <a:srgbClr val="FFFFFF"/>
                </a:solidFill>
                <a:latin typeface="Twentieth Century"/>
                <a:ea typeface="Twentieth Century"/>
                <a:cs typeface="Twentieth Century"/>
                <a:sym typeface="Twentieth Century"/>
              </a:rPr>
              <a:t>$45</a:t>
            </a:r>
            <a:endParaRPr>
              <a:solidFill>
                <a:srgbClr val="FFFFFF"/>
              </a:solidFill>
              <a:latin typeface="Twentieth Century"/>
              <a:ea typeface="Twentieth Century"/>
              <a:cs typeface="Twentieth Century"/>
              <a:sym typeface="Twentieth Century"/>
            </a:endParaRPr>
          </a:p>
          <a:p>
            <a:pPr indent="-394335" lvl="0" marL="457200" rtl="0" algn="l">
              <a:lnSpc>
                <a:spcPct val="100000"/>
              </a:lnSpc>
              <a:spcBef>
                <a:spcPts val="0"/>
              </a:spcBef>
              <a:spcAft>
                <a:spcPts val="0"/>
              </a:spcAft>
              <a:buClr>
                <a:srgbClr val="FFFFFF"/>
              </a:buClr>
              <a:buSzPts val="2610"/>
              <a:buFont typeface="Twentieth Century"/>
              <a:buChar char="•"/>
            </a:pPr>
            <a:r>
              <a:rPr lang="en-US">
                <a:solidFill>
                  <a:srgbClr val="FFFFFF"/>
                </a:solidFill>
                <a:latin typeface="Twentieth Century"/>
                <a:ea typeface="Twentieth Century"/>
                <a:cs typeface="Twentieth Century"/>
                <a:sym typeface="Twentieth Century"/>
              </a:rPr>
              <a:t>4GB Ram / variable</a:t>
            </a:r>
            <a:endParaRPr>
              <a:solidFill>
                <a:srgbClr val="FFFFFF"/>
              </a:solidFill>
              <a:latin typeface="Twentieth Century"/>
              <a:ea typeface="Twentieth Century"/>
              <a:cs typeface="Twentieth Century"/>
              <a:sym typeface="Twentieth Century"/>
            </a:endParaRPr>
          </a:p>
          <a:p>
            <a:pPr indent="-394335" lvl="0" marL="457200" rtl="0" algn="l">
              <a:lnSpc>
                <a:spcPct val="100000"/>
              </a:lnSpc>
              <a:spcBef>
                <a:spcPts val="0"/>
              </a:spcBef>
              <a:spcAft>
                <a:spcPts val="0"/>
              </a:spcAft>
              <a:buClr>
                <a:srgbClr val="FFFFFF"/>
              </a:buClr>
              <a:buSzPts val="2610"/>
              <a:buFont typeface="Twentieth Century"/>
              <a:buChar char="•"/>
            </a:pPr>
            <a:r>
              <a:rPr lang="en-US">
                <a:solidFill>
                  <a:srgbClr val="FFFFFF"/>
                </a:solidFill>
                <a:latin typeface="Twentieth Century"/>
                <a:ea typeface="Twentieth Century"/>
                <a:cs typeface="Twentieth Century"/>
                <a:sym typeface="Twentieth Century"/>
              </a:rPr>
              <a:t>HDMI</a:t>
            </a:r>
            <a:endParaRPr>
              <a:solidFill>
                <a:srgbClr val="FFFFFF"/>
              </a:solidFill>
              <a:latin typeface="Twentieth Century"/>
              <a:ea typeface="Twentieth Century"/>
              <a:cs typeface="Twentieth Century"/>
              <a:sym typeface="Twentieth Century"/>
            </a:endParaRPr>
          </a:p>
          <a:p>
            <a:pPr indent="-394335" lvl="0" marL="457200" rtl="0" algn="l">
              <a:lnSpc>
                <a:spcPct val="100000"/>
              </a:lnSpc>
              <a:spcBef>
                <a:spcPts val="0"/>
              </a:spcBef>
              <a:spcAft>
                <a:spcPts val="0"/>
              </a:spcAft>
              <a:buClr>
                <a:srgbClr val="FFFFFF"/>
              </a:buClr>
              <a:buSzPts val="2610"/>
              <a:buFont typeface="Twentieth Century"/>
              <a:buChar char="•"/>
            </a:pPr>
            <a:r>
              <a:rPr lang="en-US">
                <a:solidFill>
                  <a:srgbClr val="FFFFFF"/>
                </a:solidFill>
                <a:latin typeface="Twentieth Century"/>
                <a:ea typeface="Twentieth Century"/>
                <a:cs typeface="Twentieth Century"/>
                <a:sym typeface="Twentieth Century"/>
              </a:rPr>
              <a:t> USB</a:t>
            </a:r>
            <a:endParaRPr>
              <a:solidFill>
                <a:srgbClr val="FFFFFF"/>
              </a:solidFill>
              <a:latin typeface="Twentieth Century"/>
              <a:ea typeface="Twentieth Century"/>
              <a:cs typeface="Twentieth Century"/>
              <a:sym typeface="Twentieth Century"/>
            </a:endParaRPr>
          </a:p>
          <a:p>
            <a:pPr indent="0" lvl="0" marL="0" rtl="0" algn="l">
              <a:lnSpc>
                <a:spcPct val="100000"/>
              </a:lnSpc>
              <a:spcBef>
                <a:spcPts val="600"/>
              </a:spcBef>
              <a:spcAft>
                <a:spcPts val="0"/>
              </a:spcAft>
              <a:buSzPts val="2610"/>
              <a:buNone/>
            </a:pPr>
            <a:r>
              <a:t/>
            </a:r>
            <a:endParaRPr/>
          </a:p>
          <a:p>
            <a:pPr indent="0" lvl="0" marL="0" rtl="0" algn="l">
              <a:lnSpc>
                <a:spcPct val="100000"/>
              </a:lnSpc>
              <a:spcBef>
                <a:spcPts val="600"/>
              </a:spcBef>
              <a:spcAft>
                <a:spcPts val="0"/>
              </a:spcAft>
              <a:buSzPts val="2610"/>
              <a:buNone/>
            </a:pPr>
            <a:r>
              <a:t/>
            </a:r>
            <a:endParaRPr/>
          </a:p>
          <a:p>
            <a:pPr indent="0" lvl="0" marL="0" rtl="0" algn="l">
              <a:lnSpc>
                <a:spcPct val="100000"/>
              </a:lnSpc>
              <a:spcBef>
                <a:spcPts val="600"/>
              </a:spcBef>
              <a:spcAft>
                <a:spcPts val="600"/>
              </a:spcAft>
              <a:buSzPts val="2610"/>
              <a:buNone/>
            </a:pPr>
            <a:r>
              <a:rPr lang="en-US"/>
              <a:t> </a:t>
            </a:r>
            <a:endParaRPr/>
          </a:p>
        </p:txBody>
      </p:sp>
      <p:pic>
        <p:nvPicPr>
          <p:cNvPr id="429" name="Google Shape;429;g9880f8b1ce_2_16"/>
          <p:cNvPicPr preferRelativeResize="0"/>
          <p:nvPr/>
        </p:nvPicPr>
        <p:blipFill rotWithShape="1">
          <a:blip r:embed="rId3">
            <a:alphaModFix/>
          </a:blip>
          <a:srcRect b="0" l="0" r="0" t="0"/>
          <a:stretch/>
        </p:blipFill>
        <p:spPr>
          <a:xfrm>
            <a:off x="6874124" y="1787100"/>
            <a:ext cx="4510626" cy="2250925"/>
          </a:xfrm>
          <a:prstGeom prst="rect">
            <a:avLst/>
          </a:prstGeom>
          <a:noFill/>
          <a:ln>
            <a:noFill/>
          </a:ln>
        </p:spPr>
      </p:pic>
      <p:sp>
        <p:nvSpPr>
          <p:cNvPr id="430" name="Google Shape;430;g9880f8b1ce_2_16"/>
          <p:cNvSpPr txBox="1"/>
          <p:nvPr/>
        </p:nvSpPr>
        <p:spPr>
          <a:xfrm>
            <a:off x="7044888" y="4351400"/>
            <a:ext cx="4169100" cy="188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2400" u="none" cap="none" strike="noStrike">
                <a:solidFill>
                  <a:srgbClr val="FFFFFF"/>
                </a:solidFill>
                <a:latin typeface="Twentieth Century"/>
                <a:ea typeface="Twentieth Century"/>
                <a:cs typeface="Twentieth Century"/>
                <a:sym typeface="Twentieth Century"/>
              </a:rPr>
              <a:t>It didn’t work because it was not  touchscreen friendly. Using raspberry the raspberry pi would be simpler to interface.</a:t>
            </a:r>
            <a:endParaRPr b="0" i="0" sz="2400" u="none" cap="none" strike="noStrike">
              <a:solidFill>
                <a:srgbClr val="FFFFFF"/>
              </a:solidFill>
              <a:latin typeface="Twentieth Century"/>
              <a:ea typeface="Twentieth Century"/>
              <a:cs typeface="Twentieth Century"/>
              <a:sym typeface="Twentieth Century"/>
            </a:endParaRPr>
          </a:p>
        </p:txBody>
      </p:sp>
      <p:pic>
        <p:nvPicPr>
          <p:cNvPr id="431" name="Google Shape;431;g9880f8b1ce_2_16"/>
          <p:cNvPicPr preferRelativeResize="0"/>
          <p:nvPr/>
        </p:nvPicPr>
        <p:blipFill rotWithShape="1">
          <a:blip r:embed="rId4">
            <a:alphaModFix/>
          </a:blip>
          <a:srcRect b="0" l="0" r="0" t="0"/>
          <a:stretch/>
        </p:blipFill>
        <p:spPr>
          <a:xfrm>
            <a:off x="142875" y="6096000"/>
            <a:ext cx="609600" cy="609600"/>
          </a:xfrm>
          <a:prstGeom prst="rect">
            <a:avLst/>
          </a:prstGeom>
          <a:noFill/>
          <a:ln>
            <a:noFill/>
          </a:ln>
        </p:spPr>
      </p:pic>
      <p:pic>
        <p:nvPicPr>
          <p:cNvPr id="432" name="Google Shape;432;g9880f8b1ce_2_16"/>
          <p:cNvPicPr preferRelativeResize="0"/>
          <p:nvPr/>
        </p:nvPicPr>
        <p:blipFill rotWithShape="1">
          <a:blip r:embed="rId5">
            <a:alphaModFix/>
          </a:blip>
          <a:srcRect b="0" l="0" r="0" t="0"/>
          <a:stretch/>
        </p:blipFill>
        <p:spPr>
          <a:xfrm>
            <a:off x="10834675" y="5634052"/>
            <a:ext cx="1057275" cy="1057275"/>
          </a:xfrm>
          <a:prstGeom prst="rect">
            <a:avLst/>
          </a:prstGeom>
          <a:noFill/>
          <a:ln>
            <a:noFill/>
          </a:ln>
        </p:spPr>
      </p:pic>
      <p:pic>
        <p:nvPicPr>
          <p:cNvPr id="433" name="Google Shape;433;g9880f8b1ce_2_16"/>
          <p:cNvPicPr preferRelativeResize="0"/>
          <p:nvPr/>
        </p:nvPicPr>
        <p:blipFill rotWithShape="1">
          <a:blip r:embed="rId6">
            <a:alphaModFix/>
          </a:blip>
          <a:srcRect b="0" l="0" r="0" t="0"/>
          <a:stretch/>
        </p:blipFill>
        <p:spPr>
          <a:xfrm>
            <a:off x="11430000" y="6096000"/>
            <a:ext cx="609600" cy="609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9880f8b1ce_2_10"/>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t>Raspberry pi 4b</a:t>
            </a:r>
            <a:endParaRPr/>
          </a:p>
        </p:txBody>
      </p:sp>
      <p:sp>
        <p:nvSpPr>
          <p:cNvPr id="439" name="Google Shape;439;g9880f8b1ce_2_10"/>
          <p:cNvSpPr txBox="1"/>
          <p:nvPr>
            <p:ph idx="1" type="body"/>
          </p:nvPr>
        </p:nvSpPr>
        <p:spPr>
          <a:xfrm>
            <a:off x="1086610" y="2223749"/>
            <a:ext cx="10018800" cy="312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360"/>
              </a:spcBef>
              <a:spcAft>
                <a:spcPts val="0"/>
              </a:spcAft>
              <a:buSzPts val="2610"/>
              <a:buNone/>
            </a:pPr>
            <a:r>
              <a:rPr lang="en-US">
                <a:solidFill>
                  <a:srgbClr val="FFFFFF"/>
                </a:solidFill>
                <a:latin typeface="Twentieth Century"/>
                <a:ea typeface="Twentieth Century"/>
                <a:cs typeface="Twentieth Century"/>
                <a:sym typeface="Twentieth Century"/>
              </a:rPr>
              <a:t>So we needed to use microcomputer </a:t>
            </a:r>
            <a:endParaRPr>
              <a:solidFill>
                <a:srgbClr val="FFFFFF"/>
              </a:solidFill>
              <a:latin typeface="Twentieth Century"/>
              <a:ea typeface="Twentieth Century"/>
              <a:cs typeface="Twentieth Century"/>
              <a:sym typeface="Twentieth Century"/>
            </a:endParaRPr>
          </a:p>
          <a:p>
            <a:pPr indent="0" lvl="0" marL="0" rtl="0" algn="l">
              <a:lnSpc>
                <a:spcPct val="100000"/>
              </a:lnSpc>
              <a:spcBef>
                <a:spcPts val="600"/>
              </a:spcBef>
              <a:spcAft>
                <a:spcPts val="0"/>
              </a:spcAft>
              <a:buSzPts val="2610"/>
              <a:buNone/>
            </a:pPr>
            <a:r>
              <a:rPr lang="en-US">
                <a:solidFill>
                  <a:srgbClr val="FFFFFF"/>
                </a:solidFill>
                <a:latin typeface="Twentieth Century"/>
                <a:ea typeface="Twentieth Century"/>
                <a:cs typeface="Twentieth Century"/>
                <a:sym typeface="Twentieth Century"/>
              </a:rPr>
              <a:t>that possess more memory and cpu.</a:t>
            </a:r>
            <a:endParaRPr>
              <a:solidFill>
                <a:srgbClr val="FFFFFF"/>
              </a:solidFill>
              <a:latin typeface="Twentieth Century"/>
              <a:ea typeface="Twentieth Century"/>
              <a:cs typeface="Twentieth Century"/>
              <a:sym typeface="Twentieth Century"/>
            </a:endParaRPr>
          </a:p>
          <a:p>
            <a:pPr indent="0" lvl="0" marL="0" rtl="0" algn="l">
              <a:lnSpc>
                <a:spcPct val="100000"/>
              </a:lnSpc>
              <a:spcBef>
                <a:spcPts val="600"/>
              </a:spcBef>
              <a:spcAft>
                <a:spcPts val="0"/>
              </a:spcAft>
              <a:buSzPts val="2610"/>
              <a:buNone/>
            </a:pPr>
            <a:r>
              <a:t/>
            </a:r>
            <a:endParaRPr>
              <a:solidFill>
                <a:srgbClr val="FFFFFF"/>
              </a:solidFill>
              <a:latin typeface="Twentieth Century"/>
              <a:ea typeface="Twentieth Century"/>
              <a:cs typeface="Twentieth Century"/>
              <a:sym typeface="Twentieth Century"/>
            </a:endParaRPr>
          </a:p>
          <a:p>
            <a:pPr indent="-381000" lvl="0" marL="457200" rtl="0" algn="just">
              <a:lnSpc>
                <a:spcPct val="100000"/>
              </a:lnSpc>
              <a:spcBef>
                <a:spcPts val="60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1 MicroSD socket</a:t>
            </a:r>
            <a:endParaRPr>
              <a:solidFill>
                <a:srgbClr val="FFFFFF"/>
              </a:solidFill>
              <a:latin typeface="Twentieth Century"/>
              <a:ea typeface="Twentieth Century"/>
              <a:cs typeface="Twentieth Century"/>
              <a:sym typeface="Twentieth Century"/>
            </a:endParaRPr>
          </a:p>
          <a:p>
            <a:pPr indent="-381000" lvl="0" marL="457200" rtl="0" algn="just">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4 USB ports</a:t>
            </a:r>
            <a:endParaRPr>
              <a:solidFill>
                <a:srgbClr val="FFFFFF"/>
              </a:solidFill>
              <a:latin typeface="Twentieth Century"/>
              <a:ea typeface="Twentieth Century"/>
              <a:cs typeface="Twentieth Century"/>
              <a:sym typeface="Twentieth Century"/>
            </a:endParaRPr>
          </a:p>
          <a:p>
            <a:pPr indent="-381000" lvl="0" marL="457200" rtl="0" algn="just">
              <a:lnSpc>
                <a:spcPct val="100000"/>
              </a:lnSpc>
              <a:spcBef>
                <a:spcPts val="120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4 core Cortex-A72 (ARM v8) 64-bit </a:t>
            </a:r>
            <a:endParaRPr>
              <a:solidFill>
                <a:srgbClr val="FFFFFF"/>
              </a:solidFill>
              <a:latin typeface="Twentieth Century"/>
              <a:ea typeface="Twentieth Century"/>
              <a:cs typeface="Twentieth Century"/>
              <a:sym typeface="Twentieth Century"/>
            </a:endParaRPr>
          </a:p>
          <a:p>
            <a:pPr indent="-381000" lvl="0" marL="457200" rtl="0" algn="just">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 DSI </a:t>
            </a:r>
            <a:endParaRPr>
              <a:solidFill>
                <a:srgbClr val="FFFFFF"/>
              </a:solidFill>
              <a:latin typeface="Twentieth Century"/>
              <a:ea typeface="Twentieth Century"/>
              <a:cs typeface="Twentieth Century"/>
              <a:sym typeface="Twentieth Century"/>
            </a:endParaRPr>
          </a:p>
          <a:p>
            <a:pPr indent="-381000" lvl="0" marL="457200" rtl="0" algn="just">
              <a:lnSpc>
                <a:spcPct val="100000"/>
              </a:lnSpc>
              <a:spcBef>
                <a:spcPts val="100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Having a standard DSI cable that can be easily connected to the standard was a big advantage of using the microcomputer </a:t>
            </a:r>
            <a:endParaRPr>
              <a:solidFill>
                <a:srgbClr val="FFFFFF"/>
              </a:solidFill>
              <a:latin typeface="Twentieth Century"/>
              <a:ea typeface="Twentieth Century"/>
              <a:cs typeface="Twentieth Century"/>
              <a:sym typeface="Twentieth Century"/>
            </a:endParaRPr>
          </a:p>
          <a:p>
            <a:pPr indent="-381000" lvl="0" marL="457200" rtl="0" algn="just">
              <a:lnSpc>
                <a:spcPct val="100000"/>
              </a:lnSpc>
              <a:spcBef>
                <a:spcPts val="100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Can be powered by a 5V pin and GND</a:t>
            </a:r>
            <a:endParaRPr>
              <a:solidFill>
                <a:srgbClr val="FFFFFF"/>
              </a:solidFill>
              <a:latin typeface="Twentieth Century"/>
              <a:ea typeface="Twentieth Century"/>
              <a:cs typeface="Twentieth Century"/>
              <a:sym typeface="Twentieth Century"/>
            </a:endParaRPr>
          </a:p>
          <a:p>
            <a:pPr indent="0" lvl="0" marL="457200" rtl="0" algn="just">
              <a:lnSpc>
                <a:spcPct val="100000"/>
              </a:lnSpc>
              <a:spcBef>
                <a:spcPts val="0"/>
              </a:spcBef>
              <a:spcAft>
                <a:spcPts val="0"/>
              </a:spcAft>
              <a:buSzPts val="2610"/>
              <a:buNone/>
            </a:pPr>
            <a:r>
              <a:t/>
            </a:r>
            <a:endParaRPr/>
          </a:p>
        </p:txBody>
      </p:sp>
      <p:pic>
        <p:nvPicPr>
          <p:cNvPr id="440" name="Google Shape;440;g9880f8b1ce_2_10"/>
          <p:cNvPicPr preferRelativeResize="0"/>
          <p:nvPr/>
        </p:nvPicPr>
        <p:blipFill rotWithShape="1">
          <a:blip r:embed="rId3">
            <a:alphaModFix/>
          </a:blip>
          <a:srcRect b="0" l="0" r="0" t="0"/>
          <a:stretch/>
        </p:blipFill>
        <p:spPr>
          <a:xfrm>
            <a:off x="7829025" y="2077450"/>
            <a:ext cx="3099374" cy="2141875"/>
          </a:xfrm>
          <a:prstGeom prst="rect">
            <a:avLst/>
          </a:prstGeom>
          <a:noFill/>
          <a:ln>
            <a:noFill/>
          </a:ln>
        </p:spPr>
      </p:pic>
      <p:pic>
        <p:nvPicPr>
          <p:cNvPr id="441" name="Google Shape;441;g9880f8b1ce_2_10"/>
          <p:cNvPicPr preferRelativeResize="0"/>
          <p:nvPr/>
        </p:nvPicPr>
        <p:blipFill rotWithShape="1">
          <a:blip r:embed="rId4">
            <a:alphaModFix/>
          </a:blip>
          <a:srcRect b="0" l="0" r="0" t="0"/>
          <a:stretch/>
        </p:blipFill>
        <p:spPr>
          <a:xfrm>
            <a:off x="200025" y="6067425"/>
            <a:ext cx="609600" cy="609600"/>
          </a:xfrm>
          <a:prstGeom prst="rect">
            <a:avLst/>
          </a:prstGeom>
          <a:noFill/>
          <a:ln>
            <a:noFill/>
          </a:ln>
        </p:spPr>
      </p:pic>
      <p:pic>
        <p:nvPicPr>
          <p:cNvPr id="442" name="Google Shape;442;g9880f8b1ce_2_10"/>
          <p:cNvPicPr preferRelativeResize="0"/>
          <p:nvPr/>
        </p:nvPicPr>
        <p:blipFill rotWithShape="1">
          <a:blip r:embed="rId5">
            <a:alphaModFix/>
          </a:blip>
          <a:srcRect b="0" l="0" r="0" t="0"/>
          <a:stretch/>
        </p:blipFill>
        <p:spPr>
          <a:xfrm>
            <a:off x="10834675" y="5634052"/>
            <a:ext cx="1057275" cy="1057275"/>
          </a:xfrm>
          <a:prstGeom prst="rect">
            <a:avLst/>
          </a:prstGeom>
          <a:noFill/>
          <a:ln>
            <a:noFill/>
          </a:ln>
        </p:spPr>
      </p:pic>
      <p:pic>
        <p:nvPicPr>
          <p:cNvPr id="443" name="Google Shape;443;g9880f8b1ce_2_10"/>
          <p:cNvPicPr preferRelativeResize="0"/>
          <p:nvPr/>
        </p:nvPicPr>
        <p:blipFill rotWithShape="1">
          <a:blip r:embed="rId6">
            <a:alphaModFix/>
          </a:blip>
          <a:srcRect b="0" l="0" r="0" t="0"/>
          <a:stretch/>
        </p:blipFill>
        <p:spPr>
          <a:xfrm>
            <a:off x="11430000" y="6096000"/>
            <a:ext cx="609600" cy="609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97a799bbc6_3_20"/>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rgbClr val="FFFFFF"/>
                </a:solidFill>
                <a:latin typeface="Twentieth Century"/>
                <a:ea typeface="Twentieth Century"/>
                <a:cs typeface="Twentieth Century"/>
                <a:sym typeface="Twentieth Century"/>
              </a:rPr>
              <a:t>Raspberry pi 4B schematic/ Pin</a:t>
            </a:r>
            <a:endParaRPr>
              <a:solidFill>
                <a:srgbClr val="FFFFFF"/>
              </a:solidFill>
              <a:latin typeface="Twentieth Century"/>
              <a:ea typeface="Twentieth Century"/>
              <a:cs typeface="Twentieth Century"/>
              <a:sym typeface="Twentieth Century"/>
            </a:endParaRPr>
          </a:p>
        </p:txBody>
      </p:sp>
      <p:pic>
        <p:nvPicPr>
          <p:cNvPr id="449" name="Google Shape;449;g97a799bbc6_3_20"/>
          <p:cNvPicPr preferRelativeResize="0"/>
          <p:nvPr/>
        </p:nvPicPr>
        <p:blipFill rotWithShape="1">
          <a:blip r:embed="rId3">
            <a:alphaModFix/>
          </a:blip>
          <a:srcRect b="0" l="0" r="0" t="0"/>
          <a:stretch/>
        </p:blipFill>
        <p:spPr>
          <a:xfrm>
            <a:off x="7058014" y="2743200"/>
            <a:ext cx="3195368" cy="3657600"/>
          </a:xfrm>
          <a:prstGeom prst="rect">
            <a:avLst/>
          </a:prstGeom>
          <a:noFill/>
          <a:ln>
            <a:noFill/>
          </a:ln>
        </p:spPr>
      </p:pic>
      <p:pic>
        <p:nvPicPr>
          <p:cNvPr id="450" name="Google Shape;450;g97a799bbc6_3_20"/>
          <p:cNvPicPr preferRelativeResize="0"/>
          <p:nvPr/>
        </p:nvPicPr>
        <p:blipFill rotWithShape="1">
          <a:blip r:embed="rId4">
            <a:alphaModFix/>
          </a:blip>
          <a:srcRect b="0" l="0" r="0" t="0"/>
          <a:stretch/>
        </p:blipFill>
        <p:spPr>
          <a:xfrm>
            <a:off x="242900" y="6096000"/>
            <a:ext cx="609600" cy="609600"/>
          </a:xfrm>
          <a:prstGeom prst="rect">
            <a:avLst/>
          </a:prstGeom>
          <a:noFill/>
          <a:ln>
            <a:noFill/>
          </a:ln>
        </p:spPr>
      </p:pic>
      <p:pic>
        <p:nvPicPr>
          <p:cNvPr id="451" name="Google Shape;451;g97a799bbc6_3_20"/>
          <p:cNvPicPr preferRelativeResize="0"/>
          <p:nvPr/>
        </p:nvPicPr>
        <p:blipFill rotWithShape="1">
          <a:blip r:embed="rId5">
            <a:alphaModFix/>
          </a:blip>
          <a:srcRect b="0" l="0" r="0" t="0"/>
          <a:stretch/>
        </p:blipFill>
        <p:spPr>
          <a:xfrm>
            <a:off x="10977550" y="5648327"/>
            <a:ext cx="1057275" cy="1057275"/>
          </a:xfrm>
          <a:prstGeom prst="rect">
            <a:avLst/>
          </a:prstGeom>
          <a:noFill/>
          <a:ln>
            <a:noFill/>
          </a:ln>
        </p:spPr>
      </p:pic>
      <p:pic>
        <p:nvPicPr>
          <p:cNvPr id="452" name="Google Shape;452;g97a799bbc6_3_20"/>
          <p:cNvPicPr preferRelativeResize="0"/>
          <p:nvPr/>
        </p:nvPicPr>
        <p:blipFill rotWithShape="1">
          <a:blip r:embed="rId6">
            <a:alphaModFix/>
          </a:blip>
          <a:srcRect b="0" l="0" r="0" t="0"/>
          <a:stretch/>
        </p:blipFill>
        <p:spPr>
          <a:xfrm>
            <a:off x="1576668" y="2390766"/>
            <a:ext cx="3694300" cy="3786198"/>
          </a:xfrm>
          <a:prstGeom prst="rect">
            <a:avLst/>
          </a:prstGeom>
          <a:noFill/>
          <a:ln>
            <a:noFill/>
          </a:ln>
        </p:spPr>
      </p:pic>
      <p:pic>
        <p:nvPicPr>
          <p:cNvPr id="453" name="Google Shape;453;g97a799bbc6_3_20"/>
          <p:cNvPicPr preferRelativeResize="0"/>
          <p:nvPr/>
        </p:nvPicPr>
        <p:blipFill rotWithShape="1">
          <a:blip r:embed="rId7">
            <a:alphaModFix/>
          </a:blip>
          <a:srcRect b="0" l="0" r="0" t="0"/>
          <a:stretch/>
        </p:blipFill>
        <p:spPr>
          <a:xfrm>
            <a:off x="11430000" y="6096000"/>
            <a:ext cx="609600" cy="609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g9747a35f8c_1_20"/>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rgbClr val="FFFFFF"/>
                </a:solidFill>
                <a:latin typeface="Twentieth Century"/>
                <a:ea typeface="Twentieth Century"/>
                <a:cs typeface="Twentieth Century"/>
                <a:sym typeface="Twentieth Century"/>
              </a:rPr>
              <a:t>Display</a:t>
            </a:r>
            <a:endParaRPr>
              <a:solidFill>
                <a:srgbClr val="FFFFFF"/>
              </a:solidFill>
              <a:latin typeface="Twentieth Century"/>
              <a:ea typeface="Twentieth Century"/>
              <a:cs typeface="Twentieth Century"/>
              <a:sym typeface="Twentieth Century"/>
            </a:endParaRPr>
          </a:p>
        </p:txBody>
      </p:sp>
      <p:sp>
        <p:nvSpPr>
          <p:cNvPr id="459" name="Google Shape;459;g9747a35f8c_1_20"/>
          <p:cNvSpPr txBox="1"/>
          <p:nvPr>
            <p:ph idx="1" type="body"/>
          </p:nvPr>
        </p:nvSpPr>
        <p:spPr>
          <a:xfrm>
            <a:off x="1086604" y="2223750"/>
            <a:ext cx="6012000" cy="3124200"/>
          </a:xfrm>
          <a:prstGeom prst="rect">
            <a:avLst/>
          </a:prstGeom>
          <a:noFill/>
          <a:ln>
            <a:noFill/>
          </a:ln>
        </p:spPr>
        <p:txBody>
          <a:bodyPr anchorCtr="0" anchor="ctr" bIns="45700" lIns="91425" spcFirstLastPara="1" rIns="91425" wrap="square" tIns="45700">
            <a:noAutofit/>
          </a:bodyPr>
          <a:lstStyle/>
          <a:p>
            <a:pPr indent="-381000" lvl="0" marL="457200" rtl="0" algn="l">
              <a:lnSpc>
                <a:spcPct val="100000"/>
              </a:lnSpc>
              <a:spcBef>
                <a:spcPts val="360"/>
              </a:spcBef>
              <a:spcAft>
                <a:spcPts val="0"/>
              </a:spcAft>
              <a:buClr>
                <a:srgbClr val="FFFFFF"/>
              </a:buClr>
              <a:buSzPts val="2400"/>
              <a:buChar char="•"/>
            </a:pPr>
            <a:r>
              <a:rPr lang="en-US">
                <a:solidFill>
                  <a:srgbClr val="FFFFFF"/>
                </a:solidFill>
                <a:latin typeface="Twentieth Century"/>
                <a:ea typeface="Twentieth Century"/>
                <a:cs typeface="Twentieth Century"/>
                <a:sym typeface="Twentieth Century"/>
              </a:rPr>
              <a:t>We decided to use a touch screen because it would we wouldn’t need to connect it a pad to the computer by doing so</a:t>
            </a:r>
            <a:r>
              <a:rPr lang="en-US">
                <a:solidFill>
                  <a:srgbClr val="FFFFFF"/>
                </a:solidFill>
              </a:rPr>
              <a:t> </a:t>
            </a:r>
            <a:r>
              <a:rPr lang="en-US">
                <a:solidFill>
                  <a:srgbClr val="FFFFFF"/>
                </a:solidFill>
                <a:latin typeface="Twentieth Century"/>
                <a:ea typeface="Twentieth Century"/>
                <a:cs typeface="Twentieth Century"/>
                <a:sym typeface="Twentieth Century"/>
              </a:rPr>
              <a:t> it also make the device a fancier.</a:t>
            </a:r>
            <a:endParaRPr>
              <a:solidFill>
                <a:srgbClr val="FFFFFF"/>
              </a:solidFill>
              <a:latin typeface="Twentieth Century"/>
              <a:ea typeface="Twentieth Century"/>
              <a:cs typeface="Twentieth Century"/>
              <a:sym typeface="Twentieth Century"/>
            </a:endParaRPr>
          </a:p>
          <a:p>
            <a:pPr indent="-381000" lvl="0" marL="457200" rtl="0" algn="l">
              <a:lnSpc>
                <a:spcPct val="100000"/>
              </a:lnSpc>
              <a:spcBef>
                <a:spcPts val="0"/>
              </a:spcBef>
              <a:spcAft>
                <a:spcPts val="0"/>
              </a:spcAft>
              <a:buClr>
                <a:srgbClr val="FFFFFF"/>
              </a:buClr>
              <a:buSzPts val="2400"/>
              <a:buChar char="•"/>
            </a:pPr>
            <a:r>
              <a:rPr lang="en-US">
                <a:solidFill>
                  <a:srgbClr val="FFFFFF"/>
                </a:solidFill>
                <a:latin typeface="Twentieth Century"/>
                <a:ea typeface="Twentieth Century"/>
                <a:cs typeface="Twentieth Century"/>
                <a:sym typeface="Twentieth Century"/>
              </a:rPr>
              <a:t>The display by choice connects using an DSI cable it is designed to be used in with raspberry pi</a:t>
            </a:r>
            <a:r>
              <a:rPr lang="en-US">
                <a:solidFill>
                  <a:srgbClr val="FFFFFF"/>
                </a:solidFill>
              </a:rPr>
              <a:t> </a:t>
            </a:r>
            <a:r>
              <a:rPr lang="en-US">
                <a:solidFill>
                  <a:srgbClr val="FFFFFF"/>
                </a:solidFill>
                <a:latin typeface="Twentieth Century"/>
                <a:ea typeface="Twentieth Century"/>
                <a:cs typeface="Twentieth Century"/>
                <a:sym typeface="Twentieth Century"/>
              </a:rPr>
              <a:t> the raspberry pi</a:t>
            </a:r>
            <a:endParaRPr>
              <a:solidFill>
                <a:srgbClr val="FFFFFF"/>
              </a:solidFill>
              <a:latin typeface="Twentieth Century"/>
              <a:ea typeface="Twentieth Century"/>
              <a:cs typeface="Twentieth Century"/>
              <a:sym typeface="Twentieth Century"/>
            </a:endParaRPr>
          </a:p>
          <a:p>
            <a:pPr indent="-381000" lvl="0" marL="457200" rtl="0" algn="l">
              <a:lnSpc>
                <a:spcPct val="100000"/>
              </a:lnSpc>
              <a:spcBef>
                <a:spcPts val="0"/>
              </a:spcBef>
              <a:spcAft>
                <a:spcPts val="0"/>
              </a:spcAft>
              <a:buClr>
                <a:srgbClr val="FFFFFF"/>
              </a:buClr>
              <a:buSzPts val="2400"/>
              <a:buChar char="•"/>
            </a:pPr>
            <a:r>
              <a:rPr lang="en-US">
                <a:solidFill>
                  <a:srgbClr val="FFFFFF"/>
                </a:solidFill>
                <a:latin typeface="Twentieth Century"/>
                <a:ea typeface="Twentieth Century"/>
                <a:cs typeface="Twentieth Century"/>
                <a:sym typeface="Twentieth Century"/>
              </a:rPr>
              <a:t>The other microcomputers did</a:t>
            </a:r>
            <a:r>
              <a:rPr lang="en-US">
                <a:solidFill>
                  <a:srgbClr val="FFFFFF"/>
                </a:solidFill>
              </a:rPr>
              <a:t> </a:t>
            </a:r>
            <a:r>
              <a:rPr lang="en-US">
                <a:solidFill>
                  <a:srgbClr val="FFFFFF"/>
                </a:solidFill>
                <a:latin typeface="Twentieth Century"/>
                <a:ea typeface="Twentieth Century"/>
                <a:cs typeface="Twentieth Century"/>
                <a:sym typeface="Twentieth Century"/>
              </a:rPr>
              <a:t>not have a DSA cable making interfacing the components</a:t>
            </a:r>
            <a:r>
              <a:rPr lang="en-US">
                <a:solidFill>
                  <a:srgbClr val="FFFFFF"/>
                </a:solidFill>
              </a:rPr>
              <a:t> </a:t>
            </a:r>
            <a:r>
              <a:rPr lang="en-US">
                <a:solidFill>
                  <a:srgbClr val="FFFFFF"/>
                </a:solidFill>
                <a:latin typeface="Twentieth Century"/>
                <a:ea typeface="Twentieth Century"/>
                <a:cs typeface="Twentieth Century"/>
                <a:sym typeface="Twentieth Century"/>
              </a:rPr>
              <a:t> trickier</a:t>
            </a:r>
            <a:endParaRPr>
              <a:solidFill>
                <a:srgbClr val="FFFFFF"/>
              </a:solidFill>
              <a:latin typeface="Twentieth Century"/>
              <a:ea typeface="Twentieth Century"/>
              <a:cs typeface="Twentieth Century"/>
              <a:sym typeface="Twentieth Century"/>
            </a:endParaRPr>
          </a:p>
          <a:p>
            <a:pPr indent="-381000" lvl="0" marL="457200" rtl="0" algn="l">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The display is easier to interface with the raspberry pi</a:t>
            </a:r>
            <a:endParaRPr>
              <a:solidFill>
                <a:srgbClr val="FFFFFF"/>
              </a:solidFill>
              <a:latin typeface="Twentieth Century"/>
              <a:ea typeface="Twentieth Century"/>
              <a:cs typeface="Twentieth Century"/>
              <a:sym typeface="Twentieth Century"/>
            </a:endParaRPr>
          </a:p>
        </p:txBody>
      </p:sp>
      <p:pic>
        <p:nvPicPr>
          <p:cNvPr id="460" name="Google Shape;460;g9747a35f8c_1_20"/>
          <p:cNvPicPr preferRelativeResize="0"/>
          <p:nvPr/>
        </p:nvPicPr>
        <p:blipFill rotWithShape="1">
          <a:blip r:embed="rId3">
            <a:alphaModFix/>
          </a:blip>
          <a:srcRect b="0" l="0" r="0" t="0"/>
          <a:stretch/>
        </p:blipFill>
        <p:spPr>
          <a:xfrm>
            <a:off x="7132654" y="2407025"/>
            <a:ext cx="4759296" cy="2940929"/>
          </a:xfrm>
          <a:prstGeom prst="rect">
            <a:avLst/>
          </a:prstGeom>
          <a:noFill/>
          <a:ln>
            <a:noFill/>
          </a:ln>
        </p:spPr>
      </p:pic>
      <p:pic>
        <p:nvPicPr>
          <p:cNvPr id="461" name="Google Shape;461;g9747a35f8c_1_20"/>
          <p:cNvPicPr preferRelativeResize="0"/>
          <p:nvPr/>
        </p:nvPicPr>
        <p:blipFill rotWithShape="1">
          <a:blip r:embed="rId4">
            <a:alphaModFix/>
          </a:blip>
          <a:srcRect b="0" l="0" r="0" t="0"/>
          <a:stretch/>
        </p:blipFill>
        <p:spPr>
          <a:xfrm>
            <a:off x="214325" y="6053150"/>
            <a:ext cx="609600" cy="609600"/>
          </a:xfrm>
          <a:prstGeom prst="rect">
            <a:avLst/>
          </a:prstGeom>
          <a:noFill/>
          <a:ln>
            <a:noFill/>
          </a:ln>
        </p:spPr>
      </p:pic>
      <p:pic>
        <p:nvPicPr>
          <p:cNvPr id="462" name="Google Shape;462;g9747a35f8c_1_20"/>
          <p:cNvPicPr preferRelativeResize="0"/>
          <p:nvPr/>
        </p:nvPicPr>
        <p:blipFill rotWithShape="1">
          <a:blip r:embed="rId5">
            <a:alphaModFix/>
          </a:blip>
          <a:srcRect b="0" l="0" r="0" t="0"/>
          <a:stretch/>
        </p:blipFill>
        <p:spPr>
          <a:xfrm>
            <a:off x="10834675" y="5634052"/>
            <a:ext cx="1057275" cy="1057275"/>
          </a:xfrm>
          <a:prstGeom prst="rect">
            <a:avLst/>
          </a:prstGeom>
          <a:noFill/>
          <a:ln>
            <a:noFill/>
          </a:ln>
        </p:spPr>
      </p:pic>
      <p:pic>
        <p:nvPicPr>
          <p:cNvPr id="463" name="Google Shape;463;g9747a35f8c_1_20"/>
          <p:cNvPicPr preferRelativeResize="0"/>
          <p:nvPr/>
        </p:nvPicPr>
        <p:blipFill rotWithShape="1">
          <a:blip r:embed="rId6">
            <a:alphaModFix/>
          </a:blip>
          <a:srcRect b="0" l="0" r="0" t="0"/>
          <a:stretch/>
        </p:blipFill>
        <p:spPr>
          <a:xfrm>
            <a:off x="11430000" y="6096000"/>
            <a:ext cx="609600" cy="609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g98a2c0bddd_1_1"/>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rgbClr val="FFFFFF"/>
                </a:solidFill>
              </a:rPr>
              <a:t>Display schematic</a:t>
            </a:r>
            <a:endParaRPr>
              <a:solidFill>
                <a:srgbClr val="FFFFFF"/>
              </a:solidFill>
            </a:endParaRPr>
          </a:p>
        </p:txBody>
      </p:sp>
      <p:sp>
        <p:nvSpPr>
          <p:cNvPr id="469" name="Google Shape;469;g98a2c0bddd_1_1"/>
          <p:cNvSpPr txBox="1"/>
          <p:nvPr>
            <p:ph idx="1" type="body"/>
          </p:nvPr>
        </p:nvSpPr>
        <p:spPr>
          <a:xfrm>
            <a:off x="1086610" y="2223749"/>
            <a:ext cx="10018800" cy="3124200"/>
          </a:xfrm>
          <a:prstGeom prst="rect">
            <a:avLst/>
          </a:prstGeom>
          <a:noFill/>
          <a:ln>
            <a:noFill/>
          </a:ln>
        </p:spPr>
        <p:txBody>
          <a:bodyPr anchorCtr="0" anchor="ctr" bIns="45700" lIns="91425" spcFirstLastPara="1" rIns="91425" wrap="square" tIns="45700">
            <a:noAutofit/>
          </a:bodyPr>
          <a:lstStyle/>
          <a:p>
            <a:pPr indent="-381000" lvl="0" marL="457200" rtl="0" algn="l">
              <a:lnSpc>
                <a:spcPct val="100000"/>
              </a:lnSpc>
              <a:spcBef>
                <a:spcPts val="36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800x600 resolution</a:t>
            </a:r>
            <a:endParaRPr>
              <a:solidFill>
                <a:srgbClr val="FFFFFF"/>
              </a:solidFill>
              <a:latin typeface="Twentieth Century"/>
              <a:ea typeface="Twentieth Century"/>
              <a:cs typeface="Twentieth Century"/>
              <a:sym typeface="Twentieth Century"/>
            </a:endParaRPr>
          </a:p>
          <a:p>
            <a:pPr indent="-381000" lvl="0" marL="457200" rtl="0" algn="l">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7 inches</a:t>
            </a:r>
            <a:endParaRPr>
              <a:solidFill>
                <a:srgbClr val="FFFFFF"/>
              </a:solidFill>
              <a:latin typeface="Twentieth Century"/>
              <a:ea typeface="Twentieth Century"/>
              <a:cs typeface="Twentieth Century"/>
              <a:sym typeface="Twentieth Century"/>
            </a:endParaRPr>
          </a:p>
          <a:p>
            <a:pPr indent="-381000" lvl="0" marL="457200" rtl="0" algn="l">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DSA port</a:t>
            </a:r>
            <a:endParaRPr>
              <a:solidFill>
                <a:srgbClr val="FFFFFF"/>
              </a:solidFill>
              <a:latin typeface="Twentieth Century"/>
              <a:ea typeface="Twentieth Century"/>
              <a:cs typeface="Twentieth Century"/>
              <a:sym typeface="Twentieth Century"/>
            </a:endParaRPr>
          </a:p>
        </p:txBody>
      </p:sp>
      <p:pic>
        <p:nvPicPr>
          <p:cNvPr id="470" name="Google Shape;470;g98a2c0bddd_1_1"/>
          <p:cNvPicPr preferRelativeResize="0"/>
          <p:nvPr/>
        </p:nvPicPr>
        <p:blipFill rotWithShape="1">
          <a:blip r:embed="rId3">
            <a:alphaModFix/>
          </a:blip>
          <a:srcRect b="0" l="0" r="0" t="0"/>
          <a:stretch/>
        </p:blipFill>
        <p:spPr>
          <a:xfrm>
            <a:off x="4086950" y="1498275"/>
            <a:ext cx="4572000" cy="4524375"/>
          </a:xfrm>
          <a:prstGeom prst="rect">
            <a:avLst/>
          </a:prstGeom>
          <a:noFill/>
          <a:ln>
            <a:noFill/>
          </a:ln>
        </p:spPr>
      </p:pic>
      <p:pic>
        <p:nvPicPr>
          <p:cNvPr id="471" name="Google Shape;471;g98a2c0bddd_1_1"/>
          <p:cNvPicPr preferRelativeResize="0"/>
          <p:nvPr/>
        </p:nvPicPr>
        <p:blipFill rotWithShape="1">
          <a:blip r:embed="rId4">
            <a:alphaModFix/>
          </a:blip>
          <a:srcRect b="0" l="0" r="0" t="0"/>
          <a:stretch/>
        </p:blipFill>
        <p:spPr>
          <a:xfrm>
            <a:off x="128600" y="6124575"/>
            <a:ext cx="609600" cy="609600"/>
          </a:xfrm>
          <a:prstGeom prst="rect">
            <a:avLst/>
          </a:prstGeom>
          <a:noFill/>
          <a:ln>
            <a:noFill/>
          </a:ln>
        </p:spPr>
      </p:pic>
      <p:pic>
        <p:nvPicPr>
          <p:cNvPr id="472" name="Google Shape;472;g98a2c0bddd_1_1"/>
          <p:cNvPicPr preferRelativeResize="0"/>
          <p:nvPr/>
        </p:nvPicPr>
        <p:blipFill rotWithShape="1">
          <a:blip r:embed="rId5">
            <a:alphaModFix/>
          </a:blip>
          <a:srcRect b="0" l="0" r="0" t="0"/>
          <a:stretch/>
        </p:blipFill>
        <p:spPr>
          <a:xfrm>
            <a:off x="10834675" y="5634052"/>
            <a:ext cx="1057275" cy="1057275"/>
          </a:xfrm>
          <a:prstGeom prst="rect">
            <a:avLst/>
          </a:prstGeom>
          <a:noFill/>
          <a:ln>
            <a:noFill/>
          </a:ln>
        </p:spPr>
      </p:pic>
      <p:pic>
        <p:nvPicPr>
          <p:cNvPr id="473" name="Google Shape;473;g98a2c0bddd_1_1"/>
          <p:cNvPicPr preferRelativeResize="0"/>
          <p:nvPr/>
        </p:nvPicPr>
        <p:blipFill rotWithShape="1">
          <a:blip r:embed="rId6">
            <a:alphaModFix/>
          </a:blip>
          <a:srcRect b="0" l="0" r="0" t="0"/>
          <a:stretch/>
        </p:blipFill>
        <p:spPr>
          <a:xfrm>
            <a:off x="11430000" y="6096000"/>
            <a:ext cx="609600" cy="609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97626c7093_0_180"/>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t>Operating systems</a:t>
            </a:r>
            <a:endParaRPr/>
          </a:p>
        </p:txBody>
      </p:sp>
      <p:sp>
        <p:nvSpPr>
          <p:cNvPr id="479" name="Google Shape;479;g97626c7093_0_180"/>
          <p:cNvSpPr txBox="1"/>
          <p:nvPr>
            <p:ph idx="1" type="body"/>
          </p:nvPr>
        </p:nvSpPr>
        <p:spPr>
          <a:xfrm>
            <a:off x="5892514" y="1708936"/>
            <a:ext cx="1616470" cy="238851"/>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360"/>
              </a:spcBef>
              <a:spcAft>
                <a:spcPts val="600"/>
              </a:spcAft>
              <a:buSzPts val="2610"/>
              <a:buNone/>
            </a:pPr>
            <a:r>
              <a:rPr lang="en-US"/>
              <a:t>Windows </a:t>
            </a:r>
            <a:endParaRPr/>
          </a:p>
        </p:txBody>
      </p:sp>
      <p:pic>
        <p:nvPicPr>
          <p:cNvPr id="480" name="Google Shape;480;g97626c7093_0_180"/>
          <p:cNvPicPr preferRelativeResize="0"/>
          <p:nvPr/>
        </p:nvPicPr>
        <p:blipFill rotWithShape="1">
          <a:blip r:embed="rId3">
            <a:alphaModFix/>
          </a:blip>
          <a:srcRect b="0" l="0" r="0" t="0"/>
          <a:stretch/>
        </p:blipFill>
        <p:spPr>
          <a:xfrm>
            <a:off x="2676742" y="2238913"/>
            <a:ext cx="1469100" cy="1807800"/>
          </a:xfrm>
          <a:prstGeom prst="rect">
            <a:avLst/>
          </a:prstGeom>
          <a:noFill/>
          <a:ln>
            <a:noFill/>
          </a:ln>
        </p:spPr>
      </p:pic>
      <p:pic>
        <p:nvPicPr>
          <p:cNvPr id="481" name="Google Shape;481;g97626c7093_0_180"/>
          <p:cNvPicPr preferRelativeResize="0"/>
          <p:nvPr/>
        </p:nvPicPr>
        <p:blipFill rotWithShape="1">
          <a:blip r:embed="rId4">
            <a:alphaModFix/>
          </a:blip>
          <a:srcRect b="0" l="0" r="0" t="0"/>
          <a:stretch/>
        </p:blipFill>
        <p:spPr>
          <a:xfrm>
            <a:off x="5388456" y="2238913"/>
            <a:ext cx="2214209" cy="1807800"/>
          </a:xfrm>
          <a:prstGeom prst="rect">
            <a:avLst/>
          </a:prstGeom>
          <a:noFill/>
          <a:ln>
            <a:noFill/>
          </a:ln>
        </p:spPr>
      </p:pic>
      <p:pic>
        <p:nvPicPr>
          <p:cNvPr id="482" name="Google Shape;482;g97626c7093_0_180"/>
          <p:cNvPicPr preferRelativeResize="0"/>
          <p:nvPr/>
        </p:nvPicPr>
        <p:blipFill rotWithShape="1">
          <a:blip r:embed="rId5">
            <a:alphaModFix/>
          </a:blip>
          <a:srcRect b="0" l="0" r="0" t="0"/>
          <a:stretch/>
        </p:blipFill>
        <p:spPr>
          <a:xfrm>
            <a:off x="8401574" y="2171481"/>
            <a:ext cx="1749468" cy="1892088"/>
          </a:xfrm>
          <a:prstGeom prst="rect">
            <a:avLst/>
          </a:prstGeom>
          <a:noFill/>
          <a:ln>
            <a:noFill/>
          </a:ln>
        </p:spPr>
      </p:pic>
      <p:sp>
        <p:nvSpPr>
          <p:cNvPr id="483" name="Google Shape;483;g97626c7093_0_180"/>
          <p:cNvSpPr txBox="1"/>
          <p:nvPr>
            <p:ph idx="1" type="body"/>
          </p:nvPr>
        </p:nvSpPr>
        <p:spPr>
          <a:xfrm>
            <a:off x="2915692" y="1414513"/>
            <a:ext cx="991200" cy="824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360"/>
              </a:spcBef>
              <a:spcAft>
                <a:spcPts val="600"/>
              </a:spcAft>
              <a:buSzPts val="2610"/>
              <a:buNone/>
            </a:pPr>
            <a:r>
              <a:rPr lang="en-US"/>
              <a:t>Linux </a:t>
            </a:r>
            <a:endParaRPr/>
          </a:p>
        </p:txBody>
      </p:sp>
      <p:sp>
        <p:nvSpPr>
          <p:cNvPr id="484" name="Google Shape;484;g97626c7093_0_180"/>
          <p:cNvSpPr txBox="1"/>
          <p:nvPr>
            <p:ph idx="1" type="body"/>
          </p:nvPr>
        </p:nvSpPr>
        <p:spPr>
          <a:xfrm>
            <a:off x="9010447" y="1414513"/>
            <a:ext cx="991200" cy="824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360"/>
              </a:spcBef>
              <a:spcAft>
                <a:spcPts val="600"/>
              </a:spcAft>
              <a:buSzPts val="2610"/>
              <a:buNone/>
            </a:pPr>
            <a:r>
              <a:rPr lang="en-US"/>
              <a:t>Mac</a:t>
            </a:r>
            <a:endParaRPr/>
          </a:p>
        </p:txBody>
      </p:sp>
      <p:sp>
        <p:nvSpPr>
          <p:cNvPr id="485" name="Google Shape;485;g97626c7093_0_180"/>
          <p:cNvSpPr txBox="1"/>
          <p:nvPr/>
        </p:nvSpPr>
        <p:spPr>
          <a:xfrm>
            <a:off x="4628471" y="2766150"/>
            <a:ext cx="333900" cy="56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Corbel"/>
                <a:ea typeface="Corbel"/>
                <a:cs typeface="Corbel"/>
                <a:sym typeface="Corbel"/>
              </a:rPr>
              <a:t>&gt;</a:t>
            </a:r>
            <a:endParaRPr b="0" i="0" sz="3000" u="none" cap="none" strike="noStrike">
              <a:solidFill>
                <a:srgbClr val="000000"/>
              </a:solidFill>
              <a:latin typeface="Corbel"/>
              <a:ea typeface="Corbel"/>
              <a:cs typeface="Corbel"/>
              <a:sym typeface="Corbel"/>
            </a:endParaRPr>
          </a:p>
        </p:txBody>
      </p:sp>
      <p:sp>
        <p:nvSpPr>
          <p:cNvPr id="486" name="Google Shape;486;g97626c7093_0_180"/>
          <p:cNvSpPr txBox="1"/>
          <p:nvPr/>
        </p:nvSpPr>
        <p:spPr>
          <a:xfrm>
            <a:off x="7932926" y="2861863"/>
            <a:ext cx="333900" cy="56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Corbel"/>
                <a:ea typeface="Corbel"/>
                <a:cs typeface="Corbel"/>
                <a:sym typeface="Corbel"/>
              </a:rPr>
              <a:t>&gt;</a:t>
            </a:r>
            <a:endParaRPr b="0" i="0" sz="3000" u="none" cap="none" strike="noStrike">
              <a:solidFill>
                <a:srgbClr val="000000"/>
              </a:solidFill>
              <a:latin typeface="Corbel"/>
              <a:ea typeface="Corbel"/>
              <a:cs typeface="Corbel"/>
              <a:sym typeface="Corbel"/>
            </a:endParaRPr>
          </a:p>
        </p:txBody>
      </p:sp>
      <p:sp>
        <p:nvSpPr>
          <p:cNvPr id="487" name="Google Shape;487;g97626c7093_0_180"/>
          <p:cNvSpPr txBox="1"/>
          <p:nvPr/>
        </p:nvSpPr>
        <p:spPr>
          <a:xfrm>
            <a:off x="2821449" y="4153776"/>
            <a:ext cx="7758600" cy="1503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00000"/>
              </a:lnSpc>
              <a:spcBef>
                <a:spcPts val="0"/>
              </a:spcBef>
              <a:spcAft>
                <a:spcPts val="0"/>
              </a:spcAft>
              <a:buClr>
                <a:srgbClr val="FFFFFF"/>
              </a:buClr>
              <a:buSzPts val="1600"/>
              <a:buFont typeface="Twentieth Century"/>
              <a:buChar char="●"/>
            </a:pPr>
            <a:r>
              <a:rPr b="0" i="0" lang="en-US" sz="2400" u="none" cap="none" strike="noStrike">
                <a:solidFill>
                  <a:srgbClr val="FFFFFF"/>
                </a:solidFill>
                <a:latin typeface="Twentieth Century"/>
                <a:ea typeface="Twentieth Century"/>
                <a:cs typeface="Twentieth Century"/>
                <a:sym typeface="Twentieth Century"/>
              </a:rPr>
              <a:t>The microcomputer will run a Linux distro, Ubuntu specifically</a:t>
            </a:r>
            <a:endParaRPr b="0" i="0" sz="2400" u="none" cap="none" strike="noStrike">
              <a:solidFill>
                <a:srgbClr val="FFFFFF"/>
              </a:solidFill>
              <a:latin typeface="Twentieth Century"/>
              <a:ea typeface="Twentieth Century"/>
              <a:cs typeface="Twentieth Century"/>
              <a:sym typeface="Twentieth Century"/>
            </a:endParaRPr>
          </a:p>
          <a:p>
            <a:pPr indent="-330200" lvl="0" marL="457200" marR="0" rtl="0" algn="l">
              <a:lnSpc>
                <a:spcPct val="100000"/>
              </a:lnSpc>
              <a:spcBef>
                <a:spcPts val="0"/>
              </a:spcBef>
              <a:spcAft>
                <a:spcPts val="0"/>
              </a:spcAft>
              <a:buClr>
                <a:srgbClr val="FFFFFF"/>
              </a:buClr>
              <a:buSzPts val="1600"/>
              <a:buFont typeface="Twentieth Century"/>
              <a:buChar char="●"/>
            </a:pPr>
            <a:r>
              <a:rPr b="0" i="0" lang="en-US" sz="2400" u="none" cap="none" strike="noStrike">
                <a:solidFill>
                  <a:srgbClr val="FFFFFF"/>
                </a:solidFill>
                <a:latin typeface="Twentieth Century"/>
                <a:ea typeface="Twentieth Century"/>
                <a:cs typeface="Twentieth Century"/>
                <a:sym typeface="Twentieth Century"/>
              </a:rPr>
              <a:t> Linux is free and has no patent</a:t>
            </a:r>
            <a:endParaRPr b="0" i="0" sz="2400" u="none" cap="none" strike="noStrike">
              <a:solidFill>
                <a:srgbClr val="FFFFFF"/>
              </a:solidFill>
              <a:latin typeface="Twentieth Century"/>
              <a:ea typeface="Twentieth Century"/>
              <a:cs typeface="Twentieth Century"/>
              <a:sym typeface="Twentieth Century"/>
            </a:endParaRPr>
          </a:p>
          <a:p>
            <a:pPr indent="-330200" lvl="0" marL="457200" marR="0" rtl="0" algn="l">
              <a:lnSpc>
                <a:spcPct val="100000"/>
              </a:lnSpc>
              <a:spcBef>
                <a:spcPts val="0"/>
              </a:spcBef>
              <a:spcAft>
                <a:spcPts val="0"/>
              </a:spcAft>
              <a:buClr>
                <a:srgbClr val="FFFFFF"/>
              </a:buClr>
              <a:buSzPts val="1600"/>
              <a:buFont typeface="Twentieth Century"/>
              <a:buChar char="●"/>
            </a:pPr>
            <a:r>
              <a:rPr b="0" i="0" lang="en-US" sz="2400" u="none" cap="none" strike="noStrike">
                <a:solidFill>
                  <a:srgbClr val="FFFFFF"/>
                </a:solidFill>
                <a:latin typeface="Twentieth Century"/>
                <a:ea typeface="Twentieth Century"/>
                <a:cs typeface="Twentieth Century"/>
                <a:sym typeface="Twentieth Century"/>
              </a:rPr>
              <a:t>Windows requires a license to use and is patent</a:t>
            </a:r>
            <a:endParaRPr b="0" i="0" sz="2400" u="none" cap="none" strike="noStrike">
              <a:solidFill>
                <a:srgbClr val="FFFFFF"/>
              </a:solidFill>
              <a:latin typeface="Twentieth Century"/>
              <a:ea typeface="Twentieth Century"/>
              <a:cs typeface="Twentieth Century"/>
              <a:sym typeface="Twentieth Century"/>
            </a:endParaRPr>
          </a:p>
          <a:p>
            <a:pPr indent="-330200" lvl="0" marL="457200" marR="0" rtl="0" algn="l">
              <a:lnSpc>
                <a:spcPct val="100000"/>
              </a:lnSpc>
              <a:spcBef>
                <a:spcPts val="0"/>
              </a:spcBef>
              <a:spcAft>
                <a:spcPts val="0"/>
              </a:spcAft>
              <a:buClr>
                <a:srgbClr val="FFFFFF"/>
              </a:buClr>
              <a:buSzPts val="1600"/>
              <a:buFont typeface="Twentieth Century"/>
              <a:buChar char="●"/>
            </a:pPr>
            <a:r>
              <a:rPr b="0" i="0" lang="en-US" sz="2400" u="none" cap="none" strike="noStrike">
                <a:solidFill>
                  <a:srgbClr val="FFFFFF"/>
                </a:solidFill>
                <a:latin typeface="Twentieth Century"/>
                <a:ea typeface="Twentieth Century"/>
                <a:cs typeface="Twentieth Century"/>
                <a:sym typeface="Twentieth Century"/>
              </a:rPr>
              <a:t>Mac requires license and it is locked by hardware</a:t>
            </a:r>
            <a:endParaRPr b="0" i="0" sz="2400" u="none" cap="none" strike="noStrike">
              <a:solidFill>
                <a:srgbClr val="FFFFFF"/>
              </a:solidFill>
              <a:latin typeface="Twentieth Century"/>
              <a:ea typeface="Twentieth Century"/>
              <a:cs typeface="Twentieth Century"/>
              <a:sym typeface="Twentieth Century"/>
            </a:endParaRPr>
          </a:p>
          <a:p>
            <a:pPr indent="-330200" lvl="0" marL="457200" marR="0" rtl="0" algn="l">
              <a:lnSpc>
                <a:spcPct val="100000"/>
              </a:lnSpc>
              <a:spcBef>
                <a:spcPts val="0"/>
              </a:spcBef>
              <a:spcAft>
                <a:spcPts val="0"/>
              </a:spcAft>
              <a:buClr>
                <a:srgbClr val="FFFFFF"/>
              </a:buClr>
              <a:buSzPts val="1600"/>
              <a:buFont typeface="Twentieth Century"/>
              <a:buChar char="●"/>
            </a:pPr>
            <a:r>
              <a:rPr b="0" i="0" lang="en-US" sz="2400" u="none" cap="none" strike="noStrike">
                <a:solidFill>
                  <a:srgbClr val="FFFFFF"/>
                </a:solidFill>
                <a:latin typeface="Twentieth Century"/>
                <a:ea typeface="Twentieth Century"/>
                <a:cs typeface="Twentieth Century"/>
                <a:sym typeface="Twentieth Century"/>
              </a:rPr>
              <a:t>Windows would be good.</a:t>
            </a:r>
            <a:endParaRPr b="0" i="0" sz="2400" u="none" cap="none" strike="noStrike">
              <a:solidFill>
                <a:srgbClr val="FFFFFF"/>
              </a:solidFill>
              <a:latin typeface="Twentieth Century"/>
              <a:ea typeface="Twentieth Century"/>
              <a:cs typeface="Twentieth Century"/>
              <a:sym typeface="Twentieth Century"/>
            </a:endParaRPr>
          </a:p>
        </p:txBody>
      </p:sp>
      <p:pic>
        <p:nvPicPr>
          <p:cNvPr id="488" name="Google Shape;488;g97626c7093_0_180"/>
          <p:cNvPicPr preferRelativeResize="0"/>
          <p:nvPr/>
        </p:nvPicPr>
        <p:blipFill rotWithShape="1">
          <a:blip r:embed="rId6">
            <a:alphaModFix/>
          </a:blip>
          <a:srcRect b="0" l="0" r="0" t="0"/>
          <a:stretch/>
        </p:blipFill>
        <p:spPr>
          <a:xfrm>
            <a:off x="257175" y="6110275"/>
            <a:ext cx="609600" cy="609600"/>
          </a:xfrm>
          <a:prstGeom prst="rect">
            <a:avLst/>
          </a:prstGeom>
          <a:noFill/>
          <a:ln>
            <a:noFill/>
          </a:ln>
        </p:spPr>
      </p:pic>
      <p:pic>
        <p:nvPicPr>
          <p:cNvPr id="489" name="Google Shape;489;g97626c7093_0_180"/>
          <p:cNvPicPr preferRelativeResize="0"/>
          <p:nvPr/>
        </p:nvPicPr>
        <p:blipFill rotWithShape="1">
          <a:blip r:embed="rId7">
            <a:alphaModFix/>
          </a:blip>
          <a:srcRect b="0" l="0" r="0" t="0"/>
          <a:stretch/>
        </p:blipFill>
        <p:spPr>
          <a:xfrm>
            <a:off x="10814505" y="5357800"/>
            <a:ext cx="1057275" cy="1057275"/>
          </a:xfrm>
          <a:prstGeom prst="rect">
            <a:avLst/>
          </a:prstGeom>
          <a:noFill/>
          <a:ln>
            <a:noFill/>
          </a:ln>
        </p:spPr>
      </p:pic>
      <p:pic>
        <p:nvPicPr>
          <p:cNvPr id="490" name="Google Shape;490;g97626c7093_0_180"/>
          <p:cNvPicPr preferRelativeResize="0"/>
          <p:nvPr/>
        </p:nvPicPr>
        <p:blipFill rotWithShape="1">
          <a:blip r:embed="rId8">
            <a:alphaModFix/>
          </a:blip>
          <a:srcRect b="0" l="0" r="0" t="0"/>
          <a:stretch/>
        </p:blipFill>
        <p:spPr>
          <a:xfrm>
            <a:off x="11430000" y="6096000"/>
            <a:ext cx="609600" cy="6096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97a799bbc6_3_5"/>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rgbClr val="FFFFFF"/>
                </a:solidFill>
                <a:latin typeface="Twentieth Century"/>
                <a:ea typeface="Twentieth Century"/>
                <a:cs typeface="Twentieth Century"/>
                <a:sym typeface="Twentieth Century"/>
              </a:rPr>
              <a:t>OmniDriver/ Spam</a:t>
            </a:r>
            <a:endParaRPr>
              <a:solidFill>
                <a:srgbClr val="FFFFFF"/>
              </a:solidFill>
              <a:latin typeface="Twentieth Century"/>
              <a:ea typeface="Twentieth Century"/>
              <a:cs typeface="Twentieth Century"/>
              <a:sym typeface="Twentieth Century"/>
            </a:endParaRPr>
          </a:p>
        </p:txBody>
      </p:sp>
      <p:sp>
        <p:nvSpPr>
          <p:cNvPr id="496" name="Google Shape;496;g97a799bbc6_3_5"/>
          <p:cNvSpPr txBox="1"/>
          <p:nvPr>
            <p:ph idx="1" type="body"/>
          </p:nvPr>
        </p:nvSpPr>
        <p:spPr>
          <a:xfrm>
            <a:off x="1086479" y="3062800"/>
            <a:ext cx="6126300" cy="3124200"/>
          </a:xfrm>
          <a:prstGeom prst="rect">
            <a:avLst/>
          </a:prstGeom>
          <a:noFill/>
          <a:ln>
            <a:noFill/>
          </a:ln>
        </p:spPr>
        <p:txBody>
          <a:bodyPr anchorCtr="0" anchor="ctr" bIns="45700" lIns="91425" spcFirstLastPara="1" rIns="91425" wrap="square" tIns="45700">
            <a:noAutofit/>
          </a:bodyPr>
          <a:lstStyle/>
          <a:p>
            <a:pPr indent="-381000" lvl="0" marL="457200" rtl="0" algn="l">
              <a:lnSpc>
                <a:spcPct val="100000"/>
              </a:lnSpc>
              <a:spcBef>
                <a:spcPts val="36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Libraries given by Ocean Insights to control the spectrometer</a:t>
            </a:r>
            <a:endParaRPr>
              <a:solidFill>
                <a:srgbClr val="FFFFFF"/>
              </a:solidFill>
              <a:latin typeface="Twentieth Century"/>
              <a:ea typeface="Twentieth Century"/>
              <a:cs typeface="Twentieth Century"/>
              <a:sym typeface="Twentieth Century"/>
            </a:endParaRPr>
          </a:p>
          <a:p>
            <a:pPr indent="-381000" lvl="0" marL="457200" rtl="0" algn="l">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OmniDriver and spam are both java native </a:t>
            </a:r>
            <a:endParaRPr>
              <a:solidFill>
                <a:srgbClr val="FFFFFF"/>
              </a:solidFill>
              <a:latin typeface="Twentieth Century"/>
              <a:ea typeface="Twentieth Century"/>
              <a:cs typeface="Twentieth Century"/>
              <a:sym typeface="Twentieth Century"/>
            </a:endParaRPr>
          </a:p>
          <a:p>
            <a:pPr indent="-381000" lvl="0" marL="457200" rtl="0" algn="l">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Since both libraries are native to java(yet compatible with other languages) we decided to program the application entirely natively</a:t>
            </a:r>
            <a:endParaRPr>
              <a:solidFill>
                <a:srgbClr val="FFFFFF"/>
              </a:solidFill>
              <a:latin typeface="Twentieth Century"/>
              <a:ea typeface="Twentieth Century"/>
              <a:cs typeface="Twentieth Century"/>
              <a:sym typeface="Twentieth Century"/>
            </a:endParaRPr>
          </a:p>
          <a:p>
            <a:pPr indent="-381000" lvl="0" marL="457200" rtl="0" algn="l">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OmniDriver is higher level than Spam</a:t>
            </a:r>
            <a:endParaRPr>
              <a:solidFill>
                <a:srgbClr val="FFFFFF"/>
              </a:solidFill>
              <a:latin typeface="Twentieth Century"/>
              <a:ea typeface="Twentieth Century"/>
              <a:cs typeface="Twentieth Century"/>
              <a:sym typeface="Twentieth Century"/>
            </a:endParaRPr>
          </a:p>
          <a:p>
            <a:pPr indent="-381000" lvl="0" marL="457200" rtl="0" algn="l">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We decide to not use Spam it requires us to develop the regression algorithms to finding peaks in the data, it would run the application more efficiently, but it is not worth the time.</a:t>
            </a:r>
            <a:endParaRPr>
              <a:solidFill>
                <a:srgbClr val="FFFFFF"/>
              </a:solidFill>
              <a:latin typeface="Twentieth Century"/>
              <a:ea typeface="Twentieth Century"/>
              <a:cs typeface="Twentieth Century"/>
              <a:sym typeface="Twentieth Century"/>
            </a:endParaRPr>
          </a:p>
          <a:p>
            <a:pPr indent="0" lvl="0" marL="457200" rtl="0" algn="l">
              <a:lnSpc>
                <a:spcPct val="100000"/>
              </a:lnSpc>
              <a:spcBef>
                <a:spcPts val="600"/>
              </a:spcBef>
              <a:spcAft>
                <a:spcPts val="0"/>
              </a:spcAft>
              <a:buSzPts val="2610"/>
              <a:buNone/>
            </a:pPr>
            <a:r>
              <a:t/>
            </a:r>
            <a:endParaRPr/>
          </a:p>
          <a:p>
            <a:pPr indent="0" lvl="0" marL="0" rtl="0" algn="l">
              <a:lnSpc>
                <a:spcPct val="100000"/>
              </a:lnSpc>
              <a:spcBef>
                <a:spcPts val="600"/>
              </a:spcBef>
              <a:spcAft>
                <a:spcPts val="600"/>
              </a:spcAft>
              <a:buSzPts val="2610"/>
              <a:buNone/>
            </a:pPr>
            <a:r>
              <a:t/>
            </a:r>
            <a:endParaRPr sz="1800"/>
          </a:p>
        </p:txBody>
      </p:sp>
      <p:sp>
        <p:nvSpPr>
          <p:cNvPr id="497" name="Google Shape;497;g97a799bbc6_3_5"/>
          <p:cNvSpPr txBox="1"/>
          <p:nvPr/>
        </p:nvSpPr>
        <p:spPr>
          <a:xfrm>
            <a:off x="7084050" y="2536700"/>
            <a:ext cx="4052100" cy="32139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Corbel"/>
              <a:buNone/>
            </a:pPr>
            <a:r>
              <a:t/>
            </a:r>
            <a:endParaRPr b="0" i="0" sz="1400" u="none" cap="none" strike="noStrike">
              <a:solidFill>
                <a:srgbClr val="000000"/>
              </a:solidFill>
              <a:latin typeface="Corbel"/>
              <a:ea typeface="Corbel"/>
              <a:cs typeface="Corbel"/>
              <a:sym typeface="Corbel"/>
            </a:endParaRPr>
          </a:p>
        </p:txBody>
      </p:sp>
      <p:pic>
        <p:nvPicPr>
          <p:cNvPr id="498" name="Google Shape;498;g97a799bbc6_3_5"/>
          <p:cNvPicPr preferRelativeResize="0"/>
          <p:nvPr/>
        </p:nvPicPr>
        <p:blipFill rotWithShape="1">
          <a:blip r:embed="rId3">
            <a:alphaModFix/>
          </a:blip>
          <a:srcRect b="0" l="0" r="0" t="0"/>
          <a:stretch/>
        </p:blipFill>
        <p:spPr>
          <a:xfrm>
            <a:off x="7212763" y="1724025"/>
            <a:ext cx="4371975" cy="3600450"/>
          </a:xfrm>
          <a:prstGeom prst="rect">
            <a:avLst/>
          </a:prstGeom>
          <a:noFill/>
          <a:ln>
            <a:noFill/>
          </a:ln>
        </p:spPr>
      </p:pic>
      <p:pic>
        <p:nvPicPr>
          <p:cNvPr id="499" name="Google Shape;499;g97a799bbc6_3_5"/>
          <p:cNvPicPr preferRelativeResize="0"/>
          <p:nvPr/>
        </p:nvPicPr>
        <p:blipFill rotWithShape="1">
          <a:blip r:embed="rId4">
            <a:alphaModFix/>
          </a:blip>
          <a:srcRect b="0" l="0" r="0" t="0"/>
          <a:stretch/>
        </p:blipFill>
        <p:spPr>
          <a:xfrm>
            <a:off x="228600" y="6067425"/>
            <a:ext cx="609600" cy="609600"/>
          </a:xfrm>
          <a:prstGeom prst="rect">
            <a:avLst/>
          </a:prstGeom>
          <a:noFill/>
          <a:ln>
            <a:noFill/>
          </a:ln>
        </p:spPr>
      </p:pic>
      <p:pic>
        <p:nvPicPr>
          <p:cNvPr id="500" name="Google Shape;500;g97a799bbc6_3_5"/>
          <p:cNvPicPr preferRelativeResize="0"/>
          <p:nvPr/>
        </p:nvPicPr>
        <p:blipFill rotWithShape="1">
          <a:blip r:embed="rId5">
            <a:alphaModFix/>
          </a:blip>
          <a:srcRect b="0" l="0" r="0" t="0"/>
          <a:stretch/>
        </p:blipFill>
        <p:spPr>
          <a:xfrm>
            <a:off x="10834675" y="5634052"/>
            <a:ext cx="1057275" cy="1057275"/>
          </a:xfrm>
          <a:prstGeom prst="rect">
            <a:avLst/>
          </a:prstGeom>
          <a:noFill/>
          <a:ln>
            <a:noFill/>
          </a:ln>
        </p:spPr>
      </p:pic>
      <p:pic>
        <p:nvPicPr>
          <p:cNvPr id="501" name="Google Shape;501;g97a799bbc6_3_5"/>
          <p:cNvPicPr preferRelativeResize="0"/>
          <p:nvPr/>
        </p:nvPicPr>
        <p:blipFill rotWithShape="1">
          <a:blip r:embed="rId6">
            <a:alphaModFix/>
          </a:blip>
          <a:srcRect b="0" l="0" r="0" t="0"/>
          <a:stretch/>
        </p:blipFill>
        <p:spPr>
          <a:xfrm>
            <a:off x="11430000" y="6096000"/>
            <a:ext cx="609600" cy="609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g9880f8b1ce_1_21"/>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t>Ocean View</a:t>
            </a:r>
            <a:endParaRPr/>
          </a:p>
        </p:txBody>
      </p:sp>
      <p:sp>
        <p:nvSpPr>
          <p:cNvPr id="507" name="Google Shape;507;g9880f8b1ce_1_21"/>
          <p:cNvSpPr txBox="1"/>
          <p:nvPr>
            <p:ph idx="1" type="body"/>
          </p:nvPr>
        </p:nvSpPr>
        <p:spPr>
          <a:xfrm>
            <a:off x="1086610" y="2223749"/>
            <a:ext cx="10018800" cy="312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360"/>
              </a:spcBef>
              <a:spcAft>
                <a:spcPts val="0"/>
              </a:spcAft>
              <a:buSzPts val="2610"/>
              <a:buNone/>
            </a:pPr>
            <a:r>
              <a:rPr lang="en-US"/>
              <a:t>This program was</a:t>
            </a:r>
            <a:endParaRPr/>
          </a:p>
          <a:p>
            <a:pPr indent="0" lvl="0" marL="0" rtl="0" algn="l">
              <a:lnSpc>
                <a:spcPct val="100000"/>
              </a:lnSpc>
              <a:spcBef>
                <a:spcPts val="600"/>
              </a:spcBef>
              <a:spcAft>
                <a:spcPts val="0"/>
              </a:spcAft>
              <a:buSzPts val="2610"/>
              <a:buNone/>
            </a:pPr>
            <a:r>
              <a:rPr lang="en-US"/>
              <a:t>used to estimate </a:t>
            </a:r>
            <a:endParaRPr/>
          </a:p>
          <a:p>
            <a:pPr indent="0" lvl="0" marL="0" rtl="0" algn="l">
              <a:lnSpc>
                <a:spcPct val="100000"/>
              </a:lnSpc>
              <a:spcBef>
                <a:spcPts val="600"/>
              </a:spcBef>
              <a:spcAft>
                <a:spcPts val="0"/>
              </a:spcAft>
              <a:buSzPts val="2610"/>
              <a:buNone/>
            </a:pPr>
            <a:r>
              <a:rPr lang="en-US"/>
              <a:t>the capacities of the </a:t>
            </a:r>
            <a:endParaRPr/>
          </a:p>
          <a:p>
            <a:pPr indent="0" lvl="0" marL="0" rtl="0" algn="l">
              <a:lnSpc>
                <a:spcPct val="100000"/>
              </a:lnSpc>
              <a:spcBef>
                <a:spcPts val="600"/>
              </a:spcBef>
              <a:spcAft>
                <a:spcPts val="0"/>
              </a:spcAft>
              <a:buSzPts val="2610"/>
              <a:buNone/>
            </a:pPr>
            <a:r>
              <a:rPr lang="en-US"/>
              <a:t>spectrometer</a:t>
            </a:r>
            <a:endParaRPr/>
          </a:p>
          <a:p>
            <a:pPr indent="0" lvl="0" marL="0" rtl="0" algn="l">
              <a:lnSpc>
                <a:spcPct val="100000"/>
              </a:lnSpc>
              <a:spcBef>
                <a:spcPts val="600"/>
              </a:spcBef>
              <a:spcAft>
                <a:spcPts val="0"/>
              </a:spcAft>
              <a:buSzPts val="2610"/>
              <a:buNone/>
            </a:pPr>
            <a:r>
              <a:t/>
            </a:r>
            <a:endParaRPr/>
          </a:p>
          <a:p>
            <a:pPr indent="0" lvl="0" marL="0" rtl="0" algn="l">
              <a:lnSpc>
                <a:spcPct val="100000"/>
              </a:lnSpc>
              <a:spcBef>
                <a:spcPts val="600"/>
              </a:spcBef>
              <a:spcAft>
                <a:spcPts val="0"/>
              </a:spcAft>
              <a:buSzPts val="2610"/>
              <a:buNone/>
            </a:pPr>
            <a:r>
              <a:rPr lang="en-US"/>
              <a:t>Ocean insights own </a:t>
            </a:r>
            <a:endParaRPr/>
          </a:p>
          <a:p>
            <a:pPr indent="0" lvl="0" marL="0" rtl="0" algn="l">
              <a:lnSpc>
                <a:spcPct val="100000"/>
              </a:lnSpc>
              <a:spcBef>
                <a:spcPts val="600"/>
              </a:spcBef>
              <a:spcAft>
                <a:spcPts val="0"/>
              </a:spcAft>
              <a:buSzPts val="2610"/>
              <a:buNone/>
            </a:pPr>
            <a:r>
              <a:rPr lang="en-US"/>
              <a:t>application to interpret </a:t>
            </a:r>
            <a:endParaRPr/>
          </a:p>
          <a:p>
            <a:pPr indent="0" lvl="0" marL="0" rtl="0" algn="l">
              <a:lnSpc>
                <a:spcPct val="100000"/>
              </a:lnSpc>
              <a:spcBef>
                <a:spcPts val="600"/>
              </a:spcBef>
              <a:spcAft>
                <a:spcPts val="0"/>
              </a:spcAft>
              <a:buSzPts val="2610"/>
              <a:buNone/>
            </a:pPr>
            <a:r>
              <a:rPr lang="en-US"/>
              <a:t>the information from the </a:t>
            </a:r>
            <a:endParaRPr/>
          </a:p>
          <a:p>
            <a:pPr indent="0" lvl="0" marL="0" rtl="0" algn="l">
              <a:lnSpc>
                <a:spcPct val="100000"/>
              </a:lnSpc>
              <a:spcBef>
                <a:spcPts val="600"/>
              </a:spcBef>
              <a:spcAft>
                <a:spcPts val="0"/>
              </a:spcAft>
              <a:buSzPts val="2610"/>
              <a:buNone/>
            </a:pPr>
            <a:r>
              <a:rPr lang="en-US"/>
              <a:t>spectrometer</a:t>
            </a:r>
            <a:endParaRPr/>
          </a:p>
          <a:p>
            <a:pPr indent="0" lvl="0" marL="0" rtl="0" algn="l">
              <a:lnSpc>
                <a:spcPct val="100000"/>
              </a:lnSpc>
              <a:spcBef>
                <a:spcPts val="600"/>
              </a:spcBef>
              <a:spcAft>
                <a:spcPts val="0"/>
              </a:spcAft>
              <a:buSzPts val="2610"/>
              <a:buNone/>
            </a:pPr>
            <a:r>
              <a:t/>
            </a:r>
            <a:endParaRPr/>
          </a:p>
          <a:p>
            <a:pPr indent="0" lvl="0" marL="0" rtl="0" algn="l">
              <a:lnSpc>
                <a:spcPct val="100000"/>
              </a:lnSpc>
              <a:spcBef>
                <a:spcPts val="600"/>
              </a:spcBef>
              <a:spcAft>
                <a:spcPts val="0"/>
              </a:spcAft>
              <a:buSzPts val="2610"/>
              <a:buNone/>
            </a:pPr>
            <a:r>
              <a:rPr lang="en-US"/>
              <a:t>This application uses the same library, featured by ocean Insights, OmniDriver and Spam, but, it contains a lot more features</a:t>
            </a:r>
            <a:endParaRPr/>
          </a:p>
          <a:p>
            <a:pPr indent="0" lvl="0" marL="0" rtl="0" algn="l">
              <a:lnSpc>
                <a:spcPct val="100000"/>
              </a:lnSpc>
              <a:spcBef>
                <a:spcPts val="600"/>
              </a:spcBef>
              <a:spcAft>
                <a:spcPts val="0"/>
              </a:spcAft>
              <a:buSzPts val="2610"/>
              <a:buNone/>
            </a:pPr>
            <a:r>
              <a:t/>
            </a:r>
            <a:endParaRPr sz="1800"/>
          </a:p>
          <a:p>
            <a:pPr indent="0" lvl="0" marL="0" rtl="0" algn="l">
              <a:lnSpc>
                <a:spcPct val="100000"/>
              </a:lnSpc>
              <a:spcBef>
                <a:spcPts val="600"/>
              </a:spcBef>
              <a:spcAft>
                <a:spcPts val="600"/>
              </a:spcAft>
              <a:buSzPts val="2610"/>
              <a:buNone/>
            </a:pPr>
            <a:r>
              <a:t/>
            </a:r>
            <a:endParaRPr/>
          </a:p>
        </p:txBody>
      </p:sp>
      <p:pic>
        <p:nvPicPr>
          <p:cNvPr id="508" name="Google Shape;508;g9880f8b1ce_1_21"/>
          <p:cNvPicPr preferRelativeResize="0"/>
          <p:nvPr/>
        </p:nvPicPr>
        <p:blipFill rotWithShape="1">
          <a:blip r:embed="rId3">
            <a:alphaModFix/>
          </a:blip>
          <a:srcRect b="0" l="0" r="0" t="0"/>
          <a:stretch/>
        </p:blipFill>
        <p:spPr>
          <a:xfrm>
            <a:off x="4690772" y="1494463"/>
            <a:ext cx="6175826" cy="3356275"/>
          </a:xfrm>
          <a:prstGeom prst="rect">
            <a:avLst/>
          </a:prstGeom>
          <a:noFill/>
          <a:ln>
            <a:noFill/>
          </a:ln>
        </p:spPr>
      </p:pic>
      <p:pic>
        <p:nvPicPr>
          <p:cNvPr id="509" name="Google Shape;509;g9880f8b1ce_1_21"/>
          <p:cNvPicPr preferRelativeResize="0"/>
          <p:nvPr/>
        </p:nvPicPr>
        <p:blipFill rotWithShape="1">
          <a:blip r:embed="rId4">
            <a:alphaModFix/>
          </a:blip>
          <a:srcRect b="0" l="0" r="0" t="0"/>
          <a:stretch/>
        </p:blipFill>
        <p:spPr>
          <a:xfrm>
            <a:off x="214325" y="6096000"/>
            <a:ext cx="609600" cy="609600"/>
          </a:xfrm>
          <a:prstGeom prst="rect">
            <a:avLst/>
          </a:prstGeom>
          <a:noFill/>
          <a:ln>
            <a:noFill/>
          </a:ln>
        </p:spPr>
      </p:pic>
      <p:pic>
        <p:nvPicPr>
          <p:cNvPr id="510" name="Google Shape;510;g9880f8b1ce_1_21"/>
          <p:cNvPicPr preferRelativeResize="0"/>
          <p:nvPr/>
        </p:nvPicPr>
        <p:blipFill rotWithShape="1">
          <a:blip r:embed="rId5">
            <a:alphaModFix/>
          </a:blip>
          <a:srcRect b="0" l="0" r="0" t="0"/>
          <a:stretch/>
        </p:blipFill>
        <p:spPr>
          <a:xfrm>
            <a:off x="10834675" y="5634052"/>
            <a:ext cx="1057275" cy="1057275"/>
          </a:xfrm>
          <a:prstGeom prst="rect">
            <a:avLst/>
          </a:prstGeom>
          <a:noFill/>
          <a:ln>
            <a:noFill/>
          </a:ln>
        </p:spPr>
      </p:pic>
      <p:pic>
        <p:nvPicPr>
          <p:cNvPr id="511" name="Google Shape;511;g9880f8b1ce_1_21"/>
          <p:cNvPicPr preferRelativeResize="0"/>
          <p:nvPr/>
        </p:nvPicPr>
        <p:blipFill rotWithShape="1">
          <a:blip r:embed="rId6">
            <a:alphaModFix/>
          </a:blip>
          <a:srcRect b="0" l="0" r="0" t="0"/>
          <a:stretch/>
        </p:blipFill>
        <p:spPr>
          <a:xfrm>
            <a:off x="11430000" y="6096000"/>
            <a:ext cx="609600" cy="6096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98a2c0bddd_1_19"/>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t>Programming language</a:t>
            </a:r>
            <a:endParaRPr/>
          </a:p>
        </p:txBody>
      </p:sp>
      <p:sp>
        <p:nvSpPr>
          <p:cNvPr id="517" name="Google Shape;517;g98a2c0bddd_1_19"/>
          <p:cNvSpPr txBox="1"/>
          <p:nvPr>
            <p:ph idx="1" type="body"/>
          </p:nvPr>
        </p:nvSpPr>
        <p:spPr>
          <a:xfrm>
            <a:off x="1086602" y="2223750"/>
            <a:ext cx="7971600" cy="3124200"/>
          </a:xfrm>
          <a:prstGeom prst="rect">
            <a:avLst/>
          </a:prstGeom>
          <a:noFill/>
          <a:ln>
            <a:noFill/>
          </a:ln>
        </p:spPr>
        <p:txBody>
          <a:bodyPr anchorCtr="0" anchor="ctr" bIns="45700" lIns="91425" spcFirstLastPara="1" rIns="91425" wrap="square" tIns="45700">
            <a:noAutofit/>
          </a:bodyPr>
          <a:lstStyle/>
          <a:p>
            <a:pPr indent="-394335" lvl="0" marL="457200" rtl="0" algn="l">
              <a:lnSpc>
                <a:spcPct val="100000"/>
              </a:lnSpc>
              <a:spcBef>
                <a:spcPts val="360"/>
              </a:spcBef>
              <a:spcAft>
                <a:spcPts val="0"/>
              </a:spcAft>
              <a:buSzPts val="2610"/>
              <a:buChar char="•"/>
            </a:pPr>
            <a:r>
              <a:rPr lang="en-US"/>
              <a:t>Omnidrive and scam were written in Java</a:t>
            </a:r>
            <a:endParaRPr/>
          </a:p>
          <a:p>
            <a:pPr indent="0" lvl="0" marL="457200" rtl="0" algn="l">
              <a:lnSpc>
                <a:spcPct val="100000"/>
              </a:lnSpc>
              <a:spcBef>
                <a:spcPts val="360"/>
              </a:spcBef>
              <a:spcAft>
                <a:spcPts val="0"/>
              </a:spcAft>
              <a:buSzPts val="2400"/>
              <a:buNone/>
            </a:pPr>
            <a:r>
              <a:rPr lang="en-US"/>
              <a:t>Omnidrive  is not compatible with Python</a:t>
            </a:r>
            <a:endParaRPr/>
          </a:p>
          <a:p>
            <a:pPr indent="-394335" lvl="0" marL="457200" rtl="0" algn="l">
              <a:lnSpc>
                <a:spcPct val="100000"/>
              </a:lnSpc>
              <a:spcBef>
                <a:spcPts val="0"/>
              </a:spcBef>
              <a:spcAft>
                <a:spcPts val="0"/>
              </a:spcAft>
              <a:buSzPts val="2610"/>
              <a:buChar char="•"/>
            </a:pPr>
            <a:r>
              <a:rPr lang="en-US"/>
              <a:t>The Omnidriver is not compatible with python</a:t>
            </a:r>
            <a:endParaRPr/>
          </a:p>
          <a:p>
            <a:pPr indent="0" lvl="0" marL="457200" rtl="0" algn="l">
              <a:lnSpc>
                <a:spcPct val="100000"/>
              </a:lnSpc>
              <a:spcBef>
                <a:spcPts val="0"/>
              </a:spcBef>
              <a:spcAft>
                <a:spcPts val="0"/>
              </a:spcAft>
              <a:buSzPts val="2400"/>
              <a:buNone/>
            </a:pPr>
            <a:r>
              <a:t/>
            </a:r>
            <a:endParaRPr/>
          </a:p>
          <a:p>
            <a:pPr indent="-394335" lvl="0" marL="457200" rtl="0" algn="l">
              <a:lnSpc>
                <a:spcPct val="100000"/>
              </a:lnSpc>
              <a:spcBef>
                <a:spcPts val="0"/>
              </a:spcBef>
              <a:spcAft>
                <a:spcPts val="0"/>
              </a:spcAft>
              <a:buSzPts val="2610"/>
              <a:buChar char="•"/>
            </a:pPr>
            <a:r>
              <a:rPr lang="en-US"/>
              <a:t>Time to execute the application is negligible to the time required to filter the water </a:t>
            </a:r>
            <a:endParaRPr/>
          </a:p>
          <a:p>
            <a:pPr indent="-394335" lvl="0" marL="457200" rtl="0" algn="l">
              <a:lnSpc>
                <a:spcPct val="100000"/>
              </a:lnSpc>
              <a:spcBef>
                <a:spcPts val="0"/>
              </a:spcBef>
              <a:spcAft>
                <a:spcPts val="0"/>
              </a:spcAft>
              <a:buSzPts val="2610"/>
              <a:buChar char="•"/>
            </a:pPr>
            <a:r>
              <a:rPr lang="en-US"/>
              <a:t> Application doesn’t require very high performance  </a:t>
            </a:r>
            <a:endParaRPr/>
          </a:p>
          <a:p>
            <a:pPr indent="0" lvl="0" marL="457200" rtl="0" algn="l">
              <a:lnSpc>
                <a:spcPct val="100000"/>
              </a:lnSpc>
              <a:spcBef>
                <a:spcPts val="600"/>
              </a:spcBef>
              <a:spcAft>
                <a:spcPts val="600"/>
              </a:spcAft>
              <a:buSzPts val="2610"/>
              <a:buNone/>
            </a:pPr>
            <a:r>
              <a:t/>
            </a:r>
            <a:endParaRPr/>
          </a:p>
        </p:txBody>
      </p:sp>
      <p:pic>
        <p:nvPicPr>
          <p:cNvPr id="518" name="Google Shape;518;g98a2c0bddd_1_19"/>
          <p:cNvPicPr preferRelativeResize="0"/>
          <p:nvPr/>
        </p:nvPicPr>
        <p:blipFill rotWithShape="1">
          <a:blip r:embed="rId3">
            <a:alphaModFix/>
          </a:blip>
          <a:srcRect b="0" l="0" r="0" t="0"/>
          <a:stretch/>
        </p:blipFill>
        <p:spPr>
          <a:xfrm>
            <a:off x="9758750" y="465323"/>
            <a:ext cx="1322676" cy="2419400"/>
          </a:xfrm>
          <a:prstGeom prst="rect">
            <a:avLst/>
          </a:prstGeom>
          <a:noFill/>
          <a:ln>
            <a:noFill/>
          </a:ln>
        </p:spPr>
      </p:pic>
      <p:pic>
        <p:nvPicPr>
          <p:cNvPr id="519" name="Google Shape;519;g98a2c0bddd_1_19"/>
          <p:cNvPicPr preferRelativeResize="0"/>
          <p:nvPr/>
        </p:nvPicPr>
        <p:blipFill rotWithShape="1">
          <a:blip r:embed="rId4">
            <a:alphaModFix/>
          </a:blip>
          <a:srcRect b="0" l="0" r="0" t="0"/>
          <a:stretch/>
        </p:blipFill>
        <p:spPr>
          <a:xfrm>
            <a:off x="142875" y="6067425"/>
            <a:ext cx="609600" cy="609600"/>
          </a:xfrm>
          <a:prstGeom prst="rect">
            <a:avLst/>
          </a:prstGeom>
          <a:noFill/>
          <a:ln>
            <a:noFill/>
          </a:ln>
        </p:spPr>
      </p:pic>
      <p:cxnSp>
        <p:nvCxnSpPr>
          <p:cNvPr id="520" name="Google Shape;520;g98a2c0bddd_1_19"/>
          <p:cNvCxnSpPr/>
          <p:nvPr/>
        </p:nvCxnSpPr>
        <p:spPr>
          <a:xfrm>
            <a:off x="9612075" y="413650"/>
            <a:ext cx="1883400" cy="2057400"/>
          </a:xfrm>
          <a:prstGeom prst="straightConnector1">
            <a:avLst/>
          </a:prstGeom>
          <a:noFill/>
          <a:ln cap="flat" cmpd="sng" w="114300">
            <a:solidFill>
              <a:srgbClr val="FF0000"/>
            </a:solidFill>
            <a:prstDash val="solid"/>
            <a:round/>
            <a:headEnd len="sm" w="sm" type="none"/>
            <a:tailEnd len="sm" w="sm" type="none"/>
          </a:ln>
        </p:spPr>
      </p:cxnSp>
      <p:cxnSp>
        <p:nvCxnSpPr>
          <p:cNvPr id="521" name="Google Shape;521;g98a2c0bddd_1_19"/>
          <p:cNvCxnSpPr/>
          <p:nvPr/>
        </p:nvCxnSpPr>
        <p:spPr>
          <a:xfrm flipH="1" rot="10800000">
            <a:off x="9252850" y="500825"/>
            <a:ext cx="2351400" cy="2144400"/>
          </a:xfrm>
          <a:prstGeom prst="straightConnector1">
            <a:avLst/>
          </a:prstGeom>
          <a:noFill/>
          <a:ln cap="flat" cmpd="sng" w="114300">
            <a:solidFill>
              <a:srgbClr val="FF0000"/>
            </a:solidFill>
            <a:prstDash val="solid"/>
            <a:round/>
            <a:headEnd len="sm" w="sm" type="none"/>
            <a:tailEnd len="sm" w="sm" type="none"/>
          </a:ln>
        </p:spPr>
      </p:cxnSp>
      <p:pic>
        <p:nvPicPr>
          <p:cNvPr id="522" name="Google Shape;522;g98a2c0bddd_1_19"/>
          <p:cNvPicPr preferRelativeResize="0"/>
          <p:nvPr/>
        </p:nvPicPr>
        <p:blipFill rotWithShape="1">
          <a:blip r:embed="rId5">
            <a:alphaModFix/>
          </a:blip>
          <a:srcRect b="0" l="0" r="0" t="0"/>
          <a:stretch/>
        </p:blipFill>
        <p:spPr>
          <a:xfrm>
            <a:off x="10834675" y="5634052"/>
            <a:ext cx="1057275" cy="1057275"/>
          </a:xfrm>
          <a:prstGeom prst="rect">
            <a:avLst/>
          </a:prstGeom>
          <a:noFill/>
          <a:ln>
            <a:noFill/>
          </a:ln>
        </p:spPr>
      </p:pic>
      <p:pic>
        <p:nvPicPr>
          <p:cNvPr id="523" name="Google Shape;523;g98a2c0bddd_1_19"/>
          <p:cNvPicPr preferRelativeResize="0"/>
          <p:nvPr/>
        </p:nvPicPr>
        <p:blipFill rotWithShape="1">
          <a:blip r:embed="rId6">
            <a:alphaModFix/>
          </a:blip>
          <a:srcRect b="0" l="0" r="0" t="0"/>
          <a:stretch/>
        </p:blipFill>
        <p:spPr>
          <a:xfrm>
            <a:off x="9252854" y="3256023"/>
            <a:ext cx="2038350" cy="2238375"/>
          </a:xfrm>
          <a:prstGeom prst="rect">
            <a:avLst/>
          </a:prstGeom>
          <a:noFill/>
          <a:ln>
            <a:noFill/>
          </a:ln>
        </p:spPr>
      </p:pic>
      <p:cxnSp>
        <p:nvCxnSpPr>
          <p:cNvPr id="524" name="Google Shape;524;g98a2c0bddd_1_19"/>
          <p:cNvCxnSpPr/>
          <p:nvPr/>
        </p:nvCxnSpPr>
        <p:spPr>
          <a:xfrm flipH="1" rot="10800000">
            <a:off x="9315875" y="3303125"/>
            <a:ext cx="1975200" cy="2231400"/>
          </a:xfrm>
          <a:prstGeom prst="straightConnector1">
            <a:avLst/>
          </a:prstGeom>
          <a:noFill/>
          <a:ln cap="flat" cmpd="sng" w="114300">
            <a:solidFill>
              <a:srgbClr val="FF0000"/>
            </a:solidFill>
            <a:prstDash val="solid"/>
            <a:round/>
            <a:headEnd len="sm" w="sm" type="none"/>
            <a:tailEnd len="sm" w="sm" type="none"/>
          </a:ln>
        </p:spPr>
      </p:cxnSp>
      <p:cxnSp>
        <p:nvCxnSpPr>
          <p:cNvPr id="525" name="Google Shape;525;g98a2c0bddd_1_19"/>
          <p:cNvCxnSpPr/>
          <p:nvPr/>
        </p:nvCxnSpPr>
        <p:spPr>
          <a:xfrm>
            <a:off x="9330325" y="3390125"/>
            <a:ext cx="1883400" cy="2057400"/>
          </a:xfrm>
          <a:prstGeom prst="straightConnector1">
            <a:avLst/>
          </a:prstGeom>
          <a:noFill/>
          <a:ln cap="flat" cmpd="sng" w="114300">
            <a:solidFill>
              <a:srgbClr val="FF0000"/>
            </a:solidFill>
            <a:prstDash val="solid"/>
            <a:round/>
            <a:headEnd len="sm" w="sm" type="none"/>
            <a:tailEnd len="sm" w="sm" type="none"/>
          </a:ln>
        </p:spPr>
      </p:cxnSp>
      <p:pic>
        <p:nvPicPr>
          <p:cNvPr id="526" name="Google Shape;526;g98a2c0bddd_1_19"/>
          <p:cNvPicPr preferRelativeResize="0"/>
          <p:nvPr/>
        </p:nvPicPr>
        <p:blipFill rotWithShape="1">
          <a:blip r:embed="rId7">
            <a:alphaModFix/>
          </a:blip>
          <a:srcRect b="0" l="0" r="0" t="0"/>
          <a:stretch/>
        </p:blipFill>
        <p:spPr>
          <a:xfrm>
            <a:off x="11430000" y="6096000"/>
            <a:ext cx="609600" cy="609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gacf3362bad_0_381"/>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chemeClr val="lt1"/>
                </a:solidFill>
                <a:latin typeface="Twentieth Century"/>
                <a:ea typeface="Twentieth Century"/>
                <a:cs typeface="Twentieth Century"/>
                <a:sym typeface="Twentieth Century"/>
              </a:rPr>
              <a:t>Similar Products</a:t>
            </a:r>
            <a:endParaRPr>
              <a:solidFill>
                <a:schemeClr val="lt1"/>
              </a:solidFill>
              <a:latin typeface="Twentieth Century"/>
              <a:ea typeface="Twentieth Century"/>
              <a:cs typeface="Twentieth Century"/>
              <a:sym typeface="Twentieth Century"/>
            </a:endParaRPr>
          </a:p>
        </p:txBody>
      </p:sp>
      <p:pic>
        <p:nvPicPr>
          <p:cNvPr id="62" name="Google Shape;62;gacf3362bad_0_381"/>
          <p:cNvPicPr preferRelativeResize="0"/>
          <p:nvPr/>
        </p:nvPicPr>
        <p:blipFill rotWithShape="1">
          <a:blip r:embed="rId3">
            <a:alphaModFix/>
          </a:blip>
          <a:srcRect b="0" l="0" r="0" t="0"/>
          <a:stretch/>
        </p:blipFill>
        <p:spPr>
          <a:xfrm>
            <a:off x="10907025" y="5566050"/>
            <a:ext cx="1085850" cy="1171575"/>
          </a:xfrm>
          <a:prstGeom prst="rect">
            <a:avLst/>
          </a:prstGeom>
          <a:noFill/>
          <a:ln>
            <a:noFill/>
          </a:ln>
        </p:spPr>
      </p:pic>
      <p:sp>
        <p:nvSpPr>
          <p:cNvPr id="63" name="Google Shape;63;gacf3362bad_0_381"/>
          <p:cNvSpPr txBox="1"/>
          <p:nvPr/>
        </p:nvSpPr>
        <p:spPr>
          <a:xfrm>
            <a:off x="2228875" y="4286275"/>
            <a:ext cx="3171900" cy="175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wentieth Century"/>
                <a:ea typeface="Twentieth Century"/>
                <a:cs typeface="Twentieth Century"/>
                <a:sym typeface="Twentieth Century"/>
              </a:rPr>
              <a:t>Brita Filter</a:t>
            </a:r>
            <a:endParaRPr b="0" i="0" sz="1800" u="none" cap="none" strike="noStrike">
              <a:solidFill>
                <a:schemeClr val="lt1"/>
              </a:solidFill>
              <a:latin typeface="Twentieth Century"/>
              <a:ea typeface="Twentieth Century"/>
              <a:cs typeface="Twentieth Century"/>
              <a:sym typeface="Twentieth Century"/>
            </a:endParaRPr>
          </a:p>
          <a:p>
            <a:pPr indent="-342900" lvl="0" marL="457200" marR="0" rtl="0" algn="l">
              <a:lnSpc>
                <a:spcPct val="100000"/>
              </a:lnSpc>
              <a:spcBef>
                <a:spcPts val="0"/>
              </a:spcBef>
              <a:spcAft>
                <a:spcPts val="0"/>
              </a:spcAft>
              <a:buClr>
                <a:schemeClr val="lt1"/>
              </a:buClr>
              <a:buSzPts val="1800"/>
              <a:buFont typeface="Twentieth Century"/>
              <a:buChar char="●"/>
            </a:pPr>
            <a:r>
              <a:rPr b="0" i="0" lang="en-US" sz="1800" u="none" cap="none" strike="noStrike">
                <a:solidFill>
                  <a:schemeClr val="lt1"/>
                </a:solidFill>
                <a:latin typeface="Twentieth Century"/>
                <a:ea typeface="Twentieth Century"/>
                <a:cs typeface="Twentieth Century"/>
                <a:sym typeface="Twentieth Century"/>
              </a:rPr>
              <a:t>One filter</a:t>
            </a:r>
            <a:endParaRPr b="0" i="0" sz="1800" u="none" cap="none" strike="noStrike">
              <a:solidFill>
                <a:schemeClr val="lt1"/>
              </a:solidFill>
              <a:latin typeface="Twentieth Century"/>
              <a:ea typeface="Twentieth Century"/>
              <a:cs typeface="Twentieth Century"/>
              <a:sym typeface="Twentieth Century"/>
            </a:endParaRPr>
          </a:p>
          <a:p>
            <a:pPr indent="-342900" lvl="0" marL="457200" marR="0" rtl="0" algn="l">
              <a:lnSpc>
                <a:spcPct val="100000"/>
              </a:lnSpc>
              <a:spcBef>
                <a:spcPts val="0"/>
              </a:spcBef>
              <a:spcAft>
                <a:spcPts val="0"/>
              </a:spcAft>
              <a:buClr>
                <a:schemeClr val="lt1"/>
              </a:buClr>
              <a:buSzPts val="1800"/>
              <a:buFont typeface="Twentieth Century"/>
              <a:buChar char="●"/>
            </a:pPr>
            <a:r>
              <a:rPr b="0" i="0" lang="en-US" sz="1800" u="none" cap="none" strike="noStrike">
                <a:solidFill>
                  <a:schemeClr val="lt1"/>
                </a:solidFill>
                <a:latin typeface="Twentieth Century"/>
                <a:ea typeface="Twentieth Century"/>
                <a:cs typeface="Twentieth Century"/>
                <a:sym typeface="Twentieth Century"/>
              </a:rPr>
              <a:t>No monitoring</a:t>
            </a:r>
            <a:endParaRPr b="0" i="0" sz="1800" u="none" cap="none" strike="noStrike">
              <a:solidFill>
                <a:schemeClr val="lt1"/>
              </a:solidFill>
              <a:latin typeface="Twentieth Century"/>
              <a:ea typeface="Twentieth Century"/>
              <a:cs typeface="Twentieth Century"/>
              <a:sym typeface="Twentieth Century"/>
            </a:endParaRPr>
          </a:p>
          <a:p>
            <a:pPr indent="-342900" lvl="0" marL="457200" marR="0" rtl="0" algn="l">
              <a:lnSpc>
                <a:spcPct val="100000"/>
              </a:lnSpc>
              <a:spcBef>
                <a:spcPts val="0"/>
              </a:spcBef>
              <a:spcAft>
                <a:spcPts val="0"/>
              </a:spcAft>
              <a:buClr>
                <a:schemeClr val="lt1"/>
              </a:buClr>
              <a:buSzPts val="1800"/>
              <a:buFont typeface="Twentieth Century"/>
              <a:buChar char="●"/>
            </a:pPr>
            <a:r>
              <a:rPr b="0" i="0" lang="en-US" sz="1800" u="none" cap="none" strike="noStrike">
                <a:solidFill>
                  <a:schemeClr val="lt1"/>
                </a:solidFill>
                <a:latin typeface="Twentieth Century"/>
                <a:ea typeface="Twentieth Century"/>
                <a:cs typeface="Twentieth Century"/>
                <a:sym typeface="Twentieth Century"/>
              </a:rPr>
              <a:t>No UV treatment</a:t>
            </a:r>
            <a:endParaRPr b="0" i="0" sz="1800" u="none" cap="none" strike="noStrike">
              <a:solidFill>
                <a:schemeClr val="lt1"/>
              </a:solidFill>
              <a:latin typeface="Twentieth Century"/>
              <a:ea typeface="Twentieth Century"/>
              <a:cs typeface="Twentieth Century"/>
              <a:sym typeface="Twentieth Century"/>
            </a:endParaRPr>
          </a:p>
        </p:txBody>
      </p:sp>
      <p:sp>
        <p:nvSpPr>
          <p:cNvPr id="64" name="Google Shape;64;gacf3362bad_0_381"/>
          <p:cNvSpPr txBox="1"/>
          <p:nvPr/>
        </p:nvSpPr>
        <p:spPr>
          <a:xfrm>
            <a:off x="7481900" y="4286275"/>
            <a:ext cx="3171900" cy="175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Twentieth Century"/>
                <a:ea typeface="Twentieth Century"/>
                <a:cs typeface="Twentieth Century"/>
                <a:sym typeface="Twentieth Century"/>
              </a:rPr>
              <a:t>Crazy Cap</a:t>
            </a:r>
            <a:endParaRPr b="0" i="0" sz="1700" u="none" cap="none" strike="noStrike">
              <a:solidFill>
                <a:schemeClr val="lt1"/>
              </a:solidFill>
              <a:latin typeface="Twentieth Century"/>
              <a:ea typeface="Twentieth Century"/>
              <a:cs typeface="Twentieth Century"/>
              <a:sym typeface="Twentieth Century"/>
            </a:endParaRPr>
          </a:p>
          <a:p>
            <a:pPr indent="-336550" lvl="0" marL="457200" marR="0" rtl="0" algn="l">
              <a:lnSpc>
                <a:spcPct val="100000"/>
              </a:lnSpc>
              <a:spcBef>
                <a:spcPts val="0"/>
              </a:spcBef>
              <a:spcAft>
                <a:spcPts val="0"/>
              </a:spcAft>
              <a:buClr>
                <a:schemeClr val="lt1"/>
              </a:buClr>
              <a:buSzPts val="1700"/>
              <a:buFont typeface="Twentieth Century"/>
              <a:buChar char="●"/>
            </a:pPr>
            <a:r>
              <a:rPr b="0" i="0" lang="en-US" sz="1700" u="none" cap="none" strike="noStrike">
                <a:solidFill>
                  <a:schemeClr val="lt1"/>
                </a:solidFill>
                <a:latin typeface="Twentieth Century"/>
                <a:ea typeface="Twentieth Century"/>
                <a:cs typeface="Twentieth Century"/>
                <a:sym typeface="Twentieth Century"/>
              </a:rPr>
              <a:t>No filters</a:t>
            </a:r>
            <a:endParaRPr b="0" i="0" sz="1700" u="none" cap="none" strike="noStrike">
              <a:solidFill>
                <a:schemeClr val="lt1"/>
              </a:solidFill>
              <a:latin typeface="Twentieth Century"/>
              <a:ea typeface="Twentieth Century"/>
              <a:cs typeface="Twentieth Century"/>
              <a:sym typeface="Twentieth Century"/>
            </a:endParaRPr>
          </a:p>
          <a:p>
            <a:pPr indent="-336550" lvl="0" marL="457200" marR="0" rtl="0" algn="l">
              <a:lnSpc>
                <a:spcPct val="100000"/>
              </a:lnSpc>
              <a:spcBef>
                <a:spcPts val="0"/>
              </a:spcBef>
              <a:spcAft>
                <a:spcPts val="0"/>
              </a:spcAft>
              <a:buClr>
                <a:schemeClr val="lt1"/>
              </a:buClr>
              <a:buSzPts val="1700"/>
              <a:buFont typeface="Twentieth Century"/>
              <a:buChar char="●"/>
            </a:pPr>
            <a:r>
              <a:rPr b="0" i="0" lang="en-US" sz="1700" u="none" cap="none" strike="noStrike">
                <a:solidFill>
                  <a:schemeClr val="lt1"/>
                </a:solidFill>
                <a:latin typeface="Twentieth Century"/>
                <a:ea typeface="Twentieth Century"/>
                <a:cs typeface="Twentieth Century"/>
                <a:sym typeface="Twentieth Century"/>
              </a:rPr>
              <a:t>No monitoring</a:t>
            </a:r>
            <a:endParaRPr b="0" i="0" sz="1700" u="none" cap="none" strike="noStrike">
              <a:solidFill>
                <a:schemeClr val="lt1"/>
              </a:solidFill>
              <a:latin typeface="Twentieth Century"/>
              <a:ea typeface="Twentieth Century"/>
              <a:cs typeface="Twentieth Century"/>
              <a:sym typeface="Twentieth Century"/>
            </a:endParaRPr>
          </a:p>
        </p:txBody>
      </p:sp>
      <p:pic>
        <p:nvPicPr>
          <p:cNvPr id="65" name="Google Shape;65;gacf3362bad_0_381"/>
          <p:cNvPicPr preferRelativeResize="0"/>
          <p:nvPr/>
        </p:nvPicPr>
        <p:blipFill rotWithShape="1">
          <a:blip r:embed="rId4">
            <a:alphaModFix/>
          </a:blip>
          <a:srcRect b="0" l="0" r="0" t="0"/>
          <a:stretch/>
        </p:blipFill>
        <p:spPr>
          <a:xfrm>
            <a:off x="2228875" y="1818563"/>
            <a:ext cx="3290900" cy="2225500"/>
          </a:xfrm>
          <a:prstGeom prst="rect">
            <a:avLst/>
          </a:prstGeom>
          <a:noFill/>
          <a:ln>
            <a:noFill/>
          </a:ln>
        </p:spPr>
      </p:pic>
      <p:pic>
        <p:nvPicPr>
          <p:cNvPr id="66" name="Google Shape;66;gacf3362bad_0_381"/>
          <p:cNvPicPr preferRelativeResize="0"/>
          <p:nvPr/>
        </p:nvPicPr>
        <p:blipFill rotWithShape="1">
          <a:blip r:embed="rId5">
            <a:alphaModFix/>
          </a:blip>
          <a:srcRect b="0" l="0" r="0" t="0"/>
          <a:stretch/>
        </p:blipFill>
        <p:spPr>
          <a:xfrm>
            <a:off x="7712788" y="1804975"/>
            <a:ext cx="2710114" cy="22526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g97626c7093_0_175"/>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t>UI frameworks</a:t>
            </a:r>
            <a:endParaRPr/>
          </a:p>
        </p:txBody>
      </p:sp>
      <p:sp>
        <p:nvSpPr>
          <p:cNvPr id="532" name="Google Shape;532;g97626c7093_0_175"/>
          <p:cNvSpPr txBox="1"/>
          <p:nvPr>
            <p:ph idx="1" type="body"/>
          </p:nvPr>
        </p:nvSpPr>
        <p:spPr>
          <a:xfrm>
            <a:off x="891310" y="2488637"/>
            <a:ext cx="10018800" cy="312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360"/>
              </a:spcBef>
              <a:spcAft>
                <a:spcPts val="600"/>
              </a:spcAft>
              <a:buSzPts val="2610"/>
              <a:buNone/>
            </a:pPr>
            <a:r>
              <a:rPr lang="en-US"/>
              <a:t>    	Java Swing vs JavaFX</a:t>
            </a:r>
            <a:endParaRPr/>
          </a:p>
        </p:txBody>
      </p:sp>
      <p:pic>
        <p:nvPicPr>
          <p:cNvPr id="533" name="Google Shape;533;g97626c7093_0_175"/>
          <p:cNvPicPr preferRelativeResize="0"/>
          <p:nvPr/>
        </p:nvPicPr>
        <p:blipFill rotWithShape="1">
          <a:blip r:embed="rId3">
            <a:alphaModFix/>
          </a:blip>
          <a:srcRect b="0" l="0" r="0" t="0"/>
          <a:stretch/>
        </p:blipFill>
        <p:spPr>
          <a:xfrm>
            <a:off x="6612898" y="3026963"/>
            <a:ext cx="5424015" cy="2177875"/>
          </a:xfrm>
          <a:prstGeom prst="rect">
            <a:avLst/>
          </a:prstGeom>
          <a:noFill/>
          <a:ln>
            <a:noFill/>
          </a:ln>
        </p:spPr>
      </p:pic>
      <p:pic>
        <p:nvPicPr>
          <p:cNvPr id="534" name="Google Shape;534;g97626c7093_0_175"/>
          <p:cNvPicPr preferRelativeResize="0"/>
          <p:nvPr/>
        </p:nvPicPr>
        <p:blipFill rotWithShape="1">
          <a:blip r:embed="rId4">
            <a:alphaModFix/>
          </a:blip>
          <a:srcRect b="0" l="0" r="0" t="0"/>
          <a:stretch/>
        </p:blipFill>
        <p:spPr>
          <a:xfrm>
            <a:off x="1263350" y="2961788"/>
            <a:ext cx="4637750" cy="2177875"/>
          </a:xfrm>
          <a:prstGeom prst="rect">
            <a:avLst/>
          </a:prstGeom>
          <a:noFill/>
          <a:ln>
            <a:noFill/>
          </a:ln>
        </p:spPr>
      </p:pic>
      <p:sp>
        <p:nvSpPr>
          <p:cNvPr id="535" name="Google Shape;535;g97626c7093_0_175"/>
          <p:cNvSpPr txBox="1"/>
          <p:nvPr/>
        </p:nvSpPr>
        <p:spPr>
          <a:xfrm>
            <a:off x="2938575" y="5884575"/>
            <a:ext cx="1287300" cy="40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Corbel"/>
                <a:ea typeface="Corbel"/>
                <a:cs typeface="Corbel"/>
                <a:sym typeface="Corbel"/>
              </a:rPr>
              <a:t>JavaFX</a:t>
            </a:r>
            <a:endParaRPr b="0" i="0" sz="1800" u="none" cap="none" strike="noStrike">
              <a:solidFill>
                <a:srgbClr val="FFFFFF"/>
              </a:solidFill>
              <a:latin typeface="Corbel"/>
              <a:ea typeface="Corbel"/>
              <a:cs typeface="Corbel"/>
              <a:sym typeface="Corbel"/>
            </a:endParaRPr>
          </a:p>
        </p:txBody>
      </p:sp>
      <p:sp>
        <p:nvSpPr>
          <p:cNvPr id="536" name="Google Shape;536;g97626c7093_0_175"/>
          <p:cNvSpPr txBox="1"/>
          <p:nvPr/>
        </p:nvSpPr>
        <p:spPr>
          <a:xfrm>
            <a:off x="7739700" y="5579375"/>
            <a:ext cx="3170400" cy="51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Corbel"/>
                <a:ea typeface="Corbel"/>
                <a:cs typeface="Corbel"/>
                <a:sym typeface="Corbel"/>
              </a:rPr>
              <a:t>Java Swing standard Library</a:t>
            </a:r>
            <a:endParaRPr b="0" i="0" sz="1800" u="none" cap="none" strike="noStrike">
              <a:solidFill>
                <a:srgbClr val="FFFFFF"/>
              </a:solidFill>
              <a:latin typeface="Corbel"/>
              <a:ea typeface="Corbel"/>
              <a:cs typeface="Corbel"/>
              <a:sym typeface="Corbel"/>
            </a:endParaRPr>
          </a:p>
        </p:txBody>
      </p:sp>
      <p:sp>
        <p:nvSpPr>
          <p:cNvPr id="537" name="Google Shape;537;g97626c7093_0_175"/>
          <p:cNvSpPr txBox="1"/>
          <p:nvPr/>
        </p:nvSpPr>
        <p:spPr>
          <a:xfrm>
            <a:off x="1698225" y="1501800"/>
            <a:ext cx="8649000" cy="102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2400" u="none" cap="none" strike="noStrike">
                <a:solidFill>
                  <a:srgbClr val="FFFFFF"/>
                </a:solidFill>
                <a:latin typeface="Twentieth Century"/>
                <a:ea typeface="Twentieth Century"/>
                <a:cs typeface="Twentieth Century"/>
                <a:sym typeface="Twentieth Century"/>
              </a:rPr>
              <a:t>Using JavaFX the design looks more modern </a:t>
            </a:r>
            <a:endParaRPr b="0" i="0" sz="2400" u="none" cap="none" strike="noStrike">
              <a:solidFill>
                <a:srgbClr val="FFFFFF"/>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600"/>
              <a:buFont typeface="Arial"/>
              <a:buNone/>
            </a:pPr>
            <a:r>
              <a:rPr b="0" i="0" lang="en-US" sz="2400" u="none" cap="none" strike="noStrike">
                <a:solidFill>
                  <a:srgbClr val="FFFFFF"/>
                </a:solidFill>
                <a:latin typeface="Twentieth Century"/>
                <a:ea typeface="Twentieth Century"/>
                <a:cs typeface="Twentieth Century"/>
                <a:sym typeface="Twentieth Century"/>
              </a:rPr>
              <a:t>Java Fx frameworks can be easily designed using netbeans designer tool.</a:t>
            </a:r>
            <a:endParaRPr b="0" i="0" sz="2400" u="none" cap="none" strike="noStrike">
              <a:solidFill>
                <a:srgbClr val="FFFFFF"/>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orbel"/>
              <a:ea typeface="Corbel"/>
              <a:cs typeface="Corbel"/>
              <a:sym typeface="Corbel"/>
            </a:endParaRPr>
          </a:p>
        </p:txBody>
      </p:sp>
      <p:sp>
        <p:nvSpPr>
          <p:cNvPr id="538" name="Google Shape;538;g97626c7093_0_175"/>
          <p:cNvSpPr txBox="1"/>
          <p:nvPr/>
        </p:nvSpPr>
        <p:spPr>
          <a:xfrm>
            <a:off x="5939875" y="3909575"/>
            <a:ext cx="479400" cy="32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orbel"/>
                <a:ea typeface="Corbel"/>
                <a:cs typeface="Corbel"/>
                <a:sym typeface="Corbel"/>
              </a:rPr>
              <a:t>VS</a:t>
            </a:r>
            <a:endParaRPr b="0" i="0" sz="1400" u="none" cap="none" strike="noStrike">
              <a:solidFill>
                <a:srgbClr val="000000"/>
              </a:solidFill>
              <a:latin typeface="Corbel"/>
              <a:ea typeface="Corbel"/>
              <a:cs typeface="Corbel"/>
              <a:sym typeface="Corbel"/>
            </a:endParaRPr>
          </a:p>
        </p:txBody>
      </p:sp>
      <p:sp>
        <p:nvSpPr>
          <p:cNvPr id="539" name="Google Shape;539;g97626c7093_0_175"/>
          <p:cNvSpPr txBox="1"/>
          <p:nvPr/>
        </p:nvSpPr>
        <p:spPr>
          <a:xfrm>
            <a:off x="7411800" y="1118825"/>
            <a:ext cx="3826200" cy="153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400" u="none" cap="none" strike="noStrike">
              <a:solidFill>
                <a:srgbClr val="FFFFFF"/>
              </a:solidFill>
              <a:latin typeface="Corbel"/>
              <a:ea typeface="Corbel"/>
              <a:cs typeface="Corbel"/>
              <a:sym typeface="Corbel"/>
            </a:endParaRPr>
          </a:p>
        </p:txBody>
      </p:sp>
      <p:pic>
        <p:nvPicPr>
          <p:cNvPr id="540" name="Google Shape;540;g97626c7093_0_175"/>
          <p:cNvPicPr preferRelativeResize="0"/>
          <p:nvPr/>
        </p:nvPicPr>
        <p:blipFill rotWithShape="1">
          <a:blip r:embed="rId5">
            <a:alphaModFix/>
          </a:blip>
          <a:srcRect b="0" l="0" r="0" t="0"/>
          <a:stretch/>
        </p:blipFill>
        <p:spPr>
          <a:xfrm>
            <a:off x="187000" y="6096875"/>
            <a:ext cx="609600" cy="609600"/>
          </a:xfrm>
          <a:prstGeom prst="rect">
            <a:avLst/>
          </a:prstGeom>
          <a:noFill/>
          <a:ln>
            <a:noFill/>
          </a:ln>
        </p:spPr>
      </p:pic>
      <p:pic>
        <p:nvPicPr>
          <p:cNvPr id="541" name="Google Shape;541;g97626c7093_0_175"/>
          <p:cNvPicPr preferRelativeResize="0"/>
          <p:nvPr/>
        </p:nvPicPr>
        <p:blipFill rotWithShape="1">
          <a:blip r:embed="rId6">
            <a:alphaModFix/>
          </a:blip>
          <a:srcRect b="0" l="0" r="0" t="0"/>
          <a:stretch/>
        </p:blipFill>
        <p:spPr>
          <a:xfrm>
            <a:off x="10834675" y="5634052"/>
            <a:ext cx="1057275" cy="1057275"/>
          </a:xfrm>
          <a:prstGeom prst="rect">
            <a:avLst/>
          </a:prstGeom>
          <a:noFill/>
          <a:ln>
            <a:noFill/>
          </a:ln>
        </p:spPr>
      </p:pic>
      <p:pic>
        <p:nvPicPr>
          <p:cNvPr id="542" name="Google Shape;542;g97626c7093_0_175"/>
          <p:cNvPicPr preferRelativeResize="0"/>
          <p:nvPr/>
        </p:nvPicPr>
        <p:blipFill rotWithShape="1">
          <a:blip r:embed="rId7">
            <a:alphaModFix/>
          </a:blip>
          <a:srcRect b="0" l="0" r="0" t="0"/>
          <a:stretch/>
        </p:blipFill>
        <p:spPr>
          <a:xfrm>
            <a:off x="11430000" y="6096000"/>
            <a:ext cx="609600" cy="609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acf3362bad_1_3"/>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sz="2400"/>
              <a:t>GUI</a:t>
            </a:r>
            <a:endParaRPr sz="2400"/>
          </a:p>
          <a:p>
            <a:pPr indent="0" lvl="0" marL="0" rtl="0" algn="ctr">
              <a:lnSpc>
                <a:spcPct val="100000"/>
              </a:lnSpc>
              <a:spcBef>
                <a:spcPts val="0"/>
              </a:spcBef>
              <a:spcAft>
                <a:spcPts val="0"/>
              </a:spcAft>
              <a:buSzPts val="1800"/>
              <a:buNone/>
            </a:pPr>
            <a:r>
              <a:t/>
            </a:r>
            <a:endParaRPr sz="2400"/>
          </a:p>
          <a:p>
            <a:pPr indent="457200" lvl="0" marL="914400" rtl="0" algn="l">
              <a:lnSpc>
                <a:spcPct val="100000"/>
              </a:lnSpc>
              <a:spcBef>
                <a:spcPts val="0"/>
              </a:spcBef>
              <a:spcAft>
                <a:spcPts val="0"/>
              </a:spcAft>
              <a:buSzPts val="1800"/>
              <a:buNone/>
            </a:pPr>
            <a:r>
              <a:rPr lang="en-US" sz="2400"/>
              <a:t>									 	Before 		   				 After </a:t>
            </a:r>
            <a:endParaRPr/>
          </a:p>
        </p:txBody>
      </p:sp>
      <p:pic>
        <p:nvPicPr>
          <p:cNvPr id="548" name="Google Shape;548;gacf3362bad_1_3"/>
          <p:cNvPicPr preferRelativeResize="0"/>
          <p:nvPr/>
        </p:nvPicPr>
        <p:blipFill rotWithShape="1">
          <a:blip r:embed="rId3">
            <a:alphaModFix/>
          </a:blip>
          <a:srcRect b="0" l="0" r="0" t="0"/>
          <a:stretch/>
        </p:blipFill>
        <p:spPr>
          <a:xfrm>
            <a:off x="1484300" y="2406325"/>
            <a:ext cx="4406325" cy="2508275"/>
          </a:xfrm>
          <a:prstGeom prst="rect">
            <a:avLst/>
          </a:prstGeom>
          <a:noFill/>
          <a:ln>
            <a:noFill/>
          </a:ln>
        </p:spPr>
      </p:pic>
      <p:sp>
        <p:nvSpPr>
          <p:cNvPr id="549" name="Google Shape;549;gacf3362bad_1_3"/>
          <p:cNvSpPr txBox="1"/>
          <p:nvPr/>
        </p:nvSpPr>
        <p:spPr>
          <a:xfrm>
            <a:off x="2046013" y="5379825"/>
            <a:ext cx="2870400" cy="46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Twentieth Century"/>
                <a:ea typeface="Twentieth Century"/>
                <a:cs typeface="Twentieth Century"/>
                <a:sym typeface="Twentieth Century"/>
              </a:rPr>
              <a:t>Java fx UI </a:t>
            </a:r>
            <a:r>
              <a:rPr b="0" i="0" lang="en-US" sz="1400" u="none" cap="none" strike="noStrike">
                <a:solidFill>
                  <a:schemeClr val="lt1"/>
                </a:solidFill>
                <a:latin typeface="Twentieth Century"/>
                <a:ea typeface="Twentieth Century"/>
                <a:cs typeface="Twentieth Century"/>
                <a:sym typeface="Twentieth Century"/>
              </a:rPr>
              <a:t> </a:t>
            </a:r>
            <a:endParaRPr b="0" i="0" sz="1400" u="none" cap="none" strike="noStrike">
              <a:solidFill>
                <a:schemeClr val="lt1"/>
              </a:solidFill>
              <a:latin typeface="Twentieth Century"/>
              <a:ea typeface="Twentieth Century"/>
              <a:cs typeface="Twentieth Century"/>
              <a:sym typeface="Twentieth Century"/>
            </a:endParaRPr>
          </a:p>
        </p:txBody>
      </p:sp>
      <p:sp>
        <p:nvSpPr>
          <p:cNvPr id="550" name="Google Shape;550;gacf3362bad_1_3"/>
          <p:cNvSpPr txBox="1"/>
          <p:nvPr/>
        </p:nvSpPr>
        <p:spPr>
          <a:xfrm>
            <a:off x="7836063" y="5242325"/>
            <a:ext cx="2870400" cy="46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Twentieth Century"/>
                <a:ea typeface="Twentieth Century"/>
                <a:cs typeface="Twentieth Century"/>
                <a:sym typeface="Twentieth Century"/>
              </a:rPr>
              <a:t>GUI zero</a:t>
            </a:r>
            <a:endParaRPr b="0" i="0" sz="1800" u="none" cap="none" strike="noStrike">
              <a:solidFill>
                <a:srgbClr val="FFFFFF"/>
              </a:solidFill>
              <a:latin typeface="Twentieth Century"/>
              <a:ea typeface="Twentieth Century"/>
              <a:cs typeface="Twentieth Century"/>
              <a:sym typeface="Twentieth Century"/>
            </a:endParaRPr>
          </a:p>
        </p:txBody>
      </p:sp>
      <p:pic>
        <p:nvPicPr>
          <p:cNvPr id="551" name="Google Shape;551;gacf3362bad_1_3"/>
          <p:cNvPicPr preferRelativeResize="0"/>
          <p:nvPr/>
        </p:nvPicPr>
        <p:blipFill rotWithShape="1">
          <a:blip r:embed="rId4">
            <a:alphaModFix/>
          </a:blip>
          <a:srcRect b="0" l="0" r="0" t="0"/>
          <a:stretch/>
        </p:blipFill>
        <p:spPr>
          <a:xfrm>
            <a:off x="10834675" y="5634052"/>
            <a:ext cx="1057275" cy="1057275"/>
          </a:xfrm>
          <a:prstGeom prst="rect">
            <a:avLst/>
          </a:prstGeom>
          <a:noFill/>
          <a:ln>
            <a:noFill/>
          </a:ln>
        </p:spPr>
      </p:pic>
      <p:pic>
        <p:nvPicPr>
          <p:cNvPr id="552" name="Google Shape;552;gacf3362bad_1_3"/>
          <p:cNvPicPr preferRelativeResize="0"/>
          <p:nvPr/>
        </p:nvPicPr>
        <p:blipFill rotWithShape="1">
          <a:blip r:embed="rId5">
            <a:alphaModFix/>
          </a:blip>
          <a:srcRect b="0" l="0" r="0" t="0"/>
          <a:stretch/>
        </p:blipFill>
        <p:spPr>
          <a:xfrm>
            <a:off x="7031125" y="2479363"/>
            <a:ext cx="4191000" cy="2362200"/>
          </a:xfrm>
          <a:prstGeom prst="rect">
            <a:avLst/>
          </a:prstGeom>
          <a:noFill/>
          <a:ln>
            <a:noFill/>
          </a:ln>
        </p:spPr>
      </p:pic>
      <p:pic>
        <p:nvPicPr>
          <p:cNvPr id="553" name="Google Shape;553;gacf3362bad_1_3"/>
          <p:cNvPicPr preferRelativeResize="0"/>
          <p:nvPr/>
        </p:nvPicPr>
        <p:blipFill rotWithShape="1">
          <a:blip r:embed="rId6">
            <a:alphaModFix/>
          </a:blip>
          <a:srcRect b="0" l="0" r="0" t="0"/>
          <a:stretch/>
        </p:blipFill>
        <p:spPr>
          <a:xfrm>
            <a:off x="11430000" y="6096000"/>
            <a:ext cx="609600" cy="6096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gacf3362bad_5_35"/>
          <p:cNvPicPr preferRelativeResize="0"/>
          <p:nvPr/>
        </p:nvPicPr>
        <p:blipFill rotWithShape="1">
          <a:blip r:embed="rId3">
            <a:alphaModFix/>
          </a:blip>
          <a:srcRect b="0" l="0" r="0" t="0"/>
          <a:stretch/>
        </p:blipFill>
        <p:spPr>
          <a:xfrm>
            <a:off x="4554812" y="0"/>
            <a:ext cx="3082375" cy="3082375"/>
          </a:xfrm>
          <a:prstGeom prst="rect">
            <a:avLst/>
          </a:prstGeom>
          <a:noFill/>
          <a:ln>
            <a:noFill/>
          </a:ln>
        </p:spPr>
      </p:pic>
      <p:sp>
        <p:nvSpPr>
          <p:cNvPr id="559" name="Google Shape;559;gacf3362bad_5_35"/>
          <p:cNvSpPr txBox="1"/>
          <p:nvPr/>
        </p:nvSpPr>
        <p:spPr>
          <a:xfrm>
            <a:off x="2469450" y="2939175"/>
            <a:ext cx="7253100" cy="30000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chemeClr val="lt1"/>
              </a:buClr>
              <a:buSzPts val="2400"/>
              <a:buFont typeface="Twentieth Century"/>
              <a:buChar char="•"/>
            </a:pPr>
            <a:r>
              <a:rPr b="0" i="0" lang="en-US" sz="2400" u="none" cap="none" strike="noStrike">
                <a:solidFill>
                  <a:schemeClr val="lt1"/>
                </a:solidFill>
                <a:latin typeface="Twentieth Century"/>
                <a:ea typeface="Twentieth Century"/>
                <a:cs typeface="Twentieth Century"/>
                <a:sym typeface="Twentieth Century"/>
              </a:rPr>
              <a:t>Every component is now being handled by python scripts since we gave up on interfacing omniDriver</a:t>
            </a:r>
            <a:endParaRPr b="0" i="0" sz="2400" u="none" cap="none" strike="noStrike">
              <a:solidFill>
                <a:schemeClr val="lt1"/>
              </a:solidFill>
              <a:latin typeface="Twentieth Century"/>
              <a:ea typeface="Twentieth Century"/>
              <a:cs typeface="Twentieth Century"/>
              <a:sym typeface="Twentieth Century"/>
            </a:endParaRPr>
          </a:p>
          <a:p>
            <a:pPr indent="-381000" lvl="0" marL="457200" marR="0" rtl="0" algn="l">
              <a:lnSpc>
                <a:spcPct val="100000"/>
              </a:lnSpc>
              <a:spcBef>
                <a:spcPts val="0"/>
              </a:spcBef>
              <a:spcAft>
                <a:spcPts val="0"/>
              </a:spcAft>
              <a:buClr>
                <a:schemeClr val="lt1"/>
              </a:buClr>
              <a:buSzPts val="2400"/>
              <a:buFont typeface="Twentieth Century"/>
              <a:buChar char="•"/>
            </a:pPr>
            <a:r>
              <a:rPr b="0" i="0" lang="en-US" sz="2400" u="none" cap="none" strike="noStrike">
                <a:solidFill>
                  <a:schemeClr val="lt1"/>
                </a:solidFill>
                <a:latin typeface="Twentieth Century"/>
                <a:ea typeface="Twentieth Century"/>
                <a:cs typeface="Twentieth Century"/>
                <a:sym typeface="Twentieth Century"/>
              </a:rPr>
              <a:t>We switched to using  python Scripts to Handle the IO</a:t>
            </a:r>
            <a:endParaRPr b="0" i="0" sz="2400" u="none" cap="none" strike="noStrike">
              <a:solidFill>
                <a:schemeClr val="lt1"/>
              </a:solidFill>
              <a:latin typeface="Twentieth Century"/>
              <a:ea typeface="Twentieth Century"/>
              <a:cs typeface="Twentieth Century"/>
              <a:sym typeface="Twentieth Century"/>
            </a:endParaRPr>
          </a:p>
          <a:p>
            <a:pPr indent="-381000" lvl="0" marL="457200" marR="0" rtl="0" algn="l">
              <a:lnSpc>
                <a:spcPct val="100000"/>
              </a:lnSpc>
              <a:spcBef>
                <a:spcPts val="0"/>
              </a:spcBef>
              <a:spcAft>
                <a:spcPts val="0"/>
              </a:spcAft>
              <a:buClr>
                <a:schemeClr val="lt1"/>
              </a:buClr>
              <a:buSzPts val="2400"/>
              <a:buFont typeface="Twentieth Century"/>
              <a:buChar char="•"/>
            </a:pPr>
            <a:r>
              <a:rPr b="0" i="0" lang="en-US" sz="2400" u="none" cap="none" strike="noStrike">
                <a:solidFill>
                  <a:schemeClr val="lt1"/>
                </a:solidFill>
                <a:latin typeface="Twentieth Century"/>
                <a:ea typeface="Twentieth Century"/>
                <a:cs typeface="Twentieth Century"/>
                <a:sym typeface="Twentieth Century"/>
              </a:rPr>
              <a:t>GUIzero </a:t>
            </a:r>
            <a:endParaRPr b="0" i="0" sz="2400" u="none" cap="none" strike="noStrike">
              <a:solidFill>
                <a:schemeClr val="lt1"/>
              </a:solidFill>
              <a:latin typeface="Twentieth Century"/>
              <a:ea typeface="Twentieth Century"/>
              <a:cs typeface="Twentieth Century"/>
              <a:sym typeface="Twentieth Century"/>
            </a:endParaRPr>
          </a:p>
          <a:p>
            <a:pPr indent="-381000" lvl="0" marL="457200" marR="0" rtl="0" algn="l">
              <a:lnSpc>
                <a:spcPct val="100000"/>
              </a:lnSpc>
              <a:spcBef>
                <a:spcPts val="0"/>
              </a:spcBef>
              <a:spcAft>
                <a:spcPts val="0"/>
              </a:spcAft>
              <a:buClr>
                <a:schemeClr val="lt1"/>
              </a:buClr>
              <a:buSzPts val="2400"/>
              <a:buFont typeface="Twentieth Century"/>
              <a:buChar char="•"/>
            </a:pPr>
            <a:r>
              <a:rPr b="0" i="0" lang="en-US" sz="2400" u="none" cap="none" strike="noStrike">
                <a:solidFill>
                  <a:schemeClr val="lt1"/>
                </a:solidFill>
                <a:latin typeface="Twentieth Century"/>
                <a:ea typeface="Twentieth Century"/>
                <a:cs typeface="Twentieth Century"/>
                <a:sym typeface="Twentieth Century"/>
              </a:rPr>
              <a:t>adafruit_DHT</a:t>
            </a:r>
            <a:endParaRPr b="0" i="0" sz="2400" u="none" cap="none" strike="noStrike">
              <a:solidFill>
                <a:schemeClr val="lt1"/>
              </a:solidFill>
              <a:latin typeface="Twentieth Century"/>
              <a:ea typeface="Twentieth Century"/>
              <a:cs typeface="Twentieth Century"/>
              <a:sym typeface="Twentieth Century"/>
            </a:endParaRPr>
          </a:p>
          <a:p>
            <a:pPr indent="-381000" lvl="0" marL="457200" marR="0" rtl="0" algn="l">
              <a:lnSpc>
                <a:spcPct val="100000"/>
              </a:lnSpc>
              <a:spcBef>
                <a:spcPts val="0"/>
              </a:spcBef>
              <a:spcAft>
                <a:spcPts val="0"/>
              </a:spcAft>
              <a:buClr>
                <a:schemeClr val="lt1"/>
              </a:buClr>
              <a:buSzPts val="2400"/>
              <a:buFont typeface="Twentieth Century"/>
              <a:buChar char="•"/>
            </a:pPr>
            <a:r>
              <a:rPr b="0" i="0" lang="en-US" sz="2400" u="none" cap="none" strike="noStrike">
                <a:solidFill>
                  <a:schemeClr val="lt1"/>
                </a:solidFill>
                <a:latin typeface="Twentieth Century"/>
                <a:ea typeface="Twentieth Century"/>
                <a:cs typeface="Twentieth Century"/>
                <a:sym typeface="Twentieth Century"/>
              </a:rPr>
              <a:t>Rasperry GPIO</a:t>
            </a:r>
            <a:endParaRPr b="0" i="0" sz="2400" u="none" cap="none" strike="noStrike">
              <a:solidFill>
                <a:schemeClr val="lt1"/>
              </a:solidFill>
              <a:latin typeface="Twentieth Century"/>
              <a:ea typeface="Twentieth Century"/>
              <a:cs typeface="Twentieth Century"/>
              <a:sym typeface="Twentieth Century"/>
            </a:endParaRPr>
          </a:p>
          <a:p>
            <a:pPr indent="-381000" lvl="0" marL="457200" marR="0" rtl="0" algn="l">
              <a:lnSpc>
                <a:spcPct val="100000"/>
              </a:lnSpc>
              <a:spcBef>
                <a:spcPts val="0"/>
              </a:spcBef>
              <a:spcAft>
                <a:spcPts val="0"/>
              </a:spcAft>
              <a:buClr>
                <a:schemeClr val="lt1"/>
              </a:buClr>
              <a:buSzPts val="2400"/>
              <a:buFont typeface="Twentieth Century"/>
              <a:buChar char="•"/>
            </a:pPr>
            <a:r>
              <a:rPr b="0" i="0" lang="en-US" sz="2400" u="none" cap="none" strike="noStrike">
                <a:solidFill>
                  <a:schemeClr val="lt1"/>
                </a:solidFill>
                <a:latin typeface="Twentieth Century"/>
                <a:ea typeface="Twentieth Century"/>
                <a:cs typeface="Twentieth Century"/>
                <a:sym typeface="Twentieth Century"/>
              </a:rPr>
              <a:t>widgetlord.pi_spi</a:t>
            </a:r>
            <a:endParaRPr b="0" i="0" sz="2400" u="none" cap="none" strike="noStrike">
              <a:solidFill>
                <a:schemeClr val="lt1"/>
              </a:solidFill>
              <a:latin typeface="Twentieth Century"/>
              <a:ea typeface="Twentieth Century"/>
              <a:cs typeface="Twentieth Century"/>
              <a:sym typeface="Twentieth Century"/>
            </a:endParaRPr>
          </a:p>
        </p:txBody>
      </p:sp>
      <p:pic>
        <p:nvPicPr>
          <p:cNvPr id="560" name="Google Shape;560;gacf3362bad_5_35"/>
          <p:cNvPicPr preferRelativeResize="0"/>
          <p:nvPr/>
        </p:nvPicPr>
        <p:blipFill rotWithShape="1">
          <a:blip r:embed="rId4">
            <a:alphaModFix/>
          </a:blip>
          <a:srcRect b="0" l="0" r="0" t="0"/>
          <a:stretch/>
        </p:blipFill>
        <p:spPr>
          <a:xfrm>
            <a:off x="11430000" y="6096000"/>
            <a:ext cx="609600" cy="609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3"/>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800"/>
              <a:buNone/>
            </a:pPr>
            <a:r>
              <a:rPr lang="en-US"/>
              <a:t>Components</a:t>
            </a:r>
            <a:endParaRPr/>
          </a:p>
        </p:txBody>
      </p:sp>
      <p:pic>
        <p:nvPicPr>
          <p:cNvPr id="566" name="Google Shape;566;p3"/>
          <p:cNvPicPr preferRelativeResize="0"/>
          <p:nvPr/>
        </p:nvPicPr>
        <p:blipFill rotWithShape="1">
          <a:blip r:embed="rId3">
            <a:alphaModFix/>
          </a:blip>
          <a:srcRect b="0" l="0" r="0" t="0"/>
          <a:stretch/>
        </p:blipFill>
        <p:spPr>
          <a:xfrm>
            <a:off x="11430000" y="6096000"/>
            <a:ext cx="609600" cy="6096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98a2c0bddd_2_17"/>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extLst>
                  <a:ext uri="http://customooxmlschemas.google.com/">
                    <go:slidesCustomData xmlns:go="http://customooxmlschemas.google.com/" textRoundtripDataId="3"/>
                  </a:ext>
                </a:extLst>
              </a:rPr>
              <a:t>Successes</a:t>
            </a:r>
            <a:r>
              <a:rPr lang="en-US"/>
              <a:t> &amp; Difficulties</a:t>
            </a:r>
            <a:endParaRPr/>
          </a:p>
        </p:txBody>
      </p:sp>
      <p:sp>
        <p:nvSpPr>
          <p:cNvPr id="572" name="Google Shape;572;g98a2c0bddd_2_17"/>
          <p:cNvSpPr txBox="1"/>
          <p:nvPr>
            <p:ph idx="1" type="body"/>
          </p:nvPr>
        </p:nvSpPr>
        <p:spPr>
          <a:xfrm>
            <a:off x="1086610" y="2223749"/>
            <a:ext cx="10018800" cy="3124200"/>
          </a:xfrm>
          <a:prstGeom prst="rect">
            <a:avLst/>
          </a:prstGeom>
          <a:noFill/>
          <a:ln>
            <a:noFill/>
          </a:ln>
        </p:spPr>
        <p:txBody>
          <a:bodyPr anchorCtr="0" anchor="ctr" bIns="45700" lIns="91425" spcFirstLastPara="1" rIns="91425" wrap="square" tIns="45700">
            <a:noAutofit/>
          </a:bodyPr>
          <a:lstStyle/>
          <a:p>
            <a:pPr indent="-394335" lvl="0" marL="457200" rtl="0" algn="l">
              <a:lnSpc>
                <a:spcPct val="100000"/>
              </a:lnSpc>
              <a:spcBef>
                <a:spcPts val="360"/>
              </a:spcBef>
              <a:spcAft>
                <a:spcPts val="0"/>
              </a:spcAft>
              <a:buSzPts val="2610"/>
              <a:buChar char="•"/>
            </a:pPr>
            <a:r>
              <a:rPr lang="en-US"/>
              <a:t>Successes</a:t>
            </a:r>
            <a:endParaRPr/>
          </a:p>
          <a:p>
            <a:pPr indent="-394335" lvl="1" marL="914400" rtl="0" algn="l">
              <a:lnSpc>
                <a:spcPct val="100000"/>
              </a:lnSpc>
              <a:spcBef>
                <a:spcPts val="0"/>
              </a:spcBef>
              <a:spcAft>
                <a:spcPts val="0"/>
              </a:spcAft>
              <a:buSzPts val="2610"/>
              <a:buChar char="•"/>
            </a:pPr>
            <a:r>
              <a:rPr lang="en-US"/>
              <a:t>UV Filtration System</a:t>
            </a:r>
            <a:endParaRPr/>
          </a:p>
          <a:p>
            <a:pPr indent="-394335" lvl="1" marL="914400" rtl="0" algn="l">
              <a:lnSpc>
                <a:spcPct val="100000"/>
              </a:lnSpc>
              <a:spcBef>
                <a:spcPts val="0"/>
              </a:spcBef>
              <a:spcAft>
                <a:spcPts val="0"/>
              </a:spcAft>
              <a:buSzPts val="2610"/>
              <a:buChar char="•"/>
            </a:pPr>
            <a:r>
              <a:rPr lang="en-US"/>
              <a:t>Water Pump</a:t>
            </a:r>
            <a:endParaRPr/>
          </a:p>
          <a:p>
            <a:pPr indent="-394335" lvl="1" marL="914400" rtl="0" algn="l">
              <a:lnSpc>
                <a:spcPct val="100000"/>
              </a:lnSpc>
              <a:spcBef>
                <a:spcPts val="0"/>
              </a:spcBef>
              <a:spcAft>
                <a:spcPts val="0"/>
              </a:spcAft>
              <a:buSzPts val="2610"/>
              <a:buChar char="•"/>
            </a:pPr>
            <a:r>
              <a:rPr lang="en-US"/>
              <a:t>Microcontroller</a:t>
            </a:r>
            <a:endParaRPr/>
          </a:p>
          <a:p>
            <a:pPr indent="-394335" lvl="0" marL="457200" rtl="0" algn="l">
              <a:lnSpc>
                <a:spcPct val="100000"/>
              </a:lnSpc>
              <a:spcBef>
                <a:spcPts val="0"/>
              </a:spcBef>
              <a:spcAft>
                <a:spcPts val="0"/>
              </a:spcAft>
              <a:buSzPts val="2610"/>
              <a:buChar char="•"/>
            </a:pPr>
            <a:r>
              <a:rPr lang="en-US"/>
              <a:t>Difficulties</a:t>
            </a:r>
            <a:endParaRPr/>
          </a:p>
          <a:p>
            <a:pPr indent="-368935" lvl="1" marL="914400" rtl="0" algn="l">
              <a:lnSpc>
                <a:spcPct val="100000"/>
              </a:lnSpc>
              <a:spcBef>
                <a:spcPts val="0"/>
              </a:spcBef>
              <a:spcAft>
                <a:spcPts val="0"/>
              </a:spcAft>
              <a:buSzPts val="2210"/>
              <a:buChar char="•"/>
            </a:pPr>
            <a:r>
              <a:rPr lang="en-US"/>
              <a:t>Solar Power</a:t>
            </a:r>
            <a:endParaRPr/>
          </a:p>
          <a:p>
            <a:pPr indent="-355600" lvl="1" marL="914400" rtl="0" algn="l">
              <a:lnSpc>
                <a:spcPct val="100000"/>
              </a:lnSpc>
              <a:spcBef>
                <a:spcPts val="0"/>
              </a:spcBef>
              <a:spcAft>
                <a:spcPts val="0"/>
              </a:spcAft>
              <a:buSzPts val="2000"/>
              <a:buChar char="•"/>
            </a:pPr>
            <a:r>
              <a:rPr lang="en-US"/>
              <a:t>Spectrometer and Laser Source</a:t>
            </a:r>
            <a:endParaRPr/>
          </a:p>
          <a:p>
            <a:pPr indent="-355600" lvl="1" marL="914400" rtl="0" algn="l">
              <a:lnSpc>
                <a:spcPct val="100000"/>
              </a:lnSpc>
              <a:spcBef>
                <a:spcPts val="0"/>
              </a:spcBef>
              <a:spcAft>
                <a:spcPts val="0"/>
              </a:spcAft>
              <a:buSzPts val="2000"/>
              <a:buChar char="•"/>
            </a:pPr>
            <a:r>
              <a:rPr lang="en-US"/>
              <a:t>User Interface</a:t>
            </a:r>
            <a:endParaRPr/>
          </a:p>
          <a:p>
            <a:pPr indent="-381000" lvl="1" marL="914400" rtl="0" algn="l">
              <a:lnSpc>
                <a:spcPct val="100000"/>
              </a:lnSpc>
              <a:spcBef>
                <a:spcPts val="0"/>
              </a:spcBef>
              <a:spcAft>
                <a:spcPts val="0"/>
              </a:spcAft>
              <a:buSzPts val="2400"/>
              <a:buChar char="•"/>
            </a:pPr>
            <a:r>
              <a:rPr lang="en-US"/>
              <a:t>Some libraries are compatible with an OS but not the other.</a:t>
            </a:r>
            <a:endParaRPr/>
          </a:p>
        </p:txBody>
      </p:sp>
      <p:pic>
        <p:nvPicPr>
          <p:cNvPr id="573" name="Google Shape;573;g98a2c0bddd_2_17"/>
          <p:cNvPicPr preferRelativeResize="0"/>
          <p:nvPr/>
        </p:nvPicPr>
        <p:blipFill rotWithShape="1">
          <a:blip r:embed="rId4">
            <a:alphaModFix/>
          </a:blip>
          <a:srcRect b="0" l="0" r="0" t="0"/>
          <a:stretch/>
        </p:blipFill>
        <p:spPr>
          <a:xfrm>
            <a:off x="242900" y="5996000"/>
            <a:ext cx="609600" cy="6096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g98a2c0bddd_2_22"/>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rgbClr val="FFFFFF"/>
                </a:solidFill>
                <a:latin typeface="Twentieth Century"/>
                <a:ea typeface="Twentieth Century"/>
                <a:cs typeface="Twentieth Century"/>
                <a:sym typeface="Twentieth Century"/>
              </a:rPr>
              <a:t>Budget Thus Far</a:t>
            </a:r>
            <a:endParaRPr>
              <a:solidFill>
                <a:srgbClr val="FFFFFF"/>
              </a:solidFill>
              <a:latin typeface="Twentieth Century"/>
              <a:ea typeface="Twentieth Century"/>
              <a:cs typeface="Twentieth Century"/>
              <a:sym typeface="Twentieth Century"/>
            </a:endParaRPr>
          </a:p>
        </p:txBody>
      </p:sp>
      <p:sp>
        <p:nvSpPr>
          <p:cNvPr id="579" name="Google Shape;579;g98a2c0bddd_2_22"/>
          <p:cNvSpPr txBox="1"/>
          <p:nvPr>
            <p:ph idx="1" type="body"/>
          </p:nvPr>
        </p:nvSpPr>
        <p:spPr>
          <a:xfrm>
            <a:off x="1086610" y="2223749"/>
            <a:ext cx="10018800" cy="3124200"/>
          </a:xfrm>
          <a:prstGeom prst="rect">
            <a:avLst/>
          </a:prstGeom>
          <a:noFill/>
          <a:ln>
            <a:noFill/>
          </a:ln>
        </p:spPr>
        <p:txBody>
          <a:bodyPr anchorCtr="0" anchor="ctr" bIns="45700" lIns="91425" spcFirstLastPara="1" rIns="91425" wrap="square" tIns="45700">
            <a:noAutofit/>
          </a:bodyPr>
          <a:lstStyle/>
          <a:p>
            <a:pPr indent="-394335" lvl="0" marL="457200" rtl="0" algn="l">
              <a:lnSpc>
                <a:spcPct val="100000"/>
              </a:lnSpc>
              <a:spcBef>
                <a:spcPts val="360"/>
              </a:spcBef>
              <a:spcAft>
                <a:spcPts val="0"/>
              </a:spcAft>
              <a:buClr>
                <a:schemeClr val="lt1"/>
              </a:buClr>
              <a:buSzPts val="2610"/>
              <a:buFont typeface="Twentieth Century"/>
              <a:buChar char="•"/>
            </a:pPr>
            <a:r>
              <a:rPr lang="en-US">
                <a:solidFill>
                  <a:schemeClr val="lt1"/>
                </a:solidFill>
                <a:latin typeface="Twentieth Century"/>
                <a:ea typeface="Twentieth Century"/>
                <a:cs typeface="Twentieth Century"/>
                <a:sym typeface="Twentieth Century"/>
              </a:rPr>
              <a:t>Financed by each group member, excluding the loaned parts.</a:t>
            </a:r>
            <a:endParaRPr>
              <a:solidFill>
                <a:schemeClr val="lt1"/>
              </a:solidFill>
              <a:latin typeface="Twentieth Century"/>
              <a:ea typeface="Twentieth Century"/>
              <a:cs typeface="Twentieth Century"/>
              <a:sym typeface="Twentieth Century"/>
            </a:endParaRPr>
          </a:p>
          <a:p>
            <a:pPr indent="-394335" lvl="0" marL="457200" rtl="0" algn="l">
              <a:lnSpc>
                <a:spcPct val="100000"/>
              </a:lnSpc>
              <a:spcBef>
                <a:spcPts val="0"/>
              </a:spcBef>
              <a:spcAft>
                <a:spcPts val="0"/>
              </a:spcAft>
              <a:buClr>
                <a:schemeClr val="lt1"/>
              </a:buClr>
              <a:buSzPts val="2610"/>
              <a:buFont typeface="Twentieth Century"/>
              <a:buChar char="•"/>
            </a:pPr>
            <a:r>
              <a:rPr lang="en-US">
                <a:solidFill>
                  <a:schemeClr val="lt1"/>
                </a:solidFill>
                <a:latin typeface="Twentieth Century"/>
                <a:ea typeface="Twentieth Century"/>
                <a:cs typeface="Twentieth Century"/>
                <a:sym typeface="Twentieth Century"/>
              </a:rPr>
              <a:t>The original budget goal</a:t>
            </a:r>
            <a:endParaRPr>
              <a:solidFill>
                <a:schemeClr val="lt1"/>
              </a:solidFill>
              <a:latin typeface="Twentieth Century"/>
              <a:ea typeface="Twentieth Century"/>
              <a:cs typeface="Twentieth Century"/>
              <a:sym typeface="Twentieth Century"/>
            </a:endParaRPr>
          </a:p>
          <a:p>
            <a:pPr indent="-394335" lvl="1" marL="914400" rtl="0" algn="l">
              <a:lnSpc>
                <a:spcPct val="100000"/>
              </a:lnSpc>
              <a:spcBef>
                <a:spcPts val="0"/>
              </a:spcBef>
              <a:spcAft>
                <a:spcPts val="0"/>
              </a:spcAft>
              <a:buClr>
                <a:schemeClr val="lt1"/>
              </a:buClr>
              <a:buSzPts val="2610"/>
              <a:buFont typeface="Twentieth Century"/>
              <a:buChar char="•"/>
            </a:pPr>
            <a:r>
              <a:rPr lang="en-US">
                <a:solidFill>
                  <a:schemeClr val="lt1"/>
                </a:solidFill>
                <a:latin typeface="Twentieth Century"/>
                <a:ea typeface="Twentieth Century"/>
                <a:cs typeface="Twentieth Century"/>
                <a:sym typeface="Twentieth Century"/>
              </a:rPr>
              <a:t>$1000</a:t>
            </a:r>
            <a:endParaRPr>
              <a:solidFill>
                <a:schemeClr val="lt1"/>
              </a:solidFill>
              <a:latin typeface="Twentieth Century"/>
              <a:ea typeface="Twentieth Century"/>
              <a:cs typeface="Twentieth Century"/>
              <a:sym typeface="Twentieth Century"/>
            </a:endParaRPr>
          </a:p>
          <a:p>
            <a:pPr indent="-394335" lvl="0" marL="457200" rtl="0" algn="l">
              <a:lnSpc>
                <a:spcPct val="100000"/>
              </a:lnSpc>
              <a:spcBef>
                <a:spcPts val="0"/>
              </a:spcBef>
              <a:spcAft>
                <a:spcPts val="0"/>
              </a:spcAft>
              <a:buClr>
                <a:schemeClr val="lt1"/>
              </a:buClr>
              <a:buSzPts val="2610"/>
              <a:buFont typeface="Twentieth Century"/>
              <a:buChar char="•"/>
            </a:pPr>
            <a:r>
              <a:rPr lang="en-US">
                <a:solidFill>
                  <a:schemeClr val="lt1"/>
                </a:solidFill>
                <a:latin typeface="Twentieth Century"/>
                <a:ea typeface="Twentieth Century"/>
                <a:cs typeface="Twentieth Century"/>
                <a:sym typeface="Twentieth Century"/>
              </a:rPr>
              <a:t>The actual amount spent</a:t>
            </a:r>
            <a:endParaRPr>
              <a:solidFill>
                <a:schemeClr val="lt1"/>
              </a:solidFill>
              <a:latin typeface="Twentieth Century"/>
              <a:ea typeface="Twentieth Century"/>
              <a:cs typeface="Twentieth Century"/>
              <a:sym typeface="Twentieth Century"/>
            </a:endParaRPr>
          </a:p>
          <a:p>
            <a:pPr indent="-394335" lvl="1" marL="914400" rtl="0" algn="l">
              <a:lnSpc>
                <a:spcPct val="100000"/>
              </a:lnSpc>
              <a:spcBef>
                <a:spcPts val="0"/>
              </a:spcBef>
              <a:spcAft>
                <a:spcPts val="0"/>
              </a:spcAft>
              <a:buClr>
                <a:schemeClr val="lt1"/>
              </a:buClr>
              <a:buSzPts val="2610"/>
              <a:buFont typeface="Twentieth Century"/>
              <a:buChar char="•"/>
            </a:pPr>
            <a:r>
              <a:rPr lang="en-US">
                <a:solidFill>
                  <a:schemeClr val="lt1"/>
                </a:solidFill>
                <a:latin typeface="Twentieth Century"/>
                <a:ea typeface="Twentieth Century"/>
                <a:cs typeface="Twentieth Century"/>
                <a:sym typeface="Twentieth Century"/>
              </a:rPr>
              <a:t>$1051</a:t>
            </a:r>
            <a:endParaRPr>
              <a:solidFill>
                <a:schemeClr val="lt1"/>
              </a:solidFill>
              <a:latin typeface="Twentieth Century"/>
              <a:ea typeface="Twentieth Century"/>
              <a:cs typeface="Twentieth Century"/>
              <a:sym typeface="Twentieth Century"/>
            </a:endParaRPr>
          </a:p>
        </p:txBody>
      </p:sp>
      <p:pic>
        <p:nvPicPr>
          <p:cNvPr id="580" name="Google Shape;580;g98a2c0bddd_2_22"/>
          <p:cNvPicPr preferRelativeResize="0"/>
          <p:nvPr/>
        </p:nvPicPr>
        <p:blipFill rotWithShape="1">
          <a:blip r:embed="rId3">
            <a:alphaModFix/>
          </a:blip>
          <a:srcRect b="0" l="0" r="0" t="0"/>
          <a:stretch/>
        </p:blipFill>
        <p:spPr>
          <a:xfrm>
            <a:off x="6312125" y="1541800"/>
            <a:ext cx="5288650" cy="4882625"/>
          </a:xfrm>
          <a:prstGeom prst="rect">
            <a:avLst/>
          </a:prstGeom>
          <a:noFill/>
          <a:ln>
            <a:noFill/>
          </a:ln>
        </p:spPr>
      </p:pic>
      <p:pic>
        <p:nvPicPr>
          <p:cNvPr id="581" name="Google Shape;581;g98a2c0bddd_2_22"/>
          <p:cNvPicPr preferRelativeResize="0"/>
          <p:nvPr/>
        </p:nvPicPr>
        <p:blipFill rotWithShape="1">
          <a:blip r:embed="rId4">
            <a:alphaModFix/>
          </a:blip>
          <a:srcRect b="0" l="0" r="0" t="0"/>
          <a:stretch/>
        </p:blipFill>
        <p:spPr>
          <a:xfrm>
            <a:off x="11430000" y="6096000"/>
            <a:ext cx="609600" cy="609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g9747a35f8c_1_5"/>
          <p:cNvSpPr txBox="1"/>
          <p:nvPr>
            <p:ph type="title"/>
          </p:nvPr>
        </p:nvSpPr>
        <p:spPr>
          <a:xfrm>
            <a:off x="1086611" y="18057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chemeClr val="lt1"/>
                </a:solidFill>
                <a:latin typeface="Twentieth Century"/>
                <a:ea typeface="Twentieth Century"/>
                <a:cs typeface="Twentieth Century"/>
                <a:sym typeface="Twentieth Century"/>
              </a:rPr>
              <a:t>Specifications</a:t>
            </a:r>
            <a:endParaRPr>
              <a:solidFill>
                <a:schemeClr val="lt1"/>
              </a:solidFill>
              <a:latin typeface="Twentieth Century"/>
              <a:ea typeface="Twentieth Century"/>
              <a:cs typeface="Twentieth Century"/>
              <a:sym typeface="Twentieth Century"/>
            </a:endParaRPr>
          </a:p>
        </p:txBody>
      </p:sp>
      <p:pic>
        <p:nvPicPr>
          <p:cNvPr id="72" name="Google Shape;72;g9747a35f8c_1_5"/>
          <p:cNvPicPr preferRelativeResize="0"/>
          <p:nvPr/>
        </p:nvPicPr>
        <p:blipFill rotWithShape="1">
          <a:blip r:embed="rId3">
            <a:alphaModFix/>
          </a:blip>
          <a:srcRect b="0" l="0" r="0" t="0"/>
          <a:stretch/>
        </p:blipFill>
        <p:spPr>
          <a:xfrm>
            <a:off x="379425" y="6335975"/>
            <a:ext cx="244475" cy="244475"/>
          </a:xfrm>
          <a:prstGeom prst="rect">
            <a:avLst/>
          </a:prstGeom>
          <a:noFill/>
          <a:ln>
            <a:noFill/>
          </a:ln>
        </p:spPr>
      </p:pic>
      <p:pic>
        <p:nvPicPr>
          <p:cNvPr id="73" name="Google Shape;73;g9747a35f8c_1_5"/>
          <p:cNvPicPr preferRelativeResize="0"/>
          <p:nvPr/>
        </p:nvPicPr>
        <p:blipFill rotWithShape="1">
          <a:blip r:embed="rId4">
            <a:alphaModFix/>
          </a:blip>
          <a:srcRect b="0" l="0" r="0" t="0"/>
          <a:stretch/>
        </p:blipFill>
        <p:spPr>
          <a:xfrm>
            <a:off x="10907025" y="5566050"/>
            <a:ext cx="1085850" cy="1171575"/>
          </a:xfrm>
          <a:prstGeom prst="rect">
            <a:avLst/>
          </a:prstGeom>
          <a:noFill/>
          <a:ln>
            <a:noFill/>
          </a:ln>
        </p:spPr>
      </p:pic>
      <p:graphicFrame>
        <p:nvGraphicFramePr>
          <p:cNvPr id="74" name="Google Shape;74;g9747a35f8c_1_5"/>
          <p:cNvGraphicFramePr/>
          <p:nvPr/>
        </p:nvGraphicFramePr>
        <p:xfrm>
          <a:off x="1019538" y="1613425"/>
          <a:ext cx="3000000" cy="3000000"/>
        </p:xfrm>
        <a:graphic>
          <a:graphicData uri="http://schemas.openxmlformats.org/drawingml/2006/table">
            <a:tbl>
              <a:tblPr>
                <a:noFill/>
                <a:tableStyleId>{1D50C8BF-D2F9-45B2-8364-0283B1C2EA97}</a:tableStyleId>
              </a:tblPr>
              <a:tblGrid>
                <a:gridCol w="1607675"/>
                <a:gridCol w="3239450"/>
                <a:gridCol w="5305800"/>
              </a:tblGrid>
              <a:tr h="384275">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Twentieth Century"/>
                          <a:ea typeface="Twentieth Century"/>
                          <a:cs typeface="Twentieth Century"/>
                          <a:sym typeface="Twentieth Century"/>
                        </a:rPr>
                        <a:t>System Topic</a:t>
                      </a:r>
                      <a:endParaRPr b="1"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D9D9D9"/>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A4C2F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Twentieth Century"/>
                          <a:ea typeface="Twentieth Century"/>
                          <a:cs typeface="Twentieth Century"/>
                          <a:sym typeface="Twentieth Century"/>
                        </a:rPr>
                        <a:t>Specification</a:t>
                      </a:r>
                      <a:endParaRPr b="1"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A4C2F4"/>
                    </a:solidFill>
                  </a:tcPr>
                </a:tc>
              </a:tr>
              <a:tr h="583800">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Twentieth Century"/>
                          <a:ea typeface="Twentieth Century"/>
                          <a:cs typeface="Twentieth Century"/>
                          <a:sym typeface="Twentieth Century"/>
                        </a:rPr>
                        <a:t>1</a:t>
                      </a:r>
                      <a:endParaRPr b="1"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F3F3F3"/>
                      </a:solidFill>
                      <a:prstDash val="solid"/>
                      <a:round/>
                      <a:headEnd len="sm" w="sm" type="none"/>
                      <a:tailEnd len="sm" w="sm" type="none"/>
                    </a:lnB>
                    <a:solidFill>
                      <a:srgbClr val="A4C2F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Power Supply/Solar</a:t>
                      </a:r>
                      <a:endParaRPr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Full off grid operation, (2) 100W Solar Panels, Re-charging capability, 12V 75Ah battery</a:t>
                      </a:r>
                      <a:endParaRPr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CFE2F3"/>
                    </a:solidFill>
                  </a:tcPr>
                </a:tc>
              </a:tr>
              <a:tr h="583800">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Twentieth Century"/>
                          <a:ea typeface="Twentieth Century"/>
                          <a:cs typeface="Twentieth Century"/>
                          <a:sym typeface="Twentieth Century"/>
                        </a:rPr>
                        <a:t>2</a:t>
                      </a:r>
                      <a:endParaRPr b="1"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A4C2F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Water Analysis</a:t>
                      </a:r>
                      <a:endParaRPr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785nm Raman Spectroscopy, interpretation of water data, IR temperature reading</a:t>
                      </a:r>
                      <a:endParaRPr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CFE2F3"/>
                    </a:solidFill>
                  </a:tcPr>
                </a:tc>
              </a:tr>
              <a:tr h="583800">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Twentieth Century"/>
                          <a:ea typeface="Twentieth Century"/>
                          <a:cs typeface="Twentieth Century"/>
                          <a:sym typeface="Twentieth Century"/>
                        </a:rPr>
                        <a:t>3</a:t>
                      </a:r>
                      <a:endParaRPr b="1"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A4C2F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User Interface</a:t>
                      </a:r>
                      <a:endParaRPr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Control over system operation, display (via LCD) feedback/data from the system</a:t>
                      </a:r>
                      <a:endParaRPr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CFE2F3"/>
                    </a:solidFill>
                  </a:tcPr>
                </a:tc>
              </a:tr>
              <a:tr h="380575">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Twentieth Century"/>
                          <a:ea typeface="Twentieth Century"/>
                          <a:cs typeface="Twentieth Century"/>
                          <a:sym typeface="Twentieth Century"/>
                        </a:rPr>
                        <a:t>4</a:t>
                      </a:r>
                      <a:endParaRPr b="1"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A4C2F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Water Quality</a:t>
                      </a:r>
                      <a:endParaRPr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Free of sediment, heavy metal</a:t>
                      </a:r>
                      <a:endParaRPr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CFE2F3"/>
                    </a:solidFill>
                  </a:tcPr>
                </a:tc>
              </a:tr>
              <a:tr h="380575">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Twentieth Century"/>
                          <a:ea typeface="Twentieth Century"/>
                          <a:cs typeface="Twentieth Century"/>
                          <a:sym typeface="Twentieth Century"/>
                        </a:rPr>
                        <a:t>5</a:t>
                      </a:r>
                      <a:endParaRPr b="1"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A4C2F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Filtration System</a:t>
                      </a:r>
                      <a:endParaRPr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Class C UV lamp, (1) 5 micron sediment filter, (1) carbon filter, 2.9 gpm</a:t>
                      </a:r>
                      <a:endParaRPr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CFE2F3"/>
                    </a:solidFill>
                  </a:tcPr>
                </a:tc>
              </a:tr>
              <a:tr h="556075">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Twentieth Century"/>
                          <a:ea typeface="Twentieth Century"/>
                          <a:cs typeface="Twentieth Century"/>
                          <a:sym typeface="Twentieth Century"/>
                        </a:rPr>
                        <a:t>6</a:t>
                      </a:r>
                      <a:endParaRPr b="1"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A4C2F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RaspberryPi4B</a:t>
                      </a:r>
                      <a:endParaRPr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4GB memory,Quad core Cortex-A72 (ARM v8) 64-bit SoC, </a:t>
                      </a:r>
                      <a:r>
                        <a:rPr lang="en-US" sz="1200" u="none" cap="none" strike="noStrike">
                          <a:latin typeface="Twentieth Century"/>
                          <a:ea typeface="Twentieth Century"/>
                          <a:cs typeface="Twentieth Century"/>
                          <a:sym typeface="Twentieth Century"/>
                        </a:rPr>
                        <a:t>2 USB 3.0 ports; 2 USB 2.0 ports</a:t>
                      </a:r>
                      <a:endParaRPr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CFE2F3"/>
                    </a:solidFill>
                  </a:tcPr>
                </a:tc>
              </a:tr>
              <a:tr h="380575">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Twentieth Century"/>
                          <a:ea typeface="Twentieth Century"/>
                          <a:cs typeface="Twentieth Century"/>
                          <a:sym typeface="Twentieth Century"/>
                        </a:rPr>
                        <a:t>7</a:t>
                      </a:r>
                      <a:endParaRPr b="1"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A4C2F4"/>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Charge Controller</a:t>
                      </a:r>
                      <a:endParaRPr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CFE2F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wentieth Century"/>
                          <a:ea typeface="Twentieth Century"/>
                          <a:cs typeface="Twentieth Century"/>
                          <a:sym typeface="Twentieth Century"/>
                        </a:rPr>
                        <a:t>PWM controller, 12V at a max of 20A</a:t>
                      </a:r>
                      <a:endParaRPr sz="1400" u="none" cap="none" strike="noStrike">
                        <a:latin typeface="Twentieth Century"/>
                        <a:ea typeface="Twentieth Century"/>
                        <a:cs typeface="Twentieth Century"/>
                        <a:sym typeface="Twentieth Century"/>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CFE2F3"/>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g97a799bbc6_1_1"/>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rgbClr val="FFFFFF"/>
                </a:solidFill>
                <a:latin typeface="Twentieth Century"/>
                <a:ea typeface="Twentieth Century"/>
                <a:cs typeface="Twentieth Century"/>
                <a:sym typeface="Twentieth Century"/>
              </a:rPr>
              <a:t>Demonstrable Specifications</a:t>
            </a:r>
            <a:endParaRPr>
              <a:solidFill>
                <a:srgbClr val="FFFFFF"/>
              </a:solidFill>
              <a:latin typeface="Twentieth Century"/>
              <a:ea typeface="Twentieth Century"/>
              <a:cs typeface="Twentieth Century"/>
              <a:sym typeface="Twentieth Century"/>
            </a:endParaRPr>
          </a:p>
        </p:txBody>
      </p:sp>
      <p:sp>
        <p:nvSpPr>
          <p:cNvPr id="80" name="Google Shape;80;g97a799bbc6_1_1"/>
          <p:cNvSpPr txBox="1"/>
          <p:nvPr>
            <p:ph idx="1" type="body"/>
          </p:nvPr>
        </p:nvSpPr>
        <p:spPr>
          <a:xfrm>
            <a:off x="1086610" y="2223749"/>
            <a:ext cx="10018800" cy="3124200"/>
          </a:xfrm>
          <a:prstGeom prst="rect">
            <a:avLst/>
          </a:prstGeom>
          <a:noFill/>
          <a:ln>
            <a:noFill/>
          </a:ln>
        </p:spPr>
        <p:txBody>
          <a:bodyPr anchorCtr="0" anchor="ctr" bIns="45700" lIns="91425" spcFirstLastPara="1" rIns="91425" wrap="square" tIns="45700">
            <a:noAutofit/>
          </a:bodyPr>
          <a:lstStyle/>
          <a:p>
            <a:pPr indent="-394335" lvl="0" marL="457200" rtl="0" algn="l">
              <a:lnSpc>
                <a:spcPct val="100000"/>
              </a:lnSpc>
              <a:spcBef>
                <a:spcPts val="360"/>
              </a:spcBef>
              <a:spcAft>
                <a:spcPts val="0"/>
              </a:spcAft>
              <a:buClr>
                <a:srgbClr val="FFFFFF"/>
              </a:buClr>
              <a:buSzPts val="2610"/>
              <a:buFont typeface="Twentieth Century"/>
              <a:buChar char="•"/>
            </a:pPr>
            <a:r>
              <a:rPr lang="en-US">
                <a:solidFill>
                  <a:srgbClr val="FFFFFF"/>
                </a:solidFill>
                <a:latin typeface="Twentieth Century"/>
                <a:ea typeface="Twentieth Century"/>
                <a:cs typeface="Twentieth Century"/>
                <a:sym typeface="Twentieth Century"/>
              </a:rPr>
              <a:t>Water analysis via spectroscopy</a:t>
            </a:r>
            <a:endParaRPr>
              <a:solidFill>
                <a:srgbClr val="FFFFFF"/>
              </a:solidFill>
              <a:latin typeface="Twentieth Century"/>
              <a:ea typeface="Twentieth Century"/>
              <a:cs typeface="Twentieth Century"/>
              <a:sym typeface="Twentieth Century"/>
            </a:endParaRPr>
          </a:p>
          <a:p>
            <a:pPr indent="-394335" lvl="0" marL="457200" rtl="0" algn="l">
              <a:lnSpc>
                <a:spcPct val="100000"/>
              </a:lnSpc>
              <a:spcBef>
                <a:spcPts val="0"/>
              </a:spcBef>
              <a:spcAft>
                <a:spcPts val="0"/>
              </a:spcAft>
              <a:buClr>
                <a:srgbClr val="FFFFFF"/>
              </a:buClr>
              <a:buSzPts val="2610"/>
              <a:buFont typeface="Twentieth Century"/>
              <a:buChar char="•"/>
            </a:pPr>
            <a:r>
              <a:rPr lang="en-US">
                <a:solidFill>
                  <a:srgbClr val="FFFFFF"/>
                </a:solidFill>
                <a:latin typeface="Twentieth Century"/>
                <a:ea typeface="Twentieth Century"/>
                <a:cs typeface="Twentieth Century"/>
                <a:sym typeface="Twentieth Century"/>
              </a:rPr>
              <a:t>Full </a:t>
            </a:r>
            <a:r>
              <a:rPr lang="en-US">
                <a:solidFill>
                  <a:srgbClr val="FFFFFF"/>
                </a:solidFill>
                <a:latin typeface="Twentieth Century"/>
                <a:ea typeface="Twentieth Century"/>
                <a:cs typeface="Twentieth Century"/>
                <a:sym typeface="Twentieth Century"/>
                <a:extLst>
                  <a:ext uri="http://customooxmlschemas.google.com/">
                    <go:slidesCustomData xmlns:go="http://customooxmlschemas.google.com/" textRoundtripDataId="1"/>
                  </a:ext>
                </a:extLst>
              </a:rPr>
              <a:t>off-grid</a:t>
            </a:r>
            <a:r>
              <a:rPr lang="en-US">
                <a:solidFill>
                  <a:srgbClr val="FFFFFF"/>
                </a:solidFill>
                <a:latin typeface="Twentieth Century"/>
                <a:ea typeface="Twentieth Century"/>
                <a:cs typeface="Twentieth Century"/>
                <a:sym typeface="Twentieth Century"/>
              </a:rPr>
              <a:t> solar and battery dependance</a:t>
            </a:r>
            <a:endParaRPr>
              <a:solidFill>
                <a:srgbClr val="FFFFFF"/>
              </a:solidFill>
              <a:latin typeface="Twentieth Century"/>
              <a:ea typeface="Twentieth Century"/>
              <a:cs typeface="Twentieth Century"/>
              <a:sym typeface="Twentieth Century"/>
            </a:endParaRPr>
          </a:p>
          <a:p>
            <a:pPr indent="-394335" lvl="0" marL="457200" rtl="0" algn="l">
              <a:lnSpc>
                <a:spcPct val="100000"/>
              </a:lnSpc>
              <a:spcBef>
                <a:spcPts val="0"/>
              </a:spcBef>
              <a:spcAft>
                <a:spcPts val="0"/>
              </a:spcAft>
              <a:buClr>
                <a:srgbClr val="FFFFFF"/>
              </a:buClr>
              <a:buSzPts val="2610"/>
              <a:buFont typeface="Twentieth Century"/>
              <a:buChar char="•"/>
            </a:pPr>
            <a:r>
              <a:rPr lang="en-US">
                <a:solidFill>
                  <a:srgbClr val="FFFFFF"/>
                </a:solidFill>
                <a:latin typeface="Twentieth Century"/>
                <a:ea typeface="Twentieth Century"/>
                <a:cs typeface="Twentieth Century"/>
                <a:sym typeface="Twentieth Century"/>
              </a:rPr>
              <a:t>User interface control and data interpretation</a:t>
            </a:r>
            <a:endParaRPr>
              <a:solidFill>
                <a:srgbClr val="FFFFFF"/>
              </a:solidFill>
              <a:latin typeface="Twentieth Century"/>
              <a:ea typeface="Twentieth Century"/>
              <a:cs typeface="Twentieth Century"/>
              <a:sym typeface="Twentieth Century"/>
            </a:endParaRPr>
          </a:p>
        </p:txBody>
      </p:sp>
      <p:pic>
        <p:nvPicPr>
          <p:cNvPr id="81" name="Google Shape;81;g97a799bbc6_1_1"/>
          <p:cNvPicPr preferRelativeResize="0"/>
          <p:nvPr/>
        </p:nvPicPr>
        <p:blipFill rotWithShape="1">
          <a:blip r:embed="rId4">
            <a:alphaModFix/>
          </a:blip>
          <a:srcRect b="0" l="0" r="0" t="0"/>
          <a:stretch/>
        </p:blipFill>
        <p:spPr>
          <a:xfrm>
            <a:off x="293675" y="6403975"/>
            <a:ext cx="244475" cy="244475"/>
          </a:xfrm>
          <a:prstGeom prst="rect">
            <a:avLst/>
          </a:prstGeom>
          <a:noFill/>
          <a:ln>
            <a:noFill/>
          </a:ln>
        </p:spPr>
      </p:pic>
      <p:pic>
        <p:nvPicPr>
          <p:cNvPr id="82" name="Google Shape;82;g97a799bbc6_1_1"/>
          <p:cNvPicPr preferRelativeResize="0"/>
          <p:nvPr/>
        </p:nvPicPr>
        <p:blipFill rotWithShape="1">
          <a:blip r:embed="rId5">
            <a:alphaModFix/>
          </a:blip>
          <a:srcRect b="0" l="0" r="0" t="0"/>
          <a:stretch/>
        </p:blipFill>
        <p:spPr>
          <a:xfrm>
            <a:off x="10907025" y="5566050"/>
            <a:ext cx="1085850" cy="1171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g9747a35f8c_1_15"/>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rgbClr val="FFFFFF"/>
                </a:solidFill>
                <a:latin typeface="Twentieth Century"/>
                <a:ea typeface="Twentieth Century"/>
                <a:cs typeface="Twentieth Century"/>
                <a:sym typeface="Twentieth Century"/>
              </a:rPr>
              <a:t>Workload Distribution</a:t>
            </a:r>
            <a:endParaRPr>
              <a:solidFill>
                <a:srgbClr val="FFFFFF"/>
              </a:solidFill>
              <a:latin typeface="Twentieth Century"/>
              <a:ea typeface="Twentieth Century"/>
              <a:cs typeface="Twentieth Century"/>
              <a:sym typeface="Twentieth Century"/>
            </a:endParaRPr>
          </a:p>
        </p:txBody>
      </p:sp>
      <p:pic>
        <p:nvPicPr>
          <p:cNvPr id="88" name="Google Shape;88;g9747a35f8c_1_15"/>
          <p:cNvPicPr preferRelativeResize="0"/>
          <p:nvPr/>
        </p:nvPicPr>
        <p:blipFill rotWithShape="1">
          <a:blip r:embed="rId3">
            <a:alphaModFix/>
          </a:blip>
          <a:srcRect b="0" l="0" r="0" t="0"/>
          <a:stretch/>
        </p:blipFill>
        <p:spPr>
          <a:xfrm>
            <a:off x="2360063" y="1672925"/>
            <a:ext cx="8267274" cy="4514149"/>
          </a:xfrm>
          <a:prstGeom prst="rect">
            <a:avLst/>
          </a:prstGeom>
          <a:noFill/>
          <a:ln>
            <a:noFill/>
          </a:ln>
        </p:spPr>
      </p:pic>
      <p:pic>
        <p:nvPicPr>
          <p:cNvPr id="89" name="Google Shape;89;g9747a35f8c_1_15"/>
          <p:cNvPicPr preferRelativeResize="0"/>
          <p:nvPr/>
        </p:nvPicPr>
        <p:blipFill rotWithShape="1">
          <a:blip r:embed="rId4">
            <a:alphaModFix/>
          </a:blip>
          <a:srcRect b="0" l="0" r="0" t="0"/>
          <a:stretch/>
        </p:blipFill>
        <p:spPr>
          <a:xfrm>
            <a:off x="307975" y="6318250"/>
            <a:ext cx="244475" cy="244475"/>
          </a:xfrm>
          <a:prstGeom prst="rect">
            <a:avLst/>
          </a:prstGeom>
          <a:noFill/>
          <a:ln>
            <a:noFill/>
          </a:ln>
        </p:spPr>
      </p:pic>
      <p:pic>
        <p:nvPicPr>
          <p:cNvPr id="90" name="Google Shape;90;g9747a35f8c_1_15"/>
          <p:cNvPicPr preferRelativeResize="0"/>
          <p:nvPr/>
        </p:nvPicPr>
        <p:blipFill rotWithShape="1">
          <a:blip r:embed="rId5">
            <a:alphaModFix/>
          </a:blip>
          <a:srcRect b="0" l="0" r="0" t="0"/>
          <a:stretch/>
        </p:blipFill>
        <p:spPr>
          <a:xfrm>
            <a:off x="10907025" y="5566050"/>
            <a:ext cx="1085850" cy="1171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g97a799bbc6_1_12"/>
          <p:cNvSpPr txBox="1"/>
          <p:nvPr>
            <p:ph type="title"/>
          </p:nvPr>
        </p:nvSpPr>
        <p:spPr>
          <a:xfrm>
            <a:off x="1484311" y="200125"/>
            <a:ext cx="10018800" cy="1752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a:solidFill>
                  <a:srgbClr val="FFFFFF"/>
                </a:solidFill>
                <a:latin typeface="Twentieth Century"/>
                <a:ea typeface="Twentieth Century"/>
                <a:cs typeface="Twentieth Century"/>
                <a:sym typeface="Twentieth Century"/>
              </a:rPr>
              <a:t>System Design Diagram</a:t>
            </a:r>
            <a:endParaRPr>
              <a:solidFill>
                <a:srgbClr val="FFFFFF"/>
              </a:solidFill>
              <a:latin typeface="Twentieth Century"/>
              <a:ea typeface="Twentieth Century"/>
              <a:cs typeface="Twentieth Century"/>
              <a:sym typeface="Twentieth Century"/>
            </a:endParaRPr>
          </a:p>
        </p:txBody>
      </p:sp>
      <p:pic>
        <p:nvPicPr>
          <p:cNvPr id="96" name="Google Shape;96;g97a799bbc6_1_12"/>
          <p:cNvPicPr preferRelativeResize="0"/>
          <p:nvPr/>
        </p:nvPicPr>
        <p:blipFill rotWithShape="1">
          <a:blip r:embed="rId4">
            <a:alphaModFix/>
          </a:blip>
          <a:srcRect b="0" l="0" r="0" t="0"/>
          <a:stretch/>
        </p:blipFill>
        <p:spPr>
          <a:xfrm>
            <a:off x="2444412" y="1624050"/>
            <a:ext cx="8098574" cy="4216500"/>
          </a:xfrm>
          <a:prstGeom prst="rect">
            <a:avLst/>
          </a:prstGeom>
          <a:noFill/>
          <a:ln>
            <a:noFill/>
          </a:ln>
        </p:spPr>
      </p:pic>
      <p:pic>
        <p:nvPicPr>
          <p:cNvPr id="97" name="Google Shape;97;g97a799bbc6_1_12"/>
          <p:cNvPicPr preferRelativeResize="0"/>
          <p:nvPr/>
        </p:nvPicPr>
        <p:blipFill rotWithShape="1">
          <a:blip r:embed="rId5">
            <a:alphaModFix/>
          </a:blip>
          <a:srcRect b="0" l="0" r="0" t="0"/>
          <a:stretch/>
        </p:blipFill>
        <p:spPr>
          <a:xfrm>
            <a:off x="322250" y="6446825"/>
            <a:ext cx="244475" cy="244475"/>
          </a:xfrm>
          <a:prstGeom prst="rect">
            <a:avLst/>
          </a:prstGeom>
          <a:noFill/>
          <a:ln>
            <a:noFill/>
          </a:ln>
        </p:spPr>
      </p:pic>
      <p:pic>
        <p:nvPicPr>
          <p:cNvPr id="98" name="Google Shape;98;g97a799bbc6_1_12"/>
          <p:cNvPicPr preferRelativeResize="0"/>
          <p:nvPr/>
        </p:nvPicPr>
        <p:blipFill rotWithShape="1">
          <a:blip r:embed="rId6">
            <a:alphaModFix/>
          </a:blip>
          <a:srcRect b="0" l="0" r="0" t="0"/>
          <a:stretch/>
        </p:blipFill>
        <p:spPr>
          <a:xfrm>
            <a:off x="10907025" y="5566050"/>
            <a:ext cx="1085850" cy="11715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resentatio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2020-09-05T16:48:50Z</dcterms:created>
  <dc:creator>Kendra Kordack</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0x0101005ED33B0BBF06374DA7C9867B865ABDD5</vt:lpwstr>
  </property>
</Properties>
</file>