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Montserrat"/>
      <p:regular r:id="rId44"/>
      <p:bold r:id="rId45"/>
      <p:italic r:id="rId46"/>
      <p:boldItalic r:id="rId47"/>
    </p:embeddedFont>
    <p:embeddedFont>
      <p:font typeface="Lato"/>
      <p:regular r:id="rId48"/>
      <p:bold r:id="rId49"/>
      <p:italic r:id="rId50"/>
      <p:boldItalic r:id="rId51"/>
    </p:embeddedFont>
    <p:embeddedFont>
      <p:font typeface="Helvetica Neue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244014-BF5E-4549-96BE-FB40F6DBB1BC}">
  <a:tblStyle styleId="{FA244014-BF5E-4549-96BE-FB40F6DBB1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Montserrat-regular.fntdata"/><Relationship Id="rId43" Type="http://schemas.openxmlformats.org/officeDocument/2006/relationships/slide" Target="slides/slide37.xml"/><Relationship Id="rId46" Type="http://schemas.openxmlformats.org/officeDocument/2006/relationships/font" Target="fonts/Montserrat-italic.fntdata"/><Relationship Id="rId45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ato-regular.fntdata"/><Relationship Id="rId47" Type="http://schemas.openxmlformats.org/officeDocument/2006/relationships/font" Target="fonts/Montserrat-boldItalic.fntdata"/><Relationship Id="rId49" Type="http://schemas.openxmlformats.org/officeDocument/2006/relationships/font" Target="fonts/Lat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boldItalic.fntdata"/><Relationship Id="rId50" Type="http://schemas.openxmlformats.org/officeDocument/2006/relationships/font" Target="fonts/Lato-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5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4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3384d5079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3384d5079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db5e88d68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db5e88d68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8accf42bc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98accf42bc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8accf42bc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8accf42b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8accf42bc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8accf42bc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8accf42bc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8accf42bc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db5e88d68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db5e88d68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8accf46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98accf46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8accf46f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8accf46f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db5e88d68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adb5e88d68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98accf42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98accf42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457a3f3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457a3f3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db5e88d68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db5e88d68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98accf42b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98accf42b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98accf42bc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98accf42bc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Juan, this is your section.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adb5e88d68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adb5e88d68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8accf42bc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98accf42bc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Juan, this is your section.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adb5e88d68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adb5e88d68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b5e88d68_3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b5e88d68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db5e88d68_3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adb5e88d68_3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adb5e88d68_3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adb5e88d68_3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93ce7c6914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93ce7c691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3ce7c691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3ce7c691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98accf42bc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98accf42bc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93ce7c6914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93ce7c6914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db5e88d68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db5e88d68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97c02c4719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97c02c4719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db5e88d68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db5e88d68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adb5e88d6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adb5e88d6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3ce7c691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93ce7c691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a77a057e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a77a057e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3ce7c691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3ce7c691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3ce7c691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3ce7c691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ce7c691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ce7c691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3ce7c6914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3ce7c6914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3ce7c691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3ce7c691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db5e88d68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db5e88d68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ode.google.com/archive/p/rogue-code/wikis/ToneLibraryDocumentation.wiki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438913" y="328525"/>
            <a:ext cx="8520600" cy="6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Laser Guitar</a:t>
            </a:r>
            <a:endParaRPr sz="4000"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438925" y="3370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3F3F3"/>
                </a:solidFill>
              </a:rPr>
              <a:t>Group 1</a:t>
            </a:r>
            <a:endParaRPr b="1" sz="16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</a:rPr>
              <a:t>Jacob Legler - Photonic Science and Engineering</a:t>
            </a:r>
            <a:endParaRPr sz="16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</a:rPr>
              <a:t>Jonathan Spurgeon - Electrical Engineering</a:t>
            </a:r>
            <a:endParaRPr sz="16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</a:rPr>
              <a:t>Juan Gamero - Computer </a:t>
            </a:r>
            <a:r>
              <a:rPr lang="en" sz="1600">
                <a:solidFill>
                  <a:srgbClr val="F3F3F3"/>
                </a:solidFill>
              </a:rPr>
              <a:t>Engineer</a:t>
            </a:r>
            <a:r>
              <a:rPr lang="en" sz="1600">
                <a:solidFill>
                  <a:srgbClr val="F3F3F3"/>
                </a:solidFill>
              </a:rPr>
              <a:t> </a:t>
            </a:r>
            <a:endParaRPr sz="16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</a:rPr>
              <a:t>Alexander Truong-Mai - Computer Engineer</a:t>
            </a:r>
            <a:endParaRPr sz="1600">
              <a:solidFill>
                <a:srgbClr val="F3F3F3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024" y="1024525"/>
            <a:ext cx="3807922" cy="265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Photodiodes - Vishay BPW34</a:t>
            </a:r>
            <a:endParaRPr/>
          </a:p>
        </p:txBody>
      </p:sp>
      <p:sp>
        <p:nvSpPr>
          <p:cNvPr id="210" name="Google Shape;210;p2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Type:  PIN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Spectral Sensitivity: 70% at 650nm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Response Time:  20ns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Size: 5x5mm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Price: $10.50 for 10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11" name="Google Shape;21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" name="Google Shape;2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197" y="267747"/>
            <a:ext cx="1836250" cy="12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4">
            <a:alphaModFix/>
          </a:blip>
          <a:srcRect b="10634" l="0" r="0" t="0"/>
          <a:stretch/>
        </p:blipFill>
        <p:spPr>
          <a:xfrm>
            <a:off x="5025950" y="1773250"/>
            <a:ext cx="3310450" cy="247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(cont.)</a:t>
            </a:r>
            <a:endParaRPr sz="2300"/>
          </a:p>
        </p:txBody>
      </p:sp>
      <p:sp>
        <p:nvSpPr>
          <p:cNvPr id="219" name="Google Shape;219;p23"/>
          <p:cNvSpPr txBox="1"/>
          <p:nvPr>
            <p:ph idx="1" type="body"/>
          </p:nvPr>
        </p:nvSpPr>
        <p:spPr>
          <a:xfrm>
            <a:off x="231675" y="1411375"/>
            <a:ext cx="3740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Hardware Design - Battery Technology</a:t>
            </a:r>
            <a:endParaRPr u="sng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23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graphicFrame>
        <p:nvGraphicFramePr>
          <p:cNvPr id="222" name="Google Shape;222;p23"/>
          <p:cNvGraphicFramePr/>
          <p:nvPr/>
        </p:nvGraphicFramePr>
        <p:xfrm>
          <a:off x="1197450" y="1885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{FA244014-BF5E-4549-96BE-FB40F6DBB1BC}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Lead Acid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Lithium 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Nickel Metal Hydride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Nickel Cadmium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Low Cost 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High Current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Low Energy-to-weight ratio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Toxic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High energy density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Low self discharge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High cost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High energy density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Low internal resistance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High discharge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High current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Large number of cycles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Toxic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228" name="Google Shape;228;p24"/>
          <p:cNvSpPr txBox="1"/>
          <p:nvPr>
            <p:ph idx="1" type="body"/>
          </p:nvPr>
        </p:nvSpPr>
        <p:spPr>
          <a:xfrm>
            <a:off x="231675" y="1411375"/>
            <a:ext cx="3740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Hardware Design - Battery Selection</a:t>
            </a:r>
            <a:endParaRPr u="sng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4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4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sp>
        <p:nvSpPr>
          <p:cNvPr id="231" name="Google Shape;231;p24"/>
          <p:cNvSpPr txBox="1"/>
          <p:nvPr>
            <p:ph idx="1" type="body"/>
          </p:nvPr>
        </p:nvSpPr>
        <p:spPr>
          <a:xfrm>
            <a:off x="952500" y="17750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Lithium Ion 3.6V, 2500mAh cells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 Cells (2s) at 7.2V, 2500mAh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 cell design </a:t>
            </a:r>
            <a:endParaRPr/>
          </a:p>
        </p:txBody>
      </p:sp>
      <p:graphicFrame>
        <p:nvGraphicFramePr>
          <p:cNvPr id="232" name="Google Shape;232;p24"/>
          <p:cNvGraphicFramePr/>
          <p:nvPr/>
        </p:nvGraphicFramePr>
        <p:xfrm>
          <a:off x="952500" y="327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{FA244014-BF5E-4549-96BE-FB40F6DBB1BC}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Fret Board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Head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12 Photodiodes at 3.3 Volts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4 laser diodes at 5 Volts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MCU at 5 Volts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4 laser diodes at 5 Volts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4 Photodiodes at 3.3 Volts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238" name="Google Shape;238;p25"/>
          <p:cNvSpPr txBox="1"/>
          <p:nvPr>
            <p:ph idx="1" type="body"/>
          </p:nvPr>
        </p:nvSpPr>
        <p:spPr>
          <a:xfrm>
            <a:off x="231675" y="1411375"/>
            <a:ext cx="3740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Hardware Design - Voltage Regulator</a:t>
            </a:r>
            <a:endParaRPr u="sng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5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25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sp>
        <p:nvSpPr>
          <p:cNvPr id="241" name="Google Shape;241;p25"/>
          <p:cNvSpPr txBox="1"/>
          <p:nvPr>
            <p:ph idx="1" type="body"/>
          </p:nvPr>
        </p:nvSpPr>
        <p:spPr>
          <a:xfrm>
            <a:off x="1191375" y="19255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Photodiodes require 3.3V and MCU/Laser diodes require 5V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Utilize two  buck regulators </a:t>
            </a:r>
            <a:endParaRPr/>
          </a:p>
        </p:txBody>
      </p:sp>
      <p:graphicFrame>
        <p:nvGraphicFramePr>
          <p:cNvPr id="242" name="Google Shape;242;p25"/>
          <p:cNvGraphicFramePr/>
          <p:nvPr/>
        </p:nvGraphicFramePr>
        <p:xfrm>
          <a:off x="2762250" y="262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{FA244014-BF5E-4549-96BE-FB40F6DBB1BC}</a:tableStyleId>
              </a:tblPr>
              <a:tblGrid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LM2596-3.3/5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Buck regulator, 1.2 to 37 Volt input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3A and High efficiency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Set output for 3.3-V and 5-V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Low Quiescent Current of 80μA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TO-220 with over temperature and current protection 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Decisions (continued)</a:t>
            </a:r>
            <a:endParaRPr sz="2300"/>
          </a:p>
        </p:txBody>
      </p:sp>
      <p:sp>
        <p:nvSpPr>
          <p:cNvPr id="248" name="Google Shape;248;p26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26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0500" y="1186100"/>
            <a:ext cx="3682225" cy="294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374" y="1186100"/>
            <a:ext cx="3037174" cy="29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>
            <p:ph type="title"/>
          </p:nvPr>
        </p:nvSpPr>
        <p:spPr>
          <a:xfrm>
            <a:off x="1297500" y="393750"/>
            <a:ext cx="76941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Decisions (continued)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650" y="957950"/>
            <a:ext cx="5492700" cy="19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250" y="2978550"/>
            <a:ext cx="4507501" cy="200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type="title"/>
          </p:nvPr>
        </p:nvSpPr>
        <p:spPr>
          <a:xfrm>
            <a:off x="650125" y="385725"/>
            <a:ext cx="8046900" cy="5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Decisions (continued)</a:t>
            </a:r>
            <a:endParaRPr/>
          </a:p>
        </p:txBody>
      </p:sp>
      <p:sp>
        <p:nvSpPr>
          <p:cNvPr id="265" name="Google Shape;26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813" y="940925"/>
            <a:ext cx="4858375" cy="20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2200" y="3117775"/>
            <a:ext cx="4679612" cy="18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/>
          <p:nvPr>
            <p:ph type="title"/>
          </p:nvPr>
        </p:nvSpPr>
        <p:spPr>
          <a:xfrm>
            <a:off x="786900" y="369275"/>
            <a:ext cx="77907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Decisions (continued)</a:t>
            </a:r>
            <a:endParaRPr/>
          </a:p>
        </p:txBody>
      </p:sp>
      <p:sp>
        <p:nvSpPr>
          <p:cNvPr id="273" name="Google Shape;27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4" name="Google Shape;2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1575" y="2147999"/>
            <a:ext cx="5292424" cy="20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371" y="1528675"/>
            <a:ext cx="2482800" cy="326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Housing</a:t>
            </a:r>
            <a:endParaRPr/>
          </a:p>
        </p:txBody>
      </p:sp>
      <p:sp>
        <p:nvSpPr>
          <p:cNvPr id="281" name="Google Shape;281;p30"/>
          <p:cNvSpPr txBox="1"/>
          <p:nvPr>
            <p:ph idx="1" type="body"/>
          </p:nvPr>
        </p:nvSpPr>
        <p:spPr>
          <a:xfrm>
            <a:off x="262475" y="1451375"/>
            <a:ext cx="4410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Had to fit all components while meeting size constraints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Real ukulele was used for the head of the guitar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Fretboard was 3D printed to suit our needs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Housing was a bit small</a:t>
            </a:r>
            <a:endParaRPr sz="1400"/>
          </a:p>
        </p:txBody>
      </p:sp>
      <p:sp>
        <p:nvSpPr>
          <p:cNvPr id="282" name="Google Shape;28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3" name="Google Shape;2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725" y="1126675"/>
            <a:ext cx="4067421" cy="3050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289" name="Google Shape;289;p31"/>
          <p:cNvSpPr txBox="1"/>
          <p:nvPr>
            <p:ph idx="1" type="body"/>
          </p:nvPr>
        </p:nvSpPr>
        <p:spPr>
          <a:xfrm>
            <a:off x="923600" y="1396825"/>
            <a:ext cx="75198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/>
              <a:t>Software Design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Arduino</a:t>
            </a:r>
            <a:r>
              <a:rPr lang="en" sz="1400"/>
              <a:t> Language 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Libraries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Functions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Bootloading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1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p31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Project Description</a:t>
            </a:r>
            <a:endParaRPr sz="3000"/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Our project was inspired by a previous senior design group’s “Laser Musical Instrument”.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wanted to take this concept and improve on it in the following ways: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Make the user experience based on a more popular instrument than the </a:t>
            </a:r>
            <a:r>
              <a:rPr lang="en" sz="1400"/>
              <a:t>theremin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Make the instrument polyphonic so that you can play chords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Play sounds that are more pleasing to hear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Provide an overall more instrumental, musical experience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idea we had based on this was to build a guitar that uses lasers as the strings.</a:t>
            </a:r>
            <a:endParaRPr sz="1400"/>
          </a:p>
        </p:txBody>
      </p:sp>
      <p:sp>
        <p:nvSpPr>
          <p:cNvPr id="143" name="Google Shape;14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297" name="Google Shape;297;p32"/>
          <p:cNvSpPr txBox="1"/>
          <p:nvPr>
            <p:ph idx="1" type="body"/>
          </p:nvPr>
        </p:nvSpPr>
        <p:spPr>
          <a:xfrm>
            <a:off x="231675" y="1411375"/>
            <a:ext cx="64053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Software Design - </a:t>
            </a:r>
            <a:r>
              <a:rPr lang="en" sz="1400" u="sng"/>
              <a:t>Arduino 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Programmed Arduino language.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Gives us object oriented programming paradigm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multithread or multiprocessing.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2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32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305" name="Google Shape;305;p33"/>
          <p:cNvSpPr txBox="1"/>
          <p:nvPr>
            <p:ph idx="1" type="body"/>
          </p:nvPr>
        </p:nvSpPr>
        <p:spPr>
          <a:xfrm>
            <a:off x="231675" y="1411375"/>
            <a:ext cx="64053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Software Design - Libraries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Instead of initializing and configuring the Timers within our MCU, there's a library that takes care of that for us.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MCU has 6 different times.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 timers -&gt; 6 different speakers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Tone Library: </a:t>
            </a:r>
            <a:r>
              <a:rPr lang="en" sz="11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https://code.google.com/archive/p/rogue-code/wikis/ToneLibraryDocumentation.wiki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3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33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313" name="Google Shape;313;p34"/>
          <p:cNvSpPr txBox="1"/>
          <p:nvPr>
            <p:ph idx="1" type="body"/>
          </p:nvPr>
        </p:nvSpPr>
        <p:spPr>
          <a:xfrm>
            <a:off x="217125" y="1411375"/>
            <a:ext cx="37404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Software Design - Functions</a:t>
            </a:r>
            <a:endParaRPr u="sng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Logic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Phases are dependent on one another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Phases: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Phase 1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MCU detects which group is detected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Phase 2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Software selects the sound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Phase 3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Sound will output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4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34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025" y="917250"/>
            <a:ext cx="2020613" cy="39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4"/>
          <p:cNvSpPr/>
          <p:nvPr/>
        </p:nvSpPr>
        <p:spPr>
          <a:xfrm>
            <a:off x="4223750" y="967175"/>
            <a:ext cx="3558600" cy="1917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4"/>
          <p:cNvSpPr/>
          <p:nvPr/>
        </p:nvSpPr>
        <p:spPr>
          <a:xfrm>
            <a:off x="4223750" y="3085175"/>
            <a:ext cx="3558600" cy="10656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4"/>
          <p:cNvSpPr/>
          <p:nvPr/>
        </p:nvSpPr>
        <p:spPr>
          <a:xfrm>
            <a:off x="4223750" y="4264100"/>
            <a:ext cx="3558600" cy="311400"/>
          </a:xfrm>
          <a:prstGeom prst="rect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4"/>
          <p:cNvSpPr txBox="1"/>
          <p:nvPr/>
        </p:nvSpPr>
        <p:spPr>
          <a:xfrm>
            <a:off x="6455925" y="1815700"/>
            <a:ext cx="12408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Phase 1</a:t>
            </a:r>
            <a:endParaRPr i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6455925" y="3457038"/>
            <a:ext cx="12408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Phase 2</a:t>
            </a:r>
            <a:endParaRPr i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6455925" y="4203500"/>
            <a:ext cx="12408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Phase 3</a:t>
            </a:r>
            <a:endParaRPr i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328" name="Google Shape;328;p35"/>
          <p:cNvSpPr txBox="1"/>
          <p:nvPr>
            <p:ph idx="1" type="body"/>
          </p:nvPr>
        </p:nvSpPr>
        <p:spPr>
          <a:xfrm>
            <a:off x="231675" y="1411375"/>
            <a:ext cx="64053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Software Design - Functions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BIG PROBLEM: 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What frets are constantly  being held down?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How can we achieve polyphony?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5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p35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336" name="Google Shape;336;p36"/>
          <p:cNvSpPr txBox="1"/>
          <p:nvPr>
            <p:ph idx="1" type="body"/>
          </p:nvPr>
        </p:nvSpPr>
        <p:spPr>
          <a:xfrm>
            <a:off x="582750" y="1648875"/>
            <a:ext cx="2804700" cy="30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Pins 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54 Digital Pins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hold only two values, either high or low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We used Digital Pins  2, 3, 20, &amp; 21 for interrupts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Digital pins 9, 10, 11 &amp; 12 for speakers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6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36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sp>
        <p:nvSpPr>
          <p:cNvPr id="339" name="Google Shape;339;p36"/>
          <p:cNvSpPr txBox="1"/>
          <p:nvPr/>
        </p:nvSpPr>
        <p:spPr>
          <a:xfrm>
            <a:off x="1524450" y="803425"/>
            <a:ext cx="54405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Pin Configuration 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3604500" y="1648875"/>
            <a:ext cx="2649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Analog Pins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16 Analog pins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Can hold a range of values from 0-1023,  relative to reference voltage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Used analog pins A0-A11 for fretboard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1" name="Google Shape;3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4875" y="839426"/>
            <a:ext cx="1178950" cy="420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6"/>
          <p:cNvSpPr txBox="1"/>
          <p:nvPr/>
        </p:nvSpPr>
        <p:spPr>
          <a:xfrm>
            <a:off x="7611750" y="839425"/>
            <a:ext cx="1458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pins.h File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7"/>
          <p:cNvSpPr txBox="1"/>
          <p:nvPr>
            <p:ph type="title"/>
          </p:nvPr>
        </p:nvSpPr>
        <p:spPr>
          <a:xfrm>
            <a:off x="1297500" y="393750"/>
            <a:ext cx="70389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9" name="Google Shape;3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100" y="977125"/>
            <a:ext cx="2400700" cy="401472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7"/>
          <p:cNvSpPr txBox="1"/>
          <p:nvPr/>
        </p:nvSpPr>
        <p:spPr>
          <a:xfrm>
            <a:off x="1188400" y="1087900"/>
            <a:ext cx="1458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Laser.h File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"/>
          <p:cNvSpPr txBox="1"/>
          <p:nvPr>
            <p:ph type="title"/>
          </p:nvPr>
        </p:nvSpPr>
        <p:spPr>
          <a:xfrm>
            <a:off x="1297500" y="393750"/>
            <a:ext cx="70389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7" name="Google Shape;3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25" y="1840600"/>
            <a:ext cx="3095625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75" y="4148875"/>
            <a:ext cx="244792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2725" y="2597450"/>
            <a:ext cx="5653150" cy="15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363" y="2753488"/>
            <a:ext cx="2181225" cy="9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8"/>
          <p:cNvSpPr txBox="1"/>
          <p:nvPr/>
        </p:nvSpPr>
        <p:spPr>
          <a:xfrm>
            <a:off x="465375" y="1457025"/>
            <a:ext cx="21357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Setting up classes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428400" y="2415000"/>
            <a:ext cx="22722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Instantiating Tone Class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428400" y="3803400"/>
            <a:ext cx="22722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Interrupt function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4883200" y="2202550"/>
            <a:ext cx="22722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Instantiating Laser class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>
            <p:ph type="title"/>
          </p:nvPr>
        </p:nvSpPr>
        <p:spPr>
          <a:xfrm>
            <a:off x="1297500" y="393750"/>
            <a:ext cx="70389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1" name="Google Shape;3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350" y="1792525"/>
            <a:ext cx="38862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338" y="3166100"/>
            <a:ext cx="301942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725" y="1927850"/>
            <a:ext cx="3038475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9"/>
          <p:cNvSpPr txBox="1"/>
          <p:nvPr/>
        </p:nvSpPr>
        <p:spPr>
          <a:xfrm>
            <a:off x="605350" y="1457025"/>
            <a:ext cx="21357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Array of notes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39"/>
          <p:cNvSpPr txBox="1"/>
          <p:nvPr/>
        </p:nvSpPr>
        <p:spPr>
          <a:xfrm>
            <a:off x="605350" y="2757800"/>
            <a:ext cx="25212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CheckFretPosition Function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Google Shape;376;p39"/>
          <p:cNvSpPr txBox="1"/>
          <p:nvPr/>
        </p:nvSpPr>
        <p:spPr>
          <a:xfrm>
            <a:off x="5546000" y="1547475"/>
            <a:ext cx="25212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Logic for Polyphony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"/>
          <p:cNvSpPr txBox="1"/>
          <p:nvPr>
            <p:ph type="title"/>
          </p:nvPr>
        </p:nvSpPr>
        <p:spPr>
          <a:xfrm>
            <a:off x="486300" y="25142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and Implementation (continued)</a:t>
            </a:r>
            <a:endParaRPr sz="2300"/>
          </a:p>
        </p:txBody>
      </p:sp>
      <p:sp>
        <p:nvSpPr>
          <p:cNvPr id="382" name="Google Shape;382;p40"/>
          <p:cNvSpPr txBox="1"/>
          <p:nvPr>
            <p:ph idx="1" type="body"/>
          </p:nvPr>
        </p:nvSpPr>
        <p:spPr>
          <a:xfrm>
            <a:off x="239975" y="1410125"/>
            <a:ext cx="7215000" cy="32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Software Design - Bootloading</a:t>
            </a:r>
            <a:endParaRPr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https://www.instructables.com/ATMEGA2560-Standalone-Using-Arduino-UNO/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0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40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pic>
        <p:nvPicPr>
          <p:cNvPr id="385" name="Google Shape;385;p40"/>
          <p:cNvPicPr preferRelativeResize="0"/>
          <p:nvPr/>
        </p:nvPicPr>
        <p:blipFill rotWithShape="1">
          <a:blip r:embed="rId3">
            <a:alphaModFix/>
          </a:blip>
          <a:srcRect b="15619" l="5238" r="8316" t="7320"/>
          <a:stretch/>
        </p:blipFill>
        <p:spPr>
          <a:xfrm>
            <a:off x="1962625" y="2287950"/>
            <a:ext cx="3769699" cy="235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z="2400"/>
              <a:t>Relative Standards</a:t>
            </a:r>
            <a:r>
              <a:rPr lang="en" sz="2400"/>
              <a:t> </a:t>
            </a:r>
            <a:endParaRPr sz="2400"/>
          </a:p>
        </p:txBody>
      </p:sp>
      <p:sp>
        <p:nvSpPr>
          <p:cNvPr id="391" name="Google Shape;391;p41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41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graphicFrame>
        <p:nvGraphicFramePr>
          <p:cNvPr id="393" name="Google Shape;393;p41"/>
          <p:cNvGraphicFramePr/>
          <p:nvPr/>
        </p:nvGraphicFramePr>
        <p:xfrm>
          <a:off x="1327600" y="1928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{FA244014-BF5E-4549-96BE-FB40F6DBB1BC}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ANSI Z136.1-.9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ANSI Z87.1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UL1642 &amp; UL2054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Safe use of lasers between 180nm and 1000μ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4 Classes of lasers; 0.39mW to 0.5W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Use in other industries from healthcare to R&amp;D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Eye safety Standards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Listing PPE for sites with laser activity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Common signs will letters such as a ‘W’ for welding or ‘Heat’ for Infrared red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Battery Standards for safe use of lithium ion cells and household packs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UN/DOT 38.3 allows for  travel by air, rail or truck.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Compliance standards needed to pass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94" name="Google Shape;394;p41"/>
          <p:cNvSpPr txBox="1"/>
          <p:nvPr/>
        </p:nvSpPr>
        <p:spPr>
          <a:xfrm>
            <a:off x="1327600" y="1320475"/>
            <a:ext cx="1793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Hardware 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Standards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Objective</a:t>
            </a:r>
            <a:endParaRPr sz="3000"/>
          </a:p>
        </p:txBody>
      </p:sp>
      <p:sp>
        <p:nvSpPr>
          <p:cNvPr id="149" name="Google Shape;149;p15"/>
          <p:cNvSpPr txBox="1"/>
          <p:nvPr>
            <p:ph idx="1" type="body"/>
          </p:nvPr>
        </p:nvSpPr>
        <p:spPr>
          <a:xfrm>
            <a:off x="311700" y="903875"/>
            <a:ext cx="8520600" cy="3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Our objective with this project was to design a guitar with laser strings which </a:t>
            </a:r>
            <a:r>
              <a:rPr lang="en" sz="1400"/>
              <a:t>achieves</a:t>
            </a:r>
            <a:r>
              <a:rPr lang="en" sz="1400"/>
              <a:t> the following: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Portability:  The device should be no larger than a standard guitar and should operate on battery power.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Functionality:  The device should be polyphonic, and have a fast enough response time to where it feels natural to play.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Provide an instrumental experience:  The user should feel as if they are playing a real instrument while using this device.</a:t>
            </a:r>
            <a:endParaRPr sz="1400"/>
          </a:p>
        </p:txBody>
      </p:sp>
      <p:sp>
        <p:nvSpPr>
          <p:cNvPr id="150" name="Google Shape;150;p15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Relative Standards (</a:t>
            </a:r>
            <a:r>
              <a:rPr lang="en"/>
              <a:t>continued)</a:t>
            </a:r>
            <a:r>
              <a:rPr lang="en" sz="2400"/>
              <a:t> </a:t>
            </a:r>
            <a:endParaRPr sz="2400"/>
          </a:p>
        </p:txBody>
      </p:sp>
      <p:sp>
        <p:nvSpPr>
          <p:cNvPr id="400" name="Google Shape;400;p42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42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graphicFrame>
        <p:nvGraphicFramePr>
          <p:cNvPr id="402" name="Google Shape;402;p42"/>
          <p:cNvGraphicFramePr/>
          <p:nvPr/>
        </p:nvGraphicFramePr>
        <p:xfrm>
          <a:off x="1029275" y="1798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{FA244014-BF5E-4549-96BE-FB40F6DBB1BC}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sz="1200" u="sng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IEC/ISO 12207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u="sng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BARR-C2018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b="1" lang="en" u="sng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GNU Standard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 number of processes is down to 30 from 43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Created specifically for applications and designs written in C/C++</a:t>
                      </a:r>
                      <a:endParaRPr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304800" lvl="0" marL="457200" rtl="0" algn="l"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Helvetica Neue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rules cover things such as basic formatting</a:t>
                      </a:r>
                      <a:endParaRPr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just"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This standard was structured towards programs written in C</a:t>
                      </a:r>
                      <a:endParaRPr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Helvetica Neue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Basic formatting </a:t>
                      </a:r>
                      <a:endParaRPr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304800" lvl="0" marL="457200" rtl="0" algn="l"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rgbClr val="FFFFFF"/>
                        </a:buClr>
                        <a:buSzPts val="1200"/>
                        <a:buFont typeface="Helvetica Neue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GNUs objective is to write clean, portable and dependable</a:t>
                      </a:r>
                      <a:endParaRPr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03" name="Google Shape;403;p42"/>
          <p:cNvSpPr txBox="1"/>
          <p:nvPr/>
        </p:nvSpPr>
        <p:spPr>
          <a:xfrm>
            <a:off x="959500" y="1402775"/>
            <a:ext cx="1793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Software Standards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3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Design </a:t>
            </a:r>
            <a:r>
              <a:rPr lang="en" sz="2400"/>
              <a:t>Constraints</a:t>
            </a:r>
            <a:endParaRPr sz="2400"/>
          </a:p>
        </p:txBody>
      </p:sp>
      <p:sp>
        <p:nvSpPr>
          <p:cNvPr id="409" name="Google Shape;409;p43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43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graphicFrame>
        <p:nvGraphicFramePr>
          <p:cNvPr id="411" name="Google Shape;411;p43"/>
          <p:cNvGraphicFramePr/>
          <p:nvPr/>
        </p:nvGraphicFramePr>
        <p:xfrm>
          <a:off x="1327600" y="1278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{FA244014-BF5E-4549-96BE-FB40F6DBB1BC}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Economic/Time Constraints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Environmental, Social, and Political Constraints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Ethical, Health, and Safety Constraints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Manufacturability and Sustainability Constraints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External factor that affects the success of our design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The amount of time needed to complete our task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Safe use of lasers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Performance</a:t>
                      </a: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 viewed by an audience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Restrictions</a:t>
                      </a: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 set and by nations involving safety/related standards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Industry ethics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Proper handling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Maintain safety with appropriate </a:t>
                      </a: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eyewear and </a:t>
                      </a: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distance 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Available manufacturers 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Cost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Overheating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Char char="●"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Consistency of response time 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Prototype</a:t>
            </a:r>
            <a:endParaRPr/>
          </a:p>
        </p:txBody>
      </p:sp>
      <p:sp>
        <p:nvSpPr>
          <p:cNvPr id="417" name="Google Shape;417;p44"/>
          <p:cNvSpPr txBox="1"/>
          <p:nvPr>
            <p:ph idx="1" type="body"/>
          </p:nvPr>
        </p:nvSpPr>
        <p:spPr>
          <a:xfrm>
            <a:off x="547625" y="1556975"/>
            <a:ext cx="5297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Main goals </a:t>
            </a:r>
            <a:r>
              <a:rPr lang="en" sz="1400"/>
              <a:t>achieved</a:t>
            </a:r>
            <a:r>
              <a:rPr lang="en" sz="1400"/>
              <a:t>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4 notes per string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4 notes of polyphony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Fast, natural feeling response time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Plays like a real ukulele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Completely portable, battery powered, and small size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Fun to play!</a:t>
            </a:r>
            <a:endParaRPr sz="1400"/>
          </a:p>
        </p:txBody>
      </p:sp>
      <p:sp>
        <p:nvSpPr>
          <p:cNvPr id="418" name="Google Shape;418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/>
          <p:nvPr>
            <p:ph type="title"/>
          </p:nvPr>
        </p:nvSpPr>
        <p:spPr>
          <a:xfrm>
            <a:off x="425475" y="393750"/>
            <a:ext cx="7963500" cy="6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Challenges</a:t>
            </a:r>
            <a:r>
              <a:rPr lang="en" sz="3100"/>
              <a:t> Faced</a:t>
            </a:r>
            <a:endParaRPr sz="3100"/>
          </a:p>
        </p:txBody>
      </p:sp>
      <p:sp>
        <p:nvSpPr>
          <p:cNvPr id="424" name="Google Shape;424;p45"/>
          <p:cNvSpPr txBox="1"/>
          <p:nvPr>
            <p:ph idx="1" type="body"/>
          </p:nvPr>
        </p:nvSpPr>
        <p:spPr>
          <a:xfrm>
            <a:off x="425475" y="1313325"/>
            <a:ext cx="7911000" cy="31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Meeting size constraints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Laser diodes drawing too much power to run MCU using the same battery pack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Keeping lasers aligned while also being portable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Cable management</a:t>
            </a:r>
            <a:endParaRPr sz="1400"/>
          </a:p>
        </p:txBody>
      </p:sp>
      <p:sp>
        <p:nvSpPr>
          <p:cNvPr id="425" name="Google Shape;42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Improvements</a:t>
            </a:r>
            <a:endParaRPr/>
          </a:p>
        </p:txBody>
      </p:sp>
      <p:sp>
        <p:nvSpPr>
          <p:cNvPr id="431" name="Google Shape;431;p4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Custom sounds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More frets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Adjustable volume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MIDI functionality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Larger housing</a:t>
            </a:r>
            <a:endParaRPr sz="1400"/>
          </a:p>
        </p:txBody>
      </p:sp>
      <p:sp>
        <p:nvSpPr>
          <p:cNvPr id="432" name="Google Shape;43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7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Work Distribution</a:t>
            </a:r>
            <a:endParaRPr sz="3000"/>
          </a:p>
        </p:txBody>
      </p:sp>
      <p:sp>
        <p:nvSpPr>
          <p:cNvPr id="438" name="Google Shape;438;p47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47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sp>
        <p:nvSpPr>
          <p:cNvPr id="440" name="Google Shape;440;p47"/>
          <p:cNvSpPr txBox="1"/>
          <p:nvPr/>
        </p:nvSpPr>
        <p:spPr>
          <a:xfrm>
            <a:off x="3747700" y="4452925"/>
            <a:ext cx="1556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1" name="Google Shape;441;p47"/>
          <p:cNvPicPr preferRelativeResize="0"/>
          <p:nvPr/>
        </p:nvPicPr>
        <p:blipFill rotWithShape="1">
          <a:blip r:embed="rId3">
            <a:alphaModFix/>
          </a:blip>
          <a:srcRect b="0" l="0" r="1234" t="0"/>
          <a:stretch/>
        </p:blipFill>
        <p:spPr>
          <a:xfrm>
            <a:off x="1590724" y="1469851"/>
            <a:ext cx="5997125" cy="28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8"/>
          <p:cNvSpPr txBox="1"/>
          <p:nvPr>
            <p:ph type="title"/>
          </p:nvPr>
        </p:nvSpPr>
        <p:spPr>
          <a:xfrm>
            <a:off x="187050" y="169375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Final Budget</a:t>
            </a:r>
            <a:endParaRPr sz="3000"/>
          </a:p>
        </p:txBody>
      </p:sp>
      <p:sp>
        <p:nvSpPr>
          <p:cNvPr id="447" name="Google Shape;447;p48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8" name="Google Shape;448;p48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sp>
        <p:nvSpPr>
          <p:cNvPr id="449" name="Google Shape;449;p48"/>
          <p:cNvSpPr txBox="1"/>
          <p:nvPr/>
        </p:nvSpPr>
        <p:spPr>
          <a:xfrm>
            <a:off x="3747700" y="4452925"/>
            <a:ext cx="1556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0" name="Google Shape;45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925" y="1062175"/>
            <a:ext cx="3126855" cy="368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 txBox="1"/>
          <p:nvPr>
            <p:ph type="title"/>
          </p:nvPr>
        </p:nvSpPr>
        <p:spPr>
          <a:xfrm>
            <a:off x="3807450" y="2314950"/>
            <a:ext cx="1529100" cy="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End</a:t>
            </a:r>
            <a:endParaRPr/>
          </a:p>
        </p:txBody>
      </p:sp>
      <p:sp>
        <p:nvSpPr>
          <p:cNvPr id="456" name="Google Shape;456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Goals</a:t>
            </a:r>
            <a:endParaRPr sz="3000"/>
          </a:p>
        </p:txBody>
      </p:sp>
      <p:sp>
        <p:nvSpPr>
          <p:cNvPr id="157" name="Google Shape;157;p16"/>
          <p:cNvSpPr txBox="1"/>
          <p:nvPr>
            <p:ph idx="1" type="body"/>
          </p:nvPr>
        </p:nvSpPr>
        <p:spPr>
          <a:xfrm>
            <a:off x="311700" y="903875"/>
            <a:ext cx="8520600" cy="3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Considering the aforementioned objectives, we decided on the following goals: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Design based on a ukulele:  four strings with notes being played by fretting and strumming the laser strings.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Four notes of polyphony, so that chords can be played by strumming all four strings.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Have the instrument sound and feel like a real ukulele, hardware design that gives a natural feel and software design that provides a natural sounding instrument.</a:t>
            </a:r>
            <a:endParaRPr sz="1400"/>
          </a:p>
        </p:txBody>
      </p:sp>
      <p:sp>
        <p:nvSpPr>
          <p:cNvPr id="158" name="Google Shape;158;p16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16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Specification &amp; Requirements</a:t>
            </a:r>
            <a:endParaRPr/>
          </a:p>
        </p:txBody>
      </p:sp>
      <p:sp>
        <p:nvSpPr>
          <p:cNvPr id="165" name="Google Shape;165;p17"/>
          <p:cNvSpPr txBox="1"/>
          <p:nvPr>
            <p:ph idx="1" type="body"/>
          </p:nvPr>
        </p:nvSpPr>
        <p:spPr>
          <a:xfrm>
            <a:off x="311700" y="903875"/>
            <a:ext cx="8520600" cy="3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The chart shown gives the specifications for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our instrument.</a:t>
            </a:r>
            <a:endParaRPr sz="1400"/>
          </a:p>
        </p:txBody>
      </p:sp>
      <p:sp>
        <p:nvSpPr>
          <p:cNvPr id="166" name="Google Shape;166;p17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17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pic>
        <p:nvPicPr>
          <p:cNvPr id="168" name="Google Shape;16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9825" y="1381600"/>
            <a:ext cx="4802551" cy="29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System Diagrams</a:t>
            </a:r>
            <a:endParaRPr sz="3000"/>
          </a:p>
        </p:txBody>
      </p:sp>
      <p:sp>
        <p:nvSpPr>
          <p:cNvPr id="174" name="Google Shape;174;p18"/>
          <p:cNvSpPr txBox="1"/>
          <p:nvPr>
            <p:ph idx="1" type="body"/>
          </p:nvPr>
        </p:nvSpPr>
        <p:spPr>
          <a:xfrm>
            <a:off x="311700" y="903875"/>
            <a:ext cx="8520600" cy="36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The block diagram shown explains how we went about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designing the instrument.</a:t>
            </a:r>
            <a:endParaRPr sz="1400"/>
          </a:p>
        </p:txBody>
      </p:sp>
      <p:sp>
        <p:nvSpPr>
          <p:cNvPr id="175" name="Google Shape;175;p18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18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625" y="1080300"/>
            <a:ext cx="3557975" cy="34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System Diagrams (conituned)</a:t>
            </a:r>
            <a:endParaRPr sz="2400"/>
          </a:p>
        </p:txBody>
      </p:sp>
      <p:sp>
        <p:nvSpPr>
          <p:cNvPr id="183" name="Google Shape;183;p19"/>
          <p:cNvSpPr txBox="1"/>
          <p:nvPr>
            <p:ph idx="1" type="body"/>
          </p:nvPr>
        </p:nvSpPr>
        <p:spPr>
          <a:xfrm>
            <a:off x="262850" y="1350525"/>
            <a:ext cx="3034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Top down view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9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  <p:pic>
        <p:nvPicPr>
          <p:cNvPr id="186" name="Google Shape;1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50" y="1776613"/>
            <a:ext cx="4248150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69688"/>
            <a:ext cx="4396800" cy="204268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9"/>
          <p:cNvSpPr txBox="1"/>
          <p:nvPr/>
        </p:nvSpPr>
        <p:spPr>
          <a:xfrm>
            <a:off x="4811650" y="1250975"/>
            <a:ext cx="281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Side view of Fretboard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type="title"/>
          </p:nvPr>
        </p:nvSpPr>
        <p:spPr>
          <a:xfrm>
            <a:off x="311700" y="244150"/>
            <a:ext cx="8520600" cy="5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and </a:t>
            </a:r>
            <a:r>
              <a:rPr lang="en"/>
              <a:t>Implementation</a:t>
            </a:r>
            <a:r>
              <a:rPr lang="en"/>
              <a:t> </a:t>
            </a:r>
            <a:endParaRPr/>
          </a:p>
        </p:txBody>
      </p:sp>
      <p:sp>
        <p:nvSpPr>
          <p:cNvPr id="194" name="Google Shape;194;p20"/>
          <p:cNvSpPr txBox="1"/>
          <p:nvPr>
            <p:ph idx="1" type="body"/>
          </p:nvPr>
        </p:nvSpPr>
        <p:spPr>
          <a:xfrm>
            <a:off x="704100" y="1067075"/>
            <a:ext cx="7723500" cy="34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/>
              <a:t>Photonics Design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decision to use photodiodes that are sensitive to infrared and near infrared wavelengths provided that our device was less </a:t>
            </a:r>
            <a:r>
              <a:rPr lang="en" sz="1400"/>
              <a:t>susceptible</a:t>
            </a:r>
            <a:r>
              <a:rPr lang="en" sz="1400"/>
              <a:t> to ambient light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Photodiodes and laser diodes in this range of wavelengths were generally cheaper and more available than other wavelengths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use of photodiodes in photoconductive mode to read the amount of light reflected off the user provides a lot of control in terms of the device sensitivity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Digital and analog readings from the photodiodes gave us a lot of freedom in our software design.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95" name="Google Shape;195;p20"/>
          <p:cNvSpPr txBox="1"/>
          <p:nvPr>
            <p:ph idx="12" type="sldNum"/>
          </p:nvPr>
        </p:nvSpPr>
        <p:spPr>
          <a:xfrm>
            <a:off x="85666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20"/>
          <p:cNvSpPr txBox="1"/>
          <p:nvPr>
            <p:ph idx="12" type="sldNum"/>
          </p:nvPr>
        </p:nvSpPr>
        <p:spPr>
          <a:xfrm>
            <a:off x="76205" y="4749900"/>
            <a:ext cx="179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Central Florida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Diodes - GeeBat Mini</a:t>
            </a:r>
            <a:endParaRPr/>
          </a:p>
        </p:txBody>
      </p:sp>
      <p:sp>
        <p:nvSpPr>
          <p:cNvPr id="202" name="Google Shape;202;p2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Power Output:  5mW at 5V (Class 3R)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Wavelength:  650nm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Size:  6mm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Price: $5.99 for 10</a:t>
            </a:r>
            <a:endParaRPr sz="1400"/>
          </a:p>
        </p:txBody>
      </p:sp>
      <p:sp>
        <p:nvSpPr>
          <p:cNvPr id="203" name="Google Shape;20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438" y="156755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