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embeddedFontLst>
    <p:embeddedFont>
      <p:font typeface="Montserrat"/>
      <p:regular r:id="rId49"/>
      <p:bold r:id="rId50"/>
      <p:italic r:id="rId51"/>
      <p:boldItalic r:id="rId52"/>
    </p:embeddedFont>
    <p:embeddedFont>
      <p:font typeface="Lato"/>
      <p:regular r:id="rId53"/>
      <p:bold r:id="rId54"/>
      <p:italic r:id="rId55"/>
      <p:boldItalic r:id="rId56"/>
    </p:embeddedFont>
    <p:embeddedFont>
      <p:font typeface="Helvetica Neue"/>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9" name="Alexander Ta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DF12EB-1AA9-4EA0-809B-632B4B9AEDD4}">
  <a:tblStyle styleId="{4EDF12EB-1AA9-4EA0-809B-632B4B9AED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Montserrat-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HelveticaNeue-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Lato-regular.fntdata"/><Relationship Id="rId52" Type="http://schemas.openxmlformats.org/officeDocument/2006/relationships/font" Target="fonts/Montserrat-boldItalic.fntdata"/><Relationship Id="rId11" Type="http://schemas.openxmlformats.org/officeDocument/2006/relationships/slide" Target="slides/slide4.xml"/><Relationship Id="rId55" Type="http://schemas.openxmlformats.org/officeDocument/2006/relationships/font" Target="fonts/Lato-italic.fntdata"/><Relationship Id="rId10" Type="http://schemas.openxmlformats.org/officeDocument/2006/relationships/slide" Target="slides/slide3.xml"/><Relationship Id="rId54" Type="http://schemas.openxmlformats.org/officeDocument/2006/relationships/font" Target="fonts/Lato-bold.fntdata"/><Relationship Id="rId13" Type="http://schemas.openxmlformats.org/officeDocument/2006/relationships/slide" Target="slides/slide6.xml"/><Relationship Id="rId57" Type="http://schemas.openxmlformats.org/officeDocument/2006/relationships/font" Target="fonts/HelveticaNeue-regular.fntdata"/><Relationship Id="rId12" Type="http://schemas.openxmlformats.org/officeDocument/2006/relationships/slide" Target="slides/slide5.xml"/><Relationship Id="rId56" Type="http://schemas.openxmlformats.org/officeDocument/2006/relationships/font" Target="fonts/Lato-boldItalic.fntdata"/><Relationship Id="rId15" Type="http://schemas.openxmlformats.org/officeDocument/2006/relationships/slide" Target="slides/slide8.xml"/><Relationship Id="rId59" Type="http://schemas.openxmlformats.org/officeDocument/2006/relationships/font" Target="fonts/HelveticaNeue-italic.fntdata"/><Relationship Id="rId14" Type="http://schemas.openxmlformats.org/officeDocument/2006/relationships/slide" Target="slides/slide7.xml"/><Relationship Id="rId58" Type="http://schemas.openxmlformats.org/officeDocument/2006/relationships/font" Target="fonts/HelveticaNeue-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9-02T16:35:21.014">
    <p:pos x="6000" y="0"/>
    <p:text>Bullet Point 1</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9-02T16:35:07.273">
    <p:pos x="6000" y="0"/>
    <p:text>Bullet Point 2</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9-02T16:38:09.783">
    <p:pos x="6000" y="0"/>
    <p:text>Bullet Point 5</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9-02T16:37:15.783">
    <p:pos x="6000" y="0"/>
    <p:text>Bullet Point 3</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09-02T16:44:19.609">
    <p:pos x="6000" y="0"/>
    <p:text>Bullet Point 6</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9-02T16:50:06.694">
    <p:pos x="6000" y="0"/>
    <p:text>Bullet Point 8</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09-02T16:52:09.522">
    <p:pos x="6000" y="0"/>
    <p:text>Bullet Point 9</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0-09-02T16:53:55.605">
    <p:pos x="6000" y="0"/>
    <p:text>Bullet Point 10</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0-09-02T16:54:20.279">
    <p:pos x="6000" y="0"/>
    <p:text>Bullet Point 11</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3384d5079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3384d5079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8accf42b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8accf42bc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8accf42bc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8accf42b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8accf42b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8accf42b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8accf46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98accf46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8accf46f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8accf46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8accf42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8accf42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8accf42b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8accf42b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98accf42b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98accf42b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8accf42b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98accf42b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8accf42b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98accf42b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457a3f3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457a3f3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8accf42b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98accf42b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8accf42b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8accf42b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Juan, this is your section.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98accf42b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98accf42b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Juan, this is your section.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8accf42b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98accf42b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Juan, this is your section.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98accf42b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98accf42b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98accf42b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98accf42b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98accf42bc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98accf42b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Juan, this is your section.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98accf42bc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98accf42bc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Juan, this is your section.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98accf42bc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98accf42bc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Juan, this is your section.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8accf42bc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98accf42bc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Juan, this is your section.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3ce7c691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3ce7c691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98accf42bc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98accf42bc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Juan, this is your section.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93ce7c691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93ce7c691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98accf42b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98accf42b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93ce7c6914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93ce7c6914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93ce7c691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93ce7c691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93ce7c691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93ce7c691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93ce7c691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93ce7c691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97c02c4719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97c02c4719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93ce7c691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93ce7c691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93ce7c691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93ce7c691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3ce7c691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3ce7c691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98accf42bc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98accf42bc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98accf42bc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98accf42bc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USE THIS SLIDE AS A TEMPLATE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3ce7c691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3ce7c691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3ce7c691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3ce7c691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3ce7c691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3ce7c691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3ce7c691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93ce7c691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8accf42bc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8accf42bc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comments" Target="../comments/commen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comments" Target="../comments/commen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omments" Target="../comments/commen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comments" Target="../comments/commen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comments" Target="../comments/comment9.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438913" y="328525"/>
            <a:ext cx="8520600" cy="6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Laser Guitar</a:t>
            </a:r>
            <a:endParaRPr sz="4000"/>
          </a:p>
        </p:txBody>
      </p:sp>
      <p:sp>
        <p:nvSpPr>
          <p:cNvPr id="135" name="Google Shape;135;p13"/>
          <p:cNvSpPr txBox="1"/>
          <p:nvPr>
            <p:ph idx="1" type="subTitle"/>
          </p:nvPr>
        </p:nvSpPr>
        <p:spPr>
          <a:xfrm>
            <a:off x="517850" y="33498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F3F3"/>
                </a:solidFill>
              </a:rPr>
              <a:t>Group 1</a:t>
            </a:r>
            <a:endParaRPr b="1" sz="1800">
              <a:solidFill>
                <a:srgbClr val="F3F3F3"/>
              </a:solidFill>
            </a:endParaRPr>
          </a:p>
          <a:p>
            <a:pPr indent="0" lvl="0" marL="0" rtl="0" algn="l">
              <a:spcBef>
                <a:spcPts val="0"/>
              </a:spcBef>
              <a:spcAft>
                <a:spcPts val="0"/>
              </a:spcAft>
              <a:buNone/>
            </a:pPr>
            <a:r>
              <a:t/>
            </a:r>
            <a:endParaRPr sz="400">
              <a:solidFill>
                <a:srgbClr val="F3F3F3"/>
              </a:solidFill>
            </a:endParaRPr>
          </a:p>
          <a:p>
            <a:pPr indent="0" lvl="0" marL="0" rtl="0" algn="l">
              <a:spcBef>
                <a:spcPts val="0"/>
              </a:spcBef>
              <a:spcAft>
                <a:spcPts val="0"/>
              </a:spcAft>
              <a:buNone/>
            </a:pPr>
            <a:r>
              <a:rPr lang="en" sz="1800">
                <a:solidFill>
                  <a:srgbClr val="F3F3F3"/>
                </a:solidFill>
              </a:rPr>
              <a:t>Jacob Legler - Photonic Science and Engineering</a:t>
            </a:r>
            <a:endParaRPr sz="1800">
              <a:solidFill>
                <a:srgbClr val="F3F3F3"/>
              </a:solidFill>
            </a:endParaRPr>
          </a:p>
          <a:p>
            <a:pPr indent="0" lvl="0" marL="0" rtl="0" algn="l">
              <a:spcBef>
                <a:spcPts val="0"/>
              </a:spcBef>
              <a:spcAft>
                <a:spcPts val="0"/>
              </a:spcAft>
              <a:buNone/>
            </a:pPr>
            <a:r>
              <a:rPr lang="en" sz="1800">
                <a:solidFill>
                  <a:srgbClr val="F3F3F3"/>
                </a:solidFill>
              </a:rPr>
              <a:t>Jonathan Spurgeon - Electrical Engineering</a:t>
            </a:r>
            <a:endParaRPr sz="1800">
              <a:solidFill>
                <a:srgbClr val="F3F3F3"/>
              </a:solidFill>
            </a:endParaRPr>
          </a:p>
          <a:p>
            <a:pPr indent="0" lvl="0" marL="0" rtl="0" algn="l">
              <a:spcBef>
                <a:spcPts val="0"/>
              </a:spcBef>
              <a:spcAft>
                <a:spcPts val="0"/>
              </a:spcAft>
              <a:buNone/>
            </a:pPr>
            <a:r>
              <a:rPr lang="en" sz="1800">
                <a:solidFill>
                  <a:srgbClr val="F3F3F3"/>
                </a:solidFill>
              </a:rPr>
              <a:t>Juan Gamero - Computer </a:t>
            </a:r>
            <a:r>
              <a:rPr lang="en" sz="1800">
                <a:solidFill>
                  <a:srgbClr val="F3F3F3"/>
                </a:solidFill>
              </a:rPr>
              <a:t>Engineer</a:t>
            </a:r>
            <a:r>
              <a:rPr lang="en" sz="1800">
                <a:solidFill>
                  <a:srgbClr val="F3F3F3"/>
                </a:solidFill>
              </a:rPr>
              <a:t> </a:t>
            </a:r>
            <a:endParaRPr sz="1800">
              <a:solidFill>
                <a:srgbClr val="F3F3F3"/>
              </a:solidFill>
            </a:endParaRPr>
          </a:p>
          <a:p>
            <a:pPr indent="0" lvl="0" marL="0" rtl="0" algn="l">
              <a:spcBef>
                <a:spcPts val="0"/>
              </a:spcBef>
              <a:spcAft>
                <a:spcPts val="0"/>
              </a:spcAft>
              <a:buNone/>
            </a:pPr>
            <a:r>
              <a:rPr lang="en" sz="1800">
                <a:solidFill>
                  <a:srgbClr val="F3F3F3"/>
                </a:solidFill>
              </a:rPr>
              <a:t>Alexander Truong-Mai - Computer Engineer</a:t>
            </a:r>
            <a:endParaRPr sz="1800">
              <a:solidFill>
                <a:srgbClr val="F3F3F3"/>
              </a:solidFill>
            </a:endParaRPr>
          </a:p>
          <a:p>
            <a:pPr indent="0" lvl="0" marL="914400" rtl="0" algn="l">
              <a:spcBef>
                <a:spcPts val="0"/>
              </a:spcBef>
              <a:spcAft>
                <a:spcPts val="0"/>
              </a:spcAft>
              <a:buNone/>
            </a:pPr>
            <a:r>
              <a:t/>
            </a:r>
            <a:endParaRPr/>
          </a:p>
          <a:p>
            <a:pPr indent="0" lvl="0" marL="914400" rtl="0" algn="l">
              <a:spcBef>
                <a:spcPts val="1000"/>
              </a:spcBef>
              <a:spcAft>
                <a:spcPts val="1000"/>
              </a:spcAft>
              <a:buNone/>
            </a:pPr>
            <a:r>
              <a:t/>
            </a:r>
            <a:endParaRPr/>
          </a:p>
        </p:txBody>
      </p:sp>
      <p:pic>
        <p:nvPicPr>
          <p:cNvPr id="136" name="Google Shape;136;p13"/>
          <p:cNvPicPr preferRelativeResize="0"/>
          <p:nvPr/>
        </p:nvPicPr>
        <p:blipFill>
          <a:blip r:embed="rId4">
            <a:alphaModFix/>
          </a:blip>
          <a:stretch>
            <a:fillRect/>
          </a:stretch>
        </p:blipFill>
        <p:spPr>
          <a:xfrm>
            <a:off x="2963702" y="1130300"/>
            <a:ext cx="3471025" cy="211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11" name="Google Shape;211;p22"/>
          <p:cNvSpPr txBox="1"/>
          <p:nvPr>
            <p:ph idx="1" type="body"/>
          </p:nvPr>
        </p:nvSpPr>
        <p:spPr>
          <a:xfrm>
            <a:off x="23167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Hardware Design - Battery Selection</a:t>
            </a:r>
            <a:endParaRPr u="sng"/>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12" name="Google Shape;212;p22"/>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13" name="Google Shape;213;p22"/>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214" name="Google Shape;214;p22"/>
          <p:cNvSpPr txBox="1"/>
          <p:nvPr>
            <p:ph idx="1" type="body"/>
          </p:nvPr>
        </p:nvSpPr>
        <p:spPr>
          <a:xfrm>
            <a:off x="952500" y="17750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Lithium Ion 3.6V, 2500mAh cells</a:t>
            </a:r>
            <a:endParaRPr/>
          </a:p>
          <a:p>
            <a:pPr indent="-311150" lvl="0" marL="457200" rtl="0" algn="l">
              <a:spcBef>
                <a:spcPts val="0"/>
              </a:spcBef>
              <a:spcAft>
                <a:spcPts val="0"/>
              </a:spcAft>
              <a:buSzPts val="1300"/>
              <a:buChar char="●"/>
            </a:pPr>
            <a:r>
              <a:rPr lang="en"/>
              <a:t>2 Cells in parallel to increase capacity to 5000mAh</a:t>
            </a:r>
            <a:endParaRPr/>
          </a:p>
          <a:p>
            <a:pPr indent="-311150" lvl="0" marL="457200" rtl="0" algn="l">
              <a:spcBef>
                <a:spcPts val="0"/>
              </a:spcBef>
              <a:spcAft>
                <a:spcPts val="0"/>
              </a:spcAft>
              <a:buSzPts val="1300"/>
              <a:buChar char="●"/>
            </a:pPr>
            <a:r>
              <a:rPr lang="en"/>
              <a:t>2 Cells (2s) at 7.2V, 2500mAh</a:t>
            </a:r>
            <a:endParaRPr/>
          </a:p>
          <a:p>
            <a:pPr indent="-311150" lvl="0" marL="457200" rtl="0" algn="l">
              <a:spcBef>
                <a:spcPts val="0"/>
              </a:spcBef>
              <a:spcAft>
                <a:spcPts val="0"/>
              </a:spcAft>
              <a:buSzPts val="1300"/>
              <a:buChar char="●"/>
            </a:pPr>
            <a:r>
              <a:rPr lang="en"/>
              <a:t>4 to 6 cell design </a:t>
            </a:r>
            <a:endParaRPr/>
          </a:p>
        </p:txBody>
      </p:sp>
      <p:graphicFrame>
        <p:nvGraphicFramePr>
          <p:cNvPr id="215" name="Google Shape;215;p22"/>
          <p:cNvGraphicFramePr/>
          <p:nvPr/>
        </p:nvGraphicFramePr>
        <p:xfrm>
          <a:off x="952500" y="3275200"/>
          <a:ext cx="3000000" cy="3000000"/>
        </p:xfrm>
        <a:graphic>
          <a:graphicData uri="http://schemas.openxmlformats.org/drawingml/2006/table">
            <a:tbl>
              <a:tblPr>
                <a:noFill/>
                <a:tableStyleId>{4EDF12EB-1AA9-4EA0-809B-632B4B9AEDD4}</a:tableStyleId>
              </a:tblPr>
              <a:tblGrid>
                <a:gridCol w="3619500"/>
                <a:gridCol w="3619500"/>
              </a:tblGrid>
              <a:tr h="381000">
                <a:tc>
                  <a:txBody>
                    <a:bodyPr/>
                    <a:lstStyle/>
                    <a:p>
                      <a:pPr indent="0" lvl="0" marL="0" rtl="0" algn="ctr">
                        <a:spcBef>
                          <a:spcPts val="0"/>
                        </a:spcBef>
                        <a:spcAft>
                          <a:spcPts val="0"/>
                        </a:spcAft>
                        <a:buNone/>
                      </a:pPr>
                      <a:r>
                        <a:rPr lang="en">
                          <a:solidFill>
                            <a:srgbClr val="FFFFFF"/>
                          </a:solidFill>
                        </a:rPr>
                        <a:t>Fret Board</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Head </a:t>
                      </a:r>
                      <a:endParaRPr>
                        <a:solidFill>
                          <a:srgbClr val="FFFFFF"/>
                        </a:solidFill>
                      </a:endParaRPr>
                    </a:p>
                  </a:txBody>
                  <a:tcPr marT="91425" marB="91425" marR="91425" marL="91425"/>
                </a:tc>
              </a:tr>
              <a:tr h="381000">
                <a:tc>
                  <a:txBody>
                    <a:bodyPr/>
                    <a:lstStyle/>
                    <a:p>
                      <a:pPr indent="-304800" lvl="0" marL="457200" rtl="0" algn="l">
                        <a:spcBef>
                          <a:spcPts val="0"/>
                        </a:spcBef>
                        <a:spcAft>
                          <a:spcPts val="0"/>
                        </a:spcAft>
                        <a:buClr>
                          <a:srgbClr val="FFFFFF"/>
                        </a:buClr>
                        <a:buSzPts val="1200"/>
                        <a:buChar char="●"/>
                      </a:pPr>
                      <a:r>
                        <a:rPr lang="en" sz="1200">
                          <a:solidFill>
                            <a:srgbClr val="FFFFFF"/>
                          </a:solidFill>
                        </a:rPr>
                        <a:t>12 Photodiodes at 2 Volts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4 laser diodes at 5 Volts</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MCU and laser diodes at 5 Volts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4 laser diodes at 5 Volts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4 Photodiodes at 2 Volts</a:t>
                      </a:r>
                      <a:endParaRPr sz="1200">
                        <a:solidFill>
                          <a:srgbClr val="FFFFFF"/>
                        </a:solidFill>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21" name="Google Shape;221;p23"/>
          <p:cNvSpPr txBox="1"/>
          <p:nvPr>
            <p:ph idx="1" type="body"/>
          </p:nvPr>
        </p:nvSpPr>
        <p:spPr>
          <a:xfrm>
            <a:off x="23167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Hardware Design - Voltage Regulator</a:t>
            </a:r>
            <a:endParaRPr u="sng"/>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22" name="Google Shape;222;p23"/>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23" name="Google Shape;223;p23"/>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224" name="Google Shape;224;p23"/>
          <p:cNvSpPr txBox="1"/>
          <p:nvPr>
            <p:ph idx="1" type="body"/>
          </p:nvPr>
        </p:nvSpPr>
        <p:spPr>
          <a:xfrm>
            <a:off x="1191375" y="1925525"/>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Photodiodes require 2V and MCU/Laser diodes require 5V</a:t>
            </a:r>
            <a:endParaRPr/>
          </a:p>
          <a:p>
            <a:pPr indent="-311150" lvl="0" marL="457200" rtl="0" algn="l">
              <a:spcBef>
                <a:spcPts val="0"/>
              </a:spcBef>
              <a:spcAft>
                <a:spcPts val="0"/>
              </a:spcAft>
              <a:buSzPts val="1300"/>
              <a:buChar char="●"/>
            </a:pPr>
            <a:r>
              <a:rPr lang="en"/>
              <a:t>Utilize two  buck regulators </a:t>
            </a:r>
            <a:endParaRPr/>
          </a:p>
        </p:txBody>
      </p:sp>
      <p:graphicFrame>
        <p:nvGraphicFramePr>
          <p:cNvPr id="225" name="Google Shape;225;p23"/>
          <p:cNvGraphicFramePr/>
          <p:nvPr/>
        </p:nvGraphicFramePr>
        <p:xfrm>
          <a:off x="1191375" y="2572800"/>
          <a:ext cx="3000000" cy="3000000"/>
        </p:xfrm>
        <a:graphic>
          <a:graphicData uri="http://schemas.openxmlformats.org/drawingml/2006/table">
            <a:tbl>
              <a:tblPr>
                <a:noFill/>
                <a:tableStyleId>{4EDF12EB-1AA9-4EA0-809B-632B4B9AEDD4}</a:tableStyleId>
              </a:tblPr>
              <a:tblGrid>
                <a:gridCol w="3619500"/>
                <a:gridCol w="3619500"/>
              </a:tblGrid>
              <a:tr h="381000">
                <a:tc>
                  <a:txBody>
                    <a:bodyPr/>
                    <a:lstStyle/>
                    <a:p>
                      <a:pPr indent="0" lvl="0" marL="0" rtl="0" algn="ctr">
                        <a:spcBef>
                          <a:spcPts val="0"/>
                        </a:spcBef>
                        <a:spcAft>
                          <a:spcPts val="0"/>
                        </a:spcAft>
                        <a:buNone/>
                      </a:pPr>
                      <a:r>
                        <a:rPr lang="en">
                          <a:solidFill>
                            <a:srgbClr val="FFFFFF"/>
                          </a:solidFill>
                        </a:rPr>
                        <a:t>MCP1603</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MCP1631</a:t>
                      </a:r>
                      <a:endParaRPr>
                        <a:solidFill>
                          <a:srgbClr val="FFFFFF"/>
                        </a:solidFill>
                      </a:endParaRPr>
                    </a:p>
                  </a:txBody>
                  <a:tcPr marT="91425" marB="91425" marR="91425" marL="91425"/>
                </a:tc>
              </a:tr>
              <a:tr h="381000">
                <a:tc>
                  <a:txBody>
                    <a:bodyPr/>
                    <a:lstStyle/>
                    <a:p>
                      <a:pPr indent="-304800" lvl="0" marL="457200" rtl="0" algn="l">
                        <a:spcBef>
                          <a:spcPts val="0"/>
                        </a:spcBef>
                        <a:spcAft>
                          <a:spcPts val="0"/>
                        </a:spcAft>
                        <a:buClr>
                          <a:srgbClr val="FFFFFF"/>
                        </a:buClr>
                        <a:buSzPts val="1200"/>
                        <a:buChar char="●"/>
                      </a:pPr>
                      <a:r>
                        <a:rPr lang="en" sz="1200">
                          <a:solidFill>
                            <a:srgbClr val="FFFFFF"/>
                          </a:solidFill>
                        </a:rPr>
                        <a:t>Buck regulator, 2.7 to 5.5 Volt input</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500mA and High efficiency(90%)</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Adjustable output for 2V with 3.6V Input</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Low Quiescent Current of 45μA</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Small Package with over temperature and current protection </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Buck Regulator, 4.4 to 30 Volt input</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1A and High efficiency(95%)</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Adjustable output for 5V from 7.2V Input </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Low Quiescent Current of 45</a:t>
                      </a:r>
                      <a:r>
                        <a:rPr lang="en" sz="1200">
                          <a:solidFill>
                            <a:schemeClr val="lt1"/>
                          </a:solidFill>
                        </a:rPr>
                        <a:t>μA</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MSOP package with overtemperature protection and UVLO</a:t>
                      </a:r>
                      <a:endParaRPr sz="1200">
                        <a:solidFill>
                          <a:schemeClr val="lt1"/>
                        </a:solidFill>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31" name="Google Shape;231;p24"/>
          <p:cNvSpPr txBox="1"/>
          <p:nvPr>
            <p:ph idx="1" type="body"/>
          </p:nvPr>
        </p:nvSpPr>
        <p:spPr>
          <a:xfrm>
            <a:off x="231675" y="1411375"/>
            <a:ext cx="25047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Hardware Design - PCB </a:t>
            </a:r>
            <a:endParaRPr u="sng"/>
          </a:p>
          <a:p>
            <a:pPr indent="0" lvl="0" marL="457200" rtl="0" algn="l">
              <a:spcBef>
                <a:spcPts val="1600"/>
              </a:spcBef>
              <a:spcAft>
                <a:spcPts val="0"/>
              </a:spcAft>
              <a:buNone/>
            </a:pPr>
            <a:r>
              <a:rPr lang="en"/>
              <a:t>MCU with Voltage Regulator supplying power and pinouts to photodiodes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32" name="Google Shape;232;p24"/>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33" name="Google Shape;233;p24"/>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234" name="Google Shape;234;p24"/>
          <p:cNvPicPr preferRelativeResize="0"/>
          <p:nvPr/>
        </p:nvPicPr>
        <p:blipFill>
          <a:blip r:embed="rId3">
            <a:alphaModFix/>
          </a:blip>
          <a:stretch>
            <a:fillRect/>
          </a:stretch>
        </p:blipFill>
        <p:spPr>
          <a:xfrm>
            <a:off x="3103825" y="1201000"/>
            <a:ext cx="4789825" cy="3511675"/>
          </a:xfrm>
          <a:prstGeom prst="rect">
            <a:avLst/>
          </a:prstGeom>
          <a:noFill/>
          <a:ln>
            <a:noFill/>
          </a:ln>
        </p:spPr>
      </p:pic>
      <p:pic>
        <p:nvPicPr>
          <p:cNvPr id="235" name="Google Shape;235;p24"/>
          <p:cNvPicPr preferRelativeResize="0"/>
          <p:nvPr/>
        </p:nvPicPr>
        <p:blipFill>
          <a:blip r:embed="rId4">
            <a:alphaModFix/>
          </a:blip>
          <a:stretch>
            <a:fillRect/>
          </a:stretch>
        </p:blipFill>
        <p:spPr>
          <a:xfrm>
            <a:off x="112525" y="2969925"/>
            <a:ext cx="2887250" cy="174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ph type="title"/>
          </p:nvPr>
        </p:nvSpPr>
        <p:spPr>
          <a:xfrm>
            <a:off x="650125" y="385725"/>
            <a:ext cx="8046900" cy="52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a:p>
        </p:txBody>
      </p:sp>
      <p:sp>
        <p:nvSpPr>
          <p:cNvPr id="241" name="Google Shape;24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2" name="Google Shape;242;p25"/>
          <p:cNvPicPr preferRelativeResize="0"/>
          <p:nvPr/>
        </p:nvPicPr>
        <p:blipFill>
          <a:blip r:embed="rId3">
            <a:alphaModFix/>
          </a:blip>
          <a:stretch>
            <a:fillRect/>
          </a:stretch>
        </p:blipFill>
        <p:spPr>
          <a:xfrm>
            <a:off x="2487447" y="2244775"/>
            <a:ext cx="6027450" cy="2696775"/>
          </a:xfrm>
          <a:prstGeom prst="rect">
            <a:avLst/>
          </a:prstGeom>
          <a:noFill/>
          <a:ln>
            <a:noFill/>
          </a:ln>
        </p:spPr>
      </p:pic>
      <p:sp>
        <p:nvSpPr>
          <p:cNvPr id="243" name="Google Shape;243;p25"/>
          <p:cNvSpPr txBox="1"/>
          <p:nvPr>
            <p:ph idx="1" type="body"/>
          </p:nvPr>
        </p:nvSpPr>
        <p:spPr>
          <a:xfrm>
            <a:off x="231675" y="1411375"/>
            <a:ext cx="21357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Hardware Design - PCB</a:t>
            </a:r>
            <a:endParaRPr u="sng"/>
          </a:p>
          <a:p>
            <a:pPr indent="0" lvl="0" marL="457200" rtl="0" algn="l">
              <a:spcBef>
                <a:spcPts val="1600"/>
              </a:spcBef>
              <a:spcAft>
                <a:spcPts val="0"/>
              </a:spcAft>
              <a:buNone/>
            </a:pPr>
            <a:r>
              <a:rPr lang="en"/>
              <a:t>Fret board with 3 photodiodes per string and a 2V regulator supplying power</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44" name="Google Shape;244;p25"/>
          <p:cNvPicPr preferRelativeResize="0"/>
          <p:nvPr/>
        </p:nvPicPr>
        <p:blipFill>
          <a:blip r:embed="rId4">
            <a:alphaModFix/>
          </a:blip>
          <a:stretch>
            <a:fillRect/>
          </a:stretch>
        </p:blipFill>
        <p:spPr>
          <a:xfrm>
            <a:off x="231675" y="3110957"/>
            <a:ext cx="2135699" cy="18305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6"/>
          <p:cNvSpPr txBox="1"/>
          <p:nvPr>
            <p:ph type="title"/>
          </p:nvPr>
        </p:nvSpPr>
        <p:spPr>
          <a:xfrm>
            <a:off x="818600" y="337600"/>
            <a:ext cx="77907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a:p>
        </p:txBody>
      </p:sp>
      <p:sp>
        <p:nvSpPr>
          <p:cNvPr id="250" name="Google Shape;25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1" name="Google Shape;251;p26"/>
          <p:cNvPicPr preferRelativeResize="0"/>
          <p:nvPr/>
        </p:nvPicPr>
        <p:blipFill>
          <a:blip r:embed="rId3">
            <a:alphaModFix/>
          </a:blip>
          <a:stretch>
            <a:fillRect/>
          </a:stretch>
        </p:blipFill>
        <p:spPr>
          <a:xfrm>
            <a:off x="2360400" y="2699450"/>
            <a:ext cx="6182799" cy="1950525"/>
          </a:xfrm>
          <a:prstGeom prst="rect">
            <a:avLst/>
          </a:prstGeom>
          <a:noFill/>
          <a:ln>
            <a:noFill/>
          </a:ln>
        </p:spPr>
      </p:pic>
      <p:sp>
        <p:nvSpPr>
          <p:cNvPr id="252" name="Google Shape;252;p26"/>
          <p:cNvSpPr txBox="1"/>
          <p:nvPr>
            <p:ph idx="1" type="body"/>
          </p:nvPr>
        </p:nvSpPr>
        <p:spPr>
          <a:xfrm>
            <a:off x="231675" y="1411375"/>
            <a:ext cx="20955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Hardware Design - MCU</a:t>
            </a:r>
            <a:endParaRPr u="sng"/>
          </a:p>
          <a:p>
            <a:pPr indent="0" lvl="0" marL="457200" rtl="0" algn="l">
              <a:spcBef>
                <a:spcPts val="1600"/>
              </a:spcBef>
              <a:spcAft>
                <a:spcPts val="0"/>
              </a:spcAft>
              <a:buNone/>
            </a:pPr>
            <a:r>
              <a:rPr lang="en"/>
              <a:t>4 photodiodes on head of guitar for strumming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53" name="Google Shape;253;p26"/>
          <p:cNvPicPr preferRelativeResize="0"/>
          <p:nvPr/>
        </p:nvPicPr>
        <p:blipFill>
          <a:blip r:embed="rId4">
            <a:alphaModFix/>
          </a:blip>
          <a:stretch>
            <a:fillRect/>
          </a:stretch>
        </p:blipFill>
        <p:spPr>
          <a:xfrm>
            <a:off x="484700" y="2699450"/>
            <a:ext cx="1708550" cy="235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59" name="Google Shape;259;p27"/>
          <p:cNvSpPr txBox="1"/>
          <p:nvPr>
            <p:ph idx="1" type="body"/>
          </p:nvPr>
        </p:nvSpPr>
        <p:spPr>
          <a:xfrm>
            <a:off x="3320100" y="1396825"/>
            <a:ext cx="25038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a:t>
            </a:r>
            <a:endParaRPr u="sng"/>
          </a:p>
          <a:p>
            <a:pPr indent="-311150" lvl="0" marL="457200" rtl="0" algn="l">
              <a:spcBef>
                <a:spcPts val="1600"/>
              </a:spcBef>
              <a:spcAft>
                <a:spcPts val="0"/>
              </a:spcAft>
              <a:buSzPts val="1300"/>
              <a:buChar char="●"/>
            </a:pPr>
            <a:r>
              <a:rPr lang="en"/>
              <a:t>Code Design Parameters</a:t>
            </a:r>
            <a:endParaRPr/>
          </a:p>
          <a:p>
            <a:pPr indent="-311150" lvl="0" marL="457200" rtl="0" algn="l">
              <a:spcBef>
                <a:spcPts val="0"/>
              </a:spcBef>
              <a:spcAft>
                <a:spcPts val="0"/>
              </a:spcAft>
              <a:buSzPts val="1300"/>
              <a:buChar char="●"/>
            </a:pPr>
            <a:r>
              <a:rPr lang="en"/>
              <a:t>Code </a:t>
            </a:r>
            <a:r>
              <a:rPr lang="en"/>
              <a:t>implementations</a:t>
            </a:r>
            <a:r>
              <a:rPr lang="en"/>
              <a:t> </a:t>
            </a:r>
            <a:endParaRPr/>
          </a:p>
          <a:p>
            <a:pPr indent="-311150" lvl="0" marL="457200" rtl="0" algn="l">
              <a:spcBef>
                <a:spcPts val="0"/>
              </a:spcBef>
              <a:spcAft>
                <a:spcPts val="0"/>
              </a:spcAft>
              <a:buSzPts val="1300"/>
              <a:buChar char="●"/>
            </a:pPr>
            <a:r>
              <a:rPr lang="en"/>
              <a:t>Configurations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60" name="Google Shape;260;p27"/>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61" name="Google Shape;261;p27"/>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67" name="Google Shape;267;p28"/>
          <p:cNvSpPr txBox="1"/>
          <p:nvPr>
            <p:ph idx="1" type="body"/>
          </p:nvPr>
        </p:nvSpPr>
        <p:spPr>
          <a:xfrm>
            <a:off x="23167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Design Parameters</a:t>
            </a:r>
            <a:endParaRPr u="sng"/>
          </a:p>
          <a:p>
            <a:pPr indent="-311150" lvl="0" marL="457200" rtl="0" algn="l">
              <a:spcBef>
                <a:spcPts val="1600"/>
              </a:spcBef>
              <a:spcAft>
                <a:spcPts val="0"/>
              </a:spcAft>
              <a:buSzPts val="1300"/>
              <a:buChar char="●"/>
            </a:pPr>
            <a:r>
              <a:rPr lang="en"/>
              <a:t>Language Type </a:t>
            </a:r>
            <a:endParaRPr/>
          </a:p>
          <a:p>
            <a:pPr indent="-311150" lvl="0" marL="457200" rtl="0" algn="l">
              <a:spcBef>
                <a:spcPts val="0"/>
              </a:spcBef>
              <a:spcAft>
                <a:spcPts val="0"/>
              </a:spcAft>
              <a:buSzPts val="1300"/>
              <a:buChar char="●"/>
            </a:pPr>
            <a:r>
              <a:rPr lang="en"/>
              <a:t>Development Environment </a:t>
            </a:r>
            <a:endParaRPr/>
          </a:p>
          <a:p>
            <a:pPr indent="-311150" lvl="0" marL="457200" rtl="0" algn="l">
              <a:spcBef>
                <a:spcPts val="0"/>
              </a:spcBef>
              <a:spcAft>
                <a:spcPts val="0"/>
              </a:spcAft>
              <a:buSzPts val="1300"/>
              <a:buChar char="●"/>
            </a:pPr>
            <a:r>
              <a:rPr lang="en"/>
              <a:t>Emulation of Sounds</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68" name="Google Shape;268;p28"/>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69" name="Google Shape;269;p28"/>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270" name="Google Shape;270;p28"/>
          <p:cNvSpPr txBox="1"/>
          <p:nvPr>
            <p:ph idx="1" type="body"/>
          </p:nvPr>
        </p:nvSpPr>
        <p:spPr>
          <a:xfrm>
            <a:off x="3899325" y="1670375"/>
            <a:ext cx="4016100" cy="10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Type:</a:t>
            </a:r>
            <a:endParaRPr/>
          </a:p>
          <a:p>
            <a:pPr indent="-311150" lvl="0" marL="457200" rtl="0" algn="l">
              <a:spcBef>
                <a:spcPts val="0"/>
              </a:spcBef>
              <a:spcAft>
                <a:spcPts val="0"/>
              </a:spcAft>
              <a:buSzPts val="1300"/>
              <a:buChar char="●"/>
            </a:pPr>
            <a:r>
              <a:rPr lang="en"/>
              <a:t>A language that will work with our MCU  </a:t>
            </a:r>
            <a:endParaRPr/>
          </a:p>
          <a:p>
            <a:pPr indent="-311150" lvl="0" marL="457200" rtl="0" algn="l">
              <a:spcBef>
                <a:spcPts val="0"/>
              </a:spcBef>
              <a:spcAft>
                <a:spcPts val="0"/>
              </a:spcAft>
              <a:buSzPts val="1300"/>
              <a:buChar char="●"/>
            </a:pPr>
            <a:r>
              <a:rPr lang="en"/>
              <a:t>Language features</a:t>
            </a:r>
            <a:endParaRPr/>
          </a:p>
          <a:p>
            <a:pPr indent="-311150" lvl="0" marL="457200" rtl="0" algn="l">
              <a:spcBef>
                <a:spcPts val="0"/>
              </a:spcBef>
              <a:spcAft>
                <a:spcPts val="0"/>
              </a:spcAft>
              <a:buSzPts val="1300"/>
              <a:buChar char="●"/>
            </a:pPr>
            <a:r>
              <a:rPr lang="en"/>
              <a:t>Coding </a:t>
            </a:r>
            <a:r>
              <a:rPr lang="en"/>
              <a:t>paradigms</a:t>
            </a:r>
            <a:r>
              <a:rPr lang="en"/>
              <a:t> and design patterns</a:t>
            </a:r>
            <a:endParaRPr/>
          </a:p>
          <a:p>
            <a:pPr indent="0" lvl="0" marL="0" rtl="0" algn="l">
              <a:spcBef>
                <a:spcPts val="1600"/>
              </a:spcBef>
              <a:spcAft>
                <a:spcPts val="1600"/>
              </a:spcAft>
              <a:buNone/>
            </a:pPr>
            <a:r>
              <a:t/>
            </a:r>
            <a:endParaRPr/>
          </a:p>
        </p:txBody>
      </p:sp>
      <p:sp>
        <p:nvSpPr>
          <p:cNvPr id="271" name="Google Shape;271;p28"/>
          <p:cNvSpPr txBox="1"/>
          <p:nvPr>
            <p:ph idx="1" type="body"/>
          </p:nvPr>
        </p:nvSpPr>
        <p:spPr>
          <a:xfrm>
            <a:off x="3899325" y="2741625"/>
            <a:ext cx="4016100" cy="7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Development </a:t>
            </a:r>
            <a:r>
              <a:rPr lang="en"/>
              <a:t>Environment</a:t>
            </a:r>
            <a:r>
              <a:rPr lang="en"/>
              <a:t>:</a:t>
            </a:r>
            <a:endParaRPr/>
          </a:p>
          <a:p>
            <a:pPr indent="-311150" lvl="0" marL="457200" rtl="0" algn="l">
              <a:spcBef>
                <a:spcPts val="0"/>
              </a:spcBef>
              <a:spcAft>
                <a:spcPts val="0"/>
              </a:spcAft>
              <a:buSzPts val="1300"/>
              <a:buChar char="●"/>
            </a:pPr>
            <a:r>
              <a:rPr lang="en"/>
              <a:t>MCU function properly</a:t>
            </a:r>
            <a:endParaRPr/>
          </a:p>
          <a:p>
            <a:pPr indent="-311150" lvl="0" marL="457200" rtl="0" algn="l">
              <a:spcBef>
                <a:spcPts val="0"/>
              </a:spcBef>
              <a:spcAft>
                <a:spcPts val="0"/>
              </a:spcAft>
              <a:buSzPts val="1300"/>
              <a:buChar char="●"/>
            </a:pPr>
            <a:r>
              <a:rPr lang="en"/>
              <a:t>Tools and functionality</a:t>
            </a:r>
            <a:endParaRPr/>
          </a:p>
          <a:p>
            <a:pPr indent="0" lvl="0" marL="0" rtl="0" algn="l">
              <a:spcBef>
                <a:spcPts val="1600"/>
              </a:spcBef>
              <a:spcAft>
                <a:spcPts val="1600"/>
              </a:spcAft>
              <a:buNone/>
            </a:pPr>
            <a:r>
              <a:t/>
            </a:r>
            <a:endParaRPr/>
          </a:p>
        </p:txBody>
      </p:sp>
      <p:sp>
        <p:nvSpPr>
          <p:cNvPr id="272" name="Google Shape;272;p28"/>
          <p:cNvSpPr txBox="1"/>
          <p:nvPr>
            <p:ph idx="1" type="body"/>
          </p:nvPr>
        </p:nvSpPr>
        <p:spPr>
          <a:xfrm>
            <a:off x="3899325" y="3572575"/>
            <a:ext cx="3143100" cy="5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Emulation of Sound:</a:t>
            </a:r>
            <a:endParaRPr/>
          </a:p>
          <a:p>
            <a:pPr indent="-311150" lvl="0" marL="457200" rtl="0" algn="l">
              <a:spcBef>
                <a:spcPts val="0"/>
              </a:spcBef>
              <a:spcAft>
                <a:spcPts val="0"/>
              </a:spcAft>
              <a:buSzPts val="1300"/>
              <a:buChar char="●"/>
            </a:pPr>
            <a:r>
              <a:rPr lang="en"/>
              <a:t>Correct note, pitch, and frequency</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78" name="Google Shape;278;p29"/>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Design Parameters</a:t>
            </a:r>
            <a:endParaRPr u="sng"/>
          </a:p>
          <a:p>
            <a:pPr indent="0" lvl="0" marL="0" rtl="0" algn="l">
              <a:spcBef>
                <a:spcPts val="1600"/>
              </a:spcBef>
              <a:spcAft>
                <a:spcPts val="0"/>
              </a:spcAft>
              <a:buNone/>
            </a:pPr>
            <a:r>
              <a:rPr lang="en"/>
              <a:t>Language Types:</a:t>
            </a:r>
            <a:endParaRPr/>
          </a:p>
          <a:p>
            <a:pPr indent="-311150" lvl="0" marL="457200" rtl="0" algn="l">
              <a:spcBef>
                <a:spcPts val="0"/>
              </a:spcBef>
              <a:spcAft>
                <a:spcPts val="0"/>
              </a:spcAft>
              <a:buSzPts val="1300"/>
              <a:buChar char="●"/>
            </a:pPr>
            <a:r>
              <a:rPr lang="en"/>
              <a:t>Various languages type</a:t>
            </a:r>
            <a:endParaRPr/>
          </a:p>
          <a:p>
            <a:pPr indent="-311150" lvl="0" marL="457200" rtl="0" algn="l">
              <a:spcBef>
                <a:spcPts val="0"/>
              </a:spcBef>
              <a:spcAft>
                <a:spcPts val="0"/>
              </a:spcAft>
              <a:buSzPts val="1300"/>
              <a:buChar char="●"/>
            </a:pPr>
            <a:r>
              <a:rPr lang="en"/>
              <a:t>Many libraries</a:t>
            </a:r>
            <a:endParaRPr/>
          </a:p>
          <a:p>
            <a:pPr indent="-311150" lvl="0" marL="457200" rtl="0" algn="l">
              <a:spcBef>
                <a:spcPts val="0"/>
              </a:spcBef>
              <a:spcAft>
                <a:spcPts val="0"/>
              </a:spcAft>
              <a:buSzPts val="1300"/>
              <a:buChar char="●"/>
            </a:pPr>
            <a:r>
              <a:rPr lang="en"/>
              <a:t>Coding paradigms and patterns</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79" name="Google Shape;279;p29"/>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80" name="Google Shape;280;p29"/>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281" name="Google Shape;281;p29"/>
          <p:cNvPicPr preferRelativeResize="0"/>
          <p:nvPr/>
        </p:nvPicPr>
        <p:blipFill>
          <a:blip r:embed="rId3">
            <a:alphaModFix/>
          </a:blip>
          <a:stretch>
            <a:fillRect/>
          </a:stretch>
        </p:blipFill>
        <p:spPr>
          <a:xfrm>
            <a:off x="4109925" y="991825"/>
            <a:ext cx="3168117" cy="399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0"/>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87" name="Google Shape;287;p30"/>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Design Parameters</a:t>
            </a:r>
            <a:endParaRPr u="sng"/>
          </a:p>
          <a:p>
            <a:pPr indent="0" lvl="0" marL="0" rtl="0" algn="l">
              <a:spcBef>
                <a:spcPts val="1600"/>
              </a:spcBef>
              <a:spcAft>
                <a:spcPts val="0"/>
              </a:spcAft>
              <a:buNone/>
            </a:pPr>
            <a:r>
              <a:rPr lang="en"/>
              <a:t>Language Type:</a:t>
            </a:r>
            <a:endParaRPr/>
          </a:p>
          <a:p>
            <a:pPr indent="-311150" lvl="0" marL="457200" rtl="0" algn="l">
              <a:spcBef>
                <a:spcPts val="0"/>
              </a:spcBef>
              <a:spcAft>
                <a:spcPts val="0"/>
              </a:spcAft>
              <a:buSzPts val="1300"/>
              <a:buChar char="●"/>
            </a:pPr>
            <a:r>
              <a:rPr lang="en"/>
              <a:t>Arduino</a:t>
            </a:r>
            <a:r>
              <a:rPr lang="en"/>
              <a:t> Language</a:t>
            </a:r>
            <a:endParaRPr/>
          </a:p>
          <a:p>
            <a:pPr indent="0" lvl="0" marL="0" rtl="0" algn="just">
              <a:lnSpc>
                <a:spcPct val="100000"/>
              </a:lnSpc>
              <a:spcBef>
                <a:spcPts val="1600"/>
              </a:spcBef>
              <a:spcAft>
                <a:spcPts val="0"/>
              </a:spcAft>
              <a:buNone/>
            </a:pPr>
            <a:r>
              <a:rPr lang="en"/>
              <a:t>Our MCU is ATmega2560 is found on the Arduino Mega 2560 microcontroller board. </a:t>
            </a:r>
            <a:endParaRPr/>
          </a:p>
          <a:p>
            <a:pPr indent="-311150" lvl="0" marL="457200" rtl="0" algn="just">
              <a:lnSpc>
                <a:spcPct val="100000"/>
              </a:lnSpc>
              <a:spcBef>
                <a:spcPts val="1000"/>
              </a:spcBef>
              <a:spcAft>
                <a:spcPts val="0"/>
              </a:spcAft>
              <a:buSzPts val="1300"/>
              <a:buChar char="●"/>
            </a:pPr>
            <a:r>
              <a:rPr lang="en"/>
              <a:t>Native language is Arduino </a:t>
            </a:r>
            <a:endParaRPr/>
          </a:p>
          <a:p>
            <a:pPr indent="-311150" lvl="0" marL="457200" rtl="0" algn="just">
              <a:lnSpc>
                <a:spcPct val="100000"/>
              </a:lnSpc>
              <a:spcBef>
                <a:spcPts val="0"/>
              </a:spcBef>
              <a:spcAft>
                <a:spcPts val="0"/>
              </a:spcAft>
              <a:buSzPts val="1300"/>
              <a:buChar char="●"/>
            </a:pPr>
            <a:r>
              <a:rPr lang="en"/>
              <a:t>C &amp; C++</a:t>
            </a:r>
            <a:endParaRPr/>
          </a:p>
          <a:p>
            <a:pPr indent="0" lvl="0" marL="0" rtl="0" algn="just">
              <a:lnSpc>
                <a:spcPct val="100000"/>
              </a:lnSpc>
              <a:spcBef>
                <a:spcPts val="1000"/>
              </a:spcBef>
              <a:spcAft>
                <a:spcPts val="0"/>
              </a:spcAft>
              <a:buNone/>
            </a:pPr>
            <a:r>
              <a:rPr lang="en"/>
              <a:t>Arduino</a:t>
            </a:r>
            <a:endParaRPr/>
          </a:p>
          <a:p>
            <a:pPr indent="-311150" lvl="0" marL="457200" rtl="0" algn="just">
              <a:lnSpc>
                <a:spcPct val="100000"/>
              </a:lnSpc>
              <a:spcBef>
                <a:spcPts val="1000"/>
              </a:spcBef>
              <a:spcAft>
                <a:spcPts val="0"/>
              </a:spcAft>
              <a:buSzPts val="1300"/>
              <a:buChar char="●"/>
            </a:pPr>
            <a:r>
              <a:rPr lang="en"/>
              <a:t>Object Oriented Programming </a:t>
            </a:r>
            <a:endParaRPr/>
          </a:p>
          <a:p>
            <a:pPr indent="-311150" lvl="0" marL="457200" rtl="0" algn="just">
              <a:lnSpc>
                <a:spcPct val="100000"/>
              </a:lnSpc>
              <a:spcBef>
                <a:spcPts val="0"/>
              </a:spcBef>
              <a:spcAft>
                <a:spcPts val="0"/>
              </a:spcAft>
              <a:buSzPts val="1300"/>
              <a:buChar char="●"/>
            </a:pPr>
            <a:r>
              <a:rPr lang="en"/>
              <a:t>Design patterns</a:t>
            </a:r>
            <a:endParaRPr/>
          </a:p>
          <a:p>
            <a:pPr indent="0" lvl="0" marL="457200" rtl="0" algn="l">
              <a:spcBef>
                <a:spcPts val="10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88" name="Google Shape;288;p30"/>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89" name="Google Shape;289;p30"/>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290" name="Google Shape;290;p30"/>
          <p:cNvSpPr txBox="1"/>
          <p:nvPr>
            <p:ph idx="1" type="body"/>
          </p:nvPr>
        </p:nvSpPr>
        <p:spPr>
          <a:xfrm>
            <a:off x="4429475" y="1879150"/>
            <a:ext cx="3740400" cy="181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Development </a:t>
            </a:r>
            <a:r>
              <a:rPr lang="en"/>
              <a:t>Environment</a:t>
            </a:r>
            <a:r>
              <a:rPr lang="en"/>
              <a:t>: </a:t>
            </a:r>
            <a:endParaRPr/>
          </a:p>
          <a:p>
            <a:pPr indent="-311150" lvl="0" marL="457200" rtl="0" algn="l">
              <a:lnSpc>
                <a:spcPct val="100000"/>
              </a:lnSpc>
              <a:spcBef>
                <a:spcPts val="0"/>
              </a:spcBef>
              <a:spcAft>
                <a:spcPts val="0"/>
              </a:spcAft>
              <a:buSzPts val="1300"/>
              <a:buChar char="●"/>
            </a:pPr>
            <a:r>
              <a:rPr lang="en"/>
              <a:t>MPLAB X IDE</a:t>
            </a:r>
            <a:endParaRPr/>
          </a:p>
          <a:p>
            <a:pPr indent="-311150" lvl="0" marL="457200" rtl="0" algn="l">
              <a:lnSpc>
                <a:spcPct val="100000"/>
              </a:lnSpc>
              <a:spcBef>
                <a:spcPts val="0"/>
              </a:spcBef>
              <a:spcAft>
                <a:spcPts val="0"/>
              </a:spcAft>
              <a:buSzPts val="1300"/>
              <a:buChar char="●"/>
            </a:pPr>
            <a:r>
              <a:rPr lang="en"/>
              <a:t>Atmel Studios 7 </a:t>
            </a:r>
            <a:endParaRPr/>
          </a:p>
          <a:p>
            <a:pPr indent="-311150" lvl="0" marL="457200" rtl="0" algn="l">
              <a:lnSpc>
                <a:spcPct val="100000"/>
              </a:lnSpc>
              <a:spcBef>
                <a:spcPts val="0"/>
              </a:spcBef>
              <a:spcAft>
                <a:spcPts val="0"/>
              </a:spcAft>
              <a:buSzPts val="1300"/>
              <a:buChar char="●"/>
            </a:pPr>
            <a:r>
              <a:rPr lang="en"/>
              <a:t>Arduino</a:t>
            </a:r>
            <a:r>
              <a:rPr lang="en"/>
              <a:t> IDE</a:t>
            </a:r>
            <a:endParaRPr/>
          </a:p>
          <a:p>
            <a:pPr indent="0" lvl="0" marL="0" rtl="0" algn="l">
              <a:spcBef>
                <a:spcPts val="1000"/>
              </a:spcBef>
              <a:spcAft>
                <a:spcPts val="0"/>
              </a:spcAft>
              <a:buNone/>
            </a:pPr>
            <a:r>
              <a:rPr lang="en"/>
              <a:t>Arduino IDE</a:t>
            </a:r>
            <a:endParaRPr/>
          </a:p>
          <a:p>
            <a:pPr indent="-311150" lvl="0" marL="457200" rtl="0" algn="l">
              <a:spcBef>
                <a:spcPts val="0"/>
              </a:spcBef>
              <a:spcAft>
                <a:spcPts val="0"/>
              </a:spcAft>
              <a:buSzPts val="1300"/>
              <a:buChar char="●"/>
            </a:pPr>
            <a:r>
              <a:rPr lang="en"/>
              <a:t>All in one solution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1"/>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96" name="Google Shape;296;p31"/>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Design Parameters</a:t>
            </a:r>
            <a:endParaRPr u="sng"/>
          </a:p>
          <a:p>
            <a:pPr indent="0" lvl="0" marL="0" rtl="0" algn="just">
              <a:lnSpc>
                <a:spcPct val="100000"/>
              </a:lnSpc>
              <a:spcBef>
                <a:spcPts val="1600"/>
              </a:spcBef>
              <a:spcAft>
                <a:spcPts val="0"/>
              </a:spcAft>
              <a:buNone/>
            </a:pPr>
            <a:r>
              <a:rPr lang="en"/>
              <a:t>Development Environments:</a:t>
            </a:r>
            <a:endParaRPr/>
          </a:p>
          <a:p>
            <a:pPr indent="-311150" lvl="0" marL="457200" rtl="0" algn="just">
              <a:lnSpc>
                <a:spcPct val="100000"/>
              </a:lnSpc>
              <a:spcBef>
                <a:spcPts val="0"/>
              </a:spcBef>
              <a:spcAft>
                <a:spcPts val="0"/>
              </a:spcAft>
              <a:buSzPts val="1300"/>
              <a:buChar char="●"/>
            </a:pPr>
            <a:r>
              <a:rPr lang="en"/>
              <a:t>Arduino IDE</a:t>
            </a:r>
            <a:endParaRPr/>
          </a:p>
          <a:p>
            <a:pPr indent="0" lvl="0" marL="457200" rtl="0" algn="l">
              <a:spcBef>
                <a:spcPts val="10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7" name="Google Shape;297;p31"/>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98" name="Google Shape;298;p31"/>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299" name="Google Shape;299;p31"/>
          <p:cNvPicPr preferRelativeResize="0"/>
          <p:nvPr/>
        </p:nvPicPr>
        <p:blipFill>
          <a:blip r:embed="rId3">
            <a:alphaModFix/>
          </a:blip>
          <a:stretch>
            <a:fillRect/>
          </a:stretch>
        </p:blipFill>
        <p:spPr>
          <a:xfrm>
            <a:off x="3451425" y="1886075"/>
            <a:ext cx="4881675" cy="27628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Project Description</a:t>
            </a:r>
            <a:endParaRPr sz="3000"/>
          </a:p>
        </p:txBody>
      </p:sp>
      <p:sp>
        <p:nvSpPr>
          <p:cNvPr id="142" name="Google Shape;142;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Our project was inspired by a previous senior design group’s “Laser Musical Instrument”.</a:t>
            </a:r>
            <a:endParaRPr sz="1400"/>
          </a:p>
          <a:p>
            <a:pPr indent="-317500" lvl="0" marL="457200" rtl="0" algn="l">
              <a:spcBef>
                <a:spcPts val="0"/>
              </a:spcBef>
              <a:spcAft>
                <a:spcPts val="0"/>
              </a:spcAft>
              <a:buSzPts val="1400"/>
              <a:buChar char="●"/>
            </a:pPr>
            <a:r>
              <a:rPr lang="en" sz="1400"/>
              <a:t>We wanted to take this concept and improve on it in the following ways:</a:t>
            </a:r>
            <a:endParaRPr sz="1400"/>
          </a:p>
          <a:p>
            <a:pPr indent="-317500" lvl="1" marL="914400" rtl="0" algn="l">
              <a:spcBef>
                <a:spcPts val="0"/>
              </a:spcBef>
              <a:spcAft>
                <a:spcPts val="0"/>
              </a:spcAft>
              <a:buSzPts val="1400"/>
              <a:buChar char="○"/>
            </a:pPr>
            <a:r>
              <a:rPr lang="en" sz="1400"/>
              <a:t>Make the user experience based on a more popular instrument than the </a:t>
            </a:r>
            <a:r>
              <a:rPr lang="en" sz="1400"/>
              <a:t>theremin</a:t>
            </a:r>
            <a:endParaRPr sz="1400"/>
          </a:p>
          <a:p>
            <a:pPr indent="-317500" lvl="1" marL="914400" rtl="0" algn="l">
              <a:spcBef>
                <a:spcPts val="0"/>
              </a:spcBef>
              <a:spcAft>
                <a:spcPts val="0"/>
              </a:spcAft>
              <a:buSzPts val="1400"/>
              <a:buChar char="○"/>
            </a:pPr>
            <a:r>
              <a:rPr lang="en" sz="1400"/>
              <a:t>Make the instrument polyphonic so that you can play chords</a:t>
            </a:r>
            <a:endParaRPr sz="1400"/>
          </a:p>
          <a:p>
            <a:pPr indent="-317500" lvl="1" marL="914400" rtl="0" algn="l">
              <a:spcBef>
                <a:spcPts val="0"/>
              </a:spcBef>
              <a:spcAft>
                <a:spcPts val="0"/>
              </a:spcAft>
              <a:buSzPts val="1400"/>
              <a:buChar char="○"/>
            </a:pPr>
            <a:r>
              <a:rPr lang="en" sz="1400"/>
              <a:t>Play sounds that are more pleasing to hear</a:t>
            </a:r>
            <a:endParaRPr sz="1400"/>
          </a:p>
          <a:p>
            <a:pPr indent="-317500" lvl="1" marL="914400" rtl="0" algn="l">
              <a:spcBef>
                <a:spcPts val="0"/>
              </a:spcBef>
              <a:spcAft>
                <a:spcPts val="0"/>
              </a:spcAft>
              <a:buSzPts val="1400"/>
              <a:buChar char="○"/>
            </a:pPr>
            <a:r>
              <a:rPr lang="en" sz="1400"/>
              <a:t>Provide an overall more instrumental, musical experience</a:t>
            </a:r>
            <a:endParaRPr sz="1400"/>
          </a:p>
          <a:p>
            <a:pPr indent="-317500" lvl="0" marL="457200" rtl="0" algn="l">
              <a:spcBef>
                <a:spcPts val="0"/>
              </a:spcBef>
              <a:spcAft>
                <a:spcPts val="0"/>
              </a:spcAft>
              <a:buSzPts val="1400"/>
              <a:buChar char="●"/>
            </a:pPr>
            <a:r>
              <a:rPr lang="en" sz="1400"/>
              <a:t>The idea we had based on this was to build a guitar that uses lasers as the strings.</a:t>
            </a:r>
            <a:endParaRPr sz="1400"/>
          </a:p>
        </p:txBody>
      </p:sp>
      <p:sp>
        <p:nvSpPr>
          <p:cNvPr id="143" name="Google Shape;14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05" name="Google Shape;305;p32"/>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Design Parameters</a:t>
            </a:r>
            <a:endParaRPr u="sng"/>
          </a:p>
          <a:p>
            <a:pPr indent="0" lvl="0" marL="0" rtl="0" algn="just">
              <a:lnSpc>
                <a:spcPct val="100000"/>
              </a:lnSpc>
              <a:spcBef>
                <a:spcPts val="1600"/>
              </a:spcBef>
              <a:spcAft>
                <a:spcPts val="0"/>
              </a:spcAft>
              <a:buNone/>
            </a:pPr>
            <a:r>
              <a:rPr lang="en"/>
              <a:t>Emulation of sounds</a:t>
            </a:r>
            <a:endParaRPr/>
          </a:p>
          <a:p>
            <a:pPr indent="-311150" lvl="0" marL="457200" rtl="0" algn="just">
              <a:lnSpc>
                <a:spcPct val="100000"/>
              </a:lnSpc>
              <a:spcBef>
                <a:spcPts val="0"/>
              </a:spcBef>
              <a:spcAft>
                <a:spcPts val="0"/>
              </a:spcAft>
              <a:buSzPts val="1300"/>
              <a:buChar char="●"/>
            </a:pPr>
            <a:r>
              <a:rPr lang="en"/>
              <a:t>Libraries </a:t>
            </a:r>
            <a:endParaRPr/>
          </a:p>
          <a:p>
            <a:pPr indent="-311150" lvl="0" marL="457200" rtl="0" algn="just">
              <a:lnSpc>
                <a:spcPct val="100000"/>
              </a:lnSpc>
              <a:spcBef>
                <a:spcPts val="0"/>
              </a:spcBef>
              <a:spcAft>
                <a:spcPts val="0"/>
              </a:spcAft>
              <a:buSzPts val="1300"/>
              <a:buChar char="●"/>
            </a:pPr>
            <a:r>
              <a:rPr lang="en"/>
              <a:t>Custom sounds</a:t>
            </a:r>
            <a:endParaRPr/>
          </a:p>
          <a:p>
            <a:pPr indent="0" lvl="0" marL="457200" rtl="0" algn="l">
              <a:spcBef>
                <a:spcPts val="10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06" name="Google Shape;306;p32"/>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07" name="Google Shape;307;p32"/>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308" name="Google Shape;308;p32"/>
          <p:cNvPicPr preferRelativeResize="0"/>
          <p:nvPr/>
        </p:nvPicPr>
        <p:blipFill>
          <a:blip r:embed="rId3">
            <a:alphaModFix/>
          </a:blip>
          <a:stretch>
            <a:fillRect/>
          </a:stretch>
        </p:blipFill>
        <p:spPr>
          <a:xfrm>
            <a:off x="2593425" y="1852350"/>
            <a:ext cx="1696350" cy="2355641"/>
          </a:xfrm>
          <a:prstGeom prst="rect">
            <a:avLst/>
          </a:prstGeom>
          <a:noFill/>
          <a:ln>
            <a:noFill/>
          </a:ln>
        </p:spPr>
      </p:pic>
      <p:sp>
        <p:nvSpPr>
          <p:cNvPr id="309" name="Google Shape;309;p32"/>
          <p:cNvSpPr txBox="1"/>
          <p:nvPr/>
        </p:nvSpPr>
        <p:spPr>
          <a:xfrm>
            <a:off x="2525999" y="4208000"/>
            <a:ext cx="18312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Library -</a:t>
            </a:r>
            <a:r>
              <a:rPr i="1" lang="en">
                <a:solidFill>
                  <a:srgbClr val="FFFFFF"/>
                </a:solidFill>
                <a:latin typeface="Lato"/>
                <a:ea typeface="Lato"/>
                <a:cs typeface="Lato"/>
                <a:sym typeface="Lato"/>
              </a:rPr>
              <a:t> pitches.h file</a:t>
            </a:r>
            <a:endParaRPr i="1">
              <a:solidFill>
                <a:srgbClr val="FFFFFF"/>
              </a:solidFill>
              <a:latin typeface="Lato"/>
              <a:ea typeface="Lato"/>
              <a:cs typeface="Lato"/>
              <a:sym typeface="Lato"/>
            </a:endParaRPr>
          </a:p>
        </p:txBody>
      </p:sp>
      <p:pic>
        <p:nvPicPr>
          <p:cNvPr id="310" name="Google Shape;310;p32"/>
          <p:cNvPicPr preferRelativeResize="0"/>
          <p:nvPr/>
        </p:nvPicPr>
        <p:blipFill>
          <a:blip r:embed="rId4">
            <a:alphaModFix/>
          </a:blip>
          <a:stretch>
            <a:fillRect/>
          </a:stretch>
        </p:blipFill>
        <p:spPr>
          <a:xfrm>
            <a:off x="4572000" y="1852350"/>
            <a:ext cx="3555149" cy="1118650"/>
          </a:xfrm>
          <a:prstGeom prst="rect">
            <a:avLst/>
          </a:prstGeom>
          <a:noFill/>
          <a:ln>
            <a:noFill/>
          </a:ln>
        </p:spPr>
      </p:pic>
      <p:sp>
        <p:nvSpPr>
          <p:cNvPr id="311" name="Google Shape;311;p32"/>
          <p:cNvSpPr txBox="1"/>
          <p:nvPr/>
        </p:nvSpPr>
        <p:spPr>
          <a:xfrm>
            <a:off x="4816600" y="2971000"/>
            <a:ext cx="3555300" cy="11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Custom Sound - Converting mp3 to PCM</a:t>
            </a:r>
            <a:endParaRPr i="1">
              <a:solidFill>
                <a:srgbClr val="FFFFFF"/>
              </a:solidFill>
              <a:latin typeface="Lato"/>
              <a:ea typeface="Lato"/>
              <a:cs typeface="Lato"/>
              <a:sym typeface="Lato"/>
            </a:endParaRPr>
          </a:p>
          <a:p>
            <a:pPr indent="0" lvl="0" marL="0" rtl="0" algn="l">
              <a:spcBef>
                <a:spcPts val="0"/>
              </a:spcBef>
              <a:spcAft>
                <a:spcPts val="0"/>
              </a:spcAft>
              <a:buNone/>
            </a:pPr>
            <a:r>
              <a:t/>
            </a:r>
            <a:endParaRPr i="1">
              <a:solidFill>
                <a:srgbClr val="FFFFFF"/>
              </a:solidFill>
              <a:latin typeface="Lato"/>
              <a:ea typeface="Lato"/>
              <a:cs typeface="Lato"/>
              <a:sym typeface="Lato"/>
            </a:endParaRPr>
          </a:p>
          <a:p>
            <a:pPr indent="0" lvl="0" marL="0" rtl="0" algn="l">
              <a:spcBef>
                <a:spcPts val="0"/>
              </a:spcBef>
              <a:spcAft>
                <a:spcPts val="0"/>
              </a:spcAft>
              <a:buNone/>
            </a:pPr>
            <a:r>
              <a:rPr i="1" lang="en">
                <a:solidFill>
                  <a:srgbClr val="FFFFFF"/>
                </a:solidFill>
                <a:latin typeface="Lato"/>
                <a:ea typeface="Lato"/>
                <a:cs typeface="Lato"/>
                <a:sym typeface="Lato"/>
              </a:rPr>
              <a:t>Each element within the array “char sample [] “ contains a note. </a:t>
            </a:r>
            <a:endParaRPr i="1">
              <a:solidFill>
                <a:srgbClr val="FFFFFF"/>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17" name="Google Shape;317;p33"/>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Implementation</a:t>
            </a:r>
            <a:endParaRPr u="sng"/>
          </a:p>
          <a:p>
            <a:pPr indent="-311150" lvl="0" marL="457200" rtl="0" algn="l">
              <a:spcBef>
                <a:spcPts val="1600"/>
              </a:spcBef>
              <a:spcAft>
                <a:spcPts val="0"/>
              </a:spcAft>
              <a:buSzPts val="1300"/>
              <a:buChar char="●"/>
            </a:pPr>
            <a:r>
              <a:rPr lang="en"/>
              <a:t>Using Object Oriented Programming</a:t>
            </a:r>
            <a:endParaRPr/>
          </a:p>
          <a:p>
            <a:pPr indent="-298450" lvl="1" marL="914400" rtl="0" algn="l">
              <a:spcBef>
                <a:spcPts val="0"/>
              </a:spcBef>
              <a:spcAft>
                <a:spcPts val="0"/>
              </a:spcAft>
              <a:buSzPts val="1100"/>
              <a:buChar char="○"/>
            </a:pPr>
            <a:r>
              <a:rPr lang="en"/>
              <a:t>Two classes  </a:t>
            </a:r>
            <a:endParaRPr/>
          </a:p>
          <a:p>
            <a:pPr indent="-311150" lvl="0" marL="457200" rtl="0" algn="l">
              <a:spcBef>
                <a:spcPts val="0"/>
              </a:spcBef>
              <a:spcAft>
                <a:spcPts val="0"/>
              </a:spcAft>
              <a:buSzPts val="1300"/>
              <a:buChar char="●"/>
            </a:pPr>
            <a:r>
              <a:rPr lang="en"/>
              <a:t>Using Design Patterns</a:t>
            </a:r>
            <a:endParaRPr/>
          </a:p>
          <a:p>
            <a:pPr indent="-298450" lvl="1" marL="914400" rtl="0" algn="l">
              <a:spcBef>
                <a:spcPts val="0"/>
              </a:spcBef>
              <a:spcAft>
                <a:spcPts val="0"/>
              </a:spcAft>
              <a:buSzPts val="1100"/>
              <a:buChar char="○"/>
            </a:pPr>
            <a:r>
              <a:rPr lang="en"/>
              <a:t>Factory Pattern</a:t>
            </a:r>
            <a:endParaRPr/>
          </a:p>
          <a:p>
            <a:pPr indent="0" lvl="0" marL="0" rtl="0" algn="l">
              <a:spcBef>
                <a:spcPts val="1600"/>
              </a:spcBef>
              <a:spcAft>
                <a:spcPts val="0"/>
              </a:spcAft>
              <a:buNone/>
            </a:pPr>
            <a:r>
              <a:t/>
            </a:r>
            <a:endParaRPr u="sng"/>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18" name="Google Shape;318;p33"/>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19" name="Google Shape;319;p33"/>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320" name="Google Shape;320;p33"/>
          <p:cNvPicPr preferRelativeResize="0"/>
          <p:nvPr/>
        </p:nvPicPr>
        <p:blipFill>
          <a:blip r:embed="rId3">
            <a:alphaModFix/>
          </a:blip>
          <a:stretch>
            <a:fillRect/>
          </a:stretch>
        </p:blipFill>
        <p:spPr>
          <a:xfrm>
            <a:off x="3686575" y="1877900"/>
            <a:ext cx="4825500" cy="2304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26" name="Google Shape;326;p34"/>
          <p:cNvSpPr txBox="1"/>
          <p:nvPr>
            <p:ph idx="1" type="body"/>
          </p:nvPr>
        </p:nvSpPr>
        <p:spPr>
          <a:xfrm>
            <a:off x="217125" y="1411375"/>
            <a:ext cx="31011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Implementation</a:t>
            </a:r>
            <a:endParaRPr u="sng"/>
          </a:p>
          <a:p>
            <a:pPr indent="-311150" lvl="0" marL="457200" rtl="0" algn="l">
              <a:spcBef>
                <a:spcPts val="1600"/>
              </a:spcBef>
              <a:spcAft>
                <a:spcPts val="0"/>
              </a:spcAft>
              <a:buSzPts val="1300"/>
              <a:buChar char="●"/>
            </a:pPr>
            <a:r>
              <a:rPr lang="en"/>
              <a:t>Two groups, A &amp; B</a:t>
            </a:r>
            <a:endParaRPr/>
          </a:p>
          <a:p>
            <a:pPr indent="-311150" lvl="0" marL="457200" rtl="0" algn="l">
              <a:spcBef>
                <a:spcPts val="0"/>
              </a:spcBef>
              <a:spcAft>
                <a:spcPts val="0"/>
              </a:spcAft>
              <a:buSzPts val="1300"/>
              <a:buChar char="●"/>
            </a:pPr>
            <a:r>
              <a:rPr lang="en"/>
              <a:t>Group A</a:t>
            </a:r>
            <a:endParaRPr/>
          </a:p>
          <a:p>
            <a:pPr indent="-298450" lvl="1" marL="914400" rtl="0" algn="l">
              <a:spcBef>
                <a:spcPts val="0"/>
              </a:spcBef>
              <a:spcAft>
                <a:spcPts val="0"/>
              </a:spcAft>
              <a:buSzPts val="1100"/>
              <a:buChar char="○"/>
            </a:pPr>
            <a:r>
              <a:rPr lang="en"/>
              <a:t>Each Diode is an object</a:t>
            </a:r>
            <a:endParaRPr/>
          </a:p>
          <a:p>
            <a:pPr indent="-311150" lvl="0" marL="457200" rtl="0" algn="l">
              <a:spcBef>
                <a:spcPts val="0"/>
              </a:spcBef>
              <a:spcAft>
                <a:spcPts val="0"/>
              </a:spcAft>
              <a:buSzPts val="1300"/>
              <a:buChar char="●"/>
            </a:pPr>
            <a:r>
              <a:rPr lang="en"/>
              <a:t>Group B </a:t>
            </a:r>
            <a:endParaRPr/>
          </a:p>
          <a:p>
            <a:pPr indent="-298450" lvl="1" marL="914400" rtl="0" algn="l">
              <a:spcBef>
                <a:spcPts val="0"/>
              </a:spcBef>
              <a:spcAft>
                <a:spcPts val="0"/>
              </a:spcAft>
              <a:buSzPts val="1100"/>
              <a:buChar char="○"/>
            </a:pPr>
            <a:r>
              <a:rPr lang="en"/>
              <a:t>Each rows of diodes in Group B is an object.</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27" name="Google Shape;327;p34"/>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28" name="Google Shape;328;p34"/>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329" name="Google Shape;329;p34"/>
          <p:cNvPicPr preferRelativeResize="0"/>
          <p:nvPr/>
        </p:nvPicPr>
        <p:blipFill>
          <a:blip r:embed="rId3">
            <a:alphaModFix/>
          </a:blip>
          <a:stretch>
            <a:fillRect/>
          </a:stretch>
        </p:blipFill>
        <p:spPr>
          <a:xfrm>
            <a:off x="3238800" y="2195850"/>
            <a:ext cx="4825500" cy="2304550"/>
          </a:xfrm>
          <a:prstGeom prst="rect">
            <a:avLst/>
          </a:prstGeom>
          <a:noFill/>
          <a:ln>
            <a:noFill/>
          </a:ln>
        </p:spPr>
      </p:pic>
      <p:sp>
        <p:nvSpPr>
          <p:cNvPr id="330" name="Google Shape;330;p34"/>
          <p:cNvSpPr/>
          <p:nvPr/>
        </p:nvSpPr>
        <p:spPr>
          <a:xfrm>
            <a:off x="6343325" y="1839075"/>
            <a:ext cx="1528200" cy="19527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4"/>
          <p:cNvSpPr/>
          <p:nvPr/>
        </p:nvSpPr>
        <p:spPr>
          <a:xfrm>
            <a:off x="4352000" y="1839075"/>
            <a:ext cx="1927800" cy="17445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4"/>
          <p:cNvSpPr txBox="1"/>
          <p:nvPr/>
        </p:nvSpPr>
        <p:spPr>
          <a:xfrm>
            <a:off x="6755875" y="1839075"/>
            <a:ext cx="7830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Group A</a:t>
            </a:r>
            <a:endParaRPr i="1">
              <a:solidFill>
                <a:srgbClr val="FFFFFF"/>
              </a:solidFill>
              <a:latin typeface="Lato"/>
              <a:ea typeface="Lato"/>
              <a:cs typeface="Lato"/>
              <a:sym typeface="Lato"/>
            </a:endParaRPr>
          </a:p>
        </p:txBody>
      </p:sp>
      <p:sp>
        <p:nvSpPr>
          <p:cNvPr id="333" name="Google Shape;333;p34"/>
          <p:cNvSpPr txBox="1"/>
          <p:nvPr/>
        </p:nvSpPr>
        <p:spPr>
          <a:xfrm>
            <a:off x="4924400" y="1839075"/>
            <a:ext cx="7830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Group B</a:t>
            </a:r>
            <a:endParaRPr i="1">
              <a:solidFill>
                <a:srgbClr val="FFFFFF"/>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5"/>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39" name="Google Shape;339;p35"/>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Implementation</a:t>
            </a:r>
            <a:endParaRPr u="sng"/>
          </a:p>
          <a:p>
            <a:pPr indent="-311150" lvl="0" marL="457200" rtl="0" algn="l">
              <a:spcBef>
                <a:spcPts val="0"/>
              </a:spcBef>
              <a:spcAft>
                <a:spcPts val="0"/>
              </a:spcAft>
              <a:buSzPts val="1300"/>
              <a:buChar char="●"/>
            </a:pPr>
            <a:r>
              <a:rPr lang="en"/>
              <a:t>Logic</a:t>
            </a:r>
            <a:endParaRPr/>
          </a:p>
          <a:p>
            <a:pPr indent="-311150" lvl="0" marL="457200" rtl="0" algn="l">
              <a:spcBef>
                <a:spcPts val="0"/>
              </a:spcBef>
              <a:spcAft>
                <a:spcPts val="0"/>
              </a:spcAft>
              <a:buSzPts val="1300"/>
              <a:buChar char="●"/>
            </a:pPr>
            <a:r>
              <a:rPr lang="en"/>
              <a:t>Phases are dependent on one another </a:t>
            </a:r>
            <a:endParaRPr/>
          </a:p>
          <a:p>
            <a:pPr indent="0" lvl="0" marL="0" rtl="0" algn="l">
              <a:spcBef>
                <a:spcPts val="1600"/>
              </a:spcBef>
              <a:spcAft>
                <a:spcPts val="0"/>
              </a:spcAft>
              <a:buNone/>
            </a:pPr>
            <a:r>
              <a:rPr lang="en"/>
              <a:t>Phases:</a:t>
            </a:r>
            <a:endParaRPr/>
          </a:p>
          <a:p>
            <a:pPr indent="-311150" lvl="0" marL="457200" rtl="0" algn="l">
              <a:spcBef>
                <a:spcPts val="0"/>
              </a:spcBef>
              <a:spcAft>
                <a:spcPts val="0"/>
              </a:spcAft>
              <a:buSzPts val="1300"/>
              <a:buChar char="●"/>
            </a:pPr>
            <a:r>
              <a:rPr lang="en"/>
              <a:t>Phase 1</a:t>
            </a:r>
            <a:endParaRPr/>
          </a:p>
          <a:p>
            <a:pPr indent="-298450" lvl="1" marL="914400" rtl="0" algn="l">
              <a:spcBef>
                <a:spcPts val="0"/>
              </a:spcBef>
              <a:spcAft>
                <a:spcPts val="0"/>
              </a:spcAft>
              <a:buSzPts val="1100"/>
              <a:buChar char="○"/>
            </a:pPr>
            <a:r>
              <a:rPr lang="en"/>
              <a:t>MCU detects which group is detected</a:t>
            </a:r>
            <a:endParaRPr/>
          </a:p>
          <a:p>
            <a:pPr indent="-311150" lvl="0" marL="457200" rtl="0" algn="l">
              <a:spcBef>
                <a:spcPts val="0"/>
              </a:spcBef>
              <a:spcAft>
                <a:spcPts val="0"/>
              </a:spcAft>
              <a:buSzPts val="1300"/>
              <a:buChar char="●"/>
            </a:pPr>
            <a:r>
              <a:rPr lang="en"/>
              <a:t>Phase 2</a:t>
            </a:r>
            <a:endParaRPr/>
          </a:p>
          <a:p>
            <a:pPr indent="-298450" lvl="1" marL="914400" rtl="0" algn="l">
              <a:spcBef>
                <a:spcPts val="0"/>
              </a:spcBef>
              <a:spcAft>
                <a:spcPts val="0"/>
              </a:spcAft>
              <a:buSzPts val="1100"/>
              <a:buChar char="○"/>
            </a:pPr>
            <a:r>
              <a:rPr lang="en"/>
              <a:t>Software selects the sound </a:t>
            </a:r>
            <a:endParaRPr/>
          </a:p>
          <a:p>
            <a:pPr indent="-311150" lvl="0" marL="457200" rtl="0" algn="l">
              <a:spcBef>
                <a:spcPts val="0"/>
              </a:spcBef>
              <a:spcAft>
                <a:spcPts val="0"/>
              </a:spcAft>
              <a:buSzPts val="1300"/>
              <a:buChar char="●"/>
            </a:pPr>
            <a:r>
              <a:rPr lang="en"/>
              <a:t>Phase 3</a:t>
            </a:r>
            <a:endParaRPr/>
          </a:p>
          <a:p>
            <a:pPr indent="-298450" lvl="1" marL="914400" rtl="0" algn="l">
              <a:spcBef>
                <a:spcPts val="0"/>
              </a:spcBef>
              <a:spcAft>
                <a:spcPts val="0"/>
              </a:spcAft>
              <a:buSzPts val="1100"/>
              <a:buChar char="○"/>
            </a:pPr>
            <a:r>
              <a:rPr lang="en"/>
              <a:t>Sound will output</a:t>
            </a:r>
            <a:endParaRPr/>
          </a:p>
          <a:p>
            <a:pPr indent="0" lvl="0" marL="0" rtl="0" algn="l">
              <a:spcBef>
                <a:spcPts val="1600"/>
              </a:spcBef>
              <a:spcAft>
                <a:spcPts val="0"/>
              </a:spcAft>
              <a:buNone/>
            </a:pPr>
            <a:r>
              <a:t/>
            </a:r>
            <a:endParaRPr u="sng"/>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40" name="Google Shape;340;p35"/>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41" name="Google Shape;341;p35"/>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342" name="Google Shape;342;p35"/>
          <p:cNvPicPr preferRelativeResize="0"/>
          <p:nvPr/>
        </p:nvPicPr>
        <p:blipFill>
          <a:blip r:embed="rId3">
            <a:alphaModFix/>
          </a:blip>
          <a:stretch>
            <a:fillRect/>
          </a:stretch>
        </p:blipFill>
        <p:spPr>
          <a:xfrm>
            <a:off x="4382025" y="917250"/>
            <a:ext cx="2020613" cy="3999275"/>
          </a:xfrm>
          <a:prstGeom prst="rect">
            <a:avLst/>
          </a:prstGeom>
          <a:noFill/>
          <a:ln>
            <a:noFill/>
          </a:ln>
        </p:spPr>
      </p:pic>
      <p:sp>
        <p:nvSpPr>
          <p:cNvPr id="343" name="Google Shape;343;p35"/>
          <p:cNvSpPr/>
          <p:nvPr/>
        </p:nvSpPr>
        <p:spPr>
          <a:xfrm>
            <a:off x="4223750" y="967175"/>
            <a:ext cx="3558600" cy="1917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5"/>
          <p:cNvSpPr/>
          <p:nvPr/>
        </p:nvSpPr>
        <p:spPr>
          <a:xfrm>
            <a:off x="4223750" y="3085175"/>
            <a:ext cx="3558600" cy="1065600"/>
          </a:xfrm>
          <a:prstGeom prst="rect">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
          <p:cNvSpPr/>
          <p:nvPr/>
        </p:nvSpPr>
        <p:spPr>
          <a:xfrm>
            <a:off x="4223750" y="4264100"/>
            <a:ext cx="3558600" cy="3114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txBox="1"/>
          <p:nvPr/>
        </p:nvSpPr>
        <p:spPr>
          <a:xfrm>
            <a:off x="6455925" y="1815700"/>
            <a:ext cx="12408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Phase 1</a:t>
            </a:r>
            <a:endParaRPr i="1">
              <a:solidFill>
                <a:srgbClr val="FFFFFF"/>
              </a:solidFill>
              <a:latin typeface="Lato"/>
              <a:ea typeface="Lato"/>
              <a:cs typeface="Lato"/>
              <a:sym typeface="Lato"/>
            </a:endParaRPr>
          </a:p>
        </p:txBody>
      </p:sp>
      <p:sp>
        <p:nvSpPr>
          <p:cNvPr id="347" name="Google Shape;347;p35"/>
          <p:cNvSpPr txBox="1"/>
          <p:nvPr/>
        </p:nvSpPr>
        <p:spPr>
          <a:xfrm>
            <a:off x="6455925" y="3457038"/>
            <a:ext cx="12408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Phase 2</a:t>
            </a:r>
            <a:endParaRPr i="1">
              <a:solidFill>
                <a:srgbClr val="FFFFFF"/>
              </a:solidFill>
              <a:latin typeface="Lato"/>
              <a:ea typeface="Lato"/>
              <a:cs typeface="Lato"/>
              <a:sym typeface="Lato"/>
            </a:endParaRPr>
          </a:p>
        </p:txBody>
      </p:sp>
      <p:sp>
        <p:nvSpPr>
          <p:cNvPr id="348" name="Google Shape;348;p35"/>
          <p:cNvSpPr txBox="1"/>
          <p:nvPr/>
        </p:nvSpPr>
        <p:spPr>
          <a:xfrm>
            <a:off x="6455925" y="4203500"/>
            <a:ext cx="12408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Phase 3</a:t>
            </a:r>
            <a:endParaRPr i="1">
              <a:solidFill>
                <a:srgbClr val="FFFFFF"/>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6"/>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54" name="Google Shape;354;p36"/>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Code Implementation</a:t>
            </a:r>
            <a:endParaRPr u="sng"/>
          </a:p>
          <a:p>
            <a:pPr indent="0" lvl="0" marL="0" rtl="0" algn="l">
              <a:spcBef>
                <a:spcPts val="1600"/>
              </a:spcBef>
              <a:spcAft>
                <a:spcPts val="0"/>
              </a:spcAft>
              <a:buNone/>
            </a:pPr>
            <a:r>
              <a:t/>
            </a:r>
            <a:endParaRPr/>
          </a:p>
          <a:p>
            <a:pPr indent="0" lvl="0" marL="0" rtl="0" algn="l">
              <a:spcBef>
                <a:spcPts val="1600"/>
              </a:spcBef>
              <a:spcAft>
                <a:spcPts val="0"/>
              </a:spcAft>
              <a:buNone/>
            </a:pPr>
            <a:r>
              <a:t/>
            </a:r>
            <a:endParaRPr u="sng"/>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55" name="Google Shape;355;p36"/>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56" name="Google Shape;356;p36"/>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357" name="Google Shape;357;p36"/>
          <p:cNvSpPr txBox="1"/>
          <p:nvPr/>
        </p:nvSpPr>
        <p:spPr>
          <a:xfrm>
            <a:off x="4048951" y="4422225"/>
            <a:ext cx="12099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UML Diagram</a:t>
            </a:r>
            <a:endParaRPr i="1">
              <a:solidFill>
                <a:srgbClr val="FFFFFF"/>
              </a:solidFill>
              <a:latin typeface="Lato"/>
              <a:ea typeface="Lato"/>
              <a:cs typeface="Lato"/>
              <a:sym typeface="Lato"/>
            </a:endParaRPr>
          </a:p>
        </p:txBody>
      </p:sp>
      <p:pic>
        <p:nvPicPr>
          <p:cNvPr id="358" name="Google Shape;358;p36"/>
          <p:cNvPicPr preferRelativeResize="0"/>
          <p:nvPr/>
        </p:nvPicPr>
        <p:blipFill>
          <a:blip r:embed="rId3">
            <a:alphaModFix/>
          </a:blip>
          <a:stretch>
            <a:fillRect/>
          </a:stretch>
        </p:blipFill>
        <p:spPr>
          <a:xfrm>
            <a:off x="3074700" y="1853250"/>
            <a:ext cx="3268525" cy="2634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7"/>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64" name="Google Shape;364;p37"/>
          <p:cNvSpPr txBox="1"/>
          <p:nvPr>
            <p:ph idx="1" type="body"/>
          </p:nvPr>
        </p:nvSpPr>
        <p:spPr>
          <a:xfrm>
            <a:off x="21712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Software Design - Configurations</a:t>
            </a:r>
            <a:endParaRPr u="sng"/>
          </a:p>
          <a:p>
            <a:pPr indent="0" lvl="0" marL="0" rtl="0" algn="l">
              <a:spcBef>
                <a:spcPts val="1600"/>
              </a:spcBef>
              <a:spcAft>
                <a:spcPts val="0"/>
              </a:spcAft>
              <a:buNone/>
            </a:pPr>
            <a:r>
              <a:rPr lang="en"/>
              <a:t>Atmega2560 Datasheet</a:t>
            </a:r>
            <a:endParaRPr/>
          </a:p>
          <a:p>
            <a:pPr indent="-311150" lvl="0" marL="457200" rtl="0" algn="l">
              <a:spcBef>
                <a:spcPts val="1600"/>
              </a:spcBef>
              <a:spcAft>
                <a:spcPts val="0"/>
              </a:spcAft>
              <a:buSzPts val="1300"/>
              <a:buChar char="●"/>
            </a:pPr>
            <a:r>
              <a:rPr lang="en"/>
              <a:t>Digital Pins</a:t>
            </a:r>
            <a:endParaRPr/>
          </a:p>
          <a:p>
            <a:pPr indent="-311150" lvl="0" marL="457200" rtl="0" algn="l">
              <a:spcBef>
                <a:spcPts val="0"/>
              </a:spcBef>
              <a:spcAft>
                <a:spcPts val="0"/>
              </a:spcAft>
              <a:buSzPts val="1300"/>
              <a:buChar char="●"/>
            </a:pPr>
            <a:r>
              <a:rPr lang="en"/>
              <a:t>Analog Pins</a:t>
            </a:r>
            <a:endParaRPr/>
          </a:p>
          <a:p>
            <a:pPr indent="-311150" lvl="0" marL="457200" rtl="0" algn="l">
              <a:spcBef>
                <a:spcPts val="0"/>
              </a:spcBef>
              <a:spcAft>
                <a:spcPts val="0"/>
              </a:spcAft>
              <a:buSzPts val="1300"/>
              <a:buChar char="●"/>
            </a:pPr>
            <a:r>
              <a:rPr lang="en"/>
              <a:t>Interrupts </a:t>
            </a:r>
            <a:endParaRPr/>
          </a:p>
          <a:p>
            <a:pPr indent="-311150" lvl="0" marL="457200" rtl="0" algn="l">
              <a:spcBef>
                <a:spcPts val="0"/>
              </a:spcBef>
              <a:spcAft>
                <a:spcPts val="0"/>
              </a:spcAft>
              <a:buSzPts val="1300"/>
              <a:buChar char="●"/>
            </a:pPr>
            <a:r>
              <a:rPr lang="en"/>
              <a:t>Sleep modes</a:t>
            </a:r>
            <a:endParaRPr/>
          </a:p>
          <a:p>
            <a:pPr indent="-311150" lvl="0" marL="457200" rtl="0" algn="l">
              <a:spcBef>
                <a:spcPts val="0"/>
              </a:spcBef>
              <a:spcAft>
                <a:spcPts val="0"/>
              </a:spcAft>
              <a:buSzPts val="1300"/>
              <a:buChar char="●"/>
            </a:pPr>
            <a:r>
              <a:rPr lang="en"/>
              <a:t>Timers</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65" name="Google Shape;365;p37"/>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66" name="Google Shape;366;p37"/>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367" name="Google Shape;367;p37"/>
          <p:cNvPicPr preferRelativeResize="0"/>
          <p:nvPr/>
        </p:nvPicPr>
        <p:blipFill>
          <a:blip r:embed="rId3">
            <a:alphaModFix/>
          </a:blip>
          <a:stretch>
            <a:fillRect/>
          </a:stretch>
        </p:blipFill>
        <p:spPr>
          <a:xfrm>
            <a:off x="4394825" y="869425"/>
            <a:ext cx="3490375" cy="415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8"/>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73" name="Google Shape;373;p38"/>
          <p:cNvSpPr txBox="1"/>
          <p:nvPr>
            <p:ph idx="1" type="body"/>
          </p:nvPr>
        </p:nvSpPr>
        <p:spPr>
          <a:xfrm>
            <a:off x="217125" y="1731975"/>
            <a:ext cx="3456300" cy="29169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en"/>
              <a:t>Digital Pins </a:t>
            </a:r>
            <a:endParaRPr/>
          </a:p>
          <a:p>
            <a:pPr indent="-311150" lvl="0" marL="457200" rtl="0" algn="l">
              <a:spcBef>
                <a:spcPts val="1600"/>
              </a:spcBef>
              <a:spcAft>
                <a:spcPts val="0"/>
              </a:spcAft>
              <a:buSzPts val="1300"/>
              <a:buChar char="●"/>
            </a:pPr>
            <a:r>
              <a:rPr lang="en"/>
              <a:t>54 Digital Pins</a:t>
            </a:r>
            <a:endParaRPr/>
          </a:p>
          <a:p>
            <a:pPr indent="-311150" lvl="0" marL="457200" rtl="0" algn="l">
              <a:spcBef>
                <a:spcPts val="0"/>
              </a:spcBef>
              <a:spcAft>
                <a:spcPts val="0"/>
              </a:spcAft>
              <a:buSzPts val="1300"/>
              <a:buChar char="●"/>
            </a:pPr>
            <a:r>
              <a:rPr lang="en"/>
              <a:t>Can hold only two values, either high or low </a:t>
            </a:r>
            <a:endParaRPr/>
          </a:p>
          <a:p>
            <a:pPr indent="-311150" lvl="0" marL="457200" rtl="0" algn="l">
              <a:spcBef>
                <a:spcPts val="0"/>
              </a:spcBef>
              <a:spcAft>
                <a:spcPts val="0"/>
              </a:spcAft>
              <a:buSzPts val="1300"/>
              <a:buChar char="●"/>
            </a:pPr>
            <a:r>
              <a:rPr lang="en"/>
              <a:t>Digital Pins  2, 3, 18, 19, 20, 21 support interrupts</a:t>
            </a:r>
            <a:endParaRPr/>
          </a:p>
          <a:p>
            <a:pPr indent="-311150" lvl="0" marL="457200" rtl="0" algn="l">
              <a:spcBef>
                <a:spcPts val="0"/>
              </a:spcBef>
              <a:spcAft>
                <a:spcPts val="0"/>
              </a:spcAft>
              <a:buSzPts val="1300"/>
              <a:buChar char="●"/>
            </a:pPr>
            <a:r>
              <a:rPr lang="en"/>
              <a:t>Use of digitalRead() and digitalWrite()</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74" name="Google Shape;374;p38"/>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75" name="Google Shape;375;p38"/>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376" name="Google Shape;376;p38"/>
          <p:cNvSpPr txBox="1"/>
          <p:nvPr/>
        </p:nvSpPr>
        <p:spPr>
          <a:xfrm>
            <a:off x="1507825" y="946025"/>
            <a:ext cx="5440500" cy="4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Digital Pins vs Analog pins</a:t>
            </a:r>
            <a:endParaRPr>
              <a:solidFill>
                <a:srgbClr val="FFFFFF"/>
              </a:solidFill>
              <a:latin typeface="Lato"/>
              <a:ea typeface="Lato"/>
              <a:cs typeface="Lato"/>
              <a:sym typeface="Lato"/>
            </a:endParaRPr>
          </a:p>
        </p:txBody>
      </p:sp>
      <p:sp>
        <p:nvSpPr>
          <p:cNvPr id="377" name="Google Shape;377;p38"/>
          <p:cNvSpPr txBox="1"/>
          <p:nvPr/>
        </p:nvSpPr>
        <p:spPr>
          <a:xfrm>
            <a:off x="5199850" y="1690425"/>
            <a:ext cx="3000000" cy="30000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300">
                <a:solidFill>
                  <a:schemeClr val="lt1"/>
                </a:solidFill>
                <a:latin typeface="Lato"/>
                <a:ea typeface="Lato"/>
                <a:cs typeface="Lato"/>
                <a:sym typeface="Lato"/>
              </a:rPr>
              <a:t>Analog Pins</a:t>
            </a:r>
            <a:endParaRPr sz="1300">
              <a:solidFill>
                <a:schemeClr val="lt1"/>
              </a:solidFill>
              <a:latin typeface="Lato"/>
              <a:ea typeface="Lato"/>
              <a:cs typeface="Lato"/>
              <a:sym typeface="Lato"/>
            </a:endParaRPr>
          </a:p>
          <a:p>
            <a:pPr indent="-311150" lvl="0" marL="457200" rtl="0" algn="l">
              <a:lnSpc>
                <a:spcPct val="115000"/>
              </a:lnSpc>
              <a:spcBef>
                <a:spcPts val="1600"/>
              </a:spcBef>
              <a:spcAft>
                <a:spcPts val="0"/>
              </a:spcAft>
              <a:buClr>
                <a:schemeClr val="lt1"/>
              </a:buClr>
              <a:buSzPts val="1300"/>
              <a:buFont typeface="Lato"/>
              <a:buChar char="●"/>
            </a:pPr>
            <a:r>
              <a:rPr lang="en" sz="1300">
                <a:solidFill>
                  <a:schemeClr val="lt1"/>
                </a:solidFill>
                <a:latin typeface="Lato"/>
                <a:ea typeface="Lato"/>
                <a:cs typeface="Lato"/>
                <a:sym typeface="Lato"/>
              </a:rPr>
              <a:t>16 Analog pins </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Can hold a range of values from 0-1023,  relative to reference voltage</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No analog pins support interrupts</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Use of analogRead()  and analogWrite()</a:t>
            </a:r>
            <a:endParaRPr sz="1300">
              <a:solidFill>
                <a:schemeClr val="lt1"/>
              </a:solidFill>
              <a:latin typeface="Lato"/>
              <a:ea typeface="Lato"/>
              <a:cs typeface="Lato"/>
              <a:sym typeface="Lato"/>
            </a:endParaRPr>
          </a:p>
          <a:p>
            <a:pPr indent="0" lvl="0" marL="457200" rtl="0" algn="l">
              <a:lnSpc>
                <a:spcPct val="115000"/>
              </a:lnSpc>
              <a:spcBef>
                <a:spcPts val="1600"/>
              </a:spcBef>
              <a:spcAft>
                <a:spcPts val="0"/>
              </a:spcAft>
              <a:buNone/>
            </a:pPr>
            <a:r>
              <a:t/>
            </a:r>
            <a:endParaRPr sz="13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t/>
            </a:r>
            <a:endParaRPr sz="13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9"/>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83" name="Google Shape;383;p39"/>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84" name="Google Shape;384;p39"/>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385" name="Google Shape;385;p39"/>
          <p:cNvSpPr txBox="1"/>
          <p:nvPr/>
        </p:nvSpPr>
        <p:spPr>
          <a:xfrm>
            <a:off x="1507825" y="869825"/>
            <a:ext cx="5440500" cy="4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Analog pin configuration syntax</a:t>
            </a:r>
            <a:endParaRPr>
              <a:solidFill>
                <a:srgbClr val="FFFFFF"/>
              </a:solidFill>
              <a:latin typeface="Lato"/>
              <a:ea typeface="Lato"/>
              <a:cs typeface="Lato"/>
              <a:sym typeface="Lato"/>
            </a:endParaRPr>
          </a:p>
        </p:txBody>
      </p:sp>
      <p:pic>
        <p:nvPicPr>
          <p:cNvPr id="386" name="Google Shape;386;p39"/>
          <p:cNvPicPr preferRelativeResize="0"/>
          <p:nvPr/>
        </p:nvPicPr>
        <p:blipFill>
          <a:blip r:embed="rId3">
            <a:alphaModFix/>
          </a:blip>
          <a:stretch>
            <a:fillRect/>
          </a:stretch>
        </p:blipFill>
        <p:spPr>
          <a:xfrm>
            <a:off x="170151" y="1860150"/>
            <a:ext cx="3977450" cy="2607228"/>
          </a:xfrm>
          <a:prstGeom prst="rect">
            <a:avLst/>
          </a:prstGeom>
          <a:noFill/>
          <a:ln>
            <a:noFill/>
          </a:ln>
        </p:spPr>
      </p:pic>
      <p:sp>
        <p:nvSpPr>
          <p:cNvPr id="387" name="Google Shape;387;p39"/>
          <p:cNvSpPr txBox="1"/>
          <p:nvPr/>
        </p:nvSpPr>
        <p:spPr>
          <a:xfrm>
            <a:off x="895450" y="1522725"/>
            <a:ext cx="23352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Lato"/>
                <a:ea typeface="Lato"/>
                <a:cs typeface="Lato"/>
                <a:sym typeface="Lato"/>
              </a:rPr>
              <a:t>Diode Pin connected to Analog Pin </a:t>
            </a:r>
            <a:endParaRPr sz="1100">
              <a:solidFill>
                <a:srgbClr val="FFFFFF"/>
              </a:solidFill>
              <a:latin typeface="Lato"/>
              <a:ea typeface="Lato"/>
              <a:cs typeface="Lato"/>
              <a:sym typeface="Lato"/>
            </a:endParaRPr>
          </a:p>
        </p:txBody>
      </p:sp>
      <p:pic>
        <p:nvPicPr>
          <p:cNvPr id="388" name="Google Shape;388;p39"/>
          <p:cNvPicPr preferRelativeResize="0"/>
          <p:nvPr/>
        </p:nvPicPr>
        <p:blipFill>
          <a:blip r:embed="rId4">
            <a:alphaModFix/>
          </a:blip>
          <a:stretch>
            <a:fillRect/>
          </a:stretch>
        </p:blipFill>
        <p:spPr>
          <a:xfrm>
            <a:off x="4338900" y="1874675"/>
            <a:ext cx="4591624" cy="2578175"/>
          </a:xfrm>
          <a:prstGeom prst="rect">
            <a:avLst/>
          </a:prstGeom>
          <a:noFill/>
          <a:ln>
            <a:noFill/>
          </a:ln>
        </p:spPr>
      </p:pic>
      <p:sp>
        <p:nvSpPr>
          <p:cNvPr id="389" name="Google Shape;389;p39"/>
          <p:cNvSpPr txBox="1"/>
          <p:nvPr/>
        </p:nvSpPr>
        <p:spPr>
          <a:xfrm>
            <a:off x="6144800" y="1522725"/>
            <a:ext cx="10020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Lato"/>
                <a:ea typeface="Lato"/>
                <a:cs typeface="Lato"/>
                <a:sym typeface="Lato"/>
              </a:rPr>
              <a:t>Code Output</a:t>
            </a:r>
            <a:endParaRPr sz="1100">
              <a:solidFill>
                <a:srgbClr val="FFFFFF"/>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0"/>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395" name="Google Shape;395;p40"/>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396" name="Google Shape;396;p40"/>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397" name="Google Shape;397;p40"/>
          <p:cNvSpPr txBox="1"/>
          <p:nvPr/>
        </p:nvSpPr>
        <p:spPr>
          <a:xfrm>
            <a:off x="1507825" y="869825"/>
            <a:ext cx="5440500" cy="4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Digital</a:t>
            </a:r>
            <a:r>
              <a:rPr lang="en">
                <a:solidFill>
                  <a:srgbClr val="FFFFFF"/>
                </a:solidFill>
                <a:latin typeface="Lato"/>
                <a:ea typeface="Lato"/>
                <a:cs typeface="Lato"/>
                <a:sym typeface="Lato"/>
              </a:rPr>
              <a:t> pin configuration syntax</a:t>
            </a:r>
            <a:endParaRPr>
              <a:solidFill>
                <a:srgbClr val="FFFFFF"/>
              </a:solidFill>
              <a:latin typeface="Lato"/>
              <a:ea typeface="Lato"/>
              <a:cs typeface="Lato"/>
              <a:sym typeface="Lato"/>
            </a:endParaRPr>
          </a:p>
        </p:txBody>
      </p:sp>
      <p:sp>
        <p:nvSpPr>
          <p:cNvPr id="398" name="Google Shape;398;p40"/>
          <p:cNvSpPr txBox="1"/>
          <p:nvPr/>
        </p:nvSpPr>
        <p:spPr>
          <a:xfrm>
            <a:off x="975413" y="1557450"/>
            <a:ext cx="23352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Lato"/>
                <a:ea typeface="Lato"/>
                <a:cs typeface="Lato"/>
                <a:sym typeface="Lato"/>
              </a:rPr>
              <a:t>Diode Pin connected to Digital Pin </a:t>
            </a:r>
            <a:endParaRPr sz="1100">
              <a:solidFill>
                <a:srgbClr val="FFFFFF"/>
              </a:solidFill>
              <a:latin typeface="Lato"/>
              <a:ea typeface="Lato"/>
              <a:cs typeface="Lato"/>
              <a:sym typeface="Lato"/>
            </a:endParaRPr>
          </a:p>
        </p:txBody>
      </p:sp>
      <p:sp>
        <p:nvSpPr>
          <p:cNvPr id="399" name="Google Shape;399;p40"/>
          <p:cNvSpPr txBox="1"/>
          <p:nvPr/>
        </p:nvSpPr>
        <p:spPr>
          <a:xfrm>
            <a:off x="6221000" y="1522725"/>
            <a:ext cx="10020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Lato"/>
                <a:ea typeface="Lato"/>
                <a:cs typeface="Lato"/>
                <a:sym typeface="Lato"/>
              </a:rPr>
              <a:t>Code Output</a:t>
            </a:r>
            <a:endParaRPr sz="1100">
              <a:solidFill>
                <a:srgbClr val="FFFFFF"/>
              </a:solidFill>
              <a:latin typeface="Lato"/>
              <a:ea typeface="Lato"/>
              <a:cs typeface="Lato"/>
              <a:sym typeface="Lato"/>
            </a:endParaRPr>
          </a:p>
        </p:txBody>
      </p:sp>
      <p:pic>
        <p:nvPicPr>
          <p:cNvPr id="400" name="Google Shape;400;p40"/>
          <p:cNvPicPr preferRelativeResize="0"/>
          <p:nvPr/>
        </p:nvPicPr>
        <p:blipFill>
          <a:blip r:embed="rId3">
            <a:alphaModFix/>
          </a:blip>
          <a:stretch>
            <a:fillRect/>
          </a:stretch>
        </p:blipFill>
        <p:spPr>
          <a:xfrm>
            <a:off x="4376200" y="1860150"/>
            <a:ext cx="4691598" cy="2607226"/>
          </a:xfrm>
          <a:prstGeom prst="rect">
            <a:avLst/>
          </a:prstGeom>
          <a:noFill/>
          <a:ln>
            <a:noFill/>
          </a:ln>
        </p:spPr>
      </p:pic>
      <p:pic>
        <p:nvPicPr>
          <p:cNvPr id="401" name="Google Shape;401;p40"/>
          <p:cNvPicPr preferRelativeResize="0"/>
          <p:nvPr/>
        </p:nvPicPr>
        <p:blipFill>
          <a:blip r:embed="rId4">
            <a:alphaModFix/>
          </a:blip>
          <a:stretch>
            <a:fillRect/>
          </a:stretch>
        </p:blipFill>
        <p:spPr>
          <a:xfrm>
            <a:off x="84925" y="1860150"/>
            <a:ext cx="4116173" cy="2607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1"/>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407" name="Google Shape;407;p41"/>
          <p:cNvSpPr txBox="1"/>
          <p:nvPr>
            <p:ph idx="1" type="body"/>
          </p:nvPr>
        </p:nvSpPr>
        <p:spPr>
          <a:xfrm>
            <a:off x="217125" y="1731975"/>
            <a:ext cx="3456300" cy="29169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en"/>
              <a:t>Interrupts </a:t>
            </a:r>
            <a:endParaRPr/>
          </a:p>
          <a:p>
            <a:pPr indent="-311150" lvl="0" marL="457200" rtl="0" algn="l">
              <a:spcBef>
                <a:spcPts val="1600"/>
              </a:spcBef>
              <a:spcAft>
                <a:spcPts val="0"/>
              </a:spcAft>
              <a:buSzPts val="1300"/>
              <a:buChar char="●"/>
            </a:pPr>
            <a:r>
              <a:rPr lang="en"/>
              <a:t>External components notify CPU when an event needs to occur</a:t>
            </a:r>
            <a:endParaRPr/>
          </a:p>
          <a:p>
            <a:pPr indent="-311150" lvl="0" marL="457200" rtl="0" algn="l">
              <a:spcBef>
                <a:spcPts val="0"/>
              </a:spcBef>
              <a:spcAft>
                <a:spcPts val="0"/>
              </a:spcAft>
              <a:buSzPts val="1300"/>
              <a:buChar char="●"/>
            </a:pPr>
            <a:r>
              <a:rPr lang="en"/>
              <a:t>Can occur at any time,</a:t>
            </a:r>
            <a:endParaRPr/>
          </a:p>
          <a:p>
            <a:pPr indent="-311150" lvl="0" marL="457200" rtl="0" algn="l">
              <a:spcBef>
                <a:spcPts val="0"/>
              </a:spcBef>
              <a:spcAft>
                <a:spcPts val="0"/>
              </a:spcAft>
              <a:buSzPts val="1300"/>
              <a:buChar char="●"/>
            </a:pPr>
            <a:r>
              <a:rPr lang="en"/>
              <a:t>Can become inefficient if CPU is constantly being interrupted</a:t>
            </a:r>
            <a:endParaRPr/>
          </a:p>
          <a:p>
            <a:pPr indent="-311150" lvl="0" marL="457200" rtl="0" algn="l">
              <a:spcBef>
                <a:spcPts val="0"/>
              </a:spcBef>
              <a:spcAft>
                <a:spcPts val="0"/>
              </a:spcAft>
              <a:buSzPts val="1300"/>
              <a:buChar char="●"/>
            </a:pPr>
            <a:r>
              <a:rPr lang="en"/>
              <a:t>Only digital pins  2, 3, 18, 19, 20, 21 </a:t>
            </a:r>
            <a:endParaRPr/>
          </a:p>
          <a:p>
            <a:pPr indent="0" lvl="0" marL="9144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08" name="Google Shape;408;p41"/>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09" name="Google Shape;409;p41"/>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410" name="Google Shape;410;p41"/>
          <p:cNvSpPr txBox="1"/>
          <p:nvPr/>
        </p:nvSpPr>
        <p:spPr>
          <a:xfrm>
            <a:off x="1507825" y="946025"/>
            <a:ext cx="5440500" cy="4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Interrupts vs. Polling</a:t>
            </a:r>
            <a:endParaRPr>
              <a:solidFill>
                <a:srgbClr val="FFFFFF"/>
              </a:solidFill>
              <a:latin typeface="Lato"/>
              <a:ea typeface="Lato"/>
              <a:cs typeface="Lato"/>
              <a:sym typeface="Lato"/>
            </a:endParaRPr>
          </a:p>
        </p:txBody>
      </p:sp>
      <p:sp>
        <p:nvSpPr>
          <p:cNvPr id="411" name="Google Shape;411;p41"/>
          <p:cNvSpPr txBox="1"/>
          <p:nvPr/>
        </p:nvSpPr>
        <p:spPr>
          <a:xfrm>
            <a:off x="5199850" y="1690425"/>
            <a:ext cx="3000000" cy="30000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300">
                <a:solidFill>
                  <a:schemeClr val="lt1"/>
                </a:solidFill>
                <a:latin typeface="Lato"/>
                <a:ea typeface="Lato"/>
                <a:cs typeface="Lato"/>
                <a:sym typeface="Lato"/>
              </a:rPr>
              <a:t>Polling</a:t>
            </a:r>
            <a:endParaRPr sz="1300">
              <a:solidFill>
                <a:schemeClr val="lt1"/>
              </a:solidFill>
              <a:latin typeface="Lato"/>
              <a:ea typeface="Lato"/>
              <a:cs typeface="Lato"/>
              <a:sym typeface="Lato"/>
            </a:endParaRPr>
          </a:p>
          <a:p>
            <a:pPr indent="-311150" lvl="0" marL="457200" rtl="0" algn="l">
              <a:lnSpc>
                <a:spcPct val="115000"/>
              </a:lnSpc>
              <a:spcBef>
                <a:spcPts val="1600"/>
              </a:spcBef>
              <a:spcAft>
                <a:spcPts val="0"/>
              </a:spcAft>
              <a:buClr>
                <a:schemeClr val="lt1"/>
              </a:buClr>
              <a:buSzPts val="1300"/>
              <a:buFont typeface="Lato"/>
              <a:buChar char="●"/>
            </a:pPr>
            <a:r>
              <a:rPr lang="en" sz="1300">
                <a:solidFill>
                  <a:schemeClr val="lt1"/>
                </a:solidFill>
                <a:latin typeface="Lato"/>
                <a:ea typeface="Lato"/>
                <a:cs typeface="Lato"/>
                <a:sym typeface="Lato"/>
              </a:rPr>
              <a:t>CPU has to repeatedly check the status of external </a:t>
            </a:r>
            <a:r>
              <a:rPr lang="en" sz="1300">
                <a:solidFill>
                  <a:schemeClr val="lt1"/>
                </a:solidFill>
                <a:latin typeface="Lato"/>
                <a:ea typeface="Lato"/>
                <a:cs typeface="Lato"/>
                <a:sym typeface="Lato"/>
              </a:rPr>
              <a:t>components</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Occurs at regular intervals</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Can become </a:t>
            </a:r>
            <a:r>
              <a:rPr lang="en" sz="1300">
                <a:solidFill>
                  <a:schemeClr val="lt1"/>
                </a:solidFill>
                <a:latin typeface="Lato"/>
                <a:ea typeface="Lato"/>
                <a:cs typeface="Lato"/>
                <a:sym typeface="Lato"/>
              </a:rPr>
              <a:t>inefficient</a:t>
            </a:r>
            <a:endParaRPr sz="13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Objective</a:t>
            </a:r>
            <a:endParaRPr sz="3000"/>
          </a:p>
        </p:txBody>
      </p:sp>
      <p:sp>
        <p:nvSpPr>
          <p:cNvPr id="149" name="Google Shape;149;p15"/>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Our objective with this project was to design a guitar with laser strings which </a:t>
            </a:r>
            <a:r>
              <a:rPr lang="en" sz="1400"/>
              <a:t>achieves</a:t>
            </a:r>
            <a:r>
              <a:rPr lang="en" sz="1400"/>
              <a:t> the following:</a:t>
            </a:r>
            <a:endParaRPr sz="1400"/>
          </a:p>
          <a:p>
            <a:pPr indent="0" lvl="0" marL="457200" rtl="0" algn="l">
              <a:spcBef>
                <a:spcPts val="1600"/>
              </a:spcBef>
              <a:spcAft>
                <a:spcPts val="0"/>
              </a:spcAft>
              <a:buNone/>
            </a:pPr>
            <a:r>
              <a:t/>
            </a:r>
            <a:endParaRPr sz="1400"/>
          </a:p>
          <a:p>
            <a:pPr indent="-317500" lvl="1" marL="914400" rtl="0" algn="l">
              <a:spcBef>
                <a:spcPts val="1600"/>
              </a:spcBef>
              <a:spcAft>
                <a:spcPts val="0"/>
              </a:spcAft>
              <a:buSzPts val="1400"/>
              <a:buChar char="○"/>
            </a:pPr>
            <a:r>
              <a:rPr lang="en" sz="1400"/>
              <a:t>Portability:  The device should be no larger than a standard guitar and should operate on battery power.</a:t>
            </a:r>
            <a:endParaRPr sz="1400"/>
          </a:p>
          <a:p>
            <a:pPr indent="-317500" lvl="1" marL="914400" rtl="0" algn="l">
              <a:spcBef>
                <a:spcPts val="0"/>
              </a:spcBef>
              <a:spcAft>
                <a:spcPts val="0"/>
              </a:spcAft>
              <a:buSzPts val="1400"/>
              <a:buChar char="○"/>
            </a:pPr>
            <a:r>
              <a:rPr lang="en" sz="1400"/>
              <a:t>Functionality:  The device should be polyphonic, and have a fast enough response time to where it feels natural to play.</a:t>
            </a:r>
            <a:endParaRPr sz="1400"/>
          </a:p>
          <a:p>
            <a:pPr indent="-317500" lvl="1" marL="914400" rtl="0" algn="l">
              <a:spcBef>
                <a:spcPts val="0"/>
              </a:spcBef>
              <a:spcAft>
                <a:spcPts val="0"/>
              </a:spcAft>
              <a:buSzPts val="1400"/>
              <a:buChar char="○"/>
            </a:pPr>
            <a:r>
              <a:rPr lang="en" sz="1400"/>
              <a:t>Provide an instrumental experience:  The user should feel as if they are playing a real instrument while using this device.</a:t>
            </a:r>
            <a:endParaRPr sz="1400"/>
          </a:p>
        </p:txBody>
      </p:sp>
      <p:sp>
        <p:nvSpPr>
          <p:cNvPr id="150" name="Google Shape;150;p15"/>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151" name="Google Shape;151;p15"/>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2"/>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417" name="Google Shape;417;p42"/>
          <p:cNvSpPr txBox="1"/>
          <p:nvPr>
            <p:ph idx="1" type="body"/>
          </p:nvPr>
        </p:nvSpPr>
        <p:spPr>
          <a:xfrm>
            <a:off x="217125" y="1731975"/>
            <a:ext cx="3456300" cy="29169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en"/>
              <a:t>Sleep Modes</a:t>
            </a:r>
            <a:endParaRPr/>
          </a:p>
          <a:p>
            <a:pPr indent="-311150" lvl="0" marL="457200" rtl="0" algn="l">
              <a:spcBef>
                <a:spcPts val="1600"/>
              </a:spcBef>
              <a:spcAft>
                <a:spcPts val="0"/>
              </a:spcAft>
              <a:buSzPts val="1300"/>
              <a:buChar char="●"/>
            </a:pPr>
            <a:r>
              <a:rPr lang="en"/>
              <a:t>6 different sleep modes</a:t>
            </a:r>
            <a:endParaRPr/>
          </a:p>
          <a:p>
            <a:pPr indent="-298450" lvl="1" marL="914400" rtl="0" algn="l">
              <a:spcBef>
                <a:spcPts val="0"/>
              </a:spcBef>
              <a:spcAft>
                <a:spcPts val="0"/>
              </a:spcAft>
              <a:buSzPts val="1100"/>
              <a:buChar char="○"/>
            </a:pPr>
            <a:r>
              <a:rPr lang="en"/>
              <a:t>Idle</a:t>
            </a:r>
            <a:endParaRPr/>
          </a:p>
          <a:p>
            <a:pPr indent="-298450" lvl="1" marL="914400" rtl="0" algn="l">
              <a:spcBef>
                <a:spcPts val="0"/>
              </a:spcBef>
              <a:spcAft>
                <a:spcPts val="0"/>
              </a:spcAft>
              <a:buSzPts val="1100"/>
              <a:buChar char="○"/>
            </a:pPr>
            <a:r>
              <a:rPr lang="en"/>
              <a:t>ADC Noise Reduction</a:t>
            </a:r>
            <a:endParaRPr/>
          </a:p>
          <a:p>
            <a:pPr indent="-298450" lvl="1" marL="914400" rtl="0" algn="l">
              <a:spcBef>
                <a:spcPts val="0"/>
              </a:spcBef>
              <a:spcAft>
                <a:spcPts val="0"/>
              </a:spcAft>
              <a:buSzPts val="1100"/>
              <a:buChar char="○"/>
            </a:pPr>
            <a:r>
              <a:rPr lang="en"/>
              <a:t>Power-save</a:t>
            </a:r>
            <a:endParaRPr/>
          </a:p>
          <a:p>
            <a:pPr indent="-298450" lvl="1" marL="914400" rtl="0" algn="l">
              <a:spcBef>
                <a:spcPts val="0"/>
              </a:spcBef>
              <a:spcAft>
                <a:spcPts val="0"/>
              </a:spcAft>
              <a:buSzPts val="1100"/>
              <a:buChar char="○"/>
            </a:pPr>
            <a:r>
              <a:rPr lang="en"/>
              <a:t>Power-down</a:t>
            </a:r>
            <a:endParaRPr/>
          </a:p>
          <a:p>
            <a:pPr indent="-298450" lvl="1" marL="914400" rtl="0" algn="l">
              <a:spcBef>
                <a:spcPts val="0"/>
              </a:spcBef>
              <a:spcAft>
                <a:spcPts val="0"/>
              </a:spcAft>
              <a:buSzPts val="1100"/>
              <a:buChar char="○"/>
            </a:pPr>
            <a:r>
              <a:rPr lang="en"/>
              <a:t>Standby</a:t>
            </a:r>
            <a:endParaRPr/>
          </a:p>
          <a:p>
            <a:pPr indent="-298450" lvl="1" marL="914400" rtl="0" algn="l">
              <a:spcBef>
                <a:spcPts val="0"/>
              </a:spcBef>
              <a:spcAft>
                <a:spcPts val="0"/>
              </a:spcAft>
              <a:buSzPts val="1100"/>
              <a:buChar char="○"/>
            </a:pPr>
            <a:r>
              <a:rPr lang="en"/>
              <a:t>Extended Standby</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18" name="Google Shape;418;p42"/>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19" name="Google Shape;419;p42"/>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420" name="Google Shape;420;p42"/>
          <p:cNvSpPr txBox="1"/>
          <p:nvPr/>
        </p:nvSpPr>
        <p:spPr>
          <a:xfrm>
            <a:off x="1507825" y="946025"/>
            <a:ext cx="5440500" cy="4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Sleep Modes and Timers </a:t>
            </a:r>
            <a:endParaRPr>
              <a:solidFill>
                <a:srgbClr val="FFFFFF"/>
              </a:solidFill>
              <a:latin typeface="Lato"/>
              <a:ea typeface="Lato"/>
              <a:cs typeface="Lato"/>
              <a:sym typeface="Lato"/>
            </a:endParaRPr>
          </a:p>
        </p:txBody>
      </p:sp>
      <p:sp>
        <p:nvSpPr>
          <p:cNvPr id="421" name="Google Shape;421;p42"/>
          <p:cNvSpPr txBox="1"/>
          <p:nvPr/>
        </p:nvSpPr>
        <p:spPr>
          <a:xfrm>
            <a:off x="5199850" y="1731975"/>
            <a:ext cx="3000000" cy="30000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300">
                <a:solidFill>
                  <a:schemeClr val="lt1"/>
                </a:solidFill>
                <a:latin typeface="Lato"/>
                <a:ea typeface="Lato"/>
                <a:cs typeface="Lato"/>
                <a:sym typeface="Lato"/>
              </a:rPr>
              <a:t>Timers</a:t>
            </a:r>
            <a:endParaRPr sz="1300">
              <a:solidFill>
                <a:schemeClr val="lt1"/>
              </a:solidFill>
              <a:latin typeface="Lato"/>
              <a:ea typeface="Lato"/>
              <a:cs typeface="Lato"/>
              <a:sym typeface="Lato"/>
            </a:endParaRPr>
          </a:p>
          <a:p>
            <a:pPr indent="-311150" lvl="0" marL="457200" rtl="0" algn="l">
              <a:lnSpc>
                <a:spcPct val="115000"/>
              </a:lnSpc>
              <a:spcBef>
                <a:spcPts val="1600"/>
              </a:spcBef>
              <a:spcAft>
                <a:spcPts val="0"/>
              </a:spcAft>
              <a:buClr>
                <a:schemeClr val="lt1"/>
              </a:buClr>
              <a:buSzPts val="1300"/>
              <a:buFont typeface="Lato"/>
              <a:buChar char="●"/>
            </a:pPr>
            <a:r>
              <a:rPr lang="en" sz="1300">
                <a:solidFill>
                  <a:schemeClr val="lt1"/>
                </a:solidFill>
                <a:latin typeface="Lato"/>
                <a:ea typeface="Lato"/>
                <a:cs typeface="Lato"/>
                <a:sym typeface="Lato"/>
              </a:rPr>
              <a:t>6 Timers/ Counters</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Consider use cases</a:t>
            </a:r>
            <a:endParaRPr sz="1300">
              <a:solidFill>
                <a:schemeClr val="lt1"/>
              </a:solidFill>
              <a:latin typeface="Lato"/>
              <a:ea typeface="Lato"/>
              <a:cs typeface="Lato"/>
              <a:sym typeface="Lato"/>
            </a:endParaRPr>
          </a:p>
          <a:p>
            <a:pPr indent="-311150" lvl="1" marL="9144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Timed Interrupts </a:t>
            </a:r>
            <a:endParaRPr sz="1300">
              <a:solidFill>
                <a:schemeClr val="lt1"/>
              </a:solidFill>
              <a:latin typeface="Lato"/>
              <a:ea typeface="Lato"/>
              <a:cs typeface="Lato"/>
              <a:sym typeface="Lato"/>
            </a:endParaRPr>
          </a:p>
          <a:p>
            <a:pPr indent="0" lvl="0" marL="914400" rtl="0" algn="l">
              <a:lnSpc>
                <a:spcPct val="115000"/>
              </a:lnSpc>
              <a:spcBef>
                <a:spcPts val="1600"/>
              </a:spcBef>
              <a:spcAft>
                <a:spcPts val="1600"/>
              </a:spcAft>
              <a:buNone/>
            </a:pPr>
            <a:r>
              <a:t/>
            </a:r>
            <a:endParaRPr sz="1300">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3"/>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r>
              <a:rPr lang="en" sz="2400"/>
              <a:t>Relative Standards</a:t>
            </a:r>
            <a:r>
              <a:rPr lang="en" sz="2400"/>
              <a:t> </a:t>
            </a:r>
            <a:endParaRPr sz="2400"/>
          </a:p>
        </p:txBody>
      </p:sp>
      <p:sp>
        <p:nvSpPr>
          <p:cNvPr id="427" name="Google Shape;427;p43"/>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28" name="Google Shape;428;p43"/>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graphicFrame>
        <p:nvGraphicFramePr>
          <p:cNvPr id="429" name="Google Shape;429;p43"/>
          <p:cNvGraphicFramePr/>
          <p:nvPr/>
        </p:nvGraphicFramePr>
        <p:xfrm>
          <a:off x="1327600" y="1928975"/>
          <a:ext cx="3000000" cy="3000000"/>
        </p:xfrm>
        <a:graphic>
          <a:graphicData uri="http://schemas.openxmlformats.org/drawingml/2006/table">
            <a:tbl>
              <a:tblPr>
                <a:noFill/>
                <a:tableStyleId>{4EDF12EB-1AA9-4EA0-809B-632B4B9AEDD4}</a:tableStyleId>
              </a:tblPr>
              <a:tblGrid>
                <a:gridCol w="2413000"/>
                <a:gridCol w="2413000"/>
                <a:gridCol w="2413000"/>
              </a:tblGrid>
              <a:tr h="381000">
                <a:tc>
                  <a:txBody>
                    <a:bodyPr/>
                    <a:lstStyle/>
                    <a:p>
                      <a:pPr indent="0" lvl="0" marL="0" rtl="0" algn="ctr">
                        <a:spcBef>
                          <a:spcPts val="0"/>
                        </a:spcBef>
                        <a:spcAft>
                          <a:spcPts val="0"/>
                        </a:spcAft>
                        <a:buNone/>
                      </a:pPr>
                      <a:r>
                        <a:rPr lang="en">
                          <a:solidFill>
                            <a:srgbClr val="FFFFFF"/>
                          </a:solidFill>
                        </a:rPr>
                        <a:t>ANSI Z136.1-.9</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rPr>
                        <a:t>ANSI Z87.1</a:t>
                      </a:r>
                      <a:endParaRPr/>
                    </a:p>
                  </a:txBody>
                  <a:tcPr marT="91425" marB="91425" marR="91425" marL="91425"/>
                </a:tc>
                <a:tc>
                  <a:txBody>
                    <a:bodyPr/>
                    <a:lstStyle/>
                    <a:p>
                      <a:pPr indent="0" lvl="0" marL="0" rtl="0" algn="ctr">
                        <a:spcBef>
                          <a:spcPts val="0"/>
                        </a:spcBef>
                        <a:spcAft>
                          <a:spcPts val="0"/>
                        </a:spcAft>
                        <a:buNone/>
                      </a:pPr>
                      <a:r>
                        <a:rPr lang="en">
                          <a:solidFill>
                            <a:srgbClr val="FFFFFF"/>
                          </a:solidFill>
                        </a:rPr>
                        <a:t>UL1642 &amp; UL2054</a:t>
                      </a:r>
                      <a:endParaRPr/>
                    </a:p>
                  </a:txBody>
                  <a:tcPr marT="91425" marB="91425" marR="91425" marL="91425"/>
                </a:tc>
              </a:tr>
              <a:tr h="381000">
                <a:tc>
                  <a:txBody>
                    <a:bodyPr/>
                    <a:lstStyle/>
                    <a:p>
                      <a:pPr indent="-304800" lvl="0" marL="457200" rtl="0" algn="l">
                        <a:spcBef>
                          <a:spcPts val="0"/>
                        </a:spcBef>
                        <a:spcAft>
                          <a:spcPts val="0"/>
                        </a:spcAft>
                        <a:buClr>
                          <a:srgbClr val="FFFFFF"/>
                        </a:buClr>
                        <a:buSzPts val="1200"/>
                        <a:buChar char="●"/>
                      </a:pPr>
                      <a:r>
                        <a:rPr lang="en" sz="1200">
                          <a:solidFill>
                            <a:srgbClr val="FFFFFF"/>
                          </a:solidFill>
                        </a:rPr>
                        <a:t>Safe use of lasers between 180nm and 1000μ</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4 Classes of lasers; 0.39mW to 0.5W</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Use in other industries from healthcare to R&amp;D</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Char char="●"/>
                      </a:pPr>
                      <a:r>
                        <a:rPr lang="en" sz="1200">
                          <a:solidFill>
                            <a:srgbClr val="FFFFFF"/>
                          </a:solidFill>
                        </a:rPr>
                        <a:t>Eye safety Standards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Listing PPE for sites with laser activity</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Common signs will letters such as a ‘W’ for welding or ‘Heat’ for Infrared red</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304800" lvl="0" marL="457200" rtl="0" algn="l">
                        <a:spcBef>
                          <a:spcPts val="0"/>
                        </a:spcBef>
                        <a:spcAft>
                          <a:spcPts val="0"/>
                        </a:spcAft>
                        <a:buClr>
                          <a:srgbClr val="FFFFFF"/>
                        </a:buClr>
                        <a:buSzPts val="1200"/>
                        <a:buChar char="●"/>
                      </a:pPr>
                      <a:r>
                        <a:rPr lang="en" sz="1200">
                          <a:solidFill>
                            <a:srgbClr val="FFFFFF"/>
                          </a:solidFill>
                        </a:rPr>
                        <a:t>Battery Standards for safe use of lithium ion cells and household packs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UN/DOT 38.3 allows for  travel by air, rail or truck.</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Compliance standards needed to pass</a:t>
                      </a:r>
                      <a:endParaRPr sz="1200">
                        <a:solidFill>
                          <a:srgbClr val="FFFFFF"/>
                        </a:solidFill>
                      </a:endParaRPr>
                    </a:p>
                  </a:txBody>
                  <a:tcPr marT="91425" marB="91425" marR="91425" marL="91425"/>
                </a:tc>
              </a:tr>
            </a:tbl>
          </a:graphicData>
        </a:graphic>
      </p:graphicFrame>
      <p:sp>
        <p:nvSpPr>
          <p:cNvPr id="430" name="Google Shape;430;p43"/>
          <p:cNvSpPr txBox="1"/>
          <p:nvPr/>
        </p:nvSpPr>
        <p:spPr>
          <a:xfrm>
            <a:off x="1327600" y="1320475"/>
            <a:ext cx="1793400" cy="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Hardware </a:t>
            </a:r>
            <a:r>
              <a:rPr lang="en">
                <a:solidFill>
                  <a:srgbClr val="FFFFFF"/>
                </a:solidFill>
                <a:latin typeface="Lato"/>
                <a:ea typeface="Lato"/>
                <a:cs typeface="Lato"/>
                <a:sym typeface="Lato"/>
              </a:rPr>
              <a:t>Standards</a:t>
            </a:r>
            <a:endParaRPr>
              <a:solidFill>
                <a:srgbClr val="FFFFFF"/>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4"/>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Relative Standards (</a:t>
            </a:r>
            <a:r>
              <a:rPr lang="en"/>
              <a:t>continued)</a:t>
            </a:r>
            <a:r>
              <a:rPr lang="en" sz="2400"/>
              <a:t> </a:t>
            </a:r>
            <a:endParaRPr sz="2400"/>
          </a:p>
        </p:txBody>
      </p:sp>
      <p:sp>
        <p:nvSpPr>
          <p:cNvPr id="436" name="Google Shape;436;p44"/>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37" name="Google Shape;437;p44"/>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graphicFrame>
        <p:nvGraphicFramePr>
          <p:cNvPr id="438" name="Google Shape;438;p44"/>
          <p:cNvGraphicFramePr/>
          <p:nvPr/>
        </p:nvGraphicFramePr>
        <p:xfrm>
          <a:off x="1029275" y="1798150"/>
          <a:ext cx="3000000" cy="3000000"/>
        </p:xfrm>
        <a:graphic>
          <a:graphicData uri="http://schemas.openxmlformats.org/drawingml/2006/table">
            <a:tbl>
              <a:tblPr>
                <a:noFill/>
                <a:tableStyleId>{4EDF12EB-1AA9-4EA0-809B-632B4B9AEDD4}</a:tableStyleId>
              </a:tblPr>
              <a:tblGrid>
                <a:gridCol w="2413000"/>
                <a:gridCol w="2413000"/>
                <a:gridCol w="2413000"/>
              </a:tblGrid>
              <a:tr h="381000">
                <a:tc>
                  <a:txBody>
                    <a:bodyPr/>
                    <a:lstStyle/>
                    <a:p>
                      <a:pPr indent="0" lvl="0" marL="0" rtl="0" algn="l">
                        <a:spcBef>
                          <a:spcPts val="0"/>
                        </a:spcBef>
                        <a:spcAft>
                          <a:spcPts val="1000"/>
                        </a:spcAft>
                        <a:buNone/>
                      </a:pPr>
                      <a:r>
                        <a:rPr b="1" lang="en" sz="1200" u="sng">
                          <a:solidFill>
                            <a:srgbClr val="FFFFFF"/>
                          </a:solidFill>
                          <a:latin typeface="Helvetica Neue"/>
                          <a:ea typeface="Helvetica Neue"/>
                          <a:cs typeface="Helvetica Neue"/>
                          <a:sym typeface="Helvetica Neue"/>
                        </a:rPr>
                        <a:t>IEC/ISO 12207</a:t>
                      </a:r>
                      <a:endParaRPr>
                        <a:solidFill>
                          <a:srgbClr val="FFFFFF"/>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1000"/>
                        </a:spcAft>
                        <a:buNone/>
                      </a:pPr>
                      <a:r>
                        <a:rPr b="1" lang="en" u="sng">
                          <a:solidFill>
                            <a:srgbClr val="FFFFFF"/>
                          </a:solidFill>
                          <a:latin typeface="Helvetica Neue"/>
                          <a:ea typeface="Helvetica Neue"/>
                          <a:cs typeface="Helvetica Neue"/>
                          <a:sym typeface="Helvetica Neue"/>
                        </a:rPr>
                        <a:t>BARR-C2018</a:t>
                      </a:r>
                      <a:endParaRPr>
                        <a:solidFill>
                          <a:srgbClr val="FFFFFF"/>
                        </a:solidFill>
                      </a:endParaRPr>
                    </a:p>
                  </a:txBody>
                  <a:tcPr marT="91425" marB="91425" marR="91425" marL="91425"/>
                </a:tc>
                <a:tc>
                  <a:txBody>
                    <a:bodyPr/>
                    <a:lstStyle/>
                    <a:p>
                      <a:pPr indent="0" lvl="0" marL="0" rtl="0" algn="l">
                        <a:spcBef>
                          <a:spcPts val="0"/>
                        </a:spcBef>
                        <a:spcAft>
                          <a:spcPts val="1000"/>
                        </a:spcAft>
                        <a:buNone/>
                      </a:pPr>
                      <a:r>
                        <a:rPr b="1" lang="en" u="sng">
                          <a:solidFill>
                            <a:srgbClr val="FFFFFF"/>
                          </a:solidFill>
                          <a:latin typeface="Helvetica Neue"/>
                          <a:ea typeface="Helvetica Neue"/>
                          <a:cs typeface="Helvetica Neue"/>
                          <a:sym typeface="Helvetica Neue"/>
                        </a:rPr>
                        <a:t>GNU Standard</a:t>
                      </a:r>
                      <a:endParaRPr>
                        <a:solidFill>
                          <a:srgbClr val="FFFFFF"/>
                        </a:solidFill>
                      </a:endParaRPr>
                    </a:p>
                  </a:txBody>
                  <a:tcPr marT="91425" marB="91425" marR="91425" marL="91425"/>
                </a:tc>
              </a:tr>
              <a:tr h="381000">
                <a:tc>
                  <a:txBody>
                    <a:bodyPr/>
                    <a:lstStyle/>
                    <a:p>
                      <a:pPr indent="-304800" lvl="0" marL="457200" rtl="0" algn="l">
                        <a:spcBef>
                          <a:spcPts val="0"/>
                        </a:spcBef>
                        <a:spcAft>
                          <a:spcPts val="1000"/>
                        </a:spcAft>
                        <a:buClr>
                          <a:srgbClr val="FFFFFF"/>
                        </a:buClr>
                        <a:buSzPts val="1200"/>
                        <a:buChar char="●"/>
                      </a:pPr>
                      <a:r>
                        <a:rPr lang="en" sz="1200">
                          <a:solidFill>
                            <a:srgbClr val="FFFFFF"/>
                          </a:solidFill>
                          <a:latin typeface="Helvetica Neue"/>
                          <a:ea typeface="Helvetica Neue"/>
                          <a:cs typeface="Helvetica Neue"/>
                          <a:sym typeface="Helvetica Neue"/>
                        </a:rPr>
                        <a:t>Total number of processes is down to 30 from 43</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04800" lvl="0" marL="457200" rtl="0" algn="l">
                        <a:spcBef>
                          <a:spcPts val="0"/>
                        </a:spcBef>
                        <a:spcAft>
                          <a:spcPts val="0"/>
                        </a:spcAft>
                        <a:buClr>
                          <a:srgbClr val="FFFFFF"/>
                        </a:buClr>
                        <a:buSzPts val="1200"/>
                        <a:buChar char="●"/>
                      </a:pPr>
                      <a:r>
                        <a:rPr lang="en" sz="1200">
                          <a:solidFill>
                            <a:srgbClr val="FFFFFF"/>
                          </a:solidFill>
                          <a:latin typeface="Helvetica Neue"/>
                          <a:ea typeface="Helvetica Neue"/>
                          <a:cs typeface="Helvetica Neue"/>
                          <a:sym typeface="Helvetica Neue"/>
                        </a:rPr>
                        <a:t>Created specifically for applications and designs written in C/C++</a:t>
                      </a:r>
                      <a:endParaRPr sz="1200">
                        <a:solidFill>
                          <a:srgbClr val="FFFFFF"/>
                        </a:solidFill>
                        <a:latin typeface="Helvetica Neue"/>
                        <a:ea typeface="Helvetica Neue"/>
                        <a:cs typeface="Helvetica Neue"/>
                        <a:sym typeface="Helvetica Neue"/>
                      </a:endParaRPr>
                    </a:p>
                    <a:p>
                      <a:pPr indent="-304800" lvl="0" marL="457200" rtl="0" algn="l">
                        <a:spcBef>
                          <a:spcPts val="100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The rules cover things such as basic formatting</a:t>
                      </a:r>
                      <a:endParaRPr sz="1200">
                        <a:solidFill>
                          <a:srgbClr val="FFFFFF"/>
                        </a:solidFill>
                        <a:latin typeface="Helvetica Neue"/>
                        <a:ea typeface="Helvetica Neue"/>
                        <a:cs typeface="Helvetica Neue"/>
                        <a:sym typeface="Helvetica Neue"/>
                      </a:endParaRPr>
                    </a:p>
                    <a:p>
                      <a:pPr indent="0" lvl="0" marL="0" rtl="0" algn="just">
                        <a:spcBef>
                          <a:spcPts val="1000"/>
                        </a:spcBef>
                        <a:spcAft>
                          <a:spcPts val="1000"/>
                        </a:spcAft>
                        <a:buNone/>
                      </a:pPr>
                      <a:r>
                        <a:t/>
                      </a:r>
                      <a:endParaRPr sz="1200">
                        <a:solidFill>
                          <a:srgbClr val="FFFFFF"/>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tcPr>
                </a:tc>
                <a:tc>
                  <a:txBody>
                    <a:bodyPr/>
                    <a:lstStyle/>
                    <a:p>
                      <a:pPr indent="-304800" lvl="0" marL="457200" rtl="0" algn="l">
                        <a:spcBef>
                          <a:spcPts val="0"/>
                        </a:spcBef>
                        <a:spcAft>
                          <a:spcPts val="0"/>
                        </a:spcAft>
                        <a:buClr>
                          <a:srgbClr val="FFFFFF"/>
                        </a:buClr>
                        <a:buSzPts val="1200"/>
                        <a:buChar char="●"/>
                      </a:pPr>
                      <a:r>
                        <a:rPr lang="en" sz="1200">
                          <a:solidFill>
                            <a:srgbClr val="FFFFFF"/>
                          </a:solidFill>
                          <a:latin typeface="Helvetica Neue"/>
                          <a:ea typeface="Helvetica Neue"/>
                          <a:cs typeface="Helvetica Neue"/>
                          <a:sym typeface="Helvetica Neue"/>
                        </a:rPr>
                        <a:t>This standard was structured towards programs written in C</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Basic formatting </a:t>
                      </a:r>
                      <a:endParaRPr sz="1200">
                        <a:solidFill>
                          <a:srgbClr val="FFFFFF"/>
                        </a:solidFill>
                        <a:latin typeface="Helvetica Neue"/>
                        <a:ea typeface="Helvetica Neue"/>
                        <a:cs typeface="Helvetica Neue"/>
                        <a:sym typeface="Helvetica Neue"/>
                      </a:endParaRPr>
                    </a:p>
                    <a:p>
                      <a:pPr indent="-304800" lvl="0" marL="457200" rtl="0" algn="l">
                        <a:spcBef>
                          <a:spcPts val="1000"/>
                        </a:spcBef>
                        <a:spcAft>
                          <a:spcPts val="100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GNUs objective is to write clean, portable and dependable</a:t>
                      </a:r>
                      <a:endParaRPr sz="1200">
                        <a:solidFill>
                          <a:srgbClr val="FFFFFF"/>
                        </a:solidFill>
                        <a:latin typeface="Helvetica Neue"/>
                        <a:ea typeface="Helvetica Neue"/>
                        <a:cs typeface="Helvetica Neue"/>
                        <a:sym typeface="Helvetica Neue"/>
                      </a:endParaRPr>
                    </a:p>
                  </a:txBody>
                  <a:tcPr marT="91425" marB="91425" marR="91425" marL="91425"/>
                </a:tc>
              </a:tr>
            </a:tbl>
          </a:graphicData>
        </a:graphic>
      </p:graphicFrame>
      <p:sp>
        <p:nvSpPr>
          <p:cNvPr id="439" name="Google Shape;439;p44"/>
          <p:cNvSpPr txBox="1"/>
          <p:nvPr/>
        </p:nvSpPr>
        <p:spPr>
          <a:xfrm>
            <a:off x="959500" y="1402775"/>
            <a:ext cx="1793400" cy="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Software Standards</a:t>
            </a:r>
            <a:endParaRPr>
              <a:solidFill>
                <a:srgbClr val="FFFFFF"/>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5"/>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Design </a:t>
            </a:r>
            <a:r>
              <a:rPr lang="en" sz="2400"/>
              <a:t>Constraints</a:t>
            </a:r>
            <a:endParaRPr sz="2400"/>
          </a:p>
        </p:txBody>
      </p:sp>
      <p:sp>
        <p:nvSpPr>
          <p:cNvPr id="445" name="Google Shape;445;p45"/>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46" name="Google Shape;446;p45"/>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graphicFrame>
        <p:nvGraphicFramePr>
          <p:cNvPr id="447" name="Google Shape;447;p45"/>
          <p:cNvGraphicFramePr/>
          <p:nvPr/>
        </p:nvGraphicFramePr>
        <p:xfrm>
          <a:off x="1327600" y="1278075"/>
          <a:ext cx="3000000" cy="3000000"/>
        </p:xfrm>
        <a:graphic>
          <a:graphicData uri="http://schemas.openxmlformats.org/drawingml/2006/table">
            <a:tbl>
              <a:tblPr>
                <a:noFill/>
                <a:tableStyleId>{4EDF12EB-1AA9-4EA0-809B-632B4B9AEDD4}</a:tableStyleId>
              </a:tblPr>
              <a:tblGrid>
                <a:gridCol w="1809750"/>
                <a:gridCol w="1809750"/>
                <a:gridCol w="1809750"/>
                <a:gridCol w="1809750"/>
              </a:tblGrid>
              <a:tr h="381000">
                <a:tc>
                  <a:txBody>
                    <a:bodyPr/>
                    <a:lstStyle/>
                    <a:p>
                      <a:pPr indent="0" lvl="0" marL="0" rtl="0" algn="ctr">
                        <a:spcBef>
                          <a:spcPts val="0"/>
                        </a:spcBef>
                        <a:spcAft>
                          <a:spcPts val="0"/>
                        </a:spcAft>
                        <a:buNone/>
                      </a:pPr>
                      <a:r>
                        <a:rPr lang="en">
                          <a:solidFill>
                            <a:srgbClr val="FFFFFF"/>
                          </a:solidFill>
                        </a:rPr>
                        <a:t>Economic/Time Constraints</a:t>
                      </a:r>
                      <a:endParaRPr>
                        <a:solidFill>
                          <a:srgbClr val="FFFFFF"/>
                        </a:solidFill>
                      </a:endParaRPr>
                    </a:p>
                  </a:txBody>
                  <a:tcPr marT="91425" marB="91425" marR="91425" marL="91425"/>
                </a:tc>
                <a:tc>
                  <a:txBody>
                    <a:bodyPr/>
                    <a:lstStyle/>
                    <a:p>
                      <a:pPr indent="0" lvl="0" marL="0" rtl="0" algn="ctr">
                        <a:spcBef>
                          <a:spcPts val="0"/>
                        </a:spcBef>
                        <a:spcAft>
                          <a:spcPts val="1000"/>
                        </a:spcAft>
                        <a:buNone/>
                      </a:pPr>
                      <a:r>
                        <a:rPr lang="en">
                          <a:solidFill>
                            <a:srgbClr val="FFFFFF"/>
                          </a:solidFill>
                          <a:latin typeface="Helvetica Neue"/>
                          <a:ea typeface="Helvetica Neue"/>
                          <a:cs typeface="Helvetica Neue"/>
                          <a:sym typeface="Helvetica Neue"/>
                        </a:rPr>
                        <a:t>Environmental, Social, and Political Constraints</a:t>
                      </a:r>
                      <a:endParaRPr>
                        <a:solidFill>
                          <a:srgbClr val="FFFFFF"/>
                        </a:solidFill>
                      </a:endParaRPr>
                    </a:p>
                  </a:txBody>
                  <a:tcPr marT="91425" marB="91425" marR="91425" marL="91425"/>
                </a:tc>
                <a:tc>
                  <a:txBody>
                    <a:bodyPr/>
                    <a:lstStyle/>
                    <a:p>
                      <a:pPr indent="0" lvl="0" marL="0" rtl="0" algn="ctr">
                        <a:spcBef>
                          <a:spcPts val="0"/>
                        </a:spcBef>
                        <a:spcAft>
                          <a:spcPts val="1000"/>
                        </a:spcAft>
                        <a:buNone/>
                      </a:pPr>
                      <a:r>
                        <a:rPr lang="en">
                          <a:solidFill>
                            <a:srgbClr val="FFFFFF"/>
                          </a:solidFill>
                          <a:latin typeface="Helvetica Neue"/>
                          <a:ea typeface="Helvetica Neue"/>
                          <a:cs typeface="Helvetica Neue"/>
                          <a:sym typeface="Helvetica Neue"/>
                        </a:rPr>
                        <a:t>Ethical, Health, and Safety Constraints</a:t>
                      </a:r>
                      <a:endParaRPr>
                        <a:solidFill>
                          <a:srgbClr val="FFFFFF"/>
                        </a:solidFill>
                      </a:endParaRPr>
                    </a:p>
                  </a:txBody>
                  <a:tcPr marT="91425" marB="91425" marR="91425" marL="91425"/>
                </a:tc>
                <a:tc>
                  <a:txBody>
                    <a:bodyPr/>
                    <a:lstStyle/>
                    <a:p>
                      <a:pPr indent="0" lvl="0" marL="0" rtl="0" algn="ctr">
                        <a:spcBef>
                          <a:spcPts val="0"/>
                        </a:spcBef>
                        <a:spcAft>
                          <a:spcPts val="1000"/>
                        </a:spcAft>
                        <a:buNone/>
                      </a:pPr>
                      <a:r>
                        <a:rPr lang="en">
                          <a:solidFill>
                            <a:srgbClr val="FFFFFF"/>
                          </a:solidFill>
                          <a:latin typeface="Helvetica Neue"/>
                          <a:ea typeface="Helvetica Neue"/>
                          <a:cs typeface="Helvetica Neue"/>
                          <a:sym typeface="Helvetica Neue"/>
                        </a:rPr>
                        <a:t>Manufacturability and Sustainability Constraints</a:t>
                      </a:r>
                      <a:endParaRPr>
                        <a:solidFill>
                          <a:srgbClr val="FFFFFF"/>
                        </a:solidFill>
                      </a:endParaRPr>
                    </a:p>
                  </a:txBody>
                  <a:tcPr marT="91425" marB="91425" marR="91425" marL="91425"/>
                </a:tc>
              </a:tr>
              <a:tr h="381000">
                <a:tc>
                  <a:txBody>
                    <a:bodyPr/>
                    <a:lstStyle/>
                    <a:p>
                      <a:pPr indent="-304800" lvl="0" marL="457200" rtl="0" algn="l">
                        <a:spcBef>
                          <a:spcPts val="0"/>
                        </a:spcBef>
                        <a:spcAft>
                          <a:spcPts val="0"/>
                        </a:spcAft>
                        <a:buClr>
                          <a:srgbClr val="FFFFFF"/>
                        </a:buClr>
                        <a:buSzPts val="1200"/>
                        <a:buChar char="●"/>
                      </a:pPr>
                      <a:r>
                        <a:rPr lang="en" sz="1200">
                          <a:solidFill>
                            <a:srgbClr val="FFFFFF"/>
                          </a:solidFill>
                        </a:rPr>
                        <a:t>External factor that affects the success of our design</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The amount of time needed to complete our task</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Safe use of lasers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Performance</a:t>
                      </a:r>
                      <a:r>
                        <a:rPr lang="en" sz="1200">
                          <a:solidFill>
                            <a:srgbClr val="FFFFFF"/>
                          </a:solidFill>
                        </a:rPr>
                        <a:t> viewed by an audience</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Restrictions</a:t>
                      </a:r>
                      <a:r>
                        <a:rPr lang="en" sz="1200">
                          <a:solidFill>
                            <a:srgbClr val="FFFFFF"/>
                          </a:solidFill>
                        </a:rPr>
                        <a:t> set and by nations involving safety/related standards</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Industry ethics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Proper handling</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Maintain safety with appropriate </a:t>
                      </a:r>
                      <a:r>
                        <a:rPr lang="en" sz="1200">
                          <a:solidFill>
                            <a:srgbClr val="FFFFFF"/>
                          </a:solidFill>
                        </a:rPr>
                        <a:t>eyewear and </a:t>
                      </a:r>
                      <a:r>
                        <a:rPr lang="en" sz="1200">
                          <a:solidFill>
                            <a:srgbClr val="FFFFFF"/>
                          </a:solidFill>
                        </a:rPr>
                        <a:t>distance </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Available manufacturers </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Cost</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Overheating</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Consistency of response time </a:t>
                      </a:r>
                      <a:endParaRPr sz="1200">
                        <a:solidFill>
                          <a:srgbClr val="FFFFFF"/>
                        </a:solidFill>
                      </a:endParaRPr>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Design Testing</a:t>
            </a:r>
            <a:endParaRPr sz="3000"/>
          </a:p>
        </p:txBody>
      </p:sp>
      <p:sp>
        <p:nvSpPr>
          <p:cNvPr id="453" name="Google Shape;453;p46"/>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Our initial goal was to get our device to play a sound upon </a:t>
            </a:r>
            <a:r>
              <a:rPr lang="en" sz="1400"/>
              <a:t>interrupt</a:t>
            </a:r>
            <a:r>
              <a:rPr lang="en" sz="1400"/>
              <a:t> of the laser beam, this would act as the strumming section of our guitar.</a:t>
            </a:r>
            <a:endParaRPr sz="1400"/>
          </a:p>
          <a:p>
            <a:pPr indent="-317500" lvl="0" marL="457200" rtl="0" algn="l">
              <a:spcBef>
                <a:spcPts val="0"/>
              </a:spcBef>
              <a:spcAft>
                <a:spcPts val="0"/>
              </a:spcAft>
              <a:buSzPts val="1400"/>
              <a:buChar char="●"/>
            </a:pPr>
            <a:r>
              <a:rPr lang="en" sz="1400"/>
              <a:t>The following video shows successful implementation of this concept.</a:t>
            </a:r>
            <a:endParaRPr sz="1400"/>
          </a:p>
        </p:txBody>
      </p:sp>
      <p:sp>
        <p:nvSpPr>
          <p:cNvPr id="454" name="Google Shape;454;p46"/>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55" name="Google Shape;455;p46"/>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7"/>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Design Testing (continued)</a:t>
            </a:r>
            <a:endParaRPr sz="3000"/>
          </a:p>
        </p:txBody>
      </p:sp>
      <p:sp>
        <p:nvSpPr>
          <p:cNvPr id="461" name="Google Shape;461;p47"/>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Our next goal was to sustain the sound being played for a second after the interrupt, so that multiple notes can be hear at once when we implement multiple strings.</a:t>
            </a:r>
            <a:endParaRPr/>
          </a:p>
          <a:p>
            <a:pPr indent="-311150" lvl="0" marL="457200" rtl="0" algn="l">
              <a:spcBef>
                <a:spcPts val="0"/>
              </a:spcBef>
              <a:spcAft>
                <a:spcPts val="0"/>
              </a:spcAft>
              <a:buSzPts val="1300"/>
              <a:buChar char="●"/>
            </a:pPr>
            <a:r>
              <a:rPr lang="en"/>
              <a:t>The video below shows the note being sustained after being strummed.</a:t>
            </a:r>
            <a:endParaRPr/>
          </a:p>
          <a:p>
            <a:pPr indent="0" lvl="0" marL="457200" rtl="0" algn="l">
              <a:spcBef>
                <a:spcPts val="1600"/>
              </a:spcBef>
              <a:spcAft>
                <a:spcPts val="1600"/>
              </a:spcAft>
              <a:buNone/>
            </a:pPr>
            <a:r>
              <a:t/>
            </a:r>
            <a:endParaRPr/>
          </a:p>
        </p:txBody>
      </p:sp>
      <p:sp>
        <p:nvSpPr>
          <p:cNvPr id="462" name="Google Shape;462;p47"/>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63" name="Google Shape;463;p47"/>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8"/>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Design Progression</a:t>
            </a:r>
            <a:endParaRPr sz="3000"/>
          </a:p>
        </p:txBody>
      </p:sp>
      <p:sp>
        <p:nvSpPr>
          <p:cNvPr id="469" name="Google Shape;469;p48"/>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foundation of our project is essentially finished, we are currently working on implementing the fretboard design to select which note to play. </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Once the design is completed for one string it is only a matter of implementing the design across all four strings and building the housing.</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We are hoping to have breadboard testing complete by next week and order our PCB and begin building the final project in the next two weeks.</a:t>
            </a:r>
            <a:endParaRPr sz="1400"/>
          </a:p>
          <a:p>
            <a:pPr indent="0" lvl="0" marL="0" rtl="0" algn="l">
              <a:spcBef>
                <a:spcPts val="1600"/>
              </a:spcBef>
              <a:spcAft>
                <a:spcPts val="1600"/>
              </a:spcAft>
              <a:buNone/>
            </a:pPr>
            <a:r>
              <a:t/>
            </a:r>
            <a:endParaRPr sz="1400"/>
          </a:p>
        </p:txBody>
      </p:sp>
      <p:sp>
        <p:nvSpPr>
          <p:cNvPr id="470" name="Google Shape;470;p48"/>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71" name="Google Shape;471;p48"/>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9"/>
          <p:cNvSpPr txBox="1"/>
          <p:nvPr>
            <p:ph type="title"/>
          </p:nvPr>
        </p:nvSpPr>
        <p:spPr>
          <a:xfrm>
            <a:off x="425475" y="393750"/>
            <a:ext cx="7963500" cy="67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Roadblocks</a:t>
            </a:r>
            <a:endParaRPr sz="3100"/>
          </a:p>
        </p:txBody>
      </p:sp>
      <p:sp>
        <p:nvSpPr>
          <p:cNvPr id="477" name="Google Shape;477;p49"/>
          <p:cNvSpPr txBox="1"/>
          <p:nvPr>
            <p:ph idx="1" type="body"/>
          </p:nvPr>
        </p:nvSpPr>
        <p:spPr>
          <a:xfrm>
            <a:off x="425475" y="1108125"/>
            <a:ext cx="7911000" cy="3370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issues we were initially worried about, such as noise from ambient light or adjacent strings, did not end up being as much of an issue as we initially thought, as the photodiodes picked up very little light that was not directly on the photodiode.</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This lead to the issue of not drawing enough voltage to provide a digital reading under our initial photodiode bias of two volts.  We have solved this problem by using analog readings already, however to improve </a:t>
            </a:r>
            <a:r>
              <a:rPr lang="en" sz="1400"/>
              <a:t>performance</a:t>
            </a:r>
            <a:r>
              <a:rPr lang="en" sz="1400"/>
              <a:t> we would like to use purely digital readings.</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Simply increasing the resistance seemed like the most </a:t>
            </a:r>
            <a:r>
              <a:rPr lang="en" sz="1400"/>
              <a:t>straightforward</a:t>
            </a:r>
            <a:r>
              <a:rPr lang="en" sz="1400"/>
              <a:t> solution, however this lead to </a:t>
            </a:r>
            <a:r>
              <a:rPr lang="en" sz="1400"/>
              <a:t>inconsistent</a:t>
            </a:r>
            <a:r>
              <a:rPr lang="en" sz="1400"/>
              <a:t> performance in practice.</a:t>
            </a:r>
            <a:endParaRPr sz="1400"/>
          </a:p>
        </p:txBody>
      </p:sp>
      <p:sp>
        <p:nvSpPr>
          <p:cNvPr id="478" name="Google Shape;478;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0"/>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After </a:t>
            </a:r>
            <a:r>
              <a:rPr lang="en" sz="3000"/>
              <a:t>Successful</a:t>
            </a:r>
            <a:r>
              <a:rPr lang="en" sz="3000"/>
              <a:t> Completion</a:t>
            </a:r>
            <a:endParaRPr sz="3000"/>
          </a:p>
        </p:txBody>
      </p:sp>
      <p:sp>
        <p:nvSpPr>
          <p:cNvPr id="484" name="Google Shape;484;p50"/>
          <p:cNvSpPr txBox="1"/>
          <p:nvPr>
            <p:ph idx="1" type="body"/>
          </p:nvPr>
        </p:nvSpPr>
        <p:spPr>
          <a:xfrm>
            <a:off x="311700" y="1500475"/>
            <a:ext cx="8520600" cy="306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We have many stretch goals that we would like to implement upon completing our basic requirements. Some we may try to implement include:</a:t>
            </a:r>
            <a:endParaRPr sz="1400"/>
          </a:p>
          <a:p>
            <a:pPr indent="-317500" lvl="1" marL="914400" rtl="0" algn="l">
              <a:spcBef>
                <a:spcPts val="0"/>
              </a:spcBef>
              <a:spcAft>
                <a:spcPts val="0"/>
              </a:spcAft>
              <a:buSzPts val="1400"/>
              <a:buChar char="○"/>
            </a:pPr>
            <a:r>
              <a:rPr lang="en" sz="1400"/>
              <a:t>Dynamic response to velocity of strums</a:t>
            </a:r>
            <a:endParaRPr sz="1400"/>
          </a:p>
          <a:p>
            <a:pPr indent="-317500" lvl="1" marL="914400" rtl="0" algn="l">
              <a:spcBef>
                <a:spcPts val="0"/>
              </a:spcBef>
              <a:spcAft>
                <a:spcPts val="0"/>
              </a:spcAft>
              <a:buSzPts val="1400"/>
              <a:buChar char="○"/>
            </a:pPr>
            <a:r>
              <a:rPr lang="en" sz="1400"/>
              <a:t>Inclusion of a library of different playable sounds</a:t>
            </a:r>
            <a:endParaRPr sz="1400"/>
          </a:p>
          <a:p>
            <a:pPr indent="-317500" lvl="1" marL="914400" rtl="0" algn="l">
              <a:spcBef>
                <a:spcPts val="0"/>
              </a:spcBef>
              <a:spcAft>
                <a:spcPts val="0"/>
              </a:spcAft>
              <a:buSzPts val="1400"/>
              <a:buChar char="○"/>
            </a:pPr>
            <a:r>
              <a:rPr lang="en" sz="1400"/>
              <a:t>A full fretboard of 12 frets</a:t>
            </a:r>
            <a:endParaRPr sz="1400"/>
          </a:p>
          <a:p>
            <a:pPr indent="0" lvl="0" marL="457200" rtl="0" algn="l">
              <a:spcBef>
                <a:spcPts val="1600"/>
              </a:spcBef>
              <a:spcAft>
                <a:spcPts val="1600"/>
              </a:spcAft>
              <a:buNone/>
            </a:pPr>
            <a:r>
              <a:t/>
            </a:r>
            <a:endParaRPr sz="1400"/>
          </a:p>
        </p:txBody>
      </p:sp>
      <p:sp>
        <p:nvSpPr>
          <p:cNvPr id="485" name="Google Shape;485;p50"/>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86" name="Google Shape;486;p50"/>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1"/>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Financials</a:t>
            </a:r>
            <a:endParaRPr sz="3000"/>
          </a:p>
        </p:txBody>
      </p:sp>
      <p:sp>
        <p:nvSpPr>
          <p:cNvPr id="492" name="Google Shape;492;p51"/>
          <p:cNvSpPr txBox="1"/>
          <p:nvPr>
            <p:ph idx="1" type="body"/>
          </p:nvPr>
        </p:nvSpPr>
        <p:spPr>
          <a:xfrm>
            <a:off x="788250" y="1465600"/>
            <a:ext cx="7567500" cy="509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1000"/>
              </a:spcAft>
              <a:buNone/>
            </a:pPr>
            <a:r>
              <a:rPr lang="en" sz="1200">
                <a:solidFill>
                  <a:srgbClr val="FFFFFF"/>
                </a:solidFill>
                <a:latin typeface="Helvetica Neue"/>
                <a:ea typeface="Helvetica Neue"/>
                <a:cs typeface="Helvetica Neue"/>
                <a:sym typeface="Helvetica Neue"/>
              </a:rPr>
              <a:t>For the project there will not be any type of outside funding or sponsors from any parties. Instead, the project will be funded by the members of the group.</a:t>
            </a:r>
            <a:endParaRPr>
              <a:solidFill>
                <a:srgbClr val="FFFFFF"/>
              </a:solidFill>
            </a:endParaRPr>
          </a:p>
        </p:txBody>
      </p:sp>
      <p:sp>
        <p:nvSpPr>
          <p:cNvPr id="493" name="Google Shape;493;p51"/>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494" name="Google Shape;494;p51"/>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495" name="Google Shape;495;p51"/>
          <p:cNvPicPr preferRelativeResize="0"/>
          <p:nvPr/>
        </p:nvPicPr>
        <p:blipFill>
          <a:blip r:embed="rId4">
            <a:alphaModFix/>
          </a:blip>
          <a:stretch>
            <a:fillRect/>
          </a:stretch>
        </p:blipFill>
        <p:spPr>
          <a:xfrm>
            <a:off x="2878651" y="2071550"/>
            <a:ext cx="3386700" cy="2444175"/>
          </a:xfrm>
          <a:prstGeom prst="rect">
            <a:avLst/>
          </a:prstGeom>
          <a:noFill/>
          <a:ln>
            <a:noFill/>
          </a:ln>
        </p:spPr>
      </p:pic>
      <p:sp>
        <p:nvSpPr>
          <p:cNvPr id="496" name="Google Shape;496;p51"/>
          <p:cNvSpPr txBox="1"/>
          <p:nvPr/>
        </p:nvSpPr>
        <p:spPr>
          <a:xfrm>
            <a:off x="3747700" y="4452925"/>
            <a:ext cx="1556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FFFFFF"/>
                </a:solidFill>
                <a:latin typeface="Lato"/>
                <a:ea typeface="Lato"/>
                <a:cs typeface="Lato"/>
                <a:sym typeface="Lato"/>
              </a:rPr>
              <a:t>Projected Budget</a:t>
            </a:r>
            <a:endParaRPr i="1">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Goals</a:t>
            </a:r>
            <a:endParaRPr sz="3000"/>
          </a:p>
        </p:txBody>
      </p:sp>
      <p:sp>
        <p:nvSpPr>
          <p:cNvPr id="157" name="Google Shape;157;p16"/>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Considering the aforementioned objectives, we decided on the following goals:</a:t>
            </a:r>
            <a:endParaRPr sz="1400"/>
          </a:p>
          <a:p>
            <a:pPr indent="-317500" lvl="1" marL="914400" rtl="0" algn="l">
              <a:spcBef>
                <a:spcPts val="0"/>
              </a:spcBef>
              <a:spcAft>
                <a:spcPts val="0"/>
              </a:spcAft>
              <a:buSzPts val="1400"/>
              <a:buChar char="○"/>
            </a:pPr>
            <a:r>
              <a:rPr lang="en" sz="1400"/>
              <a:t>Design based on a ukulele:  four strings with notes being played by fretting and strumming the laser strings.</a:t>
            </a:r>
            <a:endParaRPr sz="1400"/>
          </a:p>
          <a:p>
            <a:pPr indent="-317500" lvl="1" marL="914400" rtl="0" algn="l">
              <a:spcBef>
                <a:spcPts val="0"/>
              </a:spcBef>
              <a:spcAft>
                <a:spcPts val="0"/>
              </a:spcAft>
              <a:buSzPts val="1400"/>
              <a:buChar char="○"/>
            </a:pPr>
            <a:r>
              <a:rPr lang="en" sz="1400"/>
              <a:t>Four notes of polyphony, so that chords can be played by strumming all four strings.</a:t>
            </a:r>
            <a:endParaRPr sz="1400"/>
          </a:p>
          <a:p>
            <a:pPr indent="-317500" lvl="1" marL="914400" rtl="0" algn="l">
              <a:spcBef>
                <a:spcPts val="0"/>
              </a:spcBef>
              <a:spcAft>
                <a:spcPts val="0"/>
              </a:spcAft>
              <a:buSzPts val="1400"/>
              <a:buChar char="○"/>
            </a:pPr>
            <a:r>
              <a:rPr lang="en" sz="1400"/>
              <a:t>Have the instrument sound and feel like a real ukulele, hardware design that gives a natural feel and software design that provides a natural sounding instrument.</a:t>
            </a:r>
            <a:endParaRPr sz="1400"/>
          </a:p>
        </p:txBody>
      </p:sp>
      <p:sp>
        <p:nvSpPr>
          <p:cNvPr id="158" name="Google Shape;158;p16"/>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159" name="Google Shape;159;p16"/>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2"/>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Financials (Continued) </a:t>
            </a:r>
            <a:endParaRPr sz="3000"/>
          </a:p>
        </p:txBody>
      </p:sp>
      <p:sp>
        <p:nvSpPr>
          <p:cNvPr id="502" name="Google Shape;502;p52"/>
          <p:cNvSpPr txBox="1"/>
          <p:nvPr>
            <p:ph idx="1" type="body"/>
          </p:nvPr>
        </p:nvSpPr>
        <p:spPr>
          <a:xfrm>
            <a:off x="788250" y="1465600"/>
            <a:ext cx="7567500" cy="509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1000"/>
              </a:spcAft>
              <a:buNone/>
            </a:pPr>
            <a:r>
              <a:rPr lang="en" sz="1200">
                <a:solidFill>
                  <a:srgbClr val="FFFFFF"/>
                </a:solidFill>
                <a:latin typeface="Helvetica Neue"/>
                <a:ea typeface="Helvetica Neue"/>
                <a:cs typeface="Helvetica Neue"/>
                <a:sym typeface="Helvetica Neue"/>
              </a:rPr>
              <a:t>The group was prepared to spend $1,000.00</a:t>
            </a:r>
            <a:endParaRPr>
              <a:solidFill>
                <a:srgbClr val="FFFFFF"/>
              </a:solidFill>
            </a:endParaRPr>
          </a:p>
        </p:txBody>
      </p:sp>
      <p:sp>
        <p:nvSpPr>
          <p:cNvPr id="503" name="Google Shape;503;p52"/>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504" name="Google Shape;504;p52"/>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
        <p:nvSpPr>
          <p:cNvPr id="505" name="Google Shape;505;p52"/>
          <p:cNvSpPr txBox="1"/>
          <p:nvPr/>
        </p:nvSpPr>
        <p:spPr>
          <a:xfrm>
            <a:off x="3747700" y="4452925"/>
            <a:ext cx="1556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FFFFFF"/>
                </a:solidFill>
                <a:latin typeface="Lato"/>
                <a:ea typeface="Lato"/>
                <a:cs typeface="Lato"/>
                <a:sym typeface="Lato"/>
              </a:rPr>
              <a:t>Projected Budget</a:t>
            </a:r>
            <a:endParaRPr i="1">
              <a:solidFill>
                <a:srgbClr val="FFFFFF"/>
              </a:solidFill>
              <a:latin typeface="Lato"/>
              <a:ea typeface="Lato"/>
              <a:cs typeface="Lato"/>
              <a:sym typeface="Lato"/>
            </a:endParaRPr>
          </a:p>
        </p:txBody>
      </p:sp>
      <p:pic>
        <p:nvPicPr>
          <p:cNvPr id="506" name="Google Shape;506;p52"/>
          <p:cNvPicPr preferRelativeResize="0"/>
          <p:nvPr/>
        </p:nvPicPr>
        <p:blipFill>
          <a:blip r:embed="rId3">
            <a:alphaModFix/>
          </a:blip>
          <a:stretch>
            <a:fillRect/>
          </a:stretch>
        </p:blipFill>
        <p:spPr>
          <a:xfrm>
            <a:off x="2497075" y="1869175"/>
            <a:ext cx="4057650" cy="1752600"/>
          </a:xfrm>
          <a:prstGeom prst="rect">
            <a:avLst/>
          </a:prstGeom>
          <a:noFill/>
          <a:ln>
            <a:noFill/>
          </a:ln>
        </p:spPr>
      </p:pic>
      <p:sp>
        <p:nvSpPr>
          <p:cNvPr id="507" name="Google Shape;507;p52"/>
          <p:cNvSpPr txBox="1"/>
          <p:nvPr/>
        </p:nvSpPr>
        <p:spPr>
          <a:xfrm>
            <a:off x="3793800" y="3621775"/>
            <a:ext cx="1556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FFFFFF"/>
                </a:solidFill>
                <a:latin typeface="Lato"/>
                <a:ea typeface="Lato"/>
                <a:cs typeface="Lato"/>
                <a:sym typeface="Lato"/>
              </a:rPr>
              <a:t>Cost</a:t>
            </a:r>
            <a:endParaRPr i="1">
              <a:solidFill>
                <a:srgbClr val="FFFFFF"/>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3"/>
          <p:cNvSpPr txBox="1"/>
          <p:nvPr>
            <p:ph idx="1" type="body"/>
          </p:nvPr>
        </p:nvSpPr>
        <p:spPr>
          <a:xfrm>
            <a:off x="4572000" y="2164825"/>
            <a:ext cx="548700" cy="345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END</a:t>
            </a:r>
            <a:endParaRPr/>
          </a:p>
        </p:txBody>
      </p:sp>
      <p:sp>
        <p:nvSpPr>
          <p:cNvPr id="513" name="Google Shape;513;p53"/>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514" name="Google Shape;514;p53"/>
          <p:cNvSpPr txBox="1"/>
          <p:nvPr>
            <p:ph idx="12" type="sldNum"/>
          </p:nvPr>
        </p:nvSpPr>
        <p:spPr>
          <a:xfrm>
            <a:off x="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Specification &amp; Requirements</a:t>
            </a:r>
            <a:endParaRPr/>
          </a:p>
        </p:txBody>
      </p:sp>
      <p:sp>
        <p:nvSpPr>
          <p:cNvPr id="165" name="Google Shape;165;p17"/>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1600"/>
              </a:spcBef>
              <a:spcAft>
                <a:spcPts val="0"/>
              </a:spcAft>
              <a:buNone/>
            </a:pPr>
            <a:r>
              <a:rPr lang="en" sz="1400"/>
              <a:t>The chart shown gives the specifications for</a:t>
            </a:r>
            <a:endParaRPr sz="1400"/>
          </a:p>
          <a:p>
            <a:pPr indent="0" lvl="0" marL="0" rtl="0" algn="l">
              <a:spcBef>
                <a:spcPts val="1600"/>
              </a:spcBef>
              <a:spcAft>
                <a:spcPts val="1600"/>
              </a:spcAft>
              <a:buNone/>
            </a:pPr>
            <a:r>
              <a:rPr lang="en" sz="1400"/>
              <a:t>our instrument.</a:t>
            </a:r>
            <a:endParaRPr sz="1400"/>
          </a:p>
        </p:txBody>
      </p:sp>
      <p:sp>
        <p:nvSpPr>
          <p:cNvPr id="166" name="Google Shape;166;p17"/>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167" name="Google Shape;167;p17"/>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168" name="Google Shape;168;p17"/>
          <p:cNvPicPr preferRelativeResize="0"/>
          <p:nvPr/>
        </p:nvPicPr>
        <p:blipFill>
          <a:blip r:embed="rId3">
            <a:alphaModFix/>
          </a:blip>
          <a:stretch>
            <a:fillRect/>
          </a:stretch>
        </p:blipFill>
        <p:spPr>
          <a:xfrm>
            <a:off x="3949825" y="1381600"/>
            <a:ext cx="4802551" cy="292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System Diagrams</a:t>
            </a:r>
            <a:endParaRPr sz="3000"/>
          </a:p>
        </p:txBody>
      </p:sp>
      <p:sp>
        <p:nvSpPr>
          <p:cNvPr id="174" name="Google Shape;174;p18"/>
          <p:cNvSpPr txBox="1"/>
          <p:nvPr>
            <p:ph idx="1" type="body"/>
          </p:nvPr>
        </p:nvSpPr>
        <p:spPr>
          <a:xfrm>
            <a:off x="311700" y="903875"/>
            <a:ext cx="8520600" cy="36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sz="1400"/>
              <a:t>The block diagram shown explains how we went about</a:t>
            </a:r>
            <a:endParaRPr sz="1400"/>
          </a:p>
          <a:p>
            <a:pPr indent="0" lvl="0" marL="0" rtl="0" algn="l">
              <a:spcBef>
                <a:spcPts val="1600"/>
              </a:spcBef>
              <a:spcAft>
                <a:spcPts val="1600"/>
              </a:spcAft>
              <a:buNone/>
            </a:pPr>
            <a:r>
              <a:rPr lang="en" sz="1400"/>
              <a:t>designing the instrument.</a:t>
            </a:r>
            <a:endParaRPr sz="1400"/>
          </a:p>
        </p:txBody>
      </p:sp>
      <p:sp>
        <p:nvSpPr>
          <p:cNvPr id="175" name="Google Shape;175;p18"/>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176" name="Google Shape;176;p18"/>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177" name="Google Shape;177;p18"/>
          <p:cNvPicPr preferRelativeResize="0"/>
          <p:nvPr/>
        </p:nvPicPr>
        <p:blipFill>
          <a:blip r:embed="rId4">
            <a:alphaModFix/>
          </a:blip>
          <a:stretch>
            <a:fillRect/>
          </a:stretch>
        </p:blipFill>
        <p:spPr>
          <a:xfrm>
            <a:off x="5008625" y="1080300"/>
            <a:ext cx="3557975" cy="3414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System Diagrams (conituned)</a:t>
            </a:r>
            <a:endParaRPr sz="2400"/>
          </a:p>
        </p:txBody>
      </p:sp>
      <p:sp>
        <p:nvSpPr>
          <p:cNvPr id="183" name="Google Shape;183;p19"/>
          <p:cNvSpPr txBox="1"/>
          <p:nvPr>
            <p:ph idx="1" type="body"/>
          </p:nvPr>
        </p:nvSpPr>
        <p:spPr>
          <a:xfrm>
            <a:off x="262850" y="1350525"/>
            <a:ext cx="30342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Top down view</a:t>
            </a:r>
            <a:endParaRPr sz="1400"/>
          </a:p>
          <a:p>
            <a:pPr indent="0" lvl="0" marL="0" rtl="0" algn="l">
              <a:spcBef>
                <a:spcPts val="1600"/>
              </a:spcBef>
              <a:spcAft>
                <a:spcPts val="1600"/>
              </a:spcAft>
              <a:buNone/>
            </a:pPr>
            <a:r>
              <a:t/>
            </a:r>
            <a:endParaRPr/>
          </a:p>
        </p:txBody>
      </p:sp>
      <p:sp>
        <p:nvSpPr>
          <p:cNvPr id="184" name="Google Shape;184;p19"/>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185" name="Google Shape;185;p19"/>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pic>
        <p:nvPicPr>
          <p:cNvPr id="186" name="Google Shape;186;p19"/>
          <p:cNvPicPr preferRelativeResize="0"/>
          <p:nvPr/>
        </p:nvPicPr>
        <p:blipFill>
          <a:blip r:embed="rId3">
            <a:alphaModFix/>
          </a:blip>
          <a:stretch>
            <a:fillRect/>
          </a:stretch>
        </p:blipFill>
        <p:spPr>
          <a:xfrm>
            <a:off x="194250" y="1776613"/>
            <a:ext cx="4248150" cy="2028825"/>
          </a:xfrm>
          <a:prstGeom prst="rect">
            <a:avLst/>
          </a:prstGeom>
          <a:noFill/>
          <a:ln>
            <a:noFill/>
          </a:ln>
        </p:spPr>
      </p:pic>
      <p:pic>
        <p:nvPicPr>
          <p:cNvPr id="187" name="Google Shape;187;p19"/>
          <p:cNvPicPr preferRelativeResize="0"/>
          <p:nvPr/>
        </p:nvPicPr>
        <p:blipFill>
          <a:blip r:embed="rId4">
            <a:alphaModFix/>
          </a:blip>
          <a:stretch>
            <a:fillRect/>
          </a:stretch>
        </p:blipFill>
        <p:spPr>
          <a:xfrm>
            <a:off x="4572000" y="1769688"/>
            <a:ext cx="4396800" cy="2042680"/>
          </a:xfrm>
          <a:prstGeom prst="rect">
            <a:avLst/>
          </a:prstGeom>
          <a:noFill/>
          <a:ln>
            <a:noFill/>
          </a:ln>
        </p:spPr>
      </p:pic>
      <p:sp>
        <p:nvSpPr>
          <p:cNvPr id="188" name="Google Shape;188;p19"/>
          <p:cNvSpPr txBox="1"/>
          <p:nvPr/>
        </p:nvSpPr>
        <p:spPr>
          <a:xfrm>
            <a:off x="4811650" y="1250975"/>
            <a:ext cx="2819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Side view of Fretboard</a:t>
            </a:r>
            <a:endParaRPr>
              <a:solidFill>
                <a:srgbClr val="FFFF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type="title"/>
          </p:nvPr>
        </p:nvSpPr>
        <p:spPr>
          <a:xfrm>
            <a:off x="311700" y="244150"/>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 and </a:t>
            </a:r>
            <a:r>
              <a:rPr lang="en"/>
              <a:t>Implementation</a:t>
            </a:r>
            <a:r>
              <a:rPr lang="en"/>
              <a:t> Decisions</a:t>
            </a:r>
            <a:endParaRPr/>
          </a:p>
        </p:txBody>
      </p:sp>
      <p:sp>
        <p:nvSpPr>
          <p:cNvPr id="194" name="Google Shape;194;p20"/>
          <p:cNvSpPr txBox="1"/>
          <p:nvPr>
            <p:ph idx="1" type="body"/>
          </p:nvPr>
        </p:nvSpPr>
        <p:spPr>
          <a:xfrm>
            <a:off x="704100" y="1067075"/>
            <a:ext cx="7723500" cy="34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t>Photonics Design</a:t>
            </a:r>
            <a:endParaRPr sz="1400"/>
          </a:p>
          <a:p>
            <a:pPr indent="-317500" lvl="0" marL="457200" rtl="0" algn="l">
              <a:spcBef>
                <a:spcPts val="1600"/>
              </a:spcBef>
              <a:spcAft>
                <a:spcPts val="0"/>
              </a:spcAft>
              <a:buSzPts val="1400"/>
              <a:buChar char="●"/>
            </a:pPr>
            <a:r>
              <a:rPr lang="en" sz="1400"/>
              <a:t>The decision to use photodiodes that are sensitive to infrared and near infrared wavelengths provided that our device was less </a:t>
            </a:r>
            <a:r>
              <a:rPr lang="en" sz="1400"/>
              <a:t>susceptible</a:t>
            </a:r>
            <a:r>
              <a:rPr lang="en" sz="1400"/>
              <a:t> to ambient light</a:t>
            </a:r>
            <a:endParaRPr sz="1400"/>
          </a:p>
          <a:p>
            <a:pPr indent="-317500" lvl="0" marL="457200" rtl="0" algn="l">
              <a:spcBef>
                <a:spcPts val="0"/>
              </a:spcBef>
              <a:spcAft>
                <a:spcPts val="0"/>
              </a:spcAft>
              <a:buSzPts val="1400"/>
              <a:buChar char="●"/>
            </a:pPr>
            <a:r>
              <a:rPr lang="en" sz="1400"/>
              <a:t>Photodiodes and laser diodes in this range of wavelengths were generally cheaper and more available than other wavelengths</a:t>
            </a:r>
            <a:endParaRPr sz="1400"/>
          </a:p>
          <a:p>
            <a:pPr indent="-317500" lvl="0" marL="457200" rtl="0" algn="l">
              <a:spcBef>
                <a:spcPts val="0"/>
              </a:spcBef>
              <a:spcAft>
                <a:spcPts val="0"/>
              </a:spcAft>
              <a:buSzPts val="1400"/>
              <a:buChar char="●"/>
            </a:pPr>
            <a:r>
              <a:rPr lang="en" sz="1400"/>
              <a:t>The use of photodiodes in photoconductive mode to read the amount of light reflected off the user provides a lot of control in terms of the device sensitivity</a:t>
            </a:r>
            <a:endParaRPr sz="1400"/>
          </a:p>
          <a:p>
            <a:pPr indent="-317500" lvl="0" marL="457200" rtl="0" algn="l">
              <a:spcBef>
                <a:spcPts val="0"/>
              </a:spcBef>
              <a:spcAft>
                <a:spcPts val="0"/>
              </a:spcAft>
              <a:buSzPts val="1400"/>
              <a:buChar char="●"/>
            </a:pPr>
            <a:r>
              <a:rPr lang="en" sz="1400"/>
              <a:t>Our optical system provides user inputs that are entirely digital, which allows for simple and intuitive software design and fast response times.</a:t>
            </a:r>
            <a:endParaRPr sz="1400"/>
          </a:p>
          <a:p>
            <a:pPr indent="0" lvl="0" marL="457200" rtl="0" algn="l">
              <a:spcBef>
                <a:spcPts val="1600"/>
              </a:spcBef>
              <a:spcAft>
                <a:spcPts val="0"/>
              </a:spcAft>
              <a:buNone/>
            </a:pPr>
            <a:r>
              <a:t/>
            </a:r>
            <a:endParaRPr sz="1400"/>
          </a:p>
          <a:p>
            <a:pPr indent="0" lvl="0" marL="0" rtl="0" algn="l">
              <a:spcBef>
                <a:spcPts val="1600"/>
              </a:spcBef>
              <a:spcAft>
                <a:spcPts val="1600"/>
              </a:spcAft>
              <a:buNone/>
            </a:pPr>
            <a:r>
              <a:t/>
            </a:r>
            <a:endParaRPr sz="1400"/>
          </a:p>
        </p:txBody>
      </p:sp>
      <p:sp>
        <p:nvSpPr>
          <p:cNvPr id="195" name="Google Shape;195;p20"/>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196" name="Google Shape;196;p20"/>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type="title"/>
          </p:nvPr>
        </p:nvSpPr>
        <p:spPr>
          <a:xfrm>
            <a:off x="486300" y="251425"/>
            <a:ext cx="8520600" cy="58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Design and Implementation Decisions (continued)</a:t>
            </a:r>
            <a:endParaRPr sz="2300"/>
          </a:p>
        </p:txBody>
      </p:sp>
      <p:sp>
        <p:nvSpPr>
          <p:cNvPr id="202" name="Google Shape;202;p21"/>
          <p:cNvSpPr txBox="1"/>
          <p:nvPr>
            <p:ph idx="1" type="body"/>
          </p:nvPr>
        </p:nvSpPr>
        <p:spPr>
          <a:xfrm>
            <a:off x="231675" y="1411375"/>
            <a:ext cx="3740400" cy="32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Hardware Design - Battery Technology</a:t>
            </a:r>
            <a:endParaRPr u="sng"/>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03" name="Google Shape;203;p21"/>
          <p:cNvSpPr txBox="1"/>
          <p:nvPr>
            <p:ph idx="12" type="sldNum"/>
          </p:nvPr>
        </p:nvSpPr>
        <p:spPr>
          <a:xfrm>
            <a:off x="856660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latin typeface="Lato"/>
                <a:ea typeface="Lato"/>
                <a:cs typeface="Lato"/>
                <a:sym typeface="Lato"/>
              </a:rPr>
              <a:t>‹#›</a:t>
            </a:fld>
            <a:endParaRPr>
              <a:solidFill>
                <a:schemeClr val="lt1"/>
              </a:solidFill>
              <a:latin typeface="Lato"/>
              <a:ea typeface="Lato"/>
              <a:cs typeface="Lato"/>
              <a:sym typeface="Lato"/>
            </a:endParaRPr>
          </a:p>
        </p:txBody>
      </p:sp>
      <p:sp>
        <p:nvSpPr>
          <p:cNvPr id="204" name="Google Shape;204;p21"/>
          <p:cNvSpPr txBox="1"/>
          <p:nvPr>
            <p:ph idx="12" type="sldNum"/>
          </p:nvPr>
        </p:nvSpPr>
        <p:spPr>
          <a:xfrm>
            <a:off x="76205" y="4749900"/>
            <a:ext cx="17934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of Central Florida</a:t>
            </a:r>
            <a:endParaRPr/>
          </a:p>
        </p:txBody>
      </p:sp>
      <p:graphicFrame>
        <p:nvGraphicFramePr>
          <p:cNvPr id="205" name="Google Shape;205;p21"/>
          <p:cNvGraphicFramePr/>
          <p:nvPr/>
        </p:nvGraphicFramePr>
        <p:xfrm>
          <a:off x="1197450" y="1885825"/>
          <a:ext cx="3000000" cy="3000000"/>
        </p:xfrm>
        <a:graphic>
          <a:graphicData uri="http://schemas.openxmlformats.org/drawingml/2006/table">
            <a:tbl>
              <a:tblPr>
                <a:noFill/>
                <a:tableStyleId>{4EDF12EB-1AA9-4EA0-809B-632B4B9AEDD4}</a:tableStyleId>
              </a:tblPr>
              <a:tblGrid>
                <a:gridCol w="1809750"/>
                <a:gridCol w="1809750"/>
                <a:gridCol w="1809750"/>
                <a:gridCol w="1809750"/>
              </a:tblGrid>
              <a:tr h="381000">
                <a:tc>
                  <a:txBody>
                    <a:bodyPr/>
                    <a:lstStyle/>
                    <a:p>
                      <a:pPr indent="0" lvl="0" marL="0" rtl="0" algn="ctr">
                        <a:spcBef>
                          <a:spcPts val="0"/>
                        </a:spcBef>
                        <a:spcAft>
                          <a:spcPts val="0"/>
                        </a:spcAft>
                        <a:buNone/>
                      </a:pPr>
                      <a:r>
                        <a:rPr lang="en">
                          <a:solidFill>
                            <a:srgbClr val="FFFFFF"/>
                          </a:solidFill>
                        </a:rPr>
                        <a:t>Lead Acid</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Lithium Ion</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Nickel Metal Hydride</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a:solidFill>
                            <a:srgbClr val="FFFFFF"/>
                          </a:solidFill>
                        </a:rPr>
                        <a:t>Nickel Cadmium</a:t>
                      </a:r>
                      <a:endParaRPr>
                        <a:solidFill>
                          <a:srgbClr val="FFFFFF"/>
                        </a:solidFill>
                      </a:endParaRPr>
                    </a:p>
                  </a:txBody>
                  <a:tcPr marT="91425" marB="91425" marR="91425" marL="91425"/>
                </a:tc>
              </a:tr>
              <a:tr h="381000">
                <a:tc>
                  <a:txBody>
                    <a:bodyPr/>
                    <a:lstStyle/>
                    <a:p>
                      <a:pPr indent="-304800" lvl="0" marL="457200" rtl="0" algn="l">
                        <a:spcBef>
                          <a:spcPts val="0"/>
                        </a:spcBef>
                        <a:spcAft>
                          <a:spcPts val="0"/>
                        </a:spcAft>
                        <a:buClr>
                          <a:srgbClr val="FFFFFF"/>
                        </a:buClr>
                        <a:buSzPts val="1200"/>
                        <a:buChar char="●"/>
                      </a:pPr>
                      <a:r>
                        <a:rPr lang="en" sz="1200">
                          <a:solidFill>
                            <a:srgbClr val="FFFFFF"/>
                          </a:solidFill>
                        </a:rPr>
                        <a:t>Low Cost </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High Current</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Low Energy-to-weight ratio</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Toxic</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High energy density</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Low self discharge</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High cost</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High energy density</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Low internal resistance</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High discharge</a:t>
                      </a:r>
                      <a:endParaRPr sz="1200">
                        <a:solidFill>
                          <a:srgbClr val="FFFFFF"/>
                        </a:solidFill>
                      </a:endParaRPr>
                    </a:p>
                  </a:txBody>
                  <a:tcPr marT="91425" marB="91425" marR="91425" marL="91425"/>
                </a:tc>
                <a:tc>
                  <a:txBody>
                    <a:bodyPr/>
                    <a:lstStyle/>
                    <a:p>
                      <a:pPr indent="-304800" lvl="0" marL="457200" rtl="0" algn="l">
                        <a:spcBef>
                          <a:spcPts val="0"/>
                        </a:spcBef>
                        <a:spcAft>
                          <a:spcPts val="0"/>
                        </a:spcAft>
                        <a:buClr>
                          <a:srgbClr val="FFFFFF"/>
                        </a:buClr>
                        <a:buSzPts val="1200"/>
                        <a:buChar char="●"/>
                      </a:pPr>
                      <a:r>
                        <a:rPr lang="en" sz="1200">
                          <a:solidFill>
                            <a:srgbClr val="FFFFFF"/>
                          </a:solidFill>
                        </a:rPr>
                        <a:t>High current</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Large number of cycles</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Toxic</a:t>
                      </a:r>
                      <a:endParaRPr sz="1200">
                        <a:solidFill>
                          <a:srgbClr val="FFFFFF"/>
                        </a:solidFil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