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6" r:id="rId6"/>
    <p:sldId id="296" r:id="rId7"/>
    <p:sldId id="280" r:id="rId8"/>
    <p:sldId id="306" r:id="rId9"/>
    <p:sldId id="287" r:id="rId10"/>
    <p:sldId id="257" r:id="rId11"/>
    <p:sldId id="260" r:id="rId12"/>
    <p:sldId id="307" r:id="rId13"/>
    <p:sldId id="268" r:id="rId14"/>
    <p:sldId id="262" r:id="rId15"/>
    <p:sldId id="288" r:id="rId16"/>
    <p:sldId id="258" r:id="rId17"/>
    <p:sldId id="270" r:id="rId18"/>
    <p:sldId id="275" r:id="rId19"/>
    <p:sldId id="292" r:id="rId20"/>
    <p:sldId id="297" r:id="rId21"/>
    <p:sldId id="295" r:id="rId22"/>
    <p:sldId id="305" r:id="rId23"/>
    <p:sldId id="286" r:id="rId24"/>
    <p:sldId id="291" r:id="rId25"/>
    <p:sldId id="308" r:id="rId26"/>
    <p:sldId id="281" r:id="rId27"/>
    <p:sldId id="309" r:id="rId28"/>
    <p:sldId id="310" r:id="rId29"/>
    <p:sldId id="304" r:id="rId30"/>
    <p:sldId id="285" r:id="rId31"/>
    <p:sldId id="277" r:id="rId32"/>
    <p:sldId id="261" r:id="rId33"/>
    <p:sldId id="271" r:id="rId34"/>
    <p:sldId id="273" r:id="rId35"/>
    <p:sldId id="274" r:id="rId36"/>
    <p:sldId id="290" r:id="rId37"/>
    <p:sldId id="289" r:id="rId38"/>
    <p:sldId id="279" r:id="rId39"/>
    <p:sldId id="278" r:id="rId40"/>
    <p:sldId id="269" r:id="rId41"/>
    <p:sldId id="302" r:id="rId42"/>
    <p:sldId id="301" r:id="rId43"/>
    <p:sldId id="300" r:id="rId44"/>
    <p:sldId id="30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26D1AC-6724-962E-E130-FD879DCC70CD}" v="2908" dt="2019-09-24T00:09:52.473"/>
    <p1510:client id="{20706E79-E9B8-B559-5DE9-7A64C0973098}" v="63" dt="2019-09-23T19:46:52.712"/>
    <p1510:client id="{687A61D2-AFE4-AD72-FE3C-861978488BF3}" v="58" dt="2019-09-24T00:39:12.357"/>
    <p1510:client id="{AF39CA63-CA7B-663A-3862-49CF1AADD0C9}" v="45" dt="2019-09-24T02:44:49.942"/>
    <p1510:client id="{B4C85458-00FE-ECD2-8597-292FAB6F1214}" v="41" dt="2019-09-23T22:24:47.325"/>
    <p1510:client id="{B77BFAFA-B421-FDFF-466A-BE9065579C43}" v="1582" dt="2019-09-24T03:27:59.473"/>
    <p1510:client id="{DAE93C9F-BD05-42C9-AE98-B1D7C0FFA3FB}" v="264" dt="2019-09-23T22:34:28.596"/>
    <p1510:client id="{FA8C6258-EB95-1E4E-A9F4-0ECE46942DAE}" v="477" dt="2019-09-23T19:42:51.071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3931BC-D713-4732-ABFB-AD9894C9072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93DD9F9-FEDE-454A-8380-52046A4F2413}">
      <dgm:prSet/>
      <dgm:spPr/>
      <dgm:t>
        <a:bodyPr/>
        <a:lstStyle/>
        <a:p>
          <a:r>
            <a:rPr lang="en-US" dirty="0"/>
            <a:t>Used to program LED's</a:t>
          </a:r>
        </a:p>
      </dgm:t>
    </dgm:pt>
    <dgm:pt modelId="{5EB82DCF-4AC7-4D3E-909E-1244D0974992}" type="parTrans" cxnId="{06B99F93-3189-4835-BFC8-FCDFA26E166C}">
      <dgm:prSet/>
      <dgm:spPr/>
      <dgm:t>
        <a:bodyPr/>
        <a:lstStyle/>
        <a:p>
          <a:endParaRPr lang="en-US"/>
        </a:p>
      </dgm:t>
    </dgm:pt>
    <dgm:pt modelId="{1787FF3F-D2A7-48C0-AE17-2501FAF232A9}" type="sibTrans" cxnId="{06B99F93-3189-4835-BFC8-FCDFA26E166C}">
      <dgm:prSet/>
      <dgm:spPr/>
      <dgm:t>
        <a:bodyPr/>
        <a:lstStyle/>
        <a:p>
          <a:endParaRPr lang="en-US"/>
        </a:p>
      </dgm:t>
    </dgm:pt>
    <dgm:pt modelId="{32CC8CAB-A8D2-4E3D-BC03-215170901A5B}">
      <dgm:prSet/>
      <dgm:spPr/>
      <dgm:t>
        <a:bodyPr/>
        <a:lstStyle/>
        <a:p>
          <a:r>
            <a:rPr lang="en-US" dirty="0" err="1"/>
            <a:t>FastLED</a:t>
          </a:r>
          <a:r>
            <a:rPr lang="en-US" dirty="0"/>
            <a:t> has a more robust feature set</a:t>
          </a:r>
        </a:p>
      </dgm:t>
    </dgm:pt>
    <dgm:pt modelId="{19136B24-E4E6-4FD5-862E-01A5DA3872CD}" type="parTrans" cxnId="{7F97A3F1-B4D0-48E2-AE54-4030B22F1EC1}">
      <dgm:prSet/>
      <dgm:spPr/>
      <dgm:t>
        <a:bodyPr/>
        <a:lstStyle/>
        <a:p>
          <a:endParaRPr lang="en-US"/>
        </a:p>
      </dgm:t>
    </dgm:pt>
    <dgm:pt modelId="{E347BC37-E707-4388-810B-F41E420E1167}" type="sibTrans" cxnId="{7F97A3F1-B4D0-48E2-AE54-4030B22F1EC1}">
      <dgm:prSet/>
      <dgm:spPr/>
      <dgm:t>
        <a:bodyPr/>
        <a:lstStyle/>
        <a:p>
          <a:endParaRPr lang="en-US"/>
        </a:p>
      </dgm:t>
    </dgm:pt>
    <dgm:pt modelId="{08CB16B6-3613-4BB1-B339-63DC0237402C}">
      <dgm:prSet/>
      <dgm:spPr/>
      <dgm:t>
        <a:bodyPr/>
        <a:lstStyle/>
        <a:p>
          <a:r>
            <a:rPr lang="en-US" dirty="0">
              <a:cs typeface="Calibri Light" panose="020F0302020204030204"/>
            </a:rPr>
            <a:t>Fast </a:t>
          </a:r>
          <a:r>
            <a:rPr lang="en-US" dirty="0"/>
            <a:t>math and memory functions</a:t>
          </a:r>
        </a:p>
      </dgm:t>
    </dgm:pt>
    <dgm:pt modelId="{598316E7-D9A0-4D9C-A8C5-C8ED5CBCA4AD}" type="parTrans" cxnId="{B4305B82-306D-40ED-8129-C635BAFD8A0A}">
      <dgm:prSet/>
      <dgm:spPr/>
      <dgm:t>
        <a:bodyPr/>
        <a:lstStyle/>
        <a:p>
          <a:endParaRPr lang="en-US"/>
        </a:p>
      </dgm:t>
    </dgm:pt>
    <dgm:pt modelId="{BAA454C7-6CEB-4D8F-BBF5-8981AF3226F5}" type="sibTrans" cxnId="{B4305B82-306D-40ED-8129-C635BAFD8A0A}">
      <dgm:prSet/>
      <dgm:spPr/>
      <dgm:t>
        <a:bodyPr/>
        <a:lstStyle/>
        <a:p>
          <a:endParaRPr lang="en-US"/>
        </a:p>
      </dgm:t>
    </dgm:pt>
    <dgm:pt modelId="{5C2132E1-7B5C-4F03-B065-4896212EDB92}">
      <dgm:prSet/>
      <dgm:spPr/>
      <dgm:t>
        <a:bodyPr/>
        <a:lstStyle/>
        <a:p>
          <a:r>
            <a:rPr lang="en-US" dirty="0"/>
            <a:t>color palettes</a:t>
          </a:r>
        </a:p>
      </dgm:t>
    </dgm:pt>
    <dgm:pt modelId="{0AA7AD2C-1F5B-498C-86D7-16D155C0C62E}" type="parTrans" cxnId="{CBF625C0-7037-4814-9DDE-D32BA3045957}">
      <dgm:prSet/>
      <dgm:spPr/>
      <dgm:t>
        <a:bodyPr/>
        <a:lstStyle/>
        <a:p>
          <a:endParaRPr lang="en-US"/>
        </a:p>
      </dgm:t>
    </dgm:pt>
    <dgm:pt modelId="{AB2DAD8E-D40C-4804-AEBB-78A1222C8079}" type="sibTrans" cxnId="{CBF625C0-7037-4814-9DDE-D32BA3045957}">
      <dgm:prSet/>
      <dgm:spPr/>
      <dgm:t>
        <a:bodyPr/>
        <a:lstStyle/>
        <a:p>
          <a:endParaRPr lang="en-US"/>
        </a:p>
      </dgm:t>
    </dgm:pt>
    <dgm:pt modelId="{071D84DD-5CCC-4EB0-82D2-2A39BBFFBE1C}">
      <dgm:prSet/>
      <dgm:spPr/>
      <dgm:t>
        <a:bodyPr/>
        <a:lstStyle/>
        <a:p>
          <a:r>
            <a:rPr lang="en-US" dirty="0"/>
            <a:t>Newer than Adafruit </a:t>
          </a:r>
          <a:r>
            <a:rPr lang="en-US" dirty="0" err="1"/>
            <a:t>Neopixel</a:t>
          </a:r>
          <a:r>
            <a:rPr lang="en-US" dirty="0"/>
            <a:t> Library</a:t>
          </a:r>
        </a:p>
      </dgm:t>
    </dgm:pt>
    <dgm:pt modelId="{320498F5-27EA-4A0F-80D0-FC7F5B217D60}" type="parTrans" cxnId="{85F96BC3-5D21-4F3B-95F5-57DA9C36D906}">
      <dgm:prSet/>
      <dgm:spPr/>
      <dgm:t>
        <a:bodyPr/>
        <a:lstStyle/>
        <a:p>
          <a:endParaRPr lang="en-US"/>
        </a:p>
      </dgm:t>
    </dgm:pt>
    <dgm:pt modelId="{8F96F3AE-BE29-4E53-936F-13D2FEEA0880}" type="sibTrans" cxnId="{85F96BC3-5D21-4F3B-95F5-57DA9C36D906}">
      <dgm:prSet/>
      <dgm:spPr/>
      <dgm:t>
        <a:bodyPr/>
        <a:lstStyle/>
        <a:p>
          <a:endParaRPr lang="en-US"/>
        </a:p>
      </dgm:t>
    </dgm:pt>
    <dgm:pt modelId="{C37FBFC7-8854-4035-B314-5A65D4EB3C10}" type="pres">
      <dgm:prSet presAssocID="{F83931BC-D713-4732-ABFB-AD9894C90724}" presName="linear" presStyleCnt="0">
        <dgm:presLayoutVars>
          <dgm:animLvl val="lvl"/>
          <dgm:resizeHandles val="exact"/>
        </dgm:presLayoutVars>
      </dgm:prSet>
      <dgm:spPr/>
    </dgm:pt>
    <dgm:pt modelId="{69589B7A-FDC8-4E62-875B-B90F47E88DAD}" type="pres">
      <dgm:prSet presAssocID="{A93DD9F9-FEDE-454A-8380-52046A4F241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F48E27E-863A-421C-9F1F-75A2DECA9081}" type="pres">
      <dgm:prSet presAssocID="{1787FF3F-D2A7-48C0-AE17-2501FAF232A9}" presName="spacer" presStyleCnt="0"/>
      <dgm:spPr/>
    </dgm:pt>
    <dgm:pt modelId="{1F578834-FD8C-453D-A415-7067DF1E1D7F}" type="pres">
      <dgm:prSet presAssocID="{32CC8CAB-A8D2-4E3D-BC03-215170901A5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37E673E-377E-4000-9E80-154310AE43E4}" type="pres">
      <dgm:prSet presAssocID="{E347BC37-E707-4388-810B-F41E420E1167}" presName="spacer" presStyleCnt="0"/>
      <dgm:spPr/>
    </dgm:pt>
    <dgm:pt modelId="{BB22F366-A828-413E-9D8C-ADE0414F8FD1}" type="pres">
      <dgm:prSet presAssocID="{08CB16B6-3613-4BB1-B339-63DC0237402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BD8AC65-FABA-4571-9D7A-16F63669CC9E}" type="pres">
      <dgm:prSet presAssocID="{BAA454C7-6CEB-4D8F-BBF5-8981AF3226F5}" presName="spacer" presStyleCnt="0"/>
      <dgm:spPr/>
    </dgm:pt>
    <dgm:pt modelId="{2FA128A5-6A74-4B8E-8A1F-6B77B9374623}" type="pres">
      <dgm:prSet presAssocID="{5C2132E1-7B5C-4F03-B065-4896212EDB9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64F02EE-AEDA-4F46-B71B-AA3AFE424DAA}" type="pres">
      <dgm:prSet presAssocID="{AB2DAD8E-D40C-4804-AEBB-78A1222C8079}" presName="spacer" presStyleCnt="0"/>
      <dgm:spPr/>
    </dgm:pt>
    <dgm:pt modelId="{226CC6D5-6CB7-48CD-A0E6-62101D793A72}" type="pres">
      <dgm:prSet presAssocID="{071D84DD-5CCC-4EB0-82D2-2A39BBFFBE1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08CF756-CBD5-4C14-BE41-D080738F1D8E}" type="presOf" srcId="{F83931BC-D713-4732-ABFB-AD9894C90724}" destId="{C37FBFC7-8854-4035-B314-5A65D4EB3C10}" srcOrd="0" destOrd="0" presId="urn:microsoft.com/office/officeart/2005/8/layout/vList2"/>
    <dgm:cxn modelId="{244C6D7E-1866-4CDD-839A-1DD701A4C7B3}" type="presOf" srcId="{32CC8CAB-A8D2-4E3D-BC03-215170901A5B}" destId="{1F578834-FD8C-453D-A415-7067DF1E1D7F}" srcOrd="0" destOrd="0" presId="urn:microsoft.com/office/officeart/2005/8/layout/vList2"/>
    <dgm:cxn modelId="{B4305B82-306D-40ED-8129-C635BAFD8A0A}" srcId="{F83931BC-D713-4732-ABFB-AD9894C90724}" destId="{08CB16B6-3613-4BB1-B339-63DC0237402C}" srcOrd="2" destOrd="0" parTransId="{598316E7-D9A0-4D9C-A8C5-C8ED5CBCA4AD}" sibTransId="{BAA454C7-6CEB-4D8F-BBF5-8981AF3226F5}"/>
    <dgm:cxn modelId="{06B99F93-3189-4835-BFC8-FCDFA26E166C}" srcId="{F83931BC-D713-4732-ABFB-AD9894C90724}" destId="{A93DD9F9-FEDE-454A-8380-52046A4F2413}" srcOrd="0" destOrd="0" parTransId="{5EB82DCF-4AC7-4D3E-909E-1244D0974992}" sibTransId="{1787FF3F-D2A7-48C0-AE17-2501FAF232A9}"/>
    <dgm:cxn modelId="{FBB312A9-8AC2-4C13-A3FB-E9743E59F3DC}" type="presOf" srcId="{08CB16B6-3613-4BB1-B339-63DC0237402C}" destId="{BB22F366-A828-413E-9D8C-ADE0414F8FD1}" srcOrd="0" destOrd="0" presId="urn:microsoft.com/office/officeart/2005/8/layout/vList2"/>
    <dgm:cxn modelId="{CBF625C0-7037-4814-9DDE-D32BA3045957}" srcId="{F83931BC-D713-4732-ABFB-AD9894C90724}" destId="{5C2132E1-7B5C-4F03-B065-4896212EDB92}" srcOrd="3" destOrd="0" parTransId="{0AA7AD2C-1F5B-498C-86D7-16D155C0C62E}" sibTransId="{AB2DAD8E-D40C-4804-AEBB-78A1222C8079}"/>
    <dgm:cxn modelId="{85F96BC3-5D21-4F3B-95F5-57DA9C36D906}" srcId="{F83931BC-D713-4732-ABFB-AD9894C90724}" destId="{071D84DD-5CCC-4EB0-82D2-2A39BBFFBE1C}" srcOrd="4" destOrd="0" parTransId="{320498F5-27EA-4A0F-80D0-FC7F5B217D60}" sibTransId="{8F96F3AE-BE29-4E53-936F-13D2FEEA0880}"/>
    <dgm:cxn modelId="{7F97A3F1-B4D0-48E2-AE54-4030B22F1EC1}" srcId="{F83931BC-D713-4732-ABFB-AD9894C90724}" destId="{32CC8CAB-A8D2-4E3D-BC03-215170901A5B}" srcOrd="1" destOrd="0" parTransId="{19136B24-E4E6-4FD5-862E-01A5DA3872CD}" sibTransId="{E347BC37-E707-4388-810B-F41E420E1167}"/>
    <dgm:cxn modelId="{4B5EE7F4-25B8-4624-9884-9106248581EA}" type="presOf" srcId="{A93DD9F9-FEDE-454A-8380-52046A4F2413}" destId="{69589B7A-FDC8-4E62-875B-B90F47E88DAD}" srcOrd="0" destOrd="0" presId="urn:microsoft.com/office/officeart/2005/8/layout/vList2"/>
    <dgm:cxn modelId="{3A8A86FC-FBB4-4F28-B516-35CBCB0BE1A8}" type="presOf" srcId="{071D84DD-5CCC-4EB0-82D2-2A39BBFFBE1C}" destId="{226CC6D5-6CB7-48CD-A0E6-62101D793A72}" srcOrd="0" destOrd="0" presId="urn:microsoft.com/office/officeart/2005/8/layout/vList2"/>
    <dgm:cxn modelId="{9B3181FE-EC86-4CBE-818F-ED48F3864E09}" type="presOf" srcId="{5C2132E1-7B5C-4F03-B065-4896212EDB92}" destId="{2FA128A5-6A74-4B8E-8A1F-6B77B9374623}" srcOrd="0" destOrd="0" presId="urn:microsoft.com/office/officeart/2005/8/layout/vList2"/>
    <dgm:cxn modelId="{7C62E224-1EED-47AC-AB79-A3F540E360EC}" type="presParOf" srcId="{C37FBFC7-8854-4035-B314-5A65D4EB3C10}" destId="{69589B7A-FDC8-4E62-875B-B90F47E88DAD}" srcOrd="0" destOrd="0" presId="urn:microsoft.com/office/officeart/2005/8/layout/vList2"/>
    <dgm:cxn modelId="{E192D814-537B-43A2-ACE9-E68F90D80D67}" type="presParOf" srcId="{C37FBFC7-8854-4035-B314-5A65D4EB3C10}" destId="{5F48E27E-863A-421C-9F1F-75A2DECA9081}" srcOrd="1" destOrd="0" presId="urn:microsoft.com/office/officeart/2005/8/layout/vList2"/>
    <dgm:cxn modelId="{74272778-3C93-4050-9807-EE0CC1EC4C91}" type="presParOf" srcId="{C37FBFC7-8854-4035-B314-5A65D4EB3C10}" destId="{1F578834-FD8C-453D-A415-7067DF1E1D7F}" srcOrd="2" destOrd="0" presId="urn:microsoft.com/office/officeart/2005/8/layout/vList2"/>
    <dgm:cxn modelId="{062AAC55-A80E-4084-8040-A74E3100DD66}" type="presParOf" srcId="{C37FBFC7-8854-4035-B314-5A65D4EB3C10}" destId="{437E673E-377E-4000-9E80-154310AE43E4}" srcOrd="3" destOrd="0" presId="urn:microsoft.com/office/officeart/2005/8/layout/vList2"/>
    <dgm:cxn modelId="{F36D7799-3A8E-49B1-9D11-1B0DB6E1E554}" type="presParOf" srcId="{C37FBFC7-8854-4035-B314-5A65D4EB3C10}" destId="{BB22F366-A828-413E-9D8C-ADE0414F8FD1}" srcOrd="4" destOrd="0" presId="urn:microsoft.com/office/officeart/2005/8/layout/vList2"/>
    <dgm:cxn modelId="{D32678C0-9C21-4D34-AD06-531378FA9BC1}" type="presParOf" srcId="{C37FBFC7-8854-4035-B314-5A65D4EB3C10}" destId="{3BD8AC65-FABA-4571-9D7A-16F63669CC9E}" srcOrd="5" destOrd="0" presId="urn:microsoft.com/office/officeart/2005/8/layout/vList2"/>
    <dgm:cxn modelId="{9377F1F8-4721-4F95-BEC9-5AFB09B74CEC}" type="presParOf" srcId="{C37FBFC7-8854-4035-B314-5A65D4EB3C10}" destId="{2FA128A5-6A74-4B8E-8A1F-6B77B9374623}" srcOrd="6" destOrd="0" presId="urn:microsoft.com/office/officeart/2005/8/layout/vList2"/>
    <dgm:cxn modelId="{BC587FBB-D7DE-4BE2-8E63-355746A9DF48}" type="presParOf" srcId="{C37FBFC7-8854-4035-B314-5A65D4EB3C10}" destId="{C64F02EE-AEDA-4F46-B71B-AA3AFE424DAA}" srcOrd="7" destOrd="0" presId="urn:microsoft.com/office/officeart/2005/8/layout/vList2"/>
    <dgm:cxn modelId="{FA6E2B2A-1A8D-4042-8C33-7BFADFF09D5C}" type="presParOf" srcId="{C37FBFC7-8854-4035-B314-5A65D4EB3C10}" destId="{226CC6D5-6CB7-48CD-A0E6-62101D793A7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89B7A-FDC8-4E62-875B-B90F47E88DAD}">
      <dsp:nvSpPr>
        <dsp:cNvPr id="0" name=""/>
        <dsp:cNvSpPr/>
      </dsp:nvSpPr>
      <dsp:spPr>
        <a:xfrm>
          <a:off x="0" y="905315"/>
          <a:ext cx="6513603" cy="7435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Used to program LED's</a:t>
          </a:r>
        </a:p>
      </dsp:txBody>
      <dsp:txXfrm>
        <a:off x="36296" y="941611"/>
        <a:ext cx="6441011" cy="670943"/>
      </dsp:txXfrm>
    </dsp:sp>
    <dsp:sp modelId="{1F578834-FD8C-453D-A415-7067DF1E1D7F}">
      <dsp:nvSpPr>
        <dsp:cNvPr id="0" name=""/>
        <dsp:cNvSpPr/>
      </dsp:nvSpPr>
      <dsp:spPr>
        <a:xfrm>
          <a:off x="0" y="1738130"/>
          <a:ext cx="6513603" cy="743535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FastLED</a:t>
          </a:r>
          <a:r>
            <a:rPr lang="en-US" sz="3100" kern="1200" dirty="0"/>
            <a:t> has a more robust feature set</a:t>
          </a:r>
        </a:p>
      </dsp:txBody>
      <dsp:txXfrm>
        <a:off x="36296" y="1774426"/>
        <a:ext cx="6441011" cy="670943"/>
      </dsp:txXfrm>
    </dsp:sp>
    <dsp:sp modelId="{BB22F366-A828-413E-9D8C-ADE0414F8FD1}">
      <dsp:nvSpPr>
        <dsp:cNvPr id="0" name=""/>
        <dsp:cNvSpPr/>
      </dsp:nvSpPr>
      <dsp:spPr>
        <a:xfrm>
          <a:off x="0" y="2570945"/>
          <a:ext cx="6513603" cy="743535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cs typeface="Calibri Light" panose="020F0302020204030204"/>
            </a:rPr>
            <a:t>Fast </a:t>
          </a:r>
          <a:r>
            <a:rPr lang="en-US" sz="3100" kern="1200" dirty="0"/>
            <a:t>math and memory functions</a:t>
          </a:r>
        </a:p>
      </dsp:txBody>
      <dsp:txXfrm>
        <a:off x="36296" y="2607241"/>
        <a:ext cx="6441011" cy="670943"/>
      </dsp:txXfrm>
    </dsp:sp>
    <dsp:sp modelId="{2FA128A5-6A74-4B8E-8A1F-6B77B9374623}">
      <dsp:nvSpPr>
        <dsp:cNvPr id="0" name=""/>
        <dsp:cNvSpPr/>
      </dsp:nvSpPr>
      <dsp:spPr>
        <a:xfrm>
          <a:off x="0" y="3403760"/>
          <a:ext cx="6513603" cy="743535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color palettes</a:t>
          </a:r>
        </a:p>
      </dsp:txBody>
      <dsp:txXfrm>
        <a:off x="36296" y="3440056"/>
        <a:ext cx="6441011" cy="670943"/>
      </dsp:txXfrm>
    </dsp:sp>
    <dsp:sp modelId="{226CC6D5-6CB7-48CD-A0E6-62101D793A72}">
      <dsp:nvSpPr>
        <dsp:cNvPr id="0" name=""/>
        <dsp:cNvSpPr/>
      </dsp:nvSpPr>
      <dsp:spPr>
        <a:xfrm>
          <a:off x="0" y="4236575"/>
          <a:ext cx="6513603" cy="74353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Newer than Adafruit </a:t>
          </a:r>
          <a:r>
            <a:rPr lang="en-US" sz="3100" kern="1200" dirty="0" err="1"/>
            <a:t>Neopixel</a:t>
          </a:r>
          <a:r>
            <a:rPr lang="en-US" sz="3100" kern="1200" dirty="0"/>
            <a:t> Library</a:t>
          </a:r>
        </a:p>
      </dsp:txBody>
      <dsp:txXfrm>
        <a:off x="36296" y="4272871"/>
        <a:ext cx="6441011" cy="670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cs typeface="Calibri Light"/>
              </a:rPr>
              <a:t>Smart Tabletop Gaming 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53345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1400" dirty="0">
                <a:cs typeface="Calibri"/>
              </a:rPr>
              <a:t>By: </a:t>
            </a:r>
          </a:p>
          <a:p>
            <a:pPr algn="l"/>
            <a:r>
              <a:rPr lang="en-US" sz="1400" dirty="0">
                <a:cs typeface="Calibri"/>
              </a:rPr>
              <a:t>Richard Almario  </a:t>
            </a:r>
            <a:r>
              <a:rPr lang="en-US" sz="1400" dirty="0" err="1">
                <a:cs typeface="Calibri"/>
              </a:rPr>
              <a:t>CpE</a:t>
            </a:r>
            <a:endParaRPr lang="en-US" sz="1400" dirty="0">
              <a:cs typeface="Calibri"/>
            </a:endParaRPr>
          </a:p>
          <a:p>
            <a:pPr algn="l"/>
            <a:r>
              <a:rPr lang="en-US" sz="1400" dirty="0">
                <a:cs typeface="Calibri"/>
              </a:rPr>
              <a:t>Hubert </a:t>
            </a:r>
            <a:r>
              <a:rPr lang="en-US" sz="1400" dirty="0" err="1">
                <a:cs typeface="Calibri"/>
              </a:rPr>
              <a:t>Barrantes</a:t>
            </a:r>
            <a:r>
              <a:rPr lang="en-US" sz="1400" dirty="0">
                <a:cs typeface="Calibri"/>
              </a:rPr>
              <a:t> </a:t>
            </a:r>
            <a:r>
              <a:rPr lang="en-US" sz="1400" dirty="0" err="1">
                <a:cs typeface="Calibri"/>
              </a:rPr>
              <a:t>CpE</a:t>
            </a:r>
            <a:endParaRPr lang="en-US" sz="1400" dirty="0">
              <a:cs typeface="Calibri"/>
            </a:endParaRPr>
          </a:p>
          <a:p>
            <a:pPr algn="l"/>
            <a:r>
              <a:rPr lang="en-US" sz="1400" dirty="0" err="1">
                <a:cs typeface="Calibri"/>
              </a:rPr>
              <a:t>Coraima</a:t>
            </a:r>
            <a:r>
              <a:rPr lang="en-US" sz="1400" dirty="0">
                <a:cs typeface="Calibri"/>
              </a:rPr>
              <a:t> Orochena EE</a:t>
            </a:r>
          </a:p>
          <a:p>
            <a:pPr algn="l"/>
            <a:r>
              <a:rPr lang="en-US" sz="1400" dirty="0">
                <a:cs typeface="Calibri"/>
              </a:rPr>
              <a:t>Jose Castano EE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0FE77DE7-684F-49A9-87E4-409AA001F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630" y="-134721"/>
            <a:ext cx="5784062" cy="635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DD45A472-21E7-46BA-9D39-92C9AD100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5" b="3297"/>
          <a:stretch/>
        </p:blipFill>
        <p:spPr>
          <a:xfrm>
            <a:off x="1004047" y="1088794"/>
            <a:ext cx="4987278" cy="1626760"/>
          </a:xfrm>
          <a:prstGeom prst="rect">
            <a:avLst/>
          </a:prstGeom>
        </p:spPr>
      </p:pic>
      <p:pic>
        <p:nvPicPr>
          <p:cNvPr id="4" name="Picture 4" descr="A screenshot of text&#10;&#10;Description generated with high confidence">
            <a:extLst>
              <a:ext uri="{FF2B5EF4-FFF2-40B4-BE49-F238E27FC236}">
                <a16:creationId xmlns:a16="http://schemas.microsoft.com/office/drawing/2014/main" id="{D69EC140-23BA-417A-B03D-5C30C8B2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048" y="658762"/>
            <a:ext cx="3457259" cy="6105831"/>
          </a:xfrm>
          <a:prstGeom prst="rect">
            <a:avLst/>
          </a:prstGeom>
        </p:spPr>
      </p:pic>
      <p:pic>
        <p:nvPicPr>
          <p:cNvPr id="3" name="Picture 4" descr="A circuit board&#10;&#10;Description generated with very high confidence">
            <a:extLst>
              <a:ext uri="{FF2B5EF4-FFF2-40B4-BE49-F238E27FC236}">
                <a16:creationId xmlns:a16="http://schemas.microsoft.com/office/drawing/2014/main" id="{41590CF3-6523-4331-AD6A-63CC4DB89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17" y="3207187"/>
            <a:ext cx="5834332" cy="28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17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PCB </a:t>
            </a:r>
            <a:r>
              <a:rPr lang="en-US" sz="3200">
                <a:solidFill>
                  <a:schemeClr val="bg1"/>
                </a:solidFill>
              </a:rPr>
              <a:t>Diagrams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  </a:t>
            </a:r>
          </a:p>
        </p:txBody>
      </p:sp>
      <p:pic>
        <p:nvPicPr>
          <p:cNvPr id="3" name="Picture 4" descr="A circuit board&#10;&#10;Description generated with high confidence">
            <a:extLst>
              <a:ext uri="{FF2B5EF4-FFF2-40B4-BE49-F238E27FC236}">
                <a16:creationId xmlns:a16="http://schemas.microsoft.com/office/drawing/2014/main" id="{3AEDA0CA-50B1-4AE8-8C23-1E73A2186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04" y="1598063"/>
            <a:ext cx="10225144" cy="485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19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XY Plotter</a:t>
            </a:r>
          </a:p>
        </p:txBody>
      </p:sp>
      <p:pic>
        <p:nvPicPr>
          <p:cNvPr id="3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3D4E6DDD-E29B-44E8-B862-9949F468F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79" y="307731"/>
            <a:ext cx="3657838" cy="3997637"/>
          </a:xfrm>
          <a:prstGeom prst="rect">
            <a:avLst/>
          </a:prstGeom>
        </p:spPr>
      </p:pic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CB5B816A-F848-4E27-873A-1B1A65C3A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764" y="307731"/>
            <a:ext cx="5312475" cy="3997637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218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0ABAE7-4DE3-4272-B840-7D63CFB4D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XY Plotters 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8CE2D82-4A80-4335-A466-548123D50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393949"/>
              </p:ext>
            </p:extLst>
          </p:nvPr>
        </p:nvGraphicFramePr>
        <p:xfrm>
          <a:off x="524633" y="307731"/>
          <a:ext cx="11087635" cy="399764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251455">
                  <a:extLst>
                    <a:ext uri="{9D8B030D-6E8A-4147-A177-3AD203B41FA5}">
                      <a16:colId xmlns:a16="http://schemas.microsoft.com/office/drawing/2014/main" val="3079590942"/>
                    </a:ext>
                  </a:extLst>
                </a:gridCol>
                <a:gridCol w="4167577">
                  <a:extLst>
                    <a:ext uri="{9D8B030D-6E8A-4147-A177-3AD203B41FA5}">
                      <a16:colId xmlns:a16="http://schemas.microsoft.com/office/drawing/2014/main" val="2188244024"/>
                    </a:ext>
                  </a:extLst>
                </a:gridCol>
                <a:gridCol w="2668603">
                  <a:extLst>
                    <a:ext uri="{9D8B030D-6E8A-4147-A177-3AD203B41FA5}">
                      <a16:colId xmlns:a16="http://schemas.microsoft.com/office/drawing/2014/main" val="2101256997"/>
                    </a:ext>
                  </a:extLst>
                </a:gridCol>
              </a:tblGrid>
              <a:tr h="628201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Name </a:t>
                      </a:r>
                    </a:p>
                  </a:txBody>
                  <a:tcPr marL="142773" marR="142773" marT="71386" marB="713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Working Area </a:t>
                      </a:r>
                    </a:p>
                  </a:txBody>
                  <a:tcPr marL="142773" marR="142773" marT="71386" marB="713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Price </a:t>
                      </a:r>
                    </a:p>
                  </a:txBody>
                  <a:tcPr marL="142773" marR="142773" marT="71386" marB="71386"/>
                </a:tc>
                <a:extLst>
                  <a:ext uri="{0D108BD9-81ED-4DB2-BD59-A6C34878D82A}">
                    <a16:rowId xmlns:a16="http://schemas.microsoft.com/office/drawing/2014/main" val="1734001126"/>
                  </a:ext>
                </a:extLst>
              </a:tr>
              <a:tr h="1056519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Laser Engraver Machine </a:t>
                      </a:r>
                    </a:p>
                  </a:txBody>
                  <a:tcPr marL="142773" marR="142773" marT="71386" marB="713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15.7 X 19.7 in</a:t>
                      </a:r>
                    </a:p>
                  </a:txBody>
                  <a:tcPr marL="142773" marR="142773" marT="71386" marB="713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$198.00</a:t>
                      </a:r>
                    </a:p>
                  </a:txBody>
                  <a:tcPr marL="142773" marR="142773" marT="71386" marB="71386"/>
                </a:tc>
                <a:extLst>
                  <a:ext uri="{0D108BD9-81ED-4DB2-BD59-A6C34878D82A}">
                    <a16:rowId xmlns:a16="http://schemas.microsoft.com/office/drawing/2014/main" val="4192677176"/>
                  </a:ext>
                </a:extLst>
              </a:tr>
              <a:tr h="628201">
                <a:tc>
                  <a:txBody>
                    <a:bodyPr/>
                    <a:lstStyle/>
                    <a:p>
                      <a:pPr algn="ctr"/>
                      <a:r>
                        <a:rPr lang="en-US" sz="2800" err="1"/>
                        <a:t>GoooGi</a:t>
                      </a:r>
                      <a:r>
                        <a:rPr lang="en-US" sz="2800"/>
                        <a:t> </a:t>
                      </a:r>
                      <a:r>
                        <a:rPr lang="en-US" sz="2800" err="1"/>
                        <a:t>Geeklab</a:t>
                      </a:r>
                      <a:r>
                        <a:rPr lang="en-US" sz="2800"/>
                        <a:t> </a:t>
                      </a:r>
                    </a:p>
                  </a:txBody>
                  <a:tcPr marL="142773" marR="142773" marT="71386" marB="713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8.3 X 11.7 in</a:t>
                      </a:r>
                    </a:p>
                  </a:txBody>
                  <a:tcPr marL="142773" marR="142773" marT="71386" marB="713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$255.00</a:t>
                      </a:r>
                    </a:p>
                  </a:txBody>
                  <a:tcPr marL="142773" marR="142773" marT="71386" marB="71386"/>
                </a:tc>
                <a:extLst>
                  <a:ext uri="{0D108BD9-81ED-4DB2-BD59-A6C34878D82A}">
                    <a16:rowId xmlns:a16="http://schemas.microsoft.com/office/drawing/2014/main" val="3323278668"/>
                  </a:ext>
                </a:extLst>
              </a:tr>
              <a:tr h="1056519">
                <a:tc>
                  <a:txBody>
                    <a:bodyPr/>
                    <a:lstStyle/>
                    <a:p>
                      <a:pPr algn="ctr"/>
                      <a:r>
                        <a:rPr lang="en-US" sz="2800" err="1"/>
                        <a:t>EleksDraw</a:t>
                      </a:r>
                      <a:r>
                        <a:rPr lang="en-US" sz="2800"/>
                        <a:t> Pen Writing Machine</a:t>
                      </a:r>
                    </a:p>
                  </a:txBody>
                  <a:tcPr marL="142773" marR="142773" marT="71386" marB="713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11 X 7.9 in </a:t>
                      </a:r>
                    </a:p>
                  </a:txBody>
                  <a:tcPr marL="142773" marR="142773" marT="71386" marB="713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$299.90</a:t>
                      </a:r>
                    </a:p>
                  </a:txBody>
                  <a:tcPr marL="142773" marR="142773" marT="71386" marB="71386"/>
                </a:tc>
                <a:extLst>
                  <a:ext uri="{0D108BD9-81ED-4DB2-BD59-A6C34878D82A}">
                    <a16:rowId xmlns:a16="http://schemas.microsoft.com/office/drawing/2014/main" val="1587673110"/>
                  </a:ext>
                </a:extLst>
              </a:tr>
              <a:tr h="62820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/>
                        <a:t>IDRAW Machine</a:t>
                      </a:r>
                    </a:p>
                  </a:txBody>
                  <a:tcPr marL="142773" marR="142773" marT="71386" marB="71386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/>
                        <a:t> 11.7 X 16.5 in</a:t>
                      </a:r>
                    </a:p>
                  </a:txBody>
                  <a:tcPr marL="142773" marR="142773" marT="71386" marB="71386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/>
                        <a:t>$350.00</a:t>
                      </a:r>
                    </a:p>
                  </a:txBody>
                  <a:tcPr marL="142773" marR="142773" marT="71386" marB="71386"/>
                </a:tc>
                <a:extLst>
                  <a:ext uri="{0D108BD9-81ED-4DB2-BD59-A6C34878D82A}">
                    <a16:rowId xmlns:a16="http://schemas.microsoft.com/office/drawing/2014/main" val="1553760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6876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884E6-C484-459C-A2B7-E274C11EE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IDRAW Machine 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floor, indoor, wooden, appliance&#10;&#10;Description generated with very high confidence">
            <a:extLst>
              <a:ext uri="{FF2B5EF4-FFF2-40B4-BE49-F238E27FC236}">
                <a16:creationId xmlns:a16="http://schemas.microsoft.com/office/drawing/2014/main" id="{18A8C5B6-6CC4-483C-B45E-0D38329D2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14" r="6789"/>
          <a:stretch/>
        </p:blipFill>
        <p:spPr>
          <a:xfrm>
            <a:off x="5153822" y="1029768"/>
            <a:ext cx="6553545" cy="480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11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LEDS</a:t>
            </a:r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26146E90-E65A-4D30-A259-639000925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79" y="307731"/>
            <a:ext cx="3657838" cy="3997637"/>
          </a:xfrm>
          <a:prstGeom prst="rect">
            <a:avLst/>
          </a:prstGeom>
        </p:spPr>
      </p:pic>
      <p:pic>
        <p:nvPicPr>
          <p:cNvPr id="3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0CAEF16F-DDDF-485E-BD90-C8F20BC8D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764" y="307731"/>
            <a:ext cx="5312475" cy="3997637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425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2998F-5638-42BF-8A05-7D47E1672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LEDS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650021-7187-45A3-B557-D3C6B2F7B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0496" y="492573"/>
            <a:ext cx="594019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9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A3053-CBD8-44DE-BE8E-A849D63F8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LED WS2182B Matrix Diagram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9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DD7C668-0166-44F6-B534-E2E8F0B24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4788" y="173025"/>
            <a:ext cx="4685806" cy="620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36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592D98-6C61-447D-9DB8-F254DED1E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FastLED Library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14674E7E-4043-455C-9FC3-C220A740B5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690595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7218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A3053-CBD8-44DE-BE8E-A849D63F8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/>
              <a:t>LED WS2182B Sequence Diagram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FB35311-741A-4B2C-AF11-EC40E9CCB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en-US" sz="2000"/>
              <a:t>For the power supply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6284DB-2249-496B-8B60-F1E4D0C7F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934207"/>
            <a:ext cx="6250769" cy="482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41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81BC32-FF58-4898-A6B5-7B3D059B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614406-135F-4875-9C87-53822CB1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2139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4400E-DC49-414E-B032-C1BEDFF05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434101"/>
            <a:ext cx="10279971" cy="1362042"/>
          </a:xfrm>
        </p:spPr>
        <p:txBody>
          <a:bodyPr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  <a:cs typeface="Calibri Light"/>
              </a:rPr>
              <a:t>Motivation and Objectives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7020BD-3785-4628-8C5E-A4011B43E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9694"/>
            <a:ext cx="12192000" cy="14630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0962265-49B8-4742-B0D7-87DCB49EC5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2279951"/>
              </p:ext>
            </p:extLst>
          </p:nvPr>
        </p:nvGraphicFramePr>
        <p:xfrm>
          <a:off x="960120" y="2970820"/>
          <a:ext cx="10279972" cy="288007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794112">
                  <a:extLst>
                    <a:ext uri="{9D8B030D-6E8A-4147-A177-3AD203B41FA5}">
                      <a16:colId xmlns:a16="http://schemas.microsoft.com/office/drawing/2014/main" val="2826819135"/>
                    </a:ext>
                  </a:extLst>
                </a:gridCol>
                <a:gridCol w="5485860">
                  <a:extLst>
                    <a:ext uri="{9D8B030D-6E8A-4147-A177-3AD203B41FA5}">
                      <a16:colId xmlns:a16="http://schemas.microsoft.com/office/drawing/2014/main" val="4233454950"/>
                    </a:ext>
                  </a:extLst>
                </a:gridCol>
              </a:tblGrid>
              <a:tr h="476404">
                <a:tc>
                  <a:txBody>
                    <a:bodyPr/>
                    <a:lstStyle/>
                    <a:p>
                      <a:pPr algn="ctr"/>
                      <a:r>
                        <a:rPr lang="en-US" sz="2100"/>
                        <a:t>Motivation </a:t>
                      </a:r>
                    </a:p>
                  </a:txBody>
                  <a:tcPr marL="108274" marR="108274" marT="54137" marB="541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/>
                        <a:t>Objectives </a:t>
                      </a:r>
                    </a:p>
                  </a:txBody>
                  <a:tcPr marL="108274" marR="108274" marT="54137" marB="54137"/>
                </a:tc>
                <a:extLst>
                  <a:ext uri="{0D108BD9-81ED-4DB2-BD59-A6C34878D82A}">
                    <a16:rowId xmlns:a16="http://schemas.microsoft.com/office/drawing/2014/main" val="1468544645"/>
                  </a:ext>
                </a:extLst>
              </a:tr>
              <a:tr h="801225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To make the game paperless </a:t>
                      </a:r>
                    </a:p>
                  </a:txBody>
                  <a:tcPr marL="108274" marR="108274" marT="54137" marB="541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To move the game pieces with a magnetic XY plotter</a:t>
                      </a:r>
                    </a:p>
                  </a:txBody>
                  <a:tcPr marL="108274" marR="108274" marT="54137" marB="54137"/>
                </a:tc>
                <a:extLst>
                  <a:ext uri="{0D108BD9-81ED-4DB2-BD59-A6C34878D82A}">
                    <a16:rowId xmlns:a16="http://schemas.microsoft.com/office/drawing/2014/main" val="2106655761"/>
                  </a:ext>
                </a:extLst>
              </a:tr>
              <a:tr h="801225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To merge a physical session with a Virtual tabletop</a:t>
                      </a:r>
                    </a:p>
                  </a:txBody>
                  <a:tcPr marL="108274" marR="108274" marT="54137" marB="541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Implementation of the LEDs to add effect on the game </a:t>
                      </a:r>
                    </a:p>
                  </a:txBody>
                  <a:tcPr marL="108274" marR="108274" marT="54137" marB="54137"/>
                </a:tc>
                <a:extLst>
                  <a:ext uri="{0D108BD9-81ED-4DB2-BD59-A6C34878D82A}">
                    <a16:rowId xmlns:a16="http://schemas.microsoft.com/office/drawing/2014/main" val="135813047"/>
                  </a:ext>
                </a:extLst>
              </a:tr>
              <a:tr h="801225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Able to communicate online </a:t>
                      </a:r>
                    </a:p>
                  </a:txBody>
                  <a:tcPr marL="108274" marR="108274" marT="54137" marB="541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Able to use an application to command the game pieces' movement using an </a:t>
                      </a:r>
                      <a:r>
                        <a:rPr lang="en-US" sz="1800" err="1"/>
                        <a:t>Wifi</a:t>
                      </a:r>
                      <a:r>
                        <a:rPr lang="en-US" sz="1800"/>
                        <a:t> module</a:t>
                      </a:r>
                    </a:p>
                  </a:txBody>
                  <a:tcPr marL="108274" marR="108274" marT="54137" marB="54137"/>
                </a:tc>
                <a:extLst>
                  <a:ext uri="{0D108BD9-81ED-4DB2-BD59-A6C34878D82A}">
                    <a16:rowId xmlns:a16="http://schemas.microsoft.com/office/drawing/2014/main" val="1309808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0845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Sensors</a:t>
            </a:r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26146E90-E65A-4D30-A259-639000925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79" y="307731"/>
            <a:ext cx="3657838" cy="3997637"/>
          </a:xfrm>
          <a:prstGeom prst="rect">
            <a:avLst/>
          </a:prstGeom>
        </p:spPr>
      </p:pic>
      <p:pic>
        <p:nvPicPr>
          <p:cNvPr id="3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DB263F47-3723-4074-BE7F-B88D7410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764" y="307731"/>
            <a:ext cx="5312475" cy="3997637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029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09E9E-2FCD-421C-8047-47EB881F6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Reed Switch Matrix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04D1B9-237D-432F-84D9-4B774B08A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8791" y="290868"/>
            <a:ext cx="6141902" cy="608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16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F5E6-016D-4A92-A5F4-A4B35D2A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en-US" dirty="0">
                <a:cs typeface="Calibri Light"/>
              </a:rPr>
              <a:t>Sensor Input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C88B938-39D7-43FD-87F1-371CE5DE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23" y="2811104"/>
            <a:ext cx="3366480" cy="25248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8704C-54E7-405F-B818-4E9B5A817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Calibri"/>
              </a:rPr>
              <a:t>Will be used to reduce the sensors input in the Arduino</a:t>
            </a:r>
          </a:p>
          <a:p>
            <a:r>
              <a:rPr lang="en-US" sz="2400" dirty="0">
                <a:cs typeface="Calibri"/>
              </a:rPr>
              <a:t>Coding Algorithm to reduce input pins.</a:t>
            </a:r>
          </a:p>
          <a:p>
            <a:r>
              <a:rPr lang="en-US" sz="2400" dirty="0">
                <a:cs typeface="Calibri"/>
              </a:rPr>
              <a:t>27 8:1 Mux and 1 4:1 Mux to create up to 192 inputs.</a:t>
            </a:r>
          </a:p>
          <a:p>
            <a:r>
              <a:rPr lang="en-US" sz="2400" dirty="0">
                <a:cs typeface="Calibri"/>
              </a:rPr>
              <a:t>11x 16 positions = 176 sensor positions</a:t>
            </a:r>
          </a:p>
          <a:p>
            <a:r>
              <a:rPr lang="en-US" sz="2400" dirty="0">
                <a:cs typeface="Calibri"/>
              </a:rPr>
              <a:t>8-bit binary data</a:t>
            </a:r>
          </a:p>
        </p:txBody>
      </p:sp>
    </p:spTree>
    <p:extLst>
      <p:ext uri="{BB962C8B-B14F-4D97-AF65-F5344CB8AC3E}">
        <p14:creationId xmlns:p14="http://schemas.microsoft.com/office/powerpoint/2010/main" val="681739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Power</a:t>
            </a:r>
          </a:p>
        </p:txBody>
      </p:sp>
      <p:pic>
        <p:nvPicPr>
          <p:cNvPr id="3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923EC7F0-2E85-4B99-BFC0-8D144CA98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79" y="307731"/>
            <a:ext cx="3657838" cy="3997637"/>
          </a:xfrm>
          <a:prstGeom prst="rect">
            <a:avLst/>
          </a:prstGeom>
        </p:spPr>
      </p:pic>
      <p:pic>
        <p:nvPicPr>
          <p:cNvPr id="4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D0D9377-47A5-483E-B2E6-6806229A4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764" y="307731"/>
            <a:ext cx="5312475" cy="3997637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143E7B-3FF0-4F59-A421-00B4D5FBC9FC}"/>
              </a:ext>
            </a:extLst>
          </p:cNvPr>
          <p:cNvSpPr txBox="1"/>
          <p:nvPr/>
        </p:nvSpPr>
        <p:spPr>
          <a:xfrm>
            <a:off x="1001441" y="2338147"/>
            <a:ext cx="4468483" cy="613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A2BE8-EDB4-4A1B-8773-0A68B48A5B45}"/>
              </a:ext>
            </a:extLst>
          </p:cNvPr>
          <p:cNvSpPr txBox="1"/>
          <p:nvPr/>
        </p:nvSpPr>
        <p:spPr>
          <a:xfrm>
            <a:off x="1618891" y="1978325"/>
            <a:ext cx="3447690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/>
          </a:p>
          <a:p>
            <a:pPr>
              <a:spcAft>
                <a:spcPts val="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19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F65CA-31A5-4135-86B5-4332094B0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Voltage Source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5400" dirty="0">
                <a:solidFill>
                  <a:srgbClr val="FFFFFF"/>
                </a:solidFill>
              </a:rPr>
              <a:t> 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CF50AF8-E3F1-4193-8887-11DD6DC749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6461247"/>
              </p:ext>
            </p:extLst>
          </p:nvPr>
        </p:nvGraphicFramePr>
        <p:xfrm>
          <a:off x="793598" y="2509911"/>
          <a:ext cx="10549705" cy="3198112"/>
        </p:xfrm>
        <a:graphic>
          <a:graphicData uri="http://schemas.openxmlformats.org/drawingml/2006/table">
            <a:tbl>
              <a:tblPr firstRow="1" bandRow="1">
                <a:noFill/>
                <a:tableStyleId>{073A0DAA-6AF3-43AB-8588-CEC1D06C72B9}</a:tableStyleId>
              </a:tblPr>
              <a:tblGrid>
                <a:gridCol w="4362881">
                  <a:extLst>
                    <a:ext uri="{9D8B030D-6E8A-4147-A177-3AD203B41FA5}">
                      <a16:colId xmlns:a16="http://schemas.microsoft.com/office/drawing/2014/main" val="2877927523"/>
                    </a:ext>
                  </a:extLst>
                </a:gridCol>
                <a:gridCol w="6186824">
                  <a:extLst>
                    <a:ext uri="{9D8B030D-6E8A-4147-A177-3AD203B41FA5}">
                      <a16:colId xmlns:a16="http://schemas.microsoft.com/office/drawing/2014/main" val="643153623"/>
                    </a:ext>
                  </a:extLst>
                </a:gridCol>
              </a:tblGrid>
              <a:tr h="799528"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rgbClr val="FFFFFF"/>
                          </a:solidFill>
                        </a:rPr>
                        <a:t>Voltage Source </a:t>
                      </a:r>
                    </a:p>
                  </a:txBody>
                  <a:tcPr marL="329476" marR="197685" marT="197685" marB="197685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rgbClr val="FFFFFF"/>
                          </a:solidFill>
                        </a:rPr>
                        <a:t>Component</a:t>
                      </a:r>
                    </a:p>
                  </a:txBody>
                  <a:tcPr marL="329476" marR="197685" marT="197685" marB="197685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463098"/>
                  </a:ext>
                </a:extLst>
              </a:tr>
              <a:tr h="799528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5V</a:t>
                      </a:r>
                    </a:p>
                  </a:txBody>
                  <a:tcPr marL="329476" marR="197685" marT="197685" marB="197685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PCB</a:t>
                      </a:r>
                    </a:p>
                  </a:txBody>
                  <a:tcPr marL="329476" marR="197685" marT="197685" marB="197685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500596"/>
                  </a:ext>
                </a:extLst>
              </a:tr>
              <a:tr h="799528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5V</a:t>
                      </a:r>
                    </a:p>
                  </a:txBody>
                  <a:tcPr marL="329476" marR="197685" marT="197685" marB="197685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LED Drivers </a:t>
                      </a:r>
                    </a:p>
                  </a:txBody>
                  <a:tcPr marL="329476" marR="197685" marT="197685" marB="197685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521538"/>
                  </a:ext>
                </a:extLst>
              </a:tr>
              <a:tr h="79952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12V</a:t>
                      </a:r>
                    </a:p>
                  </a:txBody>
                  <a:tcPr marL="329476" marR="197685" marT="197685" marB="197685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XY Plotter </a:t>
                      </a:r>
                    </a:p>
                  </a:txBody>
                  <a:tcPr marL="329476" marR="197685" marT="197685" marB="197685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079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534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WiFi-Communication</a:t>
            </a:r>
          </a:p>
        </p:txBody>
      </p:sp>
      <p:pic>
        <p:nvPicPr>
          <p:cNvPr id="3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923EC7F0-2E85-4B99-BFC0-8D144CA98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79" y="307731"/>
            <a:ext cx="3657838" cy="3997637"/>
          </a:xfrm>
          <a:prstGeom prst="rect">
            <a:avLst/>
          </a:prstGeom>
        </p:spPr>
      </p:pic>
      <p:pic>
        <p:nvPicPr>
          <p:cNvPr id="7" name="Picture 7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FB56A0ED-E94A-497F-8E59-AF113235D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764" y="307731"/>
            <a:ext cx="5312475" cy="3997637"/>
          </a:xfrm>
          <a:prstGeom prst="rect">
            <a:avLst/>
          </a:prstGeom>
        </p:spPr>
      </p:pic>
      <p:cxnSp>
        <p:nvCxnSpPr>
          <p:cNvPr id="53" name="Straight Connector 5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143E7B-3FF0-4F59-A421-00B4D5FBC9FC}"/>
              </a:ext>
            </a:extLst>
          </p:cNvPr>
          <p:cNvSpPr txBox="1"/>
          <p:nvPr/>
        </p:nvSpPr>
        <p:spPr>
          <a:xfrm>
            <a:off x="1001441" y="2338147"/>
            <a:ext cx="4468483" cy="613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A2BE8-EDB4-4A1B-8773-0A68B48A5B45}"/>
              </a:ext>
            </a:extLst>
          </p:cNvPr>
          <p:cNvSpPr txBox="1"/>
          <p:nvPr/>
        </p:nvSpPr>
        <p:spPr>
          <a:xfrm>
            <a:off x="1618891" y="1978325"/>
            <a:ext cx="3447690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/>
          </a:p>
          <a:p>
            <a:pPr>
              <a:spcAft>
                <a:spcPts val="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11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6DA80-6879-4ABD-A96F-7FB7A6807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31" y="911465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400" b="1">
                <a:cs typeface="Calibri Light"/>
              </a:rPr>
              <a:t>WiFi Module- ESP8266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E9230-B88F-4E3B-89B8-C18BAE823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000">
                <a:ea typeface="+mn-lt"/>
                <a:cs typeface="+mn-lt"/>
              </a:rPr>
              <a:t>Self-contained SOC with integrated TCP/IP protocol stack </a:t>
            </a:r>
          </a:p>
          <a:p>
            <a:r>
              <a:rPr lang="en-US" sz="2000">
                <a:ea typeface="+mn-lt"/>
                <a:cs typeface="+mn-lt"/>
              </a:rPr>
              <a:t>Integrated cache to improve the performance of the system and minimize memory requirements </a:t>
            </a:r>
          </a:p>
          <a:p>
            <a:r>
              <a:rPr lang="en-US" sz="2000">
                <a:ea typeface="+mn-lt"/>
                <a:cs typeface="+mn-lt"/>
              </a:rPr>
              <a:t>Abundant Learning Resources</a:t>
            </a:r>
          </a:p>
          <a:p>
            <a:r>
              <a:rPr lang="en-US" sz="2000">
                <a:ea typeface="+mn-lt"/>
                <a:cs typeface="+mn-lt"/>
              </a:rPr>
              <a:t>Relatively inexpensive</a:t>
            </a:r>
          </a:p>
          <a:p>
            <a:r>
              <a:rPr lang="en-US" sz="2000">
                <a:ea typeface="+mn-lt"/>
                <a:cs typeface="+mn-lt"/>
              </a:rPr>
              <a:t>Flexible designed and enhanced functions</a:t>
            </a:r>
            <a:endParaRPr lang="en-US"/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F0631C8-3DFD-42D2-AE50-16D9438B5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102837"/>
              </p:ext>
            </p:extLst>
          </p:nvPr>
        </p:nvGraphicFramePr>
        <p:xfrm>
          <a:off x="6462346" y="545123"/>
          <a:ext cx="4524146" cy="5642809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262073">
                  <a:extLst>
                    <a:ext uri="{9D8B030D-6E8A-4147-A177-3AD203B41FA5}">
                      <a16:colId xmlns:a16="http://schemas.microsoft.com/office/drawing/2014/main" val="2631478551"/>
                    </a:ext>
                  </a:extLst>
                </a:gridCol>
                <a:gridCol w="2262073">
                  <a:extLst>
                    <a:ext uri="{9D8B030D-6E8A-4147-A177-3AD203B41FA5}">
                      <a16:colId xmlns:a16="http://schemas.microsoft.com/office/drawing/2014/main" val="2524158803"/>
                    </a:ext>
                  </a:extLst>
                </a:gridCol>
              </a:tblGrid>
              <a:tr h="417403">
                <a:tc>
                  <a:txBody>
                    <a:bodyPr/>
                    <a:lstStyle/>
                    <a:p>
                      <a:r>
                        <a:rPr lang="en-US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Specification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721112"/>
                  </a:ext>
                </a:extLst>
              </a:tr>
              <a:tr h="870901">
                <a:tc>
                  <a:txBody>
                    <a:bodyPr/>
                    <a:lstStyle/>
                    <a:p>
                      <a:r>
                        <a:rPr lang="en-US"/>
                        <a:t>CPU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Tensilica L106 32-bit processor</a:t>
                      </a:r>
                      <a:endParaRPr lang="en-U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567699"/>
                  </a:ext>
                </a:extLst>
              </a:tr>
              <a:tr h="870901">
                <a:tc>
                  <a:txBody>
                    <a:bodyPr/>
                    <a:lstStyle/>
                    <a:p>
                      <a:r>
                        <a:rPr lang="en-US"/>
                        <a:t>Operating Voltage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2.5V ~ 3.6V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343563"/>
                  </a:ext>
                </a:extLst>
              </a:tr>
              <a:tr h="870901">
                <a:tc>
                  <a:txBody>
                    <a:bodyPr/>
                    <a:lstStyle/>
                    <a:p>
                      <a:r>
                        <a:rPr lang="en-US"/>
                        <a:t>Wi-Fi Mode 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Station/</a:t>
                      </a:r>
                      <a:r>
                        <a:rPr lang="en-US" err="1"/>
                        <a:t>SoftAP</a:t>
                      </a:r>
                      <a:r>
                        <a:rPr lang="en-US"/>
                        <a:t>/</a:t>
                      </a:r>
                      <a:r>
                        <a:rPr lang="en-US" err="1"/>
                        <a:t>SoftAp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952377"/>
                  </a:ext>
                </a:extLst>
              </a:tr>
              <a:tr h="870901">
                <a:tc>
                  <a:txBody>
                    <a:bodyPr/>
                    <a:lstStyle/>
                    <a:p>
                      <a:r>
                        <a:rPr lang="en-US"/>
                        <a:t>Security 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WPA/WPA2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395410"/>
                  </a:ext>
                </a:extLst>
              </a:tr>
              <a:tr h="870901">
                <a:tc>
                  <a:txBody>
                    <a:bodyPr/>
                    <a:lstStyle/>
                    <a:p>
                      <a:r>
                        <a:rPr lang="en-US"/>
                        <a:t>User Configurations 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AT instruction set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Cloud server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903015"/>
                  </a:ext>
                </a:extLst>
              </a:tr>
              <a:tr h="87090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Network Protocols 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IPv4, TCP/UDP/HTTP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980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79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5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Web Server and Database</a:t>
            </a:r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26146E90-E65A-4D30-A259-639000925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79" y="307731"/>
            <a:ext cx="3657838" cy="3997637"/>
          </a:xfrm>
          <a:prstGeom prst="rect">
            <a:avLst/>
          </a:prstGeom>
        </p:spPr>
      </p:pic>
      <p:pic>
        <p:nvPicPr>
          <p:cNvPr id="3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317445D0-7583-49FB-8917-A2E4AD15A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764" y="307731"/>
            <a:ext cx="5312475" cy="3997637"/>
          </a:xfrm>
          <a:prstGeom prst="rect">
            <a:avLst/>
          </a:prstGeom>
        </p:spPr>
      </p:pic>
      <p:cxnSp>
        <p:nvCxnSpPr>
          <p:cNvPr id="49" name="Straight Connector 5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355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6DA80-6879-4ABD-A96F-7FB7A6807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31" y="911465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400" b="1">
                <a:cs typeface="Calibri Light"/>
              </a:rPr>
              <a:t>DATABASE</a:t>
            </a:r>
            <a:r>
              <a:rPr lang="en-US" sz="2400" b="1">
                <a:ea typeface="+mj-lt"/>
                <a:cs typeface="+mj-lt"/>
              </a:rPr>
              <a:t> SELECTION</a:t>
            </a:r>
            <a:endParaRPr lang="en-US" sz="240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E9230-B88F-4E3B-89B8-C18BAE823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Database selection is between MongoDB and MYSQL systems </a:t>
            </a: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11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8DA2D7E-5A75-42DE-A719-946F1D95F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684299"/>
            <a:ext cx="6250769" cy="33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14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B33EA6-259F-49B8-AF81-40E7BDCB8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 b="1">
                <a:ea typeface="+mj-lt"/>
                <a:cs typeface="+mj-lt"/>
              </a:rPr>
              <a:t>MONGO DB</a:t>
            </a: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AEE80-F6DF-4639-A02A-FD7887B85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Object-oriented, simple, dynamic, and scalable NoSQL database</a:t>
            </a:r>
          </a:p>
          <a:p>
            <a:r>
              <a:rPr lang="en-US" sz="2000">
                <a:ea typeface="+mn-lt"/>
                <a:cs typeface="+mn-lt"/>
              </a:rPr>
              <a:t>Data objects stored as separate documents inside a collection, instead of storing the data into the columns and rows of a traditional relational database</a:t>
            </a:r>
          </a:p>
          <a:p>
            <a:pPr marL="0" indent="0">
              <a:buNone/>
            </a:pP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DF0447E-48EF-49F8-9452-78C4496C0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626187"/>
            <a:ext cx="6250769" cy="442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36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8471CE-AF49-4244-B466-423F1E952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Features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F19E9E4-B129-4153-BEBC-EF8B39B30F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1773137"/>
              </p:ext>
            </p:extLst>
          </p:nvPr>
        </p:nvGraphicFramePr>
        <p:xfrm>
          <a:off x="1427302" y="2509911"/>
          <a:ext cx="9282297" cy="42255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45278">
                  <a:extLst>
                    <a:ext uri="{9D8B030D-6E8A-4147-A177-3AD203B41FA5}">
                      <a16:colId xmlns:a16="http://schemas.microsoft.com/office/drawing/2014/main" val="3461009161"/>
                    </a:ext>
                  </a:extLst>
                </a:gridCol>
                <a:gridCol w="3076245">
                  <a:extLst>
                    <a:ext uri="{9D8B030D-6E8A-4147-A177-3AD203B41FA5}">
                      <a16:colId xmlns:a16="http://schemas.microsoft.com/office/drawing/2014/main" val="4093613603"/>
                    </a:ext>
                  </a:extLst>
                </a:gridCol>
                <a:gridCol w="3060774">
                  <a:extLst>
                    <a:ext uri="{9D8B030D-6E8A-4147-A177-3AD203B41FA5}">
                      <a16:colId xmlns:a16="http://schemas.microsoft.com/office/drawing/2014/main" val="2463250715"/>
                    </a:ext>
                  </a:extLst>
                </a:gridCol>
              </a:tblGrid>
              <a:tr h="454354">
                <a:tc>
                  <a:txBody>
                    <a:bodyPr/>
                    <a:lstStyle/>
                    <a:p>
                      <a:pPr fontAlgn="base"/>
                      <a:r>
                        <a:rPr lang="en-US" sz="1600" dirty="0">
                          <a:effectLst/>
                        </a:rPr>
                        <a:t>Main </a:t>
                      </a:r>
                    </a:p>
                  </a:txBody>
                  <a:tcPr marL="199616" marR="119769" marT="119769" marB="119769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dirty="0">
                          <a:effectLst/>
                        </a:rPr>
                        <a:t>Secondary </a:t>
                      </a:r>
                    </a:p>
                  </a:txBody>
                  <a:tcPr marL="199616" marR="119769" marT="119769" marB="119769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dirty="0">
                          <a:effectLst/>
                        </a:rPr>
                        <a:t>Stretch goals </a:t>
                      </a:r>
                    </a:p>
                  </a:txBody>
                  <a:tcPr marL="199616" marR="119769" marT="119769" marB="119769" anchor="ctr"/>
                </a:tc>
                <a:extLst>
                  <a:ext uri="{0D108BD9-81ED-4DB2-BD59-A6C34878D82A}">
                    <a16:rowId xmlns:a16="http://schemas.microsoft.com/office/drawing/2014/main" val="13969403"/>
                  </a:ext>
                </a:extLst>
              </a:tr>
              <a:tr h="1412487">
                <a:tc>
                  <a:txBody>
                    <a:bodyPr/>
                    <a:lstStyle/>
                    <a:p>
                      <a:pPr fontAlgn="base"/>
                      <a:r>
                        <a:rPr lang="en-US" sz="1600" dirty="0">
                          <a:effectLst/>
                        </a:rPr>
                        <a:t>Move the pieces of the board by using the app </a:t>
                      </a:r>
                    </a:p>
                  </a:txBody>
                  <a:tcPr marL="199616" marR="103800" marT="103800" marB="103800"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effectLst/>
                          <a:latin typeface="Calibri"/>
                        </a:rPr>
                        <a:t>Pinpoint Ending and Starting points for game objects while the object is moving. </a:t>
                      </a:r>
                    </a:p>
                    <a:p>
                      <a:pPr lvl="0">
                        <a:buNone/>
                      </a:pPr>
                      <a:endParaRPr lang="en-US" sz="1600" dirty="0">
                        <a:effectLst/>
                      </a:endParaRPr>
                    </a:p>
                  </a:txBody>
                  <a:tcPr marL="199616" marR="103800" marT="103800" marB="103800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dirty="0">
                          <a:effectLst/>
                        </a:rPr>
                        <a:t>LED Spell effects </a:t>
                      </a:r>
                    </a:p>
                  </a:txBody>
                  <a:tcPr marL="199616" marR="103800" marT="103800" marB="103800" anchor="ctr"/>
                </a:tc>
                <a:extLst>
                  <a:ext uri="{0D108BD9-81ED-4DB2-BD59-A6C34878D82A}">
                    <a16:rowId xmlns:a16="http://schemas.microsoft.com/office/drawing/2014/main" val="3001553682"/>
                  </a:ext>
                </a:extLst>
              </a:tr>
              <a:tr h="646581">
                <a:tc>
                  <a:txBody>
                    <a:bodyPr/>
                    <a:lstStyle/>
                    <a:p>
                      <a:pPr fontAlgn="base"/>
                      <a:r>
                        <a:rPr lang="en-US" sz="1600" dirty="0">
                          <a:effectLst/>
                        </a:rPr>
                        <a:t>Track the pieces on the board </a:t>
                      </a:r>
                    </a:p>
                  </a:txBody>
                  <a:tcPr marL="199616" marR="103800" marT="103800" marB="103800"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effectLst/>
                          <a:latin typeface="Calibri"/>
                        </a:rPr>
                        <a:t>Web app: have a responsive </a:t>
                      </a:r>
                      <a:r>
                        <a:rPr lang="en-US" sz="1600" b="0" i="0" u="none" strike="noStrike" noProof="0" dirty="0" err="1">
                          <a:effectLst/>
                          <a:latin typeface="Calibri"/>
                        </a:rPr>
                        <a:t>gui</a:t>
                      </a:r>
                      <a:r>
                        <a:rPr lang="en-US" sz="1600" b="0" i="0" u="none" strike="noStrike" noProof="0" dirty="0"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lvl="0">
                        <a:buNone/>
                      </a:pPr>
                      <a:endParaRPr lang="en-US" sz="1600" dirty="0">
                        <a:effectLst/>
                      </a:endParaRPr>
                    </a:p>
                  </a:txBody>
                  <a:tcPr marL="199616" marR="103800" marT="103800" marB="103800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dirty="0">
                          <a:effectLst/>
                        </a:rPr>
                        <a:t>LED range of sight of game pieces </a:t>
                      </a:r>
                    </a:p>
                  </a:txBody>
                  <a:tcPr marL="199616" marR="103800" marT="103800" marB="103800" anchor="ctr"/>
                </a:tc>
                <a:extLst>
                  <a:ext uri="{0D108BD9-81ED-4DB2-BD59-A6C34878D82A}">
                    <a16:rowId xmlns:a16="http://schemas.microsoft.com/office/drawing/2014/main" val="3954193709"/>
                  </a:ext>
                </a:extLst>
              </a:tr>
              <a:tr h="646581">
                <a:tc>
                  <a:txBody>
                    <a:bodyPr/>
                    <a:lstStyle/>
                    <a:p>
                      <a:pPr fontAlgn="base"/>
                      <a:r>
                        <a:rPr lang="en-US" sz="1600" dirty="0">
                          <a:effectLst/>
                        </a:rPr>
                        <a:t>Pinpoint pos on the board by using the web app </a:t>
                      </a:r>
                    </a:p>
                  </a:txBody>
                  <a:tcPr marL="199616" marR="103800" marT="103800" marB="103800" anchor="ctr"/>
                </a:tc>
                <a:tc>
                  <a:txBody>
                    <a:bodyPr/>
                    <a:lstStyle/>
                    <a:p>
                      <a:pPr fontAlgn="base"/>
                      <a:endParaRPr lang="en-US" sz="1600">
                        <a:effectLst/>
                      </a:endParaRPr>
                    </a:p>
                  </a:txBody>
                  <a:tcPr marL="199616" marR="103800" marT="103800" marB="103800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dirty="0">
                          <a:effectLst/>
                        </a:rPr>
                        <a:t>Layered/Scalable maps </a:t>
                      </a:r>
                    </a:p>
                  </a:txBody>
                  <a:tcPr marL="199616" marR="103800" marT="103800" marB="103800" anchor="ctr"/>
                </a:tc>
                <a:extLst>
                  <a:ext uri="{0D108BD9-81ED-4DB2-BD59-A6C34878D82A}">
                    <a16:rowId xmlns:a16="http://schemas.microsoft.com/office/drawing/2014/main" val="3475862511"/>
                  </a:ext>
                </a:extLst>
              </a:tr>
              <a:tr h="873758">
                <a:tc>
                  <a:txBody>
                    <a:bodyPr/>
                    <a:lstStyle/>
                    <a:p>
                      <a:pPr fontAlgn="base"/>
                      <a:r>
                        <a:rPr lang="en-US" sz="1600" dirty="0">
                          <a:effectLst/>
                        </a:rPr>
                        <a:t>Have a working pathfinding with the plotter (don’t collide game objects) </a:t>
                      </a:r>
                    </a:p>
                  </a:txBody>
                  <a:tcPr marL="199616" marR="103800" marT="103800" marB="103800" anchor="ctr"/>
                </a:tc>
                <a:tc>
                  <a:txBody>
                    <a:bodyPr/>
                    <a:lstStyle/>
                    <a:p>
                      <a:pPr fontAlgn="base"/>
                      <a:endParaRPr lang="en-US" sz="1600">
                        <a:effectLst/>
                      </a:endParaRPr>
                    </a:p>
                  </a:txBody>
                  <a:tcPr marL="199616" marR="103800" marT="103800" marB="103800" anchor="ctr"/>
                </a:tc>
                <a:tc>
                  <a:txBody>
                    <a:bodyPr/>
                    <a:lstStyle/>
                    <a:p>
                      <a:pPr fontAlgn="base"/>
                      <a:endParaRPr lang="en-US" sz="1600">
                        <a:effectLst/>
                      </a:endParaRPr>
                    </a:p>
                  </a:txBody>
                  <a:tcPr marL="199616" marR="103800" marT="103800" marB="103800" anchor="ctr"/>
                </a:tc>
                <a:extLst>
                  <a:ext uri="{0D108BD9-81ED-4DB2-BD59-A6C34878D82A}">
                    <a16:rowId xmlns:a16="http://schemas.microsoft.com/office/drawing/2014/main" val="153148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5503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852B0-D07D-428A-B95D-452AE4843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Selection criteria 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0571CE-FC5E-467C-A2B8-5BE56162E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ea typeface="+mn-lt"/>
                <a:cs typeface="+mn-lt"/>
              </a:rPr>
              <a:t>-</a:t>
            </a:r>
            <a:r>
              <a:rPr lang="en-US">
                <a:ea typeface="+mn-lt"/>
                <a:cs typeface="+mn-lt"/>
              </a:rPr>
              <a:t>Good For: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 b="1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Single language use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Real-time analytics and high-speed logging, caching, and high scalability.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Configuration management.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Mobile and social networking sites.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Evolving data requirements.</a:t>
            </a:r>
            <a:endParaRPr lang="en-US"/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199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93FF5-5614-455D-AC7F-63CAB174B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ea typeface="+mj-lt"/>
                <a:cs typeface="+mj-lt"/>
              </a:rPr>
              <a:t>WEB SERVER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5897F-166A-40CC-8E97-05BB667AD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-Node JS is the chosen webserver to utilize a single page web application</a:t>
            </a:r>
          </a:p>
          <a:p>
            <a:pPr>
              <a:buNone/>
            </a:pPr>
            <a:r>
              <a:rPr lang="en-US" dirty="0">
                <a:ea typeface="+mn-lt"/>
                <a:cs typeface="+mn-lt"/>
              </a:rPr>
              <a:t> Benefits:</a:t>
            </a:r>
            <a:endParaRPr lang="en-US" dirty="0"/>
          </a:p>
          <a:p>
            <a:pPr marL="457200" indent="-457200"/>
            <a:r>
              <a:rPr lang="en-US" dirty="0">
                <a:ea typeface="+mn-lt"/>
                <a:cs typeface="+mn-lt"/>
              </a:rPr>
              <a:t>allow us to create high performance, highly scalable, “real-time” applications.</a:t>
            </a:r>
          </a:p>
          <a:p>
            <a:pPr marL="457200" indent="-457200"/>
            <a:r>
              <a:rPr lang="en-US" dirty="0">
                <a:ea typeface="+mn-lt"/>
                <a:cs typeface="+mn-lt"/>
              </a:rPr>
              <a:t>benefit from re-usability of code and the lack of context switching.</a:t>
            </a:r>
          </a:p>
          <a:p>
            <a:pPr marL="457200" indent="-457200"/>
            <a:r>
              <a:rPr lang="en-US" dirty="0">
                <a:cs typeface="Calibri"/>
              </a:rPr>
              <a:t>Only one programming language used(JavaScript) which allows user to write both front and back end in the same language. </a:t>
            </a:r>
          </a:p>
          <a:p>
            <a:pPr marL="457200" indent="-457200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9805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F73D5-E65E-42D8-B0F2-6F3A8C693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Hosting Platform – Nodechef vs Heroku </a:t>
            </a:r>
            <a:br>
              <a:rPr lang="en-US">
                <a:cs typeface="Calibri Light"/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F837E-6363-4A20-9D47-A88C3EEA3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E706EE4-C03C-4DCD-B245-32345476B9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280720"/>
              </p:ext>
            </p:extLst>
          </p:nvPr>
        </p:nvGraphicFramePr>
        <p:xfrm>
          <a:off x="2507225" y="1794387"/>
          <a:ext cx="6365904" cy="457648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121968">
                  <a:extLst>
                    <a:ext uri="{9D8B030D-6E8A-4147-A177-3AD203B41FA5}">
                      <a16:colId xmlns:a16="http://schemas.microsoft.com/office/drawing/2014/main" val="4067940190"/>
                    </a:ext>
                  </a:extLst>
                </a:gridCol>
                <a:gridCol w="2121968">
                  <a:extLst>
                    <a:ext uri="{9D8B030D-6E8A-4147-A177-3AD203B41FA5}">
                      <a16:colId xmlns:a16="http://schemas.microsoft.com/office/drawing/2014/main" val="2692489548"/>
                    </a:ext>
                  </a:extLst>
                </a:gridCol>
                <a:gridCol w="2121968">
                  <a:extLst>
                    <a:ext uri="{9D8B030D-6E8A-4147-A177-3AD203B41FA5}">
                      <a16:colId xmlns:a16="http://schemas.microsoft.com/office/drawing/2014/main" val="3014331668"/>
                    </a:ext>
                  </a:extLst>
                </a:gridCol>
              </a:tblGrid>
              <a:tr h="6880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Nodechef 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heroku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375132"/>
                  </a:ext>
                </a:extLst>
              </a:tr>
              <a:tr h="688041">
                <a:tc>
                  <a:txBody>
                    <a:bodyPr/>
                    <a:lstStyle/>
                    <a:p>
                      <a:r>
                        <a:rPr lang="en-US" sz="2000" b="1"/>
                        <a:t>Benefits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Offers great mobile backend platom. High performance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Can be created almost instantenously. Scaling is straighforward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234884"/>
                  </a:ext>
                </a:extLst>
              </a:tr>
              <a:tr h="68804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noProof="0">
                          <a:latin typeface="Calibri"/>
                        </a:rPr>
                        <a:t>Pricing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Starts at $9 a month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Starts at $25 a month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07089"/>
                  </a:ext>
                </a:extLst>
              </a:tr>
              <a:tr h="688041">
                <a:tc>
                  <a:txBody>
                    <a:bodyPr/>
                    <a:lstStyle/>
                    <a:p>
                      <a:r>
                        <a:rPr lang="en-US" b="1"/>
                        <a:t>Trade-offs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Cannot SSH into an appplication and databases instances. 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Can have performance issues where there is serious traffic. For high volume apps, premium charge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048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6228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5F4903-5EF8-41D5-9C75-F6F381EA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 b="1">
                <a:cs typeface="Calibri Light"/>
              </a:rPr>
              <a:t>Web App Block Diagram</a:t>
            </a: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3E971-66D1-4DFB-B254-7D303465C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2000">
                <a:ea typeface="+mn-lt"/>
                <a:cs typeface="+mn-lt"/>
              </a:rPr>
              <a:t>Landing page after login validation</a:t>
            </a:r>
          </a:p>
          <a:p>
            <a:pPr marL="285750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2000">
                <a:ea typeface="+mn-lt"/>
                <a:cs typeface="+mn-lt"/>
              </a:rPr>
              <a:t>Large Grid space</a:t>
            </a:r>
          </a:p>
          <a:p>
            <a:pPr marL="285750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2000">
                <a:ea typeface="+mn-lt"/>
                <a:cs typeface="+mn-lt"/>
              </a:rPr>
              <a:t>User interaction with the Grid table reflects these actions on the physical gameboard</a:t>
            </a:r>
            <a:endParaRPr lang="en-US" sz="20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37A7E95-C497-445F-9B75-65B097C0B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838" y="643467"/>
            <a:ext cx="6218619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46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6DA80-6879-4ABD-A96F-7FB7A6807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 b="1">
                <a:cs typeface="Calibri Light"/>
              </a:rPr>
              <a:t>Tabletop Block Diagram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E9230-B88F-4E3B-89B8-C18BAE823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ea typeface="+mn-lt"/>
              <a:cs typeface="+mn-lt"/>
            </a:endParaRP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74AE74-3CC6-4CA9-97FA-8EA2EDC0783B}"/>
              </a:ext>
            </a:extLst>
          </p:cNvPr>
          <p:cNvSpPr txBox="1"/>
          <p:nvPr/>
        </p:nvSpPr>
        <p:spPr>
          <a:xfrm>
            <a:off x="645459" y="2640106"/>
            <a:ext cx="3314700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/>
              <a:t>Landing page after login validation</a:t>
            </a:r>
            <a:endParaRPr lang="en-US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>
                <a:cs typeface="Calibri"/>
              </a:rPr>
              <a:t>Large Grid space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>
                <a:cs typeface="Calibri"/>
              </a:rPr>
              <a:t>User interaction with the Grid table reflects these actions on the physical gameboard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>
              <a:cs typeface="Calibri"/>
            </a:endParaRPr>
          </a:p>
        </p:txBody>
      </p:sp>
      <p:pic>
        <p:nvPicPr>
          <p:cNvPr id="8" name="Picture 8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E2B1297A-73DF-49D2-A436-F3AD54A16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498" y="172492"/>
            <a:ext cx="6246540" cy="614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03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6DA80-6879-4ABD-A96F-7FB7A6807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 b="1">
                <a:cs typeface="Calibri Light"/>
              </a:rPr>
              <a:t>User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E9230-B88F-4E3B-89B8-C18BAE823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ea typeface="+mn-lt"/>
              <a:cs typeface="+mn-lt"/>
            </a:endParaRP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5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2C12E357-34E7-42E2-A3D3-9E9A612B8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866" y="114984"/>
            <a:ext cx="7162014" cy="65040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74AE74-3CC6-4CA9-97FA-8EA2EDC0783B}"/>
              </a:ext>
            </a:extLst>
          </p:cNvPr>
          <p:cNvSpPr txBox="1"/>
          <p:nvPr/>
        </p:nvSpPr>
        <p:spPr>
          <a:xfrm>
            <a:off x="645459" y="2640106"/>
            <a:ext cx="3190723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>
                <a:cs typeface="Calibri"/>
              </a:rPr>
              <a:t>The Game board matrix displays the current state of the board</a:t>
            </a:r>
            <a:endParaRPr lang="en-US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>
                <a:cs typeface="Calibri"/>
              </a:rPr>
              <a:t>Selected objects display basic information on the UI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0096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3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6DA80-6879-4ABD-A96F-7FB7A6807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600" b="1">
                <a:solidFill>
                  <a:srgbClr val="FFFFFF"/>
                </a:solidFill>
                <a:cs typeface="Calibri Light"/>
              </a:rPr>
              <a:t>Software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E9230-B88F-4E3B-89B8-C18BAE823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884873"/>
            <a:ext cx="7188199" cy="129209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800">
              <a:ea typeface="+mn-lt"/>
              <a:cs typeface="+mn-lt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ED6B89E-045F-4C28-A1AD-0EB65F75CE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960724"/>
              </p:ext>
            </p:extLst>
          </p:nvPr>
        </p:nvGraphicFramePr>
        <p:xfrm>
          <a:off x="3834580" y="835741"/>
          <a:ext cx="7967348" cy="5407736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4010490">
                  <a:extLst>
                    <a:ext uri="{9D8B030D-6E8A-4147-A177-3AD203B41FA5}">
                      <a16:colId xmlns:a16="http://schemas.microsoft.com/office/drawing/2014/main" val="3968949429"/>
                    </a:ext>
                  </a:extLst>
                </a:gridCol>
                <a:gridCol w="3956858">
                  <a:extLst>
                    <a:ext uri="{9D8B030D-6E8A-4147-A177-3AD203B41FA5}">
                      <a16:colId xmlns:a16="http://schemas.microsoft.com/office/drawing/2014/main" val="3595360895"/>
                    </a:ext>
                  </a:extLst>
                </a:gridCol>
              </a:tblGrid>
              <a:tr h="64818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 cap="all" spc="150">
                          <a:solidFill>
                            <a:schemeClr val="lt1"/>
                          </a:solidFill>
                          <a:effectLst/>
                        </a:rPr>
                        <a:t> Graphical UI Advantages vs Disadvantages</a:t>
                      </a:r>
                    </a:p>
                  </a:txBody>
                  <a:tcPr marL="92181" marR="92181" marT="92181" marB="921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559743"/>
                  </a:ext>
                </a:extLst>
              </a:tr>
              <a:tr h="592629">
                <a:tc>
                  <a:txBody>
                    <a:bodyPr/>
                    <a:lstStyle/>
                    <a:p>
                      <a:pPr algn="ctr"/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Advantages</a:t>
                      </a: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Disadvantages</a:t>
                      </a: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5346851"/>
                  </a:ext>
                </a:extLst>
              </a:tr>
              <a:tr h="833384"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200" b="0" cap="none" spc="0">
                          <a:solidFill>
                            <a:schemeClr val="tx1"/>
                          </a:solidFill>
                          <a:effectLst/>
                        </a:rPr>
                        <a:t>Relatively easy to use, ideal for a beginner.</a:t>
                      </a: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GUIs take a large amount of hard disk space compared to other interfaces </a:t>
                      </a: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956630"/>
                  </a:ext>
                </a:extLst>
              </a:tr>
              <a:tr h="833384"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200" b="0" cap="none" spc="0">
                          <a:solidFill>
                            <a:schemeClr val="tx1"/>
                          </a:solidFill>
                          <a:effectLst/>
                        </a:rPr>
                        <a:t>Easy to explore and find way around system using the WIMP/GUI interface method</a:t>
                      </a: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Need significantly more memory(RAM) to run compared to other type interfaces</a:t>
                      </a: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191816"/>
                  </a:ext>
                </a:extLst>
              </a:tr>
              <a:tr h="833384"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200" b="0" cap="none" spc="0">
                          <a:solidFill>
                            <a:schemeClr val="tx1"/>
                          </a:solidFill>
                          <a:effectLst/>
                        </a:rPr>
                        <a:t>No need to learn complicated commands </a:t>
                      </a: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Use more processing power compared to other type of interfaces</a:t>
                      </a: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035295"/>
                  </a:ext>
                </a:extLst>
              </a:tr>
              <a:tr h="833384"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200" b="0" cap="none" spc="0">
                          <a:solidFill>
                            <a:schemeClr val="tx1"/>
                          </a:solidFill>
                          <a:effectLst/>
                        </a:rPr>
                        <a:t>Help system available within the WIMP interfaces </a:t>
                      </a: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Slow for experienced programmers.</a:t>
                      </a:r>
                    </a:p>
                    <a:p>
                      <a:pPr marL="342900" lvl="0" indent="-342900"/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If experienced, CLI interfaces are better</a:t>
                      </a: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92795"/>
                  </a:ext>
                </a:extLst>
              </a:tr>
              <a:tr h="833384"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200" b="0" cap="none" spc="0">
                          <a:solidFill>
                            <a:schemeClr val="tx1"/>
                          </a:solidFill>
                          <a:effectLst/>
                        </a:rPr>
                        <a:t>Allows you to exchange data between different software applications</a:t>
                      </a: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032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591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Administrative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15D2C617-4F48-4CA7-9FC4-6F4313E8F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82" y="674407"/>
            <a:ext cx="4047843" cy="414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50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19A565-58FE-47E6-8DC0-6C332226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  <a:cs typeface="Calibri Light"/>
              </a:rPr>
              <a:t>Financing </a:t>
            </a:r>
            <a:endParaRPr lang="en-US" sz="26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FEF8BE7-F2A3-4BE3-A25E-54F4AB22E2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6879726"/>
              </p:ext>
            </p:extLst>
          </p:nvPr>
        </p:nvGraphicFramePr>
        <p:xfrm>
          <a:off x="4045705" y="1166648"/>
          <a:ext cx="7300989" cy="45247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89098">
                  <a:extLst>
                    <a:ext uri="{9D8B030D-6E8A-4147-A177-3AD203B41FA5}">
                      <a16:colId xmlns:a16="http://schemas.microsoft.com/office/drawing/2014/main" val="1848614535"/>
                    </a:ext>
                  </a:extLst>
                </a:gridCol>
                <a:gridCol w="2193328">
                  <a:extLst>
                    <a:ext uri="{9D8B030D-6E8A-4147-A177-3AD203B41FA5}">
                      <a16:colId xmlns:a16="http://schemas.microsoft.com/office/drawing/2014/main" val="3855731086"/>
                    </a:ext>
                  </a:extLst>
                </a:gridCol>
                <a:gridCol w="2118563">
                  <a:extLst>
                    <a:ext uri="{9D8B030D-6E8A-4147-A177-3AD203B41FA5}">
                      <a16:colId xmlns:a16="http://schemas.microsoft.com/office/drawing/2014/main" val="266932571"/>
                    </a:ext>
                  </a:extLst>
                </a:gridCol>
              </a:tblGrid>
              <a:tr h="411337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</a:rPr>
                        <a:t>Budget Expectations </a:t>
                      </a:r>
                      <a:endParaRPr lang="en-US" sz="2400" b="1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306292"/>
                  </a:ext>
                </a:extLst>
              </a:tr>
              <a:tr h="41133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effectLst/>
                        </a:rPr>
                        <a:t>Unit </a:t>
                      </a:r>
                      <a:endParaRPr lang="en-US" sz="2400" b="1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effectLst/>
                        </a:rPr>
                        <a:t>Quantity </a:t>
                      </a:r>
                      <a:endParaRPr lang="en-US" sz="2400" b="1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effectLst/>
                        </a:rPr>
                        <a:t>Cost </a:t>
                      </a:r>
                      <a:endParaRPr lang="en-US" sz="2400" b="1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extLst>
                  <a:ext uri="{0D108BD9-81ED-4DB2-BD59-A6C34878D82A}">
                    <a16:rowId xmlns:a16="http://schemas.microsoft.com/office/drawing/2014/main" val="179052821"/>
                  </a:ext>
                </a:extLst>
              </a:tr>
              <a:tr h="41133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</a:rPr>
                        <a:t>XY Plotter </a:t>
                      </a:r>
                      <a:endParaRPr lang="en-US" sz="2400" b="1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</a:rPr>
                        <a:t>1 </a:t>
                      </a:r>
                      <a:endParaRPr lang="en-US" sz="2400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 dirty="0">
                          <a:effectLst/>
                        </a:rPr>
                        <a:t>$350 </a:t>
                      </a:r>
                      <a:endParaRPr lang="en-US" sz="2400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extLst>
                  <a:ext uri="{0D108BD9-81ED-4DB2-BD59-A6C34878D82A}">
                    <a16:rowId xmlns:a16="http://schemas.microsoft.com/office/drawing/2014/main" val="1271403252"/>
                  </a:ext>
                </a:extLst>
              </a:tr>
              <a:tr h="41133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</a:rPr>
                        <a:t>Sensors </a:t>
                      </a:r>
                      <a:endParaRPr lang="en-US" sz="2400" b="1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</a:rPr>
                        <a:t>176</a:t>
                      </a:r>
                      <a:endParaRPr lang="en-US" sz="2400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 dirty="0">
                          <a:effectLst/>
                        </a:rPr>
                        <a:t>~$150 </a:t>
                      </a:r>
                      <a:endParaRPr lang="en-US" sz="2400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extLst>
                  <a:ext uri="{0D108BD9-81ED-4DB2-BD59-A6C34878D82A}">
                    <a16:rowId xmlns:a16="http://schemas.microsoft.com/office/drawing/2014/main" val="1345358315"/>
                  </a:ext>
                </a:extLst>
              </a:tr>
              <a:tr h="41133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</a:rPr>
                        <a:t>LEDs </a:t>
                      </a:r>
                      <a:endParaRPr lang="en-US" sz="2400" b="1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</a:rPr>
                        <a:t>176(11x16) </a:t>
                      </a:r>
                      <a:endParaRPr lang="en-US" sz="2400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 dirty="0">
                          <a:effectLst/>
                        </a:rPr>
                        <a:t>$45 </a:t>
                      </a:r>
                      <a:endParaRPr lang="en-US" sz="2400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extLst>
                  <a:ext uri="{0D108BD9-81ED-4DB2-BD59-A6C34878D82A}">
                    <a16:rowId xmlns:a16="http://schemas.microsoft.com/office/drawing/2014/main" val="847943601"/>
                  </a:ext>
                </a:extLst>
              </a:tr>
              <a:tr h="41133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</a:rPr>
                        <a:t>Controller </a:t>
                      </a:r>
                      <a:endParaRPr lang="en-US" sz="2400" b="1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</a:rPr>
                        <a:t>1 </a:t>
                      </a:r>
                      <a:endParaRPr lang="en-US" sz="2400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 dirty="0">
                          <a:effectLst/>
                        </a:rPr>
                        <a:t>$15-$30 </a:t>
                      </a:r>
                      <a:endParaRPr lang="en-US" sz="2400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extLst>
                  <a:ext uri="{0D108BD9-81ED-4DB2-BD59-A6C34878D82A}">
                    <a16:rowId xmlns:a16="http://schemas.microsoft.com/office/drawing/2014/main" val="2264953484"/>
                  </a:ext>
                </a:extLst>
              </a:tr>
              <a:tr h="41133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</a:rPr>
                        <a:t>Server </a:t>
                      </a:r>
                      <a:endParaRPr lang="en-US" sz="2400" b="1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</a:rPr>
                        <a:t>1 </a:t>
                      </a:r>
                      <a:endParaRPr lang="en-US" sz="2400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 dirty="0">
                          <a:effectLst/>
                        </a:rPr>
                        <a:t>$100 </a:t>
                      </a:r>
                      <a:endParaRPr lang="en-US" sz="2400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extLst>
                  <a:ext uri="{0D108BD9-81ED-4DB2-BD59-A6C34878D82A}">
                    <a16:rowId xmlns:a16="http://schemas.microsoft.com/office/drawing/2014/main" val="4034703120"/>
                  </a:ext>
                </a:extLst>
              </a:tr>
              <a:tr h="41133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</a:rPr>
                        <a:t>Power Source </a:t>
                      </a:r>
                      <a:endParaRPr lang="en-US" sz="2400" b="1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</a:rPr>
                        <a:t>3 </a:t>
                      </a:r>
                      <a:endParaRPr lang="en-US" sz="2400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 dirty="0">
                          <a:effectLst/>
                        </a:rPr>
                        <a:t>$80 </a:t>
                      </a:r>
                      <a:endParaRPr lang="en-US" sz="2400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extLst>
                  <a:ext uri="{0D108BD9-81ED-4DB2-BD59-A6C34878D82A}">
                    <a16:rowId xmlns:a16="http://schemas.microsoft.com/office/drawing/2014/main" val="1951833099"/>
                  </a:ext>
                </a:extLst>
              </a:tr>
              <a:tr h="41133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</a:rPr>
                        <a:t>Magnet </a:t>
                      </a:r>
                      <a:endParaRPr lang="en-US" sz="2400" b="1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</a:rPr>
                        <a:t>Variable </a:t>
                      </a:r>
                      <a:endParaRPr lang="en-US" sz="2400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 dirty="0">
                          <a:effectLst/>
                        </a:rPr>
                        <a:t>~$2-$20 </a:t>
                      </a:r>
                      <a:endParaRPr lang="en-US" sz="2400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extLst>
                  <a:ext uri="{0D108BD9-81ED-4DB2-BD59-A6C34878D82A}">
                    <a16:rowId xmlns:a16="http://schemas.microsoft.com/office/drawing/2014/main" val="928982517"/>
                  </a:ext>
                </a:extLst>
              </a:tr>
              <a:tr h="41133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</a:rPr>
                        <a:t>PCB Frame </a:t>
                      </a: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ctr" fontAlgn="base"/>
                      <a:endParaRPr lang="en-US" sz="160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 dirty="0">
                          <a:effectLst/>
                        </a:rPr>
                        <a:t>~$700 </a:t>
                      </a:r>
                      <a:endParaRPr lang="en-US" sz="2400" dirty="0">
                        <a:effectLst/>
                      </a:endParaRPr>
                    </a:p>
                  </a:txBody>
                  <a:tcPr marL="120981" marR="120981" marT="60491" marB="60491" anchor="ctr"/>
                </a:tc>
                <a:extLst>
                  <a:ext uri="{0D108BD9-81ED-4DB2-BD59-A6C34878D82A}">
                    <a16:rowId xmlns:a16="http://schemas.microsoft.com/office/drawing/2014/main" val="3907879150"/>
                  </a:ext>
                </a:extLst>
              </a:tr>
              <a:tr h="41133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effectLst/>
                        </a:rPr>
                        <a:t>Project Enclosure </a:t>
                      </a: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 dirty="0">
                          <a:effectLst/>
                        </a:rPr>
                        <a:t>~150</a:t>
                      </a:r>
                    </a:p>
                  </a:txBody>
                  <a:tcPr marL="120981" marR="120981" marT="60491" marB="60491" anchor="ctr"/>
                </a:tc>
                <a:extLst>
                  <a:ext uri="{0D108BD9-81ED-4DB2-BD59-A6C34878D82A}">
                    <a16:rowId xmlns:a16="http://schemas.microsoft.com/office/drawing/2014/main" val="57613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918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4">
            <a:extLst>
              <a:ext uri="{FF2B5EF4-FFF2-40B4-BE49-F238E27FC236}">
                <a16:creationId xmlns:a16="http://schemas.microsoft.com/office/drawing/2014/main" id="{4281BC32-FF58-4898-A6B5-7B3D059B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id="{0D614406-135F-4875-9C87-53822CB1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2139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8C24C-380C-4415-A1A8-EF6EFC89A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434101"/>
            <a:ext cx="10279971" cy="1362042"/>
          </a:xfrm>
        </p:spPr>
        <p:txBody>
          <a:bodyPr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  <a:cs typeface="Calibri Light"/>
              </a:rPr>
              <a:t>Work distribution 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7020BD-3785-4628-8C5E-A4011B43E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9694"/>
            <a:ext cx="12192000" cy="14630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65DFE19-ED62-44EE-800D-2DBB8449B0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524734"/>
              </p:ext>
            </p:extLst>
          </p:nvPr>
        </p:nvGraphicFramePr>
        <p:xfrm>
          <a:off x="1110102" y="2917149"/>
          <a:ext cx="9979996" cy="3003872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561933">
                  <a:extLst>
                    <a:ext uri="{9D8B030D-6E8A-4147-A177-3AD203B41FA5}">
                      <a16:colId xmlns:a16="http://schemas.microsoft.com/office/drawing/2014/main" val="2452674117"/>
                    </a:ext>
                  </a:extLst>
                </a:gridCol>
                <a:gridCol w="1474835">
                  <a:extLst>
                    <a:ext uri="{9D8B030D-6E8A-4147-A177-3AD203B41FA5}">
                      <a16:colId xmlns:a16="http://schemas.microsoft.com/office/drawing/2014/main" val="2264781314"/>
                    </a:ext>
                  </a:extLst>
                </a:gridCol>
                <a:gridCol w="1548580">
                  <a:extLst>
                    <a:ext uri="{9D8B030D-6E8A-4147-A177-3AD203B41FA5}">
                      <a16:colId xmlns:a16="http://schemas.microsoft.com/office/drawing/2014/main" val="2861747541"/>
                    </a:ext>
                  </a:extLst>
                </a:gridCol>
                <a:gridCol w="1765402">
                  <a:extLst>
                    <a:ext uri="{9D8B030D-6E8A-4147-A177-3AD203B41FA5}">
                      <a16:colId xmlns:a16="http://schemas.microsoft.com/office/drawing/2014/main" val="2266394364"/>
                    </a:ext>
                  </a:extLst>
                </a:gridCol>
                <a:gridCol w="1708353">
                  <a:extLst>
                    <a:ext uri="{9D8B030D-6E8A-4147-A177-3AD203B41FA5}">
                      <a16:colId xmlns:a16="http://schemas.microsoft.com/office/drawing/2014/main" val="2705449067"/>
                    </a:ext>
                  </a:extLst>
                </a:gridCol>
                <a:gridCol w="1920893">
                  <a:extLst>
                    <a:ext uri="{9D8B030D-6E8A-4147-A177-3AD203B41FA5}">
                      <a16:colId xmlns:a16="http://schemas.microsoft.com/office/drawing/2014/main" val="3981483802"/>
                    </a:ext>
                  </a:extLst>
                </a:gridCol>
              </a:tblGrid>
              <a:tr h="95954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203730" marR="122238" marT="122238" marB="122238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X/Y plotter 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Sensors/LED 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PCB/ Schematic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Desgin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WiFi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Communication 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Web Application/Server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62475"/>
                  </a:ext>
                </a:extLst>
              </a:tr>
              <a:tr h="50696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5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Jose </a:t>
                      </a:r>
                    </a:p>
                  </a:txBody>
                  <a:tcPr marL="203730" marR="122238" marT="122238" marB="122238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5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5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738028"/>
                  </a:ext>
                </a:extLst>
              </a:tr>
              <a:tr h="506969">
                <a:tc>
                  <a:txBody>
                    <a:bodyPr/>
                    <a:lstStyle/>
                    <a:p>
                      <a:r>
                        <a:rPr lang="en-US" sz="15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Coraima</a:t>
                      </a:r>
                    </a:p>
                  </a:txBody>
                  <a:tcPr marL="203730" marR="122238" marT="122238" marB="122238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5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5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026619"/>
                  </a:ext>
                </a:extLst>
              </a:tr>
              <a:tr h="506969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Hubert </a:t>
                      </a:r>
                    </a:p>
                  </a:txBody>
                  <a:tcPr marL="203730" marR="122238" marT="122238" marB="122238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722985"/>
                  </a:ext>
                </a:extLst>
              </a:tr>
              <a:tr h="506969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Richard </a:t>
                      </a:r>
                    </a:p>
                  </a:txBody>
                  <a:tcPr marL="203730" marR="122238" marT="122238" marB="122238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877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9684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Block Diagram</a:t>
            </a:r>
          </a:p>
        </p:txBody>
      </p:sp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0168F0B3-BF61-4FEB-934F-E8E3DD897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700" y="302032"/>
            <a:ext cx="7584022" cy="612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38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29DBC5-3F44-4DE2-BE68-0E767B68B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Progress</a:t>
            </a:r>
          </a:p>
        </p:txBody>
      </p:sp>
      <p:cxnSp>
        <p:nvCxnSpPr>
          <p:cNvPr id="24" name="Straight Connector 2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FC0F195-AC26-48D6-8264-713817AF6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9659" y="2300976"/>
            <a:ext cx="7174455" cy="44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358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AE125A-E3E4-4677-8D3C-B3A0CA515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  <a:cs typeface="Calibri Light"/>
              </a:rPr>
              <a:t>Issues </a:t>
            </a:r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2F5F5-5AA6-46A4-8C10-EC0CCC2CE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cs typeface="Calibri"/>
              </a:rPr>
              <a:t>Wifi connection</a:t>
            </a:r>
          </a:p>
          <a:p>
            <a:r>
              <a:rPr lang="en-US" sz="2400">
                <a:cs typeface="Calibri"/>
              </a:rPr>
              <a:t>arduino plotter communication </a:t>
            </a:r>
          </a:p>
        </p:txBody>
      </p:sp>
    </p:spTree>
    <p:extLst>
      <p:ext uri="{BB962C8B-B14F-4D97-AF65-F5344CB8AC3E}">
        <p14:creationId xmlns:p14="http://schemas.microsoft.com/office/powerpoint/2010/main" val="2039241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33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57240B-B3D7-4FD0-A106-38849A80E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 Concept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8DC14AC-9819-4EF2-8C68-EA9CB8788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92" b="6977"/>
          <a:stretch/>
        </p:blipFill>
        <p:spPr>
          <a:xfrm>
            <a:off x="4413907" y="961812"/>
            <a:ext cx="6437585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71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Controller and Schematics</a:t>
            </a:r>
          </a:p>
        </p:txBody>
      </p:sp>
      <p:pic>
        <p:nvPicPr>
          <p:cNvPr id="3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3D4E6DDD-E29B-44E8-B862-9949F468F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79" y="307731"/>
            <a:ext cx="3657838" cy="3997637"/>
          </a:xfrm>
          <a:prstGeom prst="rect">
            <a:avLst/>
          </a:prstGeom>
        </p:spPr>
      </p:pic>
      <p:pic>
        <p:nvPicPr>
          <p:cNvPr id="5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1874E32D-AC8F-42B0-9BAC-50A35AEDD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764" y="307731"/>
            <a:ext cx="5312475" cy="3997637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090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24B36B-E01D-4409-943D-8A58029B4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MCU Dev Board 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Types</a:t>
            </a:r>
            <a:r>
              <a:rPr lang="en-US" sz="5400" dirty="0">
                <a:solidFill>
                  <a:srgbClr val="FFFFFF"/>
                </a:solidFill>
              </a:rPr>
              <a:t> 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CB4217C-2233-4BED-B0BA-CDABBDF89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607261"/>
              </p:ext>
            </p:extLst>
          </p:nvPr>
        </p:nvGraphicFramePr>
        <p:xfrm>
          <a:off x="320040" y="2638777"/>
          <a:ext cx="11496822" cy="373990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520059">
                  <a:extLst>
                    <a:ext uri="{9D8B030D-6E8A-4147-A177-3AD203B41FA5}">
                      <a16:colId xmlns:a16="http://schemas.microsoft.com/office/drawing/2014/main" val="2935106476"/>
                    </a:ext>
                  </a:extLst>
                </a:gridCol>
                <a:gridCol w="5976763">
                  <a:extLst>
                    <a:ext uri="{9D8B030D-6E8A-4147-A177-3AD203B41FA5}">
                      <a16:colId xmlns:a16="http://schemas.microsoft.com/office/drawing/2014/main" val="3663600110"/>
                    </a:ext>
                  </a:extLst>
                </a:gridCol>
              </a:tblGrid>
              <a:tr h="697271">
                <a:tc>
                  <a:txBody>
                    <a:bodyPr/>
                    <a:lstStyle/>
                    <a:p>
                      <a:pPr algn="ctr"/>
                      <a:r>
                        <a:rPr lang="en-US" sz="3100"/>
                        <a:t>Arduino MEGA 2560</a:t>
                      </a:r>
                    </a:p>
                  </a:txBody>
                  <a:tcPr marL="158471" marR="158471" marT="79235" marB="792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/>
                        <a:t>Raspberry PI </a:t>
                      </a:r>
                    </a:p>
                  </a:txBody>
                  <a:tcPr marL="158471" marR="158471" marT="79235" marB="79235"/>
                </a:tc>
                <a:extLst>
                  <a:ext uri="{0D108BD9-81ED-4DB2-BD59-A6C34878D82A}">
                    <a16:rowId xmlns:a16="http://schemas.microsoft.com/office/drawing/2014/main" val="2960503725"/>
                  </a:ext>
                </a:extLst>
              </a:tr>
              <a:tr h="697271">
                <a:tc>
                  <a:txBody>
                    <a:bodyPr/>
                    <a:lstStyle/>
                    <a:p>
                      <a:pPr algn="ctr"/>
                      <a:r>
                        <a:rPr lang="en-US" sz="3100"/>
                        <a:t>Relatively Cheap </a:t>
                      </a:r>
                    </a:p>
                  </a:txBody>
                  <a:tcPr marL="158471" marR="158471" marT="79235" marB="792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/>
                        <a:t>Relatively Expensive </a:t>
                      </a:r>
                    </a:p>
                  </a:txBody>
                  <a:tcPr marL="158471" marR="158471" marT="79235" marB="79235"/>
                </a:tc>
                <a:extLst>
                  <a:ext uri="{0D108BD9-81ED-4DB2-BD59-A6C34878D82A}">
                    <a16:rowId xmlns:a16="http://schemas.microsoft.com/office/drawing/2014/main" val="107337427"/>
                  </a:ext>
                </a:extLst>
              </a:tr>
              <a:tr h="1648095">
                <a:tc>
                  <a:txBody>
                    <a:bodyPr/>
                    <a:lstStyle/>
                    <a:p>
                      <a:pPr algn="ctr"/>
                      <a:r>
                        <a:rPr lang="en-US" sz="3100"/>
                        <a:t>Less computational power </a:t>
                      </a:r>
                    </a:p>
                  </a:txBody>
                  <a:tcPr marL="158471" marR="158471" marT="79235" marB="79235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100" b="0" i="0" u="none" strike="noStrike" noProof="0">
                          <a:latin typeface="Calibri"/>
                        </a:rPr>
                        <a:t>Mainly used for computer's HDMI visual I/O</a:t>
                      </a:r>
                    </a:p>
                    <a:p>
                      <a:pPr lvl="0" algn="ctr">
                        <a:buNone/>
                      </a:pPr>
                      <a:endParaRPr lang="en-US" sz="3100"/>
                    </a:p>
                  </a:txBody>
                  <a:tcPr marL="158471" marR="158471" marT="79235" marB="79235"/>
                </a:tc>
                <a:extLst>
                  <a:ext uri="{0D108BD9-81ED-4DB2-BD59-A6C34878D82A}">
                    <a16:rowId xmlns:a16="http://schemas.microsoft.com/office/drawing/2014/main" val="2512625509"/>
                  </a:ext>
                </a:extLst>
              </a:tr>
              <a:tr h="697271">
                <a:tc>
                  <a:txBody>
                    <a:bodyPr/>
                    <a:lstStyle/>
                    <a:p>
                      <a:pPr algn="ctr"/>
                      <a:r>
                        <a:rPr lang="en-US" sz="3100"/>
                        <a:t>Used perfectly for hardware </a:t>
                      </a:r>
                    </a:p>
                  </a:txBody>
                  <a:tcPr marL="158471" marR="158471" marT="79235" marB="792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/>
                        <a:t>Used perfectly for software </a:t>
                      </a:r>
                    </a:p>
                  </a:txBody>
                  <a:tcPr marL="158471" marR="158471" marT="79235" marB="79235"/>
                </a:tc>
                <a:extLst>
                  <a:ext uri="{0D108BD9-81ED-4DB2-BD59-A6C34878D82A}">
                    <a16:rowId xmlns:a16="http://schemas.microsoft.com/office/drawing/2014/main" val="44092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4518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2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701DEE-3B6E-48EF-AC7E-119E8B1F6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Arduino MEGA 2560</a:t>
            </a:r>
          </a:p>
        </p:txBody>
      </p:sp>
      <p:pic>
        <p:nvPicPr>
          <p:cNvPr id="21" name="Picture 21">
            <a:extLst>
              <a:ext uri="{FF2B5EF4-FFF2-40B4-BE49-F238E27FC236}">
                <a16:creationId xmlns:a16="http://schemas.microsoft.com/office/drawing/2014/main" id="{0C790FB5-FD45-45D2-B9F3-AD053FBD3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963" y="533400"/>
            <a:ext cx="5775325" cy="2560638"/>
          </a:xfrm>
          <a:prstGeom prst="rect">
            <a:avLst/>
          </a:prstGeom>
        </p:spPr>
      </p:pic>
      <p:pic>
        <p:nvPicPr>
          <p:cNvPr id="23" name="Picture 2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7BE51EAC-A9E5-4687-8753-976A3CEFD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963" y="3176588"/>
            <a:ext cx="5775325" cy="31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01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9825EAE1-333A-4621-9B83-CEEDB885D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864" y="1476325"/>
            <a:ext cx="6826116" cy="5416759"/>
          </a:xfrm>
          <a:prstGeom prst="rect">
            <a:avLst/>
          </a:prstGeom>
        </p:spPr>
      </p:pic>
      <p:sp>
        <p:nvSpPr>
          <p:cNvPr id="28" name="Rectangle 3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ATMEGA2560 MCU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A circuit board&#10;&#10;Description generated with high confidence">
            <a:extLst>
              <a:ext uri="{FF2B5EF4-FFF2-40B4-BE49-F238E27FC236}">
                <a16:creationId xmlns:a16="http://schemas.microsoft.com/office/drawing/2014/main" id="{77176CE3-73D9-48A9-B6D5-33DACD98E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182" y="1504803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57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A51E7FB-C1E2-49DB-B03E-D4756463BC64}">
  <we:reference id="wa200000113" version="1.0.0.0" store="en-US" storeType="OMEX"/>
  <we:alternateReferences>
    <we:reference id="wa200000113" version="1.0.0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4184E6E592C744969D023E98C5E0F0" ma:contentTypeVersion="10" ma:contentTypeDescription="Create a new document." ma:contentTypeScope="" ma:versionID="67c14c5b4ef7ab281c5deccab06f3e47">
  <xsd:schema xmlns:xsd="http://www.w3.org/2001/XMLSchema" xmlns:xs="http://www.w3.org/2001/XMLSchema" xmlns:p="http://schemas.microsoft.com/office/2006/metadata/properties" xmlns:ns2="386e92ef-cda4-4b0e-9f1b-65f00796d5d7" xmlns:ns3="53a2dbcc-8de8-45e5-8385-0dbec7b22da8" targetNamespace="http://schemas.microsoft.com/office/2006/metadata/properties" ma:root="true" ma:fieldsID="17d6d281ef33e9ee5f89b9895b670e22" ns2:_="" ns3:_="">
    <xsd:import namespace="386e92ef-cda4-4b0e-9f1b-65f00796d5d7"/>
    <xsd:import namespace="53a2dbcc-8de8-45e5-8385-0dbec7b22d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6e92ef-cda4-4b0e-9f1b-65f00796d5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a2dbcc-8de8-45e5-8385-0dbec7b22da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DABC24-FA7D-4A76-9C01-78EF990A01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6e92ef-cda4-4b0e-9f1b-65f00796d5d7"/>
    <ds:schemaRef ds:uri="53a2dbcc-8de8-45e5-8385-0dbec7b22d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BB8317-2E32-4747-B962-E41BC91D5C1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2874620-46A2-4745-858D-2E196CA889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41</Slides>
  <Notes>0</Notes>
  <HiddenSlides>2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Smart Tabletop Gaming  </vt:lpstr>
      <vt:lpstr>Motivation and Objectives </vt:lpstr>
      <vt:lpstr>Features</vt:lpstr>
      <vt:lpstr>Block Diagram</vt:lpstr>
      <vt:lpstr>Project Concept</vt:lpstr>
      <vt:lpstr>Controller and Schematics</vt:lpstr>
      <vt:lpstr>MCU Dev Board Types </vt:lpstr>
      <vt:lpstr>Arduino MEGA 2560</vt:lpstr>
      <vt:lpstr>ATMEGA2560 MCU</vt:lpstr>
      <vt:lpstr>PowerPoint Presentation</vt:lpstr>
      <vt:lpstr>PCB Diagrams  </vt:lpstr>
      <vt:lpstr>XY Plotter</vt:lpstr>
      <vt:lpstr>XY Plotters </vt:lpstr>
      <vt:lpstr>IDRAW Machine </vt:lpstr>
      <vt:lpstr>LEDS</vt:lpstr>
      <vt:lpstr>LEDS</vt:lpstr>
      <vt:lpstr>LED WS2182B Matrix Diagram</vt:lpstr>
      <vt:lpstr>FastLED Library</vt:lpstr>
      <vt:lpstr>LED WS2182B Sequence Diagram</vt:lpstr>
      <vt:lpstr>Sensors</vt:lpstr>
      <vt:lpstr>Reed Switch Matrix</vt:lpstr>
      <vt:lpstr>Sensor Input</vt:lpstr>
      <vt:lpstr>Power</vt:lpstr>
      <vt:lpstr>Voltage Source  </vt:lpstr>
      <vt:lpstr>WiFi-Communication</vt:lpstr>
      <vt:lpstr>WiFi Module- ESP8266</vt:lpstr>
      <vt:lpstr>Web Server and Database</vt:lpstr>
      <vt:lpstr>DATABASE SELECTION</vt:lpstr>
      <vt:lpstr>MONGO DB</vt:lpstr>
      <vt:lpstr>Selection criteria </vt:lpstr>
      <vt:lpstr>WEB SERVER</vt:lpstr>
      <vt:lpstr>Hosting Platform – Nodechef vs Heroku  </vt:lpstr>
      <vt:lpstr>Web App Block Diagram</vt:lpstr>
      <vt:lpstr>Tabletop Block Diagram</vt:lpstr>
      <vt:lpstr>User Interface</vt:lpstr>
      <vt:lpstr>Software Design</vt:lpstr>
      <vt:lpstr>Administrative</vt:lpstr>
      <vt:lpstr>Financing </vt:lpstr>
      <vt:lpstr>Work distribution </vt:lpstr>
      <vt:lpstr>Progress</vt:lpstr>
      <vt:lpstr>Issues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Tabletop Gaming  </dc:title>
  <dc:creator>Coraima Orochena</dc:creator>
  <cp:revision>499</cp:revision>
  <dcterms:created xsi:type="dcterms:W3CDTF">2019-09-23T22:00:30Z</dcterms:created>
  <dcterms:modified xsi:type="dcterms:W3CDTF">2019-09-24T03:29:40Z</dcterms:modified>
</cp:coreProperties>
</file>