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42"/>
  </p:notesMasterIdLst>
  <p:handoutMasterIdLst>
    <p:handoutMasterId r:id="rId43"/>
  </p:handoutMasterIdLst>
  <p:sldIdLst>
    <p:sldId id="259" r:id="rId2"/>
    <p:sldId id="301" r:id="rId3"/>
    <p:sldId id="281" r:id="rId4"/>
    <p:sldId id="311" r:id="rId5"/>
    <p:sldId id="354" r:id="rId6"/>
    <p:sldId id="355" r:id="rId7"/>
    <p:sldId id="316" r:id="rId8"/>
    <p:sldId id="340" r:id="rId9"/>
    <p:sldId id="359" r:id="rId10"/>
    <p:sldId id="317" r:id="rId11"/>
    <p:sldId id="356" r:id="rId12"/>
    <p:sldId id="313" r:id="rId13"/>
    <p:sldId id="360" r:id="rId14"/>
    <p:sldId id="342" r:id="rId15"/>
    <p:sldId id="357" r:id="rId16"/>
    <p:sldId id="333" r:id="rId17"/>
    <p:sldId id="335" r:id="rId18"/>
    <p:sldId id="358" r:id="rId19"/>
    <p:sldId id="343" r:id="rId20"/>
    <p:sldId id="318" r:id="rId21"/>
    <p:sldId id="334" r:id="rId22"/>
    <p:sldId id="269" r:id="rId23"/>
    <p:sldId id="373" r:id="rId24"/>
    <p:sldId id="375" r:id="rId25"/>
    <p:sldId id="374" r:id="rId26"/>
    <p:sldId id="353" r:id="rId27"/>
    <p:sldId id="361" r:id="rId28"/>
    <p:sldId id="322" r:id="rId29"/>
    <p:sldId id="329" r:id="rId30"/>
    <p:sldId id="371" r:id="rId31"/>
    <p:sldId id="323" r:id="rId32"/>
    <p:sldId id="363" r:id="rId33"/>
    <p:sldId id="369" r:id="rId34"/>
    <p:sldId id="362" r:id="rId35"/>
    <p:sldId id="376" r:id="rId36"/>
    <p:sldId id="377" r:id="rId37"/>
    <p:sldId id="315" r:id="rId38"/>
    <p:sldId id="368" r:id="rId39"/>
    <p:sldId id="337" r:id="rId40"/>
    <p:sldId id="294" r:id="rId41"/>
  </p:sldIdLst>
  <p:sldSz cx="24384000" cy="13716000"/>
  <p:notesSz cx="6858000" cy="9144000"/>
  <p:defaultTex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65E00"/>
    <a:srgbClr val="A54ABE"/>
    <a:srgbClr val="FF5050"/>
    <a:srgbClr val="2F9742"/>
    <a:srgbClr val="009900"/>
    <a:srgbClr val="FFFF00"/>
    <a:srgbClr val="CCECFF"/>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1633" autoAdjust="0"/>
  </p:normalViewPr>
  <p:slideViewPr>
    <p:cSldViewPr showGuides="1">
      <p:cViewPr varScale="1">
        <p:scale>
          <a:sx n="30" d="100"/>
          <a:sy n="30" d="100"/>
        </p:scale>
        <p:origin x="1308" y="96"/>
      </p:cViewPr>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x-none"/>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42DF6680-5C3E-D44D-B5F7-CD83A7367BB1}" type="datetimeFigureOut">
              <a:rPr lang="en-US" altLang="x-none"/>
              <a:pPr/>
              <a:t>12/2/2018</a:t>
            </a:fld>
            <a:endParaRPr lang="en-US" altLang="x-none"/>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x-non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5AE6BB5D-973D-1449-80C8-3885C2A1F8AC}"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50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51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767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923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59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88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solidFill>
                  <a:schemeClr val="bg2"/>
                </a:solidFill>
              </a:rPr>
              <a:t>Why We Chose It:</a:t>
            </a:r>
          </a:p>
          <a:p>
            <a:r>
              <a:rPr lang="en-US" sz="2400" dirty="0">
                <a:solidFill>
                  <a:schemeClr val="bg2"/>
                </a:solidFill>
              </a:rPr>
              <a:t>-Powerful</a:t>
            </a:r>
          </a:p>
          <a:p>
            <a:r>
              <a:rPr lang="en-US" sz="2400" dirty="0">
                <a:solidFill>
                  <a:schemeClr val="bg2"/>
                </a:solidFill>
              </a:rPr>
              <a:t>-Strong</a:t>
            </a:r>
          </a:p>
          <a:p>
            <a:endParaRPr lang="en-US" dirty="0"/>
          </a:p>
        </p:txBody>
      </p:sp>
    </p:spTree>
    <p:extLst>
      <p:ext uri="{BB962C8B-B14F-4D97-AF65-F5344CB8AC3E}">
        <p14:creationId xmlns:p14="http://schemas.microsoft.com/office/powerpoint/2010/main" val="63804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092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37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solidFill>
                  <a:schemeClr val="bg2"/>
                </a:solidFill>
              </a:rPr>
              <a:t>Why We Chose It:</a:t>
            </a:r>
          </a:p>
          <a:p>
            <a:r>
              <a:rPr lang="en-US" sz="2400" dirty="0">
                <a:solidFill>
                  <a:schemeClr val="bg2"/>
                </a:solidFill>
              </a:rPr>
              <a:t>-Powerful</a:t>
            </a:r>
          </a:p>
          <a:p>
            <a:r>
              <a:rPr lang="en-US" sz="2400" dirty="0">
                <a:solidFill>
                  <a:schemeClr val="bg2"/>
                </a:solidFill>
              </a:rPr>
              <a:t>-Strong</a:t>
            </a:r>
          </a:p>
          <a:p>
            <a:endParaRPr lang="en-US" dirty="0"/>
          </a:p>
        </p:txBody>
      </p:sp>
    </p:spTree>
    <p:extLst>
      <p:ext uri="{BB962C8B-B14F-4D97-AF65-F5344CB8AC3E}">
        <p14:creationId xmlns:p14="http://schemas.microsoft.com/office/powerpoint/2010/main" val="111288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839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28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494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778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solidFill>
                  <a:schemeClr val="bg2"/>
                </a:solidFill>
              </a:rPr>
              <a:t>Why We Chose It:</a:t>
            </a:r>
          </a:p>
          <a:p>
            <a:r>
              <a:rPr lang="en-US" sz="2400" dirty="0">
                <a:solidFill>
                  <a:schemeClr val="bg2"/>
                </a:solidFill>
              </a:rPr>
              <a:t>-Powerful</a:t>
            </a:r>
          </a:p>
          <a:p>
            <a:r>
              <a:rPr lang="en-US" sz="2400" dirty="0">
                <a:solidFill>
                  <a:schemeClr val="bg2"/>
                </a:solidFill>
              </a:rPr>
              <a:t>-Strong</a:t>
            </a:r>
          </a:p>
          <a:p>
            <a:endParaRPr lang="en-US" dirty="0"/>
          </a:p>
        </p:txBody>
      </p:sp>
    </p:spTree>
    <p:extLst>
      <p:ext uri="{BB962C8B-B14F-4D97-AF65-F5344CB8AC3E}">
        <p14:creationId xmlns:p14="http://schemas.microsoft.com/office/powerpoint/2010/main" val="125812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1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24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60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02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5464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849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GABE</a:t>
            </a:r>
          </a:p>
          <a:p>
            <a:endParaRPr lang="en-US" dirty="0"/>
          </a:p>
          <a:p>
            <a:r>
              <a:rPr lang="en-US" dirty="0"/>
              <a:t>The </a:t>
            </a:r>
            <a:r>
              <a:rPr lang="en-US" dirty="0" err="1"/>
              <a:t>devs</a:t>
            </a:r>
            <a:r>
              <a:rPr lang="en-US" dirty="0"/>
              <a:t> or salesforce admins in our team use sandboxes which our workspace environments in which they can test out their code and data. Typically their code goes through different stages which are all different sandboxes before they are put into production. These stages are User Acceptance Testing, Quality Assurance, Integration, and then Production</a:t>
            </a:r>
          </a:p>
          <a:p>
            <a:endParaRPr lang="en-US" dirty="0"/>
          </a:p>
          <a:p>
            <a:r>
              <a:rPr lang="en-US" dirty="0"/>
              <a:t>As you can see in this slide, the production sandbox is much larger than all the other sandboxes. This is because the smaller sandboxes are only allowed a small limited storage in order to keep the costs of maintaining various sandboxes down for THD down. This is brings us to the issues that our team currently faces when transferring data between these sandboxes.</a:t>
            </a:r>
          </a:p>
          <a:p>
            <a:endParaRPr lang="en-US" dirty="0"/>
          </a:p>
          <a:p>
            <a:endParaRPr lang="en-US" dirty="0"/>
          </a:p>
          <a:p>
            <a:endParaRPr lang="en-US" dirty="0"/>
          </a:p>
          <a:p>
            <a:endParaRPr lang="en-US" dirty="0"/>
          </a:p>
          <a:p>
            <a:r>
              <a:rPr lang="en-US" dirty="0"/>
              <a:t>NOTES</a:t>
            </a:r>
          </a:p>
          <a:p>
            <a:r>
              <a:rPr lang="en-US" dirty="0"/>
              <a:t>Add problem statement slide</a:t>
            </a:r>
          </a:p>
        </p:txBody>
      </p:sp>
    </p:spTree>
    <p:extLst>
      <p:ext uri="{BB962C8B-B14F-4D97-AF65-F5344CB8AC3E}">
        <p14:creationId xmlns:p14="http://schemas.microsoft.com/office/powerpoint/2010/main" val="3043777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35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solidFill>
                  <a:schemeClr val="bg2"/>
                </a:solidFill>
              </a:rPr>
              <a:t>-UI</a:t>
            </a:r>
          </a:p>
          <a:p>
            <a:pPr marL="0" indent="0">
              <a:buFont typeface="Arial" panose="020B0604020202020204" pitchFamily="34" charset="0"/>
              <a:buNone/>
            </a:pPr>
            <a:r>
              <a:rPr lang="en-US" sz="2400" dirty="0">
                <a:solidFill>
                  <a:schemeClr val="bg2"/>
                </a:solidFill>
              </a:rPr>
              <a:t>-Status</a:t>
            </a:r>
          </a:p>
          <a:p>
            <a:pPr marL="0" indent="0">
              <a:buFont typeface="Arial" panose="020B0604020202020204" pitchFamily="34" charset="0"/>
              <a:buNone/>
            </a:pPr>
            <a:r>
              <a:rPr lang="en-US" sz="2400" dirty="0">
                <a:solidFill>
                  <a:schemeClr val="bg2"/>
                </a:solidFill>
              </a:rPr>
              <a:t>-Commands</a:t>
            </a:r>
          </a:p>
          <a:p>
            <a:endParaRPr lang="en-US" dirty="0"/>
          </a:p>
        </p:txBody>
      </p:sp>
    </p:spTree>
    <p:extLst>
      <p:ext uri="{BB962C8B-B14F-4D97-AF65-F5344CB8AC3E}">
        <p14:creationId xmlns:p14="http://schemas.microsoft.com/office/powerpoint/2010/main" val="1235625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818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62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3805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239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3924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2219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24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80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6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497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solidFill>
                  <a:schemeClr val="bg2"/>
                </a:solidFill>
              </a:rPr>
              <a:t>Inexpensive</a:t>
            </a:r>
          </a:p>
          <a:p>
            <a:pPr marL="1143000" indent="-1143000">
              <a:buFont typeface="Arial" panose="020B0604020202020204" pitchFamily="34" charset="0"/>
              <a:buChar char="•"/>
            </a:pPr>
            <a:r>
              <a:rPr lang="en-US" sz="2400" dirty="0">
                <a:solidFill>
                  <a:schemeClr val="bg2"/>
                </a:solidFill>
              </a:rPr>
              <a:t>Portable</a:t>
            </a:r>
          </a:p>
          <a:p>
            <a:pPr marL="1143000" indent="-1143000">
              <a:buFont typeface="Arial" panose="020B0604020202020204" pitchFamily="34" charset="0"/>
              <a:buChar char="•"/>
            </a:pPr>
            <a:r>
              <a:rPr lang="en-US" sz="2400" dirty="0">
                <a:solidFill>
                  <a:schemeClr val="bg2"/>
                </a:solidFill>
              </a:rPr>
              <a:t>Accurate</a:t>
            </a:r>
          </a:p>
          <a:p>
            <a:pPr marL="1143000" indent="-1143000">
              <a:buFont typeface="Arial" panose="020B0604020202020204" pitchFamily="34" charset="0"/>
              <a:buChar char="•"/>
            </a:pPr>
            <a:r>
              <a:rPr lang="en-US" sz="2400" dirty="0">
                <a:solidFill>
                  <a:schemeClr val="bg2"/>
                </a:solidFill>
              </a:rPr>
              <a:t>Corrosion-Free</a:t>
            </a:r>
          </a:p>
        </p:txBody>
      </p:sp>
    </p:spTree>
    <p:extLst>
      <p:ext uri="{BB962C8B-B14F-4D97-AF65-F5344CB8AC3E}">
        <p14:creationId xmlns:p14="http://schemas.microsoft.com/office/powerpoint/2010/main" val="248144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400" dirty="0">
              <a:solidFill>
                <a:schemeClr val="bg2"/>
              </a:solidFill>
            </a:endParaRPr>
          </a:p>
        </p:txBody>
      </p:sp>
    </p:spTree>
    <p:extLst>
      <p:ext uri="{BB962C8B-B14F-4D97-AF65-F5344CB8AC3E}">
        <p14:creationId xmlns:p14="http://schemas.microsoft.com/office/powerpoint/2010/main" val="145435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318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1122363" y="12111038"/>
            <a:ext cx="4156868" cy="838200"/>
            <a:chOff x="1122411" y="12110698"/>
            <a:chExt cx="4156173" cy="839173"/>
          </a:xfrm>
        </p:grpSpPr>
        <p:sp>
          <p:nvSpPr>
            <p:cNvPr id="5" name="TextBox 5"/>
            <p:cNvSpPr txBox="1">
              <a:spLocks noChangeArrowheads="1"/>
            </p:cNvSpPr>
            <p:nvPr userDrawn="1"/>
          </p:nvSpPr>
          <p:spPr bwMode="auto">
            <a:xfrm>
              <a:off x="1122411" y="12611317"/>
              <a:ext cx="2212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a:solidFill>
                    <a:srgbClr val="9B999C"/>
                  </a:solidFill>
                  <a:latin typeface="Dosis" charset="0"/>
                  <a:ea typeface="Dosis" charset="0"/>
                  <a:cs typeface="Dosis" charset="0"/>
                </a:rPr>
                <a:t>Multipurpose Template</a:t>
              </a:r>
            </a:p>
          </p:txBody>
        </p:sp>
        <p:sp>
          <p:nvSpPr>
            <p:cNvPr id="6" name="Text Box 3"/>
            <p:cNvSpPr txBox="1">
              <a:spLocks/>
            </p:cNvSpPr>
            <p:nvPr userDrawn="1"/>
          </p:nvSpPr>
          <p:spPr bwMode="auto">
            <a:xfrm>
              <a:off x="1154155" y="12110698"/>
              <a:ext cx="4124429" cy="62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3500" dirty="0">
                  <a:solidFill>
                    <a:srgbClr val="3B3B39"/>
                  </a:solidFill>
                  <a:latin typeface="Dosis" charset="0"/>
                  <a:ea typeface="Dosis" charset="0"/>
                  <a:cs typeface="Dosis" charset="0"/>
                  <a:sym typeface="Poppins Medium" charset="0"/>
                </a:rPr>
                <a:t>P</a:t>
              </a:r>
              <a:r>
                <a:rPr lang="en-US" altLang="x-none" sz="3500" dirty="0">
                  <a:solidFill>
                    <a:schemeClr val="accent1"/>
                  </a:solidFill>
                  <a:latin typeface="Dosis" charset="0"/>
                  <a:ea typeface="Dosis" charset="0"/>
                  <a:cs typeface="Dosis" charset="0"/>
                  <a:sym typeface="Poppins Medium" charset="0"/>
                </a:rPr>
                <a:t>!</a:t>
              </a:r>
              <a:r>
                <a:rPr lang="en-US" altLang="x-none" sz="3500" dirty="0">
                  <a:solidFill>
                    <a:srgbClr val="3B3B39"/>
                  </a:solidFill>
                  <a:latin typeface="Dosis" charset="0"/>
                  <a:ea typeface="Dosis" charset="0"/>
                  <a:cs typeface="Dosis" charset="0"/>
                  <a:sym typeface="Poppins Medium" charset="0"/>
                </a:rPr>
                <a:t>CANTO by </a:t>
              </a:r>
              <a:r>
                <a:rPr lang="en-US" altLang="x-none" sz="3500" dirty="0" err="1">
                  <a:solidFill>
                    <a:srgbClr val="3B3B39"/>
                  </a:solidFill>
                  <a:latin typeface="Dosis" charset="0"/>
                  <a:ea typeface="Dosis" charset="0"/>
                  <a:cs typeface="Dosis" charset="0"/>
                  <a:sym typeface="Poppins Medium" charset="0"/>
                </a:rPr>
                <a:t>HiSlide.io</a:t>
              </a:r>
              <a:endParaRPr lang="x-none" altLang="x-none" sz="3500" dirty="0">
                <a:solidFill>
                  <a:srgbClr val="3B3B39"/>
                </a:solidFill>
                <a:latin typeface="Dosis" charset="0"/>
                <a:ea typeface="Dosis" charset="0"/>
                <a:cs typeface="Dosis" charset="0"/>
                <a:sym typeface="Poppins Medium" charset="0"/>
              </a:endParaRPr>
            </a:p>
          </p:txBody>
        </p:sp>
      </p:grpSp>
      <p:sp>
        <p:nvSpPr>
          <p:cNvPr id="2" name="Title 1"/>
          <p:cNvSpPr>
            <a:spLocks noGrp="1"/>
          </p:cNvSpPr>
          <p:nvPr>
            <p:ph type="title"/>
          </p:nvPr>
        </p:nvSpPr>
        <p:spPr>
          <a:xfrm>
            <a:off x="2120900" y="2278063"/>
            <a:ext cx="19504148" cy="2178050"/>
          </a:xfrm>
        </p:spPr>
        <p:txBody>
          <a:bodyPr/>
          <a:lstStyle>
            <a:lvl1pPr>
              <a:lnSpc>
                <a:spcPct val="100000"/>
              </a:lnSpc>
              <a:defRPr b="1" i="0">
                <a:solidFill>
                  <a:srgbClr val="262D30"/>
                </a:solidFill>
                <a:latin typeface="Open Sans Semibold" charset="0"/>
                <a:ea typeface="Open Sans Semibold" charset="0"/>
                <a:cs typeface="Open Sans Semibold" charset="0"/>
              </a:defRPr>
            </a:lvl1pPr>
          </a:lstStyle>
          <a:p>
            <a:r>
              <a:rPr lang="en-US"/>
              <a:t>Click to edit Master title style</a:t>
            </a:r>
          </a:p>
        </p:txBody>
      </p:sp>
      <p:sp>
        <p:nvSpPr>
          <p:cNvPr id="3" name="Content Placeholder 2"/>
          <p:cNvSpPr>
            <a:spLocks noGrp="1"/>
          </p:cNvSpPr>
          <p:nvPr>
            <p:ph idx="1"/>
          </p:nvPr>
        </p:nvSpPr>
        <p:spPr/>
        <p:txBody>
          <a:bodyPr/>
          <a:lstStyle>
            <a:lvl1pPr algn="just">
              <a:lnSpc>
                <a:spcPct val="150000"/>
              </a:lnSpc>
              <a:defRPr sz="2200"/>
            </a:lvl1pPr>
            <a:lvl2pPr algn="just">
              <a:lnSpc>
                <a:spcPct val="150000"/>
              </a:lnSpc>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p:cNvSpPr>
          <p:nvPr userDrawn="1">
            <p:ph type="sldNum" sz="quarter" idx="10"/>
          </p:nvPr>
        </p:nvSpPr>
        <p:spPr>
          <a:xfrm>
            <a:off x="22545675" y="12496800"/>
            <a:ext cx="895350" cy="482600"/>
          </a:xfrm>
        </p:spPr>
        <p:txBody>
          <a:bodyPr/>
          <a:lstStyle>
            <a:lvl1pPr>
              <a:defRPr b="0" i="0">
                <a:solidFill>
                  <a:schemeClr val="accent5"/>
                </a:solidFill>
                <a:latin typeface="Dosis" charset="0"/>
                <a:ea typeface="Dosis" charset="0"/>
                <a:cs typeface="Dosis" charset="0"/>
              </a:defRPr>
            </a:lvl1pPr>
          </a:lstStyle>
          <a:p>
            <a:pPr>
              <a:defRPr/>
            </a:pPr>
            <a:fld id="{47C205F5-B05A-2C4F-8652-025C43E558A2}" type="slidenum">
              <a:rPr lang="x-none" altLang="x-none"/>
              <a:pPr>
                <a:defRPr/>
              </a:pPr>
              <a:t>‹#›</a:t>
            </a:fld>
            <a:endParaRPr lang="x-none" altLang="x-none"/>
          </a:p>
        </p:txBody>
      </p:sp>
    </p:spTree>
    <p:extLst>
      <p:ext uri="{BB962C8B-B14F-4D97-AF65-F5344CB8AC3E}">
        <p14:creationId xmlns:p14="http://schemas.microsoft.com/office/powerpoint/2010/main" val="48368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_BG_Title and Content">
    <p:bg>
      <p:bgPr>
        <a:gradFill flip="none" rotWithShape="1">
          <a:gsLst>
            <a:gs pos="0">
              <a:srgbClr val="555555"/>
            </a:gs>
            <a:gs pos="100000">
              <a:srgbClr val="3A3A3A"/>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1122363" y="12111038"/>
            <a:ext cx="5741044" cy="838200"/>
            <a:chOff x="1122411" y="12110698"/>
            <a:chExt cx="5740084" cy="839173"/>
          </a:xfrm>
        </p:grpSpPr>
        <p:sp>
          <p:nvSpPr>
            <p:cNvPr id="3" name="TextBox 5"/>
            <p:cNvSpPr txBox="1">
              <a:spLocks noChangeArrowheads="1"/>
            </p:cNvSpPr>
            <p:nvPr userDrawn="1"/>
          </p:nvSpPr>
          <p:spPr bwMode="auto">
            <a:xfrm>
              <a:off x="1122411" y="12611317"/>
              <a:ext cx="2212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a:solidFill>
                    <a:srgbClr val="BDBEBD"/>
                  </a:solidFill>
                  <a:latin typeface="Dosis" charset="0"/>
                  <a:ea typeface="Dosis" charset="0"/>
                  <a:cs typeface="Dosis" charset="0"/>
                </a:rPr>
                <a:t>Multipurpose Template</a:t>
              </a:r>
            </a:p>
          </p:txBody>
        </p:sp>
        <p:sp>
          <p:nvSpPr>
            <p:cNvPr id="4" name="Text Box 3"/>
            <p:cNvSpPr txBox="1">
              <a:spLocks/>
            </p:cNvSpPr>
            <p:nvPr userDrawn="1"/>
          </p:nvSpPr>
          <p:spPr bwMode="auto">
            <a:xfrm>
              <a:off x="1154155" y="12110698"/>
              <a:ext cx="5708340" cy="62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indent="0" algn="l" defTabSz="825500" rtl="0" eaLnBrk="1" fontAlgn="base" latinLnBrk="0" hangingPunct="0">
                <a:lnSpc>
                  <a:spcPct val="100000"/>
                </a:lnSpc>
                <a:spcBef>
                  <a:spcPct val="0"/>
                </a:spcBef>
                <a:spcAft>
                  <a:spcPct val="0"/>
                </a:spcAft>
                <a:buClrTx/>
                <a:buSzTx/>
                <a:buFontTx/>
                <a:buNone/>
                <a:tabLst/>
                <a:defRPr/>
              </a:pPr>
              <a:r>
                <a:rPr lang="en-US" altLang="x-none" sz="3500" dirty="0">
                  <a:solidFill>
                    <a:schemeClr val="tx1"/>
                  </a:solidFill>
                  <a:latin typeface="Dosis" charset="0"/>
                  <a:ea typeface="Dosis" charset="0"/>
                  <a:cs typeface="Dosis" charset="0"/>
                  <a:sym typeface="Poppins Medium" charset="0"/>
                </a:rPr>
                <a:t>P</a:t>
              </a:r>
              <a:r>
                <a:rPr lang="en-US" altLang="x-none" sz="3500" dirty="0">
                  <a:solidFill>
                    <a:schemeClr val="accent1"/>
                  </a:solidFill>
                  <a:latin typeface="Dosis" charset="0"/>
                  <a:ea typeface="Dosis" charset="0"/>
                  <a:cs typeface="Dosis" charset="0"/>
                  <a:sym typeface="Poppins Medium" charset="0"/>
                </a:rPr>
                <a:t>!</a:t>
              </a:r>
              <a:r>
                <a:rPr lang="en-US" altLang="x-none" sz="3500" dirty="0">
                  <a:solidFill>
                    <a:schemeClr val="tx1"/>
                  </a:solidFill>
                  <a:latin typeface="Dosis" charset="0"/>
                  <a:ea typeface="Dosis" charset="0"/>
                  <a:cs typeface="Dosis" charset="0"/>
                  <a:sym typeface="Poppins Medium" charset="0"/>
                </a:rPr>
                <a:t>CANTO</a:t>
              </a:r>
              <a:r>
                <a:rPr lang="en-US" altLang="x-none" sz="3500" baseline="0" dirty="0">
                  <a:solidFill>
                    <a:schemeClr val="tx1"/>
                  </a:solidFill>
                  <a:latin typeface="Dosis" charset="0"/>
                  <a:ea typeface="Dosis" charset="0"/>
                  <a:cs typeface="Dosis" charset="0"/>
                  <a:sym typeface="Poppins Medium" charset="0"/>
                </a:rPr>
                <a:t> </a:t>
              </a:r>
              <a:r>
                <a:rPr lang="en-US" altLang="x-none" sz="3500" dirty="0">
                  <a:solidFill>
                    <a:schemeClr val="tx1"/>
                  </a:solidFill>
                  <a:latin typeface="Dosis" charset="0"/>
                  <a:ea typeface="Dosis" charset="0"/>
                  <a:cs typeface="Dosis" charset="0"/>
                  <a:sym typeface="Poppins Medium" charset="0"/>
                </a:rPr>
                <a:t>by </a:t>
              </a:r>
              <a:r>
                <a:rPr lang="en-US" altLang="x-none" sz="3500" dirty="0" err="1">
                  <a:solidFill>
                    <a:schemeClr val="tx1"/>
                  </a:solidFill>
                  <a:latin typeface="Dosis" charset="0"/>
                  <a:ea typeface="Dosis" charset="0"/>
                  <a:cs typeface="Dosis" charset="0"/>
                  <a:sym typeface="Poppins Medium" charset="0"/>
                </a:rPr>
                <a:t>HiSlide.io</a:t>
              </a:r>
              <a:endParaRPr lang="x-none" altLang="x-none" sz="3500" dirty="0">
                <a:solidFill>
                  <a:schemeClr val="tx1"/>
                </a:solidFill>
                <a:latin typeface="Dosis" charset="0"/>
                <a:ea typeface="Dosis" charset="0"/>
                <a:cs typeface="Dosis" charset="0"/>
                <a:sym typeface="Poppins Medium" charset="0"/>
              </a:endParaRPr>
            </a:p>
            <a:p>
              <a:pPr eaLnBrk="1">
                <a:defRPr/>
              </a:pPr>
              <a:endParaRPr lang="x-none" altLang="x-none" sz="3500" dirty="0">
                <a:solidFill>
                  <a:schemeClr val="tx1"/>
                </a:solidFill>
                <a:latin typeface="Dosis" charset="0"/>
                <a:ea typeface="Dosis" charset="0"/>
                <a:cs typeface="Dosis" charset="0"/>
                <a:sym typeface="Poppins Medium" charset="0"/>
              </a:endParaRPr>
            </a:p>
          </p:txBody>
        </p:sp>
      </p:grpSp>
      <p:sp>
        <p:nvSpPr>
          <p:cNvPr id="5" name="Rectangle 4"/>
          <p:cNvSpPr>
            <a:spLocks noGrp="1"/>
          </p:cNvSpPr>
          <p:nvPr userDrawn="1">
            <p:ph type="sldNum" sz="quarter" idx="10"/>
          </p:nvPr>
        </p:nvSpPr>
        <p:spPr>
          <a:xfrm>
            <a:off x="22545675" y="12496800"/>
            <a:ext cx="895350" cy="482600"/>
          </a:xfrm>
        </p:spPr>
        <p:txBody>
          <a:bodyPr/>
          <a:lstStyle>
            <a:lvl1pPr>
              <a:defRPr b="0" i="0">
                <a:solidFill>
                  <a:schemeClr val="tx1"/>
                </a:solidFill>
                <a:latin typeface="Dosis" charset="0"/>
                <a:ea typeface="Dosis" charset="0"/>
                <a:cs typeface="Dosis" charset="0"/>
              </a:defRPr>
            </a:lvl1pPr>
          </a:lstStyle>
          <a:p>
            <a:pPr>
              <a:defRPr/>
            </a:pPr>
            <a:fld id="{8FE0CC44-A574-4A4A-B264-09CF436B596E}" type="slidenum">
              <a:rPr lang="x-none" altLang="x-none"/>
              <a:pPr>
                <a:defRPr/>
              </a:pPr>
              <a:t>‹#›</a:t>
            </a:fld>
            <a:endParaRPr lang="x-none" altLang="x-none" dirty="0"/>
          </a:p>
        </p:txBody>
      </p:sp>
    </p:spTree>
    <p:extLst>
      <p:ext uri="{BB962C8B-B14F-4D97-AF65-F5344CB8AC3E}">
        <p14:creationId xmlns:p14="http://schemas.microsoft.com/office/powerpoint/2010/main" val="102698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_BG_Title, Content, Photo">
    <p:bg>
      <p:bgPr>
        <a:gradFill flip="none" rotWithShape="1">
          <a:gsLst>
            <a:gs pos="0">
              <a:srgbClr val="555555"/>
            </a:gs>
            <a:gs pos="100000">
              <a:srgbClr val="3A3A3A"/>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7" name="Group 4"/>
          <p:cNvGrpSpPr>
            <a:grpSpLocks/>
          </p:cNvGrpSpPr>
          <p:nvPr userDrawn="1"/>
        </p:nvGrpSpPr>
        <p:grpSpPr bwMode="auto">
          <a:xfrm>
            <a:off x="1122363" y="12111038"/>
            <a:ext cx="3796828" cy="838200"/>
            <a:chOff x="1122411" y="12110698"/>
            <a:chExt cx="3796193" cy="839173"/>
          </a:xfrm>
        </p:grpSpPr>
        <p:sp>
          <p:nvSpPr>
            <p:cNvPr id="18" name="TextBox 5"/>
            <p:cNvSpPr txBox="1">
              <a:spLocks noChangeArrowheads="1"/>
            </p:cNvSpPr>
            <p:nvPr userDrawn="1"/>
          </p:nvSpPr>
          <p:spPr bwMode="auto">
            <a:xfrm>
              <a:off x="1122411" y="12611317"/>
              <a:ext cx="2212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a:solidFill>
                    <a:srgbClr val="BDBEBD"/>
                  </a:solidFill>
                  <a:latin typeface="Dosis" charset="0"/>
                  <a:ea typeface="Dosis" charset="0"/>
                  <a:cs typeface="Dosis" charset="0"/>
                </a:rPr>
                <a:t>Multipurpose Template</a:t>
              </a:r>
            </a:p>
          </p:txBody>
        </p:sp>
        <p:sp>
          <p:nvSpPr>
            <p:cNvPr id="19" name="Text Box 3"/>
            <p:cNvSpPr txBox="1">
              <a:spLocks/>
            </p:cNvSpPr>
            <p:nvPr userDrawn="1"/>
          </p:nvSpPr>
          <p:spPr bwMode="auto">
            <a:xfrm>
              <a:off x="1154155" y="12110698"/>
              <a:ext cx="3764449" cy="62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indent="0" algn="l" defTabSz="825500" rtl="0" eaLnBrk="1" fontAlgn="base" latinLnBrk="0" hangingPunct="0">
                <a:lnSpc>
                  <a:spcPct val="100000"/>
                </a:lnSpc>
                <a:spcBef>
                  <a:spcPct val="0"/>
                </a:spcBef>
                <a:spcAft>
                  <a:spcPct val="0"/>
                </a:spcAft>
                <a:buClrTx/>
                <a:buSzTx/>
                <a:buFontTx/>
                <a:buNone/>
                <a:tabLst/>
                <a:defRPr/>
              </a:pPr>
              <a:r>
                <a:rPr lang="en-US" altLang="x-none" sz="3500" dirty="0">
                  <a:solidFill>
                    <a:schemeClr val="tx1"/>
                  </a:solidFill>
                  <a:latin typeface="Dosis" charset="0"/>
                  <a:ea typeface="Dosis" charset="0"/>
                  <a:cs typeface="Dosis" charset="0"/>
                  <a:sym typeface="Poppins Medium" charset="0"/>
                </a:rPr>
                <a:t>P</a:t>
              </a:r>
              <a:r>
                <a:rPr lang="en-US" altLang="x-none" sz="3500" dirty="0">
                  <a:solidFill>
                    <a:schemeClr val="accent1"/>
                  </a:solidFill>
                  <a:latin typeface="Dosis" charset="0"/>
                  <a:ea typeface="Dosis" charset="0"/>
                  <a:cs typeface="Dosis" charset="0"/>
                  <a:sym typeface="Poppins Medium" charset="0"/>
                </a:rPr>
                <a:t>!</a:t>
              </a:r>
              <a:r>
                <a:rPr lang="en-US" altLang="x-none" sz="3500" dirty="0">
                  <a:solidFill>
                    <a:schemeClr val="tx1"/>
                  </a:solidFill>
                  <a:latin typeface="Dosis" charset="0"/>
                  <a:ea typeface="Dosis" charset="0"/>
                  <a:cs typeface="Dosis" charset="0"/>
                  <a:sym typeface="Poppins Medium" charset="0"/>
                </a:rPr>
                <a:t>CANTO</a:t>
              </a:r>
              <a:r>
                <a:rPr lang="en-US" altLang="x-none" sz="3500" baseline="0" dirty="0">
                  <a:solidFill>
                    <a:schemeClr val="tx1"/>
                  </a:solidFill>
                  <a:latin typeface="Dosis" charset="0"/>
                  <a:ea typeface="Dosis" charset="0"/>
                  <a:cs typeface="Dosis" charset="0"/>
                  <a:sym typeface="Poppins Medium" charset="0"/>
                </a:rPr>
                <a:t> </a:t>
              </a:r>
              <a:r>
                <a:rPr lang="en-US" altLang="x-none" sz="3500" dirty="0">
                  <a:solidFill>
                    <a:schemeClr val="tx1"/>
                  </a:solidFill>
                  <a:latin typeface="Dosis" charset="0"/>
                  <a:ea typeface="Dosis" charset="0"/>
                  <a:cs typeface="Dosis" charset="0"/>
                  <a:sym typeface="Poppins Medium" charset="0"/>
                </a:rPr>
                <a:t>by </a:t>
              </a:r>
              <a:r>
                <a:rPr lang="en-US" altLang="x-none" sz="3500" dirty="0" err="1">
                  <a:solidFill>
                    <a:schemeClr val="tx1"/>
                  </a:solidFill>
                  <a:latin typeface="Dosis" charset="0"/>
                  <a:ea typeface="Dosis" charset="0"/>
                  <a:cs typeface="Dosis" charset="0"/>
                  <a:sym typeface="Poppins Medium" charset="0"/>
                </a:rPr>
                <a:t>HiSlide.io</a:t>
              </a:r>
              <a:endParaRPr lang="x-none" altLang="x-none" sz="3500" dirty="0">
                <a:solidFill>
                  <a:schemeClr val="tx1"/>
                </a:solidFill>
                <a:latin typeface="Dosis" charset="0"/>
                <a:ea typeface="Dosis" charset="0"/>
                <a:cs typeface="Dosis" charset="0"/>
                <a:sym typeface="Poppins Medium" charset="0"/>
              </a:endParaRPr>
            </a:p>
          </p:txBody>
        </p:sp>
      </p:grpSp>
      <p:sp>
        <p:nvSpPr>
          <p:cNvPr id="7" name="Picture Placeholder 6"/>
          <p:cNvSpPr>
            <a:spLocks noGrp="1"/>
          </p:cNvSpPr>
          <p:nvPr>
            <p:ph type="pic" sz="quarter" idx="11"/>
          </p:nvPr>
        </p:nvSpPr>
        <p:spPr>
          <a:xfrm>
            <a:off x="7368009" y="3401616"/>
            <a:ext cx="1655763" cy="1655763"/>
          </a:xfrm>
        </p:spPr>
        <p:txBody>
          <a:bodyPr/>
          <a:lstStyle/>
          <a:p>
            <a:pPr lvl="0"/>
            <a:endParaRPr lang="en-US" noProof="0">
              <a:sym typeface="Poppins" charset="0"/>
            </a:endParaRPr>
          </a:p>
        </p:txBody>
      </p:sp>
      <p:sp>
        <p:nvSpPr>
          <p:cNvPr id="8" name="Picture Placeholder 6"/>
          <p:cNvSpPr>
            <a:spLocks noGrp="1"/>
          </p:cNvSpPr>
          <p:nvPr>
            <p:ph type="pic" sz="quarter" idx="12"/>
          </p:nvPr>
        </p:nvSpPr>
        <p:spPr>
          <a:xfrm>
            <a:off x="9492109" y="3401616"/>
            <a:ext cx="1655763" cy="1655763"/>
          </a:xfrm>
        </p:spPr>
        <p:txBody>
          <a:bodyPr/>
          <a:lstStyle/>
          <a:p>
            <a:pPr lvl="0"/>
            <a:endParaRPr lang="en-US" noProof="0">
              <a:sym typeface="Poppins" charset="0"/>
            </a:endParaRPr>
          </a:p>
        </p:txBody>
      </p:sp>
      <p:sp>
        <p:nvSpPr>
          <p:cNvPr id="9" name="Picture Placeholder 6"/>
          <p:cNvSpPr>
            <a:spLocks noGrp="1"/>
          </p:cNvSpPr>
          <p:nvPr>
            <p:ph type="pic" sz="quarter" idx="13"/>
          </p:nvPr>
        </p:nvSpPr>
        <p:spPr>
          <a:xfrm>
            <a:off x="11616209" y="3401616"/>
            <a:ext cx="1655763" cy="1655763"/>
          </a:xfrm>
        </p:spPr>
        <p:txBody>
          <a:bodyPr/>
          <a:lstStyle/>
          <a:p>
            <a:pPr lvl="0"/>
            <a:endParaRPr lang="en-US" noProof="0">
              <a:sym typeface="Poppins" charset="0"/>
            </a:endParaRPr>
          </a:p>
        </p:txBody>
      </p:sp>
      <p:sp>
        <p:nvSpPr>
          <p:cNvPr id="10" name="Picture Placeholder 6"/>
          <p:cNvSpPr>
            <a:spLocks noGrp="1"/>
          </p:cNvSpPr>
          <p:nvPr>
            <p:ph type="pic" sz="quarter" idx="14"/>
          </p:nvPr>
        </p:nvSpPr>
        <p:spPr>
          <a:xfrm>
            <a:off x="13740309" y="3401616"/>
            <a:ext cx="1655763" cy="1655763"/>
          </a:xfrm>
        </p:spPr>
        <p:txBody>
          <a:bodyPr/>
          <a:lstStyle/>
          <a:p>
            <a:pPr lvl="0"/>
            <a:endParaRPr lang="en-US" noProof="0">
              <a:sym typeface="Poppins" charset="0"/>
            </a:endParaRPr>
          </a:p>
        </p:txBody>
      </p:sp>
      <p:sp>
        <p:nvSpPr>
          <p:cNvPr id="11" name="Picture Placeholder 6"/>
          <p:cNvSpPr>
            <a:spLocks noGrp="1"/>
          </p:cNvSpPr>
          <p:nvPr>
            <p:ph type="pic" sz="quarter" idx="15"/>
          </p:nvPr>
        </p:nvSpPr>
        <p:spPr>
          <a:xfrm>
            <a:off x="15864408" y="3401616"/>
            <a:ext cx="1655763" cy="1655763"/>
          </a:xfrm>
        </p:spPr>
        <p:txBody>
          <a:bodyPr/>
          <a:lstStyle/>
          <a:p>
            <a:pPr lvl="0"/>
            <a:endParaRPr lang="en-US" noProof="0">
              <a:sym typeface="Poppins" charset="0"/>
            </a:endParaRPr>
          </a:p>
        </p:txBody>
      </p:sp>
      <p:sp>
        <p:nvSpPr>
          <p:cNvPr id="12" name="Picture Placeholder 6"/>
          <p:cNvSpPr>
            <a:spLocks noGrp="1"/>
          </p:cNvSpPr>
          <p:nvPr>
            <p:ph type="pic" sz="quarter" idx="16"/>
          </p:nvPr>
        </p:nvSpPr>
        <p:spPr>
          <a:xfrm>
            <a:off x="7368009" y="5417840"/>
            <a:ext cx="1655763" cy="1655763"/>
          </a:xfrm>
        </p:spPr>
        <p:txBody>
          <a:bodyPr/>
          <a:lstStyle/>
          <a:p>
            <a:pPr lvl="0"/>
            <a:endParaRPr lang="en-US" noProof="0">
              <a:sym typeface="Poppins" charset="0"/>
            </a:endParaRPr>
          </a:p>
        </p:txBody>
      </p:sp>
      <p:sp>
        <p:nvSpPr>
          <p:cNvPr id="13" name="Picture Placeholder 6"/>
          <p:cNvSpPr>
            <a:spLocks noGrp="1"/>
          </p:cNvSpPr>
          <p:nvPr>
            <p:ph type="pic" sz="quarter" idx="17"/>
          </p:nvPr>
        </p:nvSpPr>
        <p:spPr>
          <a:xfrm>
            <a:off x="9492109" y="5417840"/>
            <a:ext cx="1655763" cy="1655763"/>
          </a:xfrm>
        </p:spPr>
        <p:txBody>
          <a:bodyPr/>
          <a:lstStyle/>
          <a:p>
            <a:pPr lvl="0"/>
            <a:endParaRPr lang="en-US" noProof="0">
              <a:sym typeface="Poppins" charset="0"/>
            </a:endParaRPr>
          </a:p>
        </p:txBody>
      </p:sp>
      <p:sp>
        <p:nvSpPr>
          <p:cNvPr id="14" name="Picture Placeholder 6"/>
          <p:cNvSpPr>
            <a:spLocks noGrp="1"/>
          </p:cNvSpPr>
          <p:nvPr>
            <p:ph type="pic" sz="quarter" idx="18"/>
          </p:nvPr>
        </p:nvSpPr>
        <p:spPr>
          <a:xfrm>
            <a:off x="11616209" y="5417840"/>
            <a:ext cx="1655763" cy="1655763"/>
          </a:xfrm>
        </p:spPr>
        <p:txBody>
          <a:bodyPr/>
          <a:lstStyle/>
          <a:p>
            <a:pPr lvl="0"/>
            <a:endParaRPr lang="en-US" noProof="0">
              <a:sym typeface="Poppins" charset="0"/>
            </a:endParaRPr>
          </a:p>
        </p:txBody>
      </p:sp>
      <p:sp>
        <p:nvSpPr>
          <p:cNvPr id="15" name="Picture Placeholder 6"/>
          <p:cNvSpPr>
            <a:spLocks noGrp="1"/>
          </p:cNvSpPr>
          <p:nvPr>
            <p:ph type="pic" sz="quarter" idx="19"/>
          </p:nvPr>
        </p:nvSpPr>
        <p:spPr>
          <a:xfrm>
            <a:off x="13740309" y="5417840"/>
            <a:ext cx="1655763" cy="1655763"/>
          </a:xfrm>
        </p:spPr>
        <p:txBody>
          <a:bodyPr/>
          <a:lstStyle/>
          <a:p>
            <a:pPr lvl="0"/>
            <a:endParaRPr lang="en-US" noProof="0">
              <a:sym typeface="Poppins" charset="0"/>
            </a:endParaRPr>
          </a:p>
        </p:txBody>
      </p:sp>
      <p:sp>
        <p:nvSpPr>
          <p:cNvPr id="16" name="Picture Placeholder 6"/>
          <p:cNvSpPr>
            <a:spLocks noGrp="1"/>
          </p:cNvSpPr>
          <p:nvPr>
            <p:ph type="pic" sz="quarter" idx="20"/>
          </p:nvPr>
        </p:nvSpPr>
        <p:spPr>
          <a:xfrm>
            <a:off x="15864408" y="5417840"/>
            <a:ext cx="1655763" cy="1655763"/>
          </a:xfrm>
        </p:spPr>
        <p:txBody>
          <a:bodyPr/>
          <a:lstStyle/>
          <a:p>
            <a:pPr lvl="0"/>
            <a:endParaRPr lang="en-US" noProof="0">
              <a:sym typeface="Poppins" charset="0"/>
            </a:endParaRPr>
          </a:p>
        </p:txBody>
      </p:sp>
      <p:sp>
        <p:nvSpPr>
          <p:cNvPr id="20" name="Rectangle 19"/>
          <p:cNvSpPr>
            <a:spLocks noGrp="1"/>
          </p:cNvSpPr>
          <p:nvPr userDrawn="1">
            <p:ph type="sldNum" sz="quarter" idx="21"/>
          </p:nvPr>
        </p:nvSpPr>
        <p:spPr>
          <a:xfrm>
            <a:off x="22545675" y="12496800"/>
            <a:ext cx="895350" cy="482600"/>
          </a:xfrm>
        </p:spPr>
        <p:txBody>
          <a:bodyPr/>
          <a:lstStyle>
            <a:lvl1pPr>
              <a:defRPr b="0" i="0">
                <a:solidFill>
                  <a:schemeClr val="tx1"/>
                </a:solidFill>
                <a:latin typeface="Dosis" charset="0"/>
                <a:ea typeface="Dosis" charset="0"/>
                <a:cs typeface="Dosis" charset="0"/>
              </a:defRPr>
            </a:lvl1pPr>
          </a:lstStyle>
          <a:p>
            <a:pPr>
              <a:defRPr/>
            </a:pPr>
            <a:fld id="{58CD580B-ED4F-1148-B48B-24C3761D60A0}" type="slidenum">
              <a:rPr lang="x-none" altLang="x-none"/>
              <a:pPr>
                <a:defRPr/>
              </a:pPr>
              <a:t>‹#›</a:t>
            </a:fld>
            <a:endParaRPr lang="x-none" altLang="x-none" dirty="0"/>
          </a:p>
        </p:txBody>
      </p:sp>
    </p:spTree>
    <p:extLst>
      <p:ext uri="{BB962C8B-B14F-4D97-AF65-F5344CB8AC3E}">
        <p14:creationId xmlns:p14="http://schemas.microsoft.com/office/powerpoint/2010/main" val="113252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_bg">
    <p:bg>
      <p:bgPr>
        <a:solidFill>
          <a:srgbClr val="DADAD8"/>
        </a:solidFill>
        <a:effectLst/>
      </p:bgPr>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1122363" y="12111038"/>
            <a:ext cx="3868836" cy="838200"/>
            <a:chOff x="1122411" y="12110698"/>
            <a:chExt cx="3868189" cy="839173"/>
          </a:xfrm>
        </p:grpSpPr>
        <p:sp>
          <p:nvSpPr>
            <p:cNvPr id="3" name="TextBox 5"/>
            <p:cNvSpPr txBox="1">
              <a:spLocks noChangeArrowheads="1"/>
            </p:cNvSpPr>
            <p:nvPr userDrawn="1"/>
          </p:nvSpPr>
          <p:spPr bwMode="auto">
            <a:xfrm>
              <a:off x="1122411" y="12611317"/>
              <a:ext cx="2212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a:solidFill>
                    <a:srgbClr val="9B999C"/>
                  </a:solidFill>
                  <a:latin typeface="Dosis" charset="0"/>
                  <a:ea typeface="Dosis" charset="0"/>
                  <a:cs typeface="Dosis" charset="0"/>
                </a:rPr>
                <a:t>Multipurpose Template</a:t>
              </a:r>
            </a:p>
          </p:txBody>
        </p:sp>
        <p:sp>
          <p:nvSpPr>
            <p:cNvPr id="4" name="Text Box 3"/>
            <p:cNvSpPr txBox="1">
              <a:spLocks/>
            </p:cNvSpPr>
            <p:nvPr userDrawn="1"/>
          </p:nvSpPr>
          <p:spPr bwMode="auto">
            <a:xfrm>
              <a:off x="1154155" y="12110698"/>
              <a:ext cx="3836445" cy="62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3500" dirty="0">
                  <a:solidFill>
                    <a:srgbClr val="3B3B39"/>
                  </a:solidFill>
                  <a:latin typeface="Dosis" charset="0"/>
                  <a:ea typeface="Dosis" charset="0"/>
                  <a:cs typeface="Dosis" charset="0"/>
                  <a:sym typeface="Poppins Medium" charset="0"/>
                </a:rPr>
                <a:t>P</a:t>
              </a:r>
              <a:r>
                <a:rPr lang="en-US" altLang="x-none" sz="3500" dirty="0">
                  <a:solidFill>
                    <a:schemeClr val="accent1"/>
                  </a:solidFill>
                  <a:latin typeface="Dosis" charset="0"/>
                  <a:ea typeface="Dosis" charset="0"/>
                  <a:cs typeface="Dosis" charset="0"/>
                  <a:sym typeface="Poppins Medium" charset="0"/>
                </a:rPr>
                <a:t>!</a:t>
              </a:r>
              <a:r>
                <a:rPr lang="en-US" altLang="x-none" sz="3500" dirty="0">
                  <a:solidFill>
                    <a:srgbClr val="3B3B39"/>
                  </a:solidFill>
                  <a:latin typeface="Dosis" charset="0"/>
                  <a:ea typeface="Dosis" charset="0"/>
                  <a:cs typeface="Dosis" charset="0"/>
                  <a:sym typeface="Poppins Medium" charset="0"/>
                </a:rPr>
                <a:t>CANTO by </a:t>
              </a:r>
              <a:r>
                <a:rPr lang="en-US" altLang="x-none" sz="3500" dirty="0" err="1">
                  <a:solidFill>
                    <a:srgbClr val="3B3B39"/>
                  </a:solidFill>
                  <a:latin typeface="Dosis" charset="0"/>
                  <a:ea typeface="Dosis" charset="0"/>
                  <a:cs typeface="Dosis" charset="0"/>
                  <a:sym typeface="Poppins Medium" charset="0"/>
                </a:rPr>
                <a:t>HiSlide.io</a:t>
              </a:r>
              <a:endParaRPr lang="x-none" altLang="x-none" sz="3500" dirty="0">
                <a:solidFill>
                  <a:srgbClr val="3B3B39"/>
                </a:solidFill>
                <a:latin typeface="Dosis" charset="0"/>
                <a:ea typeface="Dosis" charset="0"/>
                <a:cs typeface="Dosis" charset="0"/>
                <a:sym typeface="Poppins Medium" charset="0"/>
              </a:endParaRPr>
            </a:p>
          </p:txBody>
        </p:sp>
      </p:grpSp>
      <p:sp>
        <p:nvSpPr>
          <p:cNvPr id="5" name="Rectangle 4"/>
          <p:cNvSpPr>
            <a:spLocks noGrp="1"/>
          </p:cNvSpPr>
          <p:nvPr userDrawn="1">
            <p:ph type="sldNum" sz="quarter" idx="10"/>
          </p:nvPr>
        </p:nvSpPr>
        <p:spPr>
          <a:xfrm>
            <a:off x="22545675" y="12496800"/>
            <a:ext cx="895350" cy="482600"/>
          </a:xfrm>
        </p:spPr>
        <p:txBody>
          <a:bodyPr/>
          <a:lstStyle>
            <a:lvl1pPr>
              <a:defRPr b="0" i="0">
                <a:solidFill>
                  <a:schemeClr val="accent5"/>
                </a:solidFill>
                <a:latin typeface="Dosis" charset="0"/>
                <a:ea typeface="Dosis" charset="0"/>
                <a:cs typeface="Dosis" charset="0"/>
              </a:defRPr>
            </a:lvl1pPr>
          </a:lstStyle>
          <a:p>
            <a:pPr>
              <a:defRPr/>
            </a:pPr>
            <a:fld id="{A90807D5-BFF1-D44B-83F4-5C5872830F42}" type="slidenum">
              <a:rPr lang="x-none" altLang="x-none"/>
              <a:pPr>
                <a:defRPr/>
              </a:pPr>
              <a:t>‹#›</a:t>
            </a:fld>
            <a:endParaRPr lang="x-none" altLang="x-none"/>
          </a:p>
        </p:txBody>
      </p:sp>
    </p:spTree>
    <p:extLst>
      <p:ext uri="{BB962C8B-B14F-4D97-AF65-F5344CB8AC3E}">
        <p14:creationId xmlns:p14="http://schemas.microsoft.com/office/powerpoint/2010/main" val="112024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xfrm>
            <a:off x="22545675" y="12496800"/>
            <a:ext cx="895350" cy="482600"/>
          </a:xfrm>
        </p:spPr>
        <p:txBody>
          <a:bodyPr/>
          <a:lstStyle>
            <a:lvl1pPr>
              <a:defRPr b="0" i="0">
                <a:solidFill>
                  <a:schemeClr val="accent5"/>
                </a:solidFill>
                <a:latin typeface="Dosis" charset="0"/>
                <a:ea typeface="Dosis" charset="0"/>
                <a:cs typeface="Dosis" charset="0"/>
              </a:defRPr>
            </a:lvl1pPr>
          </a:lstStyle>
          <a:p>
            <a:pPr>
              <a:defRPr/>
            </a:pPr>
            <a:fld id="{C613AE58-5C94-A744-87B4-3CB9AE0743E2}" type="slidenum">
              <a:rPr lang="x-none" altLang="x-none"/>
              <a:pPr>
                <a:defRPr/>
              </a:pPr>
              <a:t>‹#›</a:t>
            </a:fld>
            <a:endParaRPr lang="x-none" altLang="x-none"/>
          </a:p>
        </p:txBody>
      </p:sp>
    </p:spTree>
    <p:extLst>
      <p:ext uri="{BB962C8B-B14F-4D97-AF65-F5344CB8AC3E}">
        <p14:creationId xmlns:p14="http://schemas.microsoft.com/office/powerpoint/2010/main" val="9648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grpSp>
        <p:nvGrpSpPr>
          <p:cNvPr id="14" name="Group 4"/>
          <p:cNvGrpSpPr>
            <a:grpSpLocks/>
          </p:cNvGrpSpPr>
          <p:nvPr userDrawn="1"/>
        </p:nvGrpSpPr>
        <p:grpSpPr bwMode="auto">
          <a:xfrm>
            <a:off x="1122363" y="12111038"/>
            <a:ext cx="4444900" cy="838200"/>
            <a:chOff x="1122411" y="12110698"/>
            <a:chExt cx="4444157" cy="839173"/>
          </a:xfrm>
        </p:grpSpPr>
        <p:sp>
          <p:nvSpPr>
            <p:cNvPr id="15" name="TextBox 5"/>
            <p:cNvSpPr txBox="1">
              <a:spLocks noChangeArrowheads="1"/>
            </p:cNvSpPr>
            <p:nvPr userDrawn="1"/>
          </p:nvSpPr>
          <p:spPr bwMode="auto">
            <a:xfrm>
              <a:off x="1122411" y="12611317"/>
              <a:ext cx="2212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600">
                  <a:solidFill>
                    <a:srgbClr val="9B999C"/>
                  </a:solidFill>
                  <a:latin typeface="Dosis" charset="0"/>
                  <a:ea typeface="Dosis" charset="0"/>
                  <a:cs typeface="Dosis" charset="0"/>
                </a:rPr>
                <a:t>Multipurpose Template</a:t>
              </a:r>
            </a:p>
          </p:txBody>
        </p:sp>
        <p:sp>
          <p:nvSpPr>
            <p:cNvPr id="16" name="Text Box 3"/>
            <p:cNvSpPr txBox="1">
              <a:spLocks/>
            </p:cNvSpPr>
            <p:nvPr userDrawn="1"/>
          </p:nvSpPr>
          <p:spPr bwMode="auto">
            <a:xfrm>
              <a:off x="1154155" y="12110698"/>
              <a:ext cx="4412413" cy="62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3500" dirty="0">
                  <a:solidFill>
                    <a:srgbClr val="3B3B39"/>
                  </a:solidFill>
                  <a:latin typeface="Dosis" charset="0"/>
                  <a:ea typeface="Dosis" charset="0"/>
                  <a:cs typeface="Dosis" charset="0"/>
                  <a:sym typeface="Poppins Medium" charset="0"/>
                </a:rPr>
                <a:t>P</a:t>
              </a:r>
              <a:r>
                <a:rPr lang="en-US" altLang="x-none" sz="3500" dirty="0">
                  <a:solidFill>
                    <a:schemeClr val="accent1"/>
                  </a:solidFill>
                  <a:latin typeface="Dosis" charset="0"/>
                  <a:ea typeface="Dosis" charset="0"/>
                  <a:cs typeface="Dosis" charset="0"/>
                  <a:sym typeface="Poppins Medium" charset="0"/>
                </a:rPr>
                <a:t>!</a:t>
              </a:r>
              <a:r>
                <a:rPr lang="en-US" altLang="x-none" sz="3500" dirty="0">
                  <a:solidFill>
                    <a:srgbClr val="3B3B39"/>
                  </a:solidFill>
                  <a:latin typeface="Dosis" charset="0"/>
                  <a:ea typeface="Dosis" charset="0"/>
                  <a:cs typeface="Dosis" charset="0"/>
                  <a:sym typeface="Poppins Medium" charset="0"/>
                </a:rPr>
                <a:t>CANTO by </a:t>
              </a:r>
              <a:r>
                <a:rPr lang="en-US" altLang="x-none" sz="3500" dirty="0" err="1">
                  <a:solidFill>
                    <a:srgbClr val="3B3B39"/>
                  </a:solidFill>
                  <a:latin typeface="Dosis" charset="0"/>
                  <a:ea typeface="Dosis" charset="0"/>
                  <a:cs typeface="Dosis" charset="0"/>
                  <a:sym typeface="Poppins Medium" charset="0"/>
                </a:rPr>
                <a:t>HiSlide.io</a:t>
              </a:r>
              <a:endParaRPr lang="x-none" altLang="x-none" sz="3500" dirty="0">
                <a:solidFill>
                  <a:srgbClr val="3B3B39"/>
                </a:solidFill>
                <a:latin typeface="Dosis" charset="0"/>
                <a:ea typeface="Dosis" charset="0"/>
                <a:cs typeface="Dosis" charset="0"/>
                <a:sym typeface="Poppins Medium" charset="0"/>
              </a:endParaRPr>
            </a:p>
          </p:txBody>
        </p:sp>
      </p:grpSp>
      <p:sp>
        <p:nvSpPr>
          <p:cNvPr id="4" name="Picture Placeholder 3"/>
          <p:cNvSpPr>
            <a:spLocks noGrp="1"/>
          </p:cNvSpPr>
          <p:nvPr>
            <p:ph type="pic" sz="quarter" idx="11"/>
          </p:nvPr>
        </p:nvSpPr>
        <p:spPr>
          <a:xfrm>
            <a:off x="5314458" y="3906439"/>
            <a:ext cx="2447925" cy="2447925"/>
          </a:xfr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8265993" y="3906439"/>
            <a:ext cx="2447925" cy="2447925"/>
          </a:xfr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11183888" y="3906439"/>
            <a:ext cx="2447925" cy="2447925"/>
          </a:xfr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14135423" y="3906439"/>
            <a:ext cx="2447925" cy="2447925"/>
          </a:xfr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17086958" y="3906439"/>
            <a:ext cx="2447925" cy="2447925"/>
          </a:xfr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5314458" y="6858000"/>
            <a:ext cx="2447925" cy="2447925"/>
          </a:xfr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8265993" y="6858000"/>
            <a:ext cx="2447925" cy="2447925"/>
          </a:xfr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11183888" y="6858000"/>
            <a:ext cx="2447925" cy="2447925"/>
          </a:xfr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14135423" y="6858000"/>
            <a:ext cx="2447925" cy="2447925"/>
          </a:xfr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17086958" y="6858000"/>
            <a:ext cx="2447925" cy="2447925"/>
          </a:xfrm>
        </p:spPr>
        <p:txBody>
          <a:bodyPr/>
          <a:lstStyle/>
          <a:p>
            <a:pPr lvl="0"/>
            <a:endParaRPr lang="en-US" noProof="0">
              <a:sym typeface="Poppins" charset="0"/>
            </a:endParaRPr>
          </a:p>
        </p:txBody>
      </p:sp>
      <p:sp>
        <p:nvSpPr>
          <p:cNvPr id="17" name="Rectangle 4"/>
          <p:cNvSpPr>
            <a:spLocks noGrp="1"/>
          </p:cNvSpPr>
          <p:nvPr>
            <p:ph type="sldNum" sz="quarter" idx="21"/>
          </p:nvPr>
        </p:nvSpPr>
        <p:spPr>
          <a:xfrm>
            <a:off x="22545675" y="12496800"/>
            <a:ext cx="895350" cy="482600"/>
          </a:xfrm>
        </p:spPr>
        <p:txBody>
          <a:bodyPr/>
          <a:lstStyle>
            <a:lvl1pPr>
              <a:defRPr b="0" i="0">
                <a:solidFill>
                  <a:schemeClr val="accent5"/>
                </a:solidFill>
                <a:latin typeface="Dosis" charset="0"/>
                <a:ea typeface="Dosis" charset="0"/>
                <a:cs typeface="Dosis" charset="0"/>
              </a:defRPr>
            </a:lvl1pPr>
          </a:lstStyle>
          <a:p>
            <a:pPr>
              <a:defRPr/>
            </a:pPr>
            <a:fld id="{029EB264-65DE-DD49-A8CC-41DBB245A5C0}" type="slidenum">
              <a:rPr lang="x-none" altLang="x-none"/>
              <a:pPr>
                <a:defRPr/>
              </a:pPr>
              <a:t>‹#›</a:t>
            </a:fld>
            <a:endParaRPr lang="x-none" altLang="x-none"/>
          </a:p>
        </p:txBody>
      </p:sp>
    </p:spTree>
    <p:extLst>
      <p:ext uri="{BB962C8B-B14F-4D97-AF65-F5344CB8AC3E}">
        <p14:creationId xmlns:p14="http://schemas.microsoft.com/office/powerpoint/2010/main" val="189502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314458" y="3906439"/>
            <a:ext cx="2447925" cy="2447925"/>
          </a:xfr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8265993" y="3906439"/>
            <a:ext cx="2447925" cy="2447925"/>
          </a:xfr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11183888" y="3906439"/>
            <a:ext cx="2447925" cy="2447925"/>
          </a:xfr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14135423" y="3906439"/>
            <a:ext cx="2447925" cy="2447925"/>
          </a:xfr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17086958" y="3906439"/>
            <a:ext cx="2447925" cy="2447925"/>
          </a:xfr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5314458" y="6858000"/>
            <a:ext cx="2447925" cy="2447925"/>
          </a:xfr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8265993" y="6858000"/>
            <a:ext cx="2447925" cy="2447925"/>
          </a:xfr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11183888" y="6858000"/>
            <a:ext cx="2447925" cy="2447925"/>
          </a:xfr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14135423" y="6858000"/>
            <a:ext cx="2447925" cy="2447925"/>
          </a:xfr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17086958" y="6858000"/>
            <a:ext cx="2447925" cy="2447925"/>
          </a:xfrm>
        </p:spPr>
        <p:txBody>
          <a:bodyPr/>
          <a:lstStyle/>
          <a:p>
            <a:pPr lvl="0"/>
            <a:endParaRPr lang="en-US" noProof="0">
              <a:sym typeface="Poppins" charset="0"/>
            </a:endParaRPr>
          </a:p>
        </p:txBody>
      </p:sp>
      <p:sp>
        <p:nvSpPr>
          <p:cNvPr id="14" name="Rectangle 13"/>
          <p:cNvSpPr>
            <a:spLocks noGrp="1"/>
          </p:cNvSpPr>
          <p:nvPr>
            <p:ph type="sldNum" sz="quarter" idx="21"/>
          </p:nvPr>
        </p:nvSpPr>
        <p:spPr>
          <a:xfrm>
            <a:off x="22545675" y="12496800"/>
            <a:ext cx="895350" cy="482600"/>
          </a:xfrm>
        </p:spPr>
        <p:txBody>
          <a:bodyPr/>
          <a:lstStyle>
            <a:lvl1pPr>
              <a:defRPr b="0" i="0">
                <a:solidFill>
                  <a:schemeClr val="accent5"/>
                </a:solidFill>
                <a:latin typeface="Dosis" charset="0"/>
                <a:ea typeface="Dosis" charset="0"/>
                <a:cs typeface="Dosis" charset="0"/>
              </a:defRPr>
            </a:lvl1pPr>
          </a:lstStyle>
          <a:p>
            <a:pPr>
              <a:defRPr/>
            </a:pPr>
            <a:fld id="{19736CF9-AD0F-5041-BB4D-55C7FC896206}" type="slidenum">
              <a:rPr lang="x-none" altLang="x-none"/>
              <a:pPr>
                <a:defRPr/>
              </a:pPr>
              <a:t>‹#›</a:t>
            </a:fld>
            <a:endParaRPr lang="x-none" altLang="x-none"/>
          </a:p>
        </p:txBody>
      </p:sp>
    </p:spTree>
    <p:extLst>
      <p:ext uri="{BB962C8B-B14F-4D97-AF65-F5344CB8AC3E}">
        <p14:creationId xmlns:p14="http://schemas.microsoft.com/office/powerpoint/2010/main" val="32465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a:sym typeface="Poppins" charset="0"/>
              </a:rPr>
              <a:t>Second level</a:t>
            </a:r>
          </a:p>
          <a:p>
            <a:pPr lvl="2"/>
            <a:r>
              <a:rPr lang="x-none" altLang="x-none">
                <a:sym typeface="Poppins" charset="0"/>
              </a:rPr>
              <a:t>Third level</a:t>
            </a:r>
          </a:p>
          <a:p>
            <a:pPr lvl="3"/>
            <a:r>
              <a:rPr lang="x-none" altLang="x-none">
                <a:sym typeface="Poppins" charset="0"/>
              </a:rPr>
              <a:t>Fourth level</a:t>
            </a:r>
          </a:p>
          <a:p>
            <a:pPr lvl="4"/>
            <a:r>
              <a:rPr lang="x-none" altLang="x-none">
                <a:sym typeface="Poppins" charset="0"/>
              </a:rPr>
              <a:t>Fifth level</a:t>
            </a:r>
          </a:p>
        </p:txBody>
      </p:sp>
      <p:sp>
        <p:nvSpPr>
          <p:cNvPr id="1028" name="Rectangle 4"/>
          <p:cNvSpPr>
            <a:spLocks noGrp="1"/>
          </p:cNvSpPr>
          <p:nvPr>
            <p:ph type="sldNum" sz="quarter" idx="2"/>
          </p:nvPr>
        </p:nvSpPr>
        <p:spPr bwMode="auto">
          <a:xfrm>
            <a:off x="22545675" y="12352338"/>
            <a:ext cx="8953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algn="ctr" eaLnBrk="1">
              <a:defRPr b="0" i="0">
                <a:solidFill>
                  <a:schemeClr val="accent5"/>
                </a:solidFill>
                <a:latin typeface="Dosis" charset="0"/>
                <a:ea typeface="Dosis" charset="0"/>
                <a:cs typeface="Dosis" charset="0"/>
              </a:defRPr>
            </a:lvl1pPr>
          </a:lstStyle>
          <a:p>
            <a:pPr>
              <a:defRPr/>
            </a:pPr>
            <a:fld id="{83012394-0000-AC47-9758-C9AABE0F376A}" type="slidenum">
              <a:rPr lang="x-none" altLang="x-none"/>
              <a:pPr>
                <a:defRPr/>
              </a:pPr>
              <a:t>‹#›</a:t>
            </a:fld>
            <a:endParaRPr lang="x-none" altLang="x-none"/>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Lst>
  <p:txStyles>
    <p:titleStyle>
      <a:lvl1pPr algn="l" defTabSz="825500" rtl="0" eaLnBrk="0" fontAlgn="base" hangingPunct="0">
        <a:spcBef>
          <a:spcPct val="0"/>
        </a:spcBef>
        <a:spcAft>
          <a:spcPct val="0"/>
        </a:spcAft>
        <a:defRPr sz="10000" b="1" kern="1200">
          <a:solidFill>
            <a:srgbClr val="272D30"/>
          </a:solidFill>
          <a:latin typeface="Open Sans Semibold" charset="0"/>
          <a:ea typeface="Open Sans Semibold" charset="0"/>
          <a:cs typeface="Open Sans Semibold"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1pPr>
      <a:lvl2pPr indent="2286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2pPr>
      <a:lvl3pPr indent="4572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3pPr>
      <a:lvl4pPr indent="6858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4pPr>
      <a:lvl5pPr indent="9144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D4417FE-6CC4-A446-83A5-6120936A48D4}"/>
              </a:ext>
            </a:extLst>
          </p:cNvPr>
          <p:cNvSpPr/>
          <p:nvPr/>
        </p:nvSpPr>
        <p:spPr bwMode="auto">
          <a:xfrm>
            <a:off x="14529718" y="523197"/>
            <a:ext cx="9631172" cy="8572188"/>
          </a:xfrm>
          <a:prstGeom prst="ellipse">
            <a:avLst/>
          </a:prstGeom>
          <a:solidFill>
            <a:srgbClr val="DADAD8">
              <a:alpha val="23000"/>
            </a:srgbClr>
          </a:solidFill>
          <a:ln w="12700" cap="flat" cmpd="sng" algn="ctr">
            <a:solidFill>
              <a:srgbClr val="000000">
                <a:alpha val="0"/>
              </a:srgbClr>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267" name="Oval 5"/>
          <p:cNvSpPr>
            <a:spLocks noChangeArrowheads="1"/>
          </p:cNvSpPr>
          <p:nvPr/>
        </p:nvSpPr>
        <p:spPr bwMode="auto">
          <a:xfrm>
            <a:off x="15375665" y="593304"/>
            <a:ext cx="8785225" cy="8785225"/>
          </a:xfrm>
          <a:prstGeom prst="ellipse">
            <a:avLst/>
          </a:prstGeom>
          <a:solidFill>
            <a:srgbClr val="0070C0"/>
          </a:solidFill>
          <a:ln>
            <a:noFill/>
          </a:ln>
        </p:spPr>
        <p:txBody>
          <a:bodyPr lIns="38100" tIns="38100" rIns="38100" bIns="38100" anchor="ctr">
            <a:spAutoFit/>
          </a:bodyPr>
          <a:lstStyle/>
          <a:p>
            <a:pPr eaLnBrk="1"/>
            <a:endParaRPr lang="en-US" altLang="x-none" dirty="0"/>
          </a:p>
        </p:txBody>
      </p:sp>
      <p:sp>
        <p:nvSpPr>
          <p:cNvPr id="8" name="Oval 7"/>
          <p:cNvSpPr/>
          <p:nvPr/>
        </p:nvSpPr>
        <p:spPr bwMode="auto">
          <a:xfrm>
            <a:off x="11903968" y="-8625373"/>
            <a:ext cx="16275050" cy="16275051"/>
          </a:xfrm>
          <a:prstGeom prst="ellipse">
            <a:avLst/>
          </a:prstGeom>
          <a:noFill/>
          <a:ln w="19050" cap="flat" cmpd="sng" algn="ctr">
            <a:solidFill>
              <a:srgbClr val="002060">
                <a:alpha val="40000"/>
              </a:srgbClr>
            </a:solidFill>
            <a:prstDash val="solid"/>
            <a:miter lim="400000"/>
            <a:headEnd type="none" w="med" len="med"/>
            <a:tailEnd type="none" w="med" len="med"/>
          </a:ln>
          <a:effectLst/>
        </p:spPr>
        <p:txBody>
          <a:bodyPr wrap="square" lIns="38100" tIns="38100" rIns="38100" bIns="38100" anchor="ctr">
            <a:spAutoFit/>
          </a:bodyPr>
          <a:lstStyle/>
          <a:p>
            <a:pPr eaLnBrk="1"/>
            <a:endParaRPr lang="en-US" altLang="x-none" dirty="0"/>
          </a:p>
        </p:txBody>
      </p:sp>
      <p:sp>
        <p:nvSpPr>
          <p:cNvPr id="10" name="Oval 9"/>
          <p:cNvSpPr/>
          <p:nvPr/>
        </p:nvSpPr>
        <p:spPr bwMode="auto">
          <a:xfrm>
            <a:off x="15288689" y="593304"/>
            <a:ext cx="16273463" cy="16273462"/>
          </a:xfrm>
          <a:prstGeom prst="ellipse">
            <a:avLst/>
          </a:prstGeom>
          <a:noFill/>
          <a:ln w="19050" cap="flat" cmpd="sng" algn="ctr">
            <a:solidFill>
              <a:schemeClr val="accent2">
                <a:lumMod val="50000"/>
              </a:schemeClr>
            </a:solidFill>
            <a:prstDash val="solid"/>
            <a:miter lim="400000"/>
            <a:headEnd type="none" w="med" len="med"/>
            <a:tailEnd type="none" w="med" len="med"/>
          </a:ln>
          <a:effectLst/>
        </p:spPr>
        <p:txBody>
          <a:bodyPr lIns="38100" tIns="38100" rIns="38100" bIns="38100" anchor="ctr">
            <a:spAutoFit/>
          </a:bodyPr>
          <a:lstStyle/>
          <a:p>
            <a:pPr eaLnBrk="1"/>
            <a:endParaRPr lang="en-US" altLang="x-none" dirty="0"/>
          </a:p>
        </p:txBody>
      </p:sp>
      <p:sp>
        <p:nvSpPr>
          <p:cNvPr id="11" name="Oval 10"/>
          <p:cNvSpPr/>
          <p:nvPr/>
        </p:nvSpPr>
        <p:spPr bwMode="auto">
          <a:xfrm>
            <a:off x="3378447" y="-2719064"/>
            <a:ext cx="20018376" cy="20018376"/>
          </a:xfrm>
          <a:prstGeom prst="ellipse">
            <a:avLst/>
          </a:prstGeom>
          <a:noFill/>
          <a:ln w="19050" cap="flat" cmpd="sng" algn="ctr">
            <a:solidFill>
              <a:schemeClr val="accent2">
                <a:lumMod val="50000"/>
              </a:schemeClr>
            </a:solidFill>
            <a:prstDash val="solid"/>
            <a:miter lim="400000"/>
            <a:headEnd type="none" w="med" len="med"/>
            <a:tailEnd type="none" w="med" len="med"/>
          </a:ln>
          <a:effectLst/>
        </p:spPr>
        <p:txBody>
          <a:bodyPr lIns="38100" tIns="38100" rIns="38100" bIns="38100" anchor="ctr">
            <a:spAutoFit/>
          </a:bodyPr>
          <a:lstStyle/>
          <a:p>
            <a:pPr eaLnBrk="1"/>
            <a:endParaRPr lang="en-US" altLang="x-none" dirty="0"/>
          </a:p>
        </p:txBody>
      </p:sp>
      <p:sp>
        <p:nvSpPr>
          <p:cNvPr id="5" name="Text Box 3"/>
          <p:cNvSpPr txBox="1">
            <a:spLocks/>
          </p:cNvSpPr>
          <p:nvPr/>
        </p:nvSpPr>
        <p:spPr bwMode="auto">
          <a:xfrm>
            <a:off x="2462409" y="5057800"/>
            <a:ext cx="13524358" cy="368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400" dirty="0">
                <a:solidFill>
                  <a:schemeClr val="bg2"/>
                </a:solidFill>
                <a:latin typeface="Dosis" charset="0"/>
                <a:ea typeface="Dosis" charset="0"/>
                <a:cs typeface="Dosis" charset="0"/>
                <a:sym typeface="Poppins Medium" charset="0"/>
              </a:rPr>
              <a:t>MOIST</a:t>
            </a:r>
          </a:p>
          <a:p>
            <a:pPr algn="ctr" eaLnBrk="1">
              <a:defRPr/>
            </a:pPr>
            <a:r>
              <a:rPr lang="en-US" altLang="x-none" sz="7200" dirty="0">
                <a:solidFill>
                  <a:schemeClr val="bg2"/>
                </a:solidFill>
                <a:latin typeface="Dosis" charset="0"/>
                <a:ea typeface="Dosis" charset="0"/>
                <a:cs typeface="Dosis" charset="0"/>
                <a:sym typeface="Poppins Medium" charset="0"/>
              </a:rPr>
              <a:t>(Mesh-Operated Irrigation </a:t>
            </a:r>
          </a:p>
          <a:p>
            <a:pPr algn="ctr" eaLnBrk="1">
              <a:defRPr/>
            </a:pPr>
            <a:r>
              <a:rPr lang="en-US" altLang="x-none" sz="7200" dirty="0">
                <a:solidFill>
                  <a:schemeClr val="bg2"/>
                </a:solidFill>
                <a:latin typeface="Dosis" charset="0"/>
                <a:ea typeface="Dosis" charset="0"/>
                <a:cs typeface="Dosis" charset="0"/>
                <a:sym typeface="Poppins Medium" charset="0"/>
              </a:rPr>
              <a:t>Sensor Technology)</a:t>
            </a:r>
            <a:endParaRPr lang="x-none" altLang="x-none" sz="7200" dirty="0">
              <a:solidFill>
                <a:schemeClr val="bg2"/>
              </a:solidFill>
              <a:latin typeface="Dosis" charset="0"/>
              <a:ea typeface="Dosis" charset="0"/>
              <a:cs typeface="Dosis" charset="0"/>
              <a:sym typeface="Poppins Medium" charset="0"/>
            </a:endParaRPr>
          </a:p>
        </p:txBody>
      </p:sp>
      <p:sp>
        <p:nvSpPr>
          <p:cNvPr id="17" name="Text Box 3">
            <a:extLst>
              <a:ext uri="{FF2B5EF4-FFF2-40B4-BE49-F238E27FC236}">
                <a16:creationId xmlns:a16="http://schemas.microsoft.com/office/drawing/2014/main" id="{B1482B58-515C-0D4B-89BA-D653372529F6}"/>
              </a:ext>
            </a:extLst>
          </p:cNvPr>
          <p:cNvSpPr txBox="1">
            <a:spLocks/>
          </p:cNvSpPr>
          <p:nvPr/>
        </p:nvSpPr>
        <p:spPr bwMode="auto">
          <a:xfrm>
            <a:off x="2614380" y="10192067"/>
            <a:ext cx="13524358" cy="368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5400" dirty="0">
                <a:solidFill>
                  <a:schemeClr val="bg2"/>
                </a:solidFill>
                <a:latin typeface="Dosis" charset="0"/>
                <a:ea typeface="Dosis" charset="0"/>
                <a:cs typeface="Dosis" charset="0"/>
                <a:sym typeface="Poppins Medium" charset="0"/>
              </a:rPr>
              <a:t>Ahmed </a:t>
            </a:r>
            <a:r>
              <a:rPr lang="en-US" altLang="x-none" sz="5400" dirty="0" err="1">
                <a:solidFill>
                  <a:schemeClr val="bg2"/>
                </a:solidFill>
                <a:latin typeface="Dosis" charset="0"/>
                <a:ea typeface="Dosis" charset="0"/>
                <a:cs typeface="Dosis" charset="0"/>
                <a:sym typeface="Poppins Medium" charset="0"/>
              </a:rPr>
              <a:t>Hamdy</a:t>
            </a:r>
            <a:endParaRPr lang="en-US" altLang="x-none" sz="5400" dirty="0">
              <a:solidFill>
                <a:schemeClr val="bg2"/>
              </a:solidFill>
              <a:latin typeface="Dosis" charset="0"/>
              <a:ea typeface="Dosis" charset="0"/>
              <a:cs typeface="Dosis" charset="0"/>
              <a:sym typeface="Poppins Medium" charset="0"/>
            </a:endParaRPr>
          </a:p>
          <a:p>
            <a:pPr algn="ctr" eaLnBrk="1">
              <a:defRPr/>
            </a:pPr>
            <a:r>
              <a:rPr lang="en-US" altLang="x-none" sz="5400" dirty="0">
                <a:solidFill>
                  <a:schemeClr val="bg2"/>
                </a:solidFill>
                <a:latin typeface="Dosis" charset="0"/>
                <a:ea typeface="Dosis" charset="0"/>
                <a:cs typeface="Dosis" charset="0"/>
                <a:sym typeface="Poppins Medium" charset="0"/>
              </a:rPr>
              <a:t>Elange Pierre</a:t>
            </a:r>
          </a:p>
          <a:p>
            <a:pPr algn="ctr" eaLnBrk="1">
              <a:defRPr/>
            </a:pPr>
            <a:r>
              <a:rPr lang="en-US" altLang="x-none" sz="5400" dirty="0">
                <a:solidFill>
                  <a:schemeClr val="bg2"/>
                </a:solidFill>
                <a:latin typeface="Dosis" charset="0"/>
                <a:ea typeface="Dosis" charset="0"/>
                <a:cs typeface="Dosis" charset="0"/>
                <a:sym typeface="Poppins Medium" charset="0"/>
              </a:rPr>
              <a:t>Gabriel Santos</a:t>
            </a:r>
            <a:endParaRPr lang="x-none" altLang="x-none" sz="5400" dirty="0">
              <a:solidFill>
                <a:schemeClr val="bg2"/>
              </a:solidFill>
              <a:latin typeface="Dosis" charset="0"/>
              <a:ea typeface="Dosis" charset="0"/>
              <a:cs typeface="Dosis" charset="0"/>
              <a:sym typeface="Poppins Medium"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RF Module</a:t>
            </a:r>
          </a:p>
        </p:txBody>
      </p:sp>
      <p:sp>
        <p:nvSpPr>
          <p:cNvPr id="3" name="Rectangle 2">
            <a:extLst>
              <a:ext uri="{FF2B5EF4-FFF2-40B4-BE49-F238E27FC236}">
                <a16:creationId xmlns:a16="http://schemas.microsoft.com/office/drawing/2014/main" id="{8F4CF053-5323-4FD3-9C3D-BE4D363A9D51}"/>
              </a:ext>
            </a:extLst>
          </p:cNvPr>
          <p:cNvSpPr/>
          <p:nvPr/>
        </p:nvSpPr>
        <p:spPr>
          <a:xfrm>
            <a:off x="1836550" y="12402272"/>
            <a:ext cx="2938626" cy="923330"/>
          </a:xfrm>
          <a:prstGeom prst="rect">
            <a:avLst/>
          </a:prstGeom>
        </p:spPr>
        <p:txBody>
          <a:bodyPr wrap="none">
            <a:spAutoFit/>
          </a:bodyPr>
          <a:lstStyle/>
          <a:p>
            <a:pPr algn="ctr" eaLnBrk="1">
              <a:defRPr/>
            </a:pPr>
            <a:r>
              <a:rPr lang="en-US" altLang="x-none" sz="5400" dirty="0">
                <a:solidFill>
                  <a:schemeClr val="bg2"/>
                </a:solidFill>
                <a:latin typeface="Dosis" charset="0"/>
                <a:ea typeface="Dosis" charset="0"/>
                <a:cs typeface="Dosis" charset="0"/>
                <a:sym typeface="Poppins Medium" charset="0"/>
              </a:rPr>
              <a:t>nRF24L01</a:t>
            </a:r>
          </a:p>
        </p:txBody>
      </p:sp>
      <p:pic>
        <p:nvPicPr>
          <p:cNvPr id="2050" name="Picture 2" descr="Image result for zigbee">
            <a:extLst>
              <a:ext uri="{FF2B5EF4-FFF2-40B4-BE49-F238E27FC236}">
                <a16:creationId xmlns:a16="http://schemas.microsoft.com/office/drawing/2014/main" id="{B3A74696-0C02-4BF4-AF10-ECD2E26E0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902" y="3473624"/>
            <a:ext cx="2695923" cy="39071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74BE7D7-6387-415D-AAF1-85ACB491D1D2}"/>
              </a:ext>
            </a:extLst>
          </p:cNvPr>
          <p:cNvSpPr/>
          <p:nvPr/>
        </p:nvSpPr>
        <p:spPr>
          <a:xfrm>
            <a:off x="2500995" y="7393544"/>
            <a:ext cx="1609736" cy="923330"/>
          </a:xfrm>
          <a:prstGeom prst="rect">
            <a:avLst/>
          </a:prstGeom>
        </p:spPr>
        <p:txBody>
          <a:bodyPr wrap="none">
            <a:spAutoFit/>
          </a:bodyPr>
          <a:lstStyle/>
          <a:p>
            <a:pPr algn="ctr" eaLnBrk="1">
              <a:defRPr/>
            </a:pPr>
            <a:r>
              <a:rPr lang="en-US" altLang="x-none" sz="5400" dirty="0">
                <a:solidFill>
                  <a:schemeClr val="bg2"/>
                </a:solidFill>
                <a:latin typeface="Dosis" charset="0"/>
                <a:ea typeface="Dosis" charset="0"/>
                <a:cs typeface="Dosis" charset="0"/>
                <a:sym typeface="Poppins Medium" charset="0"/>
              </a:rPr>
              <a:t>XBee</a:t>
            </a:r>
          </a:p>
        </p:txBody>
      </p:sp>
      <p:graphicFrame>
        <p:nvGraphicFramePr>
          <p:cNvPr id="11" name="Table 10">
            <a:extLst>
              <a:ext uri="{FF2B5EF4-FFF2-40B4-BE49-F238E27FC236}">
                <a16:creationId xmlns:a16="http://schemas.microsoft.com/office/drawing/2014/main" id="{91A29F6B-E764-4762-93A9-8CB8F66A599E}"/>
              </a:ext>
            </a:extLst>
          </p:cNvPr>
          <p:cNvGraphicFramePr>
            <a:graphicFrameLocks noGrp="1"/>
          </p:cNvGraphicFramePr>
          <p:nvPr>
            <p:extLst>
              <p:ext uri="{D42A27DB-BD31-4B8C-83A1-F6EECF244321}">
                <p14:modId xmlns:p14="http://schemas.microsoft.com/office/powerpoint/2010/main" val="711678182"/>
              </p:ext>
            </p:extLst>
          </p:nvPr>
        </p:nvGraphicFramePr>
        <p:xfrm>
          <a:off x="6321175" y="4723331"/>
          <a:ext cx="16167970" cy="7678941"/>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XBee</a:t>
                      </a:r>
                    </a:p>
                  </a:txBody>
                  <a:tcPr marL="74112" marR="74112" marT="37056" marB="37056"/>
                </a:tc>
                <a:tc>
                  <a:txBody>
                    <a:bodyPr/>
                    <a:lstStyle/>
                    <a:p>
                      <a:pPr algn="ctr"/>
                      <a:r>
                        <a:rPr lang="en-US" sz="4600" dirty="0"/>
                        <a:t>nRF24L01</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Frequency</a:t>
                      </a:r>
                    </a:p>
                  </a:txBody>
                  <a:tcPr marL="74112" marR="74112" marT="37056" marB="37056"/>
                </a:tc>
                <a:tc>
                  <a:txBody>
                    <a:bodyPr/>
                    <a:lstStyle/>
                    <a:p>
                      <a:pPr algn="l"/>
                      <a:r>
                        <a:rPr lang="en-US" sz="4600" dirty="0"/>
                        <a:t>2.4 GHz</a:t>
                      </a:r>
                    </a:p>
                  </a:txBody>
                  <a:tcPr marL="74112" marR="74112" marT="37056" marB="37056"/>
                </a:tc>
                <a:tc>
                  <a:txBody>
                    <a:bodyPr/>
                    <a:lstStyle/>
                    <a:p>
                      <a:r>
                        <a:rPr lang="en-US" sz="4600" dirty="0"/>
                        <a:t>2.4 GHz</a:t>
                      </a:r>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Size</a:t>
                      </a:r>
                    </a:p>
                  </a:txBody>
                  <a:tcPr marL="74112" marR="74112" marT="37056" marB="37056"/>
                </a:tc>
                <a:tc>
                  <a:txBody>
                    <a:bodyPr/>
                    <a:lstStyle/>
                    <a:p>
                      <a:r>
                        <a:rPr lang="en-US" sz="4600" dirty="0"/>
                        <a:t>28 mm x 24 mm</a:t>
                      </a:r>
                    </a:p>
                  </a:txBody>
                  <a:tcPr marL="74112" marR="74112" marT="37056" marB="37056"/>
                </a:tc>
                <a:tc>
                  <a:txBody>
                    <a:bodyPr/>
                    <a:lstStyle/>
                    <a:p>
                      <a:r>
                        <a:rPr lang="en-US" sz="4600" dirty="0"/>
                        <a:t>15 mm x 29 mm</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Download Speed</a:t>
                      </a:r>
                    </a:p>
                  </a:txBody>
                  <a:tcPr marL="74112" marR="74112" marT="37056" marB="37056"/>
                </a:tc>
                <a:tc>
                  <a:txBody>
                    <a:bodyPr/>
                    <a:lstStyle/>
                    <a:p>
                      <a:r>
                        <a:rPr lang="en-US" sz="4600" dirty="0"/>
                        <a:t>250 kbps</a:t>
                      </a:r>
                    </a:p>
                  </a:txBody>
                  <a:tcPr marL="74112" marR="74112" marT="37056" marB="37056"/>
                </a:tc>
                <a:tc>
                  <a:txBody>
                    <a:bodyPr/>
                    <a:lstStyle/>
                    <a:p>
                      <a:r>
                        <a:rPr lang="en-US" sz="4600" dirty="0"/>
                        <a:t>256 kbps – 2 Mbps</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Voltage</a:t>
                      </a:r>
                    </a:p>
                  </a:txBody>
                  <a:tcPr marL="74112" marR="74112" marT="37056" marB="37056"/>
                </a:tc>
                <a:tc>
                  <a:txBody>
                    <a:bodyPr/>
                    <a:lstStyle/>
                    <a:p>
                      <a:r>
                        <a:rPr lang="en-US" sz="4600" dirty="0"/>
                        <a:t>2.8 – 3.4 V</a:t>
                      </a:r>
                    </a:p>
                  </a:txBody>
                  <a:tcPr marL="74112" marR="74112" marT="37056" marB="37056"/>
                </a:tc>
                <a:tc>
                  <a:txBody>
                    <a:bodyPr/>
                    <a:lstStyle/>
                    <a:p>
                      <a:r>
                        <a:rPr lang="en-US" sz="4600" dirty="0"/>
                        <a:t>1.9 – 3.6 V</a:t>
                      </a:r>
                    </a:p>
                  </a:txBody>
                  <a:tcPr marL="74112" marR="74112" marT="37056" marB="37056"/>
                </a:tc>
                <a:extLst>
                  <a:ext uri="{0D108BD9-81ED-4DB2-BD59-A6C34878D82A}">
                    <a16:rowId xmlns:a16="http://schemas.microsoft.com/office/drawing/2014/main" val="2756683624"/>
                  </a:ext>
                </a:extLst>
              </a:tr>
              <a:tr h="1334016">
                <a:tc>
                  <a:txBody>
                    <a:bodyPr/>
                    <a:lstStyle/>
                    <a:p>
                      <a:r>
                        <a:rPr lang="en-US" sz="4600" b="1" dirty="0"/>
                        <a:t>Range</a:t>
                      </a:r>
                    </a:p>
                  </a:txBody>
                  <a:tcPr marL="74112" marR="74112" marT="37056" marB="37056"/>
                </a:tc>
                <a:tc>
                  <a:txBody>
                    <a:bodyPr/>
                    <a:lstStyle/>
                    <a:p>
                      <a:r>
                        <a:rPr lang="en-US" sz="4600" dirty="0"/>
                        <a:t>90 m</a:t>
                      </a:r>
                    </a:p>
                  </a:txBody>
                  <a:tcPr marL="74112" marR="74112" marT="37056" marB="37056"/>
                </a:tc>
                <a:tc>
                  <a:txBody>
                    <a:bodyPr/>
                    <a:lstStyle/>
                    <a:p>
                      <a:r>
                        <a:rPr lang="en-US" sz="4600" dirty="0"/>
                        <a:t>100 m</a:t>
                      </a:r>
                    </a:p>
                  </a:txBody>
                  <a:tcPr marL="74112" marR="74112" marT="37056" marB="37056"/>
                </a:tc>
                <a:extLst>
                  <a:ext uri="{0D108BD9-81ED-4DB2-BD59-A6C34878D82A}">
                    <a16:rowId xmlns:a16="http://schemas.microsoft.com/office/drawing/2014/main" val="3676101891"/>
                  </a:ext>
                </a:extLst>
              </a:tr>
              <a:tr h="1334016">
                <a:tc>
                  <a:txBody>
                    <a:bodyPr/>
                    <a:lstStyle/>
                    <a:p>
                      <a:r>
                        <a:rPr lang="en-US" sz="4600" b="1" dirty="0"/>
                        <a:t>Commercial</a:t>
                      </a:r>
                      <a:r>
                        <a:rPr lang="en-US" sz="4600" dirty="0"/>
                        <a:t> </a:t>
                      </a:r>
                      <a:r>
                        <a:rPr lang="en-US" sz="4600" b="1" dirty="0"/>
                        <a:t>Usage</a:t>
                      </a:r>
                    </a:p>
                  </a:txBody>
                  <a:tcPr marL="74112" marR="74112" marT="37056" marB="37056"/>
                </a:tc>
                <a:tc>
                  <a:txBody>
                    <a:bodyPr/>
                    <a:lstStyle/>
                    <a:p>
                      <a:r>
                        <a:rPr lang="en-US" sz="4600" dirty="0"/>
                        <a:t>Proprietary</a:t>
                      </a:r>
                    </a:p>
                  </a:txBody>
                  <a:tcPr marL="74112" marR="74112" marT="37056" marB="37056"/>
                </a:tc>
                <a:tc>
                  <a:txBody>
                    <a:bodyPr/>
                    <a:lstStyle/>
                    <a:p>
                      <a:r>
                        <a:rPr lang="en-US" sz="4600" dirty="0"/>
                        <a:t>Free License</a:t>
                      </a:r>
                    </a:p>
                  </a:txBody>
                  <a:tcPr marL="74112" marR="74112" marT="37056" marB="37056"/>
                </a:tc>
                <a:extLst>
                  <a:ext uri="{0D108BD9-81ED-4DB2-BD59-A6C34878D82A}">
                    <a16:rowId xmlns:a16="http://schemas.microsoft.com/office/drawing/2014/main" val="834094218"/>
                  </a:ext>
                </a:extLst>
              </a:tr>
            </a:tbl>
          </a:graphicData>
        </a:graphic>
      </p:graphicFrame>
      <p:pic>
        <p:nvPicPr>
          <p:cNvPr id="3074" name="Picture 2" descr="Picture 1 of 1">
            <a:extLst>
              <a:ext uri="{FF2B5EF4-FFF2-40B4-BE49-F238E27FC236}">
                <a16:creationId xmlns:a16="http://schemas.microsoft.com/office/drawing/2014/main" id="{A5BE11F0-F603-4C14-BFB5-C3F034A22A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07" t="6154" r="19463" b="6613"/>
          <a:stretch/>
        </p:blipFill>
        <p:spPr bwMode="auto">
          <a:xfrm>
            <a:off x="1957902" y="8426178"/>
            <a:ext cx="2695923" cy="395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870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6CB640A8-5F6E-495B-9938-036705181F47}"/>
              </a:ext>
            </a:extLst>
          </p:cNvPr>
          <p:cNvCxnSpPr>
            <a:cxnSpLocks/>
          </p:cNvCxnSpPr>
          <p:nvPr/>
        </p:nvCxnSpPr>
        <p:spPr bwMode="auto">
          <a:xfrm rot="10800000" flipV="1">
            <a:off x="9527919"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6" name="Connector: Elbow 35">
            <a:extLst>
              <a:ext uri="{FF2B5EF4-FFF2-40B4-BE49-F238E27FC236}">
                <a16:creationId xmlns:a16="http://schemas.microsoft.com/office/drawing/2014/main" id="{92692076-582A-49B0-BC2E-6F0246C36002}"/>
              </a:ext>
            </a:extLst>
          </p:cNvPr>
          <p:cNvCxnSpPr>
            <a:cxnSpLocks/>
          </p:cNvCxnSpPr>
          <p:nvPr/>
        </p:nvCxnSpPr>
        <p:spPr bwMode="auto">
          <a:xfrm rot="10800000">
            <a:off x="9534605"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rgbClr val="7030A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 name="Arrow: Right 2">
            <a:extLst>
              <a:ext uri="{FF2B5EF4-FFF2-40B4-BE49-F238E27FC236}">
                <a16:creationId xmlns:a16="http://schemas.microsoft.com/office/drawing/2014/main" id="{50CC8833-713E-436D-8D79-9CB2BDD2C109}"/>
              </a:ext>
            </a:extLst>
          </p:cNvPr>
          <p:cNvSpPr/>
          <p:nvPr/>
        </p:nvSpPr>
        <p:spPr bwMode="auto">
          <a:xfrm>
            <a:off x="1314079" y="5797708"/>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7" name="Straight Arrow Connector 36">
            <a:extLst>
              <a:ext uri="{FF2B5EF4-FFF2-40B4-BE49-F238E27FC236}">
                <a16:creationId xmlns:a16="http://schemas.microsoft.com/office/drawing/2014/main" id="{F514B0A4-8A25-4940-BE62-59ACAC35B70A}"/>
              </a:ext>
            </a:extLst>
          </p:cNvPr>
          <p:cNvCxnSpPr>
            <a:cxnSpLocks/>
          </p:cNvCxnSpPr>
          <p:nvPr/>
        </p:nvCxnSpPr>
        <p:spPr bwMode="auto">
          <a:xfrm>
            <a:off x="952770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5348AB7B-E01C-4499-B507-B7CF4C121882}"/>
              </a:ext>
            </a:extLst>
          </p:cNvPr>
          <p:cNvCxnSpPr>
            <a:cxnSpLocks/>
          </p:cNvCxnSpPr>
          <p:nvPr/>
        </p:nvCxnSpPr>
        <p:spPr bwMode="auto">
          <a:xfrm>
            <a:off x="12403315"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9EDAB7A2-ADC6-4178-857B-7B0F345610FE}"/>
              </a:ext>
            </a:extLst>
          </p:cNvPr>
          <p:cNvCxnSpPr>
            <a:cxnSpLocks/>
          </p:cNvCxnSpPr>
          <p:nvPr/>
        </p:nvCxnSpPr>
        <p:spPr bwMode="auto">
          <a:xfrm flipV="1">
            <a:off x="12403315"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CF5358B5-8860-4DCA-9E54-4C2BCC3028EF}"/>
              </a:ext>
            </a:extLst>
          </p:cNvPr>
          <p:cNvCxnSpPr>
            <a:cxnSpLocks/>
          </p:cNvCxnSpPr>
          <p:nvPr/>
        </p:nvCxnSpPr>
        <p:spPr bwMode="auto">
          <a:xfrm flipV="1">
            <a:off x="7583488"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EF41C726-1D43-496D-8EFC-7EB63BAFA948}"/>
              </a:ext>
            </a:extLst>
          </p:cNvPr>
          <p:cNvCxnSpPr>
            <a:cxnSpLocks/>
          </p:cNvCxnSpPr>
          <p:nvPr/>
        </p:nvCxnSpPr>
        <p:spPr bwMode="auto">
          <a:xfrm flipV="1">
            <a:off x="7583488"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38276313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F984F-C2BE-4CBC-BD85-AC64EF741AD2}"/>
              </a:ext>
            </a:extLst>
          </p:cNvPr>
          <p:cNvPicPr>
            <a:picLocks noChangeAspect="1"/>
          </p:cNvPicPr>
          <p:nvPr/>
        </p:nvPicPr>
        <p:blipFill>
          <a:blip r:embed="rId2"/>
          <a:stretch>
            <a:fillRect/>
          </a:stretch>
        </p:blipFill>
        <p:spPr>
          <a:xfrm>
            <a:off x="19541626" y="3401616"/>
            <a:ext cx="3997406" cy="2762253"/>
          </a:xfrm>
          <a:prstGeom prst="rect">
            <a:avLst/>
          </a:prstGeom>
        </p:spPr>
      </p:pic>
      <p:sp>
        <p:nvSpPr>
          <p:cNvPr id="4" name="Rectangle 3">
            <a:extLst>
              <a:ext uri="{FF2B5EF4-FFF2-40B4-BE49-F238E27FC236}">
                <a16:creationId xmlns:a16="http://schemas.microsoft.com/office/drawing/2014/main" id="{8A81AAE3-8ABD-4F95-BAC8-6B075DED077B}"/>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5" name="Text Box 3">
            <a:extLst>
              <a:ext uri="{FF2B5EF4-FFF2-40B4-BE49-F238E27FC236}">
                <a16:creationId xmlns:a16="http://schemas.microsoft.com/office/drawing/2014/main" id="{B0381A97-9A0F-4C4A-80B2-503A48B18D4B}"/>
              </a:ext>
            </a:extLst>
          </p:cNvPr>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Microcontroller</a:t>
            </a:r>
          </a:p>
        </p:txBody>
      </p:sp>
      <p:sp>
        <p:nvSpPr>
          <p:cNvPr id="6" name="Text Box 3">
            <a:extLst>
              <a:ext uri="{FF2B5EF4-FFF2-40B4-BE49-F238E27FC236}">
                <a16:creationId xmlns:a16="http://schemas.microsoft.com/office/drawing/2014/main" id="{F79EB3B7-3BDC-41B3-B855-1671C7C0C981}"/>
              </a:ext>
            </a:extLst>
          </p:cNvPr>
          <p:cNvSpPr txBox="1">
            <a:spLocks/>
          </p:cNvSpPr>
          <p:nvPr/>
        </p:nvSpPr>
        <p:spPr bwMode="auto">
          <a:xfrm>
            <a:off x="19179145" y="6009037"/>
            <a:ext cx="4722368" cy="68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000" dirty="0">
                <a:solidFill>
                  <a:schemeClr val="bg2"/>
                </a:solidFill>
                <a:latin typeface="Dosis" charset="0"/>
                <a:ea typeface="Dosis" charset="0"/>
                <a:cs typeface="Dosis" charset="0"/>
                <a:sym typeface="Poppins Medium" charset="0"/>
              </a:rPr>
              <a:t>ATmega328P-AU</a:t>
            </a:r>
          </a:p>
        </p:txBody>
      </p:sp>
      <p:graphicFrame>
        <p:nvGraphicFramePr>
          <p:cNvPr id="9" name="Table 8">
            <a:extLst>
              <a:ext uri="{FF2B5EF4-FFF2-40B4-BE49-F238E27FC236}">
                <a16:creationId xmlns:a16="http://schemas.microsoft.com/office/drawing/2014/main" id="{9AE125B0-5301-4B53-A030-63761A0556CC}"/>
              </a:ext>
            </a:extLst>
          </p:cNvPr>
          <p:cNvGraphicFramePr>
            <a:graphicFrameLocks noGrp="1"/>
          </p:cNvGraphicFramePr>
          <p:nvPr>
            <p:extLst>
              <p:ext uri="{D42A27DB-BD31-4B8C-83A1-F6EECF244321}">
                <p14:modId xmlns:p14="http://schemas.microsoft.com/office/powerpoint/2010/main" val="3301422697"/>
              </p:ext>
            </p:extLst>
          </p:nvPr>
        </p:nvGraphicFramePr>
        <p:xfrm>
          <a:off x="814736" y="5285940"/>
          <a:ext cx="17945600" cy="6543551"/>
        </p:xfrm>
        <a:graphic>
          <a:graphicData uri="http://schemas.openxmlformats.org/drawingml/2006/table">
            <a:tbl>
              <a:tblPr firstRow="1" bandRow="1">
                <a:tableStyleId>{073A0DAA-6AF3-43AB-8588-CEC1D06C72B9}</a:tableStyleId>
              </a:tblPr>
              <a:tblGrid>
                <a:gridCol w="4347058">
                  <a:extLst>
                    <a:ext uri="{9D8B030D-6E8A-4147-A177-3AD203B41FA5}">
                      <a16:colId xmlns:a16="http://schemas.microsoft.com/office/drawing/2014/main" val="2677515915"/>
                    </a:ext>
                  </a:extLst>
                </a:gridCol>
                <a:gridCol w="4568094">
                  <a:extLst>
                    <a:ext uri="{9D8B030D-6E8A-4147-A177-3AD203B41FA5}">
                      <a16:colId xmlns:a16="http://schemas.microsoft.com/office/drawing/2014/main" val="134341961"/>
                    </a:ext>
                  </a:extLst>
                </a:gridCol>
                <a:gridCol w="4515224">
                  <a:extLst>
                    <a:ext uri="{9D8B030D-6E8A-4147-A177-3AD203B41FA5}">
                      <a16:colId xmlns:a16="http://schemas.microsoft.com/office/drawing/2014/main" val="2975446587"/>
                    </a:ext>
                  </a:extLst>
                </a:gridCol>
                <a:gridCol w="4515224">
                  <a:extLst>
                    <a:ext uri="{9D8B030D-6E8A-4147-A177-3AD203B41FA5}">
                      <a16:colId xmlns:a16="http://schemas.microsoft.com/office/drawing/2014/main" val="1591681499"/>
                    </a:ext>
                  </a:extLst>
                </a:gridCol>
              </a:tblGrid>
              <a:tr h="0">
                <a:tc>
                  <a:txBody>
                    <a:bodyPr/>
                    <a:lstStyle/>
                    <a:p>
                      <a:pPr algn="ctr"/>
                      <a:r>
                        <a:rPr lang="en-US" sz="4600" dirty="0"/>
                        <a:t>Component</a:t>
                      </a:r>
                    </a:p>
                  </a:txBody>
                  <a:tcPr marL="74112" marR="74112" marT="37056" marB="37056"/>
                </a:tc>
                <a:tc>
                  <a:txBody>
                    <a:bodyPr/>
                    <a:lstStyle/>
                    <a:p>
                      <a:pPr algn="ctr"/>
                      <a:r>
                        <a:rPr lang="en-US" sz="4600" dirty="0"/>
                        <a:t>ATmega328P-AU</a:t>
                      </a:r>
                    </a:p>
                  </a:txBody>
                  <a:tcPr marL="74112" marR="74112" marT="37056" marB="37056"/>
                </a:tc>
                <a:tc>
                  <a:txBody>
                    <a:bodyPr/>
                    <a:lstStyle/>
                    <a:p>
                      <a:pPr algn="ctr"/>
                      <a:r>
                        <a:rPr lang="en-US" sz="4800" dirty="0"/>
                        <a:t>PIC16F15354</a:t>
                      </a:r>
                      <a:endParaRPr lang="en-US" sz="4600" dirty="0"/>
                    </a:p>
                  </a:txBody>
                  <a:tcPr marL="74112" marR="74112" marT="37056" marB="37056"/>
                </a:tc>
                <a:tc>
                  <a:txBody>
                    <a:bodyPr/>
                    <a:lstStyle/>
                    <a:p>
                      <a:pPr algn="ctr"/>
                      <a:r>
                        <a:rPr lang="en-US" sz="4600" dirty="0"/>
                        <a:t>BASIC Stamp 2</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Frequency</a:t>
                      </a:r>
                    </a:p>
                  </a:txBody>
                  <a:tcPr marL="74112" marR="74112" marT="37056" marB="37056"/>
                </a:tc>
                <a:tc>
                  <a:txBody>
                    <a:bodyPr/>
                    <a:lstStyle/>
                    <a:p>
                      <a:pPr algn="l"/>
                      <a:r>
                        <a:rPr lang="en-US" sz="4600" dirty="0"/>
                        <a:t>20 MHz</a:t>
                      </a:r>
                    </a:p>
                  </a:txBody>
                  <a:tcPr marL="74112" marR="74112" marT="37056" marB="37056"/>
                </a:tc>
                <a:tc>
                  <a:txBody>
                    <a:bodyPr/>
                    <a:lstStyle/>
                    <a:p>
                      <a:r>
                        <a:rPr lang="en-US" sz="4600" dirty="0"/>
                        <a:t>32 MHz</a:t>
                      </a:r>
                    </a:p>
                  </a:txBody>
                  <a:tcPr marL="74112" marR="74112" marT="37056" marB="37056"/>
                </a:tc>
                <a:tc>
                  <a:txBody>
                    <a:bodyPr/>
                    <a:lstStyle/>
                    <a:p>
                      <a:r>
                        <a:rPr lang="en-US" sz="4600" dirty="0"/>
                        <a:t>20 MHz</a:t>
                      </a:r>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Program Memory</a:t>
                      </a:r>
                    </a:p>
                  </a:txBody>
                  <a:tcPr marL="74112" marR="74112" marT="37056" marB="37056"/>
                </a:tc>
                <a:tc>
                  <a:txBody>
                    <a:bodyPr/>
                    <a:lstStyle/>
                    <a:p>
                      <a:r>
                        <a:rPr lang="en-US" sz="4600" dirty="0"/>
                        <a:t>32 kB</a:t>
                      </a:r>
                    </a:p>
                  </a:txBody>
                  <a:tcPr marL="74112" marR="74112" marT="37056" marB="37056"/>
                </a:tc>
                <a:tc>
                  <a:txBody>
                    <a:bodyPr/>
                    <a:lstStyle/>
                    <a:p>
                      <a:r>
                        <a:rPr lang="en-US" sz="4600" dirty="0"/>
                        <a:t>14 kB</a:t>
                      </a:r>
                    </a:p>
                  </a:txBody>
                  <a:tcPr marL="74112" marR="74112" marT="37056" marB="37056"/>
                </a:tc>
                <a:tc>
                  <a:txBody>
                    <a:bodyPr/>
                    <a:lstStyle/>
                    <a:p>
                      <a:r>
                        <a:rPr lang="en-US" sz="4600" dirty="0"/>
                        <a:t>2 kB</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Data RAM</a:t>
                      </a:r>
                    </a:p>
                  </a:txBody>
                  <a:tcPr marL="74112" marR="74112" marT="37056" marB="37056"/>
                </a:tc>
                <a:tc>
                  <a:txBody>
                    <a:bodyPr/>
                    <a:lstStyle/>
                    <a:p>
                      <a:r>
                        <a:rPr lang="en-US" sz="4600" dirty="0"/>
                        <a:t>2 kB</a:t>
                      </a:r>
                    </a:p>
                  </a:txBody>
                  <a:tcPr marL="74112" marR="74112" marT="37056" marB="37056"/>
                </a:tc>
                <a:tc>
                  <a:txBody>
                    <a:bodyPr/>
                    <a:lstStyle/>
                    <a:p>
                      <a:r>
                        <a:rPr lang="en-US" sz="4600" dirty="0"/>
                        <a:t>1 kB</a:t>
                      </a:r>
                    </a:p>
                  </a:txBody>
                  <a:tcPr marL="74112" marR="74112" marT="37056" marB="37056"/>
                </a:tc>
                <a:tc>
                  <a:txBody>
                    <a:bodyPr/>
                    <a:lstStyle/>
                    <a:p>
                      <a:r>
                        <a:rPr lang="en-US" sz="4600" dirty="0"/>
                        <a:t>32 B</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Operating Voltage Range</a:t>
                      </a:r>
                    </a:p>
                  </a:txBody>
                  <a:tcPr marL="74112" marR="74112" marT="37056" marB="37056"/>
                </a:tc>
                <a:tc>
                  <a:txBody>
                    <a:bodyPr/>
                    <a:lstStyle/>
                    <a:p>
                      <a:r>
                        <a:rPr lang="en-US" sz="4600" dirty="0"/>
                        <a:t>1.8 – 5.5 V</a:t>
                      </a:r>
                    </a:p>
                  </a:txBody>
                  <a:tcPr marL="74112" marR="74112" marT="37056" marB="37056"/>
                </a:tc>
                <a:tc>
                  <a:txBody>
                    <a:bodyPr/>
                    <a:lstStyle/>
                    <a:p>
                      <a:r>
                        <a:rPr lang="en-US" sz="4600" dirty="0"/>
                        <a:t>1.8 – 5.5 V</a:t>
                      </a:r>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t>5 – 15 V</a:t>
                      </a:r>
                    </a:p>
                  </a:txBody>
                  <a:tcPr marL="74112" marR="74112" marT="37056" marB="37056"/>
                </a:tc>
                <a:extLst>
                  <a:ext uri="{0D108BD9-81ED-4DB2-BD59-A6C34878D82A}">
                    <a16:rowId xmlns:a16="http://schemas.microsoft.com/office/drawing/2014/main" val="2756683624"/>
                  </a:ext>
                </a:extLst>
              </a:tr>
            </a:tbl>
          </a:graphicData>
        </a:graphic>
      </p:graphicFrame>
      <p:pic>
        <p:nvPicPr>
          <p:cNvPr id="2050" name="Picture 2" descr="product primary image">
            <a:extLst>
              <a:ext uri="{FF2B5EF4-FFF2-40B4-BE49-F238E27FC236}">
                <a16:creationId xmlns:a16="http://schemas.microsoft.com/office/drawing/2014/main" id="{B5C190E7-8088-45B1-A716-327D0FEBE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4429" y="7054200"/>
            <a:ext cx="29718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a:extLst>
              <a:ext uri="{FF2B5EF4-FFF2-40B4-BE49-F238E27FC236}">
                <a16:creationId xmlns:a16="http://schemas.microsoft.com/office/drawing/2014/main" id="{E20608D6-0AEF-49D5-8840-466E4A3385D5}"/>
              </a:ext>
            </a:extLst>
          </p:cNvPr>
          <p:cNvSpPr txBox="1">
            <a:spLocks/>
          </p:cNvSpPr>
          <p:nvPr/>
        </p:nvSpPr>
        <p:spPr bwMode="auto">
          <a:xfrm>
            <a:off x="19179145" y="9550923"/>
            <a:ext cx="4722368" cy="68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000" dirty="0">
                <a:solidFill>
                  <a:schemeClr val="bg2"/>
                </a:solidFill>
                <a:latin typeface="Dosis" charset="0"/>
                <a:ea typeface="Dosis" charset="0"/>
                <a:cs typeface="Dosis" charset="0"/>
                <a:sym typeface="Poppins Medium" charset="0"/>
              </a:rPr>
              <a:t>PIC16F15354</a:t>
            </a:r>
          </a:p>
        </p:txBody>
      </p:sp>
      <p:pic>
        <p:nvPicPr>
          <p:cNvPr id="2052" name="Picture 4" descr="BS2-IC BASIC Stamp 2 Microcontroller">
            <a:extLst>
              <a:ext uri="{FF2B5EF4-FFF2-40B4-BE49-F238E27FC236}">
                <a16:creationId xmlns:a16="http://schemas.microsoft.com/office/drawing/2014/main" id="{D66BC9A1-505A-4124-8E98-91429171D0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06" t="16918" r="32078" b="14500"/>
          <a:stretch/>
        </p:blipFill>
        <p:spPr bwMode="auto">
          <a:xfrm rot="16200000">
            <a:off x="20612636" y="9723578"/>
            <a:ext cx="1855386" cy="34563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a:extLst>
              <a:ext uri="{FF2B5EF4-FFF2-40B4-BE49-F238E27FC236}">
                <a16:creationId xmlns:a16="http://schemas.microsoft.com/office/drawing/2014/main" id="{16A06CC3-7C24-486F-AA2E-80E02E48F5E9}"/>
              </a:ext>
            </a:extLst>
          </p:cNvPr>
          <p:cNvSpPr txBox="1">
            <a:spLocks/>
          </p:cNvSpPr>
          <p:nvPr/>
        </p:nvSpPr>
        <p:spPr bwMode="auto">
          <a:xfrm>
            <a:off x="19131509" y="12451472"/>
            <a:ext cx="4722368" cy="68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000" dirty="0">
                <a:solidFill>
                  <a:schemeClr val="bg2"/>
                </a:solidFill>
                <a:latin typeface="Dosis" charset="0"/>
                <a:ea typeface="Dosis" charset="0"/>
                <a:cs typeface="Dosis" charset="0"/>
                <a:sym typeface="Poppins Medium" charset="0"/>
              </a:rPr>
              <a:t>BASIC Stamp 2</a:t>
            </a:r>
          </a:p>
        </p:txBody>
      </p:sp>
    </p:spTree>
    <p:extLst>
      <p:ext uri="{BB962C8B-B14F-4D97-AF65-F5344CB8AC3E}">
        <p14:creationId xmlns:p14="http://schemas.microsoft.com/office/powerpoint/2010/main" val="74447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B353E206-ECB5-4CB9-B17F-C3A587305EDE}"/>
              </a:ext>
            </a:extLst>
          </p:cNvPr>
          <p:cNvCxnSpPr>
            <a:cxnSpLocks/>
          </p:cNvCxnSpPr>
          <p:nvPr/>
        </p:nvCxnSpPr>
        <p:spPr bwMode="auto">
          <a:xfrm rot="10800000" flipV="1">
            <a:off x="9527919"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6" name="Connector: Elbow 35">
            <a:extLst>
              <a:ext uri="{FF2B5EF4-FFF2-40B4-BE49-F238E27FC236}">
                <a16:creationId xmlns:a16="http://schemas.microsoft.com/office/drawing/2014/main" id="{337B9D02-E5D5-4359-85F6-4E5378A40FE2}"/>
              </a:ext>
            </a:extLst>
          </p:cNvPr>
          <p:cNvCxnSpPr>
            <a:cxnSpLocks/>
          </p:cNvCxnSpPr>
          <p:nvPr/>
        </p:nvCxnSpPr>
        <p:spPr bwMode="auto">
          <a:xfrm rot="10800000">
            <a:off x="9534605"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 name="Arrow: Right 2">
            <a:extLst>
              <a:ext uri="{FF2B5EF4-FFF2-40B4-BE49-F238E27FC236}">
                <a16:creationId xmlns:a16="http://schemas.microsoft.com/office/drawing/2014/main" id="{50CC8833-713E-436D-8D79-9CB2BDD2C109}"/>
              </a:ext>
            </a:extLst>
          </p:cNvPr>
          <p:cNvSpPr/>
          <p:nvPr/>
        </p:nvSpPr>
        <p:spPr bwMode="auto">
          <a:xfrm rot="10800000">
            <a:off x="14856295" y="10230181"/>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7" name="Straight Arrow Connector 36">
            <a:extLst>
              <a:ext uri="{FF2B5EF4-FFF2-40B4-BE49-F238E27FC236}">
                <a16:creationId xmlns:a16="http://schemas.microsoft.com/office/drawing/2014/main" id="{A867A877-E6FD-42E3-9E53-57FB05CC831F}"/>
              </a:ext>
            </a:extLst>
          </p:cNvPr>
          <p:cNvCxnSpPr>
            <a:cxnSpLocks/>
          </p:cNvCxnSpPr>
          <p:nvPr/>
        </p:nvCxnSpPr>
        <p:spPr bwMode="auto">
          <a:xfrm>
            <a:off x="952770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184ADAAB-6674-46F2-B2D4-BA60546519A9}"/>
              </a:ext>
            </a:extLst>
          </p:cNvPr>
          <p:cNvCxnSpPr>
            <a:cxnSpLocks/>
          </p:cNvCxnSpPr>
          <p:nvPr/>
        </p:nvCxnSpPr>
        <p:spPr bwMode="auto">
          <a:xfrm>
            <a:off x="12403315"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858979BE-D36D-47E5-9F2F-4C43120F46B9}"/>
              </a:ext>
            </a:extLst>
          </p:cNvPr>
          <p:cNvCxnSpPr>
            <a:cxnSpLocks/>
          </p:cNvCxnSpPr>
          <p:nvPr/>
        </p:nvCxnSpPr>
        <p:spPr bwMode="auto">
          <a:xfrm flipV="1">
            <a:off x="12403315"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4B6E7876-A75E-4C98-ADEA-B9A18EB86C96}"/>
              </a:ext>
            </a:extLst>
          </p:cNvPr>
          <p:cNvCxnSpPr>
            <a:cxnSpLocks/>
          </p:cNvCxnSpPr>
          <p:nvPr/>
        </p:nvCxnSpPr>
        <p:spPr bwMode="auto">
          <a:xfrm flipV="1">
            <a:off x="7583488"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EC0B9CE2-A4E6-4E5F-8261-792603CA61A5}"/>
              </a:ext>
            </a:extLst>
          </p:cNvPr>
          <p:cNvCxnSpPr>
            <a:cxnSpLocks/>
          </p:cNvCxnSpPr>
          <p:nvPr/>
        </p:nvCxnSpPr>
        <p:spPr bwMode="auto">
          <a:xfrm flipV="1">
            <a:off x="7583488"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42532790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Battery</a:t>
            </a:r>
          </a:p>
        </p:txBody>
      </p:sp>
      <p:sp>
        <p:nvSpPr>
          <p:cNvPr id="4" name="TextBox 3">
            <a:extLst>
              <a:ext uri="{FF2B5EF4-FFF2-40B4-BE49-F238E27FC236}">
                <a16:creationId xmlns:a16="http://schemas.microsoft.com/office/drawing/2014/main" id="{06D1A1C1-D117-460B-8157-E859B62218E7}"/>
              </a:ext>
            </a:extLst>
          </p:cNvPr>
          <p:cNvSpPr txBox="1"/>
          <p:nvPr/>
        </p:nvSpPr>
        <p:spPr>
          <a:xfrm>
            <a:off x="17376576" y="7761394"/>
            <a:ext cx="5723313" cy="923330"/>
          </a:xfrm>
          <a:prstGeom prst="rect">
            <a:avLst/>
          </a:prstGeom>
          <a:noFill/>
        </p:spPr>
        <p:txBody>
          <a:bodyPr wrap="square" rtlCol="0">
            <a:spAutoFit/>
          </a:bodyPr>
          <a:lstStyle/>
          <a:p>
            <a:pPr algn="ctr"/>
            <a:r>
              <a:rPr lang="en-US" sz="5400" dirty="0">
                <a:solidFill>
                  <a:schemeClr val="bg2"/>
                </a:solidFill>
              </a:rPr>
              <a:t>18650 Li-Ion</a:t>
            </a:r>
          </a:p>
        </p:txBody>
      </p:sp>
      <p:pic>
        <p:nvPicPr>
          <p:cNvPr id="2050" name="Picture 2" descr="Image result for 18650 battery li-ion 2200mah 7.4">
            <a:extLst>
              <a:ext uri="{FF2B5EF4-FFF2-40B4-BE49-F238E27FC236}">
                <a16:creationId xmlns:a16="http://schemas.microsoft.com/office/drawing/2014/main" id="{DC461B36-95D7-4F04-901C-E36A39C52A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85" t="18495" r="4733" b="26121"/>
          <a:stretch/>
        </p:blipFill>
        <p:spPr bwMode="auto">
          <a:xfrm>
            <a:off x="17808624" y="4166145"/>
            <a:ext cx="5723313" cy="36399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P-503759-IS-3 - Rechargeable Battery, 3.7 V, Lithium Polymer, 1.35 Ah, Connector">
            <a:extLst>
              <a:ext uri="{FF2B5EF4-FFF2-40B4-BE49-F238E27FC236}">
                <a16:creationId xmlns:a16="http://schemas.microsoft.com/office/drawing/2014/main" id="{A6415AB7-3913-4B83-81BC-4021DEBD5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4731" y="9342867"/>
            <a:ext cx="5753002" cy="19775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4417656-1D01-4085-8C7D-0E0B323AF7C1}"/>
              </a:ext>
            </a:extLst>
          </p:cNvPr>
          <p:cNvSpPr txBox="1"/>
          <p:nvPr/>
        </p:nvSpPr>
        <p:spPr>
          <a:xfrm>
            <a:off x="17291938" y="11623017"/>
            <a:ext cx="5723313" cy="923330"/>
          </a:xfrm>
          <a:prstGeom prst="rect">
            <a:avLst/>
          </a:prstGeom>
          <a:noFill/>
        </p:spPr>
        <p:txBody>
          <a:bodyPr wrap="square" rtlCol="0">
            <a:spAutoFit/>
          </a:bodyPr>
          <a:lstStyle/>
          <a:p>
            <a:pPr algn="ctr"/>
            <a:r>
              <a:rPr lang="en-US" sz="5400" dirty="0">
                <a:solidFill>
                  <a:schemeClr val="bg2"/>
                </a:solidFill>
              </a:rPr>
              <a:t>LP-503759-IS-3</a:t>
            </a:r>
          </a:p>
        </p:txBody>
      </p:sp>
      <p:graphicFrame>
        <p:nvGraphicFramePr>
          <p:cNvPr id="11" name="Table 10">
            <a:extLst>
              <a:ext uri="{FF2B5EF4-FFF2-40B4-BE49-F238E27FC236}">
                <a16:creationId xmlns:a16="http://schemas.microsoft.com/office/drawing/2014/main" id="{1DF3C99B-32DB-4FA5-BC15-FB36B77D802F}"/>
              </a:ext>
            </a:extLst>
          </p:cNvPr>
          <p:cNvGraphicFramePr>
            <a:graphicFrameLocks noGrp="1"/>
          </p:cNvGraphicFramePr>
          <p:nvPr>
            <p:extLst>
              <p:ext uri="{D42A27DB-BD31-4B8C-83A1-F6EECF244321}">
                <p14:modId xmlns:p14="http://schemas.microsoft.com/office/powerpoint/2010/main" val="3265687826"/>
              </p:ext>
            </p:extLst>
          </p:nvPr>
        </p:nvGraphicFramePr>
        <p:xfrm>
          <a:off x="848566" y="6785992"/>
          <a:ext cx="16167970" cy="3473664"/>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18650 Li-Ion</a:t>
                      </a:r>
                    </a:p>
                  </a:txBody>
                  <a:tcPr marL="74112" marR="74112" marT="37056" marB="37056"/>
                </a:tc>
                <a:tc>
                  <a:txBody>
                    <a:bodyPr/>
                    <a:lstStyle/>
                    <a:p>
                      <a:pPr algn="ctr"/>
                      <a:r>
                        <a:rPr lang="en-US" sz="4600" dirty="0"/>
                        <a:t>LP-503759-IS-3</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Supply Voltage</a:t>
                      </a:r>
                    </a:p>
                  </a:txBody>
                  <a:tcPr marL="74112" marR="74112" marT="37056" marB="37056"/>
                </a:tc>
                <a:tc>
                  <a:txBody>
                    <a:bodyPr/>
                    <a:lstStyle/>
                    <a:p>
                      <a:pPr algn="l"/>
                      <a:r>
                        <a:rPr lang="en-US" sz="4600" dirty="0"/>
                        <a:t>7.4 V</a:t>
                      </a:r>
                    </a:p>
                  </a:txBody>
                  <a:tcPr marL="74112" marR="74112" marT="37056" marB="37056"/>
                </a:tc>
                <a:tc>
                  <a:txBody>
                    <a:bodyPr/>
                    <a:lstStyle/>
                    <a:p>
                      <a:r>
                        <a:rPr lang="en-US" sz="4600" dirty="0"/>
                        <a:t>3.7 V</a:t>
                      </a:r>
                    </a:p>
                  </a:txBody>
                  <a:tcPr marL="74112" marR="74112" marT="37056" marB="37056"/>
                </a:tc>
                <a:extLst>
                  <a:ext uri="{0D108BD9-81ED-4DB2-BD59-A6C34878D82A}">
                    <a16:rowId xmlns:a16="http://schemas.microsoft.com/office/drawing/2014/main" val="755536484"/>
                  </a:ext>
                </a:extLst>
              </a:tr>
              <a:tr h="780959">
                <a:tc>
                  <a:txBody>
                    <a:bodyPr/>
                    <a:lstStyle/>
                    <a:p>
                      <a:r>
                        <a:rPr lang="en-US" sz="4800" b="1" dirty="0">
                          <a:solidFill>
                            <a:schemeClr val="bg2"/>
                          </a:solidFill>
                        </a:rPr>
                        <a:t>Charge Capacity</a:t>
                      </a:r>
                      <a:endParaRPr lang="en-US" sz="4600" b="1" dirty="0"/>
                    </a:p>
                  </a:txBody>
                  <a:tcPr marL="74112" marR="74112" marT="37056" marB="37056"/>
                </a:tc>
                <a:tc>
                  <a:txBody>
                    <a:bodyPr/>
                    <a:lstStyle/>
                    <a:p>
                      <a:r>
                        <a:rPr lang="en-US" sz="4600" dirty="0"/>
                        <a:t>1800 </a:t>
                      </a:r>
                      <a:r>
                        <a:rPr lang="en-US" sz="4600" dirty="0" err="1"/>
                        <a:t>mAH</a:t>
                      </a:r>
                      <a:endParaRPr lang="en-US" sz="4600" dirty="0"/>
                    </a:p>
                  </a:txBody>
                  <a:tcPr marL="74112" marR="74112" marT="37056" marB="37056"/>
                </a:tc>
                <a:tc>
                  <a:txBody>
                    <a:bodyPr/>
                    <a:lstStyle/>
                    <a:p>
                      <a:r>
                        <a:rPr lang="en-US" sz="4600" dirty="0"/>
                        <a:t>1350 </a:t>
                      </a:r>
                      <a:r>
                        <a:rPr lang="en-US" sz="4600" dirty="0" err="1"/>
                        <a:t>mAH</a:t>
                      </a:r>
                      <a:endParaRPr lang="en-US" sz="4600" dirty="0"/>
                    </a:p>
                  </a:txBody>
                  <a:tcPr marL="74112" marR="74112" marT="37056" marB="37056"/>
                </a:tc>
                <a:extLst>
                  <a:ext uri="{0D108BD9-81ED-4DB2-BD59-A6C34878D82A}">
                    <a16:rowId xmlns:a16="http://schemas.microsoft.com/office/drawing/2014/main" val="3689655893"/>
                  </a:ext>
                </a:extLst>
              </a:tr>
            </a:tbl>
          </a:graphicData>
        </a:graphic>
      </p:graphicFrame>
    </p:spTree>
    <p:extLst>
      <p:ext uri="{BB962C8B-B14F-4D97-AF65-F5344CB8AC3E}">
        <p14:creationId xmlns:p14="http://schemas.microsoft.com/office/powerpoint/2010/main" val="18106895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or: Elbow 35">
            <a:extLst>
              <a:ext uri="{FF2B5EF4-FFF2-40B4-BE49-F238E27FC236}">
                <a16:creationId xmlns:a16="http://schemas.microsoft.com/office/drawing/2014/main" id="{BA76EA4F-763D-4ED1-93B0-15241D684DBD}"/>
              </a:ext>
            </a:extLst>
          </p:cNvPr>
          <p:cNvCxnSpPr>
            <a:cxnSpLocks/>
          </p:cNvCxnSpPr>
          <p:nvPr/>
        </p:nvCxnSpPr>
        <p:spPr bwMode="auto">
          <a:xfrm rot="10800000">
            <a:off x="9534605"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5" name="Connector: Elbow 34">
            <a:extLst>
              <a:ext uri="{FF2B5EF4-FFF2-40B4-BE49-F238E27FC236}">
                <a16:creationId xmlns:a16="http://schemas.microsoft.com/office/drawing/2014/main" id="{0DFCCC96-4444-4202-BE53-5C459890D685}"/>
              </a:ext>
            </a:extLst>
          </p:cNvPr>
          <p:cNvCxnSpPr>
            <a:cxnSpLocks/>
          </p:cNvCxnSpPr>
          <p:nvPr/>
        </p:nvCxnSpPr>
        <p:spPr bwMode="auto">
          <a:xfrm rot="10800000" flipV="1">
            <a:off x="9527919"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solidFill>
            <a:schemeClr val="accent5">
              <a:lumMod val="75000"/>
            </a:schemeClr>
          </a:solid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 name="Arrow: Right 2">
            <a:extLst>
              <a:ext uri="{FF2B5EF4-FFF2-40B4-BE49-F238E27FC236}">
                <a16:creationId xmlns:a16="http://schemas.microsoft.com/office/drawing/2014/main" id="{50CC8833-713E-436D-8D79-9CB2BDD2C109}"/>
              </a:ext>
            </a:extLst>
          </p:cNvPr>
          <p:cNvSpPr/>
          <p:nvPr/>
        </p:nvSpPr>
        <p:spPr bwMode="auto">
          <a:xfrm rot="12113002">
            <a:off x="14931542" y="7792302"/>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7" name="Straight Arrow Connector 36">
            <a:extLst>
              <a:ext uri="{FF2B5EF4-FFF2-40B4-BE49-F238E27FC236}">
                <a16:creationId xmlns:a16="http://schemas.microsoft.com/office/drawing/2014/main" id="{11787E2A-6417-45CD-8E54-6780C99C197A}"/>
              </a:ext>
            </a:extLst>
          </p:cNvPr>
          <p:cNvCxnSpPr>
            <a:cxnSpLocks/>
          </p:cNvCxnSpPr>
          <p:nvPr/>
        </p:nvCxnSpPr>
        <p:spPr bwMode="auto">
          <a:xfrm>
            <a:off x="952770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893543F0-0D8B-4141-83F8-CA4DDF517838}"/>
              </a:ext>
            </a:extLst>
          </p:cNvPr>
          <p:cNvCxnSpPr>
            <a:cxnSpLocks/>
          </p:cNvCxnSpPr>
          <p:nvPr/>
        </p:nvCxnSpPr>
        <p:spPr bwMode="auto">
          <a:xfrm>
            <a:off x="12403315"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E37D4308-D72C-401A-80A9-303AB2539919}"/>
              </a:ext>
            </a:extLst>
          </p:cNvPr>
          <p:cNvCxnSpPr>
            <a:cxnSpLocks/>
          </p:cNvCxnSpPr>
          <p:nvPr/>
        </p:nvCxnSpPr>
        <p:spPr bwMode="auto">
          <a:xfrm flipV="1">
            <a:off x="12403315"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204D8267-FE38-4934-A34A-662DE40911F0}"/>
              </a:ext>
            </a:extLst>
          </p:cNvPr>
          <p:cNvCxnSpPr>
            <a:cxnSpLocks/>
          </p:cNvCxnSpPr>
          <p:nvPr/>
        </p:nvCxnSpPr>
        <p:spPr bwMode="auto">
          <a:xfrm flipV="1">
            <a:off x="7583488"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049D4905-3985-4457-9846-42F66A217DD9}"/>
              </a:ext>
            </a:extLst>
          </p:cNvPr>
          <p:cNvCxnSpPr>
            <a:cxnSpLocks/>
          </p:cNvCxnSpPr>
          <p:nvPr/>
        </p:nvCxnSpPr>
        <p:spPr bwMode="auto">
          <a:xfrm flipV="1">
            <a:off x="7583488"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22810789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F8A310-159A-4904-9FFE-5723D0A3876D}"/>
              </a:ext>
            </a:extLst>
          </p:cNvPr>
          <p:cNvPicPr>
            <a:picLocks noChangeAspect="1"/>
          </p:cNvPicPr>
          <p:nvPr/>
        </p:nvPicPr>
        <p:blipFill>
          <a:blip r:embed="rId3"/>
          <a:stretch>
            <a:fillRect/>
          </a:stretch>
        </p:blipFill>
        <p:spPr>
          <a:xfrm>
            <a:off x="17736616" y="3473624"/>
            <a:ext cx="6480720" cy="3748965"/>
          </a:xfrm>
          <a:prstGeom prst="rect">
            <a:avLst/>
          </a:prstGeom>
        </p:spPr>
      </p:pic>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Charge Controller</a:t>
            </a:r>
          </a:p>
        </p:txBody>
      </p:sp>
      <p:sp>
        <p:nvSpPr>
          <p:cNvPr id="4" name="TextBox 3">
            <a:extLst>
              <a:ext uri="{FF2B5EF4-FFF2-40B4-BE49-F238E27FC236}">
                <a16:creationId xmlns:a16="http://schemas.microsoft.com/office/drawing/2014/main" id="{06D1A1C1-D117-460B-8157-E859B62218E7}"/>
              </a:ext>
            </a:extLst>
          </p:cNvPr>
          <p:cNvSpPr txBox="1"/>
          <p:nvPr/>
        </p:nvSpPr>
        <p:spPr>
          <a:xfrm>
            <a:off x="18744727" y="7146032"/>
            <a:ext cx="3960441" cy="923330"/>
          </a:xfrm>
          <a:prstGeom prst="rect">
            <a:avLst/>
          </a:prstGeom>
          <a:noFill/>
        </p:spPr>
        <p:txBody>
          <a:bodyPr wrap="square" rtlCol="0">
            <a:spAutoFit/>
          </a:bodyPr>
          <a:lstStyle/>
          <a:p>
            <a:pPr algn="ctr"/>
            <a:r>
              <a:rPr lang="en-US" sz="5400" dirty="0">
                <a:solidFill>
                  <a:schemeClr val="bg2"/>
                </a:solidFill>
              </a:rPr>
              <a:t>LTC4079</a:t>
            </a:r>
          </a:p>
        </p:txBody>
      </p:sp>
      <p:graphicFrame>
        <p:nvGraphicFramePr>
          <p:cNvPr id="8" name="Table 7">
            <a:extLst>
              <a:ext uri="{FF2B5EF4-FFF2-40B4-BE49-F238E27FC236}">
                <a16:creationId xmlns:a16="http://schemas.microsoft.com/office/drawing/2014/main" id="{F0658E25-9FA4-418A-B840-6F2FFAFF46DE}"/>
              </a:ext>
            </a:extLst>
          </p:cNvPr>
          <p:cNvGraphicFramePr>
            <a:graphicFrameLocks noGrp="1"/>
          </p:cNvGraphicFramePr>
          <p:nvPr>
            <p:extLst>
              <p:ext uri="{D42A27DB-BD31-4B8C-83A1-F6EECF244321}">
                <p14:modId xmlns:p14="http://schemas.microsoft.com/office/powerpoint/2010/main" val="1499004452"/>
              </p:ext>
            </p:extLst>
          </p:nvPr>
        </p:nvGraphicFramePr>
        <p:xfrm>
          <a:off x="796281" y="6583848"/>
          <a:ext cx="16167970" cy="3473664"/>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LTC4079</a:t>
                      </a:r>
                    </a:p>
                  </a:txBody>
                  <a:tcPr marL="74112" marR="74112" marT="37056" marB="37056"/>
                </a:tc>
                <a:tc>
                  <a:txBody>
                    <a:bodyPr/>
                    <a:lstStyle/>
                    <a:p>
                      <a:pPr algn="ctr"/>
                      <a:r>
                        <a:rPr lang="en-US" sz="4600" dirty="0"/>
                        <a:t>bq2057</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Input Voltage Max</a:t>
                      </a:r>
                    </a:p>
                  </a:txBody>
                  <a:tcPr marL="74112" marR="74112" marT="37056" marB="37056"/>
                </a:tc>
                <a:tc>
                  <a:txBody>
                    <a:bodyPr/>
                    <a:lstStyle/>
                    <a:p>
                      <a:pPr algn="l"/>
                      <a:r>
                        <a:rPr lang="en-US" sz="4600" dirty="0"/>
                        <a:t>60 V</a:t>
                      </a:r>
                    </a:p>
                  </a:txBody>
                  <a:tcPr marL="74112" marR="74112" marT="37056" marB="37056"/>
                </a:tc>
                <a:tc>
                  <a:txBody>
                    <a:bodyPr/>
                    <a:lstStyle/>
                    <a:p>
                      <a:r>
                        <a:rPr lang="en-US" sz="4600" dirty="0"/>
                        <a:t>18 V</a:t>
                      </a:r>
                    </a:p>
                  </a:txBody>
                  <a:tcPr marL="74112" marR="74112" marT="37056" marB="37056"/>
                </a:tc>
                <a:extLst>
                  <a:ext uri="{0D108BD9-81ED-4DB2-BD59-A6C34878D82A}">
                    <a16:rowId xmlns:a16="http://schemas.microsoft.com/office/drawing/2014/main" val="755536484"/>
                  </a:ext>
                </a:extLst>
              </a:tr>
              <a:tr h="780959">
                <a:tc>
                  <a:txBody>
                    <a:bodyPr/>
                    <a:lstStyle/>
                    <a:p>
                      <a:r>
                        <a:rPr lang="en-US" sz="4800" b="1" dirty="0">
                          <a:solidFill>
                            <a:schemeClr val="bg2"/>
                          </a:solidFill>
                        </a:rPr>
                        <a:t>Charge Current</a:t>
                      </a:r>
                      <a:endParaRPr lang="en-US" sz="4600" b="1" dirty="0"/>
                    </a:p>
                  </a:txBody>
                  <a:tcPr marL="74112" marR="74112" marT="37056" marB="37056"/>
                </a:tc>
                <a:tc>
                  <a:txBody>
                    <a:bodyPr/>
                    <a:lstStyle/>
                    <a:p>
                      <a:r>
                        <a:rPr lang="en-US" sz="4600" dirty="0"/>
                        <a:t>250 mA</a:t>
                      </a:r>
                    </a:p>
                  </a:txBody>
                  <a:tcPr marL="74112" marR="74112" marT="37056" marB="37056"/>
                </a:tc>
                <a:tc>
                  <a:txBody>
                    <a:bodyPr/>
                    <a:lstStyle/>
                    <a:p>
                      <a:r>
                        <a:rPr lang="en-US" sz="4600" dirty="0"/>
                        <a:t>40 mA</a:t>
                      </a:r>
                    </a:p>
                  </a:txBody>
                  <a:tcPr marL="74112" marR="74112" marT="37056" marB="37056"/>
                </a:tc>
                <a:extLst>
                  <a:ext uri="{0D108BD9-81ED-4DB2-BD59-A6C34878D82A}">
                    <a16:rowId xmlns:a16="http://schemas.microsoft.com/office/drawing/2014/main" val="3689655893"/>
                  </a:ext>
                </a:extLst>
              </a:tr>
            </a:tbl>
          </a:graphicData>
        </a:graphic>
      </p:graphicFrame>
      <p:sp>
        <p:nvSpPr>
          <p:cNvPr id="10" name="TextBox 9">
            <a:extLst>
              <a:ext uri="{FF2B5EF4-FFF2-40B4-BE49-F238E27FC236}">
                <a16:creationId xmlns:a16="http://schemas.microsoft.com/office/drawing/2014/main" id="{207F7A60-FC0D-482B-BD11-53F8B702D9A1}"/>
              </a:ext>
            </a:extLst>
          </p:cNvPr>
          <p:cNvSpPr txBox="1"/>
          <p:nvPr/>
        </p:nvSpPr>
        <p:spPr>
          <a:xfrm>
            <a:off x="17703406" y="12127358"/>
            <a:ext cx="6039346" cy="923330"/>
          </a:xfrm>
          <a:prstGeom prst="rect">
            <a:avLst/>
          </a:prstGeom>
          <a:noFill/>
        </p:spPr>
        <p:txBody>
          <a:bodyPr wrap="square" rtlCol="0">
            <a:spAutoFit/>
          </a:bodyPr>
          <a:lstStyle/>
          <a:p>
            <a:pPr algn="ctr"/>
            <a:r>
              <a:rPr lang="en-US" sz="5400" dirty="0">
                <a:solidFill>
                  <a:schemeClr val="bg2"/>
                </a:solidFill>
              </a:rPr>
              <a:t>bq2057</a:t>
            </a:r>
          </a:p>
        </p:txBody>
      </p:sp>
      <p:pic>
        <p:nvPicPr>
          <p:cNvPr id="2" name="Picture 1">
            <a:extLst>
              <a:ext uri="{FF2B5EF4-FFF2-40B4-BE49-F238E27FC236}">
                <a16:creationId xmlns:a16="http://schemas.microsoft.com/office/drawing/2014/main" id="{33904775-28FA-4CF8-A525-584DC4F6F350}"/>
              </a:ext>
            </a:extLst>
          </p:cNvPr>
          <p:cNvPicPr>
            <a:picLocks noChangeAspect="1"/>
          </p:cNvPicPr>
          <p:nvPr/>
        </p:nvPicPr>
        <p:blipFill>
          <a:blip r:embed="rId5"/>
          <a:stretch>
            <a:fillRect/>
          </a:stretch>
        </p:blipFill>
        <p:spPr>
          <a:xfrm>
            <a:off x="18355041" y="8495026"/>
            <a:ext cx="4736076" cy="3246744"/>
          </a:xfrm>
          <a:prstGeom prst="rect">
            <a:avLst/>
          </a:prstGeom>
        </p:spPr>
      </p:pic>
    </p:spTree>
    <p:extLst>
      <p:ext uri="{BB962C8B-B14F-4D97-AF65-F5344CB8AC3E}">
        <p14:creationId xmlns:p14="http://schemas.microsoft.com/office/powerpoint/2010/main" val="33384320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8A5E33-70E1-45F3-A86C-BA065B7828B7}"/>
              </a:ext>
            </a:extLst>
          </p:cNvPr>
          <p:cNvPicPr>
            <a:picLocks noChangeAspect="1"/>
          </p:cNvPicPr>
          <p:nvPr/>
        </p:nvPicPr>
        <p:blipFill>
          <a:blip r:embed="rId3"/>
          <a:stretch>
            <a:fillRect/>
          </a:stretch>
        </p:blipFill>
        <p:spPr>
          <a:xfrm>
            <a:off x="2008980" y="4208830"/>
            <a:ext cx="3552680" cy="3113585"/>
          </a:xfrm>
          <a:prstGeom prst="rect">
            <a:avLst/>
          </a:prstGeom>
        </p:spPr>
      </p:pic>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Voltage Regulator</a:t>
            </a:r>
          </a:p>
        </p:txBody>
      </p:sp>
      <p:sp>
        <p:nvSpPr>
          <p:cNvPr id="4" name="TextBox 3">
            <a:extLst>
              <a:ext uri="{FF2B5EF4-FFF2-40B4-BE49-F238E27FC236}">
                <a16:creationId xmlns:a16="http://schemas.microsoft.com/office/drawing/2014/main" id="{06D1A1C1-D117-460B-8157-E859B62218E7}"/>
              </a:ext>
            </a:extLst>
          </p:cNvPr>
          <p:cNvSpPr txBox="1"/>
          <p:nvPr/>
        </p:nvSpPr>
        <p:spPr>
          <a:xfrm>
            <a:off x="1303569" y="7323758"/>
            <a:ext cx="4572000" cy="923330"/>
          </a:xfrm>
          <a:prstGeom prst="rect">
            <a:avLst/>
          </a:prstGeom>
          <a:noFill/>
        </p:spPr>
        <p:txBody>
          <a:bodyPr wrap="square" rtlCol="0">
            <a:spAutoFit/>
          </a:bodyPr>
          <a:lstStyle/>
          <a:p>
            <a:pPr algn="ctr"/>
            <a:r>
              <a:rPr lang="en-US" sz="5400" dirty="0">
                <a:solidFill>
                  <a:schemeClr val="bg2"/>
                </a:solidFill>
              </a:rPr>
              <a:t>LM1117</a:t>
            </a:r>
          </a:p>
        </p:txBody>
      </p:sp>
      <p:pic>
        <p:nvPicPr>
          <p:cNvPr id="7170" name="Picture 2" descr="5V 1.5A Linear Voltage Regulator - 7805 TO-220">
            <a:extLst>
              <a:ext uri="{FF2B5EF4-FFF2-40B4-BE49-F238E27FC236}">
                <a16:creationId xmlns:a16="http://schemas.microsoft.com/office/drawing/2014/main" id="{B8332D80-CAAF-4DC4-ABB9-1971BF6816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25" t="17103" r="20687" b="7211"/>
          <a:stretch/>
        </p:blipFill>
        <p:spPr bwMode="auto">
          <a:xfrm>
            <a:off x="2122613" y="8330527"/>
            <a:ext cx="3325414" cy="34539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009F8C3-217C-484B-9F29-3500D1CD3883}"/>
              </a:ext>
            </a:extLst>
          </p:cNvPr>
          <p:cNvSpPr txBox="1"/>
          <p:nvPr/>
        </p:nvSpPr>
        <p:spPr>
          <a:xfrm>
            <a:off x="1499320" y="11908463"/>
            <a:ext cx="4572000" cy="923330"/>
          </a:xfrm>
          <a:prstGeom prst="rect">
            <a:avLst/>
          </a:prstGeom>
          <a:noFill/>
        </p:spPr>
        <p:txBody>
          <a:bodyPr wrap="square" rtlCol="0">
            <a:spAutoFit/>
          </a:bodyPr>
          <a:lstStyle/>
          <a:p>
            <a:pPr algn="ctr"/>
            <a:r>
              <a:rPr lang="en-US" sz="5400" dirty="0">
                <a:solidFill>
                  <a:schemeClr val="bg2"/>
                </a:solidFill>
              </a:rPr>
              <a:t>7805 TO-220</a:t>
            </a:r>
          </a:p>
        </p:txBody>
      </p:sp>
      <p:graphicFrame>
        <p:nvGraphicFramePr>
          <p:cNvPr id="11" name="Table 10">
            <a:extLst>
              <a:ext uri="{FF2B5EF4-FFF2-40B4-BE49-F238E27FC236}">
                <a16:creationId xmlns:a16="http://schemas.microsoft.com/office/drawing/2014/main" id="{21147743-A5C5-4AB5-8E2F-942553372615}"/>
              </a:ext>
            </a:extLst>
          </p:cNvPr>
          <p:cNvGraphicFramePr>
            <a:graphicFrameLocks noGrp="1"/>
          </p:cNvGraphicFramePr>
          <p:nvPr>
            <p:extLst>
              <p:ext uri="{D42A27DB-BD31-4B8C-83A1-F6EECF244321}">
                <p14:modId xmlns:p14="http://schemas.microsoft.com/office/powerpoint/2010/main" val="400514729"/>
              </p:ext>
            </p:extLst>
          </p:nvPr>
        </p:nvGraphicFramePr>
        <p:xfrm>
          <a:off x="6863408" y="6324960"/>
          <a:ext cx="16167970" cy="4421472"/>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LM1117</a:t>
                      </a:r>
                    </a:p>
                  </a:txBody>
                  <a:tcPr marL="74112" marR="74112" marT="37056" marB="37056"/>
                </a:tc>
                <a:tc>
                  <a:txBody>
                    <a:bodyPr/>
                    <a:lstStyle/>
                    <a:p>
                      <a:pPr algn="ctr"/>
                      <a:r>
                        <a:rPr lang="en-US" sz="4600" dirty="0"/>
                        <a:t>7805 TO-220</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Input Voltage Range</a:t>
                      </a:r>
                    </a:p>
                  </a:txBody>
                  <a:tcPr marL="74112" marR="74112" marT="37056" marB="37056"/>
                </a:tc>
                <a:tc>
                  <a:txBody>
                    <a:bodyPr/>
                    <a:lstStyle/>
                    <a:p>
                      <a:pPr algn="l"/>
                      <a:r>
                        <a:rPr lang="en-US" sz="4600" dirty="0"/>
                        <a:t>7 – 20 V</a:t>
                      </a:r>
                    </a:p>
                  </a:txBody>
                  <a:tcPr marL="74112" marR="74112" marT="37056" marB="37056"/>
                </a:tc>
                <a:tc>
                  <a:txBody>
                    <a:bodyPr/>
                    <a:lstStyle/>
                    <a:p>
                      <a:r>
                        <a:rPr lang="en-US" sz="4600" dirty="0"/>
                        <a:t>7 – 35 V</a:t>
                      </a:r>
                    </a:p>
                  </a:txBody>
                  <a:tcPr marL="74112" marR="74112" marT="37056" marB="37056"/>
                </a:tc>
                <a:extLst>
                  <a:ext uri="{0D108BD9-81ED-4DB2-BD59-A6C34878D82A}">
                    <a16:rowId xmlns:a16="http://schemas.microsoft.com/office/drawing/2014/main" val="755536484"/>
                  </a:ext>
                </a:extLst>
              </a:tr>
              <a:tr h="780959">
                <a:tc>
                  <a:txBody>
                    <a:bodyPr/>
                    <a:lstStyle/>
                    <a:p>
                      <a:r>
                        <a:rPr lang="en-US" sz="4800" b="1" dirty="0">
                          <a:solidFill>
                            <a:schemeClr val="bg2"/>
                          </a:solidFill>
                        </a:rPr>
                        <a:t>Output Voltage</a:t>
                      </a:r>
                      <a:endParaRPr lang="en-US" sz="4600" b="1" dirty="0"/>
                    </a:p>
                  </a:txBody>
                  <a:tcPr marL="74112" marR="74112" marT="37056" marB="37056"/>
                </a:tc>
                <a:tc>
                  <a:txBody>
                    <a:bodyPr/>
                    <a:lstStyle/>
                    <a:p>
                      <a:r>
                        <a:rPr lang="en-US" sz="4600" dirty="0"/>
                        <a:t>5 V/3.3V</a:t>
                      </a:r>
                    </a:p>
                  </a:txBody>
                  <a:tcPr marL="74112" marR="74112" marT="37056" marB="37056"/>
                </a:tc>
                <a:tc>
                  <a:txBody>
                    <a:bodyPr/>
                    <a:lstStyle/>
                    <a:p>
                      <a:r>
                        <a:rPr lang="en-US" sz="4600" dirty="0"/>
                        <a:t>5 V</a:t>
                      </a:r>
                    </a:p>
                  </a:txBody>
                  <a:tcPr marL="74112" marR="74112" marT="37056" marB="37056"/>
                </a:tc>
                <a:extLst>
                  <a:ext uri="{0D108BD9-81ED-4DB2-BD59-A6C34878D82A}">
                    <a16:rowId xmlns:a16="http://schemas.microsoft.com/office/drawing/2014/main" val="3689655893"/>
                  </a:ext>
                </a:extLst>
              </a:tr>
              <a:tr h="780959">
                <a:tc>
                  <a:txBody>
                    <a:bodyPr/>
                    <a:lstStyle/>
                    <a:p>
                      <a:r>
                        <a:rPr lang="en-US" sz="4800" b="1" dirty="0">
                          <a:solidFill>
                            <a:schemeClr val="bg2"/>
                          </a:solidFill>
                        </a:rPr>
                        <a:t>Max Current</a:t>
                      </a:r>
                      <a:endParaRPr lang="en-US" sz="4600" b="1" dirty="0"/>
                    </a:p>
                  </a:txBody>
                  <a:tcPr marL="74112" marR="74112" marT="37056" marB="37056"/>
                </a:tc>
                <a:tc>
                  <a:txBody>
                    <a:bodyPr/>
                    <a:lstStyle/>
                    <a:p>
                      <a:r>
                        <a:rPr lang="en-US" sz="4600" dirty="0"/>
                        <a:t>800 mA</a:t>
                      </a:r>
                    </a:p>
                  </a:txBody>
                  <a:tcPr marL="74112" marR="74112" marT="37056" marB="37056"/>
                </a:tc>
                <a:tc>
                  <a:txBody>
                    <a:bodyPr/>
                    <a:lstStyle/>
                    <a:p>
                      <a:r>
                        <a:rPr lang="en-US" sz="4600" dirty="0"/>
                        <a:t>1.5 A</a:t>
                      </a:r>
                    </a:p>
                  </a:txBody>
                  <a:tcPr marL="74112" marR="74112" marT="37056" marB="37056"/>
                </a:tc>
                <a:extLst>
                  <a:ext uri="{0D108BD9-81ED-4DB2-BD59-A6C34878D82A}">
                    <a16:rowId xmlns:a16="http://schemas.microsoft.com/office/drawing/2014/main" val="1237917522"/>
                  </a:ext>
                </a:extLst>
              </a:tr>
            </a:tbl>
          </a:graphicData>
        </a:graphic>
      </p:graphicFrame>
    </p:spTree>
    <p:extLst>
      <p:ext uri="{BB962C8B-B14F-4D97-AF65-F5344CB8AC3E}">
        <p14:creationId xmlns:p14="http://schemas.microsoft.com/office/powerpoint/2010/main" val="23100793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or: Elbow 35">
            <a:extLst>
              <a:ext uri="{FF2B5EF4-FFF2-40B4-BE49-F238E27FC236}">
                <a16:creationId xmlns:a16="http://schemas.microsoft.com/office/drawing/2014/main" id="{BA2FC43C-8A0B-41C5-8628-5C566818B4AF}"/>
              </a:ext>
            </a:extLst>
          </p:cNvPr>
          <p:cNvCxnSpPr>
            <a:cxnSpLocks/>
          </p:cNvCxnSpPr>
          <p:nvPr/>
        </p:nvCxnSpPr>
        <p:spPr bwMode="auto">
          <a:xfrm rot="10800000" flipV="1">
            <a:off x="9527919"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7" name="Connector: Elbow 36">
            <a:extLst>
              <a:ext uri="{FF2B5EF4-FFF2-40B4-BE49-F238E27FC236}">
                <a16:creationId xmlns:a16="http://schemas.microsoft.com/office/drawing/2014/main" id="{4FD588CA-3AFD-44E0-A153-451A9407666F}"/>
              </a:ext>
            </a:extLst>
          </p:cNvPr>
          <p:cNvCxnSpPr>
            <a:cxnSpLocks/>
          </p:cNvCxnSpPr>
          <p:nvPr/>
        </p:nvCxnSpPr>
        <p:spPr bwMode="auto">
          <a:xfrm rot="10800000">
            <a:off x="9534605"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5" name="Arrow: Right 34">
            <a:extLst>
              <a:ext uri="{FF2B5EF4-FFF2-40B4-BE49-F238E27FC236}">
                <a16:creationId xmlns:a16="http://schemas.microsoft.com/office/drawing/2014/main" id="{89D3E101-4A3B-4C40-9614-F9039A491464}"/>
              </a:ext>
            </a:extLst>
          </p:cNvPr>
          <p:cNvSpPr/>
          <p:nvPr/>
        </p:nvSpPr>
        <p:spPr bwMode="auto">
          <a:xfrm rot="9874246">
            <a:off x="14936070" y="434278"/>
            <a:ext cx="3371900" cy="1748392"/>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8" name="Straight Arrow Connector 37">
            <a:extLst>
              <a:ext uri="{FF2B5EF4-FFF2-40B4-BE49-F238E27FC236}">
                <a16:creationId xmlns:a16="http://schemas.microsoft.com/office/drawing/2014/main" id="{6612952E-5193-4DD2-ABDF-6BC7DE02D87F}"/>
              </a:ext>
            </a:extLst>
          </p:cNvPr>
          <p:cNvCxnSpPr>
            <a:cxnSpLocks/>
          </p:cNvCxnSpPr>
          <p:nvPr/>
        </p:nvCxnSpPr>
        <p:spPr bwMode="auto">
          <a:xfrm>
            <a:off x="952770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BAA748B3-66DB-4AF9-918C-E06437FA5740}"/>
              </a:ext>
            </a:extLst>
          </p:cNvPr>
          <p:cNvCxnSpPr>
            <a:cxnSpLocks/>
          </p:cNvCxnSpPr>
          <p:nvPr/>
        </p:nvCxnSpPr>
        <p:spPr bwMode="auto">
          <a:xfrm>
            <a:off x="12403315"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7CE1F005-6F35-4257-8E1D-953F604CF090}"/>
              </a:ext>
            </a:extLst>
          </p:cNvPr>
          <p:cNvCxnSpPr>
            <a:cxnSpLocks/>
          </p:cNvCxnSpPr>
          <p:nvPr/>
        </p:nvCxnSpPr>
        <p:spPr bwMode="auto">
          <a:xfrm flipV="1">
            <a:off x="12403315"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5BF5C8DF-EBA4-4369-B78E-633B2353E09C}"/>
              </a:ext>
            </a:extLst>
          </p:cNvPr>
          <p:cNvCxnSpPr>
            <a:cxnSpLocks/>
          </p:cNvCxnSpPr>
          <p:nvPr/>
        </p:nvCxnSpPr>
        <p:spPr bwMode="auto">
          <a:xfrm flipV="1">
            <a:off x="7583488"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2" name="Straight Arrow Connector 41">
            <a:extLst>
              <a:ext uri="{FF2B5EF4-FFF2-40B4-BE49-F238E27FC236}">
                <a16:creationId xmlns:a16="http://schemas.microsoft.com/office/drawing/2014/main" id="{D0138457-59D0-4BBE-A7DA-9F1A09B6D66D}"/>
              </a:ext>
            </a:extLst>
          </p:cNvPr>
          <p:cNvCxnSpPr>
            <a:cxnSpLocks/>
          </p:cNvCxnSpPr>
          <p:nvPr/>
        </p:nvCxnSpPr>
        <p:spPr bwMode="auto">
          <a:xfrm flipV="1">
            <a:off x="7583488"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4893601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Solar Panel</a:t>
            </a:r>
          </a:p>
        </p:txBody>
      </p:sp>
      <p:sp>
        <p:nvSpPr>
          <p:cNvPr id="4" name="TextBox 3">
            <a:extLst>
              <a:ext uri="{FF2B5EF4-FFF2-40B4-BE49-F238E27FC236}">
                <a16:creationId xmlns:a16="http://schemas.microsoft.com/office/drawing/2014/main" id="{06D1A1C1-D117-460B-8157-E859B62218E7}"/>
              </a:ext>
            </a:extLst>
          </p:cNvPr>
          <p:cNvSpPr txBox="1"/>
          <p:nvPr/>
        </p:nvSpPr>
        <p:spPr>
          <a:xfrm>
            <a:off x="17808624" y="7607696"/>
            <a:ext cx="5723313" cy="830997"/>
          </a:xfrm>
          <a:prstGeom prst="rect">
            <a:avLst/>
          </a:prstGeom>
          <a:noFill/>
        </p:spPr>
        <p:txBody>
          <a:bodyPr wrap="square" rtlCol="0">
            <a:spAutoFit/>
          </a:bodyPr>
          <a:lstStyle/>
          <a:p>
            <a:pPr algn="ctr"/>
            <a:r>
              <a:rPr lang="en-US" sz="4800" dirty="0">
                <a:solidFill>
                  <a:schemeClr val="bg2"/>
                </a:solidFill>
              </a:rPr>
              <a:t>ECOWORTHY</a:t>
            </a:r>
          </a:p>
        </p:txBody>
      </p:sp>
      <p:pic>
        <p:nvPicPr>
          <p:cNvPr id="8" name="Picture 7">
            <a:extLst>
              <a:ext uri="{FF2B5EF4-FFF2-40B4-BE49-F238E27FC236}">
                <a16:creationId xmlns:a16="http://schemas.microsoft.com/office/drawing/2014/main" id="{D4BBF103-7E3C-4B12-A510-E8E975DAAF32}"/>
              </a:ext>
            </a:extLst>
          </p:cNvPr>
          <p:cNvPicPr>
            <a:picLocks noChangeAspect="1"/>
          </p:cNvPicPr>
          <p:nvPr/>
        </p:nvPicPr>
        <p:blipFill>
          <a:blip r:embed="rId4"/>
          <a:stretch>
            <a:fillRect/>
          </a:stretch>
        </p:blipFill>
        <p:spPr>
          <a:xfrm>
            <a:off x="19460033" y="4049688"/>
            <a:ext cx="2466935" cy="3278837"/>
          </a:xfrm>
          <a:prstGeom prst="rect">
            <a:avLst/>
          </a:prstGeom>
        </p:spPr>
      </p:pic>
      <p:graphicFrame>
        <p:nvGraphicFramePr>
          <p:cNvPr id="10" name="Table 9">
            <a:extLst>
              <a:ext uri="{FF2B5EF4-FFF2-40B4-BE49-F238E27FC236}">
                <a16:creationId xmlns:a16="http://schemas.microsoft.com/office/drawing/2014/main" id="{D4E6BA2D-5AAB-4B89-AE84-CFBC9503ACDE}"/>
              </a:ext>
            </a:extLst>
          </p:cNvPr>
          <p:cNvGraphicFramePr>
            <a:graphicFrameLocks noGrp="1"/>
          </p:cNvGraphicFramePr>
          <p:nvPr>
            <p:extLst>
              <p:ext uri="{D42A27DB-BD31-4B8C-83A1-F6EECF244321}">
                <p14:modId xmlns:p14="http://schemas.microsoft.com/office/powerpoint/2010/main" val="2766757152"/>
              </p:ext>
            </p:extLst>
          </p:nvPr>
        </p:nvGraphicFramePr>
        <p:xfrm>
          <a:off x="1208606" y="5933212"/>
          <a:ext cx="16167970" cy="5060255"/>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ECOWORTHY</a:t>
                      </a:r>
                    </a:p>
                  </a:txBody>
                  <a:tcPr marL="74112" marR="74112" marT="37056" marB="37056"/>
                </a:tc>
                <a:tc>
                  <a:txBody>
                    <a:bodyPr/>
                    <a:lstStyle/>
                    <a:p>
                      <a:pPr algn="ctr"/>
                      <a:r>
                        <a:rPr lang="en-US" sz="4600" dirty="0"/>
                        <a:t>NUZAMAS</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Power</a:t>
                      </a:r>
                    </a:p>
                  </a:txBody>
                  <a:tcPr marL="74112" marR="74112" marT="37056" marB="37056"/>
                </a:tc>
                <a:tc>
                  <a:txBody>
                    <a:bodyPr/>
                    <a:lstStyle/>
                    <a:p>
                      <a:pPr algn="l"/>
                      <a:r>
                        <a:rPr lang="en-US" sz="4600" dirty="0"/>
                        <a:t>5 W</a:t>
                      </a:r>
                    </a:p>
                  </a:txBody>
                  <a:tcPr marL="74112" marR="74112" marT="37056" marB="37056"/>
                </a:tc>
                <a:tc>
                  <a:txBody>
                    <a:bodyPr/>
                    <a:lstStyle/>
                    <a:p>
                      <a:r>
                        <a:rPr lang="en-US" sz="4600" dirty="0"/>
                        <a:t>2 W</a:t>
                      </a:r>
                    </a:p>
                  </a:txBody>
                  <a:tcPr marL="74112" marR="74112" marT="37056" marB="37056"/>
                </a:tc>
                <a:extLst>
                  <a:ext uri="{0D108BD9-81ED-4DB2-BD59-A6C34878D82A}">
                    <a16:rowId xmlns:a16="http://schemas.microsoft.com/office/drawing/2014/main" val="755536484"/>
                  </a:ext>
                </a:extLst>
              </a:tr>
              <a:tr h="780959">
                <a:tc>
                  <a:txBody>
                    <a:bodyPr/>
                    <a:lstStyle/>
                    <a:p>
                      <a:r>
                        <a:rPr lang="en-US" sz="4800" b="1" dirty="0" err="1">
                          <a:solidFill>
                            <a:schemeClr val="bg2"/>
                          </a:solidFill>
                        </a:rPr>
                        <a:t>V</a:t>
                      </a:r>
                      <a:r>
                        <a:rPr lang="en-US" sz="4800" b="1" baseline="-25000" dirty="0" err="1">
                          <a:solidFill>
                            <a:schemeClr val="bg2"/>
                          </a:solidFill>
                        </a:rPr>
                        <a:t>op</a:t>
                      </a:r>
                      <a:endParaRPr lang="en-US" sz="4600" b="1" dirty="0"/>
                    </a:p>
                  </a:txBody>
                  <a:tcPr marL="74112" marR="74112" marT="37056" marB="37056"/>
                </a:tc>
                <a:tc>
                  <a:txBody>
                    <a:bodyPr/>
                    <a:lstStyle/>
                    <a:p>
                      <a:r>
                        <a:rPr lang="en-US" sz="4600" dirty="0"/>
                        <a:t>17.9 V</a:t>
                      </a:r>
                    </a:p>
                  </a:txBody>
                  <a:tcPr marL="74112" marR="74112" marT="37056" marB="37056"/>
                </a:tc>
                <a:tc>
                  <a:txBody>
                    <a:bodyPr/>
                    <a:lstStyle/>
                    <a:p>
                      <a:r>
                        <a:rPr lang="en-US" sz="4600" dirty="0"/>
                        <a:t>12 V</a:t>
                      </a:r>
                    </a:p>
                  </a:txBody>
                  <a:tcPr marL="74112" marR="74112" marT="37056" marB="37056"/>
                </a:tc>
                <a:extLst>
                  <a:ext uri="{0D108BD9-81ED-4DB2-BD59-A6C34878D82A}">
                    <a16:rowId xmlns:a16="http://schemas.microsoft.com/office/drawing/2014/main" val="3689655893"/>
                  </a:ext>
                </a:extLst>
              </a:tr>
              <a:tr h="780959">
                <a:tc>
                  <a:txBody>
                    <a:bodyPr/>
                    <a:lstStyle/>
                    <a:p>
                      <a:r>
                        <a:rPr lang="en-US" sz="4800" b="1" dirty="0" err="1">
                          <a:solidFill>
                            <a:schemeClr val="bg2"/>
                          </a:solidFill>
                        </a:rPr>
                        <a:t>I</a:t>
                      </a:r>
                      <a:r>
                        <a:rPr lang="en-US" sz="4800" b="1" baseline="-25000" dirty="0" err="1">
                          <a:solidFill>
                            <a:schemeClr val="bg2"/>
                          </a:solidFill>
                        </a:rPr>
                        <a:t>op</a:t>
                      </a:r>
                      <a:endParaRPr lang="en-US" sz="4600" b="1" dirty="0"/>
                    </a:p>
                  </a:txBody>
                  <a:tcPr marL="74112" marR="74112" marT="37056" marB="37056"/>
                </a:tc>
                <a:tc>
                  <a:txBody>
                    <a:bodyPr/>
                    <a:lstStyle/>
                    <a:p>
                      <a:r>
                        <a:rPr lang="en-US" sz="4600" dirty="0"/>
                        <a:t>0.28 A</a:t>
                      </a:r>
                    </a:p>
                  </a:txBody>
                  <a:tcPr marL="74112" marR="74112" marT="37056" marB="37056"/>
                </a:tc>
                <a:tc>
                  <a:txBody>
                    <a:bodyPr/>
                    <a:lstStyle/>
                    <a:p>
                      <a:r>
                        <a:rPr lang="en-US" sz="4600" dirty="0"/>
                        <a:t>0.160 A</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Dimensions</a:t>
                      </a:r>
                    </a:p>
                  </a:txBody>
                  <a:tcPr marL="74112" marR="74112" marT="37056" marB="37056"/>
                </a:tc>
                <a:tc>
                  <a:txBody>
                    <a:bodyPr/>
                    <a:lstStyle/>
                    <a:p>
                      <a:r>
                        <a:rPr lang="en-US" sz="4600" dirty="0"/>
                        <a:t>10 x 7.6 in</a:t>
                      </a:r>
                    </a:p>
                  </a:txBody>
                  <a:tcPr marL="74112" marR="74112" marT="37056" marB="37056"/>
                </a:tc>
                <a:tc>
                  <a:txBody>
                    <a:bodyPr/>
                    <a:lstStyle/>
                    <a:p>
                      <a:r>
                        <a:rPr lang="en-US" sz="4600" dirty="0"/>
                        <a:t>5.35 x 4.33 in</a:t>
                      </a:r>
                    </a:p>
                  </a:txBody>
                  <a:tcPr marL="74112" marR="74112" marT="37056" marB="37056"/>
                </a:tc>
                <a:extLst>
                  <a:ext uri="{0D108BD9-81ED-4DB2-BD59-A6C34878D82A}">
                    <a16:rowId xmlns:a16="http://schemas.microsoft.com/office/drawing/2014/main" val="2756683624"/>
                  </a:ext>
                </a:extLst>
              </a:tr>
            </a:tbl>
          </a:graphicData>
        </a:graphic>
      </p:graphicFrame>
      <p:sp>
        <p:nvSpPr>
          <p:cNvPr id="12" name="TextBox 11">
            <a:extLst>
              <a:ext uri="{FF2B5EF4-FFF2-40B4-BE49-F238E27FC236}">
                <a16:creationId xmlns:a16="http://schemas.microsoft.com/office/drawing/2014/main" id="{ACC3DB59-515D-4834-B024-C2DF03EE2284}"/>
              </a:ext>
            </a:extLst>
          </p:cNvPr>
          <p:cNvSpPr txBox="1"/>
          <p:nvPr/>
        </p:nvSpPr>
        <p:spPr>
          <a:xfrm>
            <a:off x="17736616" y="11850299"/>
            <a:ext cx="5723313" cy="830997"/>
          </a:xfrm>
          <a:prstGeom prst="rect">
            <a:avLst/>
          </a:prstGeom>
          <a:noFill/>
        </p:spPr>
        <p:txBody>
          <a:bodyPr wrap="square" rtlCol="0">
            <a:spAutoFit/>
          </a:bodyPr>
          <a:lstStyle/>
          <a:p>
            <a:pPr algn="ctr"/>
            <a:r>
              <a:rPr lang="en-US" sz="4800" dirty="0">
                <a:solidFill>
                  <a:schemeClr val="bg2"/>
                </a:solidFill>
              </a:rPr>
              <a:t>NUZAMAS</a:t>
            </a:r>
          </a:p>
        </p:txBody>
      </p:sp>
      <p:pic>
        <p:nvPicPr>
          <p:cNvPr id="2" name="Picture 1">
            <a:extLst>
              <a:ext uri="{FF2B5EF4-FFF2-40B4-BE49-F238E27FC236}">
                <a16:creationId xmlns:a16="http://schemas.microsoft.com/office/drawing/2014/main" id="{04303F38-19A6-49BC-8CFD-7000005A2423}"/>
              </a:ext>
            </a:extLst>
          </p:cNvPr>
          <p:cNvPicPr>
            <a:picLocks noChangeAspect="1"/>
          </p:cNvPicPr>
          <p:nvPr/>
        </p:nvPicPr>
        <p:blipFill>
          <a:blip r:embed="rId5"/>
          <a:stretch>
            <a:fillRect/>
          </a:stretch>
        </p:blipFill>
        <p:spPr>
          <a:xfrm>
            <a:off x="19176776" y="8438693"/>
            <a:ext cx="3172154" cy="3061240"/>
          </a:xfrm>
          <a:prstGeom prst="rect">
            <a:avLst/>
          </a:prstGeom>
        </p:spPr>
      </p:pic>
    </p:spTree>
    <p:extLst>
      <p:ext uri="{BB962C8B-B14F-4D97-AF65-F5344CB8AC3E}">
        <p14:creationId xmlns:p14="http://schemas.microsoft.com/office/powerpoint/2010/main" val="1267417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8" y="-38235"/>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4695763" y="359702"/>
            <a:ext cx="1511460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002060"/>
                </a:solidFill>
                <a:latin typeface="Dosis" charset="0"/>
                <a:ea typeface="Dosis" charset="0"/>
                <a:cs typeface="Dosis" charset="0"/>
                <a:sym typeface="Poppins Medium" charset="0"/>
              </a:rPr>
              <a:t>Problem Statement</a:t>
            </a:r>
            <a:endParaRPr lang="x-none" altLang="x-none" sz="12000" dirty="0">
              <a:solidFill>
                <a:srgbClr val="002060"/>
              </a:solidFill>
              <a:latin typeface="Dosis" charset="0"/>
              <a:ea typeface="Dosis" charset="0"/>
              <a:cs typeface="Dosis" charset="0"/>
              <a:sym typeface="Poppins Medium" charset="0"/>
            </a:endParaRPr>
          </a:p>
        </p:txBody>
      </p:sp>
      <p:pic>
        <p:nvPicPr>
          <p:cNvPr id="2050" name="Picture 2" descr="Image result for sprinkler">
            <a:extLst>
              <a:ext uri="{FF2B5EF4-FFF2-40B4-BE49-F238E27FC236}">
                <a16:creationId xmlns:a16="http://schemas.microsoft.com/office/drawing/2014/main" id="{B996D444-7717-4295-ADB5-C1084AD57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406" y="4006182"/>
            <a:ext cx="12839314" cy="5372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16DCFC-3446-4FC2-8D30-6DA723C61903}"/>
              </a:ext>
            </a:extLst>
          </p:cNvPr>
          <p:cNvSpPr txBox="1"/>
          <p:nvPr/>
        </p:nvSpPr>
        <p:spPr>
          <a:xfrm>
            <a:off x="6785960" y="10890448"/>
            <a:ext cx="10801200" cy="2585323"/>
          </a:xfrm>
          <a:prstGeom prst="rect">
            <a:avLst/>
          </a:prstGeom>
          <a:noFill/>
        </p:spPr>
        <p:txBody>
          <a:bodyPr wrap="square" rtlCol="0">
            <a:spAutoFit/>
          </a:bodyPr>
          <a:lstStyle/>
          <a:p>
            <a:pPr algn="ctr"/>
            <a:r>
              <a:rPr lang="en-US" sz="5400" dirty="0">
                <a:solidFill>
                  <a:schemeClr val="tx1"/>
                </a:solidFill>
              </a:rPr>
              <a:t>-Excessive watering</a:t>
            </a:r>
          </a:p>
          <a:p>
            <a:pPr algn="ctr"/>
            <a:r>
              <a:rPr lang="en-US" sz="5400" dirty="0">
                <a:solidFill>
                  <a:schemeClr val="tx1"/>
                </a:solidFill>
              </a:rPr>
              <a:t>-Costs</a:t>
            </a:r>
          </a:p>
          <a:p>
            <a:pPr algn="ctr"/>
            <a:r>
              <a:rPr lang="en-US" sz="5400" dirty="0">
                <a:solidFill>
                  <a:schemeClr val="tx1"/>
                </a:solidFill>
              </a:rPr>
              <a:t>-Damages Lawn</a:t>
            </a:r>
          </a:p>
        </p:txBody>
      </p:sp>
      <p:pic>
        <p:nvPicPr>
          <p:cNvPr id="18" name="Picture 17">
            <a:extLst>
              <a:ext uri="{FF2B5EF4-FFF2-40B4-BE49-F238E27FC236}">
                <a16:creationId xmlns:a16="http://schemas.microsoft.com/office/drawing/2014/main" id="{560C79A4-8017-424E-916D-02B0E1234768}"/>
              </a:ext>
            </a:extLst>
          </p:cNvPr>
          <p:cNvPicPr>
            <a:picLocks noChangeAspect="1"/>
          </p:cNvPicPr>
          <p:nvPr/>
        </p:nvPicPr>
        <p:blipFill>
          <a:blip r:embed="rId5"/>
          <a:stretch>
            <a:fillRect/>
          </a:stretch>
        </p:blipFill>
        <p:spPr>
          <a:xfrm rot="5400000">
            <a:off x="12074102" y="-9635876"/>
            <a:ext cx="192110" cy="24394887"/>
          </a:xfrm>
          <a:prstGeom prst="rect">
            <a:avLst/>
          </a:prstGeom>
        </p:spPr>
      </p:pic>
    </p:spTree>
    <p:extLst>
      <p:ext uri="{BB962C8B-B14F-4D97-AF65-F5344CB8AC3E}">
        <p14:creationId xmlns:p14="http://schemas.microsoft.com/office/powerpoint/2010/main" val="32440852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9280D2-DBBF-9A47-A13B-16D100A01077}"/>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pic>
        <p:nvPicPr>
          <p:cNvPr id="10" name="Picture 9">
            <a:extLst>
              <a:ext uri="{FF2B5EF4-FFF2-40B4-BE49-F238E27FC236}">
                <a16:creationId xmlns:a16="http://schemas.microsoft.com/office/drawing/2014/main" id="{64651834-59A8-984E-A627-5B6C0FC58CB9}"/>
              </a:ext>
            </a:extLst>
          </p:cNvPr>
          <p:cNvPicPr>
            <a:picLocks noChangeAspect="1"/>
          </p:cNvPicPr>
          <p:nvPr/>
        </p:nvPicPr>
        <p:blipFill>
          <a:blip r:embed="rId3">
            <a:alphaModFix amt="0"/>
          </a:blip>
          <a:stretch>
            <a:fillRect/>
          </a:stretch>
        </p:blipFill>
        <p:spPr>
          <a:xfrm>
            <a:off x="9216183" y="2537520"/>
            <a:ext cx="4415977" cy="1152128"/>
          </a:xfrm>
          <a:prstGeom prst="rect">
            <a:avLst/>
          </a:prstGeom>
          <a:solidFill>
            <a:srgbClr val="FFFFFF"/>
          </a:solidFill>
        </p:spPr>
      </p:pic>
      <p:pic>
        <p:nvPicPr>
          <p:cNvPr id="3" name="Picture 2">
            <a:extLst>
              <a:ext uri="{FF2B5EF4-FFF2-40B4-BE49-F238E27FC236}">
                <a16:creationId xmlns:a16="http://schemas.microsoft.com/office/drawing/2014/main" id="{617919B3-13CB-4EF0-BF9E-3C5DEBD5DC77}"/>
              </a:ext>
            </a:extLst>
          </p:cNvPr>
          <p:cNvPicPr>
            <a:picLocks noChangeAspect="1"/>
          </p:cNvPicPr>
          <p:nvPr/>
        </p:nvPicPr>
        <p:blipFill rotWithShape="1">
          <a:blip r:embed="rId4"/>
          <a:srcRect l="480" t="479" b="-147"/>
          <a:stretch/>
        </p:blipFill>
        <p:spPr>
          <a:xfrm>
            <a:off x="5954500" y="3829213"/>
            <a:ext cx="12475000" cy="9224100"/>
          </a:xfrm>
          <a:prstGeom prst="rect">
            <a:avLst/>
          </a:prstGeom>
        </p:spPr>
      </p:pic>
      <p:sp>
        <p:nvSpPr>
          <p:cNvPr id="5" name="Rectangle 4">
            <a:extLst>
              <a:ext uri="{FF2B5EF4-FFF2-40B4-BE49-F238E27FC236}">
                <a16:creationId xmlns:a16="http://schemas.microsoft.com/office/drawing/2014/main" id="{164FAD33-6DA9-4AFF-BAEF-40132E15B7D5}"/>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6" name="Text Box 3">
            <a:extLst>
              <a:ext uri="{FF2B5EF4-FFF2-40B4-BE49-F238E27FC236}">
                <a16:creationId xmlns:a16="http://schemas.microsoft.com/office/drawing/2014/main" id="{3396BA6F-CB7D-4116-A25D-ED330C80D69B}"/>
              </a:ext>
            </a:extLst>
          </p:cNvPr>
          <p:cNvSpPr txBox="1">
            <a:spLocks/>
          </p:cNvSpPr>
          <p:nvPr/>
        </p:nvSpPr>
        <p:spPr bwMode="auto">
          <a:xfrm>
            <a:off x="2220067" y="662687"/>
            <a:ext cx="1993298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Node Circuit Schematic</a:t>
            </a:r>
          </a:p>
        </p:txBody>
      </p:sp>
    </p:spTree>
    <p:extLst>
      <p:ext uri="{BB962C8B-B14F-4D97-AF65-F5344CB8AC3E}">
        <p14:creationId xmlns:p14="http://schemas.microsoft.com/office/powerpoint/2010/main" val="1273988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9280D2-DBBF-9A47-A13B-16D100A01077}"/>
              </a:ext>
            </a:extLst>
          </p:cNvPr>
          <p:cNvPicPr>
            <a:picLocks noChangeAspect="1"/>
          </p:cNvPicPr>
          <p:nvPr/>
        </p:nvPicPr>
        <p:blipFill>
          <a:blip r:embed="rId3">
            <a:alphaModFix amt="0"/>
          </a:blip>
          <a:stretch>
            <a:fillRect/>
          </a:stretch>
        </p:blipFill>
        <p:spPr>
          <a:xfrm>
            <a:off x="958752" y="10993467"/>
            <a:ext cx="4572000" cy="2565400"/>
          </a:xfrm>
          <a:prstGeom prst="rect">
            <a:avLst/>
          </a:prstGeom>
          <a:solidFill>
            <a:srgbClr val="FFFFFF"/>
          </a:solidFill>
        </p:spPr>
      </p:pic>
      <p:pic>
        <p:nvPicPr>
          <p:cNvPr id="10" name="Picture 9">
            <a:extLst>
              <a:ext uri="{FF2B5EF4-FFF2-40B4-BE49-F238E27FC236}">
                <a16:creationId xmlns:a16="http://schemas.microsoft.com/office/drawing/2014/main" id="{64651834-59A8-984E-A627-5B6C0FC58CB9}"/>
              </a:ext>
            </a:extLst>
          </p:cNvPr>
          <p:cNvPicPr>
            <a:picLocks noChangeAspect="1"/>
          </p:cNvPicPr>
          <p:nvPr/>
        </p:nvPicPr>
        <p:blipFill>
          <a:blip r:embed="rId3">
            <a:alphaModFix amt="0"/>
          </a:blip>
          <a:stretch>
            <a:fillRect/>
          </a:stretch>
        </p:blipFill>
        <p:spPr>
          <a:xfrm>
            <a:off x="6612991" y="2537520"/>
            <a:ext cx="4415977" cy="1152128"/>
          </a:xfrm>
          <a:prstGeom prst="rect">
            <a:avLst/>
          </a:prstGeom>
          <a:solidFill>
            <a:srgbClr val="FFFFFF"/>
          </a:solidFill>
        </p:spPr>
      </p:pic>
      <p:pic>
        <p:nvPicPr>
          <p:cNvPr id="3" name="Picture 2">
            <a:extLst>
              <a:ext uri="{FF2B5EF4-FFF2-40B4-BE49-F238E27FC236}">
                <a16:creationId xmlns:a16="http://schemas.microsoft.com/office/drawing/2014/main" id="{617919B3-13CB-4EF0-BF9E-3C5DEBD5DC77}"/>
              </a:ext>
            </a:extLst>
          </p:cNvPr>
          <p:cNvPicPr>
            <a:picLocks noChangeAspect="1"/>
          </p:cNvPicPr>
          <p:nvPr/>
        </p:nvPicPr>
        <p:blipFill rotWithShape="1">
          <a:blip r:embed="rId4"/>
          <a:srcRect l="480" t="479" b="-147"/>
          <a:stretch/>
        </p:blipFill>
        <p:spPr>
          <a:xfrm>
            <a:off x="1846608" y="1133364"/>
            <a:ext cx="15484400" cy="11449272"/>
          </a:xfrm>
          <a:prstGeom prst="rect">
            <a:avLst/>
          </a:prstGeom>
        </p:spPr>
      </p:pic>
      <p:sp>
        <p:nvSpPr>
          <p:cNvPr id="2" name="Rectangle 1">
            <a:extLst>
              <a:ext uri="{FF2B5EF4-FFF2-40B4-BE49-F238E27FC236}">
                <a16:creationId xmlns:a16="http://schemas.microsoft.com/office/drawing/2014/main" id="{A5186932-2327-429E-94CF-94DB78A01802}"/>
              </a:ext>
            </a:extLst>
          </p:cNvPr>
          <p:cNvSpPr/>
          <p:nvPr/>
        </p:nvSpPr>
        <p:spPr bwMode="auto">
          <a:xfrm>
            <a:off x="2638696" y="3113584"/>
            <a:ext cx="7598184" cy="4023360"/>
          </a:xfrm>
          <a:prstGeom prst="rect">
            <a:avLst/>
          </a:prstGeom>
          <a:noFill/>
          <a:ln w="76200" cap="flat" cmpd="sng" algn="ctr">
            <a:solidFill>
              <a:srgbClr val="F52334"/>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6" name="Rectangle 5">
            <a:extLst>
              <a:ext uri="{FF2B5EF4-FFF2-40B4-BE49-F238E27FC236}">
                <a16:creationId xmlns:a16="http://schemas.microsoft.com/office/drawing/2014/main" id="{3DD92055-09E0-4259-97B1-1FDC0150F099}"/>
              </a:ext>
            </a:extLst>
          </p:cNvPr>
          <p:cNvSpPr/>
          <p:nvPr/>
        </p:nvSpPr>
        <p:spPr bwMode="auto">
          <a:xfrm>
            <a:off x="6996520" y="7362056"/>
            <a:ext cx="6912768" cy="4206240"/>
          </a:xfrm>
          <a:prstGeom prst="rect">
            <a:avLst/>
          </a:prstGeom>
          <a:noFill/>
          <a:ln w="76200" cap="flat" cmpd="sng" algn="ctr">
            <a:solidFill>
              <a:srgbClr val="A54ABE"/>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Rectangle 6">
            <a:extLst>
              <a:ext uri="{FF2B5EF4-FFF2-40B4-BE49-F238E27FC236}">
                <a16:creationId xmlns:a16="http://schemas.microsoft.com/office/drawing/2014/main" id="{260852DE-A532-4007-B7EB-8FF44D680A91}"/>
              </a:ext>
            </a:extLst>
          </p:cNvPr>
          <p:cNvSpPr/>
          <p:nvPr/>
        </p:nvSpPr>
        <p:spPr bwMode="auto">
          <a:xfrm>
            <a:off x="13981296" y="8141528"/>
            <a:ext cx="2304256" cy="3108960"/>
          </a:xfrm>
          <a:prstGeom prst="rect">
            <a:avLst/>
          </a:prstGeom>
          <a:noFill/>
          <a:ln w="76200" cap="flat" cmpd="sng" algn="ctr">
            <a:solidFill>
              <a:srgbClr val="00B05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9" name="Rectangle 8">
            <a:extLst>
              <a:ext uri="{FF2B5EF4-FFF2-40B4-BE49-F238E27FC236}">
                <a16:creationId xmlns:a16="http://schemas.microsoft.com/office/drawing/2014/main" id="{E5CEA814-AED8-4A72-9166-C1CC74F71805}"/>
              </a:ext>
            </a:extLst>
          </p:cNvPr>
          <p:cNvSpPr/>
          <p:nvPr/>
        </p:nvSpPr>
        <p:spPr bwMode="auto">
          <a:xfrm>
            <a:off x="2316000" y="7866112"/>
            <a:ext cx="3672408" cy="4104456"/>
          </a:xfrm>
          <a:prstGeom prst="rect">
            <a:avLst/>
          </a:prstGeom>
          <a:noFill/>
          <a:ln w="76200" cap="flat" cmpd="sng" algn="ctr">
            <a:solidFill>
              <a:srgbClr val="FF9933"/>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1" name="Rectangle 10">
            <a:extLst>
              <a:ext uri="{FF2B5EF4-FFF2-40B4-BE49-F238E27FC236}">
                <a16:creationId xmlns:a16="http://schemas.microsoft.com/office/drawing/2014/main" id="{70BA752D-6964-42E5-A601-94FCE95493FF}"/>
              </a:ext>
            </a:extLst>
          </p:cNvPr>
          <p:cNvSpPr/>
          <p:nvPr/>
        </p:nvSpPr>
        <p:spPr bwMode="auto">
          <a:xfrm>
            <a:off x="10452904" y="3415183"/>
            <a:ext cx="4550359" cy="2808312"/>
          </a:xfrm>
          <a:prstGeom prst="rect">
            <a:avLst/>
          </a:prstGeom>
          <a:noFill/>
          <a:ln w="76200" cap="flat" cmpd="sng" algn="ctr">
            <a:solidFill>
              <a:srgbClr val="A54ABE"/>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cxnSp>
        <p:nvCxnSpPr>
          <p:cNvPr id="12" name="Straight Connector 11">
            <a:extLst>
              <a:ext uri="{FF2B5EF4-FFF2-40B4-BE49-F238E27FC236}">
                <a16:creationId xmlns:a16="http://schemas.microsoft.com/office/drawing/2014/main" id="{CD52D749-68E2-450D-961A-10B25797A865}"/>
              </a:ext>
            </a:extLst>
          </p:cNvPr>
          <p:cNvCxnSpPr>
            <a:cxnSpLocks/>
          </p:cNvCxnSpPr>
          <p:nvPr/>
        </p:nvCxnSpPr>
        <p:spPr bwMode="auto">
          <a:xfrm>
            <a:off x="18483136" y="2681536"/>
            <a:ext cx="4103585" cy="0"/>
          </a:xfrm>
          <a:prstGeom prst="line">
            <a:avLst/>
          </a:prstGeom>
          <a:blipFill dpi="0" rotWithShape="0">
            <a:blip r:embed="rId5"/>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13" name="TextBox 12">
            <a:extLst>
              <a:ext uri="{FF2B5EF4-FFF2-40B4-BE49-F238E27FC236}">
                <a16:creationId xmlns:a16="http://schemas.microsoft.com/office/drawing/2014/main" id="{9CD78A56-6098-4CD9-80CF-DE5856DD8BA7}"/>
              </a:ext>
            </a:extLst>
          </p:cNvPr>
          <p:cNvSpPr txBox="1"/>
          <p:nvPr/>
        </p:nvSpPr>
        <p:spPr>
          <a:xfrm>
            <a:off x="20412108"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14" name="Oval 13">
            <a:extLst>
              <a:ext uri="{FF2B5EF4-FFF2-40B4-BE49-F238E27FC236}">
                <a16:creationId xmlns:a16="http://schemas.microsoft.com/office/drawing/2014/main" id="{26D8F88F-5C5C-4606-9A81-47E40FFAACF4}"/>
              </a:ext>
            </a:extLst>
          </p:cNvPr>
          <p:cNvSpPr/>
          <p:nvPr/>
        </p:nvSpPr>
        <p:spPr bwMode="auto">
          <a:xfrm>
            <a:off x="21931753"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A3AABC7D-D09C-4E4C-B46B-9C2E1908629B}"/>
              </a:ext>
            </a:extLst>
          </p:cNvPr>
          <p:cNvSpPr txBox="1"/>
          <p:nvPr/>
        </p:nvSpPr>
        <p:spPr>
          <a:xfrm>
            <a:off x="18483136"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16" name="TextBox 15">
            <a:extLst>
              <a:ext uri="{FF2B5EF4-FFF2-40B4-BE49-F238E27FC236}">
                <a16:creationId xmlns:a16="http://schemas.microsoft.com/office/drawing/2014/main" id="{581DA3BB-DD07-407C-A3A3-4F9370AEAD46}"/>
              </a:ext>
            </a:extLst>
          </p:cNvPr>
          <p:cNvSpPr txBox="1"/>
          <p:nvPr/>
        </p:nvSpPr>
        <p:spPr>
          <a:xfrm>
            <a:off x="20651143"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17" name="Oval 16">
            <a:extLst>
              <a:ext uri="{FF2B5EF4-FFF2-40B4-BE49-F238E27FC236}">
                <a16:creationId xmlns:a16="http://schemas.microsoft.com/office/drawing/2014/main" id="{B8C0B2CE-25AA-4ED7-8066-DB9BE6348881}"/>
              </a:ext>
            </a:extLst>
          </p:cNvPr>
          <p:cNvSpPr/>
          <p:nvPr/>
        </p:nvSpPr>
        <p:spPr bwMode="auto">
          <a:xfrm>
            <a:off x="21931753"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8" name="TextBox 17">
            <a:extLst>
              <a:ext uri="{FF2B5EF4-FFF2-40B4-BE49-F238E27FC236}">
                <a16:creationId xmlns:a16="http://schemas.microsoft.com/office/drawing/2014/main" id="{14FF9BB1-AF88-4909-A363-0727575262FD}"/>
              </a:ext>
            </a:extLst>
          </p:cNvPr>
          <p:cNvSpPr txBox="1"/>
          <p:nvPr/>
        </p:nvSpPr>
        <p:spPr>
          <a:xfrm>
            <a:off x="19411473"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19" name="Oval 18">
            <a:extLst>
              <a:ext uri="{FF2B5EF4-FFF2-40B4-BE49-F238E27FC236}">
                <a16:creationId xmlns:a16="http://schemas.microsoft.com/office/drawing/2014/main" id="{5737A7F1-CF18-4A8A-9914-A7E9EBEB3893}"/>
              </a:ext>
            </a:extLst>
          </p:cNvPr>
          <p:cNvSpPr/>
          <p:nvPr/>
        </p:nvSpPr>
        <p:spPr bwMode="auto">
          <a:xfrm>
            <a:off x="21931753"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0" name="Oval 19">
            <a:extLst>
              <a:ext uri="{FF2B5EF4-FFF2-40B4-BE49-F238E27FC236}">
                <a16:creationId xmlns:a16="http://schemas.microsoft.com/office/drawing/2014/main" id="{566F09A7-62FF-49D5-898D-FCA3C8F32D44}"/>
              </a:ext>
            </a:extLst>
          </p:cNvPr>
          <p:cNvSpPr/>
          <p:nvPr/>
        </p:nvSpPr>
        <p:spPr bwMode="auto">
          <a:xfrm>
            <a:off x="21939520"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21" name="Straight Connector 20">
            <a:extLst>
              <a:ext uri="{FF2B5EF4-FFF2-40B4-BE49-F238E27FC236}">
                <a16:creationId xmlns:a16="http://schemas.microsoft.com/office/drawing/2014/main" id="{E7E4E017-5E31-42BA-AD96-329F274EB50A}"/>
              </a:ext>
            </a:extLst>
          </p:cNvPr>
          <p:cNvCxnSpPr>
            <a:cxnSpLocks/>
          </p:cNvCxnSpPr>
          <p:nvPr/>
        </p:nvCxnSpPr>
        <p:spPr bwMode="auto">
          <a:xfrm>
            <a:off x="18483136" y="6641976"/>
            <a:ext cx="4103585" cy="0"/>
          </a:xfrm>
          <a:prstGeom prst="line">
            <a:avLst/>
          </a:prstGeom>
          <a:blipFill dpi="0" rotWithShape="0">
            <a:blip r:embed="rId5"/>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Tree>
    <p:extLst>
      <p:ext uri="{BB962C8B-B14F-4D97-AF65-F5344CB8AC3E}">
        <p14:creationId xmlns:p14="http://schemas.microsoft.com/office/powerpoint/2010/main" val="35009165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2"/>
          <p:cNvPicPr preferRelativeResize="0"/>
          <p:nvPr/>
        </p:nvPicPr>
        <p:blipFill rotWithShape="1">
          <a:blip r:embed="rId3">
            <a:alphaModFix/>
          </a:blip>
          <a:srcRect/>
          <a:stretch/>
        </p:blipFill>
        <p:spPr>
          <a:xfrm>
            <a:off x="3407024" y="3977680"/>
            <a:ext cx="7616305" cy="8592145"/>
          </a:xfrm>
          <a:prstGeom prst="rect">
            <a:avLst/>
          </a:prstGeom>
          <a:noFill/>
          <a:ln>
            <a:noFill/>
          </a:ln>
        </p:spPr>
      </p:pic>
      <p:sp>
        <p:nvSpPr>
          <p:cNvPr id="3" name="Rectangle 2">
            <a:extLst>
              <a:ext uri="{FF2B5EF4-FFF2-40B4-BE49-F238E27FC236}">
                <a16:creationId xmlns:a16="http://schemas.microsoft.com/office/drawing/2014/main" id="{DD8C96A2-AAFD-4C2C-990F-B9863567583A}"/>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4" name="Text Box 3">
            <a:extLst>
              <a:ext uri="{FF2B5EF4-FFF2-40B4-BE49-F238E27FC236}">
                <a16:creationId xmlns:a16="http://schemas.microsoft.com/office/drawing/2014/main" id="{444998A7-F4A6-4BEE-ABF4-8B08C6868848}"/>
              </a:ext>
            </a:extLst>
          </p:cNvPr>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Node PCB Design</a:t>
            </a:r>
          </a:p>
        </p:txBody>
      </p:sp>
      <p:pic>
        <p:nvPicPr>
          <p:cNvPr id="5" name="Picture 4">
            <a:extLst>
              <a:ext uri="{FF2B5EF4-FFF2-40B4-BE49-F238E27FC236}">
                <a16:creationId xmlns:a16="http://schemas.microsoft.com/office/drawing/2014/main" id="{733470E7-D130-4782-8F9D-DCBE0F69BF2E}"/>
              </a:ext>
            </a:extLst>
          </p:cNvPr>
          <p:cNvPicPr>
            <a:picLocks noChangeAspect="1"/>
          </p:cNvPicPr>
          <p:nvPr/>
        </p:nvPicPr>
        <p:blipFill>
          <a:blip r:embed="rId4"/>
          <a:stretch>
            <a:fillRect/>
          </a:stretch>
        </p:blipFill>
        <p:spPr>
          <a:xfrm>
            <a:off x="13360673" y="3977680"/>
            <a:ext cx="7742048" cy="85921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F754A70-B1B8-4CAF-A79B-0DB2615DA0B0}"/>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9" name="Rectangle 8">
            <a:extLst>
              <a:ext uri="{FF2B5EF4-FFF2-40B4-BE49-F238E27FC236}">
                <a16:creationId xmlns:a16="http://schemas.microsoft.com/office/drawing/2014/main" id="{683E5915-5627-D04A-BB23-E4DFB06C271C}"/>
              </a:ext>
            </a:extLst>
          </p:cNvPr>
          <p:cNvSpPr/>
          <p:nvPr/>
        </p:nvSpPr>
        <p:spPr bwMode="auto">
          <a:xfrm rot="16200000">
            <a:off x="13022792" y="2360200"/>
            <a:ext cx="13716000" cy="8961120"/>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10" name="Text Box 3">
            <a:extLst>
              <a:ext uri="{FF2B5EF4-FFF2-40B4-BE49-F238E27FC236}">
                <a16:creationId xmlns:a16="http://schemas.microsoft.com/office/drawing/2014/main" id="{D91AE673-98BC-EB4F-BC9F-96724C79CC55}"/>
              </a:ext>
            </a:extLst>
          </p:cNvPr>
          <p:cNvSpPr txBox="1">
            <a:spLocks/>
          </p:cNvSpPr>
          <p:nvPr/>
        </p:nvSpPr>
        <p:spPr bwMode="auto">
          <a:xfrm>
            <a:off x="16172379" y="4787522"/>
            <a:ext cx="7416824" cy="4086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000" dirty="0">
                <a:solidFill>
                  <a:srgbClr val="FFFFFF"/>
                </a:solidFill>
                <a:latin typeface="Dosis" charset="0"/>
                <a:ea typeface="Dosis" charset="0"/>
                <a:cs typeface="Dosis" charset="0"/>
                <a:sym typeface="Poppins Medium" charset="0"/>
              </a:rPr>
              <a:t>GPS Block</a:t>
            </a:r>
          </a:p>
          <a:p>
            <a:pPr algn="ctr" eaLnBrk="1">
              <a:defRPr/>
            </a:pPr>
            <a:r>
              <a:rPr lang="en-US" altLang="x-none" sz="10000" dirty="0">
                <a:solidFill>
                  <a:srgbClr val="FFFFFF"/>
                </a:solidFill>
                <a:latin typeface="Dosis" charset="0"/>
                <a:ea typeface="Dosis" charset="0"/>
                <a:cs typeface="Dosis" charset="0"/>
                <a:sym typeface="Poppins Medium" charset="0"/>
              </a:rPr>
              <a:t>Diagram</a:t>
            </a:r>
            <a:endParaRPr lang="x-none" altLang="x-none" sz="10000" dirty="0">
              <a:solidFill>
                <a:srgbClr val="FFFFFF"/>
              </a:solidFill>
              <a:latin typeface="Dosis" charset="0"/>
              <a:ea typeface="Dosis" charset="0"/>
              <a:cs typeface="Dosis" charset="0"/>
              <a:sym typeface="Poppins Medium" charset="0"/>
            </a:endParaRPr>
          </a:p>
        </p:txBody>
      </p:sp>
      <p:sp>
        <p:nvSpPr>
          <p:cNvPr id="6" name="TextBox 5">
            <a:extLst>
              <a:ext uri="{FF2B5EF4-FFF2-40B4-BE49-F238E27FC236}">
                <a16:creationId xmlns:a16="http://schemas.microsoft.com/office/drawing/2014/main" id="{08C8DDF1-6A98-4729-A886-48A75BA5495F}"/>
              </a:ext>
            </a:extLst>
          </p:cNvPr>
          <p:cNvSpPr txBox="1"/>
          <p:nvPr/>
        </p:nvSpPr>
        <p:spPr>
          <a:xfrm>
            <a:off x="13148317" y="-2525486"/>
            <a:ext cx="184731" cy="400110"/>
          </a:xfrm>
          <a:prstGeom prst="rect">
            <a:avLst/>
          </a:prstGeom>
          <a:noFill/>
        </p:spPr>
        <p:txBody>
          <a:bodyPr wrap="none" rtlCol="0">
            <a:spAutoFit/>
          </a:bodyPr>
          <a:lstStyle/>
          <a:p>
            <a:endParaRPr lang="en-US" dirty="0"/>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882805" y="737320"/>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540040" y="997806"/>
            <a:ext cx="3223430" cy="707886"/>
          </a:xfrm>
          <a:prstGeom prst="rect">
            <a:avLst/>
          </a:prstGeom>
          <a:noFill/>
        </p:spPr>
        <p:txBody>
          <a:bodyPr wrap="square" rtlCol="0">
            <a:spAutoFit/>
          </a:bodyPr>
          <a:lstStyle/>
          <a:p>
            <a:r>
              <a:rPr lang="en-US" sz="4000" dirty="0">
                <a:solidFill>
                  <a:schemeClr val="bg2"/>
                </a:solidFill>
              </a:rPr>
              <a:t>GPS Module</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4331422" y="1197058"/>
            <a:ext cx="432048" cy="399781"/>
          </a:xfrm>
          <a:prstGeom prst="ellipse">
            <a:avLst/>
          </a:prstGeom>
          <a:solidFill>
            <a:srgbClr val="00B0F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2980199" y="1901642"/>
            <a:ext cx="1791037" cy="707886"/>
          </a:xfrm>
          <a:prstGeom prst="rect">
            <a:avLst/>
          </a:prstGeom>
          <a:noFill/>
        </p:spPr>
        <p:txBody>
          <a:bodyPr wrap="square" rtlCol="0">
            <a:spAutoFit/>
          </a:bodyPr>
          <a:lstStyle/>
          <a:p>
            <a:r>
              <a:rPr lang="en-US" sz="4000" dirty="0">
                <a:solidFill>
                  <a:schemeClr val="bg2"/>
                </a:solidFill>
              </a:rPr>
              <a:t>Node</a:t>
            </a:r>
          </a:p>
        </p:txBody>
      </p:sp>
      <p:sp>
        <p:nvSpPr>
          <p:cNvPr id="32" name="Oval 31">
            <a:extLst>
              <a:ext uri="{FF2B5EF4-FFF2-40B4-BE49-F238E27FC236}">
                <a16:creationId xmlns:a16="http://schemas.microsoft.com/office/drawing/2014/main" id="{4FF13A65-74BA-4B8F-BB8A-A5E705C9A527}"/>
              </a:ext>
            </a:extLst>
          </p:cNvPr>
          <p:cNvSpPr/>
          <p:nvPr/>
        </p:nvSpPr>
        <p:spPr bwMode="auto">
          <a:xfrm>
            <a:off x="4339189" y="2137739"/>
            <a:ext cx="432048" cy="399781"/>
          </a:xfrm>
          <a:prstGeom prst="ellipse">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882805" y="2878912"/>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44" name="Rectangle: Rounded Corners 43">
            <a:extLst>
              <a:ext uri="{FF2B5EF4-FFF2-40B4-BE49-F238E27FC236}">
                <a16:creationId xmlns:a16="http://schemas.microsoft.com/office/drawing/2014/main" id="{572F5839-39A2-4C16-A270-0E9B527EA2B2}"/>
              </a:ext>
            </a:extLst>
          </p:cNvPr>
          <p:cNvSpPr/>
          <p:nvPr/>
        </p:nvSpPr>
        <p:spPr bwMode="auto">
          <a:xfrm>
            <a:off x="2290690" y="5165812"/>
            <a:ext cx="3888433" cy="3384376"/>
          </a:xfrm>
          <a:prstGeom prst="roundRect">
            <a:avLst/>
          </a:prstGeom>
          <a:solidFill>
            <a:srgbClr val="00B0F0"/>
          </a:solidFill>
          <a:ln w="12700" cap="flat" cmpd="sng" algn="ctr">
            <a:solidFill>
              <a:srgbClr val="00B0F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46" name="TextBox 45">
            <a:extLst>
              <a:ext uri="{FF2B5EF4-FFF2-40B4-BE49-F238E27FC236}">
                <a16:creationId xmlns:a16="http://schemas.microsoft.com/office/drawing/2014/main" id="{DDB20603-A45E-4787-B525-60B1019F6186}"/>
              </a:ext>
            </a:extLst>
          </p:cNvPr>
          <p:cNvSpPr txBox="1"/>
          <p:nvPr/>
        </p:nvSpPr>
        <p:spPr>
          <a:xfrm>
            <a:off x="2727448" y="5904182"/>
            <a:ext cx="3014915" cy="2123658"/>
          </a:xfrm>
          <a:prstGeom prst="rect">
            <a:avLst/>
          </a:prstGeom>
          <a:noFill/>
        </p:spPr>
        <p:txBody>
          <a:bodyPr wrap="square" rtlCol="0">
            <a:spAutoFit/>
          </a:bodyPr>
          <a:lstStyle/>
          <a:p>
            <a:pPr algn="ctr"/>
            <a:r>
              <a:rPr lang="en-US" sz="6600" dirty="0">
                <a:solidFill>
                  <a:srgbClr val="FFFFFF"/>
                </a:solidFill>
              </a:rPr>
              <a:t>GPS Module</a:t>
            </a:r>
          </a:p>
        </p:txBody>
      </p:sp>
      <p:sp>
        <p:nvSpPr>
          <p:cNvPr id="47" name="Rectangle: Rounded Corners 46">
            <a:extLst>
              <a:ext uri="{FF2B5EF4-FFF2-40B4-BE49-F238E27FC236}">
                <a16:creationId xmlns:a16="http://schemas.microsoft.com/office/drawing/2014/main" id="{7C0D042B-2BEA-4C91-A697-CF6149B26D7A}"/>
              </a:ext>
            </a:extLst>
          </p:cNvPr>
          <p:cNvSpPr/>
          <p:nvPr/>
        </p:nvSpPr>
        <p:spPr bwMode="auto">
          <a:xfrm>
            <a:off x="9743728"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48" name="TextBox 47">
            <a:extLst>
              <a:ext uri="{FF2B5EF4-FFF2-40B4-BE49-F238E27FC236}">
                <a16:creationId xmlns:a16="http://schemas.microsoft.com/office/drawing/2014/main" id="{9CA2F72E-2E5D-4CA1-AC6F-9C2B22880BBA}"/>
              </a:ext>
            </a:extLst>
          </p:cNvPr>
          <p:cNvSpPr txBox="1"/>
          <p:nvPr/>
        </p:nvSpPr>
        <p:spPr>
          <a:xfrm>
            <a:off x="10293418" y="6343641"/>
            <a:ext cx="3014915" cy="1107996"/>
          </a:xfrm>
          <a:prstGeom prst="rect">
            <a:avLst/>
          </a:prstGeom>
          <a:noFill/>
        </p:spPr>
        <p:txBody>
          <a:bodyPr wrap="square" rtlCol="0">
            <a:spAutoFit/>
          </a:bodyPr>
          <a:lstStyle/>
          <a:p>
            <a:pPr algn="ctr"/>
            <a:r>
              <a:rPr lang="en-US" sz="6600" dirty="0">
                <a:solidFill>
                  <a:srgbClr val="FFFFFF"/>
                </a:solidFill>
              </a:rPr>
              <a:t>Node</a:t>
            </a:r>
          </a:p>
        </p:txBody>
      </p:sp>
      <p:cxnSp>
        <p:nvCxnSpPr>
          <p:cNvPr id="59" name="Straight Arrow Connector 58">
            <a:extLst>
              <a:ext uri="{FF2B5EF4-FFF2-40B4-BE49-F238E27FC236}">
                <a16:creationId xmlns:a16="http://schemas.microsoft.com/office/drawing/2014/main" id="{941C8700-7CE5-4C1B-A446-889A93E947A0}"/>
              </a:ext>
            </a:extLst>
          </p:cNvPr>
          <p:cNvCxnSpPr>
            <a:cxnSpLocks/>
          </p:cNvCxnSpPr>
          <p:nvPr/>
        </p:nvCxnSpPr>
        <p:spPr bwMode="auto">
          <a:xfrm>
            <a:off x="6179123" y="6897639"/>
            <a:ext cx="3564605" cy="0"/>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2616254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GPS Module</a:t>
            </a:r>
          </a:p>
        </p:txBody>
      </p:sp>
      <p:sp>
        <p:nvSpPr>
          <p:cNvPr id="4" name="TextBox 3">
            <a:extLst>
              <a:ext uri="{FF2B5EF4-FFF2-40B4-BE49-F238E27FC236}">
                <a16:creationId xmlns:a16="http://schemas.microsoft.com/office/drawing/2014/main" id="{06D1A1C1-D117-460B-8157-E859B62218E7}"/>
              </a:ext>
            </a:extLst>
          </p:cNvPr>
          <p:cNvSpPr txBox="1"/>
          <p:nvPr/>
        </p:nvSpPr>
        <p:spPr>
          <a:xfrm>
            <a:off x="1303569" y="7323758"/>
            <a:ext cx="4572000" cy="923330"/>
          </a:xfrm>
          <a:prstGeom prst="rect">
            <a:avLst/>
          </a:prstGeom>
          <a:noFill/>
        </p:spPr>
        <p:txBody>
          <a:bodyPr wrap="square" rtlCol="0">
            <a:spAutoFit/>
          </a:bodyPr>
          <a:lstStyle/>
          <a:p>
            <a:pPr algn="ctr"/>
            <a:r>
              <a:rPr lang="en-US" sz="5400" dirty="0">
                <a:solidFill>
                  <a:schemeClr val="bg2"/>
                </a:solidFill>
              </a:rPr>
              <a:t>GP-20U7</a:t>
            </a:r>
          </a:p>
        </p:txBody>
      </p:sp>
      <p:sp>
        <p:nvSpPr>
          <p:cNvPr id="10" name="TextBox 9">
            <a:extLst>
              <a:ext uri="{FF2B5EF4-FFF2-40B4-BE49-F238E27FC236}">
                <a16:creationId xmlns:a16="http://schemas.microsoft.com/office/drawing/2014/main" id="{F009F8C3-217C-484B-9F29-3500D1CD3883}"/>
              </a:ext>
            </a:extLst>
          </p:cNvPr>
          <p:cNvSpPr txBox="1"/>
          <p:nvPr/>
        </p:nvSpPr>
        <p:spPr>
          <a:xfrm>
            <a:off x="1499320" y="12199366"/>
            <a:ext cx="4572000" cy="923330"/>
          </a:xfrm>
          <a:prstGeom prst="rect">
            <a:avLst/>
          </a:prstGeom>
          <a:noFill/>
        </p:spPr>
        <p:txBody>
          <a:bodyPr wrap="square" rtlCol="0">
            <a:spAutoFit/>
          </a:bodyPr>
          <a:lstStyle/>
          <a:p>
            <a:pPr algn="ctr"/>
            <a:r>
              <a:rPr lang="en-US" sz="5400" dirty="0">
                <a:solidFill>
                  <a:schemeClr val="bg2"/>
                </a:solidFill>
              </a:rPr>
              <a:t>Copernicus II</a:t>
            </a:r>
          </a:p>
        </p:txBody>
      </p:sp>
      <p:graphicFrame>
        <p:nvGraphicFramePr>
          <p:cNvPr id="11" name="Table 10">
            <a:extLst>
              <a:ext uri="{FF2B5EF4-FFF2-40B4-BE49-F238E27FC236}">
                <a16:creationId xmlns:a16="http://schemas.microsoft.com/office/drawing/2014/main" id="{21147743-A5C5-4AB5-8E2F-942553372615}"/>
              </a:ext>
            </a:extLst>
          </p:cNvPr>
          <p:cNvGraphicFramePr>
            <a:graphicFrameLocks noGrp="1"/>
          </p:cNvGraphicFramePr>
          <p:nvPr>
            <p:extLst>
              <p:ext uri="{D42A27DB-BD31-4B8C-83A1-F6EECF244321}">
                <p14:modId xmlns:p14="http://schemas.microsoft.com/office/powerpoint/2010/main" val="2009489570"/>
              </p:ext>
            </p:extLst>
          </p:nvPr>
        </p:nvGraphicFramePr>
        <p:xfrm>
          <a:off x="6719293" y="5037488"/>
          <a:ext cx="16516731" cy="5495869"/>
        </p:xfrm>
        <a:graphic>
          <a:graphicData uri="http://schemas.openxmlformats.org/drawingml/2006/table">
            <a:tbl>
              <a:tblPr firstRow="1" bandRow="1">
                <a:tableStyleId>{073A0DAA-6AF3-43AB-8588-CEC1D06C72B9}</a:tableStyleId>
              </a:tblPr>
              <a:tblGrid>
                <a:gridCol w="5592216">
                  <a:extLst>
                    <a:ext uri="{9D8B030D-6E8A-4147-A177-3AD203B41FA5}">
                      <a16:colId xmlns:a16="http://schemas.microsoft.com/office/drawing/2014/main" val="2677515915"/>
                    </a:ext>
                  </a:extLst>
                </a:gridCol>
                <a:gridCol w="4598244">
                  <a:extLst>
                    <a:ext uri="{9D8B030D-6E8A-4147-A177-3AD203B41FA5}">
                      <a16:colId xmlns:a16="http://schemas.microsoft.com/office/drawing/2014/main" val="134341961"/>
                    </a:ext>
                  </a:extLst>
                </a:gridCol>
                <a:gridCol w="6326271">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GP-20U7</a:t>
                      </a:r>
                    </a:p>
                  </a:txBody>
                  <a:tcPr marL="74112" marR="74112" marT="37056" marB="37056"/>
                </a:tc>
                <a:tc>
                  <a:txBody>
                    <a:bodyPr/>
                    <a:lstStyle/>
                    <a:p>
                      <a:pPr algn="ctr"/>
                      <a:r>
                        <a:rPr lang="en-US" sz="4600" dirty="0"/>
                        <a:t>Trimble Copernicus II</a:t>
                      </a:r>
                    </a:p>
                  </a:txBody>
                  <a:tcPr marL="74112" marR="74112" marT="37056" marB="37056"/>
                </a:tc>
                <a:extLst>
                  <a:ext uri="{0D108BD9-81ED-4DB2-BD59-A6C34878D82A}">
                    <a16:rowId xmlns:a16="http://schemas.microsoft.com/office/drawing/2014/main" val="3421106354"/>
                  </a:ext>
                </a:extLst>
              </a:tr>
              <a:tr h="988671">
                <a:tc>
                  <a:txBody>
                    <a:bodyPr/>
                    <a:lstStyle/>
                    <a:p>
                      <a:pPr algn="l"/>
                      <a:r>
                        <a:rPr lang="en-US" sz="4600" b="1" dirty="0"/>
                        <a:t>Input Voltage</a:t>
                      </a:r>
                    </a:p>
                  </a:txBody>
                  <a:tcPr marL="74112" marR="74112" marT="37056" marB="37056"/>
                </a:tc>
                <a:tc>
                  <a:txBody>
                    <a:bodyPr/>
                    <a:lstStyle/>
                    <a:p>
                      <a:pPr algn="l"/>
                      <a:r>
                        <a:rPr lang="en-US" sz="4600" dirty="0"/>
                        <a:t>3.3 V</a:t>
                      </a:r>
                    </a:p>
                  </a:txBody>
                  <a:tcPr marL="74112" marR="74112" marT="37056" marB="37056"/>
                </a:tc>
                <a:tc>
                  <a:txBody>
                    <a:bodyPr/>
                    <a:lstStyle/>
                    <a:p>
                      <a:r>
                        <a:rPr lang="en-US" sz="4600" dirty="0"/>
                        <a:t>2.7-3.3 V</a:t>
                      </a:r>
                    </a:p>
                  </a:txBody>
                  <a:tcPr marL="74112" marR="74112" marT="37056" marB="37056"/>
                </a:tc>
                <a:extLst>
                  <a:ext uri="{0D108BD9-81ED-4DB2-BD59-A6C34878D82A}">
                    <a16:rowId xmlns:a16="http://schemas.microsoft.com/office/drawing/2014/main" val="755536484"/>
                  </a:ext>
                </a:extLst>
              </a:tr>
              <a:tr h="373584">
                <a:tc>
                  <a:txBody>
                    <a:bodyPr/>
                    <a:lstStyle/>
                    <a:p>
                      <a:r>
                        <a:rPr lang="en-US" sz="4800" b="1" dirty="0">
                          <a:solidFill>
                            <a:schemeClr val="bg2"/>
                          </a:solidFill>
                        </a:rPr>
                        <a:t>Interface</a:t>
                      </a:r>
                      <a:endParaRPr lang="en-US" sz="4600" b="1" dirty="0"/>
                    </a:p>
                  </a:txBody>
                  <a:tcPr marL="74112" marR="74112" marT="37056" marB="37056"/>
                </a:tc>
                <a:tc>
                  <a:txBody>
                    <a:bodyPr/>
                    <a:lstStyle/>
                    <a:p>
                      <a:r>
                        <a:rPr lang="en-US" sz="4600" dirty="0"/>
                        <a:t>UART</a:t>
                      </a:r>
                    </a:p>
                  </a:txBody>
                  <a:tcPr marL="74112" marR="74112" marT="37056" marB="37056"/>
                </a:tc>
                <a:tc>
                  <a:txBody>
                    <a:bodyPr/>
                    <a:lstStyle/>
                    <a:p>
                      <a:r>
                        <a:rPr lang="en-US" sz="4600" dirty="0"/>
                        <a:t>UART</a:t>
                      </a:r>
                    </a:p>
                  </a:txBody>
                  <a:tcPr marL="74112" marR="74112" marT="37056" marB="37056"/>
                </a:tc>
                <a:extLst>
                  <a:ext uri="{0D108BD9-81ED-4DB2-BD59-A6C34878D82A}">
                    <a16:rowId xmlns:a16="http://schemas.microsoft.com/office/drawing/2014/main" val="3689655893"/>
                  </a:ext>
                </a:extLst>
              </a:tr>
              <a:tr h="780959">
                <a:tc>
                  <a:txBody>
                    <a:bodyPr/>
                    <a:lstStyle/>
                    <a:p>
                      <a:r>
                        <a:rPr lang="en-US" sz="4800" b="1" dirty="0">
                          <a:solidFill>
                            <a:schemeClr val="bg2"/>
                          </a:solidFill>
                        </a:rPr>
                        <a:t>Current Draw</a:t>
                      </a:r>
                      <a:endParaRPr lang="en-US" sz="4600" b="1" dirty="0"/>
                    </a:p>
                  </a:txBody>
                  <a:tcPr marL="74112" marR="74112" marT="37056" marB="37056"/>
                </a:tc>
                <a:tc>
                  <a:txBody>
                    <a:bodyPr/>
                    <a:lstStyle/>
                    <a:p>
                      <a:r>
                        <a:rPr lang="en-US" sz="4600" dirty="0"/>
                        <a:t>40 mA</a:t>
                      </a:r>
                    </a:p>
                  </a:txBody>
                  <a:tcPr marL="74112" marR="74112" marT="37056" marB="37056"/>
                </a:tc>
                <a:tc>
                  <a:txBody>
                    <a:bodyPr/>
                    <a:lstStyle/>
                    <a:p>
                      <a:r>
                        <a:rPr lang="en-US" sz="4600" dirty="0"/>
                        <a:t>44 mA</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Start Time</a:t>
                      </a:r>
                    </a:p>
                  </a:txBody>
                  <a:tcPr marL="74112" marR="74112" marT="37056" marB="37056"/>
                </a:tc>
                <a:tc>
                  <a:txBody>
                    <a:bodyPr/>
                    <a:lstStyle/>
                    <a:p>
                      <a:r>
                        <a:rPr lang="en-US" sz="4600" dirty="0"/>
                        <a:t>29 s</a:t>
                      </a:r>
                    </a:p>
                  </a:txBody>
                  <a:tcPr marL="74112" marR="74112" marT="37056" marB="37056"/>
                </a:tc>
                <a:tc>
                  <a:txBody>
                    <a:bodyPr/>
                    <a:lstStyle/>
                    <a:p>
                      <a:r>
                        <a:rPr lang="en-US" sz="4600" dirty="0"/>
                        <a:t>38 s</a:t>
                      </a:r>
                    </a:p>
                  </a:txBody>
                  <a:tcPr marL="74112" marR="74112" marT="37056" marB="37056"/>
                </a:tc>
                <a:extLst>
                  <a:ext uri="{0D108BD9-81ED-4DB2-BD59-A6C34878D82A}">
                    <a16:rowId xmlns:a16="http://schemas.microsoft.com/office/drawing/2014/main" val="831680252"/>
                  </a:ext>
                </a:extLst>
              </a:tr>
              <a:tr h="780959">
                <a:tc>
                  <a:txBody>
                    <a:bodyPr/>
                    <a:lstStyle/>
                    <a:p>
                      <a:r>
                        <a:rPr lang="en-US" sz="4600" b="1" dirty="0"/>
                        <a:t>Frequency</a:t>
                      </a:r>
                    </a:p>
                  </a:txBody>
                  <a:tcPr marL="74112" marR="74112" marT="37056" marB="37056"/>
                </a:tc>
                <a:tc>
                  <a:txBody>
                    <a:bodyPr/>
                    <a:lstStyle/>
                    <a:p>
                      <a:r>
                        <a:rPr lang="en-US" sz="4600" dirty="0"/>
                        <a:t>1.575 GHz</a:t>
                      </a:r>
                    </a:p>
                  </a:txBody>
                  <a:tcPr marL="74112" marR="74112" marT="37056" marB="37056"/>
                </a:tc>
                <a:tc>
                  <a:txBody>
                    <a:bodyPr/>
                    <a:lstStyle/>
                    <a:p>
                      <a:r>
                        <a:rPr lang="en-US" sz="4600" dirty="0"/>
                        <a:t>1.575 GHz</a:t>
                      </a:r>
                    </a:p>
                  </a:txBody>
                  <a:tcPr marL="74112" marR="74112" marT="37056" marB="37056"/>
                </a:tc>
                <a:extLst>
                  <a:ext uri="{0D108BD9-81ED-4DB2-BD59-A6C34878D82A}">
                    <a16:rowId xmlns:a16="http://schemas.microsoft.com/office/drawing/2014/main" val="2928405177"/>
                  </a:ext>
                </a:extLst>
              </a:tr>
            </a:tbl>
          </a:graphicData>
        </a:graphic>
      </p:graphicFrame>
      <p:pic>
        <p:nvPicPr>
          <p:cNvPr id="3" name="Picture 2">
            <a:extLst>
              <a:ext uri="{FF2B5EF4-FFF2-40B4-BE49-F238E27FC236}">
                <a16:creationId xmlns:a16="http://schemas.microsoft.com/office/drawing/2014/main" id="{2B42078F-BB99-45FB-8CA0-D522CC1FB067}"/>
              </a:ext>
            </a:extLst>
          </p:cNvPr>
          <p:cNvPicPr>
            <a:picLocks noChangeAspect="1"/>
          </p:cNvPicPr>
          <p:nvPr/>
        </p:nvPicPr>
        <p:blipFill>
          <a:blip r:embed="rId4"/>
          <a:stretch>
            <a:fillRect/>
          </a:stretch>
        </p:blipFill>
        <p:spPr>
          <a:xfrm>
            <a:off x="805456" y="3366049"/>
            <a:ext cx="5181600" cy="3895725"/>
          </a:xfrm>
          <a:prstGeom prst="rect">
            <a:avLst/>
          </a:prstGeom>
        </p:spPr>
      </p:pic>
      <p:pic>
        <p:nvPicPr>
          <p:cNvPr id="5" name="Picture 4">
            <a:extLst>
              <a:ext uri="{FF2B5EF4-FFF2-40B4-BE49-F238E27FC236}">
                <a16:creationId xmlns:a16="http://schemas.microsoft.com/office/drawing/2014/main" id="{77C9F5C9-851B-4CF8-A1AC-1A0546FE5D4D}"/>
              </a:ext>
            </a:extLst>
          </p:cNvPr>
          <p:cNvPicPr>
            <a:picLocks noChangeAspect="1"/>
          </p:cNvPicPr>
          <p:nvPr/>
        </p:nvPicPr>
        <p:blipFill>
          <a:blip r:embed="rId5"/>
          <a:stretch>
            <a:fillRect/>
          </a:stretch>
        </p:blipFill>
        <p:spPr>
          <a:xfrm>
            <a:off x="1580041" y="8484153"/>
            <a:ext cx="4019056" cy="3871639"/>
          </a:xfrm>
          <a:prstGeom prst="rect">
            <a:avLst/>
          </a:prstGeom>
        </p:spPr>
      </p:pic>
    </p:spTree>
    <p:extLst>
      <p:ext uri="{BB962C8B-B14F-4D97-AF65-F5344CB8AC3E}">
        <p14:creationId xmlns:p14="http://schemas.microsoft.com/office/powerpoint/2010/main" val="27216177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Rectangle 2">
            <a:extLst>
              <a:ext uri="{FF2B5EF4-FFF2-40B4-BE49-F238E27FC236}">
                <a16:creationId xmlns:a16="http://schemas.microsoft.com/office/drawing/2014/main" id="{DD8C96A2-AAFD-4C2C-990F-B9863567583A}"/>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4" name="Text Box 3">
            <a:extLst>
              <a:ext uri="{FF2B5EF4-FFF2-40B4-BE49-F238E27FC236}">
                <a16:creationId xmlns:a16="http://schemas.microsoft.com/office/drawing/2014/main" id="{444998A7-F4A6-4BEE-ABF4-8B08C6868848}"/>
              </a:ext>
            </a:extLst>
          </p:cNvPr>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GPS PCB Design</a:t>
            </a:r>
          </a:p>
        </p:txBody>
      </p:sp>
      <p:pic>
        <p:nvPicPr>
          <p:cNvPr id="5" name="Picture 4">
            <a:extLst>
              <a:ext uri="{FF2B5EF4-FFF2-40B4-BE49-F238E27FC236}">
                <a16:creationId xmlns:a16="http://schemas.microsoft.com/office/drawing/2014/main" id="{C49C91AE-EF30-4E66-AAD8-3D2545FF1E48}"/>
              </a:ext>
            </a:extLst>
          </p:cNvPr>
          <p:cNvPicPr>
            <a:picLocks noChangeAspect="1"/>
          </p:cNvPicPr>
          <p:nvPr/>
        </p:nvPicPr>
        <p:blipFill>
          <a:blip r:embed="rId3"/>
          <a:stretch>
            <a:fillRect/>
          </a:stretch>
        </p:blipFill>
        <p:spPr>
          <a:xfrm>
            <a:off x="5207224" y="4625751"/>
            <a:ext cx="2808312" cy="6945433"/>
          </a:xfrm>
          <a:prstGeom prst="rect">
            <a:avLst/>
          </a:prstGeom>
        </p:spPr>
      </p:pic>
      <p:pic>
        <p:nvPicPr>
          <p:cNvPr id="7" name="Picture 6">
            <a:extLst>
              <a:ext uri="{FF2B5EF4-FFF2-40B4-BE49-F238E27FC236}">
                <a16:creationId xmlns:a16="http://schemas.microsoft.com/office/drawing/2014/main" id="{148E6CD4-CFF8-497D-A49A-8763C2FA3571}"/>
              </a:ext>
            </a:extLst>
          </p:cNvPr>
          <p:cNvPicPr>
            <a:picLocks noChangeAspect="1"/>
          </p:cNvPicPr>
          <p:nvPr/>
        </p:nvPicPr>
        <p:blipFill>
          <a:blip r:embed="rId4"/>
          <a:stretch>
            <a:fillRect/>
          </a:stretch>
        </p:blipFill>
        <p:spPr>
          <a:xfrm>
            <a:off x="10679832" y="4021396"/>
            <a:ext cx="5801889" cy="8154144"/>
          </a:xfrm>
          <a:prstGeom prst="rect">
            <a:avLst/>
          </a:prstGeom>
        </p:spPr>
      </p:pic>
    </p:spTree>
    <p:extLst>
      <p:ext uri="{BB962C8B-B14F-4D97-AF65-F5344CB8AC3E}">
        <p14:creationId xmlns:p14="http://schemas.microsoft.com/office/powerpoint/2010/main" val="392830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F754A70-B1B8-4CAF-A79B-0DB2615DA0B0}"/>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9" name="Rectangle 8">
            <a:extLst>
              <a:ext uri="{FF2B5EF4-FFF2-40B4-BE49-F238E27FC236}">
                <a16:creationId xmlns:a16="http://schemas.microsoft.com/office/drawing/2014/main" id="{683E5915-5627-D04A-BB23-E4DFB06C271C}"/>
              </a:ext>
            </a:extLst>
          </p:cNvPr>
          <p:cNvSpPr/>
          <p:nvPr/>
        </p:nvSpPr>
        <p:spPr bwMode="auto">
          <a:xfrm rot="16200000">
            <a:off x="13022792" y="2360200"/>
            <a:ext cx="13716000" cy="8961120"/>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10" name="Text Box 3">
            <a:extLst>
              <a:ext uri="{FF2B5EF4-FFF2-40B4-BE49-F238E27FC236}">
                <a16:creationId xmlns:a16="http://schemas.microsoft.com/office/drawing/2014/main" id="{D91AE673-98BC-EB4F-BC9F-96724C79CC55}"/>
              </a:ext>
            </a:extLst>
          </p:cNvPr>
          <p:cNvSpPr txBox="1">
            <a:spLocks/>
          </p:cNvSpPr>
          <p:nvPr/>
        </p:nvSpPr>
        <p:spPr bwMode="auto">
          <a:xfrm>
            <a:off x="16172379" y="4625752"/>
            <a:ext cx="7416824"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000" dirty="0">
                <a:solidFill>
                  <a:srgbClr val="FFFFFF"/>
                </a:solidFill>
                <a:latin typeface="Dosis" charset="0"/>
                <a:ea typeface="Dosis" charset="0"/>
                <a:cs typeface="Dosis" charset="0"/>
                <a:sym typeface="Poppins Medium" charset="0"/>
              </a:rPr>
              <a:t>Gateway Block Diagram</a:t>
            </a:r>
            <a:endParaRPr lang="x-none" altLang="x-none" sz="10000" dirty="0">
              <a:solidFill>
                <a:srgbClr val="FFFFFF"/>
              </a:solidFill>
              <a:latin typeface="Dosis" charset="0"/>
              <a:ea typeface="Dosis" charset="0"/>
              <a:cs typeface="Dosis" charset="0"/>
              <a:sym typeface="Poppins Medium" charset="0"/>
            </a:endParaRPr>
          </a:p>
        </p:txBody>
      </p:sp>
      <p:sp>
        <p:nvSpPr>
          <p:cNvPr id="6" name="TextBox 5">
            <a:extLst>
              <a:ext uri="{FF2B5EF4-FFF2-40B4-BE49-F238E27FC236}">
                <a16:creationId xmlns:a16="http://schemas.microsoft.com/office/drawing/2014/main" id="{08C8DDF1-6A98-4729-A886-48A75BA5495F}"/>
              </a:ext>
            </a:extLst>
          </p:cNvPr>
          <p:cNvSpPr txBox="1"/>
          <p:nvPr/>
        </p:nvSpPr>
        <p:spPr>
          <a:xfrm>
            <a:off x="13148317"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1030760" y="881336"/>
            <a:ext cx="3888433" cy="3384376"/>
          </a:xfrm>
          <a:prstGeom prst="roundRect">
            <a:avLst/>
          </a:prstGeom>
          <a:blipFill dpi="0" rotWithShape="0">
            <a:blip r:embed="rId4"/>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1467518"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5850587" y="881336"/>
            <a:ext cx="3888433" cy="3384376"/>
          </a:xfrm>
          <a:prstGeom prst="roundRect">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6287345" y="1511695"/>
            <a:ext cx="3014915" cy="2123658"/>
          </a:xfrm>
          <a:prstGeom prst="rect">
            <a:avLst/>
          </a:prstGeom>
          <a:noFill/>
        </p:spPr>
        <p:txBody>
          <a:bodyPr wrap="square" rtlCol="0">
            <a:spAutoFit/>
          </a:bodyPr>
          <a:lstStyle/>
          <a:p>
            <a:pPr algn="ctr"/>
            <a:r>
              <a:rPr lang="en-US" sz="6600" dirty="0">
                <a:solidFill>
                  <a:srgbClr val="FFFFFF"/>
                </a:solidFill>
              </a:rPr>
              <a:t>Web-App</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1030760" y="5165812"/>
            <a:ext cx="3888433" cy="3384376"/>
          </a:xfrm>
          <a:prstGeom prst="roundRect">
            <a:avLst/>
          </a:prstGeom>
          <a:solidFill>
            <a:srgbClr val="7030A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1467518" y="6304002"/>
            <a:ext cx="3014915" cy="1107996"/>
          </a:xfrm>
          <a:prstGeom prst="rect">
            <a:avLst/>
          </a:prstGeom>
          <a:noFill/>
        </p:spPr>
        <p:txBody>
          <a:bodyPr wrap="square" rtlCol="0">
            <a:spAutoFit/>
          </a:bodyPr>
          <a:lstStyle/>
          <a:p>
            <a:pPr algn="ctr"/>
            <a:r>
              <a:rPr lang="en-US" sz="6600" dirty="0">
                <a:solidFill>
                  <a:srgbClr val="FFFFFF"/>
                </a:solidFill>
              </a:rPr>
              <a:t>Server</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5850587" y="5165812"/>
            <a:ext cx="3888433" cy="3384376"/>
          </a:xfrm>
          <a:prstGeom prst="roundRect">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6287969" y="6346539"/>
            <a:ext cx="3014915" cy="1107996"/>
          </a:xfrm>
          <a:prstGeom prst="rect">
            <a:avLst/>
          </a:prstGeom>
          <a:noFill/>
        </p:spPr>
        <p:txBody>
          <a:bodyPr wrap="square" rtlCol="0">
            <a:spAutoFit/>
          </a:bodyPr>
          <a:lstStyle/>
          <a:p>
            <a:pPr algn="ctr"/>
            <a:r>
              <a:rPr lang="en-US" sz="6600" dirty="0">
                <a:solidFill>
                  <a:srgbClr val="FFFFFF"/>
                </a:solidFill>
              </a:rPr>
              <a:t>API’s</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5850587" y="9396963"/>
            <a:ext cx="3888433" cy="3384376"/>
          </a:xfrm>
          <a:prstGeom prst="roundRect">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6068964" y="10535153"/>
            <a:ext cx="3451675" cy="1107996"/>
          </a:xfrm>
          <a:prstGeom prst="rect">
            <a:avLst/>
          </a:prstGeom>
          <a:noFill/>
        </p:spPr>
        <p:txBody>
          <a:bodyPr wrap="square" rtlCol="0">
            <a:spAutoFit/>
          </a:bodyPr>
          <a:lstStyle/>
          <a:p>
            <a:pPr algn="ctr"/>
            <a:r>
              <a:rPr lang="en-US" sz="6600" dirty="0">
                <a:solidFill>
                  <a:srgbClr val="FFFFFF"/>
                </a:solidFill>
              </a:rPr>
              <a:t>Database</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0759607" y="2681536"/>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2119992" y="2942022"/>
            <a:ext cx="2520280" cy="707886"/>
          </a:xfrm>
          <a:prstGeom prst="rect">
            <a:avLst/>
          </a:prstGeom>
          <a:noFill/>
        </p:spPr>
        <p:txBody>
          <a:bodyPr wrap="square" rtlCol="0">
            <a:spAutoFit/>
          </a:bodyPr>
          <a:lstStyle/>
          <a:p>
            <a:r>
              <a:rPr lang="en-US" sz="4000" dirty="0">
                <a:solidFill>
                  <a:schemeClr val="bg2"/>
                </a:solidFill>
              </a:rPr>
              <a:t>Software</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4208224" y="3141274"/>
            <a:ext cx="432048" cy="399781"/>
          </a:xfrm>
          <a:prstGeom prst="ellipse">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0759607"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1903968" y="4705376"/>
            <a:ext cx="2312023" cy="707886"/>
          </a:xfrm>
          <a:prstGeom prst="rect">
            <a:avLst/>
          </a:prstGeom>
          <a:noFill/>
        </p:spPr>
        <p:txBody>
          <a:bodyPr wrap="square" rtlCol="0">
            <a:spAutoFit/>
          </a:bodyPr>
          <a:lstStyle/>
          <a:p>
            <a:r>
              <a:rPr lang="en-US" sz="4000" dirty="0">
                <a:solidFill>
                  <a:schemeClr val="bg2"/>
                </a:solidFill>
              </a:rPr>
              <a:t>Computer</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4208224"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4215991"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0759607" y="5705872"/>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cxnSp>
        <p:nvCxnSpPr>
          <p:cNvPr id="35" name="Straight Arrow Connector 34">
            <a:extLst>
              <a:ext uri="{FF2B5EF4-FFF2-40B4-BE49-F238E27FC236}">
                <a16:creationId xmlns:a16="http://schemas.microsoft.com/office/drawing/2014/main" id="{0BA404CE-E44D-49B0-85A7-1177B8040FCB}"/>
              </a:ext>
            </a:extLst>
          </p:cNvPr>
          <p:cNvCxnSpPr>
            <a:cxnSpLocks/>
          </p:cNvCxnSpPr>
          <p:nvPr/>
        </p:nvCxnSpPr>
        <p:spPr bwMode="auto">
          <a:xfrm flipV="1">
            <a:off x="7799512" y="4265712"/>
            <a:ext cx="0" cy="936106"/>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6" name="Straight Arrow Connector 35">
            <a:extLst>
              <a:ext uri="{FF2B5EF4-FFF2-40B4-BE49-F238E27FC236}">
                <a16:creationId xmlns:a16="http://schemas.microsoft.com/office/drawing/2014/main" id="{46889A16-626A-441B-9230-D35F1FEC00EE}"/>
              </a:ext>
            </a:extLst>
          </p:cNvPr>
          <p:cNvCxnSpPr>
            <a:cxnSpLocks/>
          </p:cNvCxnSpPr>
          <p:nvPr/>
        </p:nvCxnSpPr>
        <p:spPr bwMode="auto">
          <a:xfrm flipV="1">
            <a:off x="2974976" y="4265712"/>
            <a:ext cx="0" cy="936106"/>
          </a:xfrm>
          <a:prstGeom prst="straightConnector1">
            <a:avLst/>
          </a:prstGeom>
          <a:blipFill dpi="0" rotWithShape="0">
            <a:blip r:embed="rId4"/>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7" name="Straight Arrow Connector 36">
            <a:extLst>
              <a:ext uri="{FF2B5EF4-FFF2-40B4-BE49-F238E27FC236}">
                <a16:creationId xmlns:a16="http://schemas.microsoft.com/office/drawing/2014/main" id="{5A067785-9C87-4744-8367-BDC3C920F138}"/>
              </a:ext>
            </a:extLst>
          </p:cNvPr>
          <p:cNvCxnSpPr>
            <a:cxnSpLocks/>
          </p:cNvCxnSpPr>
          <p:nvPr/>
        </p:nvCxnSpPr>
        <p:spPr bwMode="auto">
          <a:xfrm flipV="1">
            <a:off x="7799512" y="8514182"/>
            <a:ext cx="0" cy="936106"/>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633FD713-7C5C-405B-B31B-6BC9BD012B2E}"/>
              </a:ext>
            </a:extLst>
          </p:cNvPr>
          <p:cNvCxnSpPr>
            <a:cxnSpLocks/>
          </p:cNvCxnSpPr>
          <p:nvPr/>
        </p:nvCxnSpPr>
        <p:spPr bwMode="auto">
          <a:xfrm flipV="1">
            <a:off x="4810005" y="4113490"/>
            <a:ext cx="1258959" cy="1344181"/>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45" name="Straight Arrow Connector 44">
            <a:extLst>
              <a:ext uri="{FF2B5EF4-FFF2-40B4-BE49-F238E27FC236}">
                <a16:creationId xmlns:a16="http://schemas.microsoft.com/office/drawing/2014/main" id="{487C34CF-535D-4808-A330-295BE937DC26}"/>
              </a:ext>
            </a:extLst>
          </p:cNvPr>
          <p:cNvCxnSpPr>
            <a:cxnSpLocks/>
          </p:cNvCxnSpPr>
          <p:nvPr/>
        </p:nvCxnSpPr>
        <p:spPr bwMode="auto">
          <a:xfrm>
            <a:off x="4771119" y="8409649"/>
            <a:ext cx="1150825" cy="1213783"/>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52" name="Straight Arrow Connector 51">
            <a:extLst>
              <a:ext uri="{FF2B5EF4-FFF2-40B4-BE49-F238E27FC236}">
                <a16:creationId xmlns:a16="http://schemas.microsoft.com/office/drawing/2014/main" id="{D23C0408-49B2-43C3-A8D9-6D382413317B}"/>
              </a:ext>
            </a:extLst>
          </p:cNvPr>
          <p:cNvCxnSpPr>
            <a:cxnSpLocks/>
            <a:stCxn id="14" idx="3"/>
            <a:endCxn id="16" idx="1"/>
          </p:cNvCxnSpPr>
          <p:nvPr/>
        </p:nvCxnSpPr>
        <p:spPr bwMode="auto">
          <a:xfrm>
            <a:off x="4919193" y="6858000"/>
            <a:ext cx="931394" cy="0"/>
          </a:xfrm>
          <a:prstGeom prst="straightConnector1">
            <a:avLst/>
          </a:prstGeom>
          <a:blipFill dpi="0" rotWithShape="0">
            <a:blip r:embed="rId4"/>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39566566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43D05-0ECB-454E-82E7-2442CD49EEA8}"/>
              </a:ext>
            </a:extLst>
          </p:cNvPr>
          <p:cNvSpPr txBox="1"/>
          <p:nvPr/>
        </p:nvSpPr>
        <p:spPr>
          <a:xfrm>
            <a:off x="6872016"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17533909"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41635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585311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23617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672937" y="1511695"/>
            <a:ext cx="3014915" cy="2123658"/>
          </a:xfrm>
          <a:prstGeom prst="rect">
            <a:avLst/>
          </a:prstGeom>
          <a:noFill/>
        </p:spPr>
        <p:txBody>
          <a:bodyPr wrap="square" rtlCol="0">
            <a:spAutoFit/>
          </a:bodyPr>
          <a:lstStyle/>
          <a:p>
            <a:pPr algn="ctr"/>
            <a:r>
              <a:rPr lang="en-US" sz="6600" dirty="0">
                <a:solidFill>
                  <a:srgbClr val="FFFFFF"/>
                </a:solidFill>
              </a:rPr>
              <a:t>Web-App</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416352" y="5165812"/>
            <a:ext cx="3888433" cy="3384376"/>
          </a:xfrm>
          <a:prstGeom prst="roundRect">
            <a:avLst/>
          </a:prstGeom>
          <a:solidFill>
            <a:srgbClr val="7030A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5853110" y="6304002"/>
            <a:ext cx="3014915" cy="1107996"/>
          </a:xfrm>
          <a:prstGeom prst="rect">
            <a:avLst/>
          </a:prstGeom>
          <a:noFill/>
        </p:spPr>
        <p:txBody>
          <a:bodyPr wrap="square" rtlCol="0">
            <a:spAutoFit/>
          </a:bodyPr>
          <a:lstStyle/>
          <a:p>
            <a:pPr algn="ctr"/>
            <a:r>
              <a:rPr lang="en-US" sz="6600" dirty="0">
                <a:solidFill>
                  <a:srgbClr val="FFFFFF"/>
                </a:solidFill>
              </a:rPr>
              <a:t>Server</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23617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673561" y="6346539"/>
            <a:ext cx="3014915" cy="1107996"/>
          </a:xfrm>
          <a:prstGeom prst="rect">
            <a:avLst/>
          </a:prstGeom>
          <a:noFill/>
        </p:spPr>
        <p:txBody>
          <a:bodyPr wrap="square" rtlCol="0">
            <a:spAutoFit/>
          </a:bodyPr>
          <a:lstStyle/>
          <a:p>
            <a:pPr algn="ctr"/>
            <a:r>
              <a:rPr lang="en-US" sz="6600" dirty="0">
                <a:solidFill>
                  <a:srgbClr val="FFFFFF"/>
                </a:solidFill>
              </a:rPr>
              <a:t>API’s</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23617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4556" y="10535153"/>
            <a:ext cx="3451675" cy="1107996"/>
          </a:xfrm>
          <a:prstGeom prst="rect">
            <a:avLst/>
          </a:prstGeom>
          <a:noFill/>
        </p:spPr>
        <p:txBody>
          <a:bodyPr wrap="square" rtlCol="0">
            <a:spAutoFit/>
          </a:bodyPr>
          <a:lstStyle/>
          <a:p>
            <a:pPr algn="ctr"/>
            <a:r>
              <a:rPr lang="en-US" sz="6600" dirty="0">
                <a:solidFill>
                  <a:srgbClr val="FFFFFF"/>
                </a:solidFill>
              </a:rPr>
              <a:t>Database</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14519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6505584" y="2942022"/>
            <a:ext cx="2520280" cy="707886"/>
          </a:xfrm>
          <a:prstGeom prst="rect">
            <a:avLst/>
          </a:prstGeom>
          <a:noFill/>
        </p:spPr>
        <p:txBody>
          <a:bodyPr wrap="square" rtlCol="0">
            <a:spAutoFit/>
          </a:bodyPr>
          <a:lstStyle/>
          <a:p>
            <a:r>
              <a:rPr lang="en-US" sz="4000" dirty="0">
                <a:solidFill>
                  <a:schemeClr val="bg2"/>
                </a:solidFill>
              </a:rPr>
              <a:t>Software</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593816" y="3141274"/>
            <a:ext cx="432048" cy="399781"/>
          </a:xfrm>
          <a:prstGeom prst="ellipse">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14519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6224450" y="4705376"/>
            <a:ext cx="2377134" cy="707886"/>
          </a:xfrm>
          <a:prstGeom prst="rect">
            <a:avLst/>
          </a:prstGeom>
          <a:noFill/>
        </p:spPr>
        <p:txBody>
          <a:bodyPr wrap="square" rtlCol="0">
            <a:spAutoFit/>
          </a:bodyPr>
          <a:lstStyle/>
          <a:p>
            <a:r>
              <a:rPr lang="en-US" sz="4000" dirty="0">
                <a:solidFill>
                  <a:schemeClr val="bg2"/>
                </a:solidFill>
              </a:rPr>
              <a:t>Computer</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59381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60158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145199" y="5777880"/>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04D1B83B-22D0-4458-A98A-EF25DB48959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cxnSp>
        <p:nvCxnSpPr>
          <p:cNvPr id="27" name="Straight Arrow Connector 26">
            <a:extLst>
              <a:ext uri="{FF2B5EF4-FFF2-40B4-BE49-F238E27FC236}">
                <a16:creationId xmlns:a16="http://schemas.microsoft.com/office/drawing/2014/main" id="{14209AD7-D242-4FBF-80D7-597A637B6385}"/>
              </a:ext>
            </a:extLst>
          </p:cNvPr>
          <p:cNvCxnSpPr>
            <a:cxnSpLocks/>
          </p:cNvCxnSpPr>
          <p:nvPr/>
        </p:nvCxnSpPr>
        <p:spPr bwMode="auto">
          <a:xfrm flipV="1">
            <a:off x="12192000"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5" name="Straight Arrow Connector 34">
            <a:extLst>
              <a:ext uri="{FF2B5EF4-FFF2-40B4-BE49-F238E27FC236}">
                <a16:creationId xmlns:a16="http://schemas.microsoft.com/office/drawing/2014/main" id="{0E9A6BF7-8562-497A-92FE-63EAEBD0780D}"/>
              </a:ext>
            </a:extLst>
          </p:cNvPr>
          <p:cNvCxnSpPr>
            <a:cxnSpLocks/>
          </p:cNvCxnSpPr>
          <p:nvPr/>
        </p:nvCxnSpPr>
        <p:spPr bwMode="auto">
          <a:xfrm flipV="1">
            <a:off x="7367464"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6" name="Straight Arrow Connector 35">
            <a:extLst>
              <a:ext uri="{FF2B5EF4-FFF2-40B4-BE49-F238E27FC236}">
                <a16:creationId xmlns:a16="http://schemas.microsoft.com/office/drawing/2014/main" id="{3839F4BF-A4ED-4D71-9C05-0EC31E079213}"/>
              </a:ext>
            </a:extLst>
          </p:cNvPr>
          <p:cNvCxnSpPr>
            <a:cxnSpLocks/>
          </p:cNvCxnSpPr>
          <p:nvPr/>
        </p:nvCxnSpPr>
        <p:spPr bwMode="auto">
          <a:xfrm flipV="1">
            <a:off x="12192000" y="8514182"/>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7" name="Straight Arrow Connector 36">
            <a:extLst>
              <a:ext uri="{FF2B5EF4-FFF2-40B4-BE49-F238E27FC236}">
                <a16:creationId xmlns:a16="http://schemas.microsoft.com/office/drawing/2014/main" id="{BF8085F1-35F1-429B-A0CE-35D07E03CB49}"/>
              </a:ext>
            </a:extLst>
          </p:cNvPr>
          <p:cNvCxnSpPr>
            <a:cxnSpLocks/>
          </p:cNvCxnSpPr>
          <p:nvPr/>
        </p:nvCxnSpPr>
        <p:spPr bwMode="auto">
          <a:xfrm flipV="1">
            <a:off x="9202493" y="4113490"/>
            <a:ext cx="1258959" cy="1344181"/>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4FFF10FD-151C-474B-A5EB-03D5A5C06501}"/>
              </a:ext>
            </a:extLst>
          </p:cNvPr>
          <p:cNvCxnSpPr>
            <a:cxnSpLocks/>
          </p:cNvCxnSpPr>
          <p:nvPr/>
        </p:nvCxnSpPr>
        <p:spPr bwMode="auto">
          <a:xfrm>
            <a:off x="9163607" y="8409649"/>
            <a:ext cx="1150825" cy="1213783"/>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
        <p:nvSpPr>
          <p:cNvPr id="39" name="Arrow: Right 38">
            <a:extLst>
              <a:ext uri="{FF2B5EF4-FFF2-40B4-BE49-F238E27FC236}">
                <a16:creationId xmlns:a16="http://schemas.microsoft.com/office/drawing/2014/main" id="{056BC9B7-72E2-4071-BEF2-10685B18FF62}"/>
              </a:ext>
            </a:extLst>
          </p:cNvPr>
          <p:cNvSpPr/>
          <p:nvPr/>
        </p:nvSpPr>
        <p:spPr bwMode="auto">
          <a:xfrm>
            <a:off x="1314079" y="5797708"/>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40" name="Straight Arrow Connector 39">
            <a:extLst>
              <a:ext uri="{FF2B5EF4-FFF2-40B4-BE49-F238E27FC236}">
                <a16:creationId xmlns:a16="http://schemas.microsoft.com/office/drawing/2014/main" id="{DF2B4669-42CB-4B09-AD6B-8A82D5710C9F}"/>
              </a:ext>
            </a:extLst>
          </p:cNvPr>
          <p:cNvCxnSpPr>
            <a:cxnSpLocks/>
          </p:cNvCxnSpPr>
          <p:nvPr/>
        </p:nvCxnSpPr>
        <p:spPr bwMode="auto">
          <a:xfrm>
            <a:off x="9316390" y="6858000"/>
            <a:ext cx="931394" cy="0"/>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166230315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30M4g3JDIxSnL8tYTTqcVmzNmMwwC_D6vSjyoGF4PMg-rX_D4AshDP2Wfc90qUKzuPQv-sowpYZjrXP_VnMyqDHA-A8Lal2yggnY1n4N0U6dWD-ljLGc1Q0-WtEnxAvx774ZiroPpP9-d_D4HQ">
            <a:extLst>
              <a:ext uri="{FF2B5EF4-FFF2-40B4-BE49-F238E27FC236}">
                <a16:creationId xmlns:a16="http://schemas.microsoft.com/office/drawing/2014/main" id="{1EFF6C4E-6B60-4D9E-BA5B-1147446DC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t="8421" r="6530" b="21020"/>
          <a:stretch/>
        </p:blipFill>
        <p:spPr bwMode="auto">
          <a:xfrm>
            <a:off x="814736" y="3502937"/>
            <a:ext cx="4069250" cy="2778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2BAF2B-CFF3-4E67-B85B-FB155D7D3EE4}"/>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5" name="Text Box 3">
            <a:extLst>
              <a:ext uri="{FF2B5EF4-FFF2-40B4-BE49-F238E27FC236}">
                <a16:creationId xmlns:a16="http://schemas.microsoft.com/office/drawing/2014/main" id="{EB028FA9-CA8F-4F54-A91D-95EE72C26C3F}"/>
              </a:ext>
            </a:extLst>
          </p:cNvPr>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Embedded Server</a:t>
            </a:r>
          </a:p>
        </p:txBody>
      </p:sp>
      <p:sp>
        <p:nvSpPr>
          <p:cNvPr id="3" name="Rectangle 2"/>
          <p:cNvSpPr/>
          <p:nvPr/>
        </p:nvSpPr>
        <p:spPr>
          <a:xfrm>
            <a:off x="10040069" y="6073170"/>
            <a:ext cx="184731" cy="276999"/>
          </a:xfrm>
          <a:prstGeom prst="rect">
            <a:avLst/>
          </a:prstGeom>
        </p:spPr>
        <p:txBody>
          <a:bodyPr wrap="none">
            <a:spAutoFit/>
          </a:bodyPr>
          <a:lstStyle/>
          <a:p>
            <a:endParaRPr lang="en-US" sz="1200" dirty="0">
              <a:solidFill>
                <a:schemeClr val="bg2"/>
              </a:solidFill>
            </a:endParaRPr>
          </a:p>
        </p:txBody>
      </p:sp>
      <p:sp>
        <p:nvSpPr>
          <p:cNvPr id="7" name="Rectangle 6"/>
          <p:cNvSpPr/>
          <p:nvPr/>
        </p:nvSpPr>
        <p:spPr>
          <a:xfrm>
            <a:off x="1067815" y="6235408"/>
            <a:ext cx="3563091" cy="707886"/>
          </a:xfrm>
          <a:prstGeom prst="rect">
            <a:avLst/>
          </a:prstGeom>
        </p:spPr>
        <p:txBody>
          <a:bodyPr wrap="none">
            <a:spAutoFit/>
          </a:bodyPr>
          <a:lstStyle/>
          <a:p>
            <a:r>
              <a:rPr lang="en-US" altLang="x-none" sz="4000" dirty="0">
                <a:solidFill>
                  <a:schemeClr val="bg2"/>
                </a:solidFill>
                <a:latin typeface="Dosis" charset="0"/>
                <a:ea typeface="Dosis" charset="0"/>
                <a:cs typeface="Dosis" charset="0"/>
                <a:sym typeface="Poppins Medium" charset="0"/>
              </a:rPr>
              <a:t>Raspberry Pi 3 B</a:t>
            </a:r>
            <a:endParaRPr lang="en-US" sz="1200" dirty="0">
              <a:solidFill>
                <a:schemeClr val="bg2"/>
              </a:solidFill>
            </a:endParaRPr>
          </a:p>
        </p:txBody>
      </p:sp>
      <p:graphicFrame>
        <p:nvGraphicFramePr>
          <p:cNvPr id="8" name="Table 7">
            <a:extLst>
              <a:ext uri="{FF2B5EF4-FFF2-40B4-BE49-F238E27FC236}">
                <a16:creationId xmlns:a16="http://schemas.microsoft.com/office/drawing/2014/main" id="{A78D57DF-150C-4202-B526-078435DDCE88}"/>
              </a:ext>
            </a:extLst>
          </p:cNvPr>
          <p:cNvGraphicFramePr>
            <a:graphicFrameLocks noGrp="1"/>
          </p:cNvGraphicFramePr>
          <p:nvPr>
            <p:extLst>
              <p:ext uri="{D42A27DB-BD31-4B8C-83A1-F6EECF244321}">
                <p14:modId xmlns:p14="http://schemas.microsoft.com/office/powerpoint/2010/main" val="2031631278"/>
              </p:ext>
            </p:extLst>
          </p:nvPr>
        </p:nvGraphicFramePr>
        <p:xfrm>
          <a:off x="5623664" y="5197275"/>
          <a:ext cx="17945600" cy="6629277"/>
        </p:xfrm>
        <a:graphic>
          <a:graphicData uri="http://schemas.openxmlformats.org/drawingml/2006/table">
            <a:tbl>
              <a:tblPr firstRow="1" bandRow="1">
                <a:tableStyleId>{073A0DAA-6AF3-43AB-8588-CEC1D06C72B9}</a:tableStyleId>
              </a:tblPr>
              <a:tblGrid>
                <a:gridCol w="4347058">
                  <a:extLst>
                    <a:ext uri="{9D8B030D-6E8A-4147-A177-3AD203B41FA5}">
                      <a16:colId xmlns:a16="http://schemas.microsoft.com/office/drawing/2014/main" val="2677515915"/>
                    </a:ext>
                  </a:extLst>
                </a:gridCol>
                <a:gridCol w="4568094">
                  <a:extLst>
                    <a:ext uri="{9D8B030D-6E8A-4147-A177-3AD203B41FA5}">
                      <a16:colId xmlns:a16="http://schemas.microsoft.com/office/drawing/2014/main" val="134341961"/>
                    </a:ext>
                  </a:extLst>
                </a:gridCol>
                <a:gridCol w="4515224">
                  <a:extLst>
                    <a:ext uri="{9D8B030D-6E8A-4147-A177-3AD203B41FA5}">
                      <a16:colId xmlns:a16="http://schemas.microsoft.com/office/drawing/2014/main" val="2975446587"/>
                    </a:ext>
                  </a:extLst>
                </a:gridCol>
                <a:gridCol w="4515224">
                  <a:extLst>
                    <a:ext uri="{9D8B030D-6E8A-4147-A177-3AD203B41FA5}">
                      <a16:colId xmlns:a16="http://schemas.microsoft.com/office/drawing/2014/main" val="1591681499"/>
                    </a:ext>
                  </a:extLst>
                </a:gridCol>
              </a:tblGrid>
              <a:tr h="0">
                <a:tc>
                  <a:txBody>
                    <a:bodyPr/>
                    <a:lstStyle/>
                    <a:p>
                      <a:pPr algn="ctr"/>
                      <a:r>
                        <a:rPr lang="en-US" sz="4600" dirty="0"/>
                        <a:t>Component</a:t>
                      </a:r>
                    </a:p>
                  </a:txBody>
                  <a:tcPr marL="74112" marR="74112" marT="37056" marB="37056"/>
                </a:tc>
                <a:tc>
                  <a:txBody>
                    <a:bodyPr/>
                    <a:lstStyle/>
                    <a:p>
                      <a:pPr algn="ctr"/>
                      <a:r>
                        <a:rPr lang="en-US" sz="4600" dirty="0"/>
                        <a:t>Raspberry Pi 3 B</a:t>
                      </a:r>
                    </a:p>
                  </a:txBody>
                  <a:tcPr marL="74112" marR="74112" marT="37056" marB="37056"/>
                </a:tc>
                <a:tc>
                  <a:txBody>
                    <a:bodyPr/>
                    <a:lstStyle/>
                    <a:p>
                      <a:pPr algn="ctr"/>
                      <a:r>
                        <a:rPr lang="en-US" sz="4600" dirty="0"/>
                        <a:t>Banana Pi M3</a:t>
                      </a:r>
                    </a:p>
                  </a:txBody>
                  <a:tcPr marL="74112" marR="74112" marT="37056" marB="37056"/>
                </a:tc>
                <a:tc>
                  <a:txBody>
                    <a:bodyPr/>
                    <a:lstStyle/>
                    <a:p>
                      <a:pPr algn="ctr"/>
                      <a:r>
                        <a:rPr lang="en-US" sz="4600" dirty="0"/>
                        <a:t>Pine 64</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RAM</a:t>
                      </a:r>
                    </a:p>
                  </a:txBody>
                  <a:tcPr marL="74112" marR="74112" marT="37056" marB="37056"/>
                </a:tc>
                <a:tc>
                  <a:txBody>
                    <a:bodyPr/>
                    <a:lstStyle/>
                    <a:p>
                      <a:pPr algn="l"/>
                      <a:r>
                        <a:rPr lang="en-US" sz="4600" dirty="0"/>
                        <a:t>1 GB</a:t>
                      </a:r>
                    </a:p>
                  </a:txBody>
                  <a:tcPr marL="74112" marR="74112" marT="37056" marB="37056"/>
                </a:tc>
                <a:tc>
                  <a:txBody>
                    <a:bodyPr/>
                    <a:lstStyle/>
                    <a:p>
                      <a:r>
                        <a:rPr lang="en-US" sz="4600" dirty="0"/>
                        <a:t>2 GB</a:t>
                      </a:r>
                    </a:p>
                  </a:txBody>
                  <a:tcPr marL="74112" marR="74112" marT="37056" marB="37056"/>
                </a:tc>
                <a:tc>
                  <a:txBody>
                    <a:bodyPr/>
                    <a:lstStyle/>
                    <a:p>
                      <a:r>
                        <a:rPr lang="en-US" sz="4600" dirty="0"/>
                        <a:t>512 MB</a:t>
                      </a:r>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Extra</a:t>
                      </a:r>
                      <a:r>
                        <a:rPr lang="en-US" sz="4600" dirty="0"/>
                        <a:t> </a:t>
                      </a:r>
                      <a:r>
                        <a:rPr lang="en-US" sz="4600" b="1" dirty="0"/>
                        <a:t>Storage</a:t>
                      </a:r>
                    </a:p>
                  </a:txBody>
                  <a:tcPr marL="74112" marR="74112" marT="37056" marB="37056"/>
                </a:tc>
                <a:tc>
                  <a:txBody>
                    <a:bodyPr/>
                    <a:lstStyle/>
                    <a:p>
                      <a:r>
                        <a:rPr lang="en-US" sz="4600" dirty="0"/>
                        <a:t>microSD</a:t>
                      </a:r>
                    </a:p>
                  </a:txBody>
                  <a:tcPr marL="74112" marR="74112" marT="37056" marB="37056"/>
                </a:tc>
                <a:tc>
                  <a:txBody>
                    <a:bodyPr/>
                    <a:lstStyle/>
                    <a:p>
                      <a:r>
                        <a:rPr lang="en-US" sz="4600" dirty="0"/>
                        <a:t>8 GB eMMC</a:t>
                      </a:r>
                    </a:p>
                  </a:txBody>
                  <a:tcPr marL="74112" marR="74112" marT="37056" marB="37056"/>
                </a:tc>
                <a:tc>
                  <a:txBody>
                    <a:bodyPr/>
                    <a:lstStyle/>
                    <a:p>
                      <a:r>
                        <a:rPr lang="en-US" sz="4600" dirty="0"/>
                        <a:t>microSD</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CPU</a:t>
                      </a:r>
                    </a:p>
                  </a:txBody>
                  <a:tcPr marL="74112" marR="74112" marT="37056" marB="37056"/>
                </a:tc>
                <a:tc>
                  <a:txBody>
                    <a:bodyPr/>
                    <a:lstStyle/>
                    <a:p>
                      <a:r>
                        <a:rPr lang="en-US" sz="4600" dirty="0"/>
                        <a:t>1.2 GHz</a:t>
                      </a:r>
                    </a:p>
                  </a:txBody>
                  <a:tcPr marL="74112" marR="74112" marT="37056" marB="37056"/>
                </a:tc>
                <a:tc>
                  <a:txBody>
                    <a:bodyPr/>
                    <a:lstStyle/>
                    <a:p>
                      <a:r>
                        <a:rPr lang="en-US" sz="4600" dirty="0"/>
                        <a:t>1.8 GHz</a:t>
                      </a:r>
                    </a:p>
                  </a:txBody>
                  <a:tcPr marL="74112" marR="74112" marT="37056" marB="37056"/>
                </a:tc>
                <a:tc>
                  <a:txBody>
                    <a:bodyPr/>
                    <a:lstStyle/>
                    <a:p>
                      <a:r>
                        <a:rPr lang="en-US" sz="4600" dirty="0"/>
                        <a:t>1.2 GHz</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WLAN</a:t>
                      </a:r>
                    </a:p>
                  </a:txBody>
                  <a:tcPr marL="74112" marR="74112" marT="37056" marB="37056"/>
                </a:tc>
                <a:tc>
                  <a:txBody>
                    <a:bodyPr/>
                    <a:lstStyle/>
                    <a:p>
                      <a:r>
                        <a:rPr lang="en-US" sz="4600" dirty="0"/>
                        <a:t>802.11 n</a:t>
                      </a:r>
                    </a:p>
                  </a:txBody>
                  <a:tcPr marL="74112" marR="74112" marT="37056" marB="37056"/>
                </a:tc>
                <a:tc>
                  <a:txBody>
                    <a:bodyPr/>
                    <a:lstStyle/>
                    <a:p>
                      <a:r>
                        <a:rPr lang="en-US" sz="4600" dirty="0"/>
                        <a:t>802.11 n/g/b</a:t>
                      </a:r>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t>802.11 n/g/b</a:t>
                      </a:r>
                    </a:p>
                  </a:txBody>
                  <a:tcPr marL="74112" marR="74112" marT="37056" marB="37056"/>
                </a:tc>
                <a:extLst>
                  <a:ext uri="{0D108BD9-81ED-4DB2-BD59-A6C34878D82A}">
                    <a16:rowId xmlns:a16="http://schemas.microsoft.com/office/drawing/2014/main" val="2756683624"/>
                  </a:ext>
                </a:extLst>
              </a:tr>
              <a:tr h="1334016">
                <a:tc>
                  <a:txBody>
                    <a:bodyPr/>
                    <a:lstStyle/>
                    <a:p>
                      <a:r>
                        <a:rPr lang="en-US" sz="4600" b="1" dirty="0"/>
                        <a:t>External</a:t>
                      </a:r>
                      <a:r>
                        <a:rPr lang="en-US" sz="4600" dirty="0"/>
                        <a:t> </a:t>
                      </a:r>
                      <a:r>
                        <a:rPr lang="en-US" sz="4600" b="1" dirty="0"/>
                        <a:t>Attachments</a:t>
                      </a:r>
                    </a:p>
                  </a:txBody>
                  <a:tcPr marL="74112" marR="74112" marT="37056" marB="37056"/>
                </a:tc>
                <a:tc>
                  <a:txBody>
                    <a:bodyPr/>
                    <a:lstStyle/>
                    <a:p>
                      <a:r>
                        <a:rPr lang="en-US" sz="4600" dirty="0"/>
                        <a:t>40 GPIO pins</a:t>
                      </a:r>
                    </a:p>
                    <a:p>
                      <a:r>
                        <a:rPr lang="en-US" sz="4600" dirty="0"/>
                        <a:t>4 USB ports</a:t>
                      </a:r>
                    </a:p>
                  </a:txBody>
                  <a:tcPr marL="74112" marR="74112" marT="37056" marB="37056"/>
                </a:tc>
                <a:tc>
                  <a:txBody>
                    <a:bodyPr/>
                    <a:lstStyle/>
                    <a:p>
                      <a:r>
                        <a:rPr lang="en-US" sz="4600" dirty="0"/>
                        <a:t>40 GPIO pins</a:t>
                      </a:r>
                    </a:p>
                    <a:p>
                      <a:r>
                        <a:rPr lang="en-US" sz="4600" dirty="0"/>
                        <a:t>2 USB ports</a:t>
                      </a:r>
                    </a:p>
                  </a:txBody>
                  <a:tcPr marL="74112" marR="74112" marT="37056" marB="37056"/>
                </a:tc>
                <a:tc>
                  <a:txBody>
                    <a:bodyPr/>
                    <a:lstStyle/>
                    <a:p>
                      <a:r>
                        <a:rPr lang="en-US" sz="4600" dirty="0"/>
                        <a:t>40 GPIO pins</a:t>
                      </a:r>
                    </a:p>
                    <a:p>
                      <a:r>
                        <a:rPr lang="en-US" sz="4600" dirty="0"/>
                        <a:t>2 USB ports</a:t>
                      </a:r>
                    </a:p>
                  </a:txBody>
                  <a:tcPr marL="74112" marR="74112" marT="37056" marB="37056"/>
                </a:tc>
                <a:extLst>
                  <a:ext uri="{0D108BD9-81ED-4DB2-BD59-A6C34878D82A}">
                    <a16:rowId xmlns:a16="http://schemas.microsoft.com/office/drawing/2014/main" val="3676101891"/>
                  </a:ext>
                </a:extLst>
              </a:tr>
            </a:tbl>
          </a:graphicData>
        </a:graphic>
      </p:graphicFrame>
      <p:pic>
        <p:nvPicPr>
          <p:cNvPr id="2" name="Picture 2" descr="Image result for banana pi m3">
            <a:extLst>
              <a:ext uri="{FF2B5EF4-FFF2-40B4-BE49-F238E27FC236}">
                <a16:creationId xmlns:a16="http://schemas.microsoft.com/office/drawing/2014/main" id="{04AC9035-1A9E-412B-9E68-0C0C66DE2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8" y="6938176"/>
            <a:ext cx="3770619" cy="26897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1760611-443D-4209-9A0D-9ADB64D13696}"/>
              </a:ext>
            </a:extLst>
          </p:cNvPr>
          <p:cNvSpPr/>
          <p:nvPr/>
        </p:nvSpPr>
        <p:spPr>
          <a:xfrm>
            <a:off x="1324743" y="9627884"/>
            <a:ext cx="3049233" cy="707886"/>
          </a:xfrm>
          <a:prstGeom prst="rect">
            <a:avLst/>
          </a:prstGeom>
        </p:spPr>
        <p:txBody>
          <a:bodyPr wrap="none">
            <a:spAutoFit/>
          </a:bodyPr>
          <a:lstStyle/>
          <a:p>
            <a:r>
              <a:rPr lang="en-US" altLang="x-none" sz="4000" dirty="0">
                <a:solidFill>
                  <a:schemeClr val="bg2"/>
                </a:solidFill>
                <a:latin typeface="Dosis" charset="0"/>
                <a:ea typeface="Dosis" charset="0"/>
                <a:cs typeface="Dosis" charset="0"/>
                <a:sym typeface="Poppins Medium" charset="0"/>
              </a:rPr>
              <a:t>Banana Pi M3</a:t>
            </a:r>
            <a:endParaRPr lang="en-US" sz="1200" dirty="0">
              <a:solidFill>
                <a:schemeClr val="bg2"/>
              </a:solidFill>
            </a:endParaRPr>
          </a:p>
        </p:txBody>
      </p:sp>
      <p:pic>
        <p:nvPicPr>
          <p:cNvPr id="1030" name="Picture 6" descr="Image result for pine64">
            <a:extLst>
              <a:ext uri="{FF2B5EF4-FFF2-40B4-BE49-F238E27FC236}">
                <a16:creationId xmlns:a16="http://schemas.microsoft.com/office/drawing/2014/main" id="{3BD5B2B2-3C29-47AF-B026-D4E32D534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761" r="861" b="19760"/>
          <a:stretch/>
        </p:blipFill>
        <p:spPr bwMode="auto">
          <a:xfrm>
            <a:off x="782842" y="10330652"/>
            <a:ext cx="4133033" cy="252132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F6C3477-094E-4D48-A645-A5F0386B6F36}"/>
              </a:ext>
            </a:extLst>
          </p:cNvPr>
          <p:cNvSpPr/>
          <p:nvPr/>
        </p:nvSpPr>
        <p:spPr>
          <a:xfrm>
            <a:off x="2020959" y="12846858"/>
            <a:ext cx="1609736" cy="707886"/>
          </a:xfrm>
          <a:prstGeom prst="rect">
            <a:avLst/>
          </a:prstGeom>
        </p:spPr>
        <p:txBody>
          <a:bodyPr wrap="none">
            <a:spAutoFit/>
          </a:bodyPr>
          <a:lstStyle/>
          <a:p>
            <a:r>
              <a:rPr lang="en-US" altLang="x-none" sz="4000" dirty="0">
                <a:solidFill>
                  <a:schemeClr val="bg2"/>
                </a:solidFill>
                <a:latin typeface="Dosis" charset="0"/>
                <a:ea typeface="Dosis" charset="0"/>
                <a:cs typeface="Dosis" charset="0"/>
                <a:sym typeface="Poppins Medium" charset="0"/>
              </a:rPr>
              <a:t>Pine64</a:t>
            </a:r>
            <a:endParaRPr lang="en-US" sz="1200" dirty="0">
              <a:solidFill>
                <a:schemeClr val="bg2"/>
              </a:solidFill>
            </a:endParaRPr>
          </a:p>
        </p:txBody>
      </p:sp>
    </p:spTree>
    <p:extLst>
      <p:ext uri="{BB962C8B-B14F-4D97-AF65-F5344CB8AC3E}">
        <p14:creationId xmlns:p14="http://schemas.microsoft.com/office/powerpoint/2010/main" val="262857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5" name="Rectangle 4">
            <a:extLst>
              <a:ext uri="{FF2B5EF4-FFF2-40B4-BE49-F238E27FC236}">
                <a16:creationId xmlns:a16="http://schemas.microsoft.com/office/drawing/2014/main" id="{A957CF49-B93A-4C2E-8A68-EEEC8A15F04D}"/>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6" name="Text Box 3">
            <a:extLst>
              <a:ext uri="{FF2B5EF4-FFF2-40B4-BE49-F238E27FC236}">
                <a16:creationId xmlns:a16="http://schemas.microsoft.com/office/drawing/2014/main" id="{8EB4DDBC-9B4F-4651-91E2-8D82FB0272AD}"/>
              </a:ext>
            </a:extLst>
          </p:cNvPr>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Gateway Shield Schematic</a:t>
            </a:r>
          </a:p>
        </p:txBody>
      </p:sp>
      <p:pic>
        <p:nvPicPr>
          <p:cNvPr id="7" name="Picture 6">
            <a:extLst>
              <a:ext uri="{FF2B5EF4-FFF2-40B4-BE49-F238E27FC236}">
                <a16:creationId xmlns:a16="http://schemas.microsoft.com/office/drawing/2014/main" id="{FC6A5DD6-21A4-42D2-9329-41400527920B}"/>
              </a:ext>
            </a:extLst>
          </p:cNvPr>
          <p:cNvPicPr>
            <a:picLocks noChangeAspect="1"/>
          </p:cNvPicPr>
          <p:nvPr/>
        </p:nvPicPr>
        <p:blipFill>
          <a:blip r:embed="rId4"/>
          <a:stretch>
            <a:fillRect/>
          </a:stretch>
        </p:blipFill>
        <p:spPr>
          <a:xfrm>
            <a:off x="8417070" y="3617398"/>
            <a:ext cx="7538982" cy="9515666"/>
          </a:xfrm>
          <a:prstGeom prst="rect">
            <a:avLst/>
          </a:prstGeom>
        </p:spPr>
      </p:pic>
    </p:spTree>
    <p:extLst>
      <p:ext uri="{BB962C8B-B14F-4D97-AF65-F5344CB8AC3E}">
        <p14:creationId xmlns:p14="http://schemas.microsoft.com/office/powerpoint/2010/main" val="19181745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7DFF2FD-AA26-41EC-ADC8-5F7C8590713E}"/>
              </a:ext>
            </a:extLst>
          </p:cNvPr>
          <p:cNvSpPr/>
          <p:nvPr/>
        </p:nvSpPr>
        <p:spPr bwMode="auto">
          <a:xfrm>
            <a:off x="6431360" y="4625752"/>
            <a:ext cx="11161240" cy="7560840"/>
          </a:xfrm>
          <a:prstGeom prst="roundRect">
            <a:avLst/>
          </a:prstGeom>
          <a:solidFill>
            <a:srgbClr val="0094DD"/>
          </a:solidFill>
          <a:ln w="762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2220067" y="662687"/>
            <a:ext cx="1993298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Goals &amp; Main Objectives </a:t>
            </a:r>
          </a:p>
        </p:txBody>
      </p:sp>
      <p:sp>
        <p:nvSpPr>
          <p:cNvPr id="3" name="TextBox 2">
            <a:extLst>
              <a:ext uri="{FF2B5EF4-FFF2-40B4-BE49-F238E27FC236}">
                <a16:creationId xmlns:a16="http://schemas.microsoft.com/office/drawing/2014/main" id="{92B76B24-649A-48A6-B0B2-E0C310A6A7EA}"/>
              </a:ext>
            </a:extLst>
          </p:cNvPr>
          <p:cNvSpPr txBox="1"/>
          <p:nvPr/>
        </p:nvSpPr>
        <p:spPr>
          <a:xfrm>
            <a:off x="7079432" y="5129808"/>
            <a:ext cx="11161240" cy="8956298"/>
          </a:xfrm>
          <a:prstGeom prst="rect">
            <a:avLst/>
          </a:prstGeom>
          <a:noFill/>
        </p:spPr>
        <p:txBody>
          <a:bodyPr wrap="square" rtlCol="0">
            <a:spAutoFit/>
          </a:bodyPr>
          <a:lstStyle/>
          <a:p>
            <a:pPr marL="857250" indent="-857250">
              <a:buFont typeface="Arial" panose="020B0604020202020204" pitchFamily="34" charset="0"/>
              <a:buChar char="•"/>
            </a:pPr>
            <a:r>
              <a:rPr lang="en-US" sz="7200" dirty="0">
                <a:solidFill>
                  <a:schemeClr val="tx1"/>
                </a:solidFill>
              </a:rPr>
              <a:t>Monitoring moisture to reduce water waste </a:t>
            </a:r>
          </a:p>
          <a:p>
            <a:pPr marL="857250" indent="-857250">
              <a:buFont typeface="Arial" panose="020B0604020202020204" pitchFamily="34" charset="0"/>
              <a:buChar char="•"/>
            </a:pPr>
            <a:r>
              <a:rPr lang="en-US" sz="7200" dirty="0">
                <a:solidFill>
                  <a:schemeClr val="tx1"/>
                </a:solidFill>
              </a:rPr>
              <a:t>Solar-powered</a:t>
            </a:r>
          </a:p>
          <a:p>
            <a:pPr marL="857250" indent="-857250">
              <a:buFont typeface="Arial" panose="020B0604020202020204" pitchFamily="34" charset="0"/>
              <a:buChar char="•"/>
            </a:pPr>
            <a:r>
              <a:rPr lang="en-US" sz="7200" dirty="0">
                <a:solidFill>
                  <a:schemeClr val="tx1"/>
                </a:solidFill>
              </a:rPr>
              <a:t>Weather-resistant</a:t>
            </a:r>
          </a:p>
          <a:p>
            <a:pPr marL="857250" indent="-857250">
              <a:buFont typeface="Arial" panose="020B0604020202020204" pitchFamily="34" charset="0"/>
              <a:buChar char="•"/>
            </a:pPr>
            <a:r>
              <a:rPr lang="en-US" sz="7200" dirty="0">
                <a:solidFill>
                  <a:schemeClr val="tx1"/>
                </a:solidFill>
              </a:rPr>
              <a:t>Reliable network</a:t>
            </a:r>
          </a:p>
          <a:p>
            <a:pPr marL="857250" indent="-857250">
              <a:buFont typeface="Arial" panose="020B0604020202020204" pitchFamily="34" charset="0"/>
              <a:buChar char="•"/>
            </a:pPr>
            <a:r>
              <a:rPr lang="en-US" sz="7200" dirty="0">
                <a:solidFill>
                  <a:schemeClr val="tx1"/>
                </a:solidFill>
              </a:rPr>
              <a:t>User-friendly interface</a:t>
            </a:r>
          </a:p>
          <a:p>
            <a:pPr marL="1143000" indent="-1143000">
              <a:buFont typeface="Arial" panose="020B0604020202020204" pitchFamily="34" charset="0"/>
              <a:buChar char="•"/>
            </a:pPr>
            <a:endParaRPr lang="en-US" sz="7200" dirty="0">
              <a:solidFill>
                <a:schemeClr val="tx1"/>
              </a:solidFill>
            </a:endParaRPr>
          </a:p>
          <a:p>
            <a:pPr marL="1143000" indent="-1143000">
              <a:buFont typeface="Arial" panose="020B0604020202020204" pitchFamily="34" charset="0"/>
              <a:buChar char="•"/>
            </a:pPr>
            <a:endParaRPr lang="en-US" sz="7200" dirty="0">
              <a:solidFill>
                <a:schemeClr val="tx1"/>
              </a:solidFill>
            </a:endParaRPr>
          </a:p>
        </p:txBody>
      </p:sp>
    </p:spTree>
    <p:extLst>
      <p:ext uri="{BB962C8B-B14F-4D97-AF65-F5344CB8AC3E}">
        <p14:creationId xmlns:p14="http://schemas.microsoft.com/office/powerpoint/2010/main" val="168245137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5" name="Rectangle 4">
            <a:extLst>
              <a:ext uri="{FF2B5EF4-FFF2-40B4-BE49-F238E27FC236}">
                <a16:creationId xmlns:a16="http://schemas.microsoft.com/office/drawing/2014/main" id="{A957CF49-B93A-4C2E-8A68-EEEC8A15F04D}"/>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6" name="Text Box 3">
            <a:extLst>
              <a:ext uri="{FF2B5EF4-FFF2-40B4-BE49-F238E27FC236}">
                <a16:creationId xmlns:a16="http://schemas.microsoft.com/office/drawing/2014/main" id="{8EB4DDBC-9B4F-4651-91E2-8D82FB0272AD}"/>
              </a:ext>
            </a:extLst>
          </p:cNvPr>
          <p:cNvSpPr txBox="1">
            <a:spLocks/>
          </p:cNvSpPr>
          <p:nvPr/>
        </p:nvSpPr>
        <p:spPr bwMode="auto">
          <a:xfrm>
            <a:off x="1678832"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Gateway PCB Design</a:t>
            </a:r>
          </a:p>
        </p:txBody>
      </p:sp>
      <p:pic>
        <p:nvPicPr>
          <p:cNvPr id="4" name="Picture 3">
            <a:extLst>
              <a:ext uri="{FF2B5EF4-FFF2-40B4-BE49-F238E27FC236}">
                <a16:creationId xmlns:a16="http://schemas.microsoft.com/office/drawing/2014/main" id="{293FC0F4-AE09-4638-9B3C-CFEB013447B8}"/>
              </a:ext>
            </a:extLst>
          </p:cNvPr>
          <p:cNvPicPr>
            <a:picLocks noChangeAspect="1"/>
          </p:cNvPicPr>
          <p:nvPr/>
        </p:nvPicPr>
        <p:blipFill>
          <a:blip r:embed="rId4"/>
          <a:stretch>
            <a:fillRect/>
          </a:stretch>
        </p:blipFill>
        <p:spPr>
          <a:xfrm>
            <a:off x="2902968" y="4409728"/>
            <a:ext cx="8640960" cy="7467497"/>
          </a:xfrm>
          <a:prstGeom prst="rect">
            <a:avLst/>
          </a:prstGeom>
        </p:spPr>
      </p:pic>
      <p:pic>
        <p:nvPicPr>
          <p:cNvPr id="8" name="Picture 7">
            <a:extLst>
              <a:ext uri="{FF2B5EF4-FFF2-40B4-BE49-F238E27FC236}">
                <a16:creationId xmlns:a16="http://schemas.microsoft.com/office/drawing/2014/main" id="{B26A4AA7-3219-4F10-A013-AAB5AEE2D227}"/>
              </a:ext>
            </a:extLst>
          </p:cNvPr>
          <p:cNvPicPr>
            <a:picLocks noChangeAspect="1"/>
          </p:cNvPicPr>
          <p:nvPr/>
        </p:nvPicPr>
        <p:blipFill>
          <a:blip r:embed="rId5"/>
          <a:stretch>
            <a:fillRect/>
          </a:stretch>
        </p:blipFill>
        <p:spPr>
          <a:xfrm>
            <a:off x="12480032" y="3930696"/>
            <a:ext cx="9288956" cy="8425559"/>
          </a:xfrm>
          <a:prstGeom prst="rect">
            <a:avLst/>
          </a:prstGeom>
        </p:spPr>
      </p:pic>
    </p:spTree>
    <p:extLst>
      <p:ext uri="{BB962C8B-B14F-4D97-AF65-F5344CB8AC3E}">
        <p14:creationId xmlns:p14="http://schemas.microsoft.com/office/powerpoint/2010/main" val="26541221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557296"/>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Network Topology</a:t>
            </a:r>
          </a:p>
        </p:txBody>
      </p:sp>
      <p:sp>
        <p:nvSpPr>
          <p:cNvPr id="2" name="TextBox 1">
            <a:extLst>
              <a:ext uri="{FF2B5EF4-FFF2-40B4-BE49-F238E27FC236}">
                <a16:creationId xmlns:a16="http://schemas.microsoft.com/office/drawing/2014/main" id="{C8623EFD-41A6-4B8E-A122-722C8B1A5EAA}"/>
              </a:ext>
            </a:extLst>
          </p:cNvPr>
          <p:cNvSpPr txBox="1"/>
          <p:nvPr/>
        </p:nvSpPr>
        <p:spPr>
          <a:xfrm>
            <a:off x="2301030" y="11239831"/>
            <a:ext cx="7632848" cy="1200329"/>
          </a:xfrm>
          <a:prstGeom prst="rect">
            <a:avLst/>
          </a:prstGeom>
          <a:noFill/>
        </p:spPr>
        <p:txBody>
          <a:bodyPr wrap="square" rtlCol="0">
            <a:spAutoFit/>
          </a:bodyPr>
          <a:lstStyle/>
          <a:p>
            <a:pPr algn="ctr"/>
            <a:r>
              <a:rPr lang="en-US" sz="7200" dirty="0">
                <a:solidFill>
                  <a:schemeClr val="bg2"/>
                </a:solidFill>
              </a:rPr>
              <a:t>Star Network</a:t>
            </a:r>
          </a:p>
        </p:txBody>
      </p:sp>
      <p:sp>
        <p:nvSpPr>
          <p:cNvPr id="8" name="TextBox 7">
            <a:extLst>
              <a:ext uri="{FF2B5EF4-FFF2-40B4-BE49-F238E27FC236}">
                <a16:creationId xmlns:a16="http://schemas.microsoft.com/office/drawing/2014/main" id="{F5D3A576-A30E-47FC-B6B1-63DF4982703D}"/>
              </a:ext>
            </a:extLst>
          </p:cNvPr>
          <p:cNvSpPr txBox="1"/>
          <p:nvPr/>
        </p:nvSpPr>
        <p:spPr>
          <a:xfrm>
            <a:off x="14169511" y="11239830"/>
            <a:ext cx="7632848" cy="1200329"/>
          </a:xfrm>
          <a:prstGeom prst="rect">
            <a:avLst/>
          </a:prstGeom>
          <a:noFill/>
        </p:spPr>
        <p:txBody>
          <a:bodyPr wrap="square" rtlCol="0">
            <a:spAutoFit/>
          </a:bodyPr>
          <a:lstStyle/>
          <a:p>
            <a:pPr algn="ctr"/>
            <a:r>
              <a:rPr lang="en-US" sz="7200" dirty="0">
                <a:solidFill>
                  <a:schemeClr val="bg2"/>
                </a:solidFill>
              </a:rPr>
              <a:t>Mesh Network</a:t>
            </a:r>
          </a:p>
        </p:txBody>
      </p:sp>
      <p:pic>
        <p:nvPicPr>
          <p:cNvPr id="4" name="Picture 3">
            <a:extLst>
              <a:ext uri="{FF2B5EF4-FFF2-40B4-BE49-F238E27FC236}">
                <a16:creationId xmlns:a16="http://schemas.microsoft.com/office/drawing/2014/main" id="{B14C863E-2CF9-4316-9FBF-B09B0DFF12B3}"/>
              </a:ext>
            </a:extLst>
          </p:cNvPr>
          <p:cNvPicPr>
            <a:picLocks noChangeAspect="1"/>
          </p:cNvPicPr>
          <p:nvPr/>
        </p:nvPicPr>
        <p:blipFill>
          <a:blip r:embed="rId4"/>
          <a:stretch>
            <a:fillRect/>
          </a:stretch>
        </p:blipFill>
        <p:spPr>
          <a:xfrm>
            <a:off x="1416990" y="5078054"/>
            <a:ext cx="10481561" cy="5983486"/>
          </a:xfrm>
          <a:prstGeom prst="rect">
            <a:avLst/>
          </a:prstGeom>
        </p:spPr>
      </p:pic>
      <p:pic>
        <p:nvPicPr>
          <p:cNvPr id="5" name="Picture 4">
            <a:extLst>
              <a:ext uri="{FF2B5EF4-FFF2-40B4-BE49-F238E27FC236}">
                <a16:creationId xmlns:a16="http://schemas.microsoft.com/office/drawing/2014/main" id="{CB852C60-458C-40F5-82AD-45F44900714E}"/>
              </a:ext>
            </a:extLst>
          </p:cNvPr>
          <p:cNvPicPr>
            <a:picLocks noChangeAspect="1"/>
          </p:cNvPicPr>
          <p:nvPr/>
        </p:nvPicPr>
        <p:blipFill>
          <a:blip r:embed="rId5"/>
          <a:stretch>
            <a:fillRect/>
          </a:stretch>
        </p:blipFill>
        <p:spPr>
          <a:xfrm>
            <a:off x="12474615" y="5044663"/>
            <a:ext cx="11022641" cy="5730106"/>
          </a:xfrm>
          <a:prstGeom prst="rect">
            <a:avLst/>
          </a:prstGeom>
        </p:spPr>
      </p:pic>
    </p:spTree>
    <p:extLst>
      <p:ext uri="{BB962C8B-B14F-4D97-AF65-F5344CB8AC3E}">
        <p14:creationId xmlns:p14="http://schemas.microsoft.com/office/powerpoint/2010/main" val="12679690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43D05-0ECB-454E-82E7-2442CD49EEA8}"/>
              </a:ext>
            </a:extLst>
          </p:cNvPr>
          <p:cNvSpPr txBox="1"/>
          <p:nvPr/>
        </p:nvSpPr>
        <p:spPr>
          <a:xfrm>
            <a:off x="6872016"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17533909"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41635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585311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23617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672937" y="1511695"/>
            <a:ext cx="3014915" cy="2123658"/>
          </a:xfrm>
          <a:prstGeom prst="rect">
            <a:avLst/>
          </a:prstGeom>
          <a:noFill/>
        </p:spPr>
        <p:txBody>
          <a:bodyPr wrap="square" rtlCol="0">
            <a:spAutoFit/>
          </a:bodyPr>
          <a:lstStyle/>
          <a:p>
            <a:pPr algn="ctr"/>
            <a:r>
              <a:rPr lang="en-US" sz="6600" dirty="0">
                <a:solidFill>
                  <a:srgbClr val="FFFFFF"/>
                </a:solidFill>
              </a:rPr>
              <a:t>Web-App</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41635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5853110" y="6304002"/>
            <a:ext cx="3014915" cy="1107996"/>
          </a:xfrm>
          <a:prstGeom prst="rect">
            <a:avLst/>
          </a:prstGeom>
          <a:noFill/>
        </p:spPr>
        <p:txBody>
          <a:bodyPr wrap="square" rtlCol="0">
            <a:spAutoFit/>
          </a:bodyPr>
          <a:lstStyle/>
          <a:p>
            <a:pPr algn="ctr"/>
            <a:r>
              <a:rPr lang="en-US" sz="6600" dirty="0">
                <a:solidFill>
                  <a:srgbClr val="FFFFFF"/>
                </a:solidFill>
              </a:rPr>
              <a:t>Server</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236179" y="5165812"/>
            <a:ext cx="3888433" cy="3384376"/>
          </a:xfrm>
          <a:prstGeom prst="roundRect">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673561" y="6346539"/>
            <a:ext cx="3014915" cy="1107996"/>
          </a:xfrm>
          <a:prstGeom prst="rect">
            <a:avLst/>
          </a:prstGeom>
          <a:noFill/>
        </p:spPr>
        <p:txBody>
          <a:bodyPr wrap="square" rtlCol="0">
            <a:spAutoFit/>
          </a:bodyPr>
          <a:lstStyle/>
          <a:p>
            <a:pPr algn="ctr"/>
            <a:r>
              <a:rPr lang="en-US" sz="6600" dirty="0">
                <a:solidFill>
                  <a:srgbClr val="FFFFFF"/>
                </a:solidFill>
              </a:rPr>
              <a:t>API’s</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23617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4556" y="10535153"/>
            <a:ext cx="3451675" cy="1107996"/>
          </a:xfrm>
          <a:prstGeom prst="rect">
            <a:avLst/>
          </a:prstGeom>
          <a:noFill/>
        </p:spPr>
        <p:txBody>
          <a:bodyPr wrap="square" rtlCol="0">
            <a:spAutoFit/>
          </a:bodyPr>
          <a:lstStyle/>
          <a:p>
            <a:pPr algn="ctr"/>
            <a:r>
              <a:rPr lang="en-US" sz="6600" dirty="0">
                <a:solidFill>
                  <a:srgbClr val="FFFFFF"/>
                </a:solidFill>
              </a:rPr>
              <a:t>Database</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14519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6505584" y="2942022"/>
            <a:ext cx="2520280" cy="707886"/>
          </a:xfrm>
          <a:prstGeom prst="rect">
            <a:avLst/>
          </a:prstGeom>
          <a:noFill/>
        </p:spPr>
        <p:txBody>
          <a:bodyPr wrap="square" rtlCol="0">
            <a:spAutoFit/>
          </a:bodyPr>
          <a:lstStyle/>
          <a:p>
            <a:r>
              <a:rPr lang="en-US" sz="4000" dirty="0">
                <a:solidFill>
                  <a:schemeClr val="bg2"/>
                </a:solidFill>
              </a:rPr>
              <a:t>Software</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593816" y="3141274"/>
            <a:ext cx="432048" cy="399781"/>
          </a:xfrm>
          <a:prstGeom prst="ellipse">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14519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6577592" y="4705376"/>
            <a:ext cx="2023991" cy="707886"/>
          </a:xfrm>
          <a:prstGeom prst="rect">
            <a:avLst/>
          </a:prstGeom>
          <a:noFill/>
        </p:spPr>
        <p:txBody>
          <a:bodyPr wrap="square" rtlCol="0">
            <a:spAutoFit/>
          </a:bodyPr>
          <a:lstStyle/>
          <a:p>
            <a:r>
              <a:rPr lang="en-US" sz="4000" dirty="0">
                <a:solidFill>
                  <a:schemeClr val="bg2"/>
                </a:solidFill>
              </a:rPr>
              <a:t>Gateway</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59381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584202" y="5596650"/>
            <a:ext cx="2084144" cy="707886"/>
          </a:xfrm>
          <a:prstGeom prst="rect">
            <a:avLst/>
          </a:prstGeom>
          <a:noFill/>
        </p:spPr>
        <p:txBody>
          <a:bodyPr wrap="square" rtlCol="0">
            <a:spAutoFit/>
          </a:bodyPr>
          <a:lstStyle/>
          <a:p>
            <a:r>
              <a:rPr lang="en-US" sz="4000" dirty="0">
                <a:solidFill>
                  <a:schemeClr val="bg2"/>
                </a:solidFill>
              </a:rPr>
              <a:t>Solenoid</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593816" y="5718065"/>
            <a:ext cx="432048" cy="399781"/>
          </a:xfrm>
          <a:prstGeom prst="ellipse">
            <a:avLst/>
          </a:prstGeom>
          <a:solidFill>
            <a:srgbClr val="FFC0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60158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14519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04D1B83B-22D0-4458-A98A-EF25DB48959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27" name="Arrow: Right 26">
            <a:extLst>
              <a:ext uri="{FF2B5EF4-FFF2-40B4-BE49-F238E27FC236}">
                <a16:creationId xmlns:a16="http://schemas.microsoft.com/office/drawing/2014/main" id="{DDED70FC-0533-44B1-B661-018AF0E98F32}"/>
              </a:ext>
            </a:extLst>
          </p:cNvPr>
          <p:cNvSpPr/>
          <p:nvPr/>
        </p:nvSpPr>
        <p:spPr bwMode="auto">
          <a:xfrm rot="12113002">
            <a:off x="14931542" y="7792302"/>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5" name="Straight Arrow Connector 34">
            <a:extLst>
              <a:ext uri="{FF2B5EF4-FFF2-40B4-BE49-F238E27FC236}">
                <a16:creationId xmlns:a16="http://schemas.microsoft.com/office/drawing/2014/main" id="{CE612AD4-D97F-4349-858F-F34145D72D7E}"/>
              </a:ext>
            </a:extLst>
          </p:cNvPr>
          <p:cNvCxnSpPr>
            <a:cxnSpLocks/>
          </p:cNvCxnSpPr>
          <p:nvPr/>
        </p:nvCxnSpPr>
        <p:spPr bwMode="auto">
          <a:xfrm flipV="1">
            <a:off x="12192000"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6" name="Straight Arrow Connector 35">
            <a:extLst>
              <a:ext uri="{FF2B5EF4-FFF2-40B4-BE49-F238E27FC236}">
                <a16:creationId xmlns:a16="http://schemas.microsoft.com/office/drawing/2014/main" id="{D358B3E1-BBD9-4396-8CA8-B722C83DABC1}"/>
              </a:ext>
            </a:extLst>
          </p:cNvPr>
          <p:cNvCxnSpPr>
            <a:cxnSpLocks/>
          </p:cNvCxnSpPr>
          <p:nvPr/>
        </p:nvCxnSpPr>
        <p:spPr bwMode="auto">
          <a:xfrm flipV="1">
            <a:off x="7367464"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7" name="Straight Arrow Connector 36">
            <a:extLst>
              <a:ext uri="{FF2B5EF4-FFF2-40B4-BE49-F238E27FC236}">
                <a16:creationId xmlns:a16="http://schemas.microsoft.com/office/drawing/2014/main" id="{2239791F-DB8F-4476-A222-F8C82745CA4C}"/>
              </a:ext>
            </a:extLst>
          </p:cNvPr>
          <p:cNvCxnSpPr>
            <a:cxnSpLocks/>
          </p:cNvCxnSpPr>
          <p:nvPr/>
        </p:nvCxnSpPr>
        <p:spPr bwMode="auto">
          <a:xfrm flipV="1">
            <a:off x="12192000" y="8460857"/>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2CC3A09F-8D37-455F-99E6-C67A1106D839}"/>
              </a:ext>
            </a:extLst>
          </p:cNvPr>
          <p:cNvCxnSpPr>
            <a:cxnSpLocks/>
          </p:cNvCxnSpPr>
          <p:nvPr/>
        </p:nvCxnSpPr>
        <p:spPr bwMode="auto">
          <a:xfrm flipV="1">
            <a:off x="9202493" y="4113490"/>
            <a:ext cx="1258959" cy="1344181"/>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4ECB4906-CBB6-4635-BC72-43A85A5E7B0B}"/>
              </a:ext>
            </a:extLst>
          </p:cNvPr>
          <p:cNvCxnSpPr>
            <a:cxnSpLocks/>
          </p:cNvCxnSpPr>
          <p:nvPr/>
        </p:nvCxnSpPr>
        <p:spPr bwMode="auto">
          <a:xfrm>
            <a:off x="9163607" y="8409649"/>
            <a:ext cx="1150825" cy="1213783"/>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FB6AF496-E0FB-4C88-9398-92358A1E437C}"/>
              </a:ext>
            </a:extLst>
          </p:cNvPr>
          <p:cNvCxnSpPr>
            <a:cxnSpLocks/>
          </p:cNvCxnSpPr>
          <p:nvPr/>
        </p:nvCxnSpPr>
        <p:spPr bwMode="auto">
          <a:xfrm>
            <a:off x="9316390" y="6858000"/>
            <a:ext cx="931394" cy="0"/>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10466339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23410"/>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5136391" y="593304"/>
            <a:ext cx="1410033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API Diagram</a:t>
            </a:r>
          </a:p>
        </p:txBody>
      </p:sp>
      <p:sp>
        <p:nvSpPr>
          <p:cNvPr id="19" name="Oval 18">
            <a:extLst>
              <a:ext uri="{FF2B5EF4-FFF2-40B4-BE49-F238E27FC236}">
                <a16:creationId xmlns:a16="http://schemas.microsoft.com/office/drawing/2014/main" id="{F47DBF73-1101-4129-BE24-0D50C9B003A0}"/>
              </a:ext>
            </a:extLst>
          </p:cNvPr>
          <p:cNvSpPr/>
          <p:nvPr/>
        </p:nvSpPr>
        <p:spPr bwMode="auto">
          <a:xfrm>
            <a:off x="759878" y="6570208"/>
            <a:ext cx="3776232" cy="3776232"/>
          </a:xfrm>
          <a:prstGeom prst="ellipse">
            <a:avLst/>
          </a:prstGeom>
          <a:solidFill>
            <a:srgbClr val="FF5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1" name="Oval 20">
            <a:extLst>
              <a:ext uri="{FF2B5EF4-FFF2-40B4-BE49-F238E27FC236}">
                <a16:creationId xmlns:a16="http://schemas.microsoft.com/office/drawing/2014/main" id="{78D582AD-E561-442C-8623-D13A5FFF63AE}"/>
              </a:ext>
            </a:extLst>
          </p:cNvPr>
          <p:cNvSpPr/>
          <p:nvPr/>
        </p:nvSpPr>
        <p:spPr bwMode="auto">
          <a:xfrm>
            <a:off x="7989346" y="6569968"/>
            <a:ext cx="3776472" cy="3776472"/>
          </a:xfrm>
          <a:prstGeom prst="ellipse">
            <a:avLst/>
          </a:prstGeom>
          <a:solidFill>
            <a:srgbClr val="2F974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2" name="Oval 21">
            <a:extLst>
              <a:ext uri="{FF2B5EF4-FFF2-40B4-BE49-F238E27FC236}">
                <a16:creationId xmlns:a16="http://schemas.microsoft.com/office/drawing/2014/main" id="{3AC494A1-221E-4AA7-AA54-5C27BB620A20}"/>
              </a:ext>
            </a:extLst>
          </p:cNvPr>
          <p:cNvSpPr/>
          <p:nvPr/>
        </p:nvSpPr>
        <p:spPr bwMode="auto">
          <a:xfrm>
            <a:off x="15219054" y="6569968"/>
            <a:ext cx="3776472" cy="3776472"/>
          </a:xfrm>
          <a:prstGeom prst="ellipse">
            <a:avLst/>
          </a:prstGeom>
          <a:solidFill>
            <a:srgbClr val="A54ABE"/>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4" name="Rectangle 23">
            <a:extLst>
              <a:ext uri="{FF2B5EF4-FFF2-40B4-BE49-F238E27FC236}">
                <a16:creationId xmlns:a16="http://schemas.microsoft.com/office/drawing/2014/main" id="{C0364129-9EA4-46C4-B0D4-7206DB3D7740}"/>
              </a:ext>
            </a:extLst>
          </p:cNvPr>
          <p:cNvSpPr/>
          <p:nvPr/>
        </p:nvSpPr>
        <p:spPr bwMode="auto">
          <a:xfrm>
            <a:off x="1102768" y="7434064"/>
            <a:ext cx="3116200" cy="2108269"/>
          </a:xfrm>
          <a:prstGeom prst="rect">
            <a:avLst/>
          </a:prstGeom>
          <a:no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66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rPr>
              <a:t>PHP,</a:t>
            </a:r>
          </a:p>
          <a:p>
            <a:pPr marL="0" marR="0" indent="0" algn="ctr" defTabSz="825500" rtl="0" eaLnBrk="1" fontAlgn="base" latinLnBrk="0" hangingPunct="0">
              <a:lnSpc>
                <a:spcPct val="100000"/>
              </a:lnSpc>
              <a:spcBef>
                <a:spcPct val="0"/>
              </a:spcBef>
              <a:spcAft>
                <a:spcPct val="0"/>
              </a:spcAft>
              <a:buClrTx/>
              <a:buSzTx/>
              <a:buFontTx/>
              <a:buNone/>
              <a:tabLst/>
            </a:pPr>
            <a:r>
              <a:rPr lang="en-US" sz="6600" dirty="0">
                <a:solidFill>
                  <a:schemeClr val="tx2"/>
                </a:solidFill>
                <a:latin typeface="Arial" panose="020B0604020202020204" pitchFamily="34" charset="0"/>
                <a:cs typeface="Arial" panose="020B0604020202020204" pitchFamily="34" charset="0"/>
              </a:rPr>
              <a:t>HTML</a:t>
            </a:r>
            <a:endParaRPr kumimoji="0" lang="en-US" sz="44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endParaRPr>
          </a:p>
        </p:txBody>
      </p:sp>
      <p:sp>
        <p:nvSpPr>
          <p:cNvPr id="25" name="Rectangle 24">
            <a:extLst>
              <a:ext uri="{FF2B5EF4-FFF2-40B4-BE49-F238E27FC236}">
                <a16:creationId xmlns:a16="http://schemas.microsoft.com/office/drawing/2014/main" id="{98C04996-F921-4838-A7FD-F859C367C4C5}"/>
              </a:ext>
            </a:extLst>
          </p:cNvPr>
          <p:cNvSpPr/>
          <p:nvPr/>
        </p:nvSpPr>
        <p:spPr bwMode="auto">
          <a:xfrm>
            <a:off x="8045326" y="6952363"/>
            <a:ext cx="3776472" cy="3031599"/>
          </a:xfrm>
          <a:prstGeom prst="rect">
            <a:avLst/>
          </a:prstGeom>
          <a:no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rPr>
              <a:t>Linux,</a:t>
            </a:r>
          </a:p>
          <a:p>
            <a:pPr marL="0" marR="0" indent="0" algn="ctr" defTabSz="825500" rtl="0" eaLnBrk="1" fontAlgn="base" latinLnBrk="0" hangingPunct="0">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rPr>
              <a:t>Apache</a:t>
            </a:r>
          </a:p>
          <a:p>
            <a:pPr marL="0" marR="0" indent="0" algn="ctr" defTabSz="825500" rtl="0" eaLnBrk="1" fontAlgn="base" latinLnBrk="0" hangingPunct="0">
              <a:lnSpc>
                <a:spcPct val="100000"/>
              </a:lnSpc>
              <a:spcBef>
                <a:spcPct val="0"/>
              </a:spcBef>
              <a:spcAft>
                <a:spcPct val="0"/>
              </a:spcAft>
              <a:buClrTx/>
              <a:buSzTx/>
              <a:buFontTx/>
              <a:buNone/>
              <a:tabLst/>
            </a:pPr>
            <a:r>
              <a:rPr lang="en-US" sz="4800" dirty="0">
                <a:solidFill>
                  <a:schemeClr val="tx2"/>
                </a:solidFill>
                <a:latin typeface="Arial" panose="020B0604020202020204" pitchFamily="34" charset="0"/>
                <a:cs typeface="Arial" panose="020B0604020202020204" pitchFamily="34" charset="0"/>
              </a:rPr>
              <a:t>C++</a:t>
            </a:r>
          </a:p>
          <a:p>
            <a:pPr marL="0" marR="0" indent="0" algn="ctr" defTabSz="825500" rtl="0" eaLnBrk="1" fontAlgn="base" latinLnBrk="0" hangingPunct="0">
              <a:lnSpc>
                <a:spcPct val="100000"/>
              </a:lnSpc>
              <a:spcBef>
                <a:spcPct val="0"/>
              </a:spcBef>
              <a:spcAft>
                <a:spcPct val="0"/>
              </a:spcAft>
              <a:buClrTx/>
              <a:buSzTx/>
              <a:buFontTx/>
              <a:buNone/>
              <a:tabLst/>
            </a:pPr>
            <a:r>
              <a:rPr lang="en-US" sz="4800" dirty="0">
                <a:solidFill>
                  <a:schemeClr val="tx2"/>
                </a:solidFill>
                <a:latin typeface="Arial" panose="020B0604020202020204" pitchFamily="34" charset="0"/>
                <a:cs typeface="Arial" panose="020B0604020202020204" pitchFamily="34" charset="0"/>
              </a:rPr>
              <a:t>Python</a:t>
            </a:r>
          </a:p>
        </p:txBody>
      </p:sp>
      <p:sp>
        <p:nvSpPr>
          <p:cNvPr id="26" name="Rectangle 25">
            <a:extLst>
              <a:ext uri="{FF2B5EF4-FFF2-40B4-BE49-F238E27FC236}">
                <a16:creationId xmlns:a16="http://schemas.microsoft.com/office/drawing/2014/main" id="{F59C43CC-CD96-4CFA-8AD5-9BCBBE60181A}"/>
              </a:ext>
            </a:extLst>
          </p:cNvPr>
          <p:cNvSpPr/>
          <p:nvPr/>
        </p:nvSpPr>
        <p:spPr bwMode="auto">
          <a:xfrm>
            <a:off x="15286684" y="7909511"/>
            <a:ext cx="3776472" cy="1092607"/>
          </a:xfrm>
          <a:prstGeom prst="rect">
            <a:avLst/>
          </a:prstGeom>
          <a:no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66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rPr>
              <a:t>MySQL</a:t>
            </a:r>
            <a:endParaRPr kumimoji="0" lang="en-US" sz="4400" b="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Poppins" charset="0"/>
            </a:endParaRPr>
          </a:p>
        </p:txBody>
      </p:sp>
      <p:cxnSp>
        <p:nvCxnSpPr>
          <p:cNvPr id="29" name="Straight Arrow Connector 28">
            <a:extLst>
              <a:ext uri="{FF2B5EF4-FFF2-40B4-BE49-F238E27FC236}">
                <a16:creationId xmlns:a16="http://schemas.microsoft.com/office/drawing/2014/main" id="{56D1F238-FADB-4919-BD7D-5C98C8C9413C}"/>
              </a:ext>
            </a:extLst>
          </p:cNvPr>
          <p:cNvCxnSpPr>
            <a:stCxn id="19" idx="6"/>
          </p:cNvCxnSpPr>
          <p:nvPr/>
        </p:nvCxnSpPr>
        <p:spPr bwMode="auto">
          <a:xfrm flipV="1">
            <a:off x="4536110" y="8442176"/>
            <a:ext cx="3509216" cy="16148"/>
          </a:xfrm>
          <a:prstGeom prst="straightConnector1">
            <a:avLst/>
          </a:prstGeom>
          <a:blipFill dpi="0" rotWithShape="0">
            <a:blip r:embed="rId4"/>
            <a:srcRect/>
            <a:tile tx="0" ty="0" sx="100000" sy="100000" flip="none" algn="tl"/>
          </a:blipFill>
          <a:ln w="123825"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0" name="Straight Arrow Connector 29">
            <a:extLst>
              <a:ext uri="{FF2B5EF4-FFF2-40B4-BE49-F238E27FC236}">
                <a16:creationId xmlns:a16="http://schemas.microsoft.com/office/drawing/2014/main" id="{A1B9AE6F-1ACD-4520-9D85-FA7ADDA86131}"/>
              </a:ext>
            </a:extLst>
          </p:cNvPr>
          <p:cNvCxnSpPr/>
          <p:nvPr/>
        </p:nvCxnSpPr>
        <p:spPr bwMode="auto">
          <a:xfrm flipV="1">
            <a:off x="11752643" y="8468161"/>
            <a:ext cx="3509216" cy="16148"/>
          </a:xfrm>
          <a:prstGeom prst="straightConnector1">
            <a:avLst/>
          </a:prstGeom>
          <a:blipFill dpi="0" rotWithShape="0">
            <a:blip r:embed="rId4"/>
            <a:srcRect/>
            <a:tile tx="0" ty="0" sx="100000" sy="100000" flip="none" algn="tl"/>
          </a:blipFill>
          <a:ln w="123825"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Connector 40">
            <a:extLst>
              <a:ext uri="{FF2B5EF4-FFF2-40B4-BE49-F238E27FC236}">
                <a16:creationId xmlns:a16="http://schemas.microsoft.com/office/drawing/2014/main" id="{5EA73D2B-4329-4A31-8F7A-F36513EFC16F}"/>
              </a:ext>
            </a:extLst>
          </p:cNvPr>
          <p:cNvCxnSpPr>
            <a:cxnSpLocks/>
          </p:cNvCxnSpPr>
          <p:nvPr/>
        </p:nvCxnSpPr>
        <p:spPr bwMode="auto">
          <a:xfrm>
            <a:off x="19735436" y="4286688"/>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42" name="TextBox 41">
            <a:extLst>
              <a:ext uri="{FF2B5EF4-FFF2-40B4-BE49-F238E27FC236}">
                <a16:creationId xmlns:a16="http://schemas.microsoft.com/office/drawing/2014/main" id="{89AF2067-3ED8-4FD6-B78C-7FEE56002BF3}"/>
              </a:ext>
            </a:extLst>
          </p:cNvPr>
          <p:cNvSpPr txBox="1"/>
          <p:nvPr/>
        </p:nvSpPr>
        <p:spPr>
          <a:xfrm>
            <a:off x="20879797" y="4589071"/>
            <a:ext cx="2520280" cy="707886"/>
          </a:xfrm>
          <a:prstGeom prst="rect">
            <a:avLst/>
          </a:prstGeom>
          <a:noFill/>
        </p:spPr>
        <p:txBody>
          <a:bodyPr wrap="square" rtlCol="0">
            <a:spAutoFit/>
          </a:bodyPr>
          <a:lstStyle/>
          <a:p>
            <a:r>
              <a:rPr lang="en-US" sz="4000" dirty="0">
                <a:solidFill>
                  <a:schemeClr val="bg2"/>
                </a:solidFill>
              </a:rPr>
              <a:t>Front-End</a:t>
            </a:r>
          </a:p>
        </p:txBody>
      </p:sp>
      <p:sp>
        <p:nvSpPr>
          <p:cNvPr id="43" name="Oval 42">
            <a:extLst>
              <a:ext uri="{FF2B5EF4-FFF2-40B4-BE49-F238E27FC236}">
                <a16:creationId xmlns:a16="http://schemas.microsoft.com/office/drawing/2014/main" id="{501D06F9-6173-4D73-8DE9-1E0FB17C9721}"/>
              </a:ext>
            </a:extLst>
          </p:cNvPr>
          <p:cNvSpPr/>
          <p:nvPr/>
        </p:nvSpPr>
        <p:spPr bwMode="auto">
          <a:xfrm>
            <a:off x="23184053" y="4746426"/>
            <a:ext cx="432048" cy="399781"/>
          </a:xfrm>
          <a:prstGeom prst="ellipse">
            <a:avLst/>
          </a:prstGeom>
          <a:solidFill>
            <a:srgbClr val="FF5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44" name="TextBox 43">
            <a:extLst>
              <a:ext uri="{FF2B5EF4-FFF2-40B4-BE49-F238E27FC236}">
                <a16:creationId xmlns:a16="http://schemas.microsoft.com/office/drawing/2014/main" id="{E48A574A-55FA-4A9B-ADB5-FA7104274466}"/>
              </a:ext>
            </a:extLst>
          </p:cNvPr>
          <p:cNvSpPr txBox="1"/>
          <p:nvPr/>
        </p:nvSpPr>
        <p:spPr>
          <a:xfrm>
            <a:off x="21048984" y="5489848"/>
            <a:ext cx="3888432" cy="707886"/>
          </a:xfrm>
          <a:prstGeom prst="rect">
            <a:avLst/>
          </a:prstGeom>
          <a:noFill/>
        </p:spPr>
        <p:txBody>
          <a:bodyPr wrap="square" rtlCol="0">
            <a:spAutoFit/>
          </a:bodyPr>
          <a:lstStyle/>
          <a:p>
            <a:r>
              <a:rPr lang="en-US" sz="4000" dirty="0">
                <a:solidFill>
                  <a:schemeClr val="bg2"/>
                </a:solidFill>
              </a:rPr>
              <a:t>Back-End</a:t>
            </a:r>
          </a:p>
        </p:txBody>
      </p:sp>
      <p:sp>
        <p:nvSpPr>
          <p:cNvPr id="45" name="TextBox 44">
            <a:extLst>
              <a:ext uri="{FF2B5EF4-FFF2-40B4-BE49-F238E27FC236}">
                <a16:creationId xmlns:a16="http://schemas.microsoft.com/office/drawing/2014/main" id="{33E21989-D63A-46FB-9950-BF68FB5A6238}"/>
              </a:ext>
            </a:extLst>
          </p:cNvPr>
          <p:cNvSpPr txBox="1"/>
          <p:nvPr/>
        </p:nvSpPr>
        <p:spPr>
          <a:xfrm>
            <a:off x="21057186" y="6366138"/>
            <a:ext cx="2671192" cy="707886"/>
          </a:xfrm>
          <a:prstGeom prst="rect">
            <a:avLst/>
          </a:prstGeom>
          <a:noFill/>
        </p:spPr>
        <p:txBody>
          <a:bodyPr wrap="square" rtlCol="0">
            <a:spAutoFit/>
          </a:bodyPr>
          <a:lstStyle/>
          <a:p>
            <a:r>
              <a:rPr lang="en-US" sz="4000" dirty="0">
                <a:solidFill>
                  <a:schemeClr val="bg2"/>
                </a:solidFill>
              </a:rPr>
              <a:t>Database</a:t>
            </a:r>
          </a:p>
        </p:txBody>
      </p:sp>
      <p:sp>
        <p:nvSpPr>
          <p:cNvPr id="46" name="Oval 45">
            <a:extLst>
              <a:ext uri="{FF2B5EF4-FFF2-40B4-BE49-F238E27FC236}">
                <a16:creationId xmlns:a16="http://schemas.microsoft.com/office/drawing/2014/main" id="{AC254D7D-0836-4295-B377-4FBC72362E35}"/>
              </a:ext>
            </a:extLst>
          </p:cNvPr>
          <p:cNvSpPr/>
          <p:nvPr/>
        </p:nvSpPr>
        <p:spPr bwMode="auto">
          <a:xfrm>
            <a:off x="23209224" y="6530227"/>
            <a:ext cx="432048" cy="399781"/>
          </a:xfrm>
          <a:prstGeom prst="ellipse">
            <a:avLst/>
          </a:prstGeom>
          <a:solidFill>
            <a:srgbClr val="A54ABE"/>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49" name="Oval 48">
            <a:extLst>
              <a:ext uri="{FF2B5EF4-FFF2-40B4-BE49-F238E27FC236}">
                <a16:creationId xmlns:a16="http://schemas.microsoft.com/office/drawing/2014/main" id="{A10035CE-6F91-4918-9E35-BFCF27DF371B}"/>
              </a:ext>
            </a:extLst>
          </p:cNvPr>
          <p:cNvSpPr/>
          <p:nvPr/>
        </p:nvSpPr>
        <p:spPr bwMode="auto">
          <a:xfrm>
            <a:off x="23191820" y="5687107"/>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50" name="Straight Connector 49">
            <a:extLst>
              <a:ext uri="{FF2B5EF4-FFF2-40B4-BE49-F238E27FC236}">
                <a16:creationId xmlns:a16="http://schemas.microsoft.com/office/drawing/2014/main" id="{50760331-52AF-4186-B004-7BDF5C65719B}"/>
              </a:ext>
            </a:extLst>
          </p:cNvPr>
          <p:cNvCxnSpPr>
            <a:cxnSpLocks/>
          </p:cNvCxnSpPr>
          <p:nvPr/>
        </p:nvCxnSpPr>
        <p:spPr bwMode="auto">
          <a:xfrm>
            <a:off x="19735436" y="7362056"/>
            <a:ext cx="4103585" cy="0"/>
          </a:xfrm>
          <a:prstGeom prst="line">
            <a:avLst/>
          </a:prstGeom>
          <a:blipFill dpi="0" rotWithShape="0">
            <a:blip r:embed="rId4"/>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Tree>
    <p:extLst>
      <p:ext uri="{BB962C8B-B14F-4D97-AF65-F5344CB8AC3E}">
        <p14:creationId xmlns:p14="http://schemas.microsoft.com/office/powerpoint/2010/main" val="20897776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43D05-0ECB-454E-82E7-2442CD49EEA8}"/>
              </a:ext>
            </a:extLst>
          </p:cNvPr>
          <p:cNvSpPr txBox="1"/>
          <p:nvPr/>
        </p:nvSpPr>
        <p:spPr>
          <a:xfrm>
            <a:off x="6872016"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17533909"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41635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585311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236179" y="881336"/>
            <a:ext cx="3888433" cy="3384376"/>
          </a:xfrm>
          <a:prstGeom prst="roundRect">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672937" y="1511695"/>
            <a:ext cx="3014915" cy="2123658"/>
          </a:xfrm>
          <a:prstGeom prst="rect">
            <a:avLst/>
          </a:prstGeom>
          <a:noFill/>
        </p:spPr>
        <p:txBody>
          <a:bodyPr wrap="square" rtlCol="0">
            <a:spAutoFit/>
          </a:bodyPr>
          <a:lstStyle/>
          <a:p>
            <a:pPr algn="ctr"/>
            <a:r>
              <a:rPr lang="en-US" sz="6600" dirty="0">
                <a:solidFill>
                  <a:srgbClr val="FFFFFF"/>
                </a:solidFill>
              </a:rPr>
              <a:t>Web-App</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41635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5853110" y="6304002"/>
            <a:ext cx="3014915" cy="1107996"/>
          </a:xfrm>
          <a:prstGeom prst="rect">
            <a:avLst/>
          </a:prstGeom>
          <a:noFill/>
        </p:spPr>
        <p:txBody>
          <a:bodyPr wrap="square" rtlCol="0">
            <a:spAutoFit/>
          </a:bodyPr>
          <a:lstStyle/>
          <a:p>
            <a:pPr algn="ctr"/>
            <a:r>
              <a:rPr lang="en-US" sz="6600" dirty="0">
                <a:solidFill>
                  <a:srgbClr val="FFFFFF"/>
                </a:solidFill>
              </a:rPr>
              <a:t>Server</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23617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673561" y="6346539"/>
            <a:ext cx="3014915" cy="1107996"/>
          </a:xfrm>
          <a:prstGeom prst="rect">
            <a:avLst/>
          </a:prstGeom>
          <a:noFill/>
        </p:spPr>
        <p:txBody>
          <a:bodyPr wrap="square" rtlCol="0">
            <a:spAutoFit/>
          </a:bodyPr>
          <a:lstStyle/>
          <a:p>
            <a:pPr algn="ctr"/>
            <a:r>
              <a:rPr lang="en-US" sz="6600" dirty="0">
                <a:solidFill>
                  <a:srgbClr val="FFFFFF"/>
                </a:solidFill>
              </a:rPr>
              <a:t>API’s</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23617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4556" y="10535153"/>
            <a:ext cx="3451675" cy="1107996"/>
          </a:xfrm>
          <a:prstGeom prst="rect">
            <a:avLst/>
          </a:prstGeom>
          <a:noFill/>
        </p:spPr>
        <p:txBody>
          <a:bodyPr wrap="square" rtlCol="0">
            <a:spAutoFit/>
          </a:bodyPr>
          <a:lstStyle/>
          <a:p>
            <a:pPr algn="ctr"/>
            <a:r>
              <a:rPr lang="en-US" sz="6600" dirty="0">
                <a:solidFill>
                  <a:srgbClr val="FFFFFF"/>
                </a:solidFill>
              </a:rPr>
              <a:t>Database</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14519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6505584" y="2942022"/>
            <a:ext cx="2520280" cy="707886"/>
          </a:xfrm>
          <a:prstGeom prst="rect">
            <a:avLst/>
          </a:prstGeom>
          <a:noFill/>
        </p:spPr>
        <p:txBody>
          <a:bodyPr wrap="square" rtlCol="0">
            <a:spAutoFit/>
          </a:bodyPr>
          <a:lstStyle/>
          <a:p>
            <a:r>
              <a:rPr lang="en-US" sz="4000" dirty="0">
                <a:solidFill>
                  <a:schemeClr val="bg2"/>
                </a:solidFill>
              </a:rPr>
              <a:t>Software</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593816" y="3141274"/>
            <a:ext cx="432048" cy="399781"/>
          </a:xfrm>
          <a:prstGeom prst="ellipse">
            <a:avLst/>
          </a:prstGeom>
          <a:solidFill>
            <a:srgbClr val="F65E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14519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6577592" y="4705376"/>
            <a:ext cx="2023991" cy="707886"/>
          </a:xfrm>
          <a:prstGeom prst="rect">
            <a:avLst/>
          </a:prstGeom>
          <a:noFill/>
        </p:spPr>
        <p:txBody>
          <a:bodyPr wrap="square" rtlCol="0">
            <a:spAutoFit/>
          </a:bodyPr>
          <a:lstStyle/>
          <a:p>
            <a:r>
              <a:rPr lang="en-US" sz="4000" dirty="0">
                <a:solidFill>
                  <a:schemeClr val="bg2"/>
                </a:solidFill>
              </a:rPr>
              <a:t>Gateway</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59381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60158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145199" y="5705872"/>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04D1B83B-22D0-4458-A98A-EF25DB48959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27" name="Arrow: Right 26">
            <a:extLst>
              <a:ext uri="{FF2B5EF4-FFF2-40B4-BE49-F238E27FC236}">
                <a16:creationId xmlns:a16="http://schemas.microsoft.com/office/drawing/2014/main" id="{2E54444C-746A-4EB4-BBBD-33EDED082D3D}"/>
              </a:ext>
            </a:extLst>
          </p:cNvPr>
          <p:cNvSpPr/>
          <p:nvPr/>
        </p:nvSpPr>
        <p:spPr bwMode="auto">
          <a:xfrm rot="9874246">
            <a:off x="14936070" y="434278"/>
            <a:ext cx="3371900" cy="1748392"/>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5" name="Straight Arrow Connector 34">
            <a:extLst>
              <a:ext uri="{FF2B5EF4-FFF2-40B4-BE49-F238E27FC236}">
                <a16:creationId xmlns:a16="http://schemas.microsoft.com/office/drawing/2014/main" id="{5EC59B7C-8450-41EB-BEF7-D7A6DB4F88DC}"/>
              </a:ext>
            </a:extLst>
          </p:cNvPr>
          <p:cNvCxnSpPr>
            <a:cxnSpLocks/>
          </p:cNvCxnSpPr>
          <p:nvPr/>
        </p:nvCxnSpPr>
        <p:spPr bwMode="auto">
          <a:xfrm flipV="1">
            <a:off x="12192000"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6" name="Straight Arrow Connector 35">
            <a:extLst>
              <a:ext uri="{FF2B5EF4-FFF2-40B4-BE49-F238E27FC236}">
                <a16:creationId xmlns:a16="http://schemas.microsoft.com/office/drawing/2014/main" id="{45DD3F0B-691A-48AC-BC8C-059EE97DAEE3}"/>
              </a:ext>
            </a:extLst>
          </p:cNvPr>
          <p:cNvCxnSpPr>
            <a:cxnSpLocks/>
          </p:cNvCxnSpPr>
          <p:nvPr/>
        </p:nvCxnSpPr>
        <p:spPr bwMode="auto">
          <a:xfrm flipV="1">
            <a:off x="7367464" y="4265712"/>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7" name="Straight Arrow Connector 36">
            <a:extLst>
              <a:ext uri="{FF2B5EF4-FFF2-40B4-BE49-F238E27FC236}">
                <a16:creationId xmlns:a16="http://schemas.microsoft.com/office/drawing/2014/main" id="{CF8E1E8B-A8A9-4AA9-B54B-6D204678463D}"/>
              </a:ext>
            </a:extLst>
          </p:cNvPr>
          <p:cNvCxnSpPr>
            <a:cxnSpLocks/>
          </p:cNvCxnSpPr>
          <p:nvPr/>
        </p:nvCxnSpPr>
        <p:spPr bwMode="auto">
          <a:xfrm flipV="1">
            <a:off x="12192000" y="8514182"/>
            <a:ext cx="0" cy="936106"/>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E18809DB-3327-4F10-BBEA-45FCA4672F0E}"/>
              </a:ext>
            </a:extLst>
          </p:cNvPr>
          <p:cNvCxnSpPr>
            <a:cxnSpLocks/>
          </p:cNvCxnSpPr>
          <p:nvPr/>
        </p:nvCxnSpPr>
        <p:spPr bwMode="auto">
          <a:xfrm flipV="1">
            <a:off x="9202493" y="4113490"/>
            <a:ext cx="1258959" cy="1344181"/>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ABB3E375-436C-4723-B960-B7FE46E039FC}"/>
              </a:ext>
            </a:extLst>
          </p:cNvPr>
          <p:cNvCxnSpPr>
            <a:cxnSpLocks/>
          </p:cNvCxnSpPr>
          <p:nvPr/>
        </p:nvCxnSpPr>
        <p:spPr bwMode="auto">
          <a:xfrm>
            <a:off x="9163607" y="8409649"/>
            <a:ext cx="1150825" cy="1213783"/>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D61BE6D4-7E93-4CB2-8230-E7113FC1E1A8}"/>
              </a:ext>
            </a:extLst>
          </p:cNvPr>
          <p:cNvCxnSpPr>
            <a:cxnSpLocks/>
          </p:cNvCxnSpPr>
          <p:nvPr/>
        </p:nvCxnSpPr>
        <p:spPr bwMode="auto">
          <a:xfrm>
            <a:off x="9316390" y="6858000"/>
            <a:ext cx="931394" cy="0"/>
          </a:xfrm>
          <a:prstGeom prst="straightConnector1">
            <a:avLst/>
          </a:prstGeom>
          <a:blipFill dpi="0" rotWithShape="0">
            <a:blip r:embed="rId3"/>
            <a:srcRect/>
            <a:tile tx="0" ty="0" sx="100000" sy="100000" flip="none" algn="tl"/>
          </a:blipFill>
          <a:ln w="76200" cap="flat" cmpd="sng" algn="ctr">
            <a:solidFill>
              <a:srgbClr val="000000"/>
            </a:solidFill>
            <a:prstDash val="sysDot"/>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18432570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3E5915-5627-D04A-BB23-E4DFB06C271C}"/>
              </a:ext>
            </a:extLst>
          </p:cNvPr>
          <p:cNvSpPr/>
          <p:nvPr/>
        </p:nvSpPr>
        <p:spPr bwMode="auto">
          <a:xfrm rot="16200000">
            <a:off x="-2386920" y="2360200"/>
            <a:ext cx="13716000" cy="8961120"/>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10" name="Text Box 3">
            <a:extLst>
              <a:ext uri="{FF2B5EF4-FFF2-40B4-BE49-F238E27FC236}">
                <a16:creationId xmlns:a16="http://schemas.microsoft.com/office/drawing/2014/main" id="{D91AE673-98BC-EB4F-BC9F-96724C79CC55}"/>
              </a:ext>
            </a:extLst>
          </p:cNvPr>
          <p:cNvSpPr txBox="1">
            <a:spLocks/>
          </p:cNvSpPr>
          <p:nvPr/>
        </p:nvSpPr>
        <p:spPr bwMode="auto">
          <a:xfrm>
            <a:off x="762667" y="5633864"/>
            <a:ext cx="7416824" cy="1728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000" dirty="0">
                <a:solidFill>
                  <a:srgbClr val="FFFFFF"/>
                </a:solidFill>
                <a:latin typeface="Dosis" charset="0"/>
                <a:ea typeface="Dosis" charset="0"/>
                <a:cs typeface="Dosis" charset="0"/>
                <a:sym typeface="Poppins Medium" charset="0"/>
              </a:rPr>
              <a:t>Web Page</a:t>
            </a:r>
            <a:endParaRPr lang="x-none" altLang="x-none" sz="10000" dirty="0">
              <a:solidFill>
                <a:srgbClr val="FFFFFF"/>
              </a:solidFill>
              <a:latin typeface="Dosis" charset="0"/>
              <a:ea typeface="Dosis" charset="0"/>
              <a:cs typeface="Dosis" charset="0"/>
              <a:sym typeface="Poppins Medium" charset="0"/>
            </a:endParaRPr>
          </a:p>
        </p:txBody>
      </p:sp>
      <p:sp>
        <p:nvSpPr>
          <p:cNvPr id="6" name="TextBox 5">
            <a:extLst>
              <a:ext uri="{FF2B5EF4-FFF2-40B4-BE49-F238E27FC236}">
                <a16:creationId xmlns:a16="http://schemas.microsoft.com/office/drawing/2014/main" id="{08C8DDF1-6A98-4729-A886-48A75BA5495F}"/>
              </a:ext>
            </a:extLst>
          </p:cNvPr>
          <p:cNvSpPr txBox="1"/>
          <p:nvPr/>
        </p:nvSpPr>
        <p:spPr>
          <a:xfrm>
            <a:off x="13148317" y="-2525486"/>
            <a:ext cx="184731" cy="400110"/>
          </a:xfrm>
          <a:prstGeom prst="rect">
            <a:avLst/>
          </a:prstGeom>
          <a:noFill/>
        </p:spPr>
        <p:txBody>
          <a:bodyPr wrap="none" rtlCol="0">
            <a:spAutoFit/>
          </a:bodyPr>
          <a:lstStyle/>
          <a:p>
            <a:endParaRPr lang="en-US" dirty="0"/>
          </a:p>
        </p:txBody>
      </p:sp>
      <p:pic>
        <p:nvPicPr>
          <p:cNvPr id="35" name="Picture 34">
            <a:extLst>
              <a:ext uri="{FF2B5EF4-FFF2-40B4-BE49-F238E27FC236}">
                <a16:creationId xmlns:a16="http://schemas.microsoft.com/office/drawing/2014/main" id="{ADEAE3D0-B582-42D2-B62D-1BC3D09BBFBA}"/>
              </a:ext>
            </a:extLst>
          </p:cNvPr>
          <p:cNvPicPr>
            <a:picLocks noChangeAspect="1"/>
          </p:cNvPicPr>
          <p:nvPr/>
        </p:nvPicPr>
        <p:blipFill>
          <a:blip r:embed="rId3"/>
          <a:stretch>
            <a:fillRect/>
          </a:stretch>
        </p:blipFill>
        <p:spPr>
          <a:xfrm>
            <a:off x="12192000" y="2199449"/>
            <a:ext cx="9001000" cy="9282620"/>
          </a:xfrm>
          <a:prstGeom prst="rect">
            <a:avLst/>
          </a:prstGeom>
        </p:spPr>
      </p:pic>
    </p:spTree>
    <p:extLst>
      <p:ext uri="{BB962C8B-B14F-4D97-AF65-F5344CB8AC3E}">
        <p14:creationId xmlns:p14="http://schemas.microsoft.com/office/powerpoint/2010/main" val="9436410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F754A70-B1B8-4CAF-A79B-0DB2615DA0B0}"/>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9" name="Rectangle 8">
            <a:extLst>
              <a:ext uri="{FF2B5EF4-FFF2-40B4-BE49-F238E27FC236}">
                <a16:creationId xmlns:a16="http://schemas.microsoft.com/office/drawing/2014/main" id="{683E5915-5627-D04A-BB23-E4DFB06C271C}"/>
              </a:ext>
            </a:extLst>
          </p:cNvPr>
          <p:cNvSpPr/>
          <p:nvPr/>
        </p:nvSpPr>
        <p:spPr bwMode="auto">
          <a:xfrm rot="16200000">
            <a:off x="13022792" y="2360200"/>
            <a:ext cx="13716000" cy="8961120"/>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10" name="Text Box 3">
            <a:extLst>
              <a:ext uri="{FF2B5EF4-FFF2-40B4-BE49-F238E27FC236}">
                <a16:creationId xmlns:a16="http://schemas.microsoft.com/office/drawing/2014/main" id="{D91AE673-98BC-EB4F-BC9F-96724C79CC55}"/>
              </a:ext>
            </a:extLst>
          </p:cNvPr>
          <p:cNvSpPr txBox="1">
            <a:spLocks/>
          </p:cNvSpPr>
          <p:nvPr/>
        </p:nvSpPr>
        <p:spPr bwMode="auto">
          <a:xfrm>
            <a:off x="16172379" y="5129659"/>
            <a:ext cx="7416824"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000" dirty="0">
                <a:solidFill>
                  <a:srgbClr val="FFFFFF"/>
                </a:solidFill>
                <a:latin typeface="Dosis" charset="0"/>
                <a:ea typeface="Dosis" charset="0"/>
                <a:cs typeface="Dosis" charset="0"/>
                <a:sym typeface="Poppins Medium" charset="0"/>
              </a:rPr>
              <a:t>MOIST</a:t>
            </a:r>
            <a:br>
              <a:rPr lang="en-US" altLang="x-none" sz="10000" dirty="0">
                <a:solidFill>
                  <a:srgbClr val="FFFFFF"/>
                </a:solidFill>
                <a:latin typeface="Dosis" charset="0"/>
                <a:ea typeface="Dosis" charset="0"/>
                <a:cs typeface="Dosis" charset="0"/>
                <a:sym typeface="Poppins Medium" charset="0"/>
              </a:rPr>
            </a:br>
            <a:r>
              <a:rPr lang="en-US" altLang="x-none" sz="10000" dirty="0">
                <a:solidFill>
                  <a:srgbClr val="FFFFFF"/>
                </a:solidFill>
                <a:latin typeface="Dosis" charset="0"/>
                <a:ea typeface="Dosis" charset="0"/>
                <a:cs typeface="Dosis" charset="0"/>
                <a:sym typeface="Poppins Medium" charset="0"/>
              </a:rPr>
              <a:t>Setup</a:t>
            </a:r>
            <a:endParaRPr lang="x-none" altLang="x-none" sz="10000" dirty="0">
              <a:solidFill>
                <a:srgbClr val="FFFFFF"/>
              </a:solidFill>
              <a:latin typeface="Dosis" charset="0"/>
              <a:ea typeface="Dosis" charset="0"/>
              <a:cs typeface="Dosis" charset="0"/>
              <a:sym typeface="Poppins Medium" charset="0"/>
            </a:endParaRPr>
          </a:p>
        </p:txBody>
      </p:sp>
      <p:sp>
        <p:nvSpPr>
          <p:cNvPr id="6" name="TextBox 5">
            <a:extLst>
              <a:ext uri="{FF2B5EF4-FFF2-40B4-BE49-F238E27FC236}">
                <a16:creationId xmlns:a16="http://schemas.microsoft.com/office/drawing/2014/main" id="{08C8DDF1-6A98-4729-A886-48A75BA5495F}"/>
              </a:ext>
            </a:extLst>
          </p:cNvPr>
          <p:cNvSpPr txBox="1"/>
          <p:nvPr/>
        </p:nvSpPr>
        <p:spPr>
          <a:xfrm>
            <a:off x="13148317" y="-2525486"/>
            <a:ext cx="184731" cy="400110"/>
          </a:xfrm>
          <a:prstGeom prst="rect">
            <a:avLst/>
          </a:prstGeom>
          <a:noFill/>
        </p:spPr>
        <p:txBody>
          <a:bodyPr wrap="none" rtlCol="0">
            <a:spAutoFit/>
          </a:bodyPr>
          <a:lstStyle/>
          <a:p>
            <a:endParaRPr lang="en-US" dirty="0"/>
          </a:p>
        </p:txBody>
      </p:sp>
      <p:pic>
        <p:nvPicPr>
          <p:cNvPr id="31" name="Picture 30">
            <a:extLst>
              <a:ext uri="{FF2B5EF4-FFF2-40B4-BE49-F238E27FC236}">
                <a16:creationId xmlns:a16="http://schemas.microsoft.com/office/drawing/2014/main" id="{FAAE9135-87ED-46BE-A3FB-056B2A38C644}"/>
              </a:ext>
            </a:extLst>
          </p:cNvPr>
          <p:cNvPicPr>
            <a:picLocks noChangeAspect="1"/>
          </p:cNvPicPr>
          <p:nvPr/>
        </p:nvPicPr>
        <p:blipFill>
          <a:blip r:embed="rId4"/>
          <a:stretch>
            <a:fillRect/>
          </a:stretch>
        </p:blipFill>
        <p:spPr>
          <a:xfrm>
            <a:off x="3100728" y="1141285"/>
            <a:ext cx="8512392" cy="11398947"/>
          </a:xfrm>
          <a:prstGeom prst="rect">
            <a:avLst/>
          </a:prstGeom>
        </p:spPr>
      </p:pic>
    </p:spTree>
    <p:extLst>
      <p:ext uri="{BB962C8B-B14F-4D97-AF65-F5344CB8AC3E}">
        <p14:creationId xmlns:p14="http://schemas.microsoft.com/office/powerpoint/2010/main" val="7880315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pic>
        <p:nvPicPr>
          <p:cNvPr id="2" name="Picture 1">
            <a:extLst>
              <a:ext uri="{FF2B5EF4-FFF2-40B4-BE49-F238E27FC236}">
                <a16:creationId xmlns:a16="http://schemas.microsoft.com/office/drawing/2014/main" id="{134E0A0D-810D-4C58-872A-C4CE84A42E22}"/>
              </a:ext>
            </a:extLst>
          </p:cNvPr>
          <p:cNvPicPr>
            <a:picLocks noChangeAspect="1"/>
          </p:cNvPicPr>
          <p:nvPr/>
        </p:nvPicPr>
        <p:blipFill>
          <a:blip r:embed="rId4"/>
          <a:stretch>
            <a:fillRect/>
          </a:stretch>
        </p:blipFill>
        <p:spPr>
          <a:xfrm>
            <a:off x="5360296" y="496314"/>
            <a:ext cx="14032504" cy="12770398"/>
          </a:xfrm>
          <a:prstGeom prst="rect">
            <a:avLst/>
          </a:prstGeom>
        </p:spPr>
      </p:pic>
    </p:spTree>
    <p:extLst>
      <p:ext uri="{BB962C8B-B14F-4D97-AF65-F5344CB8AC3E}">
        <p14:creationId xmlns:p14="http://schemas.microsoft.com/office/powerpoint/2010/main" val="19054191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4956371" y="665312"/>
            <a:ext cx="14460379"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Work Distribution</a:t>
            </a:r>
          </a:p>
        </p:txBody>
      </p:sp>
      <p:graphicFrame>
        <p:nvGraphicFramePr>
          <p:cNvPr id="3" name="Table 2">
            <a:extLst>
              <a:ext uri="{FF2B5EF4-FFF2-40B4-BE49-F238E27FC236}">
                <a16:creationId xmlns:a16="http://schemas.microsoft.com/office/drawing/2014/main" id="{A9662C29-CC12-4533-AB0D-A71111E3D406}"/>
              </a:ext>
            </a:extLst>
          </p:cNvPr>
          <p:cNvGraphicFramePr>
            <a:graphicFrameLocks noGrp="1"/>
          </p:cNvGraphicFramePr>
          <p:nvPr>
            <p:extLst>
              <p:ext uri="{D42A27DB-BD31-4B8C-83A1-F6EECF244321}">
                <p14:modId xmlns:p14="http://schemas.microsoft.com/office/powerpoint/2010/main" val="1253265584"/>
              </p:ext>
            </p:extLst>
          </p:nvPr>
        </p:nvGraphicFramePr>
        <p:xfrm>
          <a:off x="1794247" y="5849888"/>
          <a:ext cx="20784625" cy="5555016"/>
        </p:xfrm>
        <a:graphic>
          <a:graphicData uri="http://schemas.openxmlformats.org/drawingml/2006/table">
            <a:tbl>
              <a:tblPr firstRow="1" bandRow="1">
                <a:tableStyleId>{073A0DAA-6AF3-43AB-8588-CEC1D06C72B9}</a:tableStyleId>
              </a:tblPr>
              <a:tblGrid>
                <a:gridCol w="4156925">
                  <a:extLst>
                    <a:ext uri="{9D8B030D-6E8A-4147-A177-3AD203B41FA5}">
                      <a16:colId xmlns:a16="http://schemas.microsoft.com/office/drawing/2014/main" val="1288415457"/>
                    </a:ext>
                  </a:extLst>
                </a:gridCol>
                <a:gridCol w="4156925">
                  <a:extLst>
                    <a:ext uri="{9D8B030D-6E8A-4147-A177-3AD203B41FA5}">
                      <a16:colId xmlns:a16="http://schemas.microsoft.com/office/drawing/2014/main" val="1459066741"/>
                    </a:ext>
                  </a:extLst>
                </a:gridCol>
                <a:gridCol w="4156925">
                  <a:extLst>
                    <a:ext uri="{9D8B030D-6E8A-4147-A177-3AD203B41FA5}">
                      <a16:colId xmlns:a16="http://schemas.microsoft.com/office/drawing/2014/main" val="2235961981"/>
                    </a:ext>
                  </a:extLst>
                </a:gridCol>
                <a:gridCol w="4156925">
                  <a:extLst>
                    <a:ext uri="{9D8B030D-6E8A-4147-A177-3AD203B41FA5}">
                      <a16:colId xmlns:a16="http://schemas.microsoft.com/office/drawing/2014/main" val="3512743071"/>
                    </a:ext>
                  </a:extLst>
                </a:gridCol>
                <a:gridCol w="4156925">
                  <a:extLst>
                    <a:ext uri="{9D8B030D-6E8A-4147-A177-3AD203B41FA5}">
                      <a16:colId xmlns:a16="http://schemas.microsoft.com/office/drawing/2014/main" val="362670562"/>
                    </a:ext>
                  </a:extLst>
                </a:gridCol>
              </a:tblGrid>
              <a:tr h="1388754">
                <a:tc>
                  <a:txBody>
                    <a:bodyPr/>
                    <a:lstStyle/>
                    <a:p>
                      <a:endParaRPr lang="en-US" sz="5400" dirty="0"/>
                    </a:p>
                  </a:txBody>
                  <a:tcPr/>
                </a:tc>
                <a:tc>
                  <a:txBody>
                    <a:bodyPr/>
                    <a:lstStyle/>
                    <a:p>
                      <a:pPr algn="ctr"/>
                      <a:r>
                        <a:rPr lang="en-US" sz="4800" dirty="0"/>
                        <a:t>Nodes</a:t>
                      </a:r>
                      <a:endParaRPr lang="en-US" sz="5400" dirty="0"/>
                    </a:p>
                  </a:txBody>
                  <a:tcPr/>
                </a:tc>
                <a:tc>
                  <a:txBody>
                    <a:bodyPr/>
                    <a:lstStyle/>
                    <a:p>
                      <a:pPr algn="ctr"/>
                      <a:r>
                        <a:rPr lang="en-US" sz="3600" dirty="0"/>
                        <a:t>Communications/Control</a:t>
                      </a:r>
                    </a:p>
                  </a:txBody>
                  <a:tcPr/>
                </a:tc>
                <a:tc>
                  <a:txBody>
                    <a:bodyPr/>
                    <a:lstStyle/>
                    <a:p>
                      <a:pPr algn="ctr"/>
                      <a:r>
                        <a:rPr lang="en-US" sz="4000" dirty="0"/>
                        <a:t>Web-App/Database</a:t>
                      </a:r>
                    </a:p>
                  </a:txBody>
                  <a:tcPr/>
                </a:tc>
                <a:tc>
                  <a:txBody>
                    <a:bodyPr/>
                    <a:lstStyle/>
                    <a:p>
                      <a:pPr algn="ctr"/>
                      <a:r>
                        <a:rPr lang="en-US" sz="4800" dirty="0"/>
                        <a:t>Power</a:t>
                      </a:r>
                    </a:p>
                  </a:txBody>
                  <a:tcPr/>
                </a:tc>
                <a:extLst>
                  <a:ext uri="{0D108BD9-81ED-4DB2-BD59-A6C34878D82A}">
                    <a16:rowId xmlns:a16="http://schemas.microsoft.com/office/drawing/2014/main" val="2131952553"/>
                  </a:ext>
                </a:extLst>
              </a:tr>
              <a:tr h="1388754">
                <a:tc>
                  <a:txBody>
                    <a:bodyPr/>
                    <a:lstStyle/>
                    <a:p>
                      <a:pPr algn="ctr"/>
                      <a:r>
                        <a:rPr lang="en-US" sz="4800" b="1" dirty="0"/>
                        <a:t>Ahmed</a:t>
                      </a:r>
                      <a:endParaRPr lang="en-US" sz="5400" b="1" dirty="0"/>
                    </a:p>
                  </a:txBody>
                  <a:tcPr/>
                </a:tc>
                <a:tc>
                  <a:txBody>
                    <a:bodyPr/>
                    <a:lstStyle/>
                    <a:p>
                      <a:r>
                        <a:rPr lang="en-US" sz="4800" dirty="0"/>
                        <a:t>P</a:t>
                      </a:r>
                    </a:p>
                  </a:txBody>
                  <a:tcPr/>
                </a:tc>
                <a:tc>
                  <a:txBody>
                    <a:bodyPr/>
                    <a:lstStyle/>
                    <a:p>
                      <a:r>
                        <a:rPr lang="en-US" sz="4800" dirty="0"/>
                        <a:t>P</a:t>
                      </a:r>
                    </a:p>
                  </a:txBody>
                  <a:tcPr/>
                </a:tc>
                <a:tc>
                  <a:txBody>
                    <a:bodyPr/>
                    <a:lstStyle/>
                    <a:p>
                      <a:r>
                        <a:rPr lang="en-US" sz="4800" dirty="0"/>
                        <a:t>S</a:t>
                      </a:r>
                    </a:p>
                  </a:txBody>
                  <a:tcPr/>
                </a:tc>
                <a:tc>
                  <a:txBody>
                    <a:bodyPr/>
                    <a:lstStyle/>
                    <a:p>
                      <a:r>
                        <a:rPr lang="en-US" sz="4800" dirty="0"/>
                        <a:t>S</a:t>
                      </a:r>
                    </a:p>
                  </a:txBody>
                  <a:tcPr/>
                </a:tc>
                <a:extLst>
                  <a:ext uri="{0D108BD9-81ED-4DB2-BD59-A6C34878D82A}">
                    <a16:rowId xmlns:a16="http://schemas.microsoft.com/office/drawing/2014/main" val="3019306118"/>
                  </a:ext>
                </a:extLst>
              </a:tr>
              <a:tr h="1388754">
                <a:tc>
                  <a:txBody>
                    <a:bodyPr/>
                    <a:lstStyle/>
                    <a:p>
                      <a:pPr algn="ctr"/>
                      <a:r>
                        <a:rPr lang="en-US" sz="4800" b="1" dirty="0"/>
                        <a:t>Elange</a:t>
                      </a:r>
                    </a:p>
                  </a:txBody>
                  <a:tcPr/>
                </a:tc>
                <a:tc>
                  <a:txBody>
                    <a:bodyPr/>
                    <a:lstStyle/>
                    <a:p>
                      <a:r>
                        <a:rPr lang="en-US" sz="4800" dirty="0"/>
                        <a:t>S</a:t>
                      </a:r>
                    </a:p>
                  </a:txBody>
                  <a:tcPr/>
                </a:tc>
                <a:tc>
                  <a:txBody>
                    <a:bodyPr/>
                    <a:lstStyle/>
                    <a:p>
                      <a:r>
                        <a:rPr lang="en-US" sz="4800" dirty="0"/>
                        <a:t>S</a:t>
                      </a:r>
                    </a:p>
                  </a:txBody>
                  <a:tcPr/>
                </a:tc>
                <a:tc>
                  <a:txBody>
                    <a:bodyPr/>
                    <a:lstStyle/>
                    <a:p>
                      <a:r>
                        <a:rPr lang="en-US" sz="4800" dirty="0"/>
                        <a:t>S</a:t>
                      </a:r>
                    </a:p>
                  </a:txBody>
                  <a:tcPr/>
                </a:tc>
                <a:tc>
                  <a:txBody>
                    <a:bodyPr/>
                    <a:lstStyle/>
                    <a:p>
                      <a:r>
                        <a:rPr lang="en-US" sz="4800" dirty="0"/>
                        <a:t>P</a:t>
                      </a:r>
                    </a:p>
                  </a:txBody>
                  <a:tcPr/>
                </a:tc>
                <a:extLst>
                  <a:ext uri="{0D108BD9-81ED-4DB2-BD59-A6C34878D82A}">
                    <a16:rowId xmlns:a16="http://schemas.microsoft.com/office/drawing/2014/main" val="2328912732"/>
                  </a:ext>
                </a:extLst>
              </a:tr>
              <a:tr h="1388754">
                <a:tc>
                  <a:txBody>
                    <a:bodyPr/>
                    <a:lstStyle/>
                    <a:p>
                      <a:pPr algn="ctr"/>
                      <a:r>
                        <a:rPr lang="en-US" sz="4800" b="1" dirty="0"/>
                        <a:t>Gabe</a:t>
                      </a:r>
                      <a:endParaRPr lang="en-US" sz="5400" b="1" dirty="0"/>
                    </a:p>
                  </a:txBody>
                  <a:tcPr/>
                </a:tc>
                <a:tc>
                  <a:txBody>
                    <a:bodyPr/>
                    <a:lstStyle/>
                    <a:p>
                      <a:r>
                        <a:rPr lang="en-US" sz="4800" dirty="0"/>
                        <a:t>S</a:t>
                      </a:r>
                    </a:p>
                  </a:txBody>
                  <a:tcPr/>
                </a:tc>
                <a:tc>
                  <a:txBody>
                    <a:bodyPr/>
                    <a:lstStyle/>
                    <a:p>
                      <a:r>
                        <a:rPr lang="en-US" sz="4800" dirty="0"/>
                        <a:t>S</a:t>
                      </a:r>
                    </a:p>
                  </a:txBody>
                  <a:tcPr/>
                </a:tc>
                <a:tc>
                  <a:txBody>
                    <a:bodyPr/>
                    <a:lstStyle/>
                    <a:p>
                      <a:r>
                        <a:rPr lang="en-US" sz="4800" dirty="0"/>
                        <a:t>P</a:t>
                      </a:r>
                    </a:p>
                  </a:txBody>
                  <a:tcPr/>
                </a:tc>
                <a:tc>
                  <a:txBody>
                    <a:bodyPr/>
                    <a:lstStyle/>
                    <a:p>
                      <a:r>
                        <a:rPr lang="en-US" sz="4800" dirty="0"/>
                        <a:t>S</a:t>
                      </a:r>
                    </a:p>
                  </a:txBody>
                  <a:tcPr/>
                </a:tc>
                <a:extLst>
                  <a:ext uri="{0D108BD9-81ED-4DB2-BD59-A6C34878D82A}">
                    <a16:rowId xmlns:a16="http://schemas.microsoft.com/office/drawing/2014/main" val="1208421926"/>
                  </a:ext>
                </a:extLst>
              </a:tr>
            </a:tbl>
          </a:graphicData>
        </a:graphic>
      </p:graphicFrame>
    </p:spTree>
    <p:extLst>
      <p:ext uri="{BB962C8B-B14F-4D97-AF65-F5344CB8AC3E}">
        <p14:creationId xmlns:p14="http://schemas.microsoft.com/office/powerpoint/2010/main" val="23775563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46D9A3C-56BA-4A76-9D64-E6417756A4CC}"/>
              </a:ext>
            </a:extLst>
          </p:cNvPr>
          <p:cNvSpPr/>
          <p:nvPr/>
        </p:nvSpPr>
        <p:spPr bwMode="auto">
          <a:xfrm>
            <a:off x="7182004" y="4478024"/>
            <a:ext cx="10009112" cy="7132504"/>
          </a:xfrm>
          <a:prstGeom prst="roundRect">
            <a:avLst/>
          </a:prstGeom>
          <a:solidFill>
            <a:srgbClr val="0094DD"/>
          </a:solidFill>
          <a:ln w="762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3492182" y="665312"/>
            <a:ext cx="1738875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Future Plans</a:t>
            </a:r>
          </a:p>
        </p:txBody>
      </p:sp>
      <p:sp>
        <p:nvSpPr>
          <p:cNvPr id="2" name="TextBox 1">
            <a:extLst>
              <a:ext uri="{FF2B5EF4-FFF2-40B4-BE49-F238E27FC236}">
                <a16:creationId xmlns:a16="http://schemas.microsoft.com/office/drawing/2014/main" id="{9A092D83-C396-48E3-8D4A-0D1E4FEFCBA8}"/>
              </a:ext>
            </a:extLst>
          </p:cNvPr>
          <p:cNvSpPr txBox="1"/>
          <p:nvPr/>
        </p:nvSpPr>
        <p:spPr>
          <a:xfrm>
            <a:off x="8622164" y="5535897"/>
            <a:ext cx="8568952" cy="5016758"/>
          </a:xfrm>
          <a:prstGeom prst="rect">
            <a:avLst/>
          </a:prstGeom>
          <a:noFill/>
        </p:spPr>
        <p:txBody>
          <a:bodyPr wrap="square" rtlCol="0">
            <a:spAutoFit/>
          </a:bodyPr>
          <a:lstStyle/>
          <a:p>
            <a:pPr marL="1143000" indent="-1143000">
              <a:buFont typeface="Arial" panose="020B0604020202020204" pitchFamily="34" charset="0"/>
              <a:buChar char="•"/>
            </a:pPr>
            <a:r>
              <a:rPr lang="en-US" sz="8000" dirty="0">
                <a:solidFill>
                  <a:schemeClr val="tx2"/>
                </a:solidFill>
              </a:rPr>
              <a:t>Enclosure</a:t>
            </a:r>
          </a:p>
          <a:p>
            <a:pPr marL="1143000" indent="-1143000">
              <a:buFont typeface="Arial" panose="020B0604020202020204" pitchFamily="34" charset="0"/>
              <a:buChar char="•"/>
            </a:pPr>
            <a:r>
              <a:rPr lang="en-US" sz="8000" dirty="0">
                <a:solidFill>
                  <a:schemeClr val="tx2"/>
                </a:solidFill>
              </a:rPr>
              <a:t>Improved UI</a:t>
            </a:r>
          </a:p>
          <a:p>
            <a:pPr marL="1143000" indent="-1143000">
              <a:buFont typeface="Arial" panose="020B0604020202020204" pitchFamily="34" charset="0"/>
              <a:buChar char="•"/>
            </a:pPr>
            <a:r>
              <a:rPr lang="en-US" sz="8000" dirty="0">
                <a:solidFill>
                  <a:schemeClr val="tx2"/>
                </a:solidFill>
              </a:rPr>
              <a:t>Improved Network</a:t>
            </a:r>
          </a:p>
        </p:txBody>
      </p:sp>
    </p:spTree>
    <p:extLst>
      <p:ext uri="{BB962C8B-B14F-4D97-AF65-F5344CB8AC3E}">
        <p14:creationId xmlns:p14="http://schemas.microsoft.com/office/powerpoint/2010/main" val="41978906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2220067" y="593304"/>
            <a:ext cx="1993298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Specifications</a:t>
            </a:r>
          </a:p>
        </p:txBody>
      </p:sp>
      <p:graphicFrame>
        <p:nvGraphicFramePr>
          <p:cNvPr id="2" name="Table 1">
            <a:extLst>
              <a:ext uri="{FF2B5EF4-FFF2-40B4-BE49-F238E27FC236}">
                <a16:creationId xmlns:a16="http://schemas.microsoft.com/office/drawing/2014/main" id="{096B159B-EE36-438A-8008-258F1913E7BE}"/>
              </a:ext>
            </a:extLst>
          </p:cNvPr>
          <p:cNvGraphicFramePr>
            <a:graphicFrameLocks noGrp="1"/>
          </p:cNvGraphicFramePr>
          <p:nvPr>
            <p:extLst>
              <p:ext uri="{D42A27DB-BD31-4B8C-83A1-F6EECF244321}">
                <p14:modId xmlns:p14="http://schemas.microsoft.com/office/powerpoint/2010/main" val="543523534"/>
              </p:ext>
            </p:extLst>
          </p:nvPr>
        </p:nvGraphicFramePr>
        <p:xfrm>
          <a:off x="2876212" y="4697760"/>
          <a:ext cx="18631575" cy="7821117"/>
        </p:xfrm>
        <a:graphic>
          <a:graphicData uri="http://schemas.openxmlformats.org/drawingml/2006/table">
            <a:tbl>
              <a:tblPr firstRow="1" bandRow="1">
                <a:tableStyleId>{073A0DAA-6AF3-43AB-8588-CEC1D06C72B9}</a:tableStyleId>
              </a:tblPr>
              <a:tblGrid>
                <a:gridCol w="6210525">
                  <a:extLst>
                    <a:ext uri="{9D8B030D-6E8A-4147-A177-3AD203B41FA5}">
                      <a16:colId xmlns:a16="http://schemas.microsoft.com/office/drawing/2014/main" val="2677515915"/>
                    </a:ext>
                  </a:extLst>
                </a:gridCol>
                <a:gridCol w="6210525">
                  <a:extLst>
                    <a:ext uri="{9D8B030D-6E8A-4147-A177-3AD203B41FA5}">
                      <a16:colId xmlns:a16="http://schemas.microsoft.com/office/drawing/2014/main" val="134341961"/>
                    </a:ext>
                  </a:extLst>
                </a:gridCol>
                <a:gridCol w="6210525">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Parameter</a:t>
                      </a:r>
                    </a:p>
                  </a:txBody>
                  <a:tcPr marL="74112" marR="74112" marT="37056" marB="37056"/>
                </a:tc>
                <a:tc>
                  <a:txBody>
                    <a:bodyPr/>
                    <a:lstStyle/>
                    <a:p>
                      <a:pPr algn="ctr"/>
                      <a:r>
                        <a:rPr lang="en-US" sz="4600" dirty="0"/>
                        <a:t>Design Specification</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Nodes</a:t>
                      </a:r>
                    </a:p>
                  </a:txBody>
                  <a:tcPr marL="74112" marR="74112" marT="37056" marB="37056"/>
                </a:tc>
                <a:tc>
                  <a:txBody>
                    <a:bodyPr/>
                    <a:lstStyle/>
                    <a:p>
                      <a:pPr algn="l"/>
                      <a:r>
                        <a:rPr lang="en-US" sz="4600" dirty="0"/>
                        <a:t>Power Consumption</a:t>
                      </a:r>
                    </a:p>
                  </a:txBody>
                  <a:tcPr marL="74112" marR="74112" marT="37056" marB="37056"/>
                </a:tc>
                <a:tc>
                  <a:txBody>
                    <a:bodyPr/>
                    <a:lstStyle/>
                    <a:p>
                      <a:r>
                        <a:rPr lang="en-US" sz="4600" dirty="0"/>
                        <a:t>10 W</a:t>
                      </a:r>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Wireless Range</a:t>
                      </a:r>
                    </a:p>
                  </a:txBody>
                  <a:tcPr marL="74112" marR="74112" marT="37056" marB="37056"/>
                </a:tc>
                <a:tc>
                  <a:txBody>
                    <a:bodyPr/>
                    <a:lstStyle/>
                    <a:p>
                      <a:r>
                        <a:rPr lang="en-US" sz="4600" dirty="0"/>
                        <a:t>Distance</a:t>
                      </a:r>
                    </a:p>
                  </a:txBody>
                  <a:tcPr marL="74112" marR="74112" marT="37056" marB="37056"/>
                </a:tc>
                <a:tc>
                  <a:txBody>
                    <a:bodyPr/>
                    <a:lstStyle/>
                    <a:p>
                      <a:r>
                        <a:rPr lang="en-US" sz="4600" dirty="0"/>
                        <a:t>5 m</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Test Area</a:t>
                      </a:r>
                    </a:p>
                  </a:txBody>
                  <a:tcPr marL="74112" marR="74112" marT="37056" marB="37056"/>
                </a:tc>
                <a:tc>
                  <a:txBody>
                    <a:bodyPr/>
                    <a:lstStyle/>
                    <a:p>
                      <a:r>
                        <a:rPr lang="en-US" sz="4600" dirty="0"/>
                        <a:t>Size</a:t>
                      </a:r>
                    </a:p>
                  </a:txBody>
                  <a:tcPr marL="74112" marR="74112" marT="37056" marB="37056"/>
                </a:tc>
                <a:tc>
                  <a:txBody>
                    <a:bodyPr/>
                    <a:lstStyle/>
                    <a:p>
                      <a:r>
                        <a:rPr lang="en-US" sz="4600" dirty="0"/>
                        <a:t>30 x 20 </a:t>
                      </a:r>
                      <a:r>
                        <a:rPr lang="en-US" sz="4600" dirty="0" err="1"/>
                        <a:t>sqft</a:t>
                      </a:r>
                      <a:endParaRPr lang="en-US" sz="4600" dirty="0"/>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Status Updates</a:t>
                      </a:r>
                    </a:p>
                  </a:txBody>
                  <a:tcPr marL="74112" marR="74112" marT="37056" marB="37056"/>
                </a:tc>
                <a:tc>
                  <a:txBody>
                    <a:bodyPr/>
                    <a:lstStyle/>
                    <a:p>
                      <a:r>
                        <a:rPr lang="en-US" sz="4600" dirty="0"/>
                        <a:t>Time</a:t>
                      </a:r>
                    </a:p>
                  </a:txBody>
                  <a:tcPr marL="74112" marR="74112" marT="37056" marB="37056"/>
                </a:tc>
                <a:tc>
                  <a:txBody>
                    <a:bodyPr/>
                    <a:lstStyle/>
                    <a:p>
                      <a:r>
                        <a:rPr lang="en-US" sz="4600" dirty="0"/>
                        <a:t>1 update/hour</a:t>
                      </a:r>
                    </a:p>
                  </a:txBody>
                  <a:tcPr marL="74112" marR="74112" marT="37056" marB="37056"/>
                </a:tc>
                <a:extLst>
                  <a:ext uri="{0D108BD9-81ED-4DB2-BD59-A6C34878D82A}">
                    <a16:rowId xmlns:a16="http://schemas.microsoft.com/office/drawing/2014/main" val="2756683624"/>
                  </a:ext>
                </a:extLst>
              </a:tr>
              <a:tr h="1334016">
                <a:tc>
                  <a:txBody>
                    <a:bodyPr/>
                    <a:lstStyle/>
                    <a:p>
                      <a:r>
                        <a:rPr lang="en-US" sz="4600" b="1" dirty="0"/>
                        <a:t>Moisture Readings</a:t>
                      </a:r>
                    </a:p>
                  </a:txBody>
                  <a:tcPr marL="74112" marR="74112" marT="37056" marB="37056"/>
                </a:tc>
                <a:tc>
                  <a:txBody>
                    <a:bodyPr/>
                    <a:lstStyle/>
                    <a:p>
                      <a:r>
                        <a:rPr lang="en-US" sz="4600" dirty="0"/>
                        <a:t>Accuracy</a:t>
                      </a:r>
                    </a:p>
                  </a:txBody>
                  <a:tcPr marL="74112" marR="74112" marT="37056" marB="37056"/>
                </a:tc>
                <a:tc>
                  <a:txBody>
                    <a:bodyPr/>
                    <a:lstStyle/>
                    <a:p>
                      <a:r>
                        <a:rPr lang="en-US" sz="4600" dirty="0"/>
                        <a:t>5%</a:t>
                      </a:r>
                    </a:p>
                  </a:txBody>
                  <a:tcPr marL="74112" marR="74112" marT="37056" marB="37056"/>
                </a:tc>
                <a:extLst>
                  <a:ext uri="{0D108BD9-81ED-4DB2-BD59-A6C34878D82A}">
                    <a16:rowId xmlns:a16="http://schemas.microsoft.com/office/drawing/2014/main" val="3676101891"/>
                  </a:ext>
                </a:extLst>
              </a:tr>
              <a:tr h="1334016">
                <a:tc>
                  <a:txBody>
                    <a:bodyPr/>
                    <a:lstStyle/>
                    <a:p>
                      <a:r>
                        <a:rPr lang="en-US" sz="4600" b="1" dirty="0"/>
                        <a:t>Child-to-Parent Network</a:t>
                      </a:r>
                    </a:p>
                  </a:txBody>
                  <a:tcPr marL="74112" marR="74112" marT="37056" marB="37056"/>
                </a:tc>
                <a:tc>
                  <a:txBody>
                    <a:bodyPr/>
                    <a:lstStyle/>
                    <a:p>
                      <a:r>
                        <a:rPr lang="en-US" sz="4600" dirty="0"/>
                        <a:t>Strength</a:t>
                      </a:r>
                    </a:p>
                  </a:txBody>
                  <a:tcPr marL="74112" marR="74112" marT="37056" marB="37056"/>
                </a:tc>
                <a:tc>
                  <a:txBody>
                    <a:bodyPr/>
                    <a:lstStyle/>
                    <a:p>
                      <a:r>
                        <a:rPr lang="en-US" sz="4600" dirty="0"/>
                        <a:t>5:1</a:t>
                      </a:r>
                    </a:p>
                  </a:txBody>
                  <a:tcPr marL="74112" marR="74112" marT="37056" marB="37056"/>
                </a:tc>
                <a:extLst>
                  <a:ext uri="{0D108BD9-81ED-4DB2-BD59-A6C34878D82A}">
                    <a16:rowId xmlns:a16="http://schemas.microsoft.com/office/drawing/2014/main" val="834094218"/>
                  </a:ext>
                </a:extLst>
              </a:tr>
            </a:tbl>
          </a:graphicData>
        </a:graphic>
      </p:graphicFrame>
    </p:spTree>
    <p:extLst>
      <p:ext uri="{BB962C8B-B14F-4D97-AF65-F5344CB8AC3E}">
        <p14:creationId xmlns:p14="http://schemas.microsoft.com/office/powerpoint/2010/main" val="242788577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160069A-AD4E-484E-A4D5-33AA1179862E}"/>
              </a:ext>
            </a:extLst>
          </p:cNvPr>
          <p:cNvSpPr/>
          <p:nvPr/>
        </p:nvSpPr>
        <p:spPr bwMode="auto">
          <a:xfrm rot="16200000">
            <a:off x="10640650" y="-5327149"/>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863696" y="5738902"/>
            <a:ext cx="20667492" cy="1911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4400" dirty="0">
                <a:solidFill>
                  <a:srgbClr val="FFFFFF"/>
                </a:solidFill>
                <a:latin typeface="Dosis" charset="0"/>
                <a:ea typeface="Dosis" charset="0"/>
                <a:cs typeface="Dosis" charset="0"/>
                <a:sym typeface="Poppins Medium" charset="0"/>
              </a:rPr>
              <a:t>Questions?</a:t>
            </a:r>
            <a:endParaRPr lang="x-none" altLang="x-none" sz="14400" dirty="0">
              <a:solidFill>
                <a:srgbClr val="FFFFFF"/>
              </a:solidFill>
              <a:latin typeface="Dosis" charset="0"/>
              <a:ea typeface="Dosis" charset="0"/>
              <a:cs typeface="Dosis" charset="0"/>
              <a:sym typeface="Poppins Medium" charset="0"/>
            </a:endParaRPr>
          </a:p>
        </p:txBody>
      </p:sp>
      <p:pic>
        <p:nvPicPr>
          <p:cNvPr id="6" name="Picture 5">
            <a:extLst>
              <a:ext uri="{FF2B5EF4-FFF2-40B4-BE49-F238E27FC236}">
                <a16:creationId xmlns:a16="http://schemas.microsoft.com/office/drawing/2014/main" id="{44FA2867-01A7-9344-8834-E89B30FD735A}"/>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Tree>
    <p:extLst>
      <p:ext uri="{BB962C8B-B14F-4D97-AF65-F5344CB8AC3E}">
        <p14:creationId xmlns:p14="http://schemas.microsoft.com/office/powerpoint/2010/main" val="3303100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Connector: Elbow 64">
            <a:extLst>
              <a:ext uri="{FF2B5EF4-FFF2-40B4-BE49-F238E27FC236}">
                <a16:creationId xmlns:a16="http://schemas.microsoft.com/office/drawing/2014/main" id="{7B7345AB-FAE8-4D42-A8F5-EC9EAF939E6C}"/>
              </a:ext>
            </a:extLst>
          </p:cNvPr>
          <p:cNvCxnSpPr>
            <a:cxnSpLocks/>
          </p:cNvCxnSpPr>
          <p:nvPr/>
        </p:nvCxnSpPr>
        <p:spPr bwMode="auto">
          <a:xfrm rot="10800000" flipV="1">
            <a:off x="14129536"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5" name="Connector: Elbow 4">
            <a:extLst>
              <a:ext uri="{FF2B5EF4-FFF2-40B4-BE49-F238E27FC236}">
                <a16:creationId xmlns:a16="http://schemas.microsoft.com/office/drawing/2014/main" id="{BD57D8D1-07AB-4A04-8D9D-F3EE540CE769}"/>
              </a:ext>
            </a:extLst>
          </p:cNvPr>
          <p:cNvCxnSpPr>
            <a:cxnSpLocks/>
          </p:cNvCxnSpPr>
          <p:nvPr/>
        </p:nvCxnSpPr>
        <p:spPr bwMode="auto">
          <a:xfrm rot="10800000">
            <a:off x="14136222"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9" name="Rectangle 8">
            <a:extLst>
              <a:ext uri="{FF2B5EF4-FFF2-40B4-BE49-F238E27FC236}">
                <a16:creationId xmlns:a16="http://schemas.microsoft.com/office/drawing/2014/main" id="{683E5915-5627-D04A-BB23-E4DFB06C271C}"/>
              </a:ext>
            </a:extLst>
          </p:cNvPr>
          <p:cNvSpPr/>
          <p:nvPr/>
        </p:nvSpPr>
        <p:spPr bwMode="auto">
          <a:xfrm rot="16200000">
            <a:off x="-2386920" y="2360200"/>
            <a:ext cx="13716000" cy="8961120"/>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10" name="Text Box 3">
            <a:extLst>
              <a:ext uri="{FF2B5EF4-FFF2-40B4-BE49-F238E27FC236}">
                <a16:creationId xmlns:a16="http://schemas.microsoft.com/office/drawing/2014/main" id="{D91AE673-98BC-EB4F-BC9F-96724C79CC55}"/>
              </a:ext>
            </a:extLst>
          </p:cNvPr>
          <p:cNvSpPr txBox="1">
            <a:spLocks/>
          </p:cNvSpPr>
          <p:nvPr/>
        </p:nvSpPr>
        <p:spPr bwMode="auto">
          <a:xfrm>
            <a:off x="762667" y="4625752"/>
            <a:ext cx="7416824"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0000" dirty="0">
                <a:solidFill>
                  <a:srgbClr val="FFFFFF"/>
                </a:solidFill>
                <a:latin typeface="Dosis" charset="0"/>
                <a:ea typeface="Dosis" charset="0"/>
                <a:cs typeface="Dosis" charset="0"/>
                <a:sym typeface="Poppins Medium" charset="0"/>
              </a:rPr>
              <a:t>Node Block Diagram</a:t>
            </a:r>
            <a:endParaRPr lang="x-none" altLang="x-none" sz="10000" dirty="0">
              <a:solidFill>
                <a:srgbClr val="FFFFFF"/>
              </a:solidFill>
              <a:latin typeface="Dosis" charset="0"/>
              <a:ea typeface="Dosis" charset="0"/>
              <a:cs typeface="Dosis" charset="0"/>
              <a:sym typeface="Poppins Medium" charset="0"/>
            </a:endParaRPr>
          </a:p>
        </p:txBody>
      </p:sp>
      <p:sp>
        <p:nvSpPr>
          <p:cNvPr id="6" name="TextBox 5">
            <a:extLst>
              <a:ext uri="{FF2B5EF4-FFF2-40B4-BE49-F238E27FC236}">
                <a16:creationId xmlns:a16="http://schemas.microsoft.com/office/drawing/2014/main" id="{08C8DDF1-6A98-4729-A886-48A75BA5495F}"/>
              </a:ext>
            </a:extLst>
          </p:cNvPr>
          <p:cNvSpPr txBox="1"/>
          <p:nvPr/>
        </p:nvSpPr>
        <p:spPr>
          <a:xfrm>
            <a:off x="13148317"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10240888" y="881336"/>
            <a:ext cx="3888433" cy="3384376"/>
          </a:xfrm>
          <a:prstGeom prst="roundRect">
            <a:avLst/>
          </a:prstGeom>
          <a:blipFill dpi="0" rotWithShape="0">
            <a:blip r:embed="rId3"/>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10677646"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5060715" y="881336"/>
            <a:ext cx="3888433" cy="3384376"/>
          </a:xfrm>
          <a:prstGeom prst="roundRect">
            <a:avLst/>
          </a:prstGeom>
          <a:solidFill>
            <a:srgbClr val="FF00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5497473"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10240888" y="5165812"/>
            <a:ext cx="3888433" cy="3384376"/>
          </a:xfrm>
          <a:prstGeom prst="roundRect">
            <a:avLst/>
          </a:prstGeom>
          <a:solidFill>
            <a:srgbClr val="7030A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10677646"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5060715" y="5165812"/>
            <a:ext cx="3888433" cy="3384376"/>
          </a:xfrm>
          <a:prstGeom prst="roundRect">
            <a:avLst/>
          </a:prstGeom>
          <a:solidFill>
            <a:srgbClr val="FF00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5497473"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5060715" y="9396963"/>
            <a:ext cx="3888433" cy="3384376"/>
          </a:xfrm>
          <a:prstGeom prst="roundRect">
            <a:avLst/>
          </a:prstGeom>
          <a:solidFill>
            <a:srgbClr val="FF000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5060715"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10240888" y="9400562"/>
            <a:ext cx="3888433" cy="3384376"/>
          </a:xfrm>
          <a:prstGeom prst="roundRect">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10459265"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9969735"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21898707"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23418352"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9969735"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22137742"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23418352"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20898072"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23418352"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23426119"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9969735"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cxnSp>
        <p:nvCxnSpPr>
          <p:cNvPr id="64" name="Straight Arrow Connector 63">
            <a:extLst>
              <a:ext uri="{FF2B5EF4-FFF2-40B4-BE49-F238E27FC236}">
                <a16:creationId xmlns:a16="http://schemas.microsoft.com/office/drawing/2014/main" id="{8AEDBC97-D067-4FB3-9F34-120E336EAD8C}"/>
              </a:ext>
            </a:extLst>
          </p:cNvPr>
          <p:cNvCxnSpPr>
            <a:cxnSpLocks/>
          </p:cNvCxnSpPr>
          <p:nvPr/>
        </p:nvCxnSpPr>
        <p:spPr bwMode="auto">
          <a:xfrm>
            <a:off x="14129321"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69" name="Straight Arrow Connector 68">
            <a:extLst>
              <a:ext uri="{FF2B5EF4-FFF2-40B4-BE49-F238E27FC236}">
                <a16:creationId xmlns:a16="http://schemas.microsoft.com/office/drawing/2014/main" id="{AD4B02F7-B134-47B3-B724-491DBD4A09BA}"/>
              </a:ext>
            </a:extLst>
          </p:cNvPr>
          <p:cNvCxnSpPr>
            <a:cxnSpLocks/>
          </p:cNvCxnSpPr>
          <p:nvPr/>
        </p:nvCxnSpPr>
        <p:spPr bwMode="auto">
          <a:xfrm>
            <a:off x="17004932"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70" name="Straight Arrow Connector 69">
            <a:extLst>
              <a:ext uri="{FF2B5EF4-FFF2-40B4-BE49-F238E27FC236}">
                <a16:creationId xmlns:a16="http://schemas.microsoft.com/office/drawing/2014/main" id="{3D9C1045-A161-41BF-A404-9DB17F3F12DD}"/>
              </a:ext>
            </a:extLst>
          </p:cNvPr>
          <p:cNvCxnSpPr>
            <a:cxnSpLocks/>
          </p:cNvCxnSpPr>
          <p:nvPr/>
        </p:nvCxnSpPr>
        <p:spPr bwMode="auto">
          <a:xfrm flipV="1">
            <a:off x="17004932"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73" name="Straight Arrow Connector 72">
            <a:extLst>
              <a:ext uri="{FF2B5EF4-FFF2-40B4-BE49-F238E27FC236}">
                <a16:creationId xmlns:a16="http://schemas.microsoft.com/office/drawing/2014/main" id="{ABC61F5B-6546-4877-AD33-02B72CEAE62E}"/>
              </a:ext>
            </a:extLst>
          </p:cNvPr>
          <p:cNvCxnSpPr>
            <a:cxnSpLocks/>
            <a:stCxn id="20" idx="0"/>
            <a:endCxn id="14" idx="2"/>
          </p:cNvCxnSpPr>
          <p:nvPr/>
        </p:nvCxnSpPr>
        <p:spPr bwMode="auto">
          <a:xfrm flipV="1">
            <a:off x="12185105"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76" name="Straight Arrow Connector 75">
            <a:extLst>
              <a:ext uri="{FF2B5EF4-FFF2-40B4-BE49-F238E27FC236}">
                <a16:creationId xmlns:a16="http://schemas.microsoft.com/office/drawing/2014/main" id="{7F6778EC-4B14-44E5-94CA-1095169F68D0}"/>
              </a:ext>
            </a:extLst>
          </p:cNvPr>
          <p:cNvCxnSpPr>
            <a:cxnSpLocks/>
          </p:cNvCxnSpPr>
          <p:nvPr/>
        </p:nvCxnSpPr>
        <p:spPr bwMode="auto">
          <a:xfrm flipV="1">
            <a:off x="12185105"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28141464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246CA731-A47D-4630-8EC9-481DA8ECC022}"/>
              </a:ext>
            </a:extLst>
          </p:cNvPr>
          <p:cNvCxnSpPr>
            <a:cxnSpLocks/>
          </p:cNvCxnSpPr>
          <p:nvPr/>
        </p:nvCxnSpPr>
        <p:spPr bwMode="auto">
          <a:xfrm rot="10800000" flipV="1">
            <a:off x="9455911"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6" name="Connector: Elbow 35">
            <a:extLst>
              <a:ext uri="{FF2B5EF4-FFF2-40B4-BE49-F238E27FC236}">
                <a16:creationId xmlns:a16="http://schemas.microsoft.com/office/drawing/2014/main" id="{2D9CAB85-5416-4C47-98D4-4EF894E3149B}"/>
              </a:ext>
            </a:extLst>
          </p:cNvPr>
          <p:cNvCxnSpPr>
            <a:cxnSpLocks/>
          </p:cNvCxnSpPr>
          <p:nvPr/>
        </p:nvCxnSpPr>
        <p:spPr bwMode="auto">
          <a:xfrm rot="10800000">
            <a:off x="9462597"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 name="Arrow: Right 2">
            <a:extLst>
              <a:ext uri="{FF2B5EF4-FFF2-40B4-BE49-F238E27FC236}">
                <a16:creationId xmlns:a16="http://schemas.microsoft.com/office/drawing/2014/main" id="{50CC8833-713E-436D-8D79-9CB2BDD2C109}"/>
              </a:ext>
            </a:extLst>
          </p:cNvPr>
          <p:cNvSpPr/>
          <p:nvPr/>
        </p:nvSpPr>
        <p:spPr bwMode="auto">
          <a:xfrm>
            <a:off x="1285142" y="10259943"/>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7" name="Straight Arrow Connector 36">
            <a:extLst>
              <a:ext uri="{FF2B5EF4-FFF2-40B4-BE49-F238E27FC236}">
                <a16:creationId xmlns:a16="http://schemas.microsoft.com/office/drawing/2014/main" id="{B1BE687D-1024-42A2-AC24-1B095D965BFD}"/>
              </a:ext>
            </a:extLst>
          </p:cNvPr>
          <p:cNvCxnSpPr>
            <a:cxnSpLocks/>
          </p:cNvCxnSpPr>
          <p:nvPr/>
        </p:nvCxnSpPr>
        <p:spPr bwMode="auto">
          <a:xfrm>
            <a:off x="953241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A4B7B631-6A1C-4F1F-A373-19A804BF58FC}"/>
              </a:ext>
            </a:extLst>
          </p:cNvPr>
          <p:cNvCxnSpPr>
            <a:cxnSpLocks/>
          </p:cNvCxnSpPr>
          <p:nvPr/>
        </p:nvCxnSpPr>
        <p:spPr bwMode="auto">
          <a:xfrm>
            <a:off x="12331307"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8A99242E-838E-4C4E-8E65-F649BCDD9BA3}"/>
              </a:ext>
            </a:extLst>
          </p:cNvPr>
          <p:cNvCxnSpPr>
            <a:cxnSpLocks/>
          </p:cNvCxnSpPr>
          <p:nvPr/>
        </p:nvCxnSpPr>
        <p:spPr bwMode="auto">
          <a:xfrm flipV="1">
            <a:off x="12331307"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03B6628A-58CC-4F45-B0EC-BA1CEADACF4D}"/>
              </a:ext>
            </a:extLst>
          </p:cNvPr>
          <p:cNvCxnSpPr>
            <a:cxnSpLocks/>
          </p:cNvCxnSpPr>
          <p:nvPr/>
        </p:nvCxnSpPr>
        <p:spPr bwMode="auto">
          <a:xfrm flipV="1">
            <a:off x="7511480"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1C51FCD4-2D76-4F21-A3F4-864D91791A65}"/>
              </a:ext>
            </a:extLst>
          </p:cNvPr>
          <p:cNvCxnSpPr>
            <a:cxnSpLocks/>
          </p:cNvCxnSpPr>
          <p:nvPr/>
        </p:nvCxnSpPr>
        <p:spPr bwMode="auto">
          <a:xfrm flipV="1">
            <a:off x="7511480"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10100316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1678833" y="593304"/>
            <a:ext cx="20810312"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Soil Moisture Detector</a:t>
            </a:r>
          </a:p>
        </p:txBody>
      </p:sp>
      <p:pic>
        <p:nvPicPr>
          <p:cNvPr id="2052" name="Picture 4" descr="Image result for vh400 soil moisture sensor">
            <a:extLst>
              <a:ext uri="{FF2B5EF4-FFF2-40B4-BE49-F238E27FC236}">
                <a16:creationId xmlns:a16="http://schemas.microsoft.com/office/drawing/2014/main" id="{E08D7AA0-6352-40AB-B697-8B8C68D20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573" y="4408879"/>
            <a:ext cx="3863009" cy="3113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5187" y="7472065"/>
            <a:ext cx="2061783" cy="923330"/>
          </a:xfrm>
          <a:prstGeom prst="rect">
            <a:avLst/>
          </a:prstGeom>
        </p:spPr>
        <p:txBody>
          <a:bodyPr wrap="none">
            <a:spAutoFit/>
          </a:bodyPr>
          <a:lstStyle/>
          <a:p>
            <a:pPr algn="ctr"/>
            <a:r>
              <a:rPr lang="en-US" altLang="x-none" sz="5400" dirty="0">
                <a:solidFill>
                  <a:schemeClr val="bg2"/>
                </a:solidFill>
                <a:latin typeface="Dosis" charset="0"/>
                <a:ea typeface="Dosis" charset="0"/>
                <a:cs typeface="Dosis" charset="0"/>
                <a:sym typeface="Poppins Medium" charset="0"/>
              </a:rPr>
              <a:t>VH400</a:t>
            </a:r>
            <a:endParaRPr lang="en-US" sz="1050" dirty="0">
              <a:solidFill>
                <a:schemeClr val="bg2"/>
              </a:solidFill>
            </a:endParaRPr>
          </a:p>
        </p:txBody>
      </p:sp>
      <p:graphicFrame>
        <p:nvGraphicFramePr>
          <p:cNvPr id="9" name="Table 8">
            <a:extLst>
              <a:ext uri="{FF2B5EF4-FFF2-40B4-BE49-F238E27FC236}">
                <a16:creationId xmlns:a16="http://schemas.microsoft.com/office/drawing/2014/main" id="{BDB66645-C21D-478C-84AF-41517B2D5051}"/>
              </a:ext>
            </a:extLst>
          </p:cNvPr>
          <p:cNvGraphicFramePr>
            <a:graphicFrameLocks noGrp="1"/>
          </p:cNvGraphicFramePr>
          <p:nvPr>
            <p:extLst>
              <p:ext uri="{D42A27DB-BD31-4B8C-83A1-F6EECF244321}">
                <p14:modId xmlns:p14="http://schemas.microsoft.com/office/powerpoint/2010/main" val="3560594871"/>
              </p:ext>
            </p:extLst>
          </p:nvPr>
        </p:nvGraphicFramePr>
        <p:xfrm>
          <a:off x="6863408" y="5633864"/>
          <a:ext cx="16167970" cy="5730815"/>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VH400</a:t>
                      </a:r>
                    </a:p>
                  </a:txBody>
                  <a:tcPr marL="74112" marR="74112" marT="37056" marB="37056"/>
                </a:tc>
                <a:tc>
                  <a:txBody>
                    <a:bodyPr/>
                    <a:lstStyle/>
                    <a:p>
                      <a:pPr algn="ctr"/>
                      <a:r>
                        <a:rPr lang="en-US" sz="4600" dirty="0"/>
                        <a:t>SEN92355P</a:t>
                      </a:r>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Accuracy</a:t>
                      </a:r>
                    </a:p>
                  </a:txBody>
                  <a:tcPr marL="74112" marR="74112" marT="37056" marB="37056"/>
                </a:tc>
                <a:tc>
                  <a:txBody>
                    <a:bodyPr/>
                    <a:lstStyle/>
                    <a:p>
                      <a:pPr algn="l"/>
                      <a:r>
                        <a:rPr lang="en-US" sz="4600" dirty="0"/>
                        <a:t>2%</a:t>
                      </a:r>
                    </a:p>
                  </a:txBody>
                  <a:tcPr marL="74112" marR="74112" marT="37056" marB="37056"/>
                </a:tc>
                <a:tc>
                  <a:txBody>
                    <a:bodyPr/>
                    <a:lstStyle/>
                    <a:p>
                      <a:r>
                        <a:rPr lang="en-US" sz="4600" dirty="0"/>
                        <a:t>0 - 950</a:t>
                      </a:r>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Impedance</a:t>
                      </a:r>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t>10 </a:t>
                      </a:r>
                      <a:r>
                        <a:rPr lang="en-US" sz="4800" dirty="0">
                          <a:solidFill>
                            <a:schemeClr val="bg2"/>
                          </a:solidFill>
                        </a:rPr>
                        <a:t>k</a:t>
                      </a:r>
                      <a:r>
                        <a:rPr lang="el-GR" sz="4800" dirty="0">
                          <a:solidFill>
                            <a:schemeClr val="bg2"/>
                          </a:solidFill>
                        </a:rPr>
                        <a:t>Ω</a:t>
                      </a:r>
                      <a:endParaRPr lang="en-US" sz="4800" dirty="0">
                        <a:solidFill>
                          <a:schemeClr val="bg2"/>
                        </a:solidFill>
                      </a:endParaRPr>
                    </a:p>
                  </a:txBody>
                  <a:tcPr marL="74112" marR="74112" marT="37056" marB="37056"/>
                </a:tc>
                <a:tc>
                  <a:txBody>
                    <a:bodyPr/>
                    <a:lstStyle/>
                    <a:p>
                      <a:r>
                        <a:rPr lang="en-US" sz="4600" dirty="0"/>
                        <a:t>N/A</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Power Consumption</a:t>
                      </a:r>
                    </a:p>
                  </a:txBody>
                  <a:tcPr marL="74112" marR="74112" marT="37056" marB="37056"/>
                </a:tc>
                <a:tc>
                  <a:txBody>
                    <a:bodyPr/>
                    <a:lstStyle/>
                    <a:p>
                      <a:r>
                        <a:rPr lang="en-US" sz="4600" dirty="0"/>
                        <a:t>13 mA</a:t>
                      </a:r>
                    </a:p>
                  </a:txBody>
                  <a:tcPr marL="74112" marR="74112" marT="37056" marB="37056"/>
                </a:tc>
                <a:tc>
                  <a:txBody>
                    <a:bodyPr/>
                    <a:lstStyle/>
                    <a:p>
                      <a:r>
                        <a:rPr lang="en-US" sz="4600" dirty="0"/>
                        <a:t>35 mA</a:t>
                      </a:r>
                    </a:p>
                  </a:txBody>
                  <a:tcPr marL="74112" marR="74112" marT="37056" marB="37056"/>
                </a:tc>
                <a:extLst>
                  <a:ext uri="{0D108BD9-81ED-4DB2-BD59-A6C34878D82A}">
                    <a16:rowId xmlns:a16="http://schemas.microsoft.com/office/drawing/2014/main" val="1237917522"/>
                  </a:ext>
                </a:extLst>
              </a:tr>
              <a:tr h="780959">
                <a:tc>
                  <a:txBody>
                    <a:bodyPr/>
                    <a:lstStyle/>
                    <a:p>
                      <a:r>
                        <a:rPr lang="en-US" sz="4600" b="1" dirty="0"/>
                        <a:t>Supply Voltage</a:t>
                      </a:r>
                    </a:p>
                  </a:txBody>
                  <a:tcPr marL="74112" marR="74112" marT="37056" marB="37056"/>
                </a:tc>
                <a:tc>
                  <a:txBody>
                    <a:bodyPr/>
                    <a:lstStyle/>
                    <a:p>
                      <a:r>
                        <a:rPr lang="en-US" sz="4600" dirty="0"/>
                        <a:t>3.5 – 20 V</a:t>
                      </a:r>
                    </a:p>
                  </a:txBody>
                  <a:tcPr marL="74112" marR="74112" marT="37056" marB="37056"/>
                </a:tc>
                <a:tc>
                  <a:txBody>
                    <a:bodyPr/>
                    <a:lstStyle/>
                    <a:p>
                      <a:r>
                        <a:rPr lang="en-US" sz="4600" dirty="0"/>
                        <a:t>3.3 - 5 V</a:t>
                      </a:r>
                    </a:p>
                  </a:txBody>
                  <a:tcPr marL="74112" marR="74112" marT="37056" marB="37056"/>
                </a:tc>
                <a:extLst>
                  <a:ext uri="{0D108BD9-81ED-4DB2-BD59-A6C34878D82A}">
                    <a16:rowId xmlns:a16="http://schemas.microsoft.com/office/drawing/2014/main" val="2756683624"/>
                  </a:ext>
                </a:extLst>
              </a:tr>
            </a:tbl>
          </a:graphicData>
        </a:graphic>
      </p:graphicFrame>
      <p:pic>
        <p:nvPicPr>
          <p:cNvPr id="4098" name="Picture 2" descr="Grove - Moisture Sensor">
            <a:extLst>
              <a:ext uri="{FF2B5EF4-FFF2-40B4-BE49-F238E27FC236}">
                <a16:creationId xmlns:a16="http://schemas.microsoft.com/office/drawing/2014/main" id="{E73D862F-7262-412B-B84F-E01DE61738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272" y="8461057"/>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4FA63C9-BCFF-437B-B71E-B02113DC9E6A}"/>
              </a:ext>
            </a:extLst>
          </p:cNvPr>
          <p:cNvSpPr/>
          <p:nvPr/>
        </p:nvSpPr>
        <p:spPr>
          <a:xfrm>
            <a:off x="1723230" y="11890057"/>
            <a:ext cx="3400290" cy="923330"/>
          </a:xfrm>
          <a:prstGeom prst="rect">
            <a:avLst/>
          </a:prstGeom>
        </p:spPr>
        <p:txBody>
          <a:bodyPr wrap="none">
            <a:spAutoFit/>
          </a:bodyPr>
          <a:lstStyle/>
          <a:p>
            <a:pPr algn="ctr"/>
            <a:r>
              <a:rPr lang="en-US" altLang="x-none" sz="5400" dirty="0">
                <a:solidFill>
                  <a:schemeClr val="bg2"/>
                </a:solidFill>
                <a:latin typeface="Dosis" charset="0"/>
                <a:ea typeface="Dosis" charset="0"/>
                <a:cs typeface="Dosis" charset="0"/>
                <a:sym typeface="Poppins Medium" charset="0"/>
              </a:rPr>
              <a:t>SEN92355P</a:t>
            </a:r>
            <a:endParaRPr lang="en-US" sz="1050" dirty="0">
              <a:solidFill>
                <a:schemeClr val="bg2"/>
              </a:solidFill>
            </a:endParaRPr>
          </a:p>
        </p:txBody>
      </p:sp>
    </p:spTree>
    <p:extLst>
      <p:ext uri="{BB962C8B-B14F-4D97-AF65-F5344CB8AC3E}">
        <p14:creationId xmlns:p14="http://schemas.microsoft.com/office/powerpoint/2010/main" val="16652862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A3E918-887E-B84A-BE26-88E214CEE903}"/>
              </a:ext>
            </a:extLst>
          </p:cNvPr>
          <p:cNvPicPr>
            <a:picLocks noChangeAspect="1"/>
          </p:cNvPicPr>
          <p:nvPr/>
        </p:nvPicPr>
        <p:blipFill>
          <a:blip r:embed="rId3">
            <a:alphaModFix amt="0"/>
          </a:blip>
          <a:stretch>
            <a:fillRect/>
          </a:stretch>
        </p:blipFill>
        <p:spPr>
          <a:xfrm>
            <a:off x="788296" y="10993467"/>
            <a:ext cx="4572000" cy="2565400"/>
          </a:xfrm>
          <a:prstGeom prst="rect">
            <a:avLst/>
          </a:prstGeom>
          <a:solidFill>
            <a:srgbClr val="FFFFFF"/>
          </a:solidFill>
        </p:spPr>
      </p:pic>
      <p:sp>
        <p:nvSpPr>
          <p:cNvPr id="23" name="Rectangle 22">
            <a:extLst>
              <a:ext uri="{FF2B5EF4-FFF2-40B4-BE49-F238E27FC236}">
                <a16:creationId xmlns:a16="http://schemas.microsoft.com/office/drawing/2014/main" id="{F0734DEC-A3E4-7145-8AEB-BF07A18D6C37}"/>
              </a:ext>
            </a:extLst>
          </p:cNvPr>
          <p:cNvSpPr/>
          <p:nvPr/>
        </p:nvSpPr>
        <p:spPr bwMode="auto">
          <a:xfrm rot="16200000">
            <a:off x="10629769" y="-10640651"/>
            <a:ext cx="3113584" cy="24394885"/>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Text Box 3"/>
          <p:cNvSpPr txBox="1">
            <a:spLocks/>
          </p:cNvSpPr>
          <p:nvPr/>
        </p:nvSpPr>
        <p:spPr bwMode="auto">
          <a:xfrm>
            <a:off x="-270823" y="579687"/>
            <a:ext cx="2491476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12000" dirty="0">
                <a:solidFill>
                  <a:srgbClr val="FDFAFF"/>
                </a:solidFill>
                <a:latin typeface="Dosis" charset="0"/>
                <a:ea typeface="Dosis" charset="0"/>
                <a:cs typeface="Dosis" charset="0"/>
                <a:sym typeface="Poppins Medium" charset="0"/>
              </a:rPr>
              <a:t>Temperature/Humidity Sensor</a:t>
            </a:r>
          </a:p>
        </p:txBody>
      </p:sp>
      <p:pic>
        <p:nvPicPr>
          <p:cNvPr id="1026" name="Picture 2" descr="Image result for dht22 sensor">
            <a:extLst>
              <a:ext uri="{FF2B5EF4-FFF2-40B4-BE49-F238E27FC236}">
                <a16:creationId xmlns:a16="http://schemas.microsoft.com/office/drawing/2014/main" id="{D055299B-9A2E-4613-926E-7BF0F24A6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7778" y="4358099"/>
            <a:ext cx="3096345" cy="30900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FE8EE2-C66C-49C8-8918-CD9BFBE4692B}"/>
              </a:ext>
            </a:extLst>
          </p:cNvPr>
          <p:cNvSpPr txBox="1"/>
          <p:nvPr/>
        </p:nvSpPr>
        <p:spPr>
          <a:xfrm>
            <a:off x="19397779" y="7687537"/>
            <a:ext cx="3096344" cy="923330"/>
          </a:xfrm>
          <a:prstGeom prst="rect">
            <a:avLst/>
          </a:prstGeom>
          <a:noFill/>
        </p:spPr>
        <p:txBody>
          <a:bodyPr wrap="square" rtlCol="0">
            <a:spAutoFit/>
          </a:bodyPr>
          <a:lstStyle/>
          <a:p>
            <a:pPr algn="ctr"/>
            <a:r>
              <a:rPr lang="en-US" altLang="x-none" sz="5400" dirty="0">
                <a:solidFill>
                  <a:schemeClr val="bg2"/>
                </a:solidFill>
                <a:latin typeface="Dosis" charset="0"/>
                <a:ea typeface="Dosis" charset="0"/>
                <a:cs typeface="Dosis" charset="0"/>
                <a:sym typeface="Poppins Medium" charset="0"/>
              </a:rPr>
              <a:t>DHT22</a:t>
            </a:r>
            <a:endParaRPr lang="en-US" sz="1050" dirty="0">
              <a:solidFill>
                <a:schemeClr val="bg2"/>
              </a:solidFill>
            </a:endParaRPr>
          </a:p>
        </p:txBody>
      </p:sp>
      <p:graphicFrame>
        <p:nvGraphicFramePr>
          <p:cNvPr id="8" name="Table 7">
            <a:extLst>
              <a:ext uri="{FF2B5EF4-FFF2-40B4-BE49-F238E27FC236}">
                <a16:creationId xmlns:a16="http://schemas.microsoft.com/office/drawing/2014/main" id="{7B0F179F-92C1-4234-A915-A396941D5885}"/>
              </a:ext>
            </a:extLst>
          </p:cNvPr>
          <p:cNvGraphicFramePr>
            <a:graphicFrameLocks noGrp="1"/>
          </p:cNvGraphicFramePr>
          <p:nvPr>
            <p:extLst>
              <p:ext uri="{D42A27DB-BD31-4B8C-83A1-F6EECF244321}">
                <p14:modId xmlns:p14="http://schemas.microsoft.com/office/powerpoint/2010/main" val="2673902504"/>
              </p:ext>
            </p:extLst>
          </p:nvPr>
        </p:nvGraphicFramePr>
        <p:xfrm>
          <a:off x="1534816" y="6379295"/>
          <a:ext cx="16167970" cy="4402606"/>
        </p:xfrm>
        <a:graphic>
          <a:graphicData uri="http://schemas.openxmlformats.org/drawingml/2006/table">
            <a:tbl>
              <a:tblPr firstRow="1" bandRow="1">
                <a:tableStyleId>{073A0DAA-6AF3-43AB-8588-CEC1D06C72B9}</a:tableStyleId>
              </a:tblPr>
              <a:tblGrid>
                <a:gridCol w="5474133">
                  <a:extLst>
                    <a:ext uri="{9D8B030D-6E8A-4147-A177-3AD203B41FA5}">
                      <a16:colId xmlns:a16="http://schemas.microsoft.com/office/drawing/2014/main" val="2677515915"/>
                    </a:ext>
                  </a:extLst>
                </a:gridCol>
                <a:gridCol w="4501149">
                  <a:extLst>
                    <a:ext uri="{9D8B030D-6E8A-4147-A177-3AD203B41FA5}">
                      <a16:colId xmlns:a16="http://schemas.microsoft.com/office/drawing/2014/main" val="134341961"/>
                    </a:ext>
                  </a:extLst>
                </a:gridCol>
                <a:gridCol w="6192688">
                  <a:extLst>
                    <a:ext uri="{9D8B030D-6E8A-4147-A177-3AD203B41FA5}">
                      <a16:colId xmlns:a16="http://schemas.microsoft.com/office/drawing/2014/main" val="2975446587"/>
                    </a:ext>
                  </a:extLst>
                </a:gridCol>
              </a:tblGrid>
              <a:tr h="1334016">
                <a:tc>
                  <a:txBody>
                    <a:bodyPr/>
                    <a:lstStyle/>
                    <a:p>
                      <a:pPr algn="ctr"/>
                      <a:r>
                        <a:rPr lang="en-US" sz="4600" dirty="0"/>
                        <a:t>Component</a:t>
                      </a:r>
                    </a:p>
                  </a:txBody>
                  <a:tcPr marL="74112" marR="74112" marT="37056" marB="37056"/>
                </a:tc>
                <a:tc>
                  <a:txBody>
                    <a:bodyPr/>
                    <a:lstStyle/>
                    <a:p>
                      <a:pPr algn="ctr"/>
                      <a:r>
                        <a:rPr lang="en-US" sz="4600" dirty="0"/>
                        <a:t>DHT22</a:t>
                      </a:r>
                    </a:p>
                  </a:txBody>
                  <a:tcPr marL="74112" marR="74112" marT="37056" marB="37056"/>
                </a:tc>
                <a:tc>
                  <a:txBody>
                    <a:bodyPr/>
                    <a:lstStyle/>
                    <a:p>
                      <a:pPr algn="ctr"/>
                      <a:r>
                        <a:rPr lang="en-US" sz="4600"/>
                        <a:t>AD7314</a:t>
                      </a:r>
                      <a:endParaRPr lang="en-US" sz="4600" dirty="0"/>
                    </a:p>
                  </a:txBody>
                  <a:tcPr marL="74112" marR="74112" marT="37056" marB="37056"/>
                </a:tc>
                <a:extLst>
                  <a:ext uri="{0D108BD9-81ED-4DB2-BD59-A6C34878D82A}">
                    <a16:rowId xmlns:a16="http://schemas.microsoft.com/office/drawing/2014/main" val="3421106354"/>
                  </a:ext>
                </a:extLst>
              </a:tr>
              <a:tr h="1334016">
                <a:tc>
                  <a:txBody>
                    <a:bodyPr/>
                    <a:lstStyle/>
                    <a:p>
                      <a:pPr algn="l"/>
                      <a:r>
                        <a:rPr lang="en-US" sz="4600" b="1" dirty="0"/>
                        <a:t>Temperature Reading</a:t>
                      </a:r>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t>40 – 80 </a:t>
                      </a:r>
                      <a:r>
                        <a:rPr lang="en-US" sz="4800" dirty="0">
                          <a:solidFill>
                            <a:schemeClr val="bg2"/>
                          </a:solidFill>
                        </a:rPr>
                        <a:t>°C</a:t>
                      </a:r>
                    </a:p>
                    <a:p>
                      <a:pPr algn="l"/>
                      <a:endParaRPr lang="en-US" sz="4600" dirty="0"/>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t>-35 – 85 </a:t>
                      </a:r>
                      <a:r>
                        <a:rPr lang="en-US" sz="4400" dirty="0">
                          <a:solidFill>
                            <a:schemeClr val="bg2"/>
                          </a:solidFill>
                        </a:rPr>
                        <a:t>°C</a:t>
                      </a:r>
                    </a:p>
                    <a:p>
                      <a:endParaRPr lang="en-US" sz="4600" dirty="0"/>
                    </a:p>
                  </a:txBody>
                  <a:tcPr marL="74112" marR="74112" marT="37056" marB="37056"/>
                </a:tc>
                <a:extLst>
                  <a:ext uri="{0D108BD9-81ED-4DB2-BD59-A6C34878D82A}">
                    <a16:rowId xmlns:a16="http://schemas.microsoft.com/office/drawing/2014/main" val="755536484"/>
                  </a:ext>
                </a:extLst>
              </a:tr>
              <a:tr h="780959">
                <a:tc>
                  <a:txBody>
                    <a:bodyPr/>
                    <a:lstStyle/>
                    <a:p>
                      <a:r>
                        <a:rPr lang="en-US" sz="4600" b="1" dirty="0"/>
                        <a:t>Operating Voltage</a:t>
                      </a:r>
                    </a:p>
                  </a:txBody>
                  <a:tcPr marL="74112" marR="74112" marT="37056" marB="3705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dirty="0">
                          <a:solidFill>
                            <a:schemeClr val="bg2"/>
                          </a:solidFill>
                        </a:rPr>
                        <a:t>5 V</a:t>
                      </a:r>
                      <a:endParaRPr lang="en-US" sz="4800" dirty="0">
                        <a:solidFill>
                          <a:schemeClr val="bg2"/>
                        </a:solidFill>
                      </a:endParaRPr>
                    </a:p>
                  </a:txBody>
                  <a:tcPr marL="74112" marR="74112" marT="37056" marB="37056"/>
                </a:tc>
                <a:tc>
                  <a:txBody>
                    <a:bodyPr/>
                    <a:lstStyle/>
                    <a:p>
                      <a:r>
                        <a:rPr lang="en-US" sz="4600" dirty="0"/>
                        <a:t>2.65 – 5.5 V</a:t>
                      </a:r>
                    </a:p>
                  </a:txBody>
                  <a:tcPr marL="74112" marR="74112" marT="37056" marB="37056"/>
                </a:tc>
                <a:extLst>
                  <a:ext uri="{0D108BD9-81ED-4DB2-BD59-A6C34878D82A}">
                    <a16:rowId xmlns:a16="http://schemas.microsoft.com/office/drawing/2014/main" val="3689655893"/>
                  </a:ext>
                </a:extLst>
              </a:tr>
              <a:tr h="780959">
                <a:tc>
                  <a:txBody>
                    <a:bodyPr/>
                    <a:lstStyle/>
                    <a:p>
                      <a:r>
                        <a:rPr lang="en-US" sz="4600" b="1" dirty="0"/>
                        <a:t>Max Current</a:t>
                      </a:r>
                    </a:p>
                  </a:txBody>
                  <a:tcPr marL="74112" marR="74112" marT="37056" marB="37056"/>
                </a:tc>
                <a:tc>
                  <a:txBody>
                    <a:bodyPr/>
                    <a:lstStyle/>
                    <a:p>
                      <a:r>
                        <a:rPr lang="en-US" sz="4600" dirty="0"/>
                        <a:t>2.5 mA</a:t>
                      </a:r>
                    </a:p>
                  </a:txBody>
                  <a:tcPr marL="74112" marR="74112" marT="37056" marB="37056"/>
                </a:tc>
                <a:tc>
                  <a:txBody>
                    <a:bodyPr/>
                    <a:lstStyle/>
                    <a:p>
                      <a:r>
                        <a:rPr lang="en-US" sz="4600" dirty="0"/>
                        <a:t>1.2 mA</a:t>
                      </a:r>
                    </a:p>
                  </a:txBody>
                  <a:tcPr marL="74112" marR="74112" marT="37056" marB="37056"/>
                </a:tc>
                <a:extLst>
                  <a:ext uri="{0D108BD9-81ED-4DB2-BD59-A6C34878D82A}">
                    <a16:rowId xmlns:a16="http://schemas.microsoft.com/office/drawing/2014/main" val="1237917522"/>
                  </a:ext>
                </a:extLst>
              </a:tr>
            </a:tbl>
          </a:graphicData>
        </a:graphic>
      </p:graphicFrame>
      <p:pic>
        <p:nvPicPr>
          <p:cNvPr id="5122" name="Picture 2" descr="AD7314ARMZ Analog Devices Inc. | AD7314ARMZ-ND DigiKey Electronics">
            <a:extLst>
              <a:ext uri="{FF2B5EF4-FFF2-40B4-BE49-F238E27FC236}">
                <a16:creationId xmlns:a16="http://schemas.microsoft.com/office/drawing/2014/main" id="{F14ACC61-CB35-4E88-AC88-6E6DC76C5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773" r="1932" b="18898"/>
          <a:stretch/>
        </p:blipFill>
        <p:spPr bwMode="auto">
          <a:xfrm>
            <a:off x="18784100" y="8580598"/>
            <a:ext cx="4323699" cy="28803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6DFD8D-7FEA-48AF-928D-3C3E358CB653}"/>
              </a:ext>
            </a:extLst>
          </p:cNvPr>
          <p:cNvSpPr txBox="1"/>
          <p:nvPr/>
        </p:nvSpPr>
        <p:spPr>
          <a:xfrm>
            <a:off x="19371936" y="11460919"/>
            <a:ext cx="3096344" cy="923330"/>
          </a:xfrm>
          <a:prstGeom prst="rect">
            <a:avLst/>
          </a:prstGeom>
          <a:noFill/>
        </p:spPr>
        <p:txBody>
          <a:bodyPr wrap="square" rtlCol="0">
            <a:spAutoFit/>
          </a:bodyPr>
          <a:lstStyle/>
          <a:p>
            <a:pPr algn="ctr"/>
            <a:r>
              <a:rPr lang="en-US" altLang="x-none" sz="5400" dirty="0">
                <a:solidFill>
                  <a:schemeClr val="bg2"/>
                </a:solidFill>
                <a:latin typeface="Dosis" charset="0"/>
                <a:ea typeface="Dosis" charset="0"/>
                <a:cs typeface="Dosis" charset="0"/>
                <a:sym typeface="Poppins Medium" charset="0"/>
              </a:rPr>
              <a:t>AD7314</a:t>
            </a:r>
            <a:endParaRPr lang="en-US" sz="1050" dirty="0">
              <a:solidFill>
                <a:schemeClr val="bg2"/>
              </a:solidFill>
            </a:endParaRPr>
          </a:p>
        </p:txBody>
      </p:sp>
    </p:spTree>
    <p:extLst>
      <p:ext uri="{BB962C8B-B14F-4D97-AF65-F5344CB8AC3E}">
        <p14:creationId xmlns:p14="http://schemas.microsoft.com/office/powerpoint/2010/main" val="3596481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or: Elbow 34">
            <a:extLst>
              <a:ext uri="{FF2B5EF4-FFF2-40B4-BE49-F238E27FC236}">
                <a16:creationId xmlns:a16="http://schemas.microsoft.com/office/drawing/2014/main" id="{978801D4-66EE-4557-996D-69F3E789BDF9}"/>
              </a:ext>
            </a:extLst>
          </p:cNvPr>
          <p:cNvCxnSpPr>
            <a:cxnSpLocks/>
          </p:cNvCxnSpPr>
          <p:nvPr/>
        </p:nvCxnSpPr>
        <p:spPr bwMode="auto">
          <a:xfrm rot="10800000" flipV="1">
            <a:off x="9527919" y="7612535"/>
            <a:ext cx="3607080" cy="3568856"/>
          </a:xfrm>
          <a:prstGeom prst="bentConnector3">
            <a:avLst>
              <a:gd name="adj1" fmla="val 86075"/>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6" name="Connector: Elbow 35">
            <a:extLst>
              <a:ext uri="{FF2B5EF4-FFF2-40B4-BE49-F238E27FC236}">
                <a16:creationId xmlns:a16="http://schemas.microsoft.com/office/drawing/2014/main" id="{C9D992E7-98C5-4670-A9A1-5DE8A91AC4AD}"/>
              </a:ext>
            </a:extLst>
          </p:cNvPr>
          <p:cNvCxnSpPr>
            <a:cxnSpLocks/>
          </p:cNvCxnSpPr>
          <p:nvPr/>
        </p:nvCxnSpPr>
        <p:spPr bwMode="auto">
          <a:xfrm rot="10800000">
            <a:off x="9534605" y="2623428"/>
            <a:ext cx="3501360" cy="3494418"/>
          </a:xfrm>
          <a:prstGeom prst="bentConnector3">
            <a:avLst>
              <a:gd name="adj1" fmla="val 87164"/>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2" name="TextBox 1">
            <a:extLst>
              <a:ext uri="{FF2B5EF4-FFF2-40B4-BE49-F238E27FC236}">
                <a16:creationId xmlns:a16="http://schemas.microsoft.com/office/drawing/2014/main" id="{C1343D05-0ECB-454E-82E7-2442CD49EEA8}"/>
              </a:ext>
            </a:extLst>
          </p:cNvPr>
          <p:cNvSpPr txBox="1"/>
          <p:nvPr/>
        </p:nvSpPr>
        <p:spPr>
          <a:xfrm>
            <a:off x="2486424" y="-2525486"/>
            <a:ext cx="184731" cy="400110"/>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8C8DDF1-6A98-4729-A886-48A75BA5495F}"/>
              </a:ext>
            </a:extLst>
          </p:cNvPr>
          <p:cNvSpPr txBox="1"/>
          <p:nvPr/>
        </p:nvSpPr>
        <p:spPr>
          <a:xfrm>
            <a:off x="8546701" y="-2525486"/>
            <a:ext cx="184731" cy="400110"/>
          </a:xfrm>
          <a:prstGeom prst="rect">
            <a:avLst/>
          </a:prstGeom>
          <a:noFill/>
        </p:spPr>
        <p:txBody>
          <a:bodyPr wrap="none" rtlCol="0">
            <a:spAutoFit/>
          </a:bodyPr>
          <a:lstStyle/>
          <a:p>
            <a:endParaRPr lang="en-US" dirty="0"/>
          </a:p>
        </p:txBody>
      </p:sp>
      <p:sp>
        <p:nvSpPr>
          <p:cNvPr id="8" name="Rectangle: Rounded Corners 7">
            <a:extLst>
              <a:ext uri="{FF2B5EF4-FFF2-40B4-BE49-F238E27FC236}">
                <a16:creationId xmlns:a16="http://schemas.microsoft.com/office/drawing/2014/main" id="{7BBC874F-050A-4EC8-A0BB-8B5F09D05CB0}"/>
              </a:ext>
            </a:extLst>
          </p:cNvPr>
          <p:cNvSpPr/>
          <p:nvPr/>
        </p:nvSpPr>
        <p:spPr bwMode="auto">
          <a:xfrm>
            <a:off x="5639272" y="881336"/>
            <a:ext cx="3888433" cy="3384376"/>
          </a:xfrm>
          <a:prstGeom prst="roundRect">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1" name="TextBox 10">
            <a:extLst>
              <a:ext uri="{FF2B5EF4-FFF2-40B4-BE49-F238E27FC236}">
                <a16:creationId xmlns:a16="http://schemas.microsoft.com/office/drawing/2014/main" id="{B38741A8-7AF9-44AF-9819-8F52BAB853B5}"/>
              </a:ext>
            </a:extLst>
          </p:cNvPr>
          <p:cNvSpPr txBox="1"/>
          <p:nvPr/>
        </p:nvSpPr>
        <p:spPr>
          <a:xfrm>
            <a:off x="6076030" y="1511695"/>
            <a:ext cx="3014915" cy="2123658"/>
          </a:xfrm>
          <a:prstGeom prst="rect">
            <a:avLst/>
          </a:prstGeom>
          <a:noFill/>
        </p:spPr>
        <p:txBody>
          <a:bodyPr wrap="square" rtlCol="0">
            <a:spAutoFit/>
          </a:bodyPr>
          <a:lstStyle/>
          <a:p>
            <a:pPr algn="ctr"/>
            <a:r>
              <a:rPr lang="en-US" sz="6600" dirty="0">
                <a:solidFill>
                  <a:srgbClr val="FFFFFF"/>
                </a:solidFill>
              </a:rPr>
              <a:t>RF Module</a:t>
            </a:r>
          </a:p>
        </p:txBody>
      </p:sp>
      <p:sp>
        <p:nvSpPr>
          <p:cNvPr id="12" name="Rectangle: Rounded Corners 11">
            <a:extLst>
              <a:ext uri="{FF2B5EF4-FFF2-40B4-BE49-F238E27FC236}">
                <a16:creationId xmlns:a16="http://schemas.microsoft.com/office/drawing/2014/main" id="{E1C1CD19-D081-42BE-8E33-AEF8E7028134}"/>
              </a:ext>
            </a:extLst>
          </p:cNvPr>
          <p:cNvSpPr/>
          <p:nvPr/>
        </p:nvSpPr>
        <p:spPr bwMode="auto">
          <a:xfrm>
            <a:off x="10459099" y="881336"/>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3" name="TextBox 12">
            <a:extLst>
              <a:ext uri="{FF2B5EF4-FFF2-40B4-BE49-F238E27FC236}">
                <a16:creationId xmlns:a16="http://schemas.microsoft.com/office/drawing/2014/main" id="{C1BD2D9A-86DA-4632-8838-840B46D61B40}"/>
              </a:ext>
            </a:extLst>
          </p:cNvPr>
          <p:cNvSpPr txBox="1"/>
          <p:nvPr/>
        </p:nvSpPr>
        <p:spPr>
          <a:xfrm>
            <a:off x="10895857" y="1511695"/>
            <a:ext cx="3014915" cy="2123658"/>
          </a:xfrm>
          <a:prstGeom prst="rect">
            <a:avLst/>
          </a:prstGeom>
          <a:noFill/>
        </p:spPr>
        <p:txBody>
          <a:bodyPr wrap="square" rtlCol="0">
            <a:spAutoFit/>
          </a:bodyPr>
          <a:lstStyle/>
          <a:p>
            <a:pPr algn="ctr"/>
            <a:r>
              <a:rPr lang="en-US" sz="6600" dirty="0">
                <a:solidFill>
                  <a:srgbClr val="FFFFFF"/>
                </a:solidFill>
              </a:rPr>
              <a:t>Solar</a:t>
            </a:r>
          </a:p>
          <a:p>
            <a:pPr algn="ctr"/>
            <a:r>
              <a:rPr lang="en-US" sz="6600" dirty="0">
                <a:solidFill>
                  <a:srgbClr val="FFFFFF"/>
                </a:solidFill>
              </a:rPr>
              <a:t>Panel</a:t>
            </a:r>
          </a:p>
        </p:txBody>
      </p:sp>
      <p:sp>
        <p:nvSpPr>
          <p:cNvPr id="14" name="Rectangle: Rounded Corners 13">
            <a:extLst>
              <a:ext uri="{FF2B5EF4-FFF2-40B4-BE49-F238E27FC236}">
                <a16:creationId xmlns:a16="http://schemas.microsoft.com/office/drawing/2014/main" id="{BA3BAF70-0B73-4DD9-B51E-7A4C716C0040}"/>
              </a:ext>
            </a:extLst>
          </p:cNvPr>
          <p:cNvSpPr/>
          <p:nvPr/>
        </p:nvSpPr>
        <p:spPr bwMode="auto">
          <a:xfrm>
            <a:off x="5639272"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5" name="TextBox 14">
            <a:extLst>
              <a:ext uri="{FF2B5EF4-FFF2-40B4-BE49-F238E27FC236}">
                <a16:creationId xmlns:a16="http://schemas.microsoft.com/office/drawing/2014/main" id="{6D95E7FC-521D-44A7-82E3-077DAEA92792}"/>
              </a:ext>
            </a:extLst>
          </p:cNvPr>
          <p:cNvSpPr txBox="1"/>
          <p:nvPr/>
        </p:nvSpPr>
        <p:spPr>
          <a:xfrm>
            <a:off x="6076030" y="6304002"/>
            <a:ext cx="3014915" cy="1107996"/>
          </a:xfrm>
          <a:prstGeom prst="rect">
            <a:avLst/>
          </a:prstGeom>
          <a:noFill/>
        </p:spPr>
        <p:txBody>
          <a:bodyPr wrap="square" rtlCol="0">
            <a:spAutoFit/>
          </a:bodyPr>
          <a:lstStyle/>
          <a:p>
            <a:pPr algn="ctr"/>
            <a:r>
              <a:rPr lang="en-US" sz="6600" dirty="0">
                <a:solidFill>
                  <a:srgbClr val="FFFFFF"/>
                </a:solidFill>
              </a:rPr>
              <a:t>MCU</a:t>
            </a:r>
          </a:p>
        </p:txBody>
      </p:sp>
      <p:sp>
        <p:nvSpPr>
          <p:cNvPr id="16" name="Rectangle: Rounded Corners 15">
            <a:extLst>
              <a:ext uri="{FF2B5EF4-FFF2-40B4-BE49-F238E27FC236}">
                <a16:creationId xmlns:a16="http://schemas.microsoft.com/office/drawing/2014/main" id="{04C88342-B5FD-476B-96E9-5528741EA61F}"/>
              </a:ext>
            </a:extLst>
          </p:cNvPr>
          <p:cNvSpPr/>
          <p:nvPr/>
        </p:nvSpPr>
        <p:spPr bwMode="auto">
          <a:xfrm>
            <a:off x="10459099" y="516581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7" name="TextBox 16">
            <a:extLst>
              <a:ext uri="{FF2B5EF4-FFF2-40B4-BE49-F238E27FC236}">
                <a16:creationId xmlns:a16="http://schemas.microsoft.com/office/drawing/2014/main" id="{3D9284E0-A0B0-4433-9CD4-ABA0490ECD0F}"/>
              </a:ext>
            </a:extLst>
          </p:cNvPr>
          <p:cNvSpPr txBox="1"/>
          <p:nvPr/>
        </p:nvSpPr>
        <p:spPr>
          <a:xfrm>
            <a:off x="10895857" y="5797708"/>
            <a:ext cx="3014915" cy="2123658"/>
          </a:xfrm>
          <a:prstGeom prst="rect">
            <a:avLst/>
          </a:prstGeom>
          <a:noFill/>
        </p:spPr>
        <p:txBody>
          <a:bodyPr wrap="square" rtlCol="0">
            <a:spAutoFit/>
          </a:bodyPr>
          <a:lstStyle/>
          <a:p>
            <a:pPr algn="ctr"/>
            <a:r>
              <a:rPr lang="en-US" sz="6600" dirty="0">
                <a:solidFill>
                  <a:srgbClr val="FFFFFF"/>
                </a:solidFill>
              </a:rPr>
              <a:t>Power Control</a:t>
            </a:r>
          </a:p>
        </p:txBody>
      </p:sp>
      <p:sp>
        <p:nvSpPr>
          <p:cNvPr id="18" name="Rectangle: Rounded Corners 17">
            <a:extLst>
              <a:ext uri="{FF2B5EF4-FFF2-40B4-BE49-F238E27FC236}">
                <a16:creationId xmlns:a16="http://schemas.microsoft.com/office/drawing/2014/main" id="{5089A671-2F0B-40D7-BE19-3D27F7FA9ACB}"/>
              </a:ext>
            </a:extLst>
          </p:cNvPr>
          <p:cNvSpPr/>
          <p:nvPr/>
        </p:nvSpPr>
        <p:spPr bwMode="auto">
          <a:xfrm>
            <a:off x="10459099" y="9396963"/>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19" name="TextBox 18">
            <a:extLst>
              <a:ext uri="{FF2B5EF4-FFF2-40B4-BE49-F238E27FC236}">
                <a16:creationId xmlns:a16="http://schemas.microsoft.com/office/drawing/2014/main" id="{E11DF88A-A825-4533-AB73-0591BD693C5C}"/>
              </a:ext>
            </a:extLst>
          </p:cNvPr>
          <p:cNvSpPr txBox="1"/>
          <p:nvPr/>
        </p:nvSpPr>
        <p:spPr>
          <a:xfrm>
            <a:off x="10459099" y="10535153"/>
            <a:ext cx="3888433" cy="1107996"/>
          </a:xfrm>
          <a:prstGeom prst="rect">
            <a:avLst/>
          </a:prstGeom>
          <a:noFill/>
        </p:spPr>
        <p:txBody>
          <a:bodyPr wrap="square" rtlCol="0">
            <a:spAutoFit/>
          </a:bodyPr>
          <a:lstStyle/>
          <a:p>
            <a:pPr algn="ctr"/>
            <a:r>
              <a:rPr lang="en-US" sz="6600" dirty="0">
                <a:solidFill>
                  <a:srgbClr val="FFFFFF"/>
                </a:solidFill>
              </a:rPr>
              <a:t>Battery</a:t>
            </a:r>
          </a:p>
        </p:txBody>
      </p:sp>
      <p:sp>
        <p:nvSpPr>
          <p:cNvPr id="20" name="Rectangle: Rounded Corners 19">
            <a:extLst>
              <a:ext uri="{FF2B5EF4-FFF2-40B4-BE49-F238E27FC236}">
                <a16:creationId xmlns:a16="http://schemas.microsoft.com/office/drawing/2014/main" id="{BCE1450F-866E-48FA-B677-BE258D466F89}"/>
              </a:ext>
            </a:extLst>
          </p:cNvPr>
          <p:cNvSpPr/>
          <p:nvPr/>
        </p:nvSpPr>
        <p:spPr bwMode="auto">
          <a:xfrm>
            <a:off x="5639272" y="9400562"/>
            <a:ext cx="3888433" cy="3384376"/>
          </a:xfrm>
          <a:prstGeom prst="roundRect">
            <a:avLst/>
          </a:prstGeom>
          <a:solidFill>
            <a:schemeClr val="accent5">
              <a:lumMod val="75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1" name="TextBox 20">
            <a:extLst>
              <a:ext uri="{FF2B5EF4-FFF2-40B4-BE49-F238E27FC236}">
                <a16:creationId xmlns:a16="http://schemas.microsoft.com/office/drawing/2014/main" id="{857B8D2E-122A-4504-9B84-2EB564C20803}"/>
              </a:ext>
            </a:extLst>
          </p:cNvPr>
          <p:cNvSpPr txBox="1"/>
          <p:nvPr/>
        </p:nvSpPr>
        <p:spPr>
          <a:xfrm>
            <a:off x="5857649" y="10535153"/>
            <a:ext cx="3451675" cy="1107996"/>
          </a:xfrm>
          <a:prstGeom prst="rect">
            <a:avLst/>
          </a:prstGeom>
          <a:noFill/>
        </p:spPr>
        <p:txBody>
          <a:bodyPr wrap="square" rtlCol="0">
            <a:spAutoFit/>
          </a:bodyPr>
          <a:lstStyle/>
          <a:p>
            <a:pPr algn="ctr"/>
            <a:r>
              <a:rPr lang="en-US" sz="6600" dirty="0">
                <a:solidFill>
                  <a:srgbClr val="FFFFFF"/>
                </a:solidFill>
              </a:rPr>
              <a:t>Sensor</a:t>
            </a:r>
          </a:p>
        </p:txBody>
      </p:sp>
      <p:cxnSp>
        <p:nvCxnSpPr>
          <p:cNvPr id="4" name="Straight Connector 3">
            <a:extLst>
              <a:ext uri="{FF2B5EF4-FFF2-40B4-BE49-F238E27FC236}">
                <a16:creationId xmlns:a16="http://schemas.microsoft.com/office/drawing/2014/main" id="{6D5B8709-A14D-47D2-A66B-45D7B485CF66}"/>
              </a:ext>
            </a:extLst>
          </p:cNvPr>
          <p:cNvCxnSpPr>
            <a:cxnSpLocks/>
          </p:cNvCxnSpPr>
          <p:nvPr/>
        </p:nvCxnSpPr>
        <p:spPr bwMode="auto">
          <a:xfrm>
            <a:off x="15368119" y="268153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sp>
        <p:nvSpPr>
          <p:cNvPr id="22" name="TextBox 21">
            <a:extLst>
              <a:ext uri="{FF2B5EF4-FFF2-40B4-BE49-F238E27FC236}">
                <a16:creationId xmlns:a16="http://schemas.microsoft.com/office/drawing/2014/main" id="{840F218A-9FCC-4250-8BA7-BBFC783100D7}"/>
              </a:ext>
            </a:extLst>
          </p:cNvPr>
          <p:cNvSpPr txBox="1"/>
          <p:nvPr/>
        </p:nvSpPr>
        <p:spPr>
          <a:xfrm>
            <a:off x="17297091" y="2979002"/>
            <a:ext cx="1519645" cy="707876"/>
          </a:xfrm>
          <a:prstGeom prst="rect">
            <a:avLst/>
          </a:prstGeom>
          <a:noFill/>
        </p:spPr>
        <p:txBody>
          <a:bodyPr wrap="square" rtlCol="0">
            <a:spAutoFit/>
          </a:bodyPr>
          <a:lstStyle/>
          <a:p>
            <a:r>
              <a:rPr lang="en-US" sz="4000" dirty="0">
                <a:solidFill>
                  <a:schemeClr val="bg2"/>
                </a:solidFill>
              </a:rPr>
              <a:t>Power</a:t>
            </a:r>
          </a:p>
        </p:txBody>
      </p:sp>
      <p:sp>
        <p:nvSpPr>
          <p:cNvPr id="23" name="Oval 22">
            <a:extLst>
              <a:ext uri="{FF2B5EF4-FFF2-40B4-BE49-F238E27FC236}">
                <a16:creationId xmlns:a16="http://schemas.microsoft.com/office/drawing/2014/main" id="{3B15F567-96C0-4DEA-A5E1-983446054CCD}"/>
              </a:ext>
            </a:extLst>
          </p:cNvPr>
          <p:cNvSpPr/>
          <p:nvPr/>
        </p:nvSpPr>
        <p:spPr bwMode="auto">
          <a:xfrm>
            <a:off x="18816736" y="3141274"/>
            <a:ext cx="432048" cy="399781"/>
          </a:xfrm>
          <a:prstGeom prst="ellipse">
            <a:avLst/>
          </a:prstGeom>
          <a:solidFill>
            <a:srgbClr val="F52334"/>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Box 24">
            <a:extLst>
              <a:ext uri="{FF2B5EF4-FFF2-40B4-BE49-F238E27FC236}">
                <a16:creationId xmlns:a16="http://schemas.microsoft.com/office/drawing/2014/main" id="{40F3729A-94E3-4EA5-80FA-41D0BE077984}"/>
              </a:ext>
            </a:extLst>
          </p:cNvPr>
          <p:cNvSpPr txBox="1"/>
          <p:nvPr/>
        </p:nvSpPr>
        <p:spPr>
          <a:xfrm>
            <a:off x="15368119" y="3845858"/>
            <a:ext cx="3888432" cy="707886"/>
          </a:xfrm>
          <a:prstGeom prst="rect">
            <a:avLst/>
          </a:prstGeom>
          <a:noFill/>
        </p:spPr>
        <p:txBody>
          <a:bodyPr wrap="square" rtlCol="0">
            <a:spAutoFit/>
          </a:bodyPr>
          <a:lstStyle/>
          <a:p>
            <a:r>
              <a:rPr lang="en-US" sz="4000" dirty="0">
                <a:solidFill>
                  <a:schemeClr val="bg2"/>
                </a:solidFill>
              </a:rPr>
              <a:t>Communication</a:t>
            </a:r>
          </a:p>
        </p:txBody>
      </p:sp>
      <p:sp>
        <p:nvSpPr>
          <p:cNvPr id="28" name="TextBox 27">
            <a:extLst>
              <a:ext uri="{FF2B5EF4-FFF2-40B4-BE49-F238E27FC236}">
                <a16:creationId xmlns:a16="http://schemas.microsoft.com/office/drawing/2014/main" id="{B0AED322-9DA3-473D-99A9-1127BCD97CEB}"/>
              </a:ext>
            </a:extLst>
          </p:cNvPr>
          <p:cNvSpPr txBox="1"/>
          <p:nvPr/>
        </p:nvSpPr>
        <p:spPr>
          <a:xfrm>
            <a:off x="17536126" y="4705376"/>
            <a:ext cx="1288377" cy="707886"/>
          </a:xfrm>
          <a:prstGeom prst="rect">
            <a:avLst/>
          </a:prstGeom>
          <a:noFill/>
        </p:spPr>
        <p:txBody>
          <a:bodyPr wrap="square" rtlCol="0">
            <a:spAutoFit/>
          </a:bodyPr>
          <a:lstStyle/>
          <a:p>
            <a:r>
              <a:rPr lang="en-US" sz="4000" dirty="0">
                <a:solidFill>
                  <a:schemeClr val="bg2"/>
                </a:solidFill>
              </a:rPr>
              <a:t>MCU</a:t>
            </a:r>
          </a:p>
        </p:txBody>
      </p:sp>
      <p:sp>
        <p:nvSpPr>
          <p:cNvPr id="29" name="Oval 28">
            <a:extLst>
              <a:ext uri="{FF2B5EF4-FFF2-40B4-BE49-F238E27FC236}">
                <a16:creationId xmlns:a16="http://schemas.microsoft.com/office/drawing/2014/main" id="{4564F89F-379E-40DC-B27A-2E23DABDB414}"/>
              </a:ext>
            </a:extLst>
          </p:cNvPr>
          <p:cNvSpPr/>
          <p:nvPr/>
        </p:nvSpPr>
        <p:spPr bwMode="auto">
          <a:xfrm>
            <a:off x="18816736" y="4859428"/>
            <a:ext cx="432048" cy="399781"/>
          </a:xfrm>
          <a:prstGeom prst="ellipse">
            <a:avLst/>
          </a:prstGeom>
          <a:solidFill>
            <a:schemeClr val="tx2">
              <a:lumMod val="5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0" name="TextBox 29">
            <a:extLst>
              <a:ext uri="{FF2B5EF4-FFF2-40B4-BE49-F238E27FC236}">
                <a16:creationId xmlns:a16="http://schemas.microsoft.com/office/drawing/2014/main" id="{8AA57FA5-3D03-4EB3-AD66-5DF8D74D48B8}"/>
              </a:ext>
            </a:extLst>
          </p:cNvPr>
          <p:cNvSpPr txBox="1"/>
          <p:nvPr/>
        </p:nvSpPr>
        <p:spPr>
          <a:xfrm>
            <a:off x="16296456" y="5561856"/>
            <a:ext cx="2528047" cy="707886"/>
          </a:xfrm>
          <a:prstGeom prst="rect">
            <a:avLst/>
          </a:prstGeom>
          <a:noFill/>
        </p:spPr>
        <p:txBody>
          <a:bodyPr wrap="square" rtlCol="0">
            <a:spAutoFit/>
          </a:bodyPr>
          <a:lstStyle/>
          <a:p>
            <a:r>
              <a:rPr lang="en-US" sz="4000" dirty="0">
                <a:solidFill>
                  <a:schemeClr val="bg2"/>
                </a:solidFill>
              </a:rPr>
              <a:t>Peripherals</a:t>
            </a:r>
          </a:p>
        </p:txBody>
      </p:sp>
      <p:sp>
        <p:nvSpPr>
          <p:cNvPr id="31" name="Oval 30">
            <a:extLst>
              <a:ext uri="{FF2B5EF4-FFF2-40B4-BE49-F238E27FC236}">
                <a16:creationId xmlns:a16="http://schemas.microsoft.com/office/drawing/2014/main" id="{752CCD1B-D98E-45ED-A56F-B1412BC56127}"/>
              </a:ext>
            </a:extLst>
          </p:cNvPr>
          <p:cNvSpPr/>
          <p:nvPr/>
        </p:nvSpPr>
        <p:spPr bwMode="auto">
          <a:xfrm>
            <a:off x="18816736" y="5718065"/>
            <a:ext cx="432048" cy="399781"/>
          </a:xfrm>
          <a:prstGeom prst="ellipse">
            <a:avLst/>
          </a:prstGeom>
          <a:solidFill>
            <a:srgbClr val="FF9933"/>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2" name="Oval 31">
            <a:extLst>
              <a:ext uri="{FF2B5EF4-FFF2-40B4-BE49-F238E27FC236}">
                <a16:creationId xmlns:a16="http://schemas.microsoft.com/office/drawing/2014/main" id="{4FF13A65-74BA-4B8F-BB8A-A5E705C9A527}"/>
              </a:ext>
            </a:extLst>
          </p:cNvPr>
          <p:cNvSpPr/>
          <p:nvPr/>
        </p:nvSpPr>
        <p:spPr bwMode="auto">
          <a:xfrm>
            <a:off x="18824503" y="4081955"/>
            <a:ext cx="432048" cy="399781"/>
          </a:xfrm>
          <a:prstGeom prst="ellipse">
            <a:avLst/>
          </a:prstGeom>
          <a:solidFill>
            <a:srgbClr val="00B050"/>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3" name="Straight Connector 32">
            <a:extLst>
              <a:ext uri="{FF2B5EF4-FFF2-40B4-BE49-F238E27FC236}">
                <a16:creationId xmlns:a16="http://schemas.microsoft.com/office/drawing/2014/main" id="{C498F6D6-FB37-432B-A584-7DEF12D3BB63}"/>
              </a:ext>
            </a:extLst>
          </p:cNvPr>
          <p:cNvCxnSpPr>
            <a:cxnSpLocks/>
          </p:cNvCxnSpPr>
          <p:nvPr/>
        </p:nvCxnSpPr>
        <p:spPr bwMode="auto">
          <a:xfrm>
            <a:off x="15368119" y="6641976"/>
            <a:ext cx="4103585" cy="0"/>
          </a:xfrm>
          <a:prstGeom prst="line">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cxnSp>
      <p:pic>
        <p:nvPicPr>
          <p:cNvPr id="34" name="Picture 33">
            <a:extLst>
              <a:ext uri="{FF2B5EF4-FFF2-40B4-BE49-F238E27FC236}">
                <a16:creationId xmlns:a16="http://schemas.microsoft.com/office/drawing/2014/main" id="{AD9D18B0-6883-49AC-BC2A-7ADE47548F75}"/>
              </a:ext>
            </a:extLst>
          </p:cNvPr>
          <p:cNvPicPr>
            <a:picLocks noChangeAspect="1"/>
          </p:cNvPicPr>
          <p:nvPr/>
        </p:nvPicPr>
        <p:blipFill>
          <a:blip r:embed="rId4">
            <a:alphaModFix amt="0"/>
          </a:blip>
          <a:stretch>
            <a:fillRect/>
          </a:stretch>
        </p:blipFill>
        <p:spPr>
          <a:xfrm>
            <a:off x="788296" y="10993467"/>
            <a:ext cx="4572000" cy="2565400"/>
          </a:xfrm>
          <a:prstGeom prst="rect">
            <a:avLst/>
          </a:prstGeom>
          <a:solidFill>
            <a:srgbClr val="FFFFFF"/>
          </a:solidFill>
        </p:spPr>
      </p:pic>
      <p:sp>
        <p:nvSpPr>
          <p:cNvPr id="3" name="Arrow: Right 2">
            <a:extLst>
              <a:ext uri="{FF2B5EF4-FFF2-40B4-BE49-F238E27FC236}">
                <a16:creationId xmlns:a16="http://schemas.microsoft.com/office/drawing/2014/main" id="{50CC8833-713E-436D-8D79-9CB2BDD2C109}"/>
              </a:ext>
            </a:extLst>
          </p:cNvPr>
          <p:cNvSpPr/>
          <p:nvPr/>
        </p:nvSpPr>
        <p:spPr bwMode="auto">
          <a:xfrm>
            <a:off x="1130079" y="1565412"/>
            <a:ext cx="3888433" cy="2016224"/>
          </a:xfrm>
          <a:prstGeom prst="rightArrow">
            <a:avLst/>
          </a:prstGeom>
          <a:solidFill>
            <a:schemeClr val="bg2"/>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cxnSp>
        <p:nvCxnSpPr>
          <p:cNvPr id="37" name="Straight Arrow Connector 36">
            <a:extLst>
              <a:ext uri="{FF2B5EF4-FFF2-40B4-BE49-F238E27FC236}">
                <a16:creationId xmlns:a16="http://schemas.microsoft.com/office/drawing/2014/main" id="{5C3EDB46-89D3-4046-8FF0-4AF4B199E68D}"/>
              </a:ext>
            </a:extLst>
          </p:cNvPr>
          <p:cNvCxnSpPr>
            <a:cxnSpLocks/>
          </p:cNvCxnSpPr>
          <p:nvPr/>
        </p:nvCxnSpPr>
        <p:spPr bwMode="auto">
          <a:xfrm>
            <a:off x="9527704" y="6930008"/>
            <a:ext cx="931394" cy="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38" name="Straight Arrow Connector 37">
            <a:extLst>
              <a:ext uri="{FF2B5EF4-FFF2-40B4-BE49-F238E27FC236}">
                <a16:creationId xmlns:a16="http://schemas.microsoft.com/office/drawing/2014/main" id="{46174786-013A-4A26-B2D2-9A95A2172965}"/>
              </a:ext>
            </a:extLst>
          </p:cNvPr>
          <p:cNvCxnSpPr>
            <a:cxnSpLocks/>
          </p:cNvCxnSpPr>
          <p:nvPr/>
        </p:nvCxnSpPr>
        <p:spPr bwMode="auto">
          <a:xfrm>
            <a:off x="12403315" y="4301716"/>
            <a:ext cx="0" cy="900100"/>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39" name="Straight Arrow Connector 38">
            <a:extLst>
              <a:ext uri="{FF2B5EF4-FFF2-40B4-BE49-F238E27FC236}">
                <a16:creationId xmlns:a16="http://schemas.microsoft.com/office/drawing/2014/main" id="{3B8E3D33-D3E5-4BCA-96EE-917DD86AB924}"/>
              </a:ext>
            </a:extLst>
          </p:cNvPr>
          <p:cNvCxnSpPr>
            <a:cxnSpLocks/>
          </p:cNvCxnSpPr>
          <p:nvPr/>
        </p:nvCxnSpPr>
        <p:spPr bwMode="auto">
          <a:xfrm flipV="1">
            <a:off x="12403315" y="8567510"/>
            <a:ext cx="0" cy="882778"/>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cxnSp>
        <p:nvCxnSpPr>
          <p:cNvPr id="40" name="Straight Arrow Connector 39">
            <a:extLst>
              <a:ext uri="{FF2B5EF4-FFF2-40B4-BE49-F238E27FC236}">
                <a16:creationId xmlns:a16="http://schemas.microsoft.com/office/drawing/2014/main" id="{82D1B6C2-6BD6-41B0-A4E8-DD159C6A2175}"/>
              </a:ext>
            </a:extLst>
          </p:cNvPr>
          <p:cNvCxnSpPr>
            <a:cxnSpLocks/>
          </p:cNvCxnSpPr>
          <p:nvPr/>
        </p:nvCxnSpPr>
        <p:spPr bwMode="auto">
          <a:xfrm flipV="1">
            <a:off x="7583488" y="8550188"/>
            <a:ext cx="0" cy="850374"/>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41" name="Straight Arrow Connector 40">
            <a:extLst>
              <a:ext uri="{FF2B5EF4-FFF2-40B4-BE49-F238E27FC236}">
                <a16:creationId xmlns:a16="http://schemas.microsoft.com/office/drawing/2014/main" id="{1A704993-E08C-4A14-BB37-DEB8AAF4108C}"/>
              </a:ext>
            </a:extLst>
          </p:cNvPr>
          <p:cNvCxnSpPr>
            <a:cxnSpLocks/>
          </p:cNvCxnSpPr>
          <p:nvPr/>
        </p:nvCxnSpPr>
        <p:spPr bwMode="auto">
          <a:xfrm flipV="1">
            <a:off x="7583488" y="4265710"/>
            <a:ext cx="0" cy="936106"/>
          </a:xfrm>
          <a:prstGeom prst="straightConnector1">
            <a:avLst/>
          </a:prstGeom>
          <a:blipFill dpi="0" rotWithShape="0">
            <a:blip r:embed="rId3"/>
            <a:srcRect/>
            <a:tile tx="0" ty="0" sx="100000" sy="100000" flip="none" algn="tl"/>
          </a:blipFill>
          <a:ln w="76200" cap="flat" cmpd="sng" algn="ctr">
            <a:solidFill>
              <a:srgbClr val="000000"/>
            </a:solidFill>
            <a:prstDash val="solid"/>
            <a:miter lim="400000"/>
            <a:headEnd type="triangle"/>
            <a:tailEnd type="triangle"/>
          </a:ln>
          <a:effectLst>
            <a:outerShdw blurRad="25400" algn="ctr" rotWithShape="0">
              <a:srgbClr val="000000">
                <a:alpha val="50000"/>
              </a:srgbClr>
            </a:outerShdw>
          </a:effectLst>
        </p:spPr>
      </p:cxnSp>
    </p:spTree>
    <p:extLst>
      <p:ext uri="{BB962C8B-B14F-4D97-AF65-F5344CB8AC3E}">
        <p14:creationId xmlns:p14="http://schemas.microsoft.com/office/powerpoint/2010/main" val="368477005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Picanto Magic Orange">
      <a:dk1>
        <a:srgbClr val="252D30"/>
      </a:dk1>
      <a:lt1>
        <a:srgbClr val="FEFCFF"/>
      </a:lt1>
      <a:dk2>
        <a:srgbClr val="545554"/>
      </a:dk2>
      <a:lt2>
        <a:srgbClr val="FEFCFF"/>
      </a:lt2>
      <a:accent1>
        <a:srgbClr val="FF9200"/>
      </a:accent1>
      <a:accent2>
        <a:srgbClr val="D0CDD0"/>
      </a:accent2>
      <a:accent3>
        <a:srgbClr val="BDBEBD"/>
      </a:accent3>
      <a:accent4>
        <a:srgbClr val="ACAAAD"/>
      </a:accent4>
      <a:accent5>
        <a:srgbClr val="9B999C"/>
      </a:accent5>
      <a:accent6>
        <a:srgbClr val="545554"/>
      </a:accent6>
      <a:hlink>
        <a:srgbClr val="FF9200"/>
      </a:hlink>
      <a:folHlink>
        <a:srgbClr val="EA850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20340</TotalTime>
  <Words>857</Words>
  <Application>Microsoft Office PowerPoint</Application>
  <PresentationFormat>Custom</PresentationFormat>
  <Paragraphs>423</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Dosis</vt:lpstr>
      <vt:lpstr>Helvetica Neue</vt:lpstr>
      <vt:lpstr>Open Sans</vt:lpstr>
      <vt:lpstr>Open Sans Semibold</vt:lpstr>
      <vt:lpstr>Poppins</vt:lpstr>
      <vt:lpstr>Poppins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Santos</dc:creator>
  <cp:lastModifiedBy>Gabriel Santos</cp:lastModifiedBy>
  <cp:revision>724</cp:revision>
  <dcterms:modified xsi:type="dcterms:W3CDTF">2018-12-02T18:22:06Z</dcterms:modified>
</cp:coreProperties>
</file>