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Lst>
  <p:sldSz cy="64008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016">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3EBDED0E-06E7-4919-8248-4FFF5B903A44}">
  <a:tblStyle styleId="{3EBDED0E-06E7-4919-8248-4FFF5B903A44}"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016"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slide" Target="slides/slide31.xml"/><Relationship Id="rId14" Type="http://schemas.openxmlformats.org/officeDocument/2006/relationships/slide" Target="slides/slide8.xml"/><Relationship Id="rId36" Type="http://schemas.openxmlformats.org/officeDocument/2006/relationships/slide" Target="slides/slide30.xml"/><Relationship Id="rId17" Type="http://schemas.openxmlformats.org/officeDocument/2006/relationships/slide" Target="slides/slide11.xml"/><Relationship Id="rId39" Type="http://schemas.openxmlformats.org/officeDocument/2006/relationships/slide" Target="slides/slide33.xml"/><Relationship Id="rId16" Type="http://schemas.openxmlformats.org/officeDocument/2006/relationships/slide" Target="slides/slide10.xml"/><Relationship Id="rId38" Type="http://schemas.openxmlformats.org/officeDocument/2006/relationships/slide" Target="slides/slide32.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980018" y="685800"/>
            <a:ext cx="48987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980018" y="685800"/>
            <a:ext cx="48987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2" name="Shape 112"/>
        <p:cNvGrpSpPr/>
        <p:nvPr/>
      </p:nvGrpSpPr>
      <p:grpSpPr>
        <a:xfrm>
          <a:off x="0" y="0"/>
          <a:ext cx="0" cy="0"/>
          <a:chOff x="0" y="0"/>
          <a:chExt cx="0" cy="0"/>
        </a:xfrm>
      </p:grpSpPr>
      <p:sp>
        <p:nvSpPr>
          <p:cNvPr id="113" name="Google Shape;113;g41ddca9022_0_5:notes"/>
          <p:cNvSpPr/>
          <p:nvPr>
            <p:ph idx="2" type="sldImg"/>
          </p:nvPr>
        </p:nvSpPr>
        <p:spPr>
          <a:xfrm>
            <a:off x="980018" y="685800"/>
            <a:ext cx="48987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41ddca9022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KGEA-BFCR-B-0500J antean is designed for transmitting low frequency as 20kHz, 125kHz, or 134kHz. Size of quite bigger than we expected. </a:t>
            </a:r>
            <a:endParaRPr/>
          </a:p>
          <a:p>
            <a:pPr indent="0" lvl="0" marL="0" rtl="0" algn="l">
              <a:spcBef>
                <a:spcPts val="0"/>
              </a:spcBef>
              <a:spcAft>
                <a:spcPts val="0"/>
              </a:spcAft>
              <a:buNone/>
            </a:pPr>
            <a:r>
              <a:rPr lang="en"/>
              <a:t>It is really stable antena because it has low tolerance and high stability in temperature. </a:t>
            </a:r>
            <a:endParaRPr/>
          </a:p>
          <a:p>
            <a:pPr indent="0" lvl="0" marL="0" rtl="0" algn="l">
              <a:spcBef>
                <a:spcPts val="0"/>
              </a:spcBef>
              <a:spcAft>
                <a:spcPts val="0"/>
              </a:spcAft>
              <a:buNone/>
            </a:pPr>
            <a:r>
              <a:rPr lang="en"/>
              <a:t>IRF 7389 is consist of n and p mosfet. Power mosfet will receive signal from microcontroller, and will be able to let power flow to LF antena to send signal. </a:t>
            </a:r>
            <a:endParaRPr/>
          </a:p>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2" name="Shape 122"/>
        <p:cNvGrpSpPr/>
        <p:nvPr/>
      </p:nvGrpSpPr>
      <p:grpSpPr>
        <a:xfrm>
          <a:off x="0" y="0"/>
          <a:ext cx="0" cy="0"/>
          <a:chOff x="0" y="0"/>
          <a:chExt cx="0" cy="0"/>
        </a:xfrm>
      </p:grpSpPr>
      <p:sp>
        <p:nvSpPr>
          <p:cNvPr id="123" name="Google Shape;123;g41ddca9022_0_10:notes"/>
          <p:cNvSpPr/>
          <p:nvPr>
            <p:ph idx="2" type="sldImg"/>
          </p:nvPr>
        </p:nvSpPr>
        <p:spPr>
          <a:xfrm>
            <a:off x="980018" y="685800"/>
            <a:ext cx="48987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41ddca9022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8" name="Shape 128"/>
        <p:cNvGrpSpPr/>
        <p:nvPr/>
      </p:nvGrpSpPr>
      <p:grpSpPr>
        <a:xfrm>
          <a:off x="0" y="0"/>
          <a:ext cx="0" cy="0"/>
          <a:chOff x="0" y="0"/>
          <a:chExt cx="0" cy="0"/>
        </a:xfrm>
      </p:grpSpPr>
      <p:sp>
        <p:nvSpPr>
          <p:cNvPr id="129" name="Google Shape;129;g40fc458422_2_12:notes"/>
          <p:cNvSpPr/>
          <p:nvPr>
            <p:ph idx="2" type="sldImg"/>
          </p:nvPr>
        </p:nvSpPr>
        <p:spPr>
          <a:xfrm>
            <a:off x="980014" y="685800"/>
            <a:ext cx="48987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40fc458422_2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0" name="Shape 140"/>
        <p:cNvGrpSpPr/>
        <p:nvPr/>
      </p:nvGrpSpPr>
      <p:grpSpPr>
        <a:xfrm>
          <a:off x="0" y="0"/>
          <a:ext cx="0" cy="0"/>
          <a:chOff x="0" y="0"/>
          <a:chExt cx="0" cy="0"/>
        </a:xfrm>
      </p:grpSpPr>
      <p:sp>
        <p:nvSpPr>
          <p:cNvPr id="141" name="Google Shape;141;g40fc458422_2_17:notes"/>
          <p:cNvSpPr/>
          <p:nvPr>
            <p:ph idx="2" type="sldImg"/>
          </p:nvPr>
        </p:nvSpPr>
        <p:spPr>
          <a:xfrm>
            <a:off x="980014" y="685800"/>
            <a:ext cx="48987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40fc458422_2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7" name="Shape 147"/>
        <p:cNvGrpSpPr/>
        <p:nvPr/>
      </p:nvGrpSpPr>
      <p:grpSpPr>
        <a:xfrm>
          <a:off x="0" y="0"/>
          <a:ext cx="0" cy="0"/>
          <a:chOff x="0" y="0"/>
          <a:chExt cx="0" cy="0"/>
        </a:xfrm>
      </p:grpSpPr>
      <p:sp>
        <p:nvSpPr>
          <p:cNvPr id="148" name="Google Shape;148;g40a6b20bbc_1_10:notes"/>
          <p:cNvSpPr/>
          <p:nvPr>
            <p:ph idx="2" type="sldImg"/>
          </p:nvPr>
        </p:nvSpPr>
        <p:spPr>
          <a:xfrm>
            <a:off x="980014" y="685800"/>
            <a:ext cx="48987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40a6b20bbc_1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hdbvsdbv</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4" name="Shape 154"/>
        <p:cNvGrpSpPr/>
        <p:nvPr/>
      </p:nvGrpSpPr>
      <p:grpSpPr>
        <a:xfrm>
          <a:off x="0" y="0"/>
          <a:ext cx="0" cy="0"/>
          <a:chOff x="0" y="0"/>
          <a:chExt cx="0" cy="0"/>
        </a:xfrm>
      </p:grpSpPr>
      <p:sp>
        <p:nvSpPr>
          <p:cNvPr id="155" name="Google Shape;155;g40a6b20bbc_1_15:notes"/>
          <p:cNvSpPr/>
          <p:nvPr>
            <p:ph idx="2" type="sldImg"/>
          </p:nvPr>
        </p:nvSpPr>
        <p:spPr>
          <a:xfrm>
            <a:off x="980014" y="685800"/>
            <a:ext cx="48987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40a6b20bbc_1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2" name="Shape 162"/>
        <p:cNvGrpSpPr/>
        <p:nvPr/>
      </p:nvGrpSpPr>
      <p:grpSpPr>
        <a:xfrm>
          <a:off x="0" y="0"/>
          <a:ext cx="0" cy="0"/>
          <a:chOff x="0" y="0"/>
          <a:chExt cx="0" cy="0"/>
        </a:xfrm>
      </p:grpSpPr>
      <p:sp>
        <p:nvSpPr>
          <p:cNvPr id="163" name="Google Shape;163;g41d76c3e8e_1_9:notes"/>
          <p:cNvSpPr/>
          <p:nvPr>
            <p:ph idx="2" type="sldImg"/>
          </p:nvPr>
        </p:nvSpPr>
        <p:spPr>
          <a:xfrm>
            <a:off x="980018" y="685800"/>
            <a:ext cx="48987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41d76c3e8e_1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9" name="Shape 169"/>
        <p:cNvGrpSpPr/>
        <p:nvPr/>
      </p:nvGrpSpPr>
      <p:grpSpPr>
        <a:xfrm>
          <a:off x="0" y="0"/>
          <a:ext cx="0" cy="0"/>
          <a:chOff x="0" y="0"/>
          <a:chExt cx="0" cy="0"/>
        </a:xfrm>
      </p:grpSpPr>
      <p:sp>
        <p:nvSpPr>
          <p:cNvPr id="170" name="Google Shape;170;g40a6b20bbc_1_20:notes"/>
          <p:cNvSpPr/>
          <p:nvPr>
            <p:ph idx="2" type="sldImg"/>
          </p:nvPr>
        </p:nvSpPr>
        <p:spPr>
          <a:xfrm>
            <a:off x="980014" y="685800"/>
            <a:ext cx="48987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40a6b20bbc_1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5" name="Shape 175"/>
        <p:cNvGrpSpPr/>
        <p:nvPr/>
      </p:nvGrpSpPr>
      <p:grpSpPr>
        <a:xfrm>
          <a:off x="0" y="0"/>
          <a:ext cx="0" cy="0"/>
          <a:chOff x="0" y="0"/>
          <a:chExt cx="0" cy="0"/>
        </a:xfrm>
      </p:grpSpPr>
      <p:sp>
        <p:nvSpPr>
          <p:cNvPr id="176" name="Google Shape;176;g41ddca9022_6_3:notes"/>
          <p:cNvSpPr/>
          <p:nvPr>
            <p:ph idx="2" type="sldImg"/>
          </p:nvPr>
        </p:nvSpPr>
        <p:spPr>
          <a:xfrm>
            <a:off x="980018" y="685800"/>
            <a:ext cx="48987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41ddca9022_6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block diagram shows our addional input output devices. </a:t>
            </a:r>
            <a:endParaRPr/>
          </a:p>
          <a:p>
            <a:pPr indent="0" lvl="0" marL="0" rtl="0" algn="l">
              <a:spcBef>
                <a:spcPts val="0"/>
              </a:spcBef>
              <a:spcAft>
                <a:spcPts val="0"/>
              </a:spcAft>
              <a:buNone/>
            </a:pPr>
            <a:r>
              <a:rPr lang="en"/>
              <a:t>There is a indicating output devices and the LED light, which will be used red color.</a:t>
            </a:r>
            <a:endParaRPr/>
          </a:p>
          <a:p>
            <a:pPr indent="0" lvl="0" marL="0" rtl="0" algn="l">
              <a:spcBef>
                <a:spcPts val="0"/>
              </a:spcBef>
              <a:spcAft>
                <a:spcPts val="0"/>
              </a:spcAft>
              <a:buNone/>
            </a:pPr>
            <a:r>
              <a:rPr lang="en"/>
              <a:t>Servo motor will be used the unlock or lock the deadbolt. </a:t>
            </a:r>
            <a:endParaRPr/>
          </a:p>
          <a:p>
            <a:pPr indent="0" lvl="0" marL="0" rtl="0" algn="l">
              <a:spcBef>
                <a:spcPts val="0"/>
              </a:spcBef>
              <a:spcAft>
                <a:spcPts val="0"/>
              </a:spcAft>
              <a:buNone/>
            </a:pPr>
            <a:r>
              <a:rPr lang="en"/>
              <a:t>Bush button will be input device which can tell MCU if the door needs to unlock or lock.</a:t>
            </a:r>
            <a:endParaRPr/>
          </a:p>
          <a:p>
            <a:pPr indent="0" lvl="0" marL="0" rtl="0" algn="l">
              <a:spcBef>
                <a:spcPts val="0"/>
              </a:spcBef>
              <a:spcAft>
                <a:spcPts val="0"/>
              </a:spcAft>
              <a:buNone/>
            </a:pPr>
            <a:r>
              <a:rPr lang="en"/>
              <a:t>Two LED indicators Green and Yellow will be used for statue of WIFi module. </a:t>
            </a:r>
            <a:endParaRPr/>
          </a:p>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1" name="Shape 181"/>
        <p:cNvGrpSpPr/>
        <p:nvPr/>
      </p:nvGrpSpPr>
      <p:grpSpPr>
        <a:xfrm>
          <a:off x="0" y="0"/>
          <a:ext cx="0" cy="0"/>
          <a:chOff x="0" y="0"/>
          <a:chExt cx="0" cy="0"/>
        </a:xfrm>
      </p:grpSpPr>
      <p:sp>
        <p:nvSpPr>
          <p:cNvPr id="182" name="Google Shape;182;g40fc458422_2_27:notes"/>
          <p:cNvSpPr/>
          <p:nvPr>
            <p:ph idx="2" type="sldImg"/>
          </p:nvPr>
        </p:nvSpPr>
        <p:spPr>
          <a:xfrm>
            <a:off x="980014" y="685800"/>
            <a:ext cx="48987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40fc458422_2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Three LED lights will be used as indicator.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If Green is on, the WIFI is trying to connect with server, if Yellow is on the WIFI is conncected with server.</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 name="Shape 56"/>
        <p:cNvGrpSpPr/>
        <p:nvPr/>
      </p:nvGrpSpPr>
      <p:grpSpPr>
        <a:xfrm>
          <a:off x="0" y="0"/>
          <a:ext cx="0" cy="0"/>
          <a:chOff x="0" y="0"/>
          <a:chExt cx="0" cy="0"/>
        </a:xfrm>
      </p:grpSpPr>
      <p:sp>
        <p:nvSpPr>
          <p:cNvPr id="57" name="Google Shape;57;g408adfe0f3_2_5:notes"/>
          <p:cNvSpPr/>
          <p:nvPr>
            <p:ph idx="2" type="sldImg"/>
          </p:nvPr>
        </p:nvSpPr>
        <p:spPr>
          <a:xfrm>
            <a:off x="980014" y="685800"/>
            <a:ext cx="48987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408adfe0f3_2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9" name="Shape 189"/>
        <p:cNvGrpSpPr/>
        <p:nvPr/>
      </p:nvGrpSpPr>
      <p:grpSpPr>
        <a:xfrm>
          <a:off x="0" y="0"/>
          <a:ext cx="0" cy="0"/>
          <a:chOff x="0" y="0"/>
          <a:chExt cx="0" cy="0"/>
        </a:xfrm>
      </p:grpSpPr>
      <p:sp>
        <p:nvSpPr>
          <p:cNvPr id="190" name="Google Shape;190;g40fc458422_2_22:notes"/>
          <p:cNvSpPr/>
          <p:nvPr>
            <p:ph idx="2" type="sldImg"/>
          </p:nvPr>
        </p:nvSpPr>
        <p:spPr>
          <a:xfrm>
            <a:off x="980014" y="685800"/>
            <a:ext cx="48987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40fc458422_2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is our servo motor will be used, towerpro mg995. The servo motor will be used to unlock or lock the deadbolt. </a:t>
            </a:r>
            <a:endParaRPr/>
          </a:p>
          <a:p>
            <a:pPr indent="0" lvl="0" marL="0" rtl="0" algn="l">
              <a:spcBef>
                <a:spcPts val="0"/>
              </a:spcBef>
              <a:spcAft>
                <a:spcPts val="0"/>
              </a:spcAft>
              <a:buNone/>
            </a:pPr>
            <a:r>
              <a:rPr lang="en"/>
              <a:t>It can be operated between 4.8V and 7.2V voltage, the servo motor will be able to work properly powered by the main power source,6V.</a:t>
            </a:r>
            <a:endParaRPr/>
          </a:p>
          <a:p>
            <a:pPr indent="0" lvl="0" marL="0" rtl="0" algn="l">
              <a:spcBef>
                <a:spcPts val="0"/>
              </a:spcBef>
              <a:spcAft>
                <a:spcPts val="0"/>
              </a:spcAft>
              <a:buNone/>
            </a:pPr>
            <a:r>
              <a:rPr lang="en"/>
              <a:t>It is able to rotate 120degree which will be enough to lock or unlock the deadbolt. Has enough torque 10kgfcm to rotate the deadbolt.</a:t>
            </a:r>
            <a:endParaRPr/>
          </a:p>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1" name="Shape 201"/>
        <p:cNvGrpSpPr/>
        <p:nvPr/>
      </p:nvGrpSpPr>
      <p:grpSpPr>
        <a:xfrm>
          <a:off x="0" y="0"/>
          <a:ext cx="0" cy="0"/>
          <a:chOff x="0" y="0"/>
          <a:chExt cx="0" cy="0"/>
        </a:xfrm>
      </p:grpSpPr>
      <p:sp>
        <p:nvSpPr>
          <p:cNvPr id="202" name="Google Shape;202;g41d76c3e8e_4_9:notes"/>
          <p:cNvSpPr/>
          <p:nvPr>
            <p:ph idx="2" type="sldImg"/>
          </p:nvPr>
        </p:nvSpPr>
        <p:spPr>
          <a:xfrm>
            <a:off x="980018" y="685800"/>
            <a:ext cx="48987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41d76c3e8e_4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7" name="Shape 207"/>
        <p:cNvGrpSpPr/>
        <p:nvPr/>
      </p:nvGrpSpPr>
      <p:grpSpPr>
        <a:xfrm>
          <a:off x="0" y="0"/>
          <a:ext cx="0" cy="0"/>
          <a:chOff x="0" y="0"/>
          <a:chExt cx="0" cy="0"/>
        </a:xfrm>
      </p:grpSpPr>
      <p:sp>
        <p:nvSpPr>
          <p:cNvPr id="208" name="Google Shape;208;g40fc458422_2_37:notes"/>
          <p:cNvSpPr/>
          <p:nvPr>
            <p:ph idx="2" type="sldImg"/>
          </p:nvPr>
        </p:nvSpPr>
        <p:spPr>
          <a:xfrm>
            <a:off x="980014" y="685800"/>
            <a:ext cx="48987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40fc458422_2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4" name="Shape 214"/>
        <p:cNvGrpSpPr/>
        <p:nvPr/>
      </p:nvGrpSpPr>
      <p:grpSpPr>
        <a:xfrm>
          <a:off x="0" y="0"/>
          <a:ext cx="0" cy="0"/>
          <a:chOff x="0" y="0"/>
          <a:chExt cx="0" cy="0"/>
        </a:xfrm>
      </p:grpSpPr>
      <p:sp>
        <p:nvSpPr>
          <p:cNvPr id="215" name="Google Shape;215;g41d76c3e8e_4_0:notes"/>
          <p:cNvSpPr/>
          <p:nvPr>
            <p:ph idx="2" type="sldImg"/>
          </p:nvPr>
        </p:nvSpPr>
        <p:spPr>
          <a:xfrm>
            <a:off x="980018" y="685800"/>
            <a:ext cx="4898700" cy="34290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41d76c3e8e_4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0" name="Shape 220"/>
        <p:cNvGrpSpPr/>
        <p:nvPr/>
      </p:nvGrpSpPr>
      <p:grpSpPr>
        <a:xfrm>
          <a:off x="0" y="0"/>
          <a:ext cx="0" cy="0"/>
          <a:chOff x="0" y="0"/>
          <a:chExt cx="0" cy="0"/>
        </a:xfrm>
      </p:grpSpPr>
      <p:sp>
        <p:nvSpPr>
          <p:cNvPr id="221" name="Google Shape;221;g496b4d8749_7_11:notes"/>
          <p:cNvSpPr/>
          <p:nvPr>
            <p:ph idx="2" type="sldImg"/>
          </p:nvPr>
        </p:nvSpPr>
        <p:spPr>
          <a:xfrm>
            <a:off x="980018" y="685800"/>
            <a:ext cx="4898700"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496b4d8749_7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6" name="Shape 226"/>
        <p:cNvGrpSpPr/>
        <p:nvPr/>
      </p:nvGrpSpPr>
      <p:grpSpPr>
        <a:xfrm>
          <a:off x="0" y="0"/>
          <a:ext cx="0" cy="0"/>
          <a:chOff x="0" y="0"/>
          <a:chExt cx="0" cy="0"/>
        </a:xfrm>
      </p:grpSpPr>
      <p:sp>
        <p:nvSpPr>
          <p:cNvPr id="227" name="Google Shape;227;g41ddca9022_4_1:notes"/>
          <p:cNvSpPr/>
          <p:nvPr>
            <p:ph idx="2" type="sldImg"/>
          </p:nvPr>
        </p:nvSpPr>
        <p:spPr>
          <a:xfrm>
            <a:off x="980018" y="685800"/>
            <a:ext cx="48987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41ddca9022_4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2" name="Shape 232"/>
        <p:cNvGrpSpPr/>
        <p:nvPr/>
      </p:nvGrpSpPr>
      <p:grpSpPr>
        <a:xfrm>
          <a:off x="0" y="0"/>
          <a:ext cx="0" cy="0"/>
          <a:chOff x="0" y="0"/>
          <a:chExt cx="0" cy="0"/>
        </a:xfrm>
      </p:grpSpPr>
      <p:sp>
        <p:nvSpPr>
          <p:cNvPr id="233" name="Google Shape;233;g496b4d8749_7_5:notes"/>
          <p:cNvSpPr/>
          <p:nvPr>
            <p:ph idx="2" type="sldImg"/>
          </p:nvPr>
        </p:nvSpPr>
        <p:spPr>
          <a:xfrm>
            <a:off x="980018" y="685800"/>
            <a:ext cx="4898700" cy="34290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496b4d8749_7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8" name="Shape 238"/>
        <p:cNvGrpSpPr/>
        <p:nvPr/>
      </p:nvGrpSpPr>
      <p:grpSpPr>
        <a:xfrm>
          <a:off x="0" y="0"/>
          <a:ext cx="0" cy="0"/>
          <a:chOff x="0" y="0"/>
          <a:chExt cx="0" cy="0"/>
        </a:xfrm>
      </p:grpSpPr>
      <p:sp>
        <p:nvSpPr>
          <p:cNvPr id="239" name="Google Shape;239;g40a6b20bbc_1_0:notes"/>
          <p:cNvSpPr/>
          <p:nvPr>
            <p:ph idx="2" type="sldImg"/>
          </p:nvPr>
        </p:nvSpPr>
        <p:spPr>
          <a:xfrm>
            <a:off x="980014" y="685800"/>
            <a:ext cx="48987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40a6b20bbc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7" name="Shape 247"/>
        <p:cNvGrpSpPr/>
        <p:nvPr/>
      </p:nvGrpSpPr>
      <p:grpSpPr>
        <a:xfrm>
          <a:off x="0" y="0"/>
          <a:ext cx="0" cy="0"/>
          <a:chOff x="0" y="0"/>
          <a:chExt cx="0" cy="0"/>
        </a:xfrm>
      </p:grpSpPr>
      <p:sp>
        <p:nvSpPr>
          <p:cNvPr id="248" name="Google Shape;248;g496b4d8749_7_17:notes"/>
          <p:cNvSpPr/>
          <p:nvPr>
            <p:ph idx="2" type="sldImg"/>
          </p:nvPr>
        </p:nvSpPr>
        <p:spPr>
          <a:xfrm>
            <a:off x="980014" y="685800"/>
            <a:ext cx="4898700" cy="3429000"/>
          </a:xfrm>
          <a:custGeom>
            <a:rect b="b" l="l" r="r" t="t"/>
            <a:pathLst>
              <a:path extrusionOk="0" h="120000" w="120000">
                <a:moveTo>
                  <a:pt x="0" y="0"/>
                </a:moveTo>
                <a:lnTo>
                  <a:pt x="120000" y="0"/>
                </a:lnTo>
                <a:lnTo>
                  <a:pt x="120000" y="120000"/>
                </a:lnTo>
                <a:lnTo>
                  <a:pt x="0" y="120000"/>
                </a:lnTo>
                <a:close/>
              </a:path>
            </a:pathLst>
          </a:custGeom>
        </p:spPr>
      </p:sp>
      <p:sp>
        <p:nvSpPr>
          <p:cNvPr id="249" name="Google Shape;249;g496b4d8749_7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6" name="Shape 256"/>
        <p:cNvGrpSpPr/>
        <p:nvPr/>
      </p:nvGrpSpPr>
      <p:grpSpPr>
        <a:xfrm>
          <a:off x="0" y="0"/>
          <a:ext cx="0" cy="0"/>
          <a:chOff x="0" y="0"/>
          <a:chExt cx="0" cy="0"/>
        </a:xfrm>
      </p:grpSpPr>
      <p:sp>
        <p:nvSpPr>
          <p:cNvPr id="257" name="Google Shape;257;g40fc458422_2_32:notes"/>
          <p:cNvSpPr/>
          <p:nvPr>
            <p:ph idx="2" type="sldImg"/>
          </p:nvPr>
        </p:nvSpPr>
        <p:spPr>
          <a:xfrm>
            <a:off x="980014" y="685800"/>
            <a:ext cx="4898700" cy="3429000"/>
          </a:xfrm>
          <a:custGeom>
            <a:rect b="b" l="l" r="r" t="t"/>
            <a:pathLst>
              <a:path extrusionOk="0" h="120000" w="120000">
                <a:moveTo>
                  <a:pt x="0" y="0"/>
                </a:moveTo>
                <a:lnTo>
                  <a:pt x="120000" y="0"/>
                </a:lnTo>
                <a:lnTo>
                  <a:pt x="120000" y="120000"/>
                </a:lnTo>
                <a:lnTo>
                  <a:pt x="0" y="120000"/>
                </a:lnTo>
                <a:close/>
              </a:path>
            </a:pathLst>
          </a:custGeom>
        </p:spPr>
      </p:sp>
      <p:sp>
        <p:nvSpPr>
          <p:cNvPr id="258" name="Google Shape;258;g40fc458422_2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 name="Shape 62"/>
        <p:cNvGrpSpPr/>
        <p:nvPr/>
      </p:nvGrpSpPr>
      <p:grpSpPr>
        <a:xfrm>
          <a:off x="0" y="0"/>
          <a:ext cx="0" cy="0"/>
          <a:chOff x="0" y="0"/>
          <a:chExt cx="0" cy="0"/>
        </a:xfrm>
      </p:grpSpPr>
      <p:sp>
        <p:nvSpPr>
          <p:cNvPr id="63" name="Google Shape;63;g408adfe0f3_2_0:notes"/>
          <p:cNvSpPr/>
          <p:nvPr>
            <p:ph idx="2" type="sldImg"/>
          </p:nvPr>
        </p:nvSpPr>
        <p:spPr>
          <a:xfrm>
            <a:off x="980014" y="685800"/>
            <a:ext cx="48987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408adfe0f3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1" name="Shape 261"/>
        <p:cNvGrpSpPr/>
        <p:nvPr/>
      </p:nvGrpSpPr>
      <p:grpSpPr>
        <a:xfrm>
          <a:off x="0" y="0"/>
          <a:ext cx="0" cy="0"/>
          <a:chOff x="0" y="0"/>
          <a:chExt cx="0" cy="0"/>
        </a:xfrm>
      </p:grpSpPr>
      <p:sp>
        <p:nvSpPr>
          <p:cNvPr id="262" name="Google Shape;262;g40a6b20bbc_1_30:notes"/>
          <p:cNvSpPr/>
          <p:nvPr>
            <p:ph idx="2" type="sldImg"/>
          </p:nvPr>
        </p:nvSpPr>
        <p:spPr>
          <a:xfrm>
            <a:off x="980014" y="685800"/>
            <a:ext cx="4898700" cy="3429000"/>
          </a:xfrm>
          <a:custGeom>
            <a:rect b="b" l="l" r="r" t="t"/>
            <a:pathLst>
              <a:path extrusionOk="0" h="120000" w="120000">
                <a:moveTo>
                  <a:pt x="0" y="0"/>
                </a:moveTo>
                <a:lnTo>
                  <a:pt x="120000" y="0"/>
                </a:lnTo>
                <a:lnTo>
                  <a:pt x="120000" y="120000"/>
                </a:lnTo>
                <a:lnTo>
                  <a:pt x="0" y="120000"/>
                </a:lnTo>
                <a:close/>
              </a:path>
            </a:pathLst>
          </a:custGeom>
        </p:spPr>
      </p:sp>
      <p:sp>
        <p:nvSpPr>
          <p:cNvPr id="263" name="Google Shape;263;g40a6b20bbc_1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7" name="Shape 267"/>
        <p:cNvGrpSpPr/>
        <p:nvPr/>
      </p:nvGrpSpPr>
      <p:grpSpPr>
        <a:xfrm>
          <a:off x="0" y="0"/>
          <a:ext cx="0" cy="0"/>
          <a:chOff x="0" y="0"/>
          <a:chExt cx="0" cy="0"/>
        </a:xfrm>
      </p:grpSpPr>
      <p:sp>
        <p:nvSpPr>
          <p:cNvPr id="268" name="Google Shape;268;g408adfe0f3_2_20:notes"/>
          <p:cNvSpPr/>
          <p:nvPr>
            <p:ph idx="2" type="sldImg"/>
          </p:nvPr>
        </p:nvSpPr>
        <p:spPr>
          <a:xfrm>
            <a:off x="980014" y="685800"/>
            <a:ext cx="4898700" cy="3429000"/>
          </a:xfrm>
          <a:custGeom>
            <a:rect b="b" l="l" r="r" t="t"/>
            <a:pathLst>
              <a:path extrusionOk="0" h="120000" w="120000">
                <a:moveTo>
                  <a:pt x="0" y="0"/>
                </a:moveTo>
                <a:lnTo>
                  <a:pt x="120000" y="0"/>
                </a:lnTo>
                <a:lnTo>
                  <a:pt x="120000" y="120000"/>
                </a:lnTo>
                <a:lnTo>
                  <a:pt x="0" y="120000"/>
                </a:lnTo>
                <a:close/>
              </a:path>
            </a:pathLst>
          </a:custGeom>
        </p:spPr>
      </p:sp>
      <p:sp>
        <p:nvSpPr>
          <p:cNvPr id="269" name="Google Shape;269;g408adfe0f3_2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5" name="Shape 275"/>
        <p:cNvGrpSpPr/>
        <p:nvPr/>
      </p:nvGrpSpPr>
      <p:grpSpPr>
        <a:xfrm>
          <a:off x="0" y="0"/>
          <a:ext cx="0" cy="0"/>
          <a:chOff x="0" y="0"/>
          <a:chExt cx="0" cy="0"/>
        </a:xfrm>
      </p:grpSpPr>
      <p:sp>
        <p:nvSpPr>
          <p:cNvPr id="276" name="Google Shape;276;g41ddca9022_0_21:notes"/>
          <p:cNvSpPr/>
          <p:nvPr>
            <p:ph idx="2" type="sldImg"/>
          </p:nvPr>
        </p:nvSpPr>
        <p:spPr>
          <a:xfrm>
            <a:off x="980018" y="685800"/>
            <a:ext cx="4898700" cy="3429000"/>
          </a:xfrm>
          <a:custGeom>
            <a:rect b="b" l="l" r="r" t="t"/>
            <a:pathLst>
              <a:path extrusionOk="0" h="120000" w="120000">
                <a:moveTo>
                  <a:pt x="0" y="0"/>
                </a:moveTo>
                <a:lnTo>
                  <a:pt x="120000" y="0"/>
                </a:lnTo>
                <a:lnTo>
                  <a:pt x="120000" y="120000"/>
                </a:lnTo>
                <a:lnTo>
                  <a:pt x="0" y="120000"/>
                </a:lnTo>
                <a:close/>
              </a:path>
            </a:pathLst>
          </a:custGeom>
        </p:spPr>
      </p:sp>
      <p:sp>
        <p:nvSpPr>
          <p:cNvPr id="277" name="Google Shape;277;g41ddca9022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1" name="Shape 281"/>
        <p:cNvGrpSpPr/>
        <p:nvPr/>
      </p:nvGrpSpPr>
      <p:grpSpPr>
        <a:xfrm>
          <a:off x="0" y="0"/>
          <a:ext cx="0" cy="0"/>
          <a:chOff x="0" y="0"/>
          <a:chExt cx="0" cy="0"/>
        </a:xfrm>
      </p:grpSpPr>
      <p:sp>
        <p:nvSpPr>
          <p:cNvPr id="282" name="Google Shape;282;g40a6b20bbc_1_40:notes"/>
          <p:cNvSpPr/>
          <p:nvPr>
            <p:ph idx="2" type="sldImg"/>
          </p:nvPr>
        </p:nvSpPr>
        <p:spPr>
          <a:xfrm>
            <a:off x="980014" y="685800"/>
            <a:ext cx="4898700" cy="3429000"/>
          </a:xfrm>
          <a:custGeom>
            <a:rect b="b" l="l" r="r" t="t"/>
            <a:pathLst>
              <a:path extrusionOk="0" h="120000" w="120000">
                <a:moveTo>
                  <a:pt x="0" y="0"/>
                </a:moveTo>
                <a:lnTo>
                  <a:pt x="120000" y="0"/>
                </a:lnTo>
                <a:lnTo>
                  <a:pt x="120000" y="120000"/>
                </a:lnTo>
                <a:lnTo>
                  <a:pt x="0" y="120000"/>
                </a:lnTo>
                <a:close/>
              </a:path>
            </a:pathLst>
          </a:custGeom>
        </p:spPr>
      </p:sp>
      <p:sp>
        <p:nvSpPr>
          <p:cNvPr id="283" name="Google Shape;283;g40a6b20bbc_1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7" name="Shape 287"/>
        <p:cNvGrpSpPr/>
        <p:nvPr/>
      </p:nvGrpSpPr>
      <p:grpSpPr>
        <a:xfrm>
          <a:off x="0" y="0"/>
          <a:ext cx="0" cy="0"/>
          <a:chOff x="0" y="0"/>
          <a:chExt cx="0" cy="0"/>
        </a:xfrm>
      </p:grpSpPr>
      <p:sp>
        <p:nvSpPr>
          <p:cNvPr id="288" name="Google Shape;288;g40a6b20bbc_1_45:notes"/>
          <p:cNvSpPr/>
          <p:nvPr>
            <p:ph idx="2" type="sldImg"/>
          </p:nvPr>
        </p:nvSpPr>
        <p:spPr>
          <a:xfrm>
            <a:off x="980014" y="685800"/>
            <a:ext cx="4898700" cy="3429000"/>
          </a:xfrm>
          <a:custGeom>
            <a:rect b="b" l="l" r="r" t="t"/>
            <a:pathLst>
              <a:path extrusionOk="0" h="120000" w="120000">
                <a:moveTo>
                  <a:pt x="0" y="0"/>
                </a:moveTo>
                <a:lnTo>
                  <a:pt x="120000" y="0"/>
                </a:lnTo>
                <a:lnTo>
                  <a:pt x="120000" y="120000"/>
                </a:lnTo>
                <a:lnTo>
                  <a:pt x="0" y="120000"/>
                </a:lnTo>
                <a:close/>
              </a:path>
            </a:pathLst>
          </a:custGeom>
        </p:spPr>
      </p:sp>
      <p:sp>
        <p:nvSpPr>
          <p:cNvPr id="289" name="Google Shape;289;g40a6b20bbc_1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 name="Shape 68"/>
        <p:cNvGrpSpPr/>
        <p:nvPr/>
      </p:nvGrpSpPr>
      <p:grpSpPr>
        <a:xfrm>
          <a:off x="0" y="0"/>
          <a:ext cx="0" cy="0"/>
          <a:chOff x="0" y="0"/>
          <a:chExt cx="0" cy="0"/>
        </a:xfrm>
      </p:grpSpPr>
      <p:sp>
        <p:nvSpPr>
          <p:cNvPr id="69" name="Google Shape;69;g49665a5c89_0_7:notes"/>
          <p:cNvSpPr/>
          <p:nvPr>
            <p:ph idx="2" type="sldImg"/>
          </p:nvPr>
        </p:nvSpPr>
        <p:spPr>
          <a:xfrm>
            <a:off x="980018" y="685800"/>
            <a:ext cx="48987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49665a5c89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 name="Shape 74"/>
        <p:cNvGrpSpPr/>
        <p:nvPr/>
      </p:nvGrpSpPr>
      <p:grpSpPr>
        <a:xfrm>
          <a:off x="0" y="0"/>
          <a:ext cx="0" cy="0"/>
          <a:chOff x="0" y="0"/>
          <a:chExt cx="0" cy="0"/>
        </a:xfrm>
      </p:grpSpPr>
      <p:sp>
        <p:nvSpPr>
          <p:cNvPr id="75" name="Google Shape;75;g408adfe0f3_2_15:notes"/>
          <p:cNvSpPr/>
          <p:nvPr>
            <p:ph idx="2" type="sldImg"/>
          </p:nvPr>
        </p:nvSpPr>
        <p:spPr>
          <a:xfrm>
            <a:off x="980014" y="685800"/>
            <a:ext cx="48987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408adfe0f3_2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 name="Shape 80"/>
        <p:cNvGrpSpPr/>
        <p:nvPr/>
      </p:nvGrpSpPr>
      <p:grpSpPr>
        <a:xfrm>
          <a:off x="0" y="0"/>
          <a:ext cx="0" cy="0"/>
          <a:chOff x="0" y="0"/>
          <a:chExt cx="0" cy="0"/>
        </a:xfrm>
      </p:grpSpPr>
      <p:sp>
        <p:nvSpPr>
          <p:cNvPr id="81" name="Google Shape;81;g40fc458422_1_0:notes"/>
          <p:cNvSpPr/>
          <p:nvPr>
            <p:ph idx="2" type="sldImg"/>
          </p:nvPr>
        </p:nvSpPr>
        <p:spPr>
          <a:xfrm>
            <a:off x="980014" y="685800"/>
            <a:ext cx="48987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40fc458422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Alright, here a operation flow chart. </a:t>
            </a:r>
            <a:endParaRPr/>
          </a:p>
          <a:p>
            <a:pPr indent="0" lvl="0" marL="0" rtl="0" algn="l">
              <a:spcBef>
                <a:spcPts val="0"/>
              </a:spcBef>
              <a:spcAft>
                <a:spcPts val="0"/>
              </a:spcAft>
              <a:buNone/>
            </a:pPr>
            <a:r>
              <a:rPr lang="en"/>
              <a:t>There are Three ways to unlock/lock the door. </a:t>
            </a:r>
            <a:endParaRPr/>
          </a:p>
          <a:p>
            <a:pPr indent="0" lvl="0" marL="0" rtl="0" algn="l">
              <a:spcBef>
                <a:spcPts val="0"/>
              </a:spcBef>
              <a:spcAft>
                <a:spcPts val="0"/>
              </a:spcAft>
              <a:buNone/>
            </a:pPr>
            <a:r>
              <a:rPr lang="en"/>
              <a:t>User can open with key fob or the button inside of the house and mobile application.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For using key fob, once user press button then the MCU on key fob will send radio signal through transceiver to the door module. Dooe module will recognize the signal, if it is match then the door will be locked or unlocked.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Also, there is a push button inside of the house. The button is connected to the WIFI module, once it is pressed, WIFI module will send singnal to the door module to lock or unlocked the door. At same time, WIFI module will update the statue to server.</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Using mobile app, it will ask for account, after creation, the user can lock or unlock the door.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 name="Shape 86"/>
        <p:cNvGrpSpPr/>
        <p:nvPr/>
      </p:nvGrpSpPr>
      <p:grpSpPr>
        <a:xfrm>
          <a:off x="0" y="0"/>
          <a:ext cx="0" cy="0"/>
          <a:chOff x="0" y="0"/>
          <a:chExt cx="0" cy="0"/>
        </a:xfrm>
      </p:grpSpPr>
      <p:sp>
        <p:nvSpPr>
          <p:cNvPr id="87" name="Google Shape;87;g41ddca9022_0_26:notes"/>
          <p:cNvSpPr/>
          <p:nvPr>
            <p:ph idx="2" type="sldImg"/>
          </p:nvPr>
        </p:nvSpPr>
        <p:spPr>
          <a:xfrm>
            <a:off x="980018" y="685800"/>
            <a:ext cx="48987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41ddca9022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 name="Shape 96"/>
        <p:cNvGrpSpPr/>
        <p:nvPr/>
      </p:nvGrpSpPr>
      <p:grpSpPr>
        <a:xfrm>
          <a:off x="0" y="0"/>
          <a:ext cx="0" cy="0"/>
          <a:chOff x="0" y="0"/>
          <a:chExt cx="0" cy="0"/>
        </a:xfrm>
      </p:grpSpPr>
      <p:sp>
        <p:nvSpPr>
          <p:cNvPr id="97" name="Google Shape;97;g41ddca9022_0_0:notes"/>
          <p:cNvSpPr/>
          <p:nvPr>
            <p:ph idx="2" type="sldImg"/>
          </p:nvPr>
        </p:nvSpPr>
        <p:spPr>
          <a:xfrm>
            <a:off x="980018" y="685800"/>
            <a:ext cx="48987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41ddca902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Here is keyelss entry block diagram</a:t>
            </a:r>
            <a:endParaRPr/>
          </a:p>
          <a:p>
            <a:pPr indent="0" lvl="0" marL="0" rtl="0" algn="l">
              <a:spcBef>
                <a:spcPts val="0"/>
              </a:spcBef>
              <a:spcAft>
                <a:spcPts val="0"/>
              </a:spcAft>
              <a:buNone/>
            </a:pPr>
            <a:r>
              <a:rPr lang="en"/>
              <a:t>Two microcontroller will be able to communicate through the transceivers.</a:t>
            </a:r>
            <a:endParaRPr/>
          </a:p>
          <a:p>
            <a:pPr indent="0" lvl="0" marL="0" rtl="0" algn="l">
              <a:spcBef>
                <a:spcPts val="0"/>
              </a:spcBef>
              <a:spcAft>
                <a:spcPts val="0"/>
              </a:spcAft>
              <a:buNone/>
            </a:pPr>
            <a:r>
              <a:rPr lang="en"/>
              <a:t>There is a push botton on Key fob which is connected to MCU. once the user press that button, the MCU will send signal through transceiver. The MCU at the door module will recognize the signal, the door will be locked or unlocked.</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2" name="Shape 102"/>
        <p:cNvGrpSpPr/>
        <p:nvPr/>
      </p:nvGrpSpPr>
      <p:grpSpPr>
        <a:xfrm>
          <a:off x="0" y="0"/>
          <a:ext cx="0" cy="0"/>
          <a:chOff x="0" y="0"/>
          <a:chExt cx="0" cy="0"/>
        </a:xfrm>
      </p:grpSpPr>
      <p:sp>
        <p:nvSpPr>
          <p:cNvPr id="103" name="Google Shape;103;g40fc458422_2_7:notes"/>
          <p:cNvSpPr/>
          <p:nvPr>
            <p:ph idx="2" type="sldImg"/>
          </p:nvPr>
        </p:nvSpPr>
        <p:spPr>
          <a:xfrm>
            <a:off x="980014" y="685800"/>
            <a:ext cx="48987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40fc458422_2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CC1101 can be easily programed for operation at specific frequency. The main operating parameters and the 64- byte transmit/receive FIFOs of CC1101 can be controlled via an SPI interface. In a typical system, the CC1101 will be used together with a microcontroller and a few additional passive components.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926582"/>
            <a:ext cx="8520600" cy="2554200"/>
          </a:xfrm>
          <a:prstGeom prst="rect">
            <a:avLst/>
          </a:prstGeom>
        </p:spPr>
        <p:txBody>
          <a:bodyPr anchorCtr="0" anchor="b" bIns="91425" lIns="91425" spcFirstLastPara="1" rIns="91425" wrap="square" tIns="91425"/>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3526911"/>
            <a:ext cx="8520600" cy="9864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5803114"/>
            <a:ext cx="548700" cy="4899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376511"/>
            <a:ext cx="8520600" cy="24435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922769"/>
            <a:ext cx="8520600" cy="1618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5803114"/>
            <a:ext cx="548700" cy="4899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5803114"/>
            <a:ext cx="548700" cy="4899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676613"/>
            <a:ext cx="8520600" cy="10476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5803114"/>
            <a:ext cx="548700" cy="4899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553809"/>
            <a:ext cx="8520600" cy="7128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434191"/>
            <a:ext cx="8520600" cy="42513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5803114"/>
            <a:ext cx="548700" cy="4899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553809"/>
            <a:ext cx="8520600" cy="7128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434191"/>
            <a:ext cx="3999900" cy="42513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434191"/>
            <a:ext cx="3999900" cy="42513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5803114"/>
            <a:ext cx="548700" cy="4899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553809"/>
            <a:ext cx="8520600" cy="7128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5803114"/>
            <a:ext cx="548700" cy="4899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691413"/>
            <a:ext cx="2808000" cy="9405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729280"/>
            <a:ext cx="2808000" cy="39567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5803114"/>
            <a:ext cx="548700" cy="4899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560187"/>
            <a:ext cx="6367800" cy="50907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5803114"/>
            <a:ext cx="548700" cy="4899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56"/>
            <a:ext cx="4572000" cy="6400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534618"/>
            <a:ext cx="4045200" cy="18447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3488271"/>
            <a:ext cx="4045200" cy="15369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901071"/>
            <a:ext cx="3837000" cy="45984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5803114"/>
            <a:ext cx="548700" cy="4899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5264716"/>
            <a:ext cx="5998800" cy="7530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5803114"/>
            <a:ext cx="548700" cy="4899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553809"/>
            <a:ext cx="8520600" cy="7128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434191"/>
            <a:ext cx="8520600" cy="42513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5803114"/>
            <a:ext cx="548700" cy="4899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1.png"/><Relationship Id="rId4" Type="http://schemas.openxmlformats.org/officeDocument/2006/relationships/image" Target="../media/image22.png"/><Relationship Id="rId5" Type="http://schemas.openxmlformats.org/officeDocument/2006/relationships/image" Target="../media/image1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7.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23.png"/><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3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1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3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2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28.png"/><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27.png"/><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3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3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3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alpha val="0"/>
          </a:srgbClr>
        </a:solidFill>
      </p:bgPr>
    </p:bg>
    <p:spTree>
      <p:nvGrpSpPr>
        <p:cNvPr id="53" name="Shape 53"/>
        <p:cNvGrpSpPr/>
        <p:nvPr/>
      </p:nvGrpSpPr>
      <p:grpSpPr>
        <a:xfrm>
          <a:off x="0" y="0"/>
          <a:ext cx="0" cy="0"/>
          <a:chOff x="0" y="0"/>
          <a:chExt cx="0" cy="0"/>
        </a:xfrm>
      </p:grpSpPr>
      <p:sp>
        <p:nvSpPr>
          <p:cNvPr id="54" name="Google Shape;54;p13"/>
          <p:cNvSpPr txBox="1"/>
          <p:nvPr>
            <p:ph idx="1" type="subTitle"/>
          </p:nvPr>
        </p:nvSpPr>
        <p:spPr>
          <a:xfrm>
            <a:off x="311700" y="3806613"/>
            <a:ext cx="8520600" cy="2051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4800">
                <a:solidFill>
                  <a:srgbClr val="000000"/>
                </a:solidFill>
              </a:rPr>
              <a:t>Group A</a:t>
            </a:r>
            <a:endParaRPr b="1" sz="4800">
              <a:solidFill>
                <a:srgbClr val="000000"/>
              </a:solidFill>
            </a:endParaRPr>
          </a:p>
          <a:p>
            <a:pPr indent="0" lvl="0" marL="0" rtl="0" algn="ctr">
              <a:spcBef>
                <a:spcPts val="0"/>
              </a:spcBef>
              <a:spcAft>
                <a:spcPts val="0"/>
              </a:spcAft>
              <a:buNone/>
            </a:pPr>
            <a:r>
              <a:rPr lang="en"/>
              <a:t>Damo Park EE</a:t>
            </a:r>
            <a:endParaRPr/>
          </a:p>
          <a:p>
            <a:pPr indent="0" lvl="0" marL="0" rtl="0" algn="ctr">
              <a:spcBef>
                <a:spcPts val="0"/>
              </a:spcBef>
              <a:spcAft>
                <a:spcPts val="0"/>
              </a:spcAft>
              <a:buNone/>
            </a:pPr>
            <a:r>
              <a:rPr lang="en"/>
              <a:t>Greg Mueth CpE</a:t>
            </a:r>
            <a:endParaRPr/>
          </a:p>
          <a:p>
            <a:pPr indent="0" lvl="0" marL="0" rtl="0" algn="ctr">
              <a:spcBef>
                <a:spcPts val="0"/>
              </a:spcBef>
              <a:spcAft>
                <a:spcPts val="0"/>
              </a:spcAft>
              <a:buNone/>
            </a:pPr>
            <a:r>
              <a:rPr lang="en"/>
              <a:t>Mhelith Natavio CpE</a:t>
            </a:r>
            <a:endParaRPr/>
          </a:p>
        </p:txBody>
      </p:sp>
      <p:pic>
        <p:nvPicPr>
          <p:cNvPr id="55" name="Google Shape;55;p13"/>
          <p:cNvPicPr preferRelativeResize="0"/>
          <p:nvPr/>
        </p:nvPicPr>
        <p:blipFill>
          <a:blip r:embed="rId3">
            <a:alphaModFix/>
          </a:blip>
          <a:stretch>
            <a:fillRect/>
          </a:stretch>
        </p:blipFill>
        <p:spPr>
          <a:xfrm>
            <a:off x="0" y="-806275"/>
            <a:ext cx="9144000" cy="48878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alpha val="0"/>
          </a:srgbClr>
        </a:solidFill>
      </p:bgPr>
    </p:bg>
    <p:spTree>
      <p:nvGrpSpPr>
        <p:cNvPr id="115" name="Shape 115"/>
        <p:cNvGrpSpPr/>
        <p:nvPr/>
      </p:nvGrpSpPr>
      <p:grpSpPr>
        <a:xfrm>
          <a:off x="0" y="0"/>
          <a:ext cx="0" cy="0"/>
          <a:chOff x="0" y="0"/>
          <a:chExt cx="0" cy="0"/>
        </a:xfrm>
      </p:grpSpPr>
      <p:sp>
        <p:nvSpPr>
          <p:cNvPr id="116" name="Google Shape;116;p22"/>
          <p:cNvSpPr txBox="1"/>
          <p:nvPr>
            <p:ph type="title"/>
          </p:nvPr>
        </p:nvSpPr>
        <p:spPr>
          <a:xfrm>
            <a:off x="311700" y="553809"/>
            <a:ext cx="8520600" cy="712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Low Frequency Transmitter/Receiver</a:t>
            </a:r>
            <a:endParaRPr b="1"/>
          </a:p>
        </p:txBody>
      </p:sp>
      <p:sp>
        <p:nvSpPr>
          <p:cNvPr id="117" name="Google Shape;117;p22"/>
          <p:cNvSpPr txBox="1"/>
          <p:nvPr>
            <p:ph idx="1" type="body"/>
          </p:nvPr>
        </p:nvSpPr>
        <p:spPr>
          <a:xfrm>
            <a:off x="386175" y="1434191"/>
            <a:ext cx="8520600" cy="425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KGEA-BFCR-B-0500J Antena</a:t>
            </a:r>
            <a:endParaRPr/>
          </a:p>
          <a:p>
            <a:pPr indent="-342900" lvl="0" marL="457200" rtl="0" algn="l">
              <a:spcBef>
                <a:spcPts val="1600"/>
              </a:spcBef>
              <a:spcAft>
                <a:spcPts val="0"/>
              </a:spcAft>
              <a:buSzPts val="1800"/>
              <a:buChar char="●"/>
            </a:pPr>
            <a:r>
              <a:rPr lang="en"/>
              <a:t>Transmitting</a:t>
            </a:r>
            <a:r>
              <a:rPr lang="en"/>
              <a:t> low frequency</a:t>
            </a:r>
            <a:endParaRPr/>
          </a:p>
          <a:p>
            <a:pPr indent="-342900" lvl="0" marL="457200" rtl="0" algn="l">
              <a:spcBef>
                <a:spcPts val="0"/>
              </a:spcBef>
              <a:spcAft>
                <a:spcPts val="0"/>
              </a:spcAft>
              <a:buSzPts val="1800"/>
              <a:buChar char="●"/>
            </a:pPr>
            <a:r>
              <a:rPr lang="en"/>
              <a:t>Low tolerance </a:t>
            </a:r>
            <a:endParaRPr/>
          </a:p>
          <a:p>
            <a:pPr indent="0" lvl="0" marL="0" rtl="0" algn="r">
              <a:spcBef>
                <a:spcPts val="1600"/>
              </a:spcBef>
              <a:spcAft>
                <a:spcPts val="0"/>
              </a:spcAft>
              <a:buNone/>
            </a:pPr>
            <a:r>
              <a:t/>
            </a:r>
            <a:endParaRPr sz="600"/>
          </a:p>
          <a:p>
            <a:pPr indent="0" lvl="0" marL="0" rtl="0" algn="r">
              <a:spcBef>
                <a:spcPts val="1600"/>
              </a:spcBef>
              <a:spcAft>
                <a:spcPts val="0"/>
              </a:spcAft>
              <a:buNone/>
            </a:pPr>
            <a:r>
              <a:rPr lang="en"/>
              <a:t>Power mosfet IRF 7389							</a:t>
            </a:r>
            <a:endParaRPr/>
          </a:p>
          <a:p>
            <a:pPr indent="-342900" lvl="0" marL="457200" rtl="0" algn="r">
              <a:spcBef>
                <a:spcPts val="1600"/>
              </a:spcBef>
              <a:spcAft>
                <a:spcPts val="0"/>
              </a:spcAft>
              <a:buSzPts val="1800"/>
              <a:buChar char="●"/>
            </a:pPr>
            <a:r>
              <a:rPr lang="en"/>
              <a:t>Consist of N mosfet and P mosfet				</a:t>
            </a:r>
            <a:endParaRPr/>
          </a:p>
          <a:p>
            <a:pPr indent="-342900" lvl="0" marL="457200" rtl="0" algn="r">
              <a:spcBef>
                <a:spcPts val="0"/>
              </a:spcBef>
              <a:spcAft>
                <a:spcPts val="0"/>
              </a:spcAft>
              <a:buSzPts val="1800"/>
              <a:buChar char="●"/>
            </a:pPr>
            <a:r>
              <a:rPr lang="en"/>
              <a:t>Fast </a:t>
            </a:r>
            <a:r>
              <a:rPr lang="en"/>
              <a:t>switching speed							</a:t>
            </a:r>
            <a:endParaRPr/>
          </a:p>
          <a:p>
            <a:pPr indent="0" lvl="0" marL="0" rtl="0" algn="l">
              <a:spcBef>
                <a:spcPts val="1600"/>
              </a:spcBef>
              <a:spcAft>
                <a:spcPts val="0"/>
              </a:spcAft>
              <a:buNone/>
            </a:pPr>
            <a:r>
              <a:t/>
            </a:r>
            <a:endParaRPr sz="600"/>
          </a:p>
          <a:p>
            <a:pPr indent="0" lvl="0" marL="0" rtl="0" algn="l">
              <a:spcBef>
                <a:spcPts val="1600"/>
              </a:spcBef>
              <a:spcAft>
                <a:spcPts val="0"/>
              </a:spcAft>
              <a:buNone/>
            </a:pPr>
            <a:r>
              <a:rPr lang="en"/>
              <a:t>Low Frequency Wakeup Receiver</a:t>
            </a:r>
            <a:r>
              <a:rPr lang="en"/>
              <a:t> : </a:t>
            </a:r>
            <a:r>
              <a:rPr lang="en"/>
              <a:t>AS3933</a:t>
            </a:r>
            <a:endParaRPr/>
          </a:p>
          <a:p>
            <a:pPr indent="-342900" lvl="0" marL="457200" rtl="0" algn="l">
              <a:spcBef>
                <a:spcPts val="1600"/>
              </a:spcBef>
              <a:spcAft>
                <a:spcPts val="0"/>
              </a:spcAft>
              <a:buSzPts val="1800"/>
              <a:buChar char="●"/>
            </a:pPr>
            <a:r>
              <a:rPr lang="en"/>
              <a:t>Provides long range wake up</a:t>
            </a:r>
            <a:endParaRPr/>
          </a:p>
          <a:p>
            <a:pPr indent="-342900" lvl="0" marL="457200" rtl="0" algn="l">
              <a:spcBef>
                <a:spcPts val="0"/>
              </a:spcBef>
              <a:spcAft>
                <a:spcPts val="0"/>
              </a:spcAft>
              <a:buSzPts val="1800"/>
              <a:buChar char="●"/>
            </a:pPr>
            <a:r>
              <a:rPr lang="en"/>
              <a:t>Enables long battery life</a:t>
            </a:r>
            <a:endParaRPr/>
          </a:p>
          <a:p>
            <a:pPr indent="-342900" lvl="0" marL="457200" rtl="0" algn="l">
              <a:spcBef>
                <a:spcPts val="0"/>
              </a:spcBef>
              <a:spcAft>
                <a:spcPts val="0"/>
              </a:spcAft>
              <a:buSzPts val="1800"/>
              <a:buChar char="●"/>
            </a:pPr>
            <a:r>
              <a:rPr lang="en"/>
              <a:t>Eliminates false wakeup</a:t>
            </a:r>
            <a:endParaRPr/>
          </a:p>
        </p:txBody>
      </p:sp>
      <p:pic>
        <p:nvPicPr>
          <p:cNvPr id="118" name="Google Shape;118;p22"/>
          <p:cNvPicPr preferRelativeResize="0"/>
          <p:nvPr/>
        </p:nvPicPr>
        <p:blipFill>
          <a:blip r:embed="rId3">
            <a:alphaModFix/>
          </a:blip>
          <a:stretch>
            <a:fillRect/>
          </a:stretch>
        </p:blipFill>
        <p:spPr>
          <a:xfrm>
            <a:off x="627450" y="3080800"/>
            <a:ext cx="1601250" cy="1403075"/>
          </a:xfrm>
          <a:prstGeom prst="rect">
            <a:avLst/>
          </a:prstGeom>
          <a:noFill/>
          <a:ln>
            <a:noFill/>
          </a:ln>
        </p:spPr>
      </p:pic>
      <p:pic>
        <p:nvPicPr>
          <p:cNvPr id="119" name="Google Shape;119;p22"/>
          <p:cNvPicPr preferRelativeResize="0"/>
          <p:nvPr/>
        </p:nvPicPr>
        <p:blipFill>
          <a:blip r:embed="rId4">
            <a:alphaModFix/>
          </a:blip>
          <a:stretch>
            <a:fillRect/>
          </a:stretch>
        </p:blipFill>
        <p:spPr>
          <a:xfrm>
            <a:off x="4756200" y="1266600"/>
            <a:ext cx="3447558" cy="1403075"/>
          </a:xfrm>
          <a:prstGeom prst="rect">
            <a:avLst/>
          </a:prstGeom>
          <a:noFill/>
          <a:ln>
            <a:noFill/>
          </a:ln>
        </p:spPr>
      </p:pic>
      <p:sp>
        <p:nvSpPr>
          <p:cNvPr id="120" name="Google Shape;120;p22"/>
          <p:cNvSpPr txBox="1"/>
          <p:nvPr/>
        </p:nvSpPr>
        <p:spPr>
          <a:xfrm>
            <a:off x="4865175" y="2563125"/>
            <a:ext cx="3889200" cy="34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Dimension : 145mmx26mmx12mm</a:t>
            </a:r>
            <a:endParaRPr/>
          </a:p>
        </p:txBody>
      </p:sp>
      <p:pic>
        <p:nvPicPr>
          <p:cNvPr id="121" name="Google Shape;121;p22"/>
          <p:cNvPicPr preferRelativeResize="0"/>
          <p:nvPr/>
        </p:nvPicPr>
        <p:blipFill>
          <a:blip r:embed="rId5">
            <a:alphaModFix/>
          </a:blip>
          <a:stretch>
            <a:fillRect/>
          </a:stretch>
        </p:blipFill>
        <p:spPr>
          <a:xfrm>
            <a:off x="5799150" y="4681200"/>
            <a:ext cx="1716450" cy="17164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alpha val="0"/>
          </a:srgbClr>
        </a:solidFill>
      </p:bgPr>
    </p:bg>
    <p:spTree>
      <p:nvGrpSpPr>
        <p:cNvPr id="125" name="Shape 125"/>
        <p:cNvGrpSpPr/>
        <p:nvPr/>
      </p:nvGrpSpPr>
      <p:grpSpPr>
        <a:xfrm>
          <a:off x="0" y="0"/>
          <a:ext cx="0" cy="0"/>
          <a:chOff x="0" y="0"/>
          <a:chExt cx="0" cy="0"/>
        </a:xfrm>
      </p:grpSpPr>
      <p:sp>
        <p:nvSpPr>
          <p:cNvPr id="126" name="Google Shape;126;p23"/>
          <p:cNvSpPr txBox="1"/>
          <p:nvPr>
            <p:ph type="title"/>
          </p:nvPr>
        </p:nvSpPr>
        <p:spPr>
          <a:xfrm>
            <a:off x="311700" y="553809"/>
            <a:ext cx="8520600" cy="712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WiFi Integration Block Diagram</a:t>
            </a:r>
            <a:endParaRPr b="1"/>
          </a:p>
        </p:txBody>
      </p:sp>
      <p:pic>
        <p:nvPicPr>
          <p:cNvPr id="127" name="Google Shape;127;p23"/>
          <p:cNvPicPr preferRelativeResize="0"/>
          <p:nvPr/>
        </p:nvPicPr>
        <p:blipFill>
          <a:blip r:embed="rId3">
            <a:alphaModFix/>
          </a:blip>
          <a:stretch>
            <a:fillRect/>
          </a:stretch>
        </p:blipFill>
        <p:spPr>
          <a:xfrm>
            <a:off x="152400" y="1419009"/>
            <a:ext cx="8839198" cy="449023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alpha val="0"/>
          </a:srgbClr>
        </a:solidFill>
      </p:bgPr>
    </p:bg>
    <p:spTree>
      <p:nvGrpSpPr>
        <p:cNvPr id="131" name="Shape 131"/>
        <p:cNvGrpSpPr/>
        <p:nvPr/>
      </p:nvGrpSpPr>
      <p:grpSpPr>
        <a:xfrm>
          <a:off x="0" y="0"/>
          <a:ext cx="0" cy="0"/>
          <a:chOff x="0" y="0"/>
          <a:chExt cx="0" cy="0"/>
        </a:xfrm>
      </p:grpSpPr>
      <p:pic>
        <p:nvPicPr>
          <p:cNvPr id="132" name="Google Shape;132;p24"/>
          <p:cNvPicPr preferRelativeResize="0"/>
          <p:nvPr/>
        </p:nvPicPr>
        <p:blipFill>
          <a:blip r:embed="rId3">
            <a:alphaModFix/>
          </a:blip>
          <a:stretch>
            <a:fillRect/>
          </a:stretch>
        </p:blipFill>
        <p:spPr>
          <a:xfrm>
            <a:off x="7296918" y="2796490"/>
            <a:ext cx="1462088" cy="1084775"/>
          </a:xfrm>
          <a:prstGeom prst="rect">
            <a:avLst/>
          </a:prstGeom>
          <a:noFill/>
          <a:ln>
            <a:noFill/>
          </a:ln>
        </p:spPr>
      </p:pic>
      <p:sp>
        <p:nvSpPr>
          <p:cNvPr id="133" name="Google Shape;133;p24"/>
          <p:cNvSpPr txBox="1"/>
          <p:nvPr>
            <p:ph type="title"/>
          </p:nvPr>
        </p:nvSpPr>
        <p:spPr>
          <a:xfrm>
            <a:off x="311700" y="553809"/>
            <a:ext cx="8520600" cy="712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WIFI Module</a:t>
            </a:r>
            <a:endParaRPr b="1"/>
          </a:p>
        </p:txBody>
      </p:sp>
      <p:sp>
        <p:nvSpPr>
          <p:cNvPr id="134" name="Google Shape;134;p24"/>
          <p:cNvSpPr txBox="1"/>
          <p:nvPr>
            <p:ph idx="1" type="body"/>
          </p:nvPr>
        </p:nvSpPr>
        <p:spPr>
          <a:xfrm>
            <a:off x="311700" y="1266600"/>
            <a:ext cx="4260300" cy="42513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sz="1400"/>
              <a:t>Model: ESP8266-01</a:t>
            </a:r>
            <a:endParaRPr sz="1400"/>
          </a:p>
          <a:p>
            <a:pPr indent="-317500" lvl="0" marL="457200" rtl="0" algn="l">
              <a:spcBef>
                <a:spcPts val="0"/>
              </a:spcBef>
              <a:spcAft>
                <a:spcPts val="0"/>
              </a:spcAft>
              <a:buSzPts val="1400"/>
              <a:buChar char="●"/>
            </a:pPr>
            <a:r>
              <a:rPr lang="en" sz="1400"/>
              <a:t>Includes AT instruction set to complete</a:t>
            </a:r>
            <a:br>
              <a:rPr lang="en" sz="1400"/>
            </a:br>
            <a:r>
              <a:rPr lang="en" sz="1400"/>
              <a:t>HTTP requests</a:t>
            </a:r>
            <a:endParaRPr sz="1400"/>
          </a:p>
          <a:p>
            <a:pPr indent="-317500" lvl="0" marL="457200" rtl="0" algn="l">
              <a:spcBef>
                <a:spcPts val="0"/>
              </a:spcBef>
              <a:spcAft>
                <a:spcPts val="0"/>
              </a:spcAft>
              <a:buSzPts val="1400"/>
              <a:buChar char="●"/>
            </a:pPr>
            <a:r>
              <a:rPr lang="en" sz="1400"/>
              <a:t>Can also be programmed directly </a:t>
            </a:r>
            <a:br>
              <a:rPr lang="en" sz="1400"/>
            </a:br>
            <a:r>
              <a:rPr lang="en" sz="1400"/>
              <a:t>with USB to UART converter</a:t>
            </a:r>
            <a:endParaRPr sz="1400"/>
          </a:p>
          <a:p>
            <a:pPr indent="-317500" lvl="0" marL="457200" rtl="0" algn="l">
              <a:spcBef>
                <a:spcPts val="0"/>
              </a:spcBef>
              <a:spcAft>
                <a:spcPts val="0"/>
              </a:spcAft>
              <a:buSzPts val="1400"/>
              <a:buChar char="●"/>
            </a:pPr>
            <a:r>
              <a:rPr lang="en" sz="1400"/>
              <a:t>Communicates with</a:t>
            </a:r>
            <a:br>
              <a:rPr lang="en" sz="1400"/>
            </a:br>
            <a:r>
              <a:rPr lang="en" sz="1400"/>
              <a:t>via UART (9600 Baud)</a:t>
            </a:r>
            <a:endParaRPr sz="1400"/>
          </a:p>
        </p:txBody>
      </p:sp>
      <p:pic>
        <p:nvPicPr>
          <p:cNvPr id="135" name="Google Shape;135;p24"/>
          <p:cNvPicPr preferRelativeResize="0"/>
          <p:nvPr/>
        </p:nvPicPr>
        <p:blipFill>
          <a:blip r:embed="rId4">
            <a:alphaModFix/>
          </a:blip>
          <a:stretch>
            <a:fillRect/>
          </a:stretch>
        </p:blipFill>
        <p:spPr>
          <a:xfrm>
            <a:off x="3018075" y="3065774"/>
            <a:ext cx="1261550" cy="815500"/>
          </a:xfrm>
          <a:prstGeom prst="rect">
            <a:avLst/>
          </a:prstGeom>
          <a:noFill/>
          <a:ln>
            <a:noFill/>
          </a:ln>
        </p:spPr>
      </p:pic>
      <p:sp>
        <p:nvSpPr>
          <p:cNvPr id="136" name="Google Shape;136;p24"/>
          <p:cNvSpPr txBox="1"/>
          <p:nvPr/>
        </p:nvSpPr>
        <p:spPr>
          <a:xfrm>
            <a:off x="5703450" y="4055996"/>
            <a:ext cx="2932500" cy="162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graphicFrame>
        <p:nvGraphicFramePr>
          <p:cNvPr id="137" name="Google Shape;137;p24"/>
          <p:cNvGraphicFramePr/>
          <p:nvPr/>
        </p:nvGraphicFramePr>
        <p:xfrm>
          <a:off x="440675" y="4056001"/>
          <a:ext cx="3000000" cy="3000000"/>
        </p:xfrm>
        <a:graphic>
          <a:graphicData uri="http://schemas.openxmlformats.org/drawingml/2006/table">
            <a:tbl>
              <a:tblPr>
                <a:noFill/>
                <a:tableStyleId>{3EBDED0E-06E7-4919-8248-4FFF5B903A44}</a:tableStyleId>
              </a:tblPr>
              <a:tblGrid>
                <a:gridCol w="1825175"/>
                <a:gridCol w="2177175"/>
              </a:tblGrid>
              <a:tr h="426725">
                <a:tc gridSpan="2">
                  <a:txBody>
                    <a:bodyPr>
                      <a:noAutofit/>
                    </a:bodyPr>
                    <a:lstStyle/>
                    <a:p>
                      <a:pPr indent="0" lvl="0" marL="0" rtl="0" algn="l">
                        <a:spcBef>
                          <a:spcPts val="0"/>
                        </a:spcBef>
                        <a:spcAft>
                          <a:spcPts val="0"/>
                        </a:spcAft>
                        <a:buNone/>
                      </a:pPr>
                      <a:r>
                        <a:rPr lang="en" sz="1600"/>
                        <a:t>ESP8266 </a:t>
                      </a:r>
                      <a:r>
                        <a:rPr lang="en" sz="1600"/>
                        <a:t>Specifications</a:t>
                      </a:r>
                      <a:endParaRPr sz="1600"/>
                    </a:p>
                  </a:txBody>
                  <a:tcPr marT="102400" marB="102400" marR="91425" marL="91425"/>
                </a:tc>
                <a:tc hMerge="1"/>
              </a:tr>
              <a:tr h="426725">
                <a:tc>
                  <a:txBody>
                    <a:bodyPr>
                      <a:noAutofit/>
                    </a:bodyPr>
                    <a:lstStyle/>
                    <a:p>
                      <a:pPr indent="0" lvl="0" marL="0" rtl="0" algn="l">
                        <a:spcBef>
                          <a:spcPts val="0"/>
                        </a:spcBef>
                        <a:spcAft>
                          <a:spcPts val="0"/>
                        </a:spcAft>
                        <a:buNone/>
                      </a:pPr>
                      <a:r>
                        <a:rPr lang="en" sz="1600"/>
                        <a:t>Dimensions</a:t>
                      </a:r>
                      <a:endParaRPr sz="1600"/>
                    </a:p>
                  </a:txBody>
                  <a:tcPr marT="102400" marB="102400" marR="91425" marL="91425"/>
                </a:tc>
                <a:tc>
                  <a:txBody>
                    <a:bodyPr>
                      <a:noAutofit/>
                    </a:bodyPr>
                    <a:lstStyle/>
                    <a:p>
                      <a:pPr indent="0" lvl="0" marL="0" rtl="0" algn="l">
                        <a:spcBef>
                          <a:spcPts val="0"/>
                        </a:spcBef>
                        <a:spcAft>
                          <a:spcPts val="0"/>
                        </a:spcAft>
                        <a:buNone/>
                      </a:pPr>
                      <a:r>
                        <a:rPr lang="en" sz="1600"/>
                        <a:t>25mm x 15mm</a:t>
                      </a:r>
                      <a:endParaRPr sz="1600"/>
                    </a:p>
                  </a:txBody>
                  <a:tcPr marT="102400" marB="102400" marR="91425" marL="91425"/>
                </a:tc>
              </a:tr>
              <a:tr h="426725">
                <a:tc>
                  <a:txBody>
                    <a:bodyPr>
                      <a:noAutofit/>
                    </a:bodyPr>
                    <a:lstStyle/>
                    <a:p>
                      <a:pPr indent="0" lvl="0" marL="0" rtl="0" algn="l">
                        <a:spcBef>
                          <a:spcPts val="0"/>
                        </a:spcBef>
                        <a:spcAft>
                          <a:spcPts val="0"/>
                        </a:spcAft>
                        <a:buNone/>
                      </a:pPr>
                      <a:r>
                        <a:rPr lang="en" sz="1600"/>
                        <a:t>Cost</a:t>
                      </a:r>
                      <a:endParaRPr sz="1600"/>
                    </a:p>
                  </a:txBody>
                  <a:tcPr marT="102400" marB="102400" marR="91425" marL="91425"/>
                </a:tc>
                <a:tc>
                  <a:txBody>
                    <a:bodyPr>
                      <a:noAutofit/>
                    </a:bodyPr>
                    <a:lstStyle/>
                    <a:p>
                      <a:pPr indent="0" lvl="0" marL="0" rtl="0" algn="l">
                        <a:spcBef>
                          <a:spcPts val="0"/>
                        </a:spcBef>
                        <a:spcAft>
                          <a:spcPts val="0"/>
                        </a:spcAft>
                        <a:buNone/>
                      </a:pPr>
                      <a:r>
                        <a:rPr lang="en" sz="1600"/>
                        <a:t>$4.00 per unit</a:t>
                      </a:r>
                      <a:endParaRPr sz="1600"/>
                    </a:p>
                  </a:txBody>
                  <a:tcPr marT="102400" marB="102400" marR="91425" marL="91425"/>
                </a:tc>
              </a:tr>
              <a:tr h="426725">
                <a:tc>
                  <a:txBody>
                    <a:bodyPr>
                      <a:noAutofit/>
                    </a:bodyPr>
                    <a:lstStyle/>
                    <a:p>
                      <a:pPr indent="0" lvl="0" marL="0" rtl="0" algn="l">
                        <a:spcBef>
                          <a:spcPts val="0"/>
                        </a:spcBef>
                        <a:spcAft>
                          <a:spcPts val="0"/>
                        </a:spcAft>
                        <a:buNone/>
                      </a:pPr>
                      <a:r>
                        <a:rPr lang="en" sz="1600"/>
                        <a:t>Passive Current</a:t>
                      </a:r>
                      <a:endParaRPr sz="1600"/>
                    </a:p>
                  </a:txBody>
                  <a:tcPr marT="102400" marB="102400" marR="91425" marL="91425"/>
                </a:tc>
                <a:tc>
                  <a:txBody>
                    <a:bodyPr>
                      <a:noAutofit/>
                    </a:bodyPr>
                    <a:lstStyle/>
                    <a:p>
                      <a:pPr indent="0" lvl="0" marL="0" rtl="0" algn="l">
                        <a:spcBef>
                          <a:spcPts val="0"/>
                        </a:spcBef>
                        <a:spcAft>
                          <a:spcPts val="0"/>
                        </a:spcAft>
                        <a:buNone/>
                      </a:pPr>
                      <a:r>
                        <a:rPr lang="en" sz="1600"/>
                        <a:t>.9mA</a:t>
                      </a:r>
                      <a:endParaRPr sz="1600"/>
                    </a:p>
                  </a:txBody>
                  <a:tcPr marT="102400" marB="102400" marR="91425" marL="91425"/>
                </a:tc>
              </a:tr>
            </a:tbl>
          </a:graphicData>
        </a:graphic>
      </p:graphicFrame>
      <p:sp>
        <p:nvSpPr>
          <p:cNvPr id="138" name="Google Shape;138;p24"/>
          <p:cNvSpPr txBox="1"/>
          <p:nvPr/>
        </p:nvSpPr>
        <p:spPr>
          <a:xfrm>
            <a:off x="4572000" y="801225"/>
            <a:ext cx="4002300" cy="3000000"/>
          </a:xfrm>
          <a:prstGeom prst="rect">
            <a:avLst/>
          </a:prstGeom>
          <a:noFill/>
          <a:ln>
            <a:noFill/>
          </a:ln>
        </p:spPr>
        <p:txBody>
          <a:bodyPr anchorCtr="0" anchor="ctr" bIns="91425" lIns="91425" spcFirstLastPara="1" rIns="91425" wrap="square" tIns="91425">
            <a:noAutofit/>
          </a:bodyPr>
          <a:lstStyle/>
          <a:p>
            <a:pPr indent="-317500" lvl="0" marL="457200" rtl="0" algn="l">
              <a:lnSpc>
                <a:spcPct val="115000"/>
              </a:lnSpc>
              <a:spcBef>
                <a:spcPts val="0"/>
              </a:spcBef>
              <a:spcAft>
                <a:spcPts val="0"/>
              </a:spcAft>
              <a:buClr>
                <a:schemeClr val="dk2"/>
              </a:buClr>
              <a:buSzPts val="1400"/>
              <a:buChar char="●"/>
            </a:pPr>
            <a:r>
              <a:rPr lang="en">
                <a:solidFill>
                  <a:schemeClr val="dk2"/>
                </a:solidFill>
              </a:rPr>
              <a:t>Model: ESP32</a:t>
            </a:r>
            <a:endParaRPr>
              <a:solidFill>
                <a:schemeClr val="dk2"/>
              </a:solidFill>
            </a:endParaRPr>
          </a:p>
          <a:p>
            <a:pPr indent="-317500" lvl="0" marL="457200" rtl="0" algn="l">
              <a:lnSpc>
                <a:spcPct val="115000"/>
              </a:lnSpc>
              <a:spcBef>
                <a:spcPts val="0"/>
              </a:spcBef>
              <a:spcAft>
                <a:spcPts val="0"/>
              </a:spcAft>
              <a:buClr>
                <a:schemeClr val="dk2"/>
              </a:buClr>
              <a:buSzPts val="1400"/>
              <a:buChar char="●"/>
            </a:pPr>
            <a:r>
              <a:rPr lang="en">
                <a:solidFill>
                  <a:schemeClr val="dk2"/>
                </a:solidFill>
              </a:rPr>
              <a:t>Includes serial port to program directly</a:t>
            </a:r>
            <a:endParaRPr>
              <a:solidFill>
                <a:schemeClr val="dk2"/>
              </a:solidFill>
            </a:endParaRPr>
          </a:p>
          <a:p>
            <a:pPr indent="-317500" lvl="0" marL="457200" rtl="0" algn="l">
              <a:lnSpc>
                <a:spcPct val="115000"/>
              </a:lnSpc>
              <a:spcBef>
                <a:spcPts val="0"/>
              </a:spcBef>
              <a:spcAft>
                <a:spcPts val="0"/>
              </a:spcAft>
              <a:buClr>
                <a:schemeClr val="dk2"/>
              </a:buClr>
              <a:buSzPts val="1400"/>
              <a:buChar char="●"/>
            </a:pPr>
            <a:r>
              <a:rPr lang="en">
                <a:solidFill>
                  <a:schemeClr val="dk2"/>
                </a:solidFill>
              </a:rPr>
              <a:t>Has a multitude of GPIO pins</a:t>
            </a:r>
            <a:endParaRPr>
              <a:solidFill>
                <a:schemeClr val="dk2"/>
              </a:solidFill>
            </a:endParaRPr>
          </a:p>
          <a:p>
            <a:pPr indent="-317500" lvl="0" marL="457200" rtl="0" algn="l">
              <a:lnSpc>
                <a:spcPct val="115000"/>
              </a:lnSpc>
              <a:spcBef>
                <a:spcPts val="0"/>
              </a:spcBef>
              <a:spcAft>
                <a:spcPts val="0"/>
              </a:spcAft>
              <a:buClr>
                <a:schemeClr val="dk2"/>
              </a:buClr>
              <a:buSzPts val="1400"/>
              <a:buChar char="●"/>
            </a:pPr>
            <a:r>
              <a:rPr lang="en">
                <a:solidFill>
                  <a:schemeClr val="dk2"/>
                </a:solidFill>
              </a:rPr>
              <a:t>Has an extremely power efficient low power mode</a:t>
            </a:r>
            <a:endParaRPr>
              <a:solidFill>
                <a:schemeClr val="dk2"/>
              </a:solidFill>
            </a:endParaRPr>
          </a:p>
          <a:p>
            <a:pPr indent="-317500" lvl="0" marL="457200" rtl="0" algn="l">
              <a:lnSpc>
                <a:spcPct val="115000"/>
              </a:lnSpc>
              <a:spcBef>
                <a:spcPts val="0"/>
              </a:spcBef>
              <a:spcAft>
                <a:spcPts val="0"/>
              </a:spcAft>
              <a:buClr>
                <a:schemeClr val="dk2"/>
              </a:buClr>
              <a:buSzPts val="1400"/>
              <a:buChar char="●"/>
            </a:pPr>
            <a:r>
              <a:rPr lang="en">
                <a:solidFill>
                  <a:schemeClr val="dk2"/>
                </a:solidFill>
              </a:rPr>
              <a:t>More expensive than ESP8366</a:t>
            </a:r>
            <a:endParaRPr>
              <a:solidFill>
                <a:schemeClr val="dk2"/>
              </a:solidFill>
            </a:endParaRPr>
          </a:p>
          <a:p>
            <a:pPr indent="-317500" lvl="0" marL="457200" rtl="0" algn="l">
              <a:lnSpc>
                <a:spcPct val="115000"/>
              </a:lnSpc>
              <a:spcBef>
                <a:spcPts val="0"/>
              </a:spcBef>
              <a:spcAft>
                <a:spcPts val="0"/>
              </a:spcAft>
              <a:buClr>
                <a:schemeClr val="dk2"/>
              </a:buClr>
              <a:buSzPts val="1400"/>
              <a:buChar char="●"/>
            </a:pPr>
            <a:r>
              <a:rPr lang="en">
                <a:solidFill>
                  <a:schemeClr val="dk2"/>
                </a:solidFill>
              </a:rPr>
              <a:t>Larger than ESP8266</a:t>
            </a:r>
            <a:endParaRPr>
              <a:solidFill>
                <a:schemeClr val="dk2"/>
              </a:solidFill>
            </a:endParaRPr>
          </a:p>
        </p:txBody>
      </p:sp>
      <p:graphicFrame>
        <p:nvGraphicFramePr>
          <p:cNvPr id="139" name="Google Shape;139;p24"/>
          <p:cNvGraphicFramePr/>
          <p:nvPr/>
        </p:nvGraphicFramePr>
        <p:xfrm>
          <a:off x="4829950" y="4056001"/>
          <a:ext cx="3000000" cy="3000000"/>
        </p:xfrm>
        <a:graphic>
          <a:graphicData uri="http://schemas.openxmlformats.org/drawingml/2006/table">
            <a:tbl>
              <a:tblPr>
                <a:noFill/>
                <a:tableStyleId>{3EBDED0E-06E7-4919-8248-4FFF5B903A44}</a:tableStyleId>
              </a:tblPr>
              <a:tblGrid>
                <a:gridCol w="1779025"/>
                <a:gridCol w="2223325"/>
              </a:tblGrid>
              <a:tr h="426725">
                <a:tc gridSpan="2">
                  <a:txBody>
                    <a:bodyPr>
                      <a:noAutofit/>
                    </a:bodyPr>
                    <a:lstStyle/>
                    <a:p>
                      <a:pPr indent="0" lvl="0" marL="0" rtl="0" algn="l">
                        <a:spcBef>
                          <a:spcPts val="0"/>
                        </a:spcBef>
                        <a:spcAft>
                          <a:spcPts val="0"/>
                        </a:spcAft>
                        <a:buNone/>
                      </a:pPr>
                      <a:r>
                        <a:rPr lang="en" sz="1600"/>
                        <a:t>ESP32 </a:t>
                      </a:r>
                      <a:r>
                        <a:rPr lang="en" sz="1600"/>
                        <a:t>Specifications</a:t>
                      </a:r>
                      <a:endParaRPr sz="1600"/>
                    </a:p>
                  </a:txBody>
                  <a:tcPr marT="102400" marB="102400" marR="91425" marL="91425"/>
                </a:tc>
                <a:tc hMerge="1"/>
              </a:tr>
              <a:tr h="426725">
                <a:tc>
                  <a:txBody>
                    <a:bodyPr>
                      <a:noAutofit/>
                    </a:bodyPr>
                    <a:lstStyle/>
                    <a:p>
                      <a:pPr indent="0" lvl="0" marL="0" rtl="0" algn="l">
                        <a:spcBef>
                          <a:spcPts val="0"/>
                        </a:spcBef>
                        <a:spcAft>
                          <a:spcPts val="0"/>
                        </a:spcAft>
                        <a:buNone/>
                      </a:pPr>
                      <a:r>
                        <a:rPr lang="en" sz="1600"/>
                        <a:t>Dimensions</a:t>
                      </a:r>
                      <a:endParaRPr sz="1600"/>
                    </a:p>
                  </a:txBody>
                  <a:tcPr marT="102400" marB="102400" marR="91425" marL="91425"/>
                </a:tc>
                <a:tc>
                  <a:txBody>
                    <a:bodyPr>
                      <a:noAutofit/>
                    </a:bodyPr>
                    <a:lstStyle/>
                    <a:p>
                      <a:pPr indent="0" lvl="0" marL="0" rtl="0" algn="l">
                        <a:spcBef>
                          <a:spcPts val="0"/>
                        </a:spcBef>
                        <a:spcAft>
                          <a:spcPts val="0"/>
                        </a:spcAft>
                        <a:buNone/>
                      </a:pPr>
                      <a:r>
                        <a:rPr lang="en" sz="1600"/>
                        <a:t>570mm</a:t>
                      </a:r>
                      <a:r>
                        <a:rPr lang="en" sz="1600"/>
                        <a:t> x 280mm</a:t>
                      </a:r>
                      <a:endParaRPr sz="1600"/>
                    </a:p>
                  </a:txBody>
                  <a:tcPr marT="102400" marB="102400" marR="91425" marL="91425"/>
                </a:tc>
              </a:tr>
              <a:tr h="426725">
                <a:tc>
                  <a:txBody>
                    <a:bodyPr>
                      <a:noAutofit/>
                    </a:bodyPr>
                    <a:lstStyle/>
                    <a:p>
                      <a:pPr indent="0" lvl="0" marL="0" rtl="0" algn="l">
                        <a:spcBef>
                          <a:spcPts val="0"/>
                        </a:spcBef>
                        <a:spcAft>
                          <a:spcPts val="0"/>
                        </a:spcAft>
                        <a:buNone/>
                      </a:pPr>
                      <a:r>
                        <a:rPr lang="en" sz="1600"/>
                        <a:t>Cost</a:t>
                      </a:r>
                      <a:endParaRPr sz="1600"/>
                    </a:p>
                  </a:txBody>
                  <a:tcPr marT="102400" marB="102400" marR="91425" marL="91425"/>
                </a:tc>
                <a:tc>
                  <a:txBody>
                    <a:bodyPr>
                      <a:noAutofit/>
                    </a:bodyPr>
                    <a:lstStyle/>
                    <a:p>
                      <a:pPr indent="0" lvl="0" marL="0" rtl="0" algn="l">
                        <a:spcBef>
                          <a:spcPts val="0"/>
                        </a:spcBef>
                        <a:spcAft>
                          <a:spcPts val="0"/>
                        </a:spcAft>
                        <a:buNone/>
                      </a:pPr>
                      <a:r>
                        <a:rPr lang="en" sz="1600"/>
                        <a:t>$12.00 per unit</a:t>
                      </a:r>
                      <a:endParaRPr sz="1600"/>
                    </a:p>
                  </a:txBody>
                  <a:tcPr marT="102400" marB="102400" marR="91425" marL="91425"/>
                </a:tc>
              </a:tr>
              <a:tr h="426725">
                <a:tc>
                  <a:txBody>
                    <a:bodyPr>
                      <a:noAutofit/>
                    </a:bodyPr>
                    <a:lstStyle/>
                    <a:p>
                      <a:pPr indent="0" lvl="0" marL="0" rtl="0" algn="l">
                        <a:spcBef>
                          <a:spcPts val="0"/>
                        </a:spcBef>
                        <a:spcAft>
                          <a:spcPts val="0"/>
                        </a:spcAft>
                        <a:buNone/>
                      </a:pPr>
                      <a:r>
                        <a:rPr lang="en" sz="1600"/>
                        <a:t>Passive Current</a:t>
                      </a:r>
                      <a:endParaRPr sz="1600"/>
                    </a:p>
                  </a:txBody>
                  <a:tcPr marT="102400" marB="102400" marR="91425" marL="91425"/>
                </a:tc>
                <a:tc>
                  <a:txBody>
                    <a:bodyPr>
                      <a:noAutofit/>
                    </a:bodyPr>
                    <a:lstStyle/>
                    <a:p>
                      <a:pPr indent="0" lvl="0" marL="0" rtl="0" algn="l">
                        <a:spcBef>
                          <a:spcPts val="0"/>
                        </a:spcBef>
                        <a:spcAft>
                          <a:spcPts val="0"/>
                        </a:spcAft>
                        <a:buNone/>
                      </a:pPr>
                      <a:r>
                        <a:rPr lang="en" sz="1600"/>
                        <a:t>.01mA</a:t>
                      </a:r>
                      <a:endParaRPr sz="1600"/>
                    </a:p>
                  </a:txBody>
                  <a:tcPr marT="102400" marB="102400" marR="91425" marL="91425"/>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alpha val="0"/>
          </a:srgbClr>
        </a:solidFill>
      </p:bgPr>
    </p:bg>
    <p:spTree>
      <p:nvGrpSpPr>
        <p:cNvPr id="143" name="Shape 143"/>
        <p:cNvGrpSpPr/>
        <p:nvPr/>
      </p:nvGrpSpPr>
      <p:grpSpPr>
        <a:xfrm>
          <a:off x="0" y="0"/>
          <a:ext cx="0" cy="0"/>
          <a:chOff x="0" y="0"/>
          <a:chExt cx="0" cy="0"/>
        </a:xfrm>
      </p:grpSpPr>
      <p:sp>
        <p:nvSpPr>
          <p:cNvPr id="144" name="Google Shape;144;p25"/>
          <p:cNvSpPr txBox="1"/>
          <p:nvPr>
            <p:ph type="title"/>
          </p:nvPr>
        </p:nvSpPr>
        <p:spPr>
          <a:xfrm>
            <a:off x="311700" y="553809"/>
            <a:ext cx="8520600" cy="712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Server Back End </a:t>
            </a:r>
            <a:endParaRPr b="1"/>
          </a:p>
        </p:txBody>
      </p:sp>
      <p:sp>
        <p:nvSpPr>
          <p:cNvPr id="145" name="Google Shape;145;p25"/>
          <p:cNvSpPr txBox="1"/>
          <p:nvPr>
            <p:ph idx="1" type="body"/>
          </p:nvPr>
        </p:nvSpPr>
        <p:spPr>
          <a:xfrm>
            <a:off x="311700" y="1434191"/>
            <a:ext cx="8520600" cy="42513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RESTful API</a:t>
            </a:r>
            <a:endParaRPr/>
          </a:p>
          <a:p>
            <a:pPr indent="-342900" lvl="0" marL="457200" rtl="0" algn="l">
              <a:spcBef>
                <a:spcPts val="0"/>
              </a:spcBef>
              <a:spcAft>
                <a:spcPts val="0"/>
              </a:spcAft>
              <a:buSzPts val="1800"/>
              <a:buChar char="●"/>
            </a:pPr>
            <a:r>
              <a:rPr lang="en"/>
              <a:t>Node.js with Express framework</a:t>
            </a:r>
            <a:endParaRPr/>
          </a:p>
          <a:p>
            <a:pPr indent="-317500" lvl="1" marL="914400" rtl="0" algn="l">
              <a:spcBef>
                <a:spcPts val="0"/>
              </a:spcBef>
              <a:spcAft>
                <a:spcPts val="0"/>
              </a:spcAft>
              <a:buSzPts val="1400"/>
              <a:buChar char="○"/>
            </a:pPr>
            <a:r>
              <a:rPr lang="en"/>
              <a:t>Familiarity</a:t>
            </a:r>
            <a:endParaRPr/>
          </a:p>
          <a:p>
            <a:pPr indent="-317500" lvl="1" marL="914400" rtl="0" algn="l">
              <a:spcBef>
                <a:spcPts val="0"/>
              </a:spcBef>
              <a:spcAft>
                <a:spcPts val="0"/>
              </a:spcAft>
              <a:buSzPts val="1400"/>
              <a:buChar char="○"/>
            </a:pPr>
            <a:r>
              <a:rPr lang="en"/>
              <a:t>Node packages</a:t>
            </a:r>
            <a:endParaRPr/>
          </a:p>
          <a:p>
            <a:pPr indent="-317500" lvl="1" marL="914400" rtl="0" algn="l">
              <a:spcBef>
                <a:spcPts val="0"/>
              </a:spcBef>
              <a:spcAft>
                <a:spcPts val="0"/>
              </a:spcAft>
              <a:buSzPts val="1400"/>
              <a:buChar char="○"/>
            </a:pPr>
            <a:r>
              <a:rPr lang="en"/>
              <a:t>Easy deployment</a:t>
            </a:r>
            <a:endParaRPr/>
          </a:p>
          <a:p>
            <a:pPr indent="-342900" lvl="0" marL="457200" rtl="0" algn="l">
              <a:spcBef>
                <a:spcPts val="0"/>
              </a:spcBef>
              <a:spcAft>
                <a:spcPts val="0"/>
              </a:spcAft>
              <a:buSzPts val="1800"/>
              <a:buChar char="●"/>
            </a:pPr>
            <a:r>
              <a:rPr lang="en"/>
              <a:t>Validation with Joi</a:t>
            </a:r>
            <a:endParaRPr/>
          </a:p>
          <a:p>
            <a:pPr indent="-342900" lvl="0" marL="457200" rtl="0" algn="l">
              <a:spcBef>
                <a:spcPts val="0"/>
              </a:spcBef>
              <a:spcAft>
                <a:spcPts val="0"/>
              </a:spcAft>
              <a:buSzPts val="1800"/>
              <a:buChar char="●"/>
            </a:pPr>
            <a:r>
              <a:rPr lang="en"/>
              <a:t>Error logging with Winston</a:t>
            </a:r>
            <a:endParaRPr/>
          </a:p>
          <a:p>
            <a:pPr indent="-342900" lvl="0" marL="457200" rtl="0" algn="l">
              <a:spcBef>
                <a:spcPts val="0"/>
              </a:spcBef>
              <a:spcAft>
                <a:spcPts val="0"/>
              </a:spcAft>
              <a:buSzPts val="1800"/>
              <a:buChar char="●"/>
            </a:pPr>
            <a:r>
              <a:rPr lang="en"/>
              <a:t>Unit/Integration testing with Jest</a:t>
            </a:r>
            <a:endParaRPr/>
          </a:p>
          <a:p>
            <a:pPr indent="-342900" lvl="0" marL="457200" rtl="0" algn="l">
              <a:spcBef>
                <a:spcPts val="0"/>
              </a:spcBef>
              <a:spcAft>
                <a:spcPts val="0"/>
              </a:spcAft>
              <a:buSzPts val="1800"/>
              <a:buChar char="●"/>
            </a:pPr>
            <a:r>
              <a:rPr lang="en"/>
              <a:t>Deployed on Digital Ocean Linux VM</a:t>
            </a:r>
            <a:endParaRPr/>
          </a:p>
          <a:p>
            <a:pPr indent="-342900" lvl="0" marL="457200" rtl="0" algn="l">
              <a:spcBef>
                <a:spcPts val="0"/>
              </a:spcBef>
              <a:spcAft>
                <a:spcPts val="0"/>
              </a:spcAft>
              <a:buSzPts val="1800"/>
              <a:buChar char="●"/>
            </a:pPr>
            <a:r>
              <a:rPr lang="en"/>
              <a:t>Url purchased from GoDaddy</a:t>
            </a:r>
            <a:endParaRPr/>
          </a:p>
          <a:p>
            <a:pPr indent="-342900" lvl="0" marL="457200" rtl="0" algn="l">
              <a:spcBef>
                <a:spcPts val="0"/>
              </a:spcBef>
              <a:spcAft>
                <a:spcPts val="0"/>
              </a:spcAft>
              <a:buSzPts val="1800"/>
              <a:buChar char="●"/>
            </a:pPr>
            <a:r>
              <a:rPr lang="en"/>
              <a:t>Certbot used to add https protocol</a:t>
            </a:r>
            <a:endParaRPr/>
          </a:p>
          <a:p>
            <a:pPr indent="-342900" lvl="0" marL="457200" rtl="0" algn="l">
              <a:spcBef>
                <a:spcPts val="0"/>
              </a:spcBef>
              <a:spcAft>
                <a:spcPts val="0"/>
              </a:spcAft>
              <a:buSzPts val="1800"/>
              <a:buChar char="●"/>
            </a:pPr>
            <a:r>
              <a:rPr lang="en"/>
              <a:t>Endpoints secured with JSON webtokens</a:t>
            </a:r>
            <a:endParaRPr/>
          </a:p>
        </p:txBody>
      </p:sp>
      <p:pic>
        <p:nvPicPr>
          <p:cNvPr id="146" name="Google Shape;146;p25"/>
          <p:cNvPicPr preferRelativeResize="0"/>
          <p:nvPr/>
        </p:nvPicPr>
        <p:blipFill>
          <a:blip r:embed="rId3">
            <a:alphaModFix/>
          </a:blip>
          <a:stretch>
            <a:fillRect/>
          </a:stretch>
        </p:blipFill>
        <p:spPr>
          <a:xfrm>
            <a:off x="4572000" y="1434201"/>
            <a:ext cx="4260300" cy="260589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alpha val="0"/>
          </a:srgbClr>
        </a:solidFill>
      </p:bgPr>
    </p:bg>
    <p:spTree>
      <p:nvGrpSpPr>
        <p:cNvPr id="150" name="Shape 150"/>
        <p:cNvGrpSpPr/>
        <p:nvPr/>
      </p:nvGrpSpPr>
      <p:grpSpPr>
        <a:xfrm>
          <a:off x="0" y="0"/>
          <a:ext cx="0" cy="0"/>
          <a:chOff x="0" y="0"/>
          <a:chExt cx="0" cy="0"/>
        </a:xfrm>
      </p:grpSpPr>
      <p:sp>
        <p:nvSpPr>
          <p:cNvPr id="151" name="Google Shape;151;p26"/>
          <p:cNvSpPr txBox="1"/>
          <p:nvPr>
            <p:ph type="title"/>
          </p:nvPr>
        </p:nvSpPr>
        <p:spPr>
          <a:xfrm>
            <a:off x="311700" y="553809"/>
            <a:ext cx="8520600" cy="712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Mobile Application				</a:t>
            </a:r>
            <a:endParaRPr b="1"/>
          </a:p>
        </p:txBody>
      </p:sp>
      <p:sp>
        <p:nvSpPr>
          <p:cNvPr id="152" name="Google Shape;152;p26"/>
          <p:cNvSpPr txBox="1"/>
          <p:nvPr>
            <p:ph idx="1" type="body"/>
          </p:nvPr>
        </p:nvSpPr>
        <p:spPr>
          <a:xfrm>
            <a:off x="703675" y="1600200"/>
            <a:ext cx="4602000" cy="3275700"/>
          </a:xfrm>
          <a:prstGeom prst="rect">
            <a:avLst/>
          </a:prstGeom>
        </p:spPr>
        <p:txBody>
          <a:bodyPr anchorCtr="0" anchor="t" bIns="91425" lIns="91425" spcFirstLastPara="1" rIns="91425" wrap="square" tIns="91425">
            <a:noAutofit/>
          </a:bodyPr>
          <a:lstStyle/>
          <a:p>
            <a:pPr indent="-342900" lvl="0" marL="457200" marR="0" rtl="0" algn="l">
              <a:lnSpc>
                <a:spcPct val="150000"/>
              </a:lnSpc>
              <a:spcBef>
                <a:spcPts val="0"/>
              </a:spcBef>
              <a:spcAft>
                <a:spcPts val="0"/>
              </a:spcAft>
              <a:buClr>
                <a:srgbClr val="000000"/>
              </a:buClr>
              <a:buSzPts val="1800"/>
              <a:buChar char="●"/>
            </a:pPr>
            <a:r>
              <a:rPr lang="en">
                <a:solidFill>
                  <a:srgbClr val="000000"/>
                </a:solidFill>
              </a:rPr>
              <a:t>Lower development cost</a:t>
            </a:r>
            <a:endParaRPr>
              <a:solidFill>
                <a:srgbClr val="000000"/>
              </a:solidFill>
            </a:endParaRPr>
          </a:p>
          <a:p>
            <a:pPr indent="-342900" lvl="0" marL="457200" marR="0" rtl="0" algn="l">
              <a:lnSpc>
                <a:spcPct val="150000"/>
              </a:lnSpc>
              <a:spcBef>
                <a:spcPts val="0"/>
              </a:spcBef>
              <a:spcAft>
                <a:spcPts val="0"/>
              </a:spcAft>
              <a:buClr>
                <a:srgbClr val="000000"/>
              </a:buClr>
              <a:buSzPts val="1800"/>
              <a:buChar char="●"/>
            </a:pPr>
            <a:r>
              <a:rPr lang="en">
                <a:solidFill>
                  <a:srgbClr val="000000"/>
                </a:solidFill>
              </a:rPr>
              <a:t>Open ended development language selection-- JAVA</a:t>
            </a:r>
            <a:endParaRPr>
              <a:solidFill>
                <a:srgbClr val="000000"/>
              </a:solidFill>
            </a:endParaRPr>
          </a:p>
          <a:p>
            <a:pPr indent="-342900" lvl="0" marL="457200" marR="0" rtl="0" algn="l">
              <a:lnSpc>
                <a:spcPct val="150000"/>
              </a:lnSpc>
              <a:spcBef>
                <a:spcPts val="0"/>
              </a:spcBef>
              <a:spcAft>
                <a:spcPts val="0"/>
              </a:spcAft>
              <a:buClr>
                <a:srgbClr val="000000"/>
              </a:buClr>
              <a:buSzPts val="1800"/>
              <a:buChar char="●"/>
            </a:pPr>
            <a:r>
              <a:rPr lang="en">
                <a:solidFill>
                  <a:srgbClr val="000000"/>
                </a:solidFill>
              </a:rPr>
              <a:t>Open Source with detailed explanations</a:t>
            </a:r>
            <a:endParaRPr>
              <a:solidFill>
                <a:srgbClr val="000000"/>
              </a:solidFill>
            </a:endParaRPr>
          </a:p>
          <a:p>
            <a:pPr indent="-342900" lvl="0" marL="457200" marR="0" rtl="0" algn="l">
              <a:lnSpc>
                <a:spcPct val="150000"/>
              </a:lnSpc>
              <a:spcBef>
                <a:spcPts val="0"/>
              </a:spcBef>
              <a:spcAft>
                <a:spcPts val="0"/>
              </a:spcAft>
              <a:buClr>
                <a:srgbClr val="000000"/>
              </a:buClr>
              <a:buSzPts val="1800"/>
              <a:buChar char="●"/>
            </a:pPr>
            <a:r>
              <a:rPr lang="en">
                <a:solidFill>
                  <a:srgbClr val="000000"/>
                </a:solidFill>
              </a:rPr>
              <a:t>Easily</a:t>
            </a:r>
            <a:r>
              <a:rPr lang="en">
                <a:solidFill>
                  <a:srgbClr val="000000"/>
                </a:solidFill>
              </a:rPr>
              <a:t> emulated for testing purposes</a:t>
            </a:r>
            <a:endParaRPr>
              <a:solidFill>
                <a:srgbClr val="000000"/>
              </a:solidFill>
            </a:endParaRPr>
          </a:p>
          <a:p>
            <a:pPr indent="-342900" lvl="0" marL="457200" marR="0" rtl="0" algn="l">
              <a:lnSpc>
                <a:spcPct val="150000"/>
              </a:lnSpc>
              <a:spcBef>
                <a:spcPts val="0"/>
              </a:spcBef>
              <a:spcAft>
                <a:spcPts val="0"/>
              </a:spcAft>
              <a:buClr>
                <a:srgbClr val="000000"/>
              </a:buClr>
              <a:buSzPts val="1800"/>
              <a:buChar char="●"/>
            </a:pPr>
            <a:r>
              <a:rPr lang="en">
                <a:solidFill>
                  <a:srgbClr val="000000"/>
                </a:solidFill>
              </a:rPr>
              <a:t>Easy debugging</a:t>
            </a:r>
            <a:endParaRPr>
              <a:solidFill>
                <a:srgbClr val="000000"/>
              </a:solidFill>
            </a:endParaRPr>
          </a:p>
          <a:p>
            <a:pPr indent="0" lvl="0" marL="914400" marR="0" rtl="0" algn="l">
              <a:lnSpc>
                <a:spcPct val="100000"/>
              </a:lnSpc>
              <a:spcBef>
                <a:spcPts val="0"/>
              </a:spcBef>
              <a:spcAft>
                <a:spcPts val="0"/>
              </a:spcAft>
              <a:buNone/>
            </a:pPr>
            <a:r>
              <a:t/>
            </a:r>
            <a:endParaRPr>
              <a:solidFill>
                <a:srgbClr val="000000"/>
              </a:solidFill>
            </a:endParaRPr>
          </a:p>
          <a:p>
            <a:pPr indent="0" lvl="0" marL="914400" rtl="0" algn="l">
              <a:lnSpc>
                <a:spcPct val="100000"/>
              </a:lnSpc>
              <a:spcBef>
                <a:spcPts val="0"/>
              </a:spcBef>
              <a:spcAft>
                <a:spcPts val="0"/>
              </a:spcAft>
              <a:buNone/>
            </a:pPr>
            <a:r>
              <a:t/>
            </a:r>
            <a:endParaRPr>
              <a:solidFill>
                <a:srgbClr val="000000"/>
              </a:solidFill>
            </a:endParaRPr>
          </a:p>
          <a:p>
            <a:pPr indent="0" lvl="0" marL="914400" rtl="0" algn="l">
              <a:spcBef>
                <a:spcPts val="0"/>
              </a:spcBef>
              <a:spcAft>
                <a:spcPts val="1600"/>
              </a:spcAft>
              <a:buNone/>
            </a:pPr>
            <a:r>
              <a:t/>
            </a:r>
            <a:endParaRPr>
              <a:solidFill>
                <a:srgbClr val="000000"/>
              </a:solidFill>
            </a:endParaRPr>
          </a:p>
        </p:txBody>
      </p:sp>
      <p:pic>
        <p:nvPicPr>
          <p:cNvPr id="153" name="Google Shape;153;p26"/>
          <p:cNvPicPr preferRelativeResize="0"/>
          <p:nvPr/>
        </p:nvPicPr>
        <p:blipFill>
          <a:blip r:embed="rId3">
            <a:alphaModFix/>
          </a:blip>
          <a:stretch>
            <a:fillRect/>
          </a:stretch>
        </p:blipFill>
        <p:spPr>
          <a:xfrm>
            <a:off x="5866888" y="1600200"/>
            <a:ext cx="2371725" cy="28575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alpha val="0"/>
          </a:srgbClr>
        </a:solidFill>
      </p:bgPr>
    </p:bg>
    <p:spTree>
      <p:nvGrpSpPr>
        <p:cNvPr id="157" name="Shape 157"/>
        <p:cNvGrpSpPr/>
        <p:nvPr/>
      </p:nvGrpSpPr>
      <p:grpSpPr>
        <a:xfrm>
          <a:off x="0" y="0"/>
          <a:ext cx="0" cy="0"/>
          <a:chOff x="0" y="0"/>
          <a:chExt cx="0" cy="0"/>
        </a:xfrm>
      </p:grpSpPr>
      <p:sp>
        <p:nvSpPr>
          <p:cNvPr id="158" name="Google Shape;158;p27"/>
          <p:cNvSpPr txBox="1"/>
          <p:nvPr>
            <p:ph type="title"/>
          </p:nvPr>
        </p:nvSpPr>
        <p:spPr>
          <a:xfrm>
            <a:off x="311700" y="553809"/>
            <a:ext cx="8520600" cy="712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Mobile Application Features</a:t>
            </a:r>
            <a:endParaRPr b="1" sz="2500"/>
          </a:p>
        </p:txBody>
      </p:sp>
      <p:sp>
        <p:nvSpPr>
          <p:cNvPr id="159" name="Google Shape;159;p27"/>
          <p:cNvSpPr txBox="1"/>
          <p:nvPr/>
        </p:nvSpPr>
        <p:spPr>
          <a:xfrm>
            <a:off x="467825" y="1509368"/>
            <a:ext cx="3009300" cy="4560000"/>
          </a:xfrm>
          <a:prstGeom prst="rect">
            <a:avLst/>
          </a:prstGeom>
          <a:noFill/>
          <a:ln>
            <a:noFill/>
          </a:ln>
        </p:spPr>
        <p:txBody>
          <a:bodyPr anchorCtr="0" anchor="t" bIns="91425" lIns="91425" spcFirstLastPara="1" rIns="91425" wrap="square" tIns="91425">
            <a:noAutofit/>
          </a:bodyPr>
          <a:lstStyle/>
          <a:p>
            <a:pPr indent="-317500" lvl="0" marL="457200" marR="0" rtl="0" algn="l">
              <a:lnSpc>
                <a:spcPct val="150000"/>
              </a:lnSpc>
              <a:spcBef>
                <a:spcPts val="0"/>
              </a:spcBef>
              <a:spcAft>
                <a:spcPts val="0"/>
              </a:spcAft>
              <a:buSzPts val="1400"/>
              <a:buChar char="●"/>
            </a:pPr>
            <a:r>
              <a:rPr lang="en"/>
              <a:t>Login </a:t>
            </a:r>
            <a:endParaRPr/>
          </a:p>
          <a:p>
            <a:pPr indent="-317500" lvl="1" marL="914400" marR="0" rtl="0" algn="l">
              <a:lnSpc>
                <a:spcPct val="150000"/>
              </a:lnSpc>
              <a:spcBef>
                <a:spcPts val="0"/>
              </a:spcBef>
              <a:spcAft>
                <a:spcPts val="0"/>
              </a:spcAft>
              <a:buSzPts val="1400"/>
              <a:buChar char="○"/>
            </a:pPr>
            <a:r>
              <a:rPr lang="en"/>
              <a:t>Unique username and password</a:t>
            </a:r>
            <a:endParaRPr/>
          </a:p>
          <a:p>
            <a:pPr indent="-317500" lvl="1" marL="914400" marR="0" rtl="0" algn="l">
              <a:lnSpc>
                <a:spcPct val="150000"/>
              </a:lnSpc>
              <a:spcBef>
                <a:spcPts val="0"/>
              </a:spcBef>
              <a:spcAft>
                <a:spcPts val="0"/>
              </a:spcAft>
              <a:buSzPts val="1400"/>
              <a:buChar char="○"/>
            </a:pPr>
            <a:r>
              <a:rPr lang="en"/>
              <a:t>Show password option</a:t>
            </a:r>
            <a:endParaRPr/>
          </a:p>
          <a:p>
            <a:pPr indent="0" lvl="0" marL="914400" marR="0" rtl="0" algn="l">
              <a:lnSpc>
                <a:spcPct val="150000"/>
              </a:lnSpc>
              <a:spcBef>
                <a:spcPts val="0"/>
              </a:spcBef>
              <a:spcAft>
                <a:spcPts val="0"/>
              </a:spcAft>
              <a:buNone/>
            </a:pPr>
            <a:r>
              <a:t/>
            </a:r>
            <a:endParaRPr/>
          </a:p>
          <a:p>
            <a:pPr indent="-317500" lvl="0" marL="457200" marR="0" rtl="0" algn="l">
              <a:lnSpc>
                <a:spcPct val="150000"/>
              </a:lnSpc>
              <a:spcBef>
                <a:spcPts val="0"/>
              </a:spcBef>
              <a:spcAft>
                <a:spcPts val="0"/>
              </a:spcAft>
              <a:buSzPts val="1400"/>
              <a:buChar char="●"/>
            </a:pPr>
            <a:r>
              <a:rPr lang="en"/>
              <a:t>Register new account</a:t>
            </a:r>
            <a:endParaRPr/>
          </a:p>
          <a:p>
            <a:pPr indent="-317500" lvl="1" marL="914400" marR="0" rtl="0" algn="l">
              <a:lnSpc>
                <a:spcPct val="150000"/>
              </a:lnSpc>
              <a:spcBef>
                <a:spcPts val="0"/>
              </a:spcBef>
              <a:spcAft>
                <a:spcPts val="0"/>
              </a:spcAft>
              <a:buSzPts val="1400"/>
              <a:buChar char="○"/>
            </a:pPr>
            <a:r>
              <a:rPr lang="en"/>
              <a:t>Informations must be unique</a:t>
            </a:r>
            <a:endParaRPr/>
          </a:p>
          <a:p>
            <a:pPr indent="-317500" lvl="1" marL="914400" marR="0" rtl="0" algn="l">
              <a:lnSpc>
                <a:spcPct val="150000"/>
              </a:lnSpc>
              <a:spcBef>
                <a:spcPts val="0"/>
              </a:spcBef>
              <a:spcAft>
                <a:spcPts val="0"/>
              </a:spcAft>
              <a:buSzPts val="1400"/>
              <a:buChar char="○"/>
            </a:pPr>
            <a:r>
              <a:rPr lang="en"/>
              <a:t>LockID to connect to the system</a:t>
            </a:r>
            <a:endParaRPr/>
          </a:p>
        </p:txBody>
      </p:sp>
      <p:pic>
        <p:nvPicPr>
          <p:cNvPr id="160" name="Google Shape;160;p27"/>
          <p:cNvPicPr preferRelativeResize="0"/>
          <p:nvPr/>
        </p:nvPicPr>
        <p:blipFill>
          <a:blip r:embed="rId3">
            <a:alphaModFix/>
          </a:blip>
          <a:stretch>
            <a:fillRect/>
          </a:stretch>
        </p:blipFill>
        <p:spPr>
          <a:xfrm>
            <a:off x="3382700" y="1155721"/>
            <a:ext cx="2716532" cy="4829390"/>
          </a:xfrm>
          <a:prstGeom prst="rect">
            <a:avLst/>
          </a:prstGeom>
          <a:noFill/>
          <a:ln>
            <a:noFill/>
          </a:ln>
        </p:spPr>
      </p:pic>
      <p:pic>
        <p:nvPicPr>
          <p:cNvPr id="161" name="Google Shape;161;p27"/>
          <p:cNvPicPr preferRelativeResize="0"/>
          <p:nvPr/>
        </p:nvPicPr>
        <p:blipFill>
          <a:blip r:embed="rId4">
            <a:alphaModFix/>
          </a:blip>
          <a:stretch>
            <a:fillRect/>
          </a:stretch>
        </p:blipFill>
        <p:spPr>
          <a:xfrm>
            <a:off x="6317475" y="1155724"/>
            <a:ext cx="2716524" cy="482937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alpha val="0"/>
          </a:srgbClr>
        </a:solidFill>
      </p:bgPr>
    </p:bg>
    <p:spTree>
      <p:nvGrpSpPr>
        <p:cNvPr id="165" name="Shape 165"/>
        <p:cNvGrpSpPr/>
        <p:nvPr/>
      </p:nvGrpSpPr>
      <p:grpSpPr>
        <a:xfrm>
          <a:off x="0" y="0"/>
          <a:ext cx="0" cy="0"/>
          <a:chOff x="0" y="0"/>
          <a:chExt cx="0" cy="0"/>
        </a:xfrm>
      </p:grpSpPr>
      <p:sp>
        <p:nvSpPr>
          <p:cNvPr id="166" name="Google Shape;166;p28"/>
          <p:cNvSpPr txBox="1"/>
          <p:nvPr>
            <p:ph type="title"/>
          </p:nvPr>
        </p:nvSpPr>
        <p:spPr>
          <a:xfrm>
            <a:off x="311700" y="553809"/>
            <a:ext cx="8520600" cy="712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Mobile Application Feature	</a:t>
            </a:r>
            <a:endParaRPr b="1"/>
          </a:p>
        </p:txBody>
      </p:sp>
      <p:sp>
        <p:nvSpPr>
          <p:cNvPr id="167" name="Google Shape;167;p28"/>
          <p:cNvSpPr txBox="1"/>
          <p:nvPr>
            <p:ph idx="1" type="body"/>
          </p:nvPr>
        </p:nvSpPr>
        <p:spPr>
          <a:xfrm>
            <a:off x="830100" y="1434188"/>
            <a:ext cx="3689400" cy="45129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Clr>
                <a:srgbClr val="000000"/>
              </a:buClr>
              <a:buSzPts val="1800"/>
              <a:buChar char="●"/>
            </a:pPr>
            <a:r>
              <a:rPr lang="en">
                <a:solidFill>
                  <a:srgbClr val="000000"/>
                </a:solidFill>
              </a:rPr>
              <a:t>Displays </a:t>
            </a:r>
            <a:endParaRPr>
              <a:solidFill>
                <a:srgbClr val="000000"/>
              </a:solidFill>
            </a:endParaRPr>
          </a:p>
          <a:p>
            <a:pPr indent="-317500" lvl="1" marL="914400" rtl="0" algn="l">
              <a:lnSpc>
                <a:spcPct val="150000"/>
              </a:lnSpc>
              <a:spcBef>
                <a:spcPts val="0"/>
              </a:spcBef>
              <a:spcAft>
                <a:spcPts val="0"/>
              </a:spcAft>
              <a:buClr>
                <a:srgbClr val="000000"/>
              </a:buClr>
              <a:buSzPts val="1400"/>
              <a:buChar char="○"/>
            </a:pPr>
            <a:r>
              <a:rPr lang="en">
                <a:solidFill>
                  <a:srgbClr val="000000"/>
                </a:solidFill>
              </a:rPr>
              <a:t>Name</a:t>
            </a:r>
            <a:endParaRPr>
              <a:solidFill>
                <a:srgbClr val="000000"/>
              </a:solidFill>
            </a:endParaRPr>
          </a:p>
          <a:p>
            <a:pPr indent="-317500" lvl="1" marL="914400" rtl="0" algn="l">
              <a:lnSpc>
                <a:spcPct val="150000"/>
              </a:lnSpc>
              <a:spcBef>
                <a:spcPts val="0"/>
              </a:spcBef>
              <a:spcAft>
                <a:spcPts val="0"/>
              </a:spcAft>
              <a:buClr>
                <a:srgbClr val="000000"/>
              </a:buClr>
              <a:buSzPts val="1400"/>
              <a:buChar char="○"/>
            </a:pPr>
            <a:r>
              <a:rPr lang="en">
                <a:solidFill>
                  <a:srgbClr val="000000"/>
                </a:solidFill>
              </a:rPr>
              <a:t>Email</a:t>
            </a:r>
            <a:endParaRPr>
              <a:solidFill>
                <a:srgbClr val="000000"/>
              </a:solidFill>
            </a:endParaRPr>
          </a:p>
          <a:p>
            <a:pPr indent="-317500" lvl="1" marL="914400" rtl="0" algn="l">
              <a:lnSpc>
                <a:spcPct val="150000"/>
              </a:lnSpc>
              <a:spcBef>
                <a:spcPts val="0"/>
              </a:spcBef>
              <a:spcAft>
                <a:spcPts val="0"/>
              </a:spcAft>
              <a:buClr>
                <a:srgbClr val="000000"/>
              </a:buClr>
              <a:buSzPts val="1400"/>
              <a:buChar char="○"/>
            </a:pPr>
            <a:r>
              <a:rPr lang="en">
                <a:solidFill>
                  <a:srgbClr val="000000"/>
                </a:solidFill>
              </a:rPr>
              <a:t>On time lock status</a:t>
            </a:r>
            <a:endParaRPr>
              <a:solidFill>
                <a:srgbClr val="000000"/>
              </a:solidFill>
            </a:endParaRPr>
          </a:p>
          <a:p>
            <a:pPr indent="-317500" lvl="1" marL="914400" rtl="0" algn="l">
              <a:lnSpc>
                <a:spcPct val="150000"/>
              </a:lnSpc>
              <a:spcBef>
                <a:spcPts val="0"/>
              </a:spcBef>
              <a:spcAft>
                <a:spcPts val="0"/>
              </a:spcAft>
              <a:buClr>
                <a:srgbClr val="000000"/>
              </a:buClr>
              <a:buSzPts val="1400"/>
              <a:buChar char="○"/>
            </a:pPr>
            <a:r>
              <a:rPr lang="en">
                <a:solidFill>
                  <a:srgbClr val="000000"/>
                </a:solidFill>
              </a:rPr>
              <a:t>Sign Out link</a:t>
            </a:r>
            <a:endParaRPr>
              <a:solidFill>
                <a:srgbClr val="000000"/>
              </a:solidFill>
            </a:endParaRPr>
          </a:p>
          <a:p>
            <a:pPr indent="-342900" lvl="0" marL="457200" rtl="0" algn="l">
              <a:lnSpc>
                <a:spcPct val="150000"/>
              </a:lnSpc>
              <a:spcBef>
                <a:spcPts val="0"/>
              </a:spcBef>
              <a:spcAft>
                <a:spcPts val="0"/>
              </a:spcAft>
              <a:buClr>
                <a:srgbClr val="000000"/>
              </a:buClr>
              <a:buSzPts val="1800"/>
              <a:buChar char="●"/>
            </a:pPr>
            <a:r>
              <a:rPr lang="en">
                <a:solidFill>
                  <a:srgbClr val="000000"/>
                </a:solidFill>
              </a:rPr>
              <a:t>Control</a:t>
            </a:r>
            <a:endParaRPr>
              <a:solidFill>
                <a:srgbClr val="000000"/>
              </a:solidFill>
            </a:endParaRPr>
          </a:p>
          <a:p>
            <a:pPr indent="-317500" lvl="1" marL="914400" rtl="0" algn="l">
              <a:lnSpc>
                <a:spcPct val="150000"/>
              </a:lnSpc>
              <a:spcBef>
                <a:spcPts val="0"/>
              </a:spcBef>
              <a:spcAft>
                <a:spcPts val="0"/>
              </a:spcAft>
              <a:buClr>
                <a:srgbClr val="000000"/>
              </a:buClr>
              <a:buSzPts val="1400"/>
              <a:buChar char="○"/>
            </a:pPr>
            <a:r>
              <a:rPr lang="en">
                <a:solidFill>
                  <a:srgbClr val="000000"/>
                </a:solidFill>
              </a:rPr>
              <a:t>Lock/Unlock button</a:t>
            </a:r>
            <a:endParaRPr>
              <a:solidFill>
                <a:srgbClr val="000000"/>
              </a:solidFill>
            </a:endParaRPr>
          </a:p>
          <a:p>
            <a:pPr indent="-342900" lvl="0" marL="457200" rtl="0" algn="l">
              <a:lnSpc>
                <a:spcPct val="150000"/>
              </a:lnSpc>
              <a:spcBef>
                <a:spcPts val="0"/>
              </a:spcBef>
              <a:spcAft>
                <a:spcPts val="0"/>
              </a:spcAft>
              <a:buClr>
                <a:srgbClr val="000000"/>
              </a:buClr>
              <a:buSzPts val="1800"/>
              <a:buChar char="●"/>
            </a:pPr>
            <a:r>
              <a:rPr lang="en">
                <a:solidFill>
                  <a:srgbClr val="000000"/>
                </a:solidFill>
              </a:rPr>
              <a:t>SmartLock Logo</a:t>
            </a:r>
            <a:endParaRPr>
              <a:solidFill>
                <a:srgbClr val="000000"/>
              </a:solidFill>
            </a:endParaRPr>
          </a:p>
          <a:p>
            <a:pPr indent="-317500" lvl="1" marL="914400" rtl="0" algn="l">
              <a:lnSpc>
                <a:spcPct val="150000"/>
              </a:lnSpc>
              <a:spcBef>
                <a:spcPts val="0"/>
              </a:spcBef>
              <a:spcAft>
                <a:spcPts val="0"/>
              </a:spcAft>
              <a:buClr>
                <a:srgbClr val="000000"/>
              </a:buClr>
              <a:buSzPts val="1400"/>
              <a:buChar char="○"/>
            </a:pPr>
            <a:r>
              <a:rPr lang="en">
                <a:solidFill>
                  <a:srgbClr val="000000"/>
                </a:solidFill>
              </a:rPr>
              <a:t>Hatcful: online logo maker</a:t>
            </a:r>
            <a:endParaRPr>
              <a:solidFill>
                <a:srgbClr val="000000"/>
              </a:solidFill>
            </a:endParaRPr>
          </a:p>
        </p:txBody>
      </p:sp>
      <p:pic>
        <p:nvPicPr>
          <p:cNvPr id="168" name="Google Shape;168;p28"/>
          <p:cNvPicPr preferRelativeResize="0"/>
          <p:nvPr/>
        </p:nvPicPr>
        <p:blipFill>
          <a:blip r:embed="rId3">
            <a:alphaModFix/>
          </a:blip>
          <a:stretch>
            <a:fillRect/>
          </a:stretch>
        </p:blipFill>
        <p:spPr>
          <a:xfrm>
            <a:off x="5247400" y="1117709"/>
            <a:ext cx="2716532" cy="482939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alpha val="0"/>
          </a:srgbClr>
        </a:solidFill>
      </p:bgPr>
    </p:bg>
    <p:spTree>
      <p:nvGrpSpPr>
        <p:cNvPr id="172" name="Shape 172"/>
        <p:cNvGrpSpPr/>
        <p:nvPr/>
      </p:nvGrpSpPr>
      <p:grpSpPr>
        <a:xfrm>
          <a:off x="0" y="0"/>
          <a:ext cx="0" cy="0"/>
          <a:chOff x="0" y="0"/>
          <a:chExt cx="0" cy="0"/>
        </a:xfrm>
      </p:grpSpPr>
      <p:sp>
        <p:nvSpPr>
          <p:cNvPr id="173" name="Google Shape;173;p29"/>
          <p:cNvSpPr txBox="1"/>
          <p:nvPr>
            <p:ph type="title"/>
          </p:nvPr>
        </p:nvSpPr>
        <p:spPr>
          <a:xfrm>
            <a:off x="311700" y="270592"/>
            <a:ext cx="3386400" cy="712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Use Case Diagram</a:t>
            </a:r>
            <a:endParaRPr b="1"/>
          </a:p>
          <a:p>
            <a:pPr indent="0" lvl="0" marL="0" rtl="0" algn="l">
              <a:spcBef>
                <a:spcPts val="0"/>
              </a:spcBef>
              <a:spcAft>
                <a:spcPts val="0"/>
              </a:spcAft>
              <a:buNone/>
            </a:pPr>
            <a:r>
              <a:t/>
            </a:r>
            <a:endParaRPr b="1"/>
          </a:p>
        </p:txBody>
      </p:sp>
      <p:pic>
        <p:nvPicPr>
          <p:cNvPr id="174" name="Google Shape;174;p29"/>
          <p:cNvPicPr preferRelativeResize="0"/>
          <p:nvPr/>
        </p:nvPicPr>
        <p:blipFill>
          <a:blip r:embed="rId3">
            <a:alphaModFix/>
          </a:blip>
          <a:stretch>
            <a:fillRect/>
          </a:stretch>
        </p:blipFill>
        <p:spPr>
          <a:xfrm>
            <a:off x="3698075" y="135744"/>
            <a:ext cx="5304325" cy="626505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alpha val="0"/>
          </a:srgbClr>
        </a:solidFill>
      </p:bgPr>
    </p:bg>
    <p:spTree>
      <p:nvGrpSpPr>
        <p:cNvPr id="178" name="Shape 178"/>
        <p:cNvGrpSpPr/>
        <p:nvPr/>
      </p:nvGrpSpPr>
      <p:grpSpPr>
        <a:xfrm>
          <a:off x="0" y="0"/>
          <a:ext cx="0" cy="0"/>
          <a:chOff x="0" y="0"/>
          <a:chExt cx="0" cy="0"/>
        </a:xfrm>
      </p:grpSpPr>
      <p:sp>
        <p:nvSpPr>
          <p:cNvPr id="179" name="Google Shape;179;p30"/>
          <p:cNvSpPr txBox="1"/>
          <p:nvPr>
            <p:ph type="title"/>
          </p:nvPr>
        </p:nvSpPr>
        <p:spPr>
          <a:xfrm>
            <a:off x="311700" y="553809"/>
            <a:ext cx="8520600" cy="712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Additional Devices Block Diagram </a:t>
            </a:r>
            <a:endParaRPr/>
          </a:p>
        </p:txBody>
      </p:sp>
      <p:pic>
        <p:nvPicPr>
          <p:cNvPr id="180" name="Google Shape;180;p30"/>
          <p:cNvPicPr preferRelativeResize="0"/>
          <p:nvPr/>
        </p:nvPicPr>
        <p:blipFill>
          <a:blip r:embed="rId3">
            <a:alphaModFix/>
          </a:blip>
          <a:stretch>
            <a:fillRect/>
          </a:stretch>
        </p:blipFill>
        <p:spPr>
          <a:xfrm>
            <a:off x="152400" y="1419009"/>
            <a:ext cx="8839198" cy="4416528"/>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alpha val="0"/>
          </a:srgbClr>
        </a:solidFill>
      </p:bgPr>
    </p:bg>
    <p:spTree>
      <p:nvGrpSpPr>
        <p:cNvPr id="184" name="Shape 184"/>
        <p:cNvGrpSpPr/>
        <p:nvPr/>
      </p:nvGrpSpPr>
      <p:grpSpPr>
        <a:xfrm>
          <a:off x="0" y="0"/>
          <a:ext cx="0" cy="0"/>
          <a:chOff x="0" y="0"/>
          <a:chExt cx="0" cy="0"/>
        </a:xfrm>
      </p:grpSpPr>
      <p:sp>
        <p:nvSpPr>
          <p:cNvPr id="185" name="Google Shape;185;p31"/>
          <p:cNvSpPr txBox="1"/>
          <p:nvPr>
            <p:ph type="title"/>
          </p:nvPr>
        </p:nvSpPr>
        <p:spPr>
          <a:xfrm>
            <a:off x="311700" y="553809"/>
            <a:ext cx="8520600" cy="712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Indicating</a:t>
            </a:r>
            <a:r>
              <a:rPr b="1" lang="en"/>
              <a:t> Devices/Input Button</a:t>
            </a:r>
            <a:endParaRPr b="1"/>
          </a:p>
        </p:txBody>
      </p:sp>
      <p:sp>
        <p:nvSpPr>
          <p:cNvPr id="186" name="Google Shape;186;p31"/>
          <p:cNvSpPr txBox="1"/>
          <p:nvPr>
            <p:ph idx="1" type="body"/>
          </p:nvPr>
        </p:nvSpPr>
        <p:spPr>
          <a:xfrm>
            <a:off x="311700" y="1622625"/>
            <a:ext cx="7811400" cy="39225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Clr>
                <a:srgbClr val="000000"/>
              </a:buClr>
              <a:buSzPts val="1800"/>
              <a:buChar char="●"/>
            </a:pPr>
            <a:r>
              <a:rPr lang="en">
                <a:solidFill>
                  <a:srgbClr val="000000"/>
                </a:solidFill>
              </a:rPr>
              <a:t>Devices and Purposes</a:t>
            </a:r>
            <a:endParaRPr>
              <a:solidFill>
                <a:srgbClr val="000000"/>
              </a:solidFill>
            </a:endParaRPr>
          </a:p>
          <a:p>
            <a:pPr indent="-317500" lvl="1" marL="914400" rtl="0" algn="l">
              <a:lnSpc>
                <a:spcPct val="150000"/>
              </a:lnSpc>
              <a:spcBef>
                <a:spcPts val="0"/>
              </a:spcBef>
              <a:spcAft>
                <a:spcPts val="0"/>
              </a:spcAft>
              <a:buClr>
                <a:srgbClr val="000000"/>
              </a:buClr>
              <a:buSzPts val="1400"/>
              <a:buChar char="○"/>
            </a:pPr>
            <a:r>
              <a:rPr lang="en">
                <a:solidFill>
                  <a:srgbClr val="000000"/>
                </a:solidFill>
              </a:rPr>
              <a:t>LEDs</a:t>
            </a:r>
            <a:endParaRPr>
              <a:solidFill>
                <a:srgbClr val="000000"/>
              </a:solidFill>
            </a:endParaRPr>
          </a:p>
          <a:p>
            <a:pPr indent="-317500" lvl="2" marL="1371600" rtl="0" algn="l">
              <a:lnSpc>
                <a:spcPct val="150000"/>
              </a:lnSpc>
              <a:spcBef>
                <a:spcPts val="0"/>
              </a:spcBef>
              <a:spcAft>
                <a:spcPts val="0"/>
              </a:spcAft>
              <a:buClr>
                <a:srgbClr val="000000"/>
              </a:buClr>
              <a:buSzPts val="1400"/>
              <a:buChar char="■"/>
            </a:pPr>
            <a:r>
              <a:rPr lang="en">
                <a:solidFill>
                  <a:srgbClr val="000000"/>
                </a:solidFill>
              </a:rPr>
              <a:t>Green : Connecting</a:t>
            </a:r>
            <a:endParaRPr>
              <a:solidFill>
                <a:srgbClr val="000000"/>
              </a:solidFill>
            </a:endParaRPr>
          </a:p>
          <a:p>
            <a:pPr indent="-317500" lvl="2" marL="1371600" rtl="0" algn="l">
              <a:lnSpc>
                <a:spcPct val="150000"/>
              </a:lnSpc>
              <a:spcBef>
                <a:spcPts val="0"/>
              </a:spcBef>
              <a:spcAft>
                <a:spcPts val="0"/>
              </a:spcAft>
              <a:buClr>
                <a:srgbClr val="000000"/>
              </a:buClr>
              <a:buSzPts val="1400"/>
              <a:buChar char="■"/>
            </a:pPr>
            <a:r>
              <a:rPr lang="en">
                <a:solidFill>
                  <a:srgbClr val="000000"/>
                </a:solidFill>
              </a:rPr>
              <a:t>Yellow: Connected</a:t>
            </a:r>
            <a:endParaRPr>
              <a:solidFill>
                <a:srgbClr val="000000"/>
              </a:solidFill>
            </a:endParaRPr>
          </a:p>
          <a:p>
            <a:pPr indent="-317500" lvl="2" marL="1371600" rtl="0" algn="l">
              <a:lnSpc>
                <a:spcPct val="150000"/>
              </a:lnSpc>
              <a:spcBef>
                <a:spcPts val="0"/>
              </a:spcBef>
              <a:spcAft>
                <a:spcPts val="0"/>
              </a:spcAft>
              <a:buClr>
                <a:srgbClr val="000000"/>
              </a:buClr>
              <a:buSzPts val="1400"/>
              <a:buChar char="■"/>
            </a:pPr>
            <a:r>
              <a:rPr lang="en">
                <a:solidFill>
                  <a:srgbClr val="000000"/>
                </a:solidFill>
              </a:rPr>
              <a:t>Red : ON - Unlocked / OFF - Locked</a:t>
            </a:r>
            <a:endParaRPr>
              <a:solidFill>
                <a:srgbClr val="000000"/>
              </a:solidFill>
            </a:endParaRPr>
          </a:p>
          <a:p>
            <a:pPr indent="0" lvl="0" marL="0" rtl="0" algn="l">
              <a:lnSpc>
                <a:spcPct val="150000"/>
              </a:lnSpc>
              <a:spcBef>
                <a:spcPts val="1600"/>
              </a:spcBef>
              <a:spcAft>
                <a:spcPts val="0"/>
              </a:spcAft>
              <a:buNone/>
            </a:pPr>
            <a:r>
              <a:t/>
            </a:r>
            <a:endParaRPr>
              <a:solidFill>
                <a:srgbClr val="000000"/>
              </a:solidFill>
            </a:endParaRPr>
          </a:p>
          <a:p>
            <a:pPr indent="-317500" lvl="1" marL="914400" marR="0" rtl="0" algn="l">
              <a:lnSpc>
                <a:spcPct val="150000"/>
              </a:lnSpc>
              <a:spcBef>
                <a:spcPts val="1600"/>
              </a:spcBef>
              <a:spcAft>
                <a:spcPts val="0"/>
              </a:spcAft>
              <a:buClr>
                <a:srgbClr val="000000"/>
              </a:buClr>
              <a:buSzPts val="1400"/>
              <a:buFont typeface="Arial"/>
              <a:buChar char="○"/>
            </a:pPr>
            <a:r>
              <a:rPr lang="en">
                <a:solidFill>
                  <a:srgbClr val="000000"/>
                </a:solidFill>
              </a:rPr>
              <a:t>Input Button</a:t>
            </a:r>
            <a:endParaRPr>
              <a:solidFill>
                <a:srgbClr val="000000"/>
              </a:solidFill>
            </a:endParaRPr>
          </a:p>
          <a:p>
            <a:pPr indent="-317500" lvl="2" marL="1371600" marR="0" rtl="0" algn="l">
              <a:lnSpc>
                <a:spcPct val="150000"/>
              </a:lnSpc>
              <a:spcBef>
                <a:spcPts val="0"/>
              </a:spcBef>
              <a:spcAft>
                <a:spcPts val="0"/>
              </a:spcAft>
              <a:buClr>
                <a:srgbClr val="000000"/>
              </a:buClr>
              <a:buSzPts val="1400"/>
              <a:buChar char="■"/>
            </a:pPr>
            <a:r>
              <a:rPr lang="en">
                <a:solidFill>
                  <a:srgbClr val="000000"/>
                </a:solidFill>
              </a:rPr>
              <a:t>Installed on door PCB</a:t>
            </a:r>
            <a:endParaRPr>
              <a:solidFill>
                <a:srgbClr val="000000"/>
              </a:solidFill>
            </a:endParaRPr>
          </a:p>
          <a:p>
            <a:pPr indent="-317500" lvl="2" marL="1371600" marR="0" rtl="0" algn="l">
              <a:lnSpc>
                <a:spcPct val="150000"/>
              </a:lnSpc>
              <a:spcBef>
                <a:spcPts val="0"/>
              </a:spcBef>
              <a:spcAft>
                <a:spcPts val="0"/>
              </a:spcAft>
              <a:buClr>
                <a:srgbClr val="000000"/>
              </a:buClr>
              <a:buSzPts val="1400"/>
              <a:buChar char="■"/>
            </a:pPr>
            <a:r>
              <a:rPr lang="en">
                <a:solidFill>
                  <a:srgbClr val="000000"/>
                </a:solidFill>
              </a:rPr>
              <a:t>Use for unlock/lock the door</a:t>
            </a:r>
            <a:endParaRPr>
              <a:solidFill>
                <a:srgbClr val="000000"/>
              </a:solidFill>
            </a:endParaRPr>
          </a:p>
        </p:txBody>
      </p:sp>
      <p:pic>
        <p:nvPicPr>
          <p:cNvPr id="187" name="Google Shape;187;p31"/>
          <p:cNvPicPr preferRelativeResize="0"/>
          <p:nvPr/>
        </p:nvPicPr>
        <p:blipFill>
          <a:blip r:embed="rId3">
            <a:alphaModFix/>
          </a:blip>
          <a:stretch>
            <a:fillRect/>
          </a:stretch>
        </p:blipFill>
        <p:spPr>
          <a:xfrm>
            <a:off x="5105500" y="1407325"/>
            <a:ext cx="2867550" cy="2567950"/>
          </a:xfrm>
          <a:prstGeom prst="rect">
            <a:avLst/>
          </a:prstGeom>
          <a:noFill/>
          <a:ln>
            <a:noFill/>
          </a:ln>
        </p:spPr>
      </p:pic>
      <p:pic>
        <p:nvPicPr>
          <p:cNvPr id="188" name="Google Shape;188;p31"/>
          <p:cNvPicPr preferRelativeResize="0"/>
          <p:nvPr/>
        </p:nvPicPr>
        <p:blipFill>
          <a:blip r:embed="rId4">
            <a:alphaModFix/>
          </a:blip>
          <a:stretch>
            <a:fillRect/>
          </a:stretch>
        </p:blipFill>
        <p:spPr>
          <a:xfrm>
            <a:off x="5034073" y="4116000"/>
            <a:ext cx="1364050" cy="13367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alpha val="0"/>
          </a:srgbClr>
        </a:solidFill>
      </p:bgPr>
    </p:bg>
    <p:spTree>
      <p:nvGrpSpPr>
        <p:cNvPr id="59" name="Shape 59"/>
        <p:cNvGrpSpPr/>
        <p:nvPr/>
      </p:nvGrpSpPr>
      <p:grpSpPr>
        <a:xfrm>
          <a:off x="0" y="0"/>
          <a:ext cx="0" cy="0"/>
          <a:chOff x="0" y="0"/>
          <a:chExt cx="0" cy="0"/>
        </a:xfrm>
      </p:grpSpPr>
      <p:sp>
        <p:nvSpPr>
          <p:cNvPr id="60" name="Google Shape;60;p14"/>
          <p:cNvSpPr txBox="1"/>
          <p:nvPr>
            <p:ph type="title"/>
          </p:nvPr>
        </p:nvSpPr>
        <p:spPr>
          <a:xfrm>
            <a:off x="311700" y="383877"/>
            <a:ext cx="8520600" cy="712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Goals and Objectives	</a:t>
            </a:r>
            <a:endParaRPr b="1"/>
          </a:p>
        </p:txBody>
      </p:sp>
      <p:sp>
        <p:nvSpPr>
          <p:cNvPr id="61" name="Google Shape;61;p14"/>
          <p:cNvSpPr txBox="1"/>
          <p:nvPr>
            <p:ph idx="1" type="body"/>
          </p:nvPr>
        </p:nvSpPr>
        <p:spPr>
          <a:xfrm>
            <a:off x="311700" y="983248"/>
            <a:ext cx="8520600" cy="5347500"/>
          </a:xfrm>
          <a:prstGeom prst="rect">
            <a:avLst/>
          </a:prstGeom>
        </p:spPr>
        <p:txBody>
          <a:bodyPr anchorCtr="0" anchor="t" bIns="91425" lIns="91425" spcFirstLastPara="1" rIns="91425" wrap="square" tIns="91425">
            <a:noAutofit/>
          </a:bodyPr>
          <a:lstStyle/>
          <a:p>
            <a:pPr indent="0" lvl="0" marL="0" rtl="0" algn="l">
              <a:lnSpc>
                <a:spcPct val="200000"/>
              </a:lnSpc>
              <a:spcBef>
                <a:spcPts val="0"/>
              </a:spcBef>
              <a:spcAft>
                <a:spcPts val="0"/>
              </a:spcAft>
              <a:buNone/>
            </a:pPr>
            <a:r>
              <a:t/>
            </a:r>
            <a:endParaRPr>
              <a:solidFill>
                <a:srgbClr val="000000"/>
              </a:solidFill>
            </a:endParaRPr>
          </a:p>
          <a:p>
            <a:pPr indent="-342900" lvl="0" marL="457200" rtl="0" algn="l">
              <a:lnSpc>
                <a:spcPct val="200000"/>
              </a:lnSpc>
              <a:spcBef>
                <a:spcPts val="1600"/>
              </a:spcBef>
              <a:spcAft>
                <a:spcPts val="0"/>
              </a:spcAft>
              <a:buClr>
                <a:srgbClr val="000000"/>
              </a:buClr>
              <a:buSzPts val="1800"/>
              <a:buChar char="●"/>
            </a:pPr>
            <a:r>
              <a:rPr lang="en">
                <a:solidFill>
                  <a:srgbClr val="000000"/>
                </a:solidFill>
              </a:rPr>
              <a:t>Key Fob</a:t>
            </a:r>
            <a:endParaRPr>
              <a:solidFill>
                <a:srgbClr val="000000"/>
              </a:solidFill>
            </a:endParaRPr>
          </a:p>
          <a:p>
            <a:pPr indent="-342900" lvl="0" marL="457200" rtl="0" algn="l">
              <a:lnSpc>
                <a:spcPct val="200000"/>
              </a:lnSpc>
              <a:spcBef>
                <a:spcPts val="0"/>
              </a:spcBef>
              <a:spcAft>
                <a:spcPts val="0"/>
              </a:spcAft>
              <a:buClr>
                <a:srgbClr val="000000"/>
              </a:buClr>
              <a:buSzPts val="1800"/>
              <a:buChar char="●"/>
            </a:pPr>
            <a:r>
              <a:rPr lang="en">
                <a:solidFill>
                  <a:srgbClr val="000000"/>
                </a:solidFill>
              </a:rPr>
              <a:t>WIFI Integration </a:t>
            </a:r>
            <a:endParaRPr>
              <a:solidFill>
                <a:srgbClr val="000000"/>
              </a:solidFill>
            </a:endParaRPr>
          </a:p>
          <a:p>
            <a:pPr indent="-342900" lvl="0" marL="457200" rtl="0" algn="l">
              <a:lnSpc>
                <a:spcPct val="200000"/>
              </a:lnSpc>
              <a:spcBef>
                <a:spcPts val="0"/>
              </a:spcBef>
              <a:spcAft>
                <a:spcPts val="0"/>
              </a:spcAft>
              <a:buClr>
                <a:srgbClr val="000000"/>
              </a:buClr>
              <a:buSzPts val="1800"/>
              <a:buChar char="●"/>
            </a:pPr>
            <a:r>
              <a:rPr lang="en">
                <a:solidFill>
                  <a:srgbClr val="000000"/>
                </a:solidFill>
              </a:rPr>
              <a:t>Status Indicator</a:t>
            </a:r>
            <a:endParaRPr>
              <a:solidFill>
                <a:srgbClr val="000000"/>
              </a:solidFill>
            </a:endParaRPr>
          </a:p>
          <a:p>
            <a:pPr indent="-342900" lvl="0" marL="457200" rtl="0" algn="l">
              <a:lnSpc>
                <a:spcPct val="200000"/>
              </a:lnSpc>
              <a:spcBef>
                <a:spcPts val="0"/>
              </a:spcBef>
              <a:spcAft>
                <a:spcPts val="0"/>
              </a:spcAft>
              <a:buClr>
                <a:srgbClr val="000000"/>
              </a:buClr>
              <a:buSzPts val="1800"/>
              <a:buChar char="●"/>
            </a:pPr>
            <a:r>
              <a:rPr lang="en">
                <a:solidFill>
                  <a:srgbClr val="000000"/>
                </a:solidFill>
              </a:rPr>
              <a:t>Added Security - https, token</a:t>
            </a:r>
            <a:endParaRPr>
              <a:solidFill>
                <a:srgbClr val="000000"/>
              </a:solidFill>
            </a:endParaRPr>
          </a:p>
          <a:p>
            <a:pPr indent="-342900" lvl="0" marL="457200" rtl="0" algn="l">
              <a:lnSpc>
                <a:spcPct val="200000"/>
              </a:lnSpc>
              <a:spcBef>
                <a:spcPts val="0"/>
              </a:spcBef>
              <a:spcAft>
                <a:spcPts val="0"/>
              </a:spcAft>
              <a:buClr>
                <a:srgbClr val="000000"/>
              </a:buClr>
              <a:buSzPts val="1800"/>
              <a:buChar char="●"/>
            </a:pPr>
            <a:r>
              <a:rPr lang="en">
                <a:solidFill>
                  <a:srgbClr val="000000"/>
                </a:solidFill>
              </a:rPr>
              <a:t>Easy Installation</a:t>
            </a:r>
            <a:endParaRPr>
              <a:solidFill>
                <a:srgbClr val="000000"/>
              </a:solidFill>
            </a:endParaRPr>
          </a:p>
          <a:p>
            <a:pPr indent="0" lvl="0" marL="914400" rtl="0" algn="l">
              <a:lnSpc>
                <a:spcPct val="150000"/>
              </a:lnSpc>
              <a:spcBef>
                <a:spcPts val="1600"/>
              </a:spcBef>
              <a:spcAft>
                <a:spcPts val="1600"/>
              </a:spcAft>
              <a:buNone/>
            </a:pPr>
            <a:r>
              <a:t/>
            </a:r>
            <a:endParaRPr>
              <a:solidFill>
                <a:srgbClr val="0000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alpha val="0"/>
          </a:srgbClr>
        </a:solidFill>
      </p:bgPr>
    </p:bg>
    <p:spTree>
      <p:nvGrpSpPr>
        <p:cNvPr id="192" name="Shape 192"/>
        <p:cNvGrpSpPr/>
        <p:nvPr/>
      </p:nvGrpSpPr>
      <p:grpSpPr>
        <a:xfrm>
          <a:off x="0" y="0"/>
          <a:ext cx="0" cy="0"/>
          <a:chOff x="0" y="0"/>
          <a:chExt cx="0" cy="0"/>
        </a:xfrm>
      </p:grpSpPr>
      <p:sp>
        <p:nvSpPr>
          <p:cNvPr id="193" name="Google Shape;193;p32"/>
          <p:cNvSpPr txBox="1"/>
          <p:nvPr>
            <p:ph type="title"/>
          </p:nvPr>
        </p:nvSpPr>
        <p:spPr>
          <a:xfrm>
            <a:off x="311700" y="553809"/>
            <a:ext cx="8520600" cy="712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Servo Motor</a:t>
            </a:r>
            <a:endParaRPr b="1"/>
          </a:p>
        </p:txBody>
      </p:sp>
      <p:sp>
        <p:nvSpPr>
          <p:cNvPr id="194" name="Google Shape;194;p32"/>
          <p:cNvSpPr txBox="1"/>
          <p:nvPr>
            <p:ph idx="1" type="body"/>
          </p:nvPr>
        </p:nvSpPr>
        <p:spPr>
          <a:xfrm>
            <a:off x="311700" y="1434191"/>
            <a:ext cx="8520600" cy="42513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000000"/>
              </a:buClr>
              <a:buSzPts val="1800"/>
              <a:buChar char="●"/>
            </a:pPr>
            <a:r>
              <a:rPr lang="en">
                <a:solidFill>
                  <a:srgbClr val="000000"/>
                </a:solidFill>
              </a:rPr>
              <a:t>Purpose</a:t>
            </a:r>
            <a:endParaRPr>
              <a:solidFill>
                <a:srgbClr val="000000"/>
              </a:solidFill>
            </a:endParaRPr>
          </a:p>
          <a:p>
            <a:pPr indent="-317500" lvl="1" marL="914400" rtl="0" algn="l">
              <a:spcBef>
                <a:spcPts val="0"/>
              </a:spcBef>
              <a:spcAft>
                <a:spcPts val="0"/>
              </a:spcAft>
              <a:buClr>
                <a:srgbClr val="000000"/>
              </a:buClr>
              <a:buSzPts val="1400"/>
              <a:buChar char="○"/>
            </a:pPr>
            <a:r>
              <a:rPr lang="en">
                <a:solidFill>
                  <a:srgbClr val="000000"/>
                </a:solidFill>
              </a:rPr>
              <a:t>Using Servo motor, Door can be opened or closed.</a:t>
            </a:r>
            <a:endParaRPr>
              <a:solidFill>
                <a:srgbClr val="000000"/>
              </a:solidFill>
            </a:endParaRPr>
          </a:p>
          <a:p>
            <a:pPr indent="0" lvl="0" marL="0" rtl="0" algn="l">
              <a:spcBef>
                <a:spcPts val="1600"/>
              </a:spcBef>
              <a:spcAft>
                <a:spcPts val="0"/>
              </a:spcAft>
              <a:buClr>
                <a:srgbClr val="000000"/>
              </a:buClr>
              <a:buSzPts val="1100"/>
              <a:buFont typeface="Arial"/>
              <a:buNone/>
            </a:pPr>
            <a:r>
              <a:rPr lang="en">
                <a:solidFill>
                  <a:schemeClr val="dk1"/>
                </a:solidFill>
              </a:rPr>
              <a:t>TowerPro MG995R Metal Gear Servo                       SG90</a:t>
            </a:r>
            <a:endParaRPr>
              <a:solidFill>
                <a:schemeClr val="dk1"/>
              </a:solidFill>
            </a:endParaRPr>
          </a:p>
          <a:p>
            <a:pPr indent="0" lvl="0" marL="0" rtl="0" algn="l">
              <a:spcBef>
                <a:spcPts val="1600"/>
              </a:spcBef>
              <a:spcAft>
                <a:spcPts val="0"/>
              </a:spcAft>
              <a:buNone/>
            </a:pPr>
            <a:r>
              <a:t/>
            </a:r>
            <a:endParaRPr>
              <a:solidFill>
                <a:srgbClr val="000000"/>
              </a:solidFill>
            </a:endParaRPr>
          </a:p>
          <a:p>
            <a:pPr indent="0" lvl="0" marL="914400" rtl="0" algn="l">
              <a:spcBef>
                <a:spcPts val="1600"/>
              </a:spcBef>
              <a:spcAft>
                <a:spcPts val="1600"/>
              </a:spcAft>
              <a:buNone/>
            </a:pPr>
            <a:r>
              <a:t/>
            </a:r>
            <a:endParaRPr>
              <a:solidFill>
                <a:srgbClr val="000000"/>
              </a:solidFill>
            </a:endParaRPr>
          </a:p>
        </p:txBody>
      </p:sp>
      <p:pic>
        <p:nvPicPr>
          <p:cNvPr id="195" name="Google Shape;195;p32"/>
          <p:cNvPicPr preferRelativeResize="0"/>
          <p:nvPr/>
        </p:nvPicPr>
        <p:blipFill>
          <a:blip r:embed="rId3">
            <a:alphaModFix/>
          </a:blip>
          <a:stretch>
            <a:fillRect/>
          </a:stretch>
        </p:blipFill>
        <p:spPr>
          <a:xfrm>
            <a:off x="2944687" y="2738350"/>
            <a:ext cx="1578225" cy="1305075"/>
          </a:xfrm>
          <a:prstGeom prst="rect">
            <a:avLst/>
          </a:prstGeom>
          <a:noFill/>
          <a:ln>
            <a:noFill/>
          </a:ln>
        </p:spPr>
      </p:pic>
      <p:sp>
        <p:nvSpPr>
          <p:cNvPr id="196" name="Google Shape;196;p32"/>
          <p:cNvSpPr txBox="1"/>
          <p:nvPr/>
        </p:nvSpPr>
        <p:spPr>
          <a:xfrm>
            <a:off x="2745575" y="4019512"/>
            <a:ext cx="3055200" cy="340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t>Dimension: 40.7 x 19.7 x 42.9 mm approx</a:t>
            </a:r>
            <a:endParaRPr sz="1000"/>
          </a:p>
        </p:txBody>
      </p:sp>
      <p:graphicFrame>
        <p:nvGraphicFramePr>
          <p:cNvPr id="197" name="Google Shape;197;p32"/>
          <p:cNvGraphicFramePr/>
          <p:nvPr/>
        </p:nvGraphicFramePr>
        <p:xfrm>
          <a:off x="311688" y="2738349"/>
          <a:ext cx="3000000" cy="3000000"/>
        </p:xfrm>
        <a:graphic>
          <a:graphicData uri="http://schemas.openxmlformats.org/drawingml/2006/table">
            <a:tbl>
              <a:tblPr>
                <a:noFill/>
                <a:tableStyleId>{3EBDED0E-06E7-4919-8248-4FFF5B903A44}</a:tableStyleId>
              </a:tblPr>
              <a:tblGrid>
                <a:gridCol w="1053675"/>
                <a:gridCol w="1506600"/>
              </a:tblGrid>
              <a:tr h="422000">
                <a:tc gridSpan="2">
                  <a:txBody>
                    <a:bodyPr>
                      <a:noAutofit/>
                    </a:bodyPr>
                    <a:lstStyle/>
                    <a:p>
                      <a:pPr indent="0" lvl="0" marL="0" rtl="0" algn="l">
                        <a:spcBef>
                          <a:spcPts val="0"/>
                        </a:spcBef>
                        <a:spcAft>
                          <a:spcPts val="0"/>
                        </a:spcAft>
                        <a:buNone/>
                      </a:pPr>
                      <a:r>
                        <a:rPr lang="en" sz="1200"/>
                        <a:t>Specifications</a:t>
                      </a:r>
                      <a:endParaRPr sz="1200"/>
                    </a:p>
                  </a:txBody>
                  <a:tcPr marT="102400" marB="102400" marR="91425" marL="91425"/>
                </a:tc>
                <a:tc hMerge="1"/>
              </a:tr>
              <a:tr h="422000">
                <a:tc>
                  <a:txBody>
                    <a:bodyPr>
                      <a:noAutofit/>
                    </a:bodyPr>
                    <a:lstStyle/>
                    <a:p>
                      <a:pPr indent="0" lvl="0" marL="0" rtl="0" algn="l">
                        <a:spcBef>
                          <a:spcPts val="0"/>
                        </a:spcBef>
                        <a:spcAft>
                          <a:spcPts val="0"/>
                        </a:spcAft>
                        <a:buNone/>
                      </a:pPr>
                      <a:r>
                        <a:rPr lang="en" sz="1200"/>
                        <a:t>Cost</a:t>
                      </a:r>
                      <a:endParaRPr sz="1200"/>
                    </a:p>
                  </a:txBody>
                  <a:tcPr marT="102400" marB="102400" marR="91425" marL="91425"/>
                </a:tc>
                <a:tc>
                  <a:txBody>
                    <a:bodyPr>
                      <a:noAutofit/>
                    </a:bodyPr>
                    <a:lstStyle/>
                    <a:p>
                      <a:pPr indent="0" lvl="0" marL="0" rtl="0" algn="l">
                        <a:spcBef>
                          <a:spcPts val="0"/>
                        </a:spcBef>
                        <a:spcAft>
                          <a:spcPts val="0"/>
                        </a:spcAft>
                        <a:buNone/>
                      </a:pPr>
                      <a:r>
                        <a:rPr lang="en" sz="1200"/>
                        <a:t>$9.90</a:t>
                      </a:r>
                      <a:endParaRPr sz="1200"/>
                    </a:p>
                  </a:txBody>
                  <a:tcPr marT="102400" marB="102400" marR="91425" marL="91425"/>
                </a:tc>
              </a:tr>
              <a:tr h="422000">
                <a:tc>
                  <a:txBody>
                    <a:bodyPr>
                      <a:noAutofit/>
                    </a:bodyPr>
                    <a:lstStyle/>
                    <a:p>
                      <a:pPr indent="0" lvl="0" marL="0" rtl="0" algn="l">
                        <a:spcBef>
                          <a:spcPts val="0"/>
                        </a:spcBef>
                        <a:spcAft>
                          <a:spcPts val="0"/>
                        </a:spcAft>
                        <a:buNone/>
                      </a:pPr>
                      <a:r>
                        <a:rPr lang="en" sz="1200"/>
                        <a:t>Torque</a:t>
                      </a:r>
                      <a:endParaRPr sz="1200"/>
                    </a:p>
                  </a:txBody>
                  <a:tcPr marT="102400" marB="102400" marR="91425" marL="91425"/>
                </a:tc>
                <a:tc>
                  <a:txBody>
                    <a:bodyPr>
                      <a:noAutofit/>
                    </a:bodyPr>
                    <a:lstStyle/>
                    <a:p>
                      <a:pPr indent="0" lvl="0" marL="0" rtl="0" algn="l">
                        <a:spcBef>
                          <a:spcPts val="0"/>
                        </a:spcBef>
                        <a:spcAft>
                          <a:spcPts val="0"/>
                        </a:spcAft>
                        <a:buNone/>
                      </a:pPr>
                      <a:r>
                        <a:rPr lang="en" sz="1200"/>
                        <a:t>10kgfcm</a:t>
                      </a:r>
                      <a:endParaRPr sz="1200"/>
                    </a:p>
                  </a:txBody>
                  <a:tcPr marT="102400" marB="102400" marR="91425" marL="91425"/>
                </a:tc>
              </a:tr>
              <a:tr h="422000">
                <a:tc>
                  <a:txBody>
                    <a:bodyPr>
                      <a:noAutofit/>
                    </a:bodyPr>
                    <a:lstStyle/>
                    <a:p>
                      <a:pPr indent="0" lvl="0" marL="0" rtl="0" algn="l">
                        <a:spcBef>
                          <a:spcPts val="0"/>
                        </a:spcBef>
                        <a:spcAft>
                          <a:spcPts val="0"/>
                        </a:spcAft>
                        <a:buNone/>
                      </a:pPr>
                      <a:r>
                        <a:rPr lang="en" sz="1200"/>
                        <a:t>Rotation</a:t>
                      </a:r>
                      <a:endParaRPr sz="1200"/>
                    </a:p>
                  </a:txBody>
                  <a:tcPr marT="102400" marB="102400" marR="91425" marL="91425"/>
                </a:tc>
                <a:tc>
                  <a:txBody>
                    <a:bodyPr>
                      <a:noAutofit/>
                    </a:bodyPr>
                    <a:lstStyle/>
                    <a:p>
                      <a:pPr indent="0" lvl="0" marL="0" rtl="0" algn="l">
                        <a:spcBef>
                          <a:spcPts val="0"/>
                        </a:spcBef>
                        <a:spcAft>
                          <a:spcPts val="0"/>
                        </a:spcAft>
                        <a:buNone/>
                      </a:pPr>
                      <a:r>
                        <a:rPr lang="en" sz="1200"/>
                        <a:t>120 degree</a:t>
                      </a:r>
                      <a:endParaRPr sz="1200"/>
                    </a:p>
                  </a:txBody>
                  <a:tcPr marT="102400" marB="102400" marR="91425" marL="91425"/>
                </a:tc>
              </a:tr>
              <a:tr h="422000">
                <a:tc>
                  <a:txBody>
                    <a:bodyPr>
                      <a:noAutofit/>
                    </a:bodyPr>
                    <a:lstStyle/>
                    <a:p>
                      <a:pPr indent="0" lvl="0" marL="0" rtl="0" algn="l">
                        <a:spcBef>
                          <a:spcPts val="0"/>
                        </a:spcBef>
                        <a:spcAft>
                          <a:spcPts val="0"/>
                        </a:spcAft>
                        <a:buNone/>
                      </a:pPr>
                      <a:r>
                        <a:rPr lang="en" sz="1200"/>
                        <a:t>Weight</a:t>
                      </a:r>
                      <a:endParaRPr sz="1200"/>
                    </a:p>
                  </a:txBody>
                  <a:tcPr marT="102400" marB="102400" marR="91425" marL="91425"/>
                </a:tc>
                <a:tc>
                  <a:txBody>
                    <a:bodyPr>
                      <a:noAutofit/>
                    </a:bodyPr>
                    <a:lstStyle/>
                    <a:p>
                      <a:pPr indent="0" lvl="0" marL="0" rtl="0" algn="l">
                        <a:spcBef>
                          <a:spcPts val="0"/>
                        </a:spcBef>
                        <a:spcAft>
                          <a:spcPts val="0"/>
                        </a:spcAft>
                        <a:buNone/>
                      </a:pPr>
                      <a:r>
                        <a:rPr lang="en" sz="1200"/>
                        <a:t>55g</a:t>
                      </a:r>
                      <a:endParaRPr sz="1200"/>
                    </a:p>
                  </a:txBody>
                  <a:tcPr marT="102400" marB="102400" marR="91425" marL="91425"/>
                </a:tc>
              </a:tr>
              <a:tr h="652975">
                <a:tc>
                  <a:txBody>
                    <a:bodyPr>
                      <a:noAutofit/>
                    </a:bodyPr>
                    <a:lstStyle/>
                    <a:p>
                      <a:pPr indent="0" lvl="0" marL="0" rtl="0" algn="l">
                        <a:spcBef>
                          <a:spcPts val="0"/>
                        </a:spcBef>
                        <a:spcAft>
                          <a:spcPts val="0"/>
                        </a:spcAft>
                        <a:buNone/>
                      </a:pPr>
                      <a:r>
                        <a:rPr lang="en" sz="1200"/>
                        <a:t>Operationg Voltage</a:t>
                      </a:r>
                      <a:endParaRPr sz="1200"/>
                    </a:p>
                  </a:txBody>
                  <a:tcPr marT="102400" marB="102400" marR="91425" marL="91425"/>
                </a:tc>
                <a:tc>
                  <a:txBody>
                    <a:bodyPr>
                      <a:noAutofit/>
                    </a:bodyPr>
                    <a:lstStyle/>
                    <a:p>
                      <a:pPr indent="0" lvl="0" marL="0" rtl="0" algn="l">
                        <a:spcBef>
                          <a:spcPts val="0"/>
                        </a:spcBef>
                        <a:spcAft>
                          <a:spcPts val="0"/>
                        </a:spcAft>
                        <a:buNone/>
                      </a:pPr>
                      <a:r>
                        <a:rPr lang="en" sz="1200"/>
                        <a:t>4.8V to 7.2V</a:t>
                      </a:r>
                      <a:endParaRPr sz="1200"/>
                    </a:p>
                  </a:txBody>
                  <a:tcPr marT="102400" marB="102400" marR="91425" marL="91425"/>
                </a:tc>
              </a:tr>
              <a:tr h="422000">
                <a:tc>
                  <a:txBody>
                    <a:bodyPr>
                      <a:noAutofit/>
                    </a:bodyPr>
                    <a:lstStyle/>
                    <a:p>
                      <a:pPr indent="0" lvl="0" marL="0" rtl="0" algn="l">
                        <a:spcBef>
                          <a:spcPts val="0"/>
                        </a:spcBef>
                        <a:spcAft>
                          <a:spcPts val="0"/>
                        </a:spcAft>
                        <a:buNone/>
                      </a:pPr>
                      <a:r>
                        <a:rPr lang="en" sz="1200"/>
                        <a:t>PWM Period</a:t>
                      </a:r>
                      <a:endParaRPr sz="1200"/>
                    </a:p>
                  </a:txBody>
                  <a:tcPr marT="102400" marB="102400" marR="91425" marL="91425"/>
                </a:tc>
                <a:tc>
                  <a:txBody>
                    <a:bodyPr>
                      <a:noAutofit/>
                    </a:bodyPr>
                    <a:lstStyle/>
                    <a:p>
                      <a:pPr indent="0" lvl="0" marL="0" rtl="0" algn="l">
                        <a:spcBef>
                          <a:spcPts val="0"/>
                        </a:spcBef>
                        <a:spcAft>
                          <a:spcPts val="0"/>
                        </a:spcAft>
                        <a:buNone/>
                      </a:pPr>
                      <a:r>
                        <a:rPr lang="en" sz="1200"/>
                        <a:t>20ms</a:t>
                      </a:r>
                      <a:endParaRPr sz="1200"/>
                    </a:p>
                  </a:txBody>
                  <a:tcPr marT="102400" marB="102400" marR="91425" marL="91425"/>
                </a:tc>
              </a:tr>
            </a:tbl>
          </a:graphicData>
        </a:graphic>
      </p:graphicFrame>
      <p:pic>
        <p:nvPicPr>
          <p:cNvPr id="198" name="Google Shape;198;p32"/>
          <p:cNvPicPr preferRelativeResize="0"/>
          <p:nvPr/>
        </p:nvPicPr>
        <p:blipFill>
          <a:blip r:embed="rId4">
            <a:alphaModFix/>
          </a:blip>
          <a:stretch>
            <a:fillRect/>
          </a:stretch>
        </p:blipFill>
        <p:spPr>
          <a:xfrm>
            <a:off x="3784825" y="4360299"/>
            <a:ext cx="1938600" cy="1581150"/>
          </a:xfrm>
          <a:prstGeom prst="rect">
            <a:avLst/>
          </a:prstGeom>
          <a:noFill/>
          <a:ln>
            <a:noFill/>
          </a:ln>
        </p:spPr>
      </p:pic>
      <p:sp>
        <p:nvSpPr>
          <p:cNvPr id="199" name="Google Shape;199;p32"/>
          <p:cNvSpPr txBox="1"/>
          <p:nvPr/>
        </p:nvSpPr>
        <p:spPr>
          <a:xfrm>
            <a:off x="3507575" y="5941462"/>
            <a:ext cx="3055200" cy="340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t>Dimension: 23 x 12 x 19.5 mm approx</a:t>
            </a:r>
            <a:endParaRPr sz="1000"/>
          </a:p>
        </p:txBody>
      </p:sp>
      <p:graphicFrame>
        <p:nvGraphicFramePr>
          <p:cNvPr id="200" name="Google Shape;200;p32"/>
          <p:cNvGraphicFramePr/>
          <p:nvPr/>
        </p:nvGraphicFramePr>
        <p:xfrm>
          <a:off x="5745038" y="2666774"/>
          <a:ext cx="3000000" cy="3000000"/>
        </p:xfrm>
        <a:graphic>
          <a:graphicData uri="http://schemas.openxmlformats.org/drawingml/2006/table">
            <a:tbl>
              <a:tblPr>
                <a:noFill/>
                <a:tableStyleId>{3EBDED0E-06E7-4919-8248-4FFF5B903A44}</a:tableStyleId>
              </a:tblPr>
              <a:tblGrid>
                <a:gridCol w="1308375"/>
                <a:gridCol w="1870775"/>
              </a:tblGrid>
              <a:tr h="422000">
                <a:tc gridSpan="2">
                  <a:txBody>
                    <a:bodyPr>
                      <a:noAutofit/>
                    </a:bodyPr>
                    <a:lstStyle/>
                    <a:p>
                      <a:pPr indent="0" lvl="0" marL="0" rtl="0" algn="l">
                        <a:spcBef>
                          <a:spcPts val="0"/>
                        </a:spcBef>
                        <a:spcAft>
                          <a:spcPts val="0"/>
                        </a:spcAft>
                        <a:buNone/>
                      </a:pPr>
                      <a:r>
                        <a:rPr lang="en" sz="1200"/>
                        <a:t>Specifications</a:t>
                      </a:r>
                      <a:endParaRPr sz="1200"/>
                    </a:p>
                  </a:txBody>
                  <a:tcPr marT="102400" marB="102400" marR="91425" marL="91425"/>
                </a:tc>
                <a:tc hMerge="1"/>
              </a:tr>
              <a:tr h="422000">
                <a:tc>
                  <a:txBody>
                    <a:bodyPr>
                      <a:noAutofit/>
                    </a:bodyPr>
                    <a:lstStyle/>
                    <a:p>
                      <a:pPr indent="0" lvl="0" marL="0" rtl="0" algn="l">
                        <a:spcBef>
                          <a:spcPts val="0"/>
                        </a:spcBef>
                        <a:spcAft>
                          <a:spcPts val="0"/>
                        </a:spcAft>
                        <a:buNone/>
                      </a:pPr>
                      <a:r>
                        <a:rPr lang="en" sz="1200"/>
                        <a:t>Cost</a:t>
                      </a:r>
                      <a:endParaRPr sz="1200"/>
                    </a:p>
                  </a:txBody>
                  <a:tcPr marT="102400" marB="102400" marR="91425" marL="91425"/>
                </a:tc>
                <a:tc>
                  <a:txBody>
                    <a:bodyPr>
                      <a:noAutofit/>
                    </a:bodyPr>
                    <a:lstStyle/>
                    <a:p>
                      <a:pPr indent="0" lvl="0" marL="0" rtl="0" algn="l">
                        <a:spcBef>
                          <a:spcPts val="0"/>
                        </a:spcBef>
                        <a:spcAft>
                          <a:spcPts val="0"/>
                        </a:spcAft>
                        <a:buNone/>
                      </a:pPr>
                      <a:r>
                        <a:rPr lang="en" sz="1200"/>
                        <a:t>$5.95</a:t>
                      </a:r>
                      <a:endParaRPr sz="1200"/>
                    </a:p>
                  </a:txBody>
                  <a:tcPr marT="102400" marB="102400" marR="91425" marL="91425"/>
                </a:tc>
              </a:tr>
              <a:tr h="422000">
                <a:tc>
                  <a:txBody>
                    <a:bodyPr>
                      <a:noAutofit/>
                    </a:bodyPr>
                    <a:lstStyle/>
                    <a:p>
                      <a:pPr indent="0" lvl="0" marL="0" rtl="0" algn="l">
                        <a:spcBef>
                          <a:spcPts val="0"/>
                        </a:spcBef>
                        <a:spcAft>
                          <a:spcPts val="0"/>
                        </a:spcAft>
                        <a:buNone/>
                      </a:pPr>
                      <a:r>
                        <a:rPr lang="en" sz="1200"/>
                        <a:t>Torque</a:t>
                      </a:r>
                      <a:endParaRPr sz="1200"/>
                    </a:p>
                  </a:txBody>
                  <a:tcPr marT="102400" marB="102400" marR="91425" marL="91425"/>
                </a:tc>
                <a:tc>
                  <a:txBody>
                    <a:bodyPr>
                      <a:noAutofit/>
                    </a:bodyPr>
                    <a:lstStyle/>
                    <a:p>
                      <a:pPr indent="0" lvl="0" marL="0" rtl="0" algn="l">
                        <a:spcBef>
                          <a:spcPts val="0"/>
                        </a:spcBef>
                        <a:spcAft>
                          <a:spcPts val="0"/>
                        </a:spcAft>
                        <a:buNone/>
                      </a:pPr>
                      <a:r>
                        <a:rPr lang="en" sz="1200"/>
                        <a:t>2.5</a:t>
                      </a:r>
                      <a:r>
                        <a:rPr lang="en" sz="1200"/>
                        <a:t>kgfcm</a:t>
                      </a:r>
                      <a:endParaRPr sz="1200"/>
                    </a:p>
                  </a:txBody>
                  <a:tcPr marT="102400" marB="102400" marR="91425" marL="91425"/>
                </a:tc>
              </a:tr>
              <a:tr h="422000">
                <a:tc>
                  <a:txBody>
                    <a:bodyPr>
                      <a:noAutofit/>
                    </a:bodyPr>
                    <a:lstStyle/>
                    <a:p>
                      <a:pPr indent="0" lvl="0" marL="0" rtl="0" algn="l">
                        <a:spcBef>
                          <a:spcPts val="0"/>
                        </a:spcBef>
                        <a:spcAft>
                          <a:spcPts val="0"/>
                        </a:spcAft>
                        <a:buNone/>
                      </a:pPr>
                      <a:r>
                        <a:rPr lang="en" sz="1200"/>
                        <a:t>Rotation</a:t>
                      </a:r>
                      <a:endParaRPr sz="1200"/>
                    </a:p>
                  </a:txBody>
                  <a:tcPr marT="102400" marB="102400" marR="91425" marL="91425"/>
                </a:tc>
                <a:tc>
                  <a:txBody>
                    <a:bodyPr>
                      <a:noAutofit/>
                    </a:bodyPr>
                    <a:lstStyle/>
                    <a:p>
                      <a:pPr indent="0" lvl="0" marL="0" rtl="0" algn="l">
                        <a:spcBef>
                          <a:spcPts val="0"/>
                        </a:spcBef>
                        <a:spcAft>
                          <a:spcPts val="0"/>
                        </a:spcAft>
                        <a:buNone/>
                      </a:pPr>
                      <a:r>
                        <a:rPr lang="en" sz="1200"/>
                        <a:t>120 degree</a:t>
                      </a:r>
                      <a:endParaRPr sz="1200"/>
                    </a:p>
                  </a:txBody>
                  <a:tcPr marT="102400" marB="102400" marR="91425" marL="91425"/>
                </a:tc>
              </a:tr>
              <a:tr h="422000">
                <a:tc>
                  <a:txBody>
                    <a:bodyPr>
                      <a:noAutofit/>
                    </a:bodyPr>
                    <a:lstStyle/>
                    <a:p>
                      <a:pPr indent="0" lvl="0" marL="0" rtl="0" algn="l">
                        <a:spcBef>
                          <a:spcPts val="0"/>
                        </a:spcBef>
                        <a:spcAft>
                          <a:spcPts val="0"/>
                        </a:spcAft>
                        <a:buNone/>
                      </a:pPr>
                      <a:r>
                        <a:rPr lang="en" sz="1200"/>
                        <a:t>Weight</a:t>
                      </a:r>
                      <a:endParaRPr sz="1200"/>
                    </a:p>
                  </a:txBody>
                  <a:tcPr marT="102400" marB="102400" marR="91425" marL="91425"/>
                </a:tc>
                <a:tc>
                  <a:txBody>
                    <a:bodyPr>
                      <a:noAutofit/>
                    </a:bodyPr>
                    <a:lstStyle/>
                    <a:p>
                      <a:pPr indent="0" lvl="0" marL="0" rtl="0" algn="l">
                        <a:spcBef>
                          <a:spcPts val="0"/>
                        </a:spcBef>
                        <a:spcAft>
                          <a:spcPts val="0"/>
                        </a:spcAft>
                        <a:buNone/>
                      </a:pPr>
                      <a:r>
                        <a:rPr lang="en" sz="1200"/>
                        <a:t>14.7</a:t>
                      </a:r>
                      <a:r>
                        <a:rPr lang="en" sz="1200"/>
                        <a:t>g</a:t>
                      </a:r>
                      <a:endParaRPr sz="1200"/>
                    </a:p>
                  </a:txBody>
                  <a:tcPr marT="102400" marB="102400" marR="91425" marL="91425"/>
                </a:tc>
              </a:tr>
              <a:tr h="652975">
                <a:tc>
                  <a:txBody>
                    <a:bodyPr>
                      <a:noAutofit/>
                    </a:bodyPr>
                    <a:lstStyle/>
                    <a:p>
                      <a:pPr indent="0" lvl="0" marL="0" rtl="0" algn="l">
                        <a:spcBef>
                          <a:spcPts val="0"/>
                        </a:spcBef>
                        <a:spcAft>
                          <a:spcPts val="0"/>
                        </a:spcAft>
                        <a:buNone/>
                      </a:pPr>
                      <a:r>
                        <a:rPr lang="en" sz="1200"/>
                        <a:t>Operationg Voltage</a:t>
                      </a:r>
                      <a:endParaRPr sz="1200"/>
                    </a:p>
                  </a:txBody>
                  <a:tcPr marT="102400" marB="102400" marR="91425" marL="91425"/>
                </a:tc>
                <a:tc>
                  <a:txBody>
                    <a:bodyPr>
                      <a:noAutofit/>
                    </a:bodyPr>
                    <a:lstStyle/>
                    <a:p>
                      <a:pPr indent="0" lvl="0" marL="0" rtl="0" algn="l">
                        <a:spcBef>
                          <a:spcPts val="0"/>
                        </a:spcBef>
                        <a:spcAft>
                          <a:spcPts val="0"/>
                        </a:spcAft>
                        <a:buNone/>
                      </a:pPr>
                      <a:r>
                        <a:rPr lang="en" sz="1200"/>
                        <a:t>4.6V to 6V</a:t>
                      </a:r>
                      <a:endParaRPr sz="1200"/>
                    </a:p>
                  </a:txBody>
                  <a:tcPr marT="102400" marB="102400" marR="91425" marL="91425"/>
                </a:tc>
              </a:tr>
              <a:tr h="422000">
                <a:tc>
                  <a:txBody>
                    <a:bodyPr>
                      <a:noAutofit/>
                    </a:bodyPr>
                    <a:lstStyle/>
                    <a:p>
                      <a:pPr indent="0" lvl="0" marL="0" rtl="0" algn="l">
                        <a:spcBef>
                          <a:spcPts val="0"/>
                        </a:spcBef>
                        <a:spcAft>
                          <a:spcPts val="0"/>
                        </a:spcAft>
                        <a:buNone/>
                      </a:pPr>
                      <a:r>
                        <a:rPr lang="en" sz="1200"/>
                        <a:t>PWM Period</a:t>
                      </a:r>
                      <a:endParaRPr sz="1200"/>
                    </a:p>
                  </a:txBody>
                  <a:tcPr marT="102400" marB="102400" marR="91425" marL="91425"/>
                </a:tc>
                <a:tc>
                  <a:txBody>
                    <a:bodyPr>
                      <a:noAutofit/>
                    </a:bodyPr>
                    <a:lstStyle/>
                    <a:p>
                      <a:pPr indent="0" lvl="0" marL="0" rtl="0" algn="l">
                        <a:spcBef>
                          <a:spcPts val="0"/>
                        </a:spcBef>
                        <a:spcAft>
                          <a:spcPts val="0"/>
                        </a:spcAft>
                        <a:buNone/>
                      </a:pPr>
                      <a:r>
                        <a:rPr lang="en" sz="1200"/>
                        <a:t>20ms</a:t>
                      </a:r>
                      <a:endParaRPr sz="1200"/>
                    </a:p>
                  </a:txBody>
                  <a:tcPr marT="102400" marB="102400" marR="91425" marL="91425"/>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alpha val="0"/>
          </a:srgbClr>
        </a:solidFill>
      </p:bgPr>
    </p:bg>
    <p:spTree>
      <p:nvGrpSpPr>
        <p:cNvPr id="204" name="Shape 204"/>
        <p:cNvGrpSpPr/>
        <p:nvPr/>
      </p:nvGrpSpPr>
      <p:grpSpPr>
        <a:xfrm>
          <a:off x="0" y="0"/>
          <a:ext cx="0" cy="0"/>
          <a:chOff x="0" y="0"/>
          <a:chExt cx="0" cy="0"/>
        </a:xfrm>
      </p:grpSpPr>
      <p:sp>
        <p:nvSpPr>
          <p:cNvPr id="205" name="Google Shape;205;p33"/>
          <p:cNvSpPr txBox="1"/>
          <p:nvPr>
            <p:ph type="title"/>
          </p:nvPr>
        </p:nvSpPr>
        <p:spPr>
          <a:xfrm>
            <a:off x="311700" y="553809"/>
            <a:ext cx="8520600" cy="712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t>Power Flow Block Diagram</a:t>
            </a:r>
            <a:endParaRPr b="1"/>
          </a:p>
        </p:txBody>
      </p:sp>
      <p:pic>
        <p:nvPicPr>
          <p:cNvPr id="206" name="Google Shape;206;p33"/>
          <p:cNvPicPr preferRelativeResize="0"/>
          <p:nvPr/>
        </p:nvPicPr>
        <p:blipFill>
          <a:blip r:embed="rId3">
            <a:alphaModFix/>
          </a:blip>
          <a:stretch>
            <a:fillRect/>
          </a:stretch>
        </p:blipFill>
        <p:spPr>
          <a:xfrm>
            <a:off x="152400" y="1419009"/>
            <a:ext cx="8839198" cy="4391957"/>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alpha val="0"/>
          </a:srgbClr>
        </a:solidFill>
      </p:bgPr>
    </p:bg>
    <p:spTree>
      <p:nvGrpSpPr>
        <p:cNvPr id="210" name="Shape 210"/>
        <p:cNvGrpSpPr/>
        <p:nvPr/>
      </p:nvGrpSpPr>
      <p:grpSpPr>
        <a:xfrm>
          <a:off x="0" y="0"/>
          <a:ext cx="0" cy="0"/>
          <a:chOff x="0" y="0"/>
          <a:chExt cx="0" cy="0"/>
        </a:xfrm>
      </p:grpSpPr>
      <p:sp>
        <p:nvSpPr>
          <p:cNvPr id="211" name="Google Shape;211;p34"/>
          <p:cNvSpPr txBox="1"/>
          <p:nvPr>
            <p:ph type="title"/>
          </p:nvPr>
        </p:nvSpPr>
        <p:spPr>
          <a:xfrm>
            <a:off x="311700" y="553809"/>
            <a:ext cx="8520600" cy="712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Power</a:t>
            </a:r>
            <a:endParaRPr b="1"/>
          </a:p>
        </p:txBody>
      </p:sp>
      <p:sp>
        <p:nvSpPr>
          <p:cNvPr id="212" name="Google Shape;212;p34"/>
          <p:cNvSpPr txBox="1"/>
          <p:nvPr>
            <p:ph idx="1" type="body"/>
          </p:nvPr>
        </p:nvSpPr>
        <p:spPr>
          <a:xfrm>
            <a:off x="311700" y="1434191"/>
            <a:ext cx="8520600" cy="42513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000000"/>
              </a:buClr>
              <a:buSzPts val="1800"/>
              <a:buChar char="●"/>
            </a:pPr>
            <a:r>
              <a:rPr lang="en">
                <a:solidFill>
                  <a:srgbClr val="000000"/>
                </a:solidFill>
              </a:rPr>
              <a:t>Door PCB Battery : AA 1.5V x 4, 2CR5 (6V)</a:t>
            </a:r>
            <a:endParaRPr>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Key Fob Battery : CR2023 x 2 (6V)</a:t>
            </a:r>
            <a:endParaRPr>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5V regulator voltage: LM1117-5.0</a:t>
            </a:r>
            <a:endParaRPr>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3.3V regulator voltage : LM1117-3.3</a:t>
            </a:r>
            <a:endParaRPr>
              <a:solidFill>
                <a:srgbClr val="000000"/>
              </a:solidFill>
            </a:endParaRPr>
          </a:p>
        </p:txBody>
      </p:sp>
      <p:graphicFrame>
        <p:nvGraphicFramePr>
          <p:cNvPr id="213" name="Google Shape;213;p34"/>
          <p:cNvGraphicFramePr/>
          <p:nvPr/>
        </p:nvGraphicFramePr>
        <p:xfrm>
          <a:off x="641575" y="3456432"/>
          <a:ext cx="3000000" cy="3000000"/>
        </p:xfrm>
        <a:graphic>
          <a:graphicData uri="http://schemas.openxmlformats.org/drawingml/2006/table">
            <a:tbl>
              <a:tblPr>
                <a:noFill/>
                <a:tableStyleId>{3EBDED0E-06E7-4919-8248-4FFF5B903A44}</a:tableStyleId>
              </a:tblPr>
              <a:tblGrid>
                <a:gridCol w="1988000"/>
                <a:gridCol w="1988000"/>
                <a:gridCol w="1988000"/>
                <a:gridCol w="1988000"/>
              </a:tblGrid>
              <a:tr h="519825">
                <a:tc>
                  <a:txBody>
                    <a:bodyPr>
                      <a:noAutofit/>
                    </a:bodyPr>
                    <a:lstStyle/>
                    <a:p>
                      <a:pPr indent="0" lvl="0" marL="0" rtl="0" algn="l">
                        <a:spcBef>
                          <a:spcPts val="0"/>
                        </a:spcBef>
                        <a:spcAft>
                          <a:spcPts val="0"/>
                        </a:spcAft>
                        <a:buNone/>
                      </a:pPr>
                      <a:r>
                        <a:rPr i="1" lang="en" sz="1600"/>
                        <a:t>Voltage</a:t>
                      </a:r>
                      <a:endParaRPr i="1" sz="1600"/>
                    </a:p>
                  </a:txBody>
                  <a:tcPr marT="102400" marB="102400" marR="91425" marL="91425"/>
                </a:tc>
                <a:tc>
                  <a:txBody>
                    <a:bodyPr>
                      <a:noAutofit/>
                    </a:bodyPr>
                    <a:lstStyle/>
                    <a:p>
                      <a:pPr indent="0" lvl="0" marL="0" rtl="0" algn="l">
                        <a:spcBef>
                          <a:spcPts val="0"/>
                        </a:spcBef>
                        <a:spcAft>
                          <a:spcPts val="0"/>
                        </a:spcAft>
                        <a:buNone/>
                      </a:pPr>
                      <a:r>
                        <a:rPr lang="en" sz="1600"/>
                        <a:t>6V</a:t>
                      </a:r>
                      <a:endParaRPr sz="1600"/>
                    </a:p>
                  </a:txBody>
                  <a:tcPr marT="102400" marB="102400" marR="91425" marL="91425"/>
                </a:tc>
                <a:tc>
                  <a:txBody>
                    <a:bodyPr>
                      <a:noAutofit/>
                    </a:bodyPr>
                    <a:lstStyle/>
                    <a:p>
                      <a:pPr indent="0" lvl="0" marL="0" rtl="0" algn="l">
                        <a:spcBef>
                          <a:spcPts val="0"/>
                        </a:spcBef>
                        <a:spcAft>
                          <a:spcPts val="0"/>
                        </a:spcAft>
                        <a:buNone/>
                      </a:pPr>
                      <a:r>
                        <a:rPr lang="en" sz="1600"/>
                        <a:t>5V</a:t>
                      </a:r>
                      <a:endParaRPr sz="1600"/>
                    </a:p>
                  </a:txBody>
                  <a:tcPr marT="102400" marB="102400" marR="91425" marL="91425"/>
                </a:tc>
                <a:tc>
                  <a:txBody>
                    <a:bodyPr>
                      <a:noAutofit/>
                    </a:bodyPr>
                    <a:lstStyle/>
                    <a:p>
                      <a:pPr indent="0" lvl="0" marL="0" rtl="0" algn="l">
                        <a:spcBef>
                          <a:spcPts val="0"/>
                        </a:spcBef>
                        <a:spcAft>
                          <a:spcPts val="0"/>
                        </a:spcAft>
                        <a:buNone/>
                      </a:pPr>
                      <a:r>
                        <a:rPr lang="en" sz="1600"/>
                        <a:t>3.3V</a:t>
                      </a:r>
                      <a:endParaRPr sz="1600"/>
                    </a:p>
                  </a:txBody>
                  <a:tcPr marT="102400" marB="102400" marR="91425" marL="91425"/>
                </a:tc>
              </a:tr>
              <a:tr h="1396475">
                <a:tc>
                  <a:txBody>
                    <a:bodyPr>
                      <a:noAutofit/>
                    </a:bodyPr>
                    <a:lstStyle/>
                    <a:p>
                      <a:pPr indent="0" lvl="0" marL="0" rtl="0" algn="l">
                        <a:spcBef>
                          <a:spcPts val="0"/>
                        </a:spcBef>
                        <a:spcAft>
                          <a:spcPts val="0"/>
                        </a:spcAft>
                        <a:buNone/>
                      </a:pPr>
                      <a:r>
                        <a:rPr i="1" lang="en" sz="1600"/>
                        <a:t>Components</a:t>
                      </a:r>
                      <a:endParaRPr i="1" sz="1600"/>
                    </a:p>
                  </a:txBody>
                  <a:tcPr marT="102400" marB="102400" marR="91425" marL="91425"/>
                </a:tc>
                <a:tc>
                  <a:txBody>
                    <a:bodyPr>
                      <a:noAutofit/>
                    </a:bodyPr>
                    <a:lstStyle/>
                    <a:p>
                      <a:pPr indent="0" lvl="0" marL="0" rtl="0" algn="l">
                        <a:spcBef>
                          <a:spcPts val="0"/>
                        </a:spcBef>
                        <a:spcAft>
                          <a:spcPts val="0"/>
                        </a:spcAft>
                        <a:buNone/>
                      </a:pPr>
                      <a:r>
                        <a:rPr lang="en" sz="1600"/>
                        <a:t>Servo Motor</a:t>
                      </a:r>
                      <a:endParaRPr sz="1600"/>
                    </a:p>
                  </a:txBody>
                  <a:tcPr marT="102400" marB="102400" marR="91425" marL="91425"/>
                </a:tc>
                <a:tc>
                  <a:txBody>
                    <a:bodyPr>
                      <a:noAutofit/>
                    </a:bodyPr>
                    <a:lstStyle/>
                    <a:p>
                      <a:pPr indent="0" lvl="0" marL="0" rtl="0" algn="l">
                        <a:spcBef>
                          <a:spcPts val="0"/>
                        </a:spcBef>
                        <a:spcAft>
                          <a:spcPts val="0"/>
                        </a:spcAft>
                        <a:buNone/>
                      </a:pPr>
                      <a:r>
                        <a:rPr lang="en" sz="1600"/>
                        <a:t>LED</a:t>
                      </a:r>
                      <a:endParaRPr sz="1600"/>
                    </a:p>
                    <a:p>
                      <a:pPr indent="0" lvl="0" marL="0" rtl="0" algn="l">
                        <a:spcBef>
                          <a:spcPts val="0"/>
                        </a:spcBef>
                        <a:spcAft>
                          <a:spcPts val="0"/>
                        </a:spcAft>
                        <a:buNone/>
                      </a:pPr>
                      <a:r>
                        <a:rPr lang="en" sz="1600"/>
                        <a:t>MCU for door </a:t>
                      </a:r>
                      <a:endParaRPr sz="1600"/>
                    </a:p>
                    <a:p>
                      <a:pPr indent="0" lvl="0" marL="0" rtl="0" algn="l">
                        <a:spcBef>
                          <a:spcPts val="0"/>
                        </a:spcBef>
                        <a:spcAft>
                          <a:spcPts val="0"/>
                        </a:spcAft>
                        <a:buClr>
                          <a:schemeClr val="dk1"/>
                        </a:buClr>
                        <a:buSzPts val="1100"/>
                        <a:buFont typeface="Arial"/>
                        <a:buNone/>
                      </a:pPr>
                      <a:r>
                        <a:rPr lang="en" sz="1600">
                          <a:solidFill>
                            <a:schemeClr val="dk1"/>
                          </a:solidFill>
                        </a:rPr>
                        <a:t>WIFI module</a:t>
                      </a:r>
                      <a:endParaRPr sz="1600">
                        <a:solidFill>
                          <a:schemeClr val="dk1"/>
                        </a:solidFill>
                      </a:endParaRPr>
                    </a:p>
                    <a:p>
                      <a:pPr indent="0" lvl="0" marL="0" rtl="0" algn="l">
                        <a:spcBef>
                          <a:spcPts val="0"/>
                        </a:spcBef>
                        <a:spcAft>
                          <a:spcPts val="0"/>
                        </a:spcAft>
                        <a:buNone/>
                      </a:pPr>
                      <a:r>
                        <a:t/>
                      </a:r>
                      <a:endParaRPr sz="1600"/>
                    </a:p>
                  </a:txBody>
                  <a:tcPr marT="102400" marB="102400" marR="91425" marL="91425"/>
                </a:tc>
                <a:tc>
                  <a:txBody>
                    <a:bodyPr>
                      <a:noAutofit/>
                    </a:bodyPr>
                    <a:lstStyle/>
                    <a:p>
                      <a:pPr indent="0" lvl="0" marL="0" rtl="0" algn="l">
                        <a:spcBef>
                          <a:spcPts val="0"/>
                        </a:spcBef>
                        <a:spcAft>
                          <a:spcPts val="0"/>
                        </a:spcAft>
                        <a:buNone/>
                      </a:pPr>
                      <a:r>
                        <a:rPr lang="en" sz="1600"/>
                        <a:t>LF transceiver</a:t>
                      </a:r>
                      <a:endParaRPr sz="1600"/>
                    </a:p>
                    <a:p>
                      <a:pPr indent="0" lvl="0" marL="0" rtl="0" algn="l">
                        <a:spcBef>
                          <a:spcPts val="0"/>
                        </a:spcBef>
                        <a:spcAft>
                          <a:spcPts val="0"/>
                        </a:spcAft>
                        <a:buNone/>
                      </a:pPr>
                      <a:r>
                        <a:rPr lang="en" sz="1600"/>
                        <a:t>RF transceiver</a:t>
                      </a:r>
                      <a:endParaRPr sz="1600"/>
                    </a:p>
                    <a:p>
                      <a:pPr indent="0" lvl="0" marL="0" rtl="0" algn="l">
                        <a:spcBef>
                          <a:spcPts val="0"/>
                        </a:spcBef>
                        <a:spcAft>
                          <a:spcPts val="0"/>
                        </a:spcAft>
                        <a:buNone/>
                      </a:pPr>
                      <a:r>
                        <a:t/>
                      </a:r>
                      <a:endParaRPr sz="1600"/>
                    </a:p>
                  </a:txBody>
                  <a:tcPr marT="102400" marB="102400" marR="91425" marL="91425"/>
                </a:tc>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alpha val="0"/>
          </a:srgbClr>
        </a:solidFill>
      </p:bgPr>
    </p:bg>
    <p:spTree>
      <p:nvGrpSpPr>
        <p:cNvPr id="217" name="Shape 217"/>
        <p:cNvGrpSpPr/>
        <p:nvPr/>
      </p:nvGrpSpPr>
      <p:grpSpPr>
        <a:xfrm>
          <a:off x="0" y="0"/>
          <a:ext cx="0" cy="0"/>
          <a:chOff x="0" y="0"/>
          <a:chExt cx="0" cy="0"/>
        </a:xfrm>
      </p:grpSpPr>
      <p:sp>
        <p:nvSpPr>
          <p:cNvPr id="218" name="Google Shape;218;p35"/>
          <p:cNvSpPr txBox="1"/>
          <p:nvPr>
            <p:ph type="title"/>
          </p:nvPr>
        </p:nvSpPr>
        <p:spPr>
          <a:xfrm>
            <a:off x="311700" y="128100"/>
            <a:ext cx="5797200" cy="712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Door </a:t>
            </a:r>
            <a:r>
              <a:rPr b="1" lang="en"/>
              <a:t>Schematic_Original</a:t>
            </a:r>
            <a:endParaRPr b="1"/>
          </a:p>
        </p:txBody>
      </p:sp>
      <p:pic>
        <p:nvPicPr>
          <p:cNvPr id="219" name="Google Shape;219;p35"/>
          <p:cNvPicPr preferRelativeResize="0"/>
          <p:nvPr/>
        </p:nvPicPr>
        <p:blipFill rotWithShape="1">
          <a:blip r:embed="rId3">
            <a:alphaModFix/>
          </a:blip>
          <a:srcRect b="19445" l="14235" r="23107" t="20702"/>
          <a:stretch/>
        </p:blipFill>
        <p:spPr>
          <a:xfrm>
            <a:off x="1020200" y="840756"/>
            <a:ext cx="7023124" cy="5316138"/>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alpha val="0"/>
          </a:srgbClr>
        </a:solidFill>
      </p:bgPr>
    </p:bg>
    <p:spTree>
      <p:nvGrpSpPr>
        <p:cNvPr id="223" name="Shape 223"/>
        <p:cNvGrpSpPr/>
        <p:nvPr/>
      </p:nvGrpSpPr>
      <p:grpSpPr>
        <a:xfrm>
          <a:off x="0" y="0"/>
          <a:ext cx="0" cy="0"/>
          <a:chOff x="0" y="0"/>
          <a:chExt cx="0" cy="0"/>
        </a:xfrm>
      </p:grpSpPr>
      <p:sp>
        <p:nvSpPr>
          <p:cNvPr id="224" name="Google Shape;224;p36"/>
          <p:cNvSpPr txBox="1"/>
          <p:nvPr>
            <p:ph type="title"/>
          </p:nvPr>
        </p:nvSpPr>
        <p:spPr>
          <a:xfrm>
            <a:off x="311700" y="128100"/>
            <a:ext cx="5797200" cy="712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Door Schematic_Final</a:t>
            </a:r>
            <a:endParaRPr b="1"/>
          </a:p>
        </p:txBody>
      </p:sp>
      <p:pic>
        <p:nvPicPr>
          <p:cNvPr id="225" name="Google Shape;225;p36"/>
          <p:cNvPicPr preferRelativeResize="0"/>
          <p:nvPr/>
        </p:nvPicPr>
        <p:blipFill>
          <a:blip r:embed="rId3">
            <a:alphaModFix/>
          </a:blip>
          <a:stretch>
            <a:fillRect/>
          </a:stretch>
        </p:blipFill>
        <p:spPr>
          <a:xfrm>
            <a:off x="228600" y="764700"/>
            <a:ext cx="8887325" cy="54075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alpha val="0"/>
          </a:srgbClr>
        </a:solidFill>
      </p:bgPr>
    </p:bg>
    <p:spTree>
      <p:nvGrpSpPr>
        <p:cNvPr id="229" name="Shape 229"/>
        <p:cNvGrpSpPr/>
        <p:nvPr/>
      </p:nvGrpSpPr>
      <p:grpSpPr>
        <a:xfrm>
          <a:off x="0" y="0"/>
          <a:ext cx="0" cy="0"/>
          <a:chOff x="0" y="0"/>
          <a:chExt cx="0" cy="0"/>
        </a:xfrm>
      </p:grpSpPr>
      <p:pic>
        <p:nvPicPr>
          <p:cNvPr id="230" name="Google Shape;230;p37"/>
          <p:cNvPicPr preferRelativeResize="0"/>
          <p:nvPr/>
        </p:nvPicPr>
        <p:blipFill rotWithShape="1">
          <a:blip r:embed="rId3">
            <a:alphaModFix/>
          </a:blip>
          <a:srcRect b="23264" l="20004" r="34592" t="19121"/>
          <a:stretch/>
        </p:blipFill>
        <p:spPr>
          <a:xfrm>
            <a:off x="1789975" y="612474"/>
            <a:ext cx="5593825" cy="5628777"/>
          </a:xfrm>
          <a:prstGeom prst="rect">
            <a:avLst/>
          </a:prstGeom>
          <a:noFill/>
          <a:ln>
            <a:noFill/>
          </a:ln>
        </p:spPr>
      </p:pic>
      <p:sp>
        <p:nvSpPr>
          <p:cNvPr id="231" name="Google Shape;231;p37"/>
          <p:cNvSpPr txBox="1"/>
          <p:nvPr>
            <p:ph type="title"/>
          </p:nvPr>
        </p:nvSpPr>
        <p:spPr>
          <a:xfrm>
            <a:off x="311700" y="128100"/>
            <a:ext cx="5898300" cy="712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Key Fob </a:t>
            </a:r>
            <a:r>
              <a:rPr b="1" lang="en"/>
              <a:t>Schematic_Original</a:t>
            </a:r>
            <a:endParaRPr b="1"/>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alpha val="0"/>
          </a:srgbClr>
        </a:solidFill>
      </p:bgPr>
    </p:bg>
    <p:spTree>
      <p:nvGrpSpPr>
        <p:cNvPr id="235" name="Shape 235"/>
        <p:cNvGrpSpPr/>
        <p:nvPr/>
      </p:nvGrpSpPr>
      <p:grpSpPr>
        <a:xfrm>
          <a:off x="0" y="0"/>
          <a:ext cx="0" cy="0"/>
          <a:chOff x="0" y="0"/>
          <a:chExt cx="0" cy="0"/>
        </a:xfrm>
      </p:grpSpPr>
      <p:sp>
        <p:nvSpPr>
          <p:cNvPr id="236" name="Google Shape;236;p38"/>
          <p:cNvSpPr txBox="1"/>
          <p:nvPr>
            <p:ph type="title"/>
          </p:nvPr>
        </p:nvSpPr>
        <p:spPr>
          <a:xfrm>
            <a:off x="311700" y="128100"/>
            <a:ext cx="5898300" cy="712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Key Fob Schematic_Final</a:t>
            </a:r>
            <a:endParaRPr b="1"/>
          </a:p>
        </p:txBody>
      </p:sp>
      <p:pic>
        <p:nvPicPr>
          <p:cNvPr id="237" name="Google Shape;237;p38"/>
          <p:cNvPicPr preferRelativeResize="0"/>
          <p:nvPr/>
        </p:nvPicPr>
        <p:blipFill>
          <a:blip r:embed="rId3">
            <a:alphaModFix/>
          </a:blip>
          <a:stretch>
            <a:fillRect/>
          </a:stretch>
        </p:blipFill>
        <p:spPr>
          <a:xfrm>
            <a:off x="304800" y="993300"/>
            <a:ext cx="8839199" cy="5237731"/>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alpha val="0"/>
          </a:srgbClr>
        </a:solidFill>
      </p:bgPr>
    </p:bg>
    <p:spTree>
      <p:nvGrpSpPr>
        <p:cNvPr id="241" name="Shape 241"/>
        <p:cNvGrpSpPr/>
        <p:nvPr/>
      </p:nvGrpSpPr>
      <p:grpSpPr>
        <a:xfrm>
          <a:off x="0" y="0"/>
          <a:ext cx="0" cy="0"/>
          <a:chOff x="0" y="0"/>
          <a:chExt cx="0" cy="0"/>
        </a:xfrm>
      </p:grpSpPr>
      <p:sp>
        <p:nvSpPr>
          <p:cNvPr id="242" name="Google Shape;242;p39"/>
          <p:cNvSpPr txBox="1"/>
          <p:nvPr>
            <p:ph type="title"/>
          </p:nvPr>
        </p:nvSpPr>
        <p:spPr>
          <a:xfrm>
            <a:off x="311700" y="553809"/>
            <a:ext cx="8520600" cy="712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PCB Layout_Original</a:t>
            </a:r>
            <a:endParaRPr b="1"/>
          </a:p>
        </p:txBody>
      </p:sp>
      <p:pic>
        <p:nvPicPr>
          <p:cNvPr id="243" name="Google Shape;243;p39"/>
          <p:cNvPicPr preferRelativeResize="0"/>
          <p:nvPr/>
        </p:nvPicPr>
        <p:blipFill>
          <a:blip r:embed="rId3">
            <a:alphaModFix/>
          </a:blip>
          <a:stretch>
            <a:fillRect/>
          </a:stretch>
        </p:blipFill>
        <p:spPr>
          <a:xfrm>
            <a:off x="76200" y="1266468"/>
            <a:ext cx="4156975" cy="3233200"/>
          </a:xfrm>
          <a:prstGeom prst="rect">
            <a:avLst/>
          </a:prstGeom>
          <a:noFill/>
          <a:ln>
            <a:noFill/>
          </a:ln>
        </p:spPr>
      </p:pic>
      <p:pic>
        <p:nvPicPr>
          <p:cNvPr id="244" name="Google Shape;244;p39"/>
          <p:cNvPicPr preferRelativeResize="0"/>
          <p:nvPr/>
        </p:nvPicPr>
        <p:blipFill>
          <a:blip r:embed="rId4">
            <a:alphaModFix/>
          </a:blip>
          <a:stretch>
            <a:fillRect/>
          </a:stretch>
        </p:blipFill>
        <p:spPr>
          <a:xfrm>
            <a:off x="4331975" y="1278057"/>
            <a:ext cx="4682226" cy="3212505"/>
          </a:xfrm>
          <a:prstGeom prst="rect">
            <a:avLst/>
          </a:prstGeom>
          <a:noFill/>
          <a:ln>
            <a:noFill/>
          </a:ln>
        </p:spPr>
      </p:pic>
      <p:sp>
        <p:nvSpPr>
          <p:cNvPr id="245" name="Google Shape;245;p39"/>
          <p:cNvSpPr txBox="1"/>
          <p:nvPr/>
        </p:nvSpPr>
        <p:spPr>
          <a:xfrm>
            <a:off x="1669250" y="4499675"/>
            <a:ext cx="864600" cy="384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Key Fob</a:t>
            </a:r>
            <a:endParaRPr/>
          </a:p>
        </p:txBody>
      </p:sp>
      <p:sp>
        <p:nvSpPr>
          <p:cNvPr id="246" name="Google Shape;246;p39"/>
          <p:cNvSpPr txBox="1"/>
          <p:nvPr/>
        </p:nvSpPr>
        <p:spPr>
          <a:xfrm>
            <a:off x="6140850" y="4499675"/>
            <a:ext cx="1064400" cy="384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Main Door</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alpha val="0"/>
          </a:srgbClr>
        </a:solidFill>
      </p:bgPr>
    </p:bg>
    <p:spTree>
      <p:nvGrpSpPr>
        <p:cNvPr id="250" name="Shape 250"/>
        <p:cNvGrpSpPr/>
        <p:nvPr/>
      </p:nvGrpSpPr>
      <p:grpSpPr>
        <a:xfrm>
          <a:off x="0" y="0"/>
          <a:ext cx="0" cy="0"/>
          <a:chOff x="0" y="0"/>
          <a:chExt cx="0" cy="0"/>
        </a:xfrm>
      </p:grpSpPr>
      <p:sp>
        <p:nvSpPr>
          <p:cNvPr id="251" name="Google Shape;251;p40"/>
          <p:cNvSpPr txBox="1"/>
          <p:nvPr>
            <p:ph type="title"/>
          </p:nvPr>
        </p:nvSpPr>
        <p:spPr>
          <a:xfrm>
            <a:off x="311700" y="553809"/>
            <a:ext cx="8520600" cy="712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PCB Layout_Final</a:t>
            </a:r>
            <a:endParaRPr b="1"/>
          </a:p>
        </p:txBody>
      </p:sp>
      <p:sp>
        <p:nvSpPr>
          <p:cNvPr id="252" name="Google Shape;252;p40"/>
          <p:cNvSpPr txBox="1"/>
          <p:nvPr/>
        </p:nvSpPr>
        <p:spPr>
          <a:xfrm>
            <a:off x="1669250" y="4499675"/>
            <a:ext cx="864600" cy="384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Key Fob</a:t>
            </a:r>
            <a:endParaRPr/>
          </a:p>
        </p:txBody>
      </p:sp>
      <p:sp>
        <p:nvSpPr>
          <p:cNvPr id="253" name="Google Shape;253;p40"/>
          <p:cNvSpPr txBox="1"/>
          <p:nvPr/>
        </p:nvSpPr>
        <p:spPr>
          <a:xfrm>
            <a:off x="6140850" y="4499675"/>
            <a:ext cx="1064400" cy="384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Main Door</a:t>
            </a:r>
            <a:endParaRPr/>
          </a:p>
        </p:txBody>
      </p:sp>
      <p:pic>
        <p:nvPicPr>
          <p:cNvPr id="254" name="Google Shape;254;p40"/>
          <p:cNvPicPr preferRelativeResize="0"/>
          <p:nvPr/>
        </p:nvPicPr>
        <p:blipFill>
          <a:blip r:embed="rId3">
            <a:alphaModFix/>
          </a:blip>
          <a:stretch>
            <a:fillRect/>
          </a:stretch>
        </p:blipFill>
        <p:spPr>
          <a:xfrm>
            <a:off x="4363500" y="1308987"/>
            <a:ext cx="4619099" cy="3148289"/>
          </a:xfrm>
          <a:prstGeom prst="rect">
            <a:avLst/>
          </a:prstGeom>
          <a:noFill/>
          <a:ln>
            <a:noFill/>
          </a:ln>
        </p:spPr>
      </p:pic>
      <p:pic>
        <p:nvPicPr>
          <p:cNvPr id="255" name="Google Shape;255;p40"/>
          <p:cNvPicPr preferRelativeResize="0"/>
          <p:nvPr/>
        </p:nvPicPr>
        <p:blipFill>
          <a:blip r:embed="rId4">
            <a:alphaModFix/>
          </a:blip>
          <a:stretch>
            <a:fillRect/>
          </a:stretch>
        </p:blipFill>
        <p:spPr>
          <a:xfrm>
            <a:off x="530639" y="1308987"/>
            <a:ext cx="3141822" cy="31483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alpha val="0"/>
          </a:srgbClr>
        </a:solidFill>
      </p:bgPr>
    </p:bg>
    <p:spTree>
      <p:nvGrpSpPr>
        <p:cNvPr id="259" name="Shape 259"/>
        <p:cNvGrpSpPr/>
        <p:nvPr/>
      </p:nvGrpSpPr>
      <p:grpSpPr>
        <a:xfrm>
          <a:off x="0" y="0"/>
          <a:ext cx="0" cy="0"/>
          <a:chOff x="0" y="0"/>
          <a:chExt cx="0" cy="0"/>
        </a:xfrm>
      </p:grpSpPr>
      <p:sp>
        <p:nvSpPr>
          <p:cNvPr id="260" name="Google Shape;260;p41"/>
          <p:cNvSpPr txBox="1"/>
          <p:nvPr>
            <p:ph type="title"/>
          </p:nvPr>
        </p:nvSpPr>
        <p:spPr>
          <a:xfrm>
            <a:off x="311700" y="2436409"/>
            <a:ext cx="8520600" cy="712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3600"/>
              <a:t>Administrative Content</a:t>
            </a:r>
            <a:endParaRPr b="1" sz="36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alpha val="0"/>
          </a:srgbClr>
        </a:solidFill>
      </p:bgPr>
    </p:bg>
    <p:spTree>
      <p:nvGrpSpPr>
        <p:cNvPr id="65" name="Shape 65"/>
        <p:cNvGrpSpPr/>
        <p:nvPr/>
      </p:nvGrpSpPr>
      <p:grpSpPr>
        <a:xfrm>
          <a:off x="0" y="0"/>
          <a:ext cx="0" cy="0"/>
          <a:chOff x="0" y="0"/>
          <a:chExt cx="0" cy="0"/>
        </a:xfrm>
      </p:grpSpPr>
      <p:sp>
        <p:nvSpPr>
          <p:cNvPr id="66" name="Google Shape;66;p15"/>
          <p:cNvSpPr txBox="1"/>
          <p:nvPr>
            <p:ph type="title"/>
          </p:nvPr>
        </p:nvSpPr>
        <p:spPr>
          <a:xfrm>
            <a:off x="311700" y="213945"/>
            <a:ext cx="8520600" cy="712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Motivations		</a:t>
            </a:r>
            <a:r>
              <a:rPr lang="en"/>
              <a:t>	</a:t>
            </a:r>
            <a:endParaRPr/>
          </a:p>
        </p:txBody>
      </p:sp>
      <p:sp>
        <p:nvSpPr>
          <p:cNvPr id="67" name="Google Shape;67;p15"/>
          <p:cNvSpPr txBox="1"/>
          <p:nvPr>
            <p:ph idx="1" type="body"/>
          </p:nvPr>
        </p:nvSpPr>
        <p:spPr>
          <a:xfrm>
            <a:off x="311700" y="1287475"/>
            <a:ext cx="7052100" cy="3532800"/>
          </a:xfrm>
          <a:prstGeom prst="rect">
            <a:avLst/>
          </a:prstGeom>
        </p:spPr>
        <p:txBody>
          <a:bodyPr anchorCtr="0" anchor="t" bIns="91425" lIns="91425" spcFirstLastPara="1" rIns="91425" wrap="square" tIns="91425">
            <a:noAutofit/>
          </a:bodyPr>
          <a:lstStyle/>
          <a:p>
            <a:pPr indent="-381000" lvl="0" marL="457200" rtl="0" algn="l">
              <a:lnSpc>
                <a:spcPct val="200000"/>
              </a:lnSpc>
              <a:spcBef>
                <a:spcPts val="0"/>
              </a:spcBef>
              <a:spcAft>
                <a:spcPts val="0"/>
              </a:spcAft>
              <a:buClr>
                <a:srgbClr val="000000"/>
              </a:buClr>
              <a:buSzPts val="2400"/>
              <a:buChar char="●"/>
            </a:pPr>
            <a:r>
              <a:rPr lang="en" sz="2400">
                <a:solidFill>
                  <a:srgbClr val="000000"/>
                </a:solidFill>
              </a:rPr>
              <a:t>Cost</a:t>
            </a:r>
            <a:endParaRPr sz="2400">
              <a:solidFill>
                <a:srgbClr val="000000"/>
              </a:solidFill>
            </a:endParaRPr>
          </a:p>
          <a:p>
            <a:pPr indent="-381000" lvl="0" marL="457200" rtl="0" algn="l">
              <a:lnSpc>
                <a:spcPct val="200000"/>
              </a:lnSpc>
              <a:spcBef>
                <a:spcPts val="0"/>
              </a:spcBef>
              <a:spcAft>
                <a:spcPts val="0"/>
              </a:spcAft>
              <a:buClr>
                <a:srgbClr val="000000"/>
              </a:buClr>
              <a:buSzPts val="2400"/>
              <a:buChar char="●"/>
            </a:pPr>
            <a:r>
              <a:rPr lang="en" sz="2400">
                <a:solidFill>
                  <a:srgbClr val="000000"/>
                </a:solidFill>
              </a:rPr>
              <a:t>Convenience</a:t>
            </a:r>
            <a:endParaRPr sz="2400">
              <a:solidFill>
                <a:srgbClr val="000000"/>
              </a:solidFill>
            </a:endParaRPr>
          </a:p>
          <a:p>
            <a:pPr indent="-381000" lvl="0" marL="457200" rtl="0" algn="l">
              <a:lnSpc>
                <a:spcPct val="200000"/>
              </a:lnSpc>
              <a:spcBef>
                <a:spcPts val="0"/>
              </a:spcBef>
              <a:spcAft>
                <a:spcPts val="0"/>
              </a:spcAft>
              <a:buClr>
                <a:srgbClr val="000000"/>
              </a:buClr>
              <a:buSzPts val="2400"/>
              <a:buChar char="●"/>
            </a:pPr>
            <a:r>
              <a:rPr lang="en" sz="2400">
                <a:solidFill>
                  <a:srgbClr val="000000"/>
                </a:solidFill>
              </a:rPr>
              <a:t>Disabilities/Injuries</a:t>
            </a:r>
            <a:endParaRPr sz="2400">
              <a:solidFill>
                <a:srgbClr val="000000"/>
              </a:solidFill>
            </a:endParaRPr>
          </a:p>
          <a:p>
            <a:pPr indent="-381000" lvl="0" marL="457200" rtl="0" algn="l">
              <a:lnSpc>
                <a:spcPct val="200000"/>
              </a:lnSpc>
              <a:spcBef>
                <a:spcPts val="0"/>
              </a:spcBef>
              <a:spcAft>
                <a:spcPts val="0"/>
              </a:spcAft>
              <a:buClr>
                <a:srgbClr val="000000"/>
              </a:buClr>
              <a:buSzPts val="2400"/>
              <a:buChar char="●"/>
            </a:pPr>
            <a:r>
              <a:rPr lang="en" sz="2400">
                <a:solidFill>
                  <a:srgbClr val="000000"/>
                </a:solidFill>
              </a:rPr>
              <a:t>Misplaced/forgotten/lost/stolen keys</a:t>
            </a:r>
            <a:endParaRPr sz="2400">
              <a:solidFill>
                <a:srgbClr val="000000"/>
              </a:solidFill>
            </a:endParaRPr>
          </a:p>
          <a:p>
            <a:pPr indent="0" lvl="0" marL="0" rtl="0" algn="l">
              <a:spcBef>
                <a:spcPts val="1600"/>
              </a:spcBef>
              <a:spcAft>
                <a:spcPts val="0"/>
              </a:spcAft>
              <a:buNone/>
            </a:pPr>
            <a:r>
              <a:t/>
            </a:r>
            <a:endParaRPr>
              <a:solidFill>
                <a:srgbClr val="000000"/>
              </a:solidFill>
            </a:endParaRPr>
          </a:p>
          <a:p>
            <a:pPr indent="0" lvl="0" marL="457200" rtl="0" algn="l">
              <a:spcBef>
                <a:spcPts val="1600"/>
              </a:spcBef>
              <a:spcAft>
                <a:spcPts val="1600"/>
              </a:spcAft>
              <a:buNone/>
            </a:pPr>
            <a:r>
              <a:t/>
            </a:r>
            <a:endParaRPr>
              <a:solidFill>
                <a:srgbClr val="000000"/>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alpha val="0"/>
          </a:srgbClr>
        </a:solidFill>
      </p:bgPr>
    </p:bg>
    <p:spTree>
      <p:nvGrpSpPr>
        <p:cNvPr id="264" name="Shape 264"/>
        <p:cNvGrpSpPr/>
        <p:nvPr/>
      </p:nvGrpSpPr>
      <p:grpSpPr>
        <a:xfrm>
          <a:off x="0" y="0"/>
          <a:ext cx="0" cy="0"/>
          <a:chOff x="0" y="0"/>
          <a:chExt cx="0" cy="0"/>
        </a:xfrm>
      </p:grpSpPr>
      <p:sp>
        <p:nvSpPr>
          <p:cNvPr id="265" name="Google Shape;265;p42"/>
          <p:cNvSpPr txBox="1"/>
          <p:nvPr>
            <p:ph type="title"/>
          </p:nvPr>
        </p:nvSpPr>
        <p:spPr>
          <a:xfrm>
            <a:off x="311700" y="553809"/>
            <a:ext cx="8520600" cy="712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Work Distribution</a:t>
            </a:r>
            <a:endParaRPr b="1"/>
          </a:p>
        </p:txBody>
      </p:sp>
      <p:graphicFrame>
        <p:nvGraphicFramePr>
          <p:cNvPr id="266" name="Google Shape;266;p42"/>
          <p:cNvGraphicFramePr/>
          <p:nvPr/>
        </p:nvGraphicFramePr>
        <p:xfrm>
          <a:off x="418275" y="1589345"/>
          <a:ext cx="3000000" cy="3000000"/>
        </p:xfrm>
        <a:graphic>
          <a:graphicData uri="http://schemas.openxmlformats.org/drawingml/2006/table">
            <a:tbl>
              <a:tblPr>
                <a:noFill/>
                <a:tableStyleId>{3EBDED0E-06E7-4919-8248-4FFF5B903A44}</a:tableStyleId>
              </a:tblPr>
              <a:tblGrid>
                <a:gridCol w="1630800"/>
                <a:gridCol w="1673575"/>
                <a:gridCol w="1652200"/>
                <a:gridCol w="1652200"/>
                <a:gridCol w="1698675"/>
              </a:tblGrid>
              <a:tr h="1167775">
                <a:tc>
                  <a:txBody>
                    <a:bodyPr>
                      <a:noAutofit/>
                    </a:bodyPr>
                    <a:lstStyle/>
                    <a:p>
                      <a:pPr indent="0" lvl="0" marL="0" rtl="0" algn="l">
                        <a:spcBef>
                          <a:spcPts val="0"/>
                        </a:spcBef>
                        <a:spcAft>
                          <a:spcPts val="0"/>
                        </a:spcAft>
                        <a:buNone/>
                      </a:pPr>
                      <a:r>
                        <a:t/>
                      </a:r>
                      <a:endParaRPr sz="1600"/>
                    </a:p>
                  </a:txBody>
                  <a:tcPr marT="113775" marB="113775" marR="91425" marL="91425"/>
                </a:tc>
                <a:tc>
                  <a:txBody>
                    <a:bodyPr>
                      <a:noAutofit/>
                    </a:bodyPr>
                    <a:lstStyle/>
                    <a:p>
                      <a:pPr indent="0" lvl="0" marL="0" rtl="0" algn="l">
                        <a:spcBef>
                          <a:spcPts val="0"/>
                        </a:spcBef>
                        <a:spcAft>
                          <a:spcPts val="0"/>
                        </a:spcAft>
                        <a:buNone/>
                      </a:pPr>
                      <a:r>
                        <a:rPr lang="en" sz="1800"/>
                        <a:t>Hardware Design</a:t>
                      </a:r>
                      <a:endParaRPr sz="1800"/>
                    </a:p>
                  </a:txBody>
                  <a:tcPr marT="113775" marB="113775" marR="91425" marL="91425"/>
                </a:tc>
                <a:tc>
                  <a:txBody>
                    <a:bodyPr>
                      <a:noAutofit/>
                    </a:bodyPr>
                    <a:lstStyle/>
                    <a:p>
                      <a:pPr indent="0" lvl="0" marL="0" rtl="0" algn="l">
                        <a:spcBef>
                          <a:spcPts val="0"/>
                        </a:spcBef>
                        <a:spcAft>
                          <a:spcPts val="0"/>
                        </a:spcAft>
                        <a:buNone/>
                      </a:pPr>
                      <a:r>
                        <a:rPr lang="en" sz="1800"/>
                        <a:t>Mobile Application front end</a:t>
                      </a:r>
                      <a:endParaRPr sz="1800"/>
                    </a:p>
                  </a:txBody>
                  <a:tcPr marT="113775" marB="113775" marR="91425" marL="91425"/>
                </a:tc>
                <a:tc>
                  <a:txBody>
                    <a:bodyPr>
                      <a:noAutofit/>
                    </a:bodyPr>
                    <a:lstStyle/>
                    <a:p>
                      <a:pPr indent="0" lvl="0" marL="0" rtl="0" algn="l">
                        <a:spcBef>
                          <a:spcPts val="0"/>
                        </a:spcBef>
                        <a:spcAft>
                          <a:spcPts val="0"/>
                        </a:spcAft>
                        <a:buClr>
                          <a:schemeClr val="dk1"/>
                        </a:buClr>
                        <a:buSzPts val="1200"/>
                        <a:buFont typeface="Arial"/>
                        <a:buNone/>
                      </a:pPr>
                      <a:r>
                        <a:rPr lang="en" sz="1800"/>
                        <a:t>Server </a:t>
                      </a:r>
                      <a:r>
                        <a:rPr lang="en" sz="1800"/>
                        <a:t>backend</a:t>
                      </a:r>
                      <a:endParaRPr b="1" sz="1800"/>
                    </a:p>
                  </a:txBody>
                  <a:tcPr marT="113775" marB="113775" marR="91425" marL="91425"/>
                </a:tc>
                <a:tc>
                  <a:txBody>
                    <a:bodyPr>
                      <a:noAutofit/>
                    </a:bodyPr>
                    <a:lstStyle/>
                    <a:p>
                      <a:pPr indent="0" lvl="0" marL="0" rtl="0" algn="l">
                        <a:spcBef>
                          <a:spcPts val="0"/>
                        </a:spcBef>
                        <a:spcAft>
                          <a:spcPts val="0"/>
                        </a:spcAft>
                        <a:buNone/>
                      </a:pPr>
                      <a:r>
                        <a:rPr lang="en" sz="1800"/>
                        <a:t>Embedded Programming</a:t>
                      </a:r>
                      <a:endParaRPr sz="1800"/>
                    </a:p>
                  </a:txBody>
                  <a:tcPr marT="113775" marB="113775" marR="91425" marL="91425"/>
                </a:tc>
              </a:tr>
              <a:tr h="715625">
                <a:tc>
                  <a:txBody>
                    <a:bodyPr>
                      <a:noAutofit/>
                    </a:bodyPr>
                    <a:lstStyle/>
                    <a:p>
                      <a:pPr indent="0" lvl="0" marL="0" rtl="0" algn="l">
                        <a:spcBef>
                          <a:spcPts val="0"/>
                        </a:spcBef>
                        <a:spcAft>
                          <a:spcPts val="0"/>
                        </a:spcAft>
                        <a:buNone/>
                      </a:pPr>
                      <a:r>
                        <a:rPr lang="en" sz="1800"/>
                        <a:t>Damo Park</a:t>
                      </a:r>
                      <a:endParaRPr sz="1800"/>
                    </a:p>
                  </a:txBody>
                  <a:tcPr marT="113775" marB="113775" marR="91425" marL="91425"/>
                </a:tc>
                <a:tc>
                  <a:txBody>
                    <a:bodyPr>
                      <a:noAutofit/>
                    </a:bodyPr>
                    <a:lstStyle/>
                    <a:p>
                      <a:pPr indent="0" lvl="0" marL="0" rtl="0" algn="ctr">
                        <a:spcBef>
                          <a:spcPts val="0"/>
                        </a:spcBef>
                        <a:spcAft>
                          <a:spcPts val="0"/>
                        </a:spcAft>
                        <a:buNone/>
                      </a:pPr>
                      <a:r>
                        <a:rPr b="1" lang="en" sz="1800"/>
                        <a:t>P</a:t>
                      </a:r>
                      <a:endParaRPr b="1" sz="1800"/>
                    </a:p>
                  </a:txBody>
                  <a:tcPr marT="113775" marB="113775" marR="91425" marL="91425"/>
                </a:tc>
                <a:tc>
                  <a:txBody>
                    <a:bodyPr>
                      <a:noAutofit/>
                    </a:bodyPr>
                    <a:lstStyle/>
                    <a:p>
                      <a:pPr indent="0" lvl="0" marL="0" rtl="0" algn="ctr">
                        <a:spcBef>
                          <a:spcPts val="0"/>
                        </a:spcBef>
                        <a:spcAft>
                          <a:spcPts val="0"/>
                        </a:spcAft>
                        <a:buNone/>
                      </a:pPr>
                      <a:r>
                        <a:t/>
                      </a:r>
                      <a:endParaRPr sz="1800"/>
                    </a:p>
                  </a:txBody>
                  <a:tcPr marT="113775" marB="113775" marR="91425" marL="91425"/>
                </a:tc>
                <a:tc>
                  <a:txBody>
                    <a:bodyPr>
                      <a:noAutofit/>
                    </a:bodyPr>
                    <a:lstStyle/>
                    <a:p>
                      <a:pPr indent="0" lvl="0" marL="0" rtl="0" algn="ctr">
                        <a:spcBef>
                          <a:spcPts val="0"/>
                        </a:spcBef>
                        <a:spcAft>
                          <a:spcPts val="0"/>
                        </a:spcAft>
                        <a:buNone/>
                      </a:pPr>
                      <a:r>
                        <a:t/>
                      </a:r>
                      <a:endParaRPr sz="1800"/>
                    </a:p>
                  </a:txBody>
                  <a:tcPr marT="113775" marB="113775" marR="91425" marL="91425"/>
                </a:tc>
                <a:tc>
                  <a:txBody>
                    <a:bodyPr>
                      <a:noAutofit/>
                    </a:bodyPr>
                    <a:lstStyle/>
                    <a:p>
                      <a:pPr indent="0" lvl="0" marL="0" rtl="0" algn="ctr">
                        <a:spcBef>
                          <a:spcPts val="0"/>
                        </a:spcBef>
                        <a:spcAft>
                          <a:spcPts val="0"/>
                        </a:spcAft>
                        <a:buNone/>
                      </a:pPr>
                      <a:r>
                        <a:rPr lang="en" sz="1800"/>
                        <a:t>S</a:t>
                      </a:r>
                      <a:endParaRPr sz="1800"/>
                    </a:p>
                  </a:txBody>
                  <a:tcPr marT="113775" marB="113775" marR="91425" marL="91425"/>
                </a:tc>
              </a:tr>
              <a:tr h="913875">
                <a:tc>
                  <a:txBody>
                    <a:bodyPr>
                      <a:noAutofit/>
                    </a:bodyPr>
                    <a:lstStyle/>
                    <a:p>
                      <a:pPr indent="0" lvl="0" marL="0" rtl="0" algn="l">
                        <a:spcBef>
                          <a:spcPts val="0"/>
                        </a:spcBef>
                        <a:spcAft>
                          <a:spcPts val="0"/>
                        </a:spcAft>
                        <a:buNone/>
                      </a:pPr>
                      <a:r>
                        <a:rPr lang="en" sz="1800"/>
                        <a:t>Greg Mueth</a:t>
                      </a:r>
                      <a:endParaRPr sz="1800"/>
                    </a:p>
                  </a:txBody>
                  <a:tcPr marT="113775" marB="113775" marR="91425" marL="91425"/>
                </a:tc>
                <a:tc>
                  <a:txBody>
                    <a:bodyPr>
                      <a:noAutofit/>
                    </a:bodyPr>
                    <a:lstStyle/>
                    <a:p>
                      <a:pPr indent="0" lvl="0" marL="0" rtl="0" algn="ctr">
                        <a:spcBef>
                          <a:spcPts val="0"/>
                        </a:spcBef>
                        <a:spcAft>
                          <a:spcPts val="0"/>
                        </a:spcAft>
                        <a:buNone/>
                      </a:pPr>
                      <a:r>
                        <a:rPr lang="en" sz="1800"/>
                        <a:t>s</a:t>
                      </a:r>
                      <a:endParaRPr sz="1800"/>
                    </a:p>
                  </a:txBody>
                  <a:tcPr marT="113775" marB="113775" marR="91425" marL="91425"/>
                </a:tc>
                <a:tc>
                  <a:txBody>
                    <a:bodyPr>
                      <a:noAutofit/>
                    </a:bodyPr>
                    <a:lstStyle/>
                    <a:p>
                      <a:pPr indent="0" lvl="0" marL="0" rtl="0" algn="ctr">
                        <a:spcBef>
                          <a:spcPts val="0"/>
                        </a:spcBef>
                        <a:spcAft>
                          <a:spcPts val="0"/>
                        </a:spcAft>
                        <a:buNone/>
                      </a:pPr>
                      <a:r>
                        <a:rPr lang="en" sz="1800"/>
                        <a:t>s</a:t>
                      </a:r>
                      <a:endParaRPr sz="1800"/>
                    </a:p>
                  </a:txBody>
                  <a:tcPr marT="113775" marB="113775" marR="91425" marL="91425"/>
                </a:tc>
                <a:tc>
                  <a:txBody>
                    <a:bodyPr>
                      <a:noAutofit/>
                    </a:bodyPr>
                    <a:lstStyle/>
                    <a:p>
                      <a:pPr indent="0" lvl="0" marL="0" rtl="0" algn="ctr">
                        <a:spcBef>
                          <a:spcPts val="0"/>
                        </a:spcBef>
                        <a:spcAft>
                          <a:spcPts val="0"/>
                        </a:spcAft>
                        <a:buNone/>
                      </a:pPr>
                      <a:r>
                        <a:rPr b="1" lang="en" sz="1800"/>
                        <a:t>P</a:t>
                      </a:r>
                      <a:endParaRPr b="1" sz="1800"/>
                    </a:p>
                  </a:txBody>
                  <a:tcPr marT="113775" marB="113775" marR="91425" marL="91425"/>
                </a:tc>
                <a:tc>
                  <a:txBody>
                    <a:bodyPr>
                      <a:noAutofit/>
                    </a:bodyPr>
                    <a:lstStyle/>
                    <a:p>
                      <a:pPr indent="0" lvl="0" marL="0" rtl="0" algn="ctr">
                        <a:spcBef>
                          <a:spcPts val="0"/>
                        </a:spcBef>
                        <a:spcAft>
                          <a:spcPts val="0"/>
                        </a:spcAft>
                        <a:buClr>
                          <a:schemeClr val="dk1"/>
                        </a:buClr>
                        <a:buSzPts val="1100"/>
                        <a:buFont typeface="Arial"/>
                        <a:buNone/>
                      </a:pPr>
                      <a:r>
                        <a:rPr b="1" lang="en" sz="1800">
                          <a:solidFill>
                            <a:schemeClr val="dk1"/>
                          </a:solidFill>
                        </a:rPr>
                        <a:t>P</a:t>
                      </a:r>
                      <a:endParaRPr sz="1800"/>
                    </a:p>
                  </a:txBody>
                  <a:tcPr marT="113775" marB="113775" marR="91425" marL="91425"/>
                </a:tc>
              </a:tr>
              <a:tr h="913875">
                <a:tc>
                  <a:txBody>
                    <a:bodyPr>
                      <a:noAutofit/>
                    </a:bodyPr>
                    <a:lstStyle/>
                    <a:p>
                      <a:pPr indent="0" lvl="0" marL="0" rtl="0" algn="l">
                        <a:spcBef>
                          <a:spcPts val="0"/>
                        </a:spcBef>
                        <a:spcAft>
                          <a:spcPts val="0"/>
                        </a:spcAft>
                        <a:buNone/>
                      </a:pPr>
                      <a:r>
                        <a:rPr lang="en" sz="1800"/>
                        <a:t>Mhelith Natavio</a:t>
                      </a:r>
                      <a:endParaRPr sz="1800"/>
                    </a:p>
                  </a:txBody>
                  <a:tcPr marT="113775" marB="113775" marR="91425" marL="91425"/>
                </a:tc>
                <a:tc>
                  <a:txBody>
                    <a:bodyPr>
                      <a:noAutofit/>
                    </a:bodyPr>
                    <a:lstStyle/>
                    <a:p>
                      <a:pPr indent="0" lvl="0" marL="0" rtl="0" algn="ctr">
                        <a:spcBef>
                          <a:spcPts val="0"/>
                        </a:spcBef>
                        <a:spcAft>
                          <a:spcPts val="0"/>
                        </a:spcAft>
                        <a:buNone/>
                      </a:pPr>
                      <a:r>
                        <a:t/>
                      </a:r>
                      <a:endParaRPr sz="1800"/>
                    </a:p>
                  </a:txBody>
                  <a:tcPr marT="113775" marB="113775" marR="91425" marL="91425"/>
                </a:tc>
                <a:tc>
                  <a:txBody>
                    <a:bodyPr>
                      <a:noAutofit/>
                    </a:bodyPr>
                    <a:lstStyle/>
                    <a:p>
                      <a:pPr indent="0" lvl="0" marL="0" rtl="0" algn="ctr">
                        <a:spcBef>
                          <a:spcPts val="0"/>
                        </a:spcBef>
                        <a:spcAft>
                          <a:spcPts val="0"/>
                        </a:spcAft>
                        <a:buNone/>
                      </a:pPr>
                      <a:r>
                        <a:rPr b="1" lang="en" sz="1800"/>
                        <a:t>P</a:t>
                      </a:r>
                      <a:endParaRPr b="1" sz="1800"/>
                    </a:p>
                  </a:txBody>
                  <a:tcPr marT="113775" marB="113775" marR="91425" marL="91425"/>
                </a:tc>
                <a:tc>
                  <a:txBody>
                    <a:bodyPr>
                      <a:noAutofit/>
                    </a:bodyPr>
                    <a:lstStyle/>
                    <a:p>
                      <a:pPr indent="0" lvl="0" marL="0" rtl="0" algn="ctr">
                        <a:spcBef>
                          <a:spcPts val="0"/>
                        </a:spcBef>
                        <a:spcAft>
                          <a:spcPts val="0"/>
                        </a:spcAft>
                        <a:buNone/>
                      </a:pPr>
                      <a:r>
                        <a:rPr lang="en" sz="1800"/>
                        <a:t>s</a:t>
                      </a:r>
                      <a:endParaRPr sz="1800"/>
                    </a:p>
                  </a:txBody>
                  <a:tcPr marT="113775" marB="113775" marR="91425" marL="91425"/>
                </a:tc>
                <a:tc>
                  <a:txBody>
                    <a:bodyPr>
                      <a:noAutofit/>
                    </a:bodyPr>
                    <a:lstStyle/>
                    <a:p>
                      <a:pPr indent="0" lvl="0" marL="0" rtl="0" algn="ctr">
                        <a:spcBef>
                          <a:spcPts val="0"/>
                        </a:spcBef>
                        <a:spcAft>
                          <a:spcPts val="0"/>
                        </a:spcAft>
                        <a:buNone/>
                      </a:pPr>
                      <a:r>
                        <a:t/>
                      </a:r>
                      <a:endParaRPr sz="1800"/>
                    </a:p>
                  </a:txBody>
                  <a:tcPr marT="113775" marB="113775" marR="91425" marL="91425"/>
                </a:tc>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alpha val="0"/>
          </a:srgbClr>
        </a:solidFill>
      </p:bgPr>
    </p:bg>
    <p:spTree>
      <p:nvGrpSpPr>
        <p:cNvPr id="270" name="Shape 270"/>
        <p:cNvGrpSpPr/>
        <p:nvPr/>
      </p:nvGrpSpPr>
      <p:grpSpPr>
        <a:xfrm>
          <a:off x="0" y="0"/>
          <a:ext cx="0" cy="0"/>
          <a:chOff x="0" y="0"/>
          <a:chExt cx="0" cy="0"/>
        </a:xfrm>
      </p:grpSpPr>
      <p:sp>
        <p:nvSpPr>
          <p:cNvPr id="271" name="Google Shape;271;p43"/>
          <p:cNvSpPr txBox="1"/>
          <p:nvPr>
            <p:ph type="title"/>
          </p:nvPr>
        </p:nvSpPr>
        <p:spPr>
          <a:xfrm>
            <a:off x="290413" y="154411"/>
            <a:ext cx="8520600" cy="712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Development </a:t>
            </a:r>
            <a:r>
              <a:rPr b="1" lang="en"/>
              <a:t>Budget			</a:t>
            </a:r>
            <a:endParaRPr b="1" sz="1200"/>
          </a:p>
        </p:txBody>
      </p:sp>
      <p:sp>
        <p:nvSpPr>
          <p:cNvPr id="272" name="Google Shape;272;p43"/>
          <p:cNvSpPr txBox="1"/>
          <p:nvPr/>
        </p:nvSpPr>
        <p:spPr>
          <a:xfrm>
            <a:off x="8025350" y="5779316"/>
            <a:ext cx="316200" cy="32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980000"/>
                </a:solidFill>
              </a:rPr>
              <a:t>*</a:t>
            </a:r>
            <a:endParaRPr>
              <a:solidFill>
                <a:srgbClr val="980000"/>
              </a:solidFill>
            </a:endParaRPr>
          </a:p>
        </p:txBody>
      </p:sp>
      <p:sp>
        <p:nvSpPr>
          <p:cNvPr id="273" name="Google Shape;273;p43"/>
          <p:cNvSpPr txBox="1"/>
          <p:nvPr/>
        </p:nvSpPr>
        <p:spPr>
          <a:xfrm>
            <a:off x="3957600" y="6040916"/>
            <a:ext cx="3578100" cy="45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t>total </a:t>
            </a:r>
            <a:r>
              <a:rPr lang="en" sz="1200">
                <a:solidFill>
                  <a:schemeClr val="dk1"/>
                </a:solidFill>
              </a:rPr>
              <a:t>cost is evenly distributed among members</a:t>
            </a:r>
            <a:endParaRPr/>
          </a:p>
        </p:txBody>
      </p:sp>
      <p:pic>
        <p:nvPicPr>
          <p:cNvPr id="274" name="Google Shape;274;p43"/>
          <p:cNvPicPr preferRelativeResize="0"/>
          <p:nvPr/>
        </p:nvPicPr>
        <p:blipFill>
          <a:blip r:embed="rId3">
            <a:alphaModFix/>
          </a:blip>
          <a:stretch>
            <a:fillRect/>
          </a:stretch>
        </p:blipFill>
        <p:spPr>
          <a:xfrm>
            <a:off x="152400" y="1019611"/>
            <a:ext cx="8558158" cy="4607304"/>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alpha val="0"/>
          </a:srgbClr>
        </a:solidFill>
      </p:bgPr>
    </p:bg>
    <p:spTree>
      <p:nvGrpSpPr>
        <p:cNvPr id="278" name="Shape 278"/>
        <p:cNvGrpSpPr/>
        <p:nvPr/>
      </p:nvGrpSpPr>
      <p:grpSpPr>
        <a:xfrm>
          <a:off x="0" y="0"/>
          <a:ext cx="0" cy="0"/>
          <a:chOff x="0" y="0"/>
          <a:chExt cx="0" cy="0"/>
        </a:xfrm>
      </p:grpSpPr>
      <p:sp>
        <p:nvSpPr>
          <p:cNvPr id="279" name="Google Shape;279;p44"/>
          <p:cNvSpPr txBox="1"/>
          <p:nvPr>
            <p:ph type="title"/>
          </p:nvPr>
        </p:nvSpPr>
        <p:spPr>
          <a:xfrm>
            <a:off x="152400" y="732434"/>
            <a:ext cx="8520600" cy="712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Cost Per Unit			</a:t>
            </a:r>
            <a:endParaRPr b="1"/>
          </a:p>
        </p:txBody>
      </p:sp>
      <p:pic>
        <p:nvPicPr>
          <p:cNvPr id="280" name="Google Shape;280;p44"/>
          <p:cNvPicPr preferRelativeResize="0"/>
          <p:nvPr/>
        </p:nvPicPr>
        <p:blipFill>
          <a:blip r:embed="rId3">
            <a:alphaModFix/>
          </a:blip>
          <a:stretch>
            <a:fillRect/>
          </a:stretch>
        </p:blipFill>
        <p:spPr>
          <a:xfrm>
            <a:off x="152400" y="1597634"/>
            <a:ext cx="8839199" cy="2649248"/>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alpha val="0"/>
          </a:srgbClr>
        </a:solidFill>
      </p:bgPr>
    </p:bg>
    <p:spTree>
      <p:nvGrpSpPr>
        <p:cNvPr id="284" name="Shape 284"/>
        <p:cNvGrpSpPr/>
        <p:nvPr/>
      </p:nvGrpSpPr>
      <p:grpSpPr>
        <a:xfrm>
          <a:off x="0" y="0"/>
          <a:ext cx="0" cy="0"/>
          <a:chOff x="0" y="0"/>
          <a:chExt cx="0" cy="0"/>
        </a:xfrm>
      </p:grpSpPr>
      <p:sp>
        <p:nvSpPr>
          <p:cNvPr id="285" name="Google Shape;285;p45"/>
          <p:cNvSpPr txBox="1"/>
          <p:nvPr>
            <p:ph type="title"/>
          </p:nvPr>
        </p:nvSpPr>
        <p:spPr>
          <a:xfrm>
            <a:off x="311700" y="553809"/>
            <a:ext cx="8520600" cy="712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Learning Experiences</a:t>
            </a:r>
            <a:endParaRPr b="1"/>
          </a:p>
        </p:txBody>
      </p:sp>
      <p:sp>
        <p:nvSpPr>
          <p:cNvPr id="286" name="Google Shape;286;p45"/>
          <p:cNvSpPr txBox="1"/>
          <p:nvPr>
            <p:ph idx="1" type="body"/>
          </p:nvPr>
        </p:nvSpPr>
        <p:spPr>
          <a:xfrm>
            <a:off x="311700" y="1434191"/>
            <a:ext cx="8520600" cy="425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0000"/>
                </a:solidFill>
              </a:rPr>
              <a:t>Low frequency 125kHz “wake up” signal</a:t>
            </a:r>
            <a:endParaRPr>
              <a:solidFill>
                <a:srgbClr val="000000"/>
              </a:solidFill>
            </a:endParaRPr>
          </a:p>
          <a:p>
            <a:pPr indent="0" lvl="0" marL="0" rtl="0" algn="l">
              <a:spcBef>
                <a:spcPts val="1600"/>
              </a:spcBef>
              <a:spcAft>
                <a:spcPts val="0"/>
              </a:spcAft>
              <a:buNone/>
            </a:pPr>
            <a:r>
              <a:t/>
            </a:r>
            <a:endParaRPr>
              <a:solidFill>
                <a:srgbClr val="000000"/>
              </a:solidFill>
            </a:endParaRPr>
          </a:p>
          <a:p>
            <a:pPr indent="0" lvl="0" marL="0" rtl="0" algn="l">
              <a:spcBef>
                <a:spcPts val="1600"/>
              </a:spcBef>
              <a:spcAft>
                <a:spcPts val="0"/>
              </a:spcAft>
              <a:buNone/>
            </a:pPr>
            <a:r>
              <a:rPr lang="en">
                <a:solidFill>
                  <a:srgbClr val="000000"/>
                </a:solidFill>
              </a:rPr>
              <a:t>High frequency tranceiver (cc1101) library</a:t>
            </a:r>
            <a:endParaRPr>
              <a:solidFill>
                <a:srgbClr val="000000"/>
              </a:solidFill>
            </a:endParaRPr>
          </a:p>
          <a:p>
            <a:pPr indent="0" lvl="0" marL="0" rtl="0" algn="l">
              <a:spcBef>
                <a:spcPts val="1600"/>
              </a:spcBef>
              <a:spcAft>
                <a:spcPts val="0"/>
              </a:spcAft>
              <a:buNone/>
            </a:pPr>
            <a:r>
              <a:t/>
            </a:r>
            <a:endParaRPr>
              <a:solidFill>
                <a:srgbClr val="000000"/>
              </a:solidFill>
            </a:endParaRPr>
          </a:p>
          <a:p>
            <a:pPr indent="0" lvl="0" marL="0" rtl="0" algn="l">
              <a:spcBef>
                <a:spcPts val="1600"/>
              </a:spcBef>
              <a:spcAft>
                <a:spcPts val="1600"/>
              </a:spcAft>
              <a:buNone/>
            </a:pPr>
            <a:r>
              <a:rPr lang="en">
                <a:solidFill>
                  <a:srgbClr val="000000"/>
                </a:solidFill>
              </a:rPr>
              <a:t>Passive power consumption</a:t>
            </a:r>
            <a:endParaRPr>
              <a:solidFill>
                <a:srgbClr val="000000"/>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alpha val="0"/>
          </a:srgbClr>
        </a:solidFill>
      </p:bgPr>
    </p:bg>
    <p:spTree>
      <p:nvGrpSpPr>
        <p:cNvPr id="290" name="Shape 290"/>
        <p:cNvGrpSpPr/>
        <p:nvPr/>
      </p:nvGrpSpPr>
      <p:grpSpPr>
        <a:xfrm>
          <a:off x="0" y="0"/>
          <a:ext cx="0" cy="0"/>
          <a:chOff x="0" y="0"/>
          <a:chExt cx="0" cy="0"/>
        </a:xfrm>
      </p:grpSpPr>
      <p:sp>
        <p:nvSpPr>
          <p:cNvPr id="291" name="Google Shape;291;p46"/>
          <p:cNvSpPr txBox="1"/>
          <p:nvPr>
            <p:ph type="title"/>
          </p:nvPr>
        </p:nvSpPr>
        <p:spPr>
          <a:xfrm>
            <a:off x="3321300" y="2844000"/>
            <a:ext cx="3030900" cy="712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600"/>
              <a:t>Questions?</a:t>
            </a:r>
            <a:endParaRPr b="1" sz="36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alpha val="0"/>
          </a:srgbClr>
        </a:solidFill>
      </p:bgPr>
    </p:bg>
    <p:spTree>
      <p:nvGrpSpPr>
        <p:cNvPr id="71" name="Shape 71"/>
        <p:cNvGrpSpPr/>
        <p:nvPr/>
      </p:nvGrpSpPr>
      <p:grpSpPr>
        <a:xfrm>
          <a:off x="0" y="0"/>
          <a:ext cx="0" cy="0"/>
          <a:chOff x="0" y="0"/>
          <a:chExt cx="0" cy="0"/>
        </a:xfrm>
      </p:grpSpPr>
      <p:sp>
        <p:nvSpPr>
          <p:cNvPr id="72" name="Google Shape;72;p16"/>
          <p:cNvSpPr txBox="1"/>
          <p:nvPr>
            <p:ph type="title"/>
          </p:nvPr>
        </p:nvSpPr>
        <p:spPr>
          <a:xfrm>
            <a:off x="311700" y="553809"/>
            <a:ext cx="8520600" cy="712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Engineering Requirements</a:t>
            </a:r>
            <a:endParaRPr b="1"/>
          </a:p>
        </p:txBody>
      </p:sp>
      <p:graphicFrame>
        <p:nvGraphicFramePr>
          <p:cNvPr id="73" name="Google Shape;73;p16"/>
          <p:cNvGraphicFramePr/>
          <p:nvPr/>
        </p:nvGraphicFramePr>
        <p:xfrm>
          <a:off x="952500" y="1266588"/>
          <a:ext cx="3000000" cy="3000000"/>
        </p:xfrm>
        <a:graphic>
          <a:graphicData uri="http://schemas.openxmlformats.org/drawingml/2006/table">
            <a:tbl>
              <a:tblPr>
                <a:noFill/>
                <a:tableStyleId>{3EBDED0E-06E7-4919-8248-4FFF5B903A44}</a:tableStyleId>
              </a:tblPr>
              <a:tblGrid>
                <a:gridCol w="1809750"/>
                <a:gridCol w="1809750"/>
                <a:gridCol w="1809750"/>
                <a:gridCol w="1809750"/>
              </a:tblGrid>
              <a:tr h="560000">
                <a:tc gridSpan="4">
                  <a:txBody>
                    <a:bodyPr>
                      <a:noAutofit/>
                    </a:bodyPr>
                    <a:lstStyle/>
                    <a:p>
                      <a:pPr indent="0" lvl="0" marL="0" rtl="0" algn="l">
                        <a:spcBef>
                          <a:spcPts val="0"/>
                        </a:spcBef>
                        <a:spcAft>
                          <a:spcPts val="0"/>
                        </a:spcAft>
                        <a:buNone/>
                      </a:pPr>
                      <a:r>
                        <a:rPr b="1" lang="en"/>
                        <a:t>System Requirements</a:t>
                      </a:r>
                      <a:endParaRPr b="1"/>
                    </a:p>
                  </a:txBody>
                  <a:tcPr marT="91425" marB="91425" marR="91425" marL="91425"/>
                </a:tc>
                <a:tc hMerge="1"/>
                <a:tc hMerge="1"/>
                <a:tc hMerge="1"/>
              </a:tr>
              <a:tr h="381000">
                <a:tc>
                  <a:txBody>
                    <a:bodyPr>
                      <a:noAutofit/>
                    </a:bodyPr>
                    <a:lstStyle/>
                    <a:p>
                      <a:pPr indent="0" lvl="0" marL="0" rtl="0" algn="l">
                        <a:spcBef>
                          <a:spcPts val="0"/>
                        </a:spcBef>
                        <a:spcAft>
                          <a:spcPts val="0"/>
                        </a:spcAft>
                        <a:buNone/>
                      </a:pPr>
                      <a:r>
                        <a:t/>
                      </a:r>
                      <a:endParaRPr/>
                    </a:p>
                  </a:txBody>
                  <a:tcPr marT="91425" marB="91425" marR="91425" marL="91425"/>
                </a:tc>
                <a:tc>
                  <a:txBody>
                    <a:bodyPr>
                      <a:noAutofit/>
                    </a:bodyPr>
                    <a:lstStyle/>
                    <a:p>
                      <a:pPr indent="0" lvl="0" marL="0" rtl="0" algn="l">
                        <a:spcBef>
                          <a:spcPts val="0"/>
                        </a:spcBef>
                        <a:spcAft>
                          <a:spcPts val="0"/>
                        </a:spcAft>
                        <a:buNone/>
                      </a:pPr>
                      <a:r>
                        <a:rPr b="1" lang="en"/>
                        <a:t>Target</a:t>
                      </a:r>
                      <a:endParaRPr b="1"/>
                    </a:p>
                  </a:txBody>
                  <a:tcPr marT="91425" marB="91425" marR="91425" marL="91425"/>
                </a:tc>
                <a:tc>
                  <a:txBody>
                    <a:bodyPr>
                      <a:noAutofit/>
                    </a:bodyPr>
                    <a:lstStyle/>
                    <a:p>
                      <a:pPr indent="0" lvl="0" marL="0" rtl="0" algn="l">
                        <a:spcBef>
                          <a:spcPts val="0"/>
                        </a:spcBef>
                        <a:spcAft>
                          <a:spcPts val="0"/>
                        </a:spcAft>
                        <a:buNone/>
                      </a:pPr>
                      <a:r>
                        <a:rPr b="1" lang="en"/>
                        <a:t>Actual</a:t>
                      </a:r>
                      <a:endParaRPr b="1"/>
                    </a:p>
                  </a:txBody>
                  <a:tcPr marT="91425" marB="91425" marR="91425" marL="91425"/>
                </a:tc>
                <a:tc>
                  <a:txBody>
                    <a:bodyPr>
                      <a:noAutofit/>
                    </a:bodyPr>
                    <a:lstStyle/>
                    <a:p>
                      <a:pPr indent="0" lvl="0" marL="0" rtl="0" algn="l">
                        <a:spcBef>
                          <a:spcPts val="0"/>
                        </a:spcBef>
                        <a:spcAft>
                          <a:spcPts val="0"/>
                        </a:spcAft>
                        <a:buNone/>
                      </a:pPr>
                      <a:r>
                        <a:rPr b="1" lang="en"/>
                        <a:t>Comment</a:t>
                      </a:r>
                      <a:endParaRPr b="1"/>
                    </a:p>
                  </a:txBody>
                  <a:tcPr marT="91425" marB="91425" marR="91425" marL="91425"/>
                </a:tc>
              </a:tr>
              <a:tr h="381000">
                <a:tc>
                  <a:txBody>
                    <a:bodyPr>
                      <a:noAutofit/>
                    </a:bodyPr>
                    <a:lstStyle/>
                    <a:p>
                      <a:pPr indent="0" lvl="0" marL="0" rtl="0" algn="l">
                        <a:spcBef>
                          <a:spcPts val="0"/>
                        </a:spcBef>
                        <a:spcAft>
                          <a:spcPts val="0"/>
                        </a:spcAft>
                        <a:buNone/>
                      </a:pPr>
                      <a:r>
                        <a:rPr lang="en"/>
                        <a:t>KeyFob Range</a:t>
                      </a:r>
                      <a:endParaRPr/>
                    </a:p>
                  </a:txBody>
                  <a:tcPr marT="91425" marB="91425" marR="91425" marL="91425"/>
                </a:tc>
                <a:tc>
                  <a:txBody>
                    <a:bodyPr>
                      <a:noAutofit/>
                    </a:bodyPr>
                    <a:lstStyle/>
                    <a:p>
                      <a:pPr indent="0" lvl="0" marL="0" rtl="0" algn="l">
                        <a:spcBef>
                          <a:spcPts val="0"/>
                        </a:spcBef>
                        <a:spcAft>
                          <a:spcPts val="0"/>
                        </a:spcAft>
                        <a:buNone/>
                      </a:pPr>
                      <a:r>
                        <a:rPr lang="en"/>
                        <a:t>1m</a:t>
                      </a:r>
                      <a:endParaRPr/>
                    </a:p>
                  </a:txBody>
                  <a:tcPr marT="91425" marB="91425" marR="91425" marL="91425"/>
                </a:tc>
                <a:tc>
                  <a:txBody>
                    <a:bodyPr>
                      <a:noAutofit/>
                    </a:bodyPr>
                    <a:lstStyle/>
                    <a:p>
                      <a:pPr indent="0" lvl="0" marL="0" rtl="0" algn="l">
                        <a:spcBef>
                          <a:spcPts val="0"/>
                        </a:spcBef>
                        <a:spcAft>
                          <a:spcPts val="0"/>
                        </a:spcAft>
                        <a:buNone/>
                      </a:pPr>
                      <a:r>
                        <a:rPr lang="en"/>
                        <a:t>&gt; 2m</a:t>
                      </a:r>
                      <a:endParaRPr/>
                    </a:p>
                  </a:txBody>
                  <a:tcPr marT="91425" marB="91425" marR="91425" marL="91425"/>
                </a:tc>
                <a:tc>
                  <a:txBody>
                    <a:bodyPr>
                      <a:noAutofit/>
                    </a:bodyPr>
                    <a:lstStyle/>
                    <a:p>
                      <a:pPr indent="0" lvl="0" marL="0" rtl="0" algn="l">
                        <a:spcBef>
                          <a:spcPts val="0"/>
                        </a:spcBef>
                        <a:spcAft>
                          <a:spcPts val="0"/>
                        </a:spcAft>
                        <a:buNone/>
                      </a:pPr>
                      <a:r>
                        <a:rPr lang="en"/>
                        <a:t>Usability</a:t>
                      </a:r>
                      <a:endParaRPr/>
                    </a:p>
                  </a:txBody>
                  <a:tcPr marT="91425" marB="91425" marR="91425" marL="91425"/>
                </a:tc>
              </a:tr>
              <a:tr h="381000">
                <a:tc>
                  <a:txBody>
                    <a:bodyPr>
                      <a:noAutofit/>
                    </a:bodyPr>
                    <a:lstStyle/>
                    <a:p>
                      <a:pPr indent="0" lvl="0" marL="0" rtl="0" algn="l">
                        <a:spcBef>
                          <a:spcPts val="0"/>
                        </a:spcBef>
                        <a:spcAft>
                          <a:spcPts val="0"/>
                        </a:spcAft>
                        <a:buNone/>
                      </a:pPr>
                      <a:r>
                        <a:rPr lang="en"/>
                        <a:t>Signal Frequency</a:t>
                      </a:r>
                      <a:endParaRPr/>
                    </a:p>
                  </a:txBody>
                  <a:tcPr marT="91425" marB="91425" marR="91425" marL="91425"/>
                </a:tc>
                <a:tc>
                  <a:txBody>
                    <a:bodyPr>
                      <a:noAutofit/>
                    </a:bodyPr>
                    <a:lstStyle/>
                    <a:p>
                      <a:pPr indent="0" lvl="0" marL="0" rtl="0" algn="l">
                        <a:spcBef>
                          <a:spcPts val="0"/>
                        </a:spcBef>
                        <a:spcAft>
                          <a:spcPts val="0"/>
                        </a:spcAft>
                        <a:buNone/>
                      </a:pPr>
                      <a:r>
                        <a:rPr lang="en"/>
                        <a:t>&gt; 350MHz</a:t>
                      </a:r>
                      <a:endParaRPr/>
                    </a:p>
                  </a:txBody>
                  <a:tcPr marT="91425" marB="91425" marR="91425" marL="91425"/>
                </a:tc>
                <a:tc>
                  <a:txBody>
                    <a:bodyPr>
                      <a:noAutofit/>
                    </a:bodyPr>
                    <a:lstStyle/>
                    <a:p>
                      <a:pPr indent="0" lvl="0" marL="0" rtl="0" algn="l">
                        <a:spcBef>
                          <a:spcPts val="0"/>
                        </a:spcBef>
                        <a:spcAft>
                          <a:spcPts val="0"/>
                        </a:spcAft>
                        <a:buNone/>
                      </a:pPr>
                      <a:r>
                        <a:rPr lang="en"/>
                        <a:t>433MHz</a:t>
                      </a:r>
                      <a:endParaRPr/>
                    </a:p>
                  </a:txBody>
                  <a:tcPr marT="91425" marB="91425" marR="91425" marL="91425"/>
                </a:tc>
                <a:tc>
                  <a:txBody>
                    <a:bodyPr>
                      <a:noAutofit/>
                    </a:bodyPr>
                    <a:lstStyle/>
                    <a:p>
                      <a:pPr indent="0" lvl="0" marL="0" rtl="0" algn="l">
                        <a:spcBef>
                          <a:spcPts val="0"/>
                        </a:spcBef>
                        <a:spcAft>
                          <a:spcPts val="0"/>
                        </a:spcAft>
                        <a:buNone/>
                      </a:pPr>
                      <a:r>
                        <a:rPr lang="en"/>
                        <a:t>High powered signal</a:t>
                      </a:r>
                      <a:endParaRPr/>
                    </a:p>
                  </a:txBody>
                  <a:tcPr marT="91425" marB="91425" marR="91425" marL="91425"/>
                </a:tc>
              </a:tr>
              <a:tr h="381000">
                <a:tc>
                  <a:txBody>
                    <a:bodyPr>
                      <a:noAutofit/>
                    </a:bodyPr>
                    <a:lstStyle/>
                    <a:p>
                      <a:pPr indent="0" lvl="0" marL="0" rtl="0" algn="l">
                        <a:spcBef>
                          <a:spcPts val="0"/>
                        </a:spcBef>
                        <a:spcAft>
                          <a:spcPts val="0"/>
                        </a:spcAft>
                        <a:buNone/>
                      </a:pPr>
                      <a:r>
                        <a:rPr lang="en"/>
                        <a:t>Supply Voltage</a:t>
                      </a:r>
                      <a:endParaRPr/>
                    </a:p>
                  </a:txBody>
                  <a:tcPr marT="91425" marB="91425" marR="91425" marL="91425"/>
                </a:tc>
                <a:tc>
                  <a:txBody>
                    <a:bodyPr>
                      <a:noAutofit/>
                    </a:bodyPr>
                    <a:lstStyle/>
                    <a:p>
                      <a:pPr indent="0" lvl="0" marL="0" rtl="0" algn="l">
                        <a:spcBef>
                          <a:spcPts val="0"/>
                        </a:spcBef>
                        <a:spcAft>
                          <a:spcPts val="0"/>
                        </a:spcAft>
                        <a:buNone/>
                      </a:pPr>
                      <a:r>
                        <a:rPr lang="en"/>
                        <a:t>&gt; 5V</a:t>
                      </a:r>
                      <a:endParaRPr/>
                    </a:p>
                  </a:txBody>
                  <a:tcPr marT="91425" marB="91425" marR="91425" marL="91425"/>
                </a:tc>
                <a:tc>
                  <a:txBody>
                    <a:bodyPr>
                      <a:noAutofit/>
                    </a:bodyPr>
                    <a:lstStyle/>
                    <a:p>
                      <a:pPr indent="0" lvl="0" marL="0" rtl="0" algn="l">
                        <a:spcBef>
                          <a:spcPts val="0"/>
                        </a:spcBef>
                        <a:spcAft>
                          <a:spcPts val="0"/>
                        </a:spcAft>
                        <a:buNone/>
                      </a:pPr>
                      <a:r>
                        <a:rPr lang="en"/>
                        <a:t>6V</a:t>
                      </a:r>
                      <a:endParaRPr/>
                    </a:p>
                  </a:txBody>
                  <a:tcPr marT="91425" marB="91425" marR="91425" marL="91425"/>
                </a:tc>
                <a:tc>
                  <a:txBody>
                    <a:bodyPr>
                      <a:noAutofit/>
                    </a:bodyPr>
                    <a:lstStyle/>
                    <a:p>
                      <a:pPr indent="0" lvl="0" marL="0" rtl="0" algn="l">
                        <a:spcBef>
                          <a:spcPts val="0"/>
                        </a:spcBef>
                        <a:spcAft>
                          <a:spcPts val="0"/>
                        </a:spcAft>
                        <a:buNone/>
                      </a:pPr>
                      <a:r>
                        <a:rPr lang="en"/>
                        <a:t>Microcontroller VCC</a:t>
                      </a:r>
                      <a:endParaRPr/>
                    </a:p>
                  </a:txBody>
                  <a:tcPr marT="91425" marB="91425" marR="91425" marL="91425"/>
                </a:tc>
              </a:tr>
              <a:tr h="381000">
                <a:tc>
                  <a:txBody>
                    <a:bodyPr>
                      <a:noAutofit/>
                    </a:bodyPr>
                    <a:lstStyle/>
                    <a:p>
                      <a:pPr indent="0" lvl="0" marL="0" rtl="0" algn="l">
                        <a:spcBef>
                          <a:spcPts val="0"/>
                        </a:spcBef>
                        <a:spcAft>
                          <a:spcPts val="0"/>
                        </a:spcAft>
                        <a:buNone/>
                      </a:pPr>
                      <a:r>
                        <a:rPr lang="en"/>
                        <a:t>Button/ KeyFob Latency</a:t>
                      </a:r>
                      <a:endParaRPr/>
                    </a:p>
                  </a:txBody>
                  <a:tcPr marT="91425" marB="91425" marR="91425" marL="91425"/>
                </a:tc>
                <a:tc>
                  <a:txBody>
                    <a:bodyPr>
                      <a:noAutofit/>
                    </a:bodyPr>
                    <a:lstStyle/>
                    <a:p>
                      <a:pPr indent="0" lvl="0" marL="0" rtl="0" algn="l">
                        <a:spcBef>
                          <a:spcPts val="0"/>
                        </a:spcBef>
                        <a:spcAft>
                          <a:spcPts val="0"/>
                        </a:spcAft>
                        <a:buNone/>
                      </a:pPr>
                      <a:r>
                        <a:rPr lang="en"/>
                        <a:t>&lt;</a:t>
                      </a:r>
                      <a:r>
                        <a:rPr lang="en"/>
                        <a:t> 1 second</a:t>
                      </a:r>
                      <a:endParaRPr/>
                    </a:p>
                  </a:txBody>
                  <a:tcPr marT="91425" marB="91425" marR="91425" marL="91425"/>
                </a:tc>
                <a:tc>
                  <a:txBody>
                    <a:bodyPr>
                      <a:noAutofit/>
                    </a:bodyPr>
                    <a:lstStyle/>
                    <a:p>
                      <a:pPr indent="0" lvl="0" marL="0" rtl="0" algn="l">
                        <a:spcBef>
                          <a:spcPts val="0"/>
                        </a:spcBef>
                        <a:spcAft>
                          <a:spcPts val="0"/>
                        </a:spcAft>
                        <a:buNone/>
                      </a:pPr>
                      <a:r>
                        <a:rPr lang="en"/>
                        <a:t>&lt;</a:t>
                      </a:r>
                      <a:r>
                        <a:rPr lang="en"/>
                        <a:t> 1 second</a:t>
                      </a:r>
                      <a:endParaRPr/>
                    </a:p>
                  </a:txBody>
                  <a:tcPr marT="91425" marB="91425" marR="91425" marL="91425"/>
                </a:tc>
                <a:tc>
                  <a:txBody>
                    <a:bodyPr>
                      <a:noAutofit/>
                    </a:bodyPr>
                    <a:lstStyle/>
                    <a:p>
                      <a:pPr indent="0" lvl="0" marL="0" rtl="0" algn="l">
                        <a:spcBef>
                          <a:spcPts val="0"/>
                        </a:spcBef>
                        <a:spcAft>
                          <a:spcPts val="0"/>
                        </a:spcAft>
                        <a:buNone/>
                      </a:pPr>
                      <a:r>
                        <a:rPr lang="en"/>
                        <a:t>Usability</a:t>
                      </a:r>
                      <a:endParaRPr/>
                    </a:p>
                  </a:txBody>
                  <a:tcPr marT="91425" marB="91425" marR="91425" marL="91425"/>
                </a:tc>
              </a:tr>
              <a:tr h="381000">
                <a:tc>
                  <a:txBody>
                    <a:bodyPr>
                      <a:noAutofit/>
                    </a:bodyPr>
                    <a:lstStyle/>
                    <a:p>
                      <a:pPr indent="0" lvl="0" marL="0" rtl="0" algn="l">
                        <a:spcBef>
                          <a:spcPts val="0"/>
                        </a:spcBef>
                        <a:spcAft>
                          <a:spcPts val="0"/>
                        </a:spcAft>
                        <a:buNone/>
                      </a:pPr>
                      <a:r>
                        <a:rPr lang="en"/>
                        <a:t>Mobile Latency</a:t>
                      </a:r>
                      <a:endParaRPr/>
                    </a:p>
                  </a:txBody>
                  <a:tcPr marT="91425" marB="91425" marR="91425" marL="91425"/>
                </a:tc>
                <a:tc>
                  <a:txBody>
                    <a:bodyPr>
                      <a:noAutofit/>
                    </a:bodyPr>
                    <a:lstStyle/>
                    <a:p>
                      <a:pPr indent="0" lvl="0" marL="0" rtl="0" algn="l">
                        <a:spcBef>
                          <a:spcPts val="0"/>
                        </a:spcBef>
                        <a:spcAft>
                          <a:spcPts val="0"/>
                        </a:spcAft>
                        <a:buNone/>
                      </a:pPr>
                      <a:r>
                        <a:rPr lang="en"/>
                        <a:t>&gt; 5 seconds</a:t>
                      </a:r>
                      <a:endParaRPr/>
                    </a:p>
                  </a:txBody>
                  <a:tcPr marT="91425" marB="91425" marR="91425" marL="91425"/>
                </a:tc>
                <a:tc>
                  <a:txBody>
                    <a:bodyPr>
                      <a:noAutofit/>
                    </a:bodyPr>
                    <a:lstStyle/>
                    <a:p>
                      <a:pPr indent="0" lvl="0" marL="0" rtl="0" algn="l">
                        <a:spcBef>
                          <a:spcPts val="0"/>
                        </a:spcBef>
                        <a:spcAft>
                          <a:spcPts val="0"/>
                        </a:spcAft>
                        <a:buNone/>
                      </a:pPr>
                      <a:r>
                        <a:rPr lang="en"/>
                        <a:t>&gt; 2 seconds</a:t>
                      </a:r>
                      <a:endParaRPr/>
                    </a:p>
                  </a:txBody>
                  <a:tcPr marT="91425" marB="91425" marR="91425" marL="91425"/>
                </a:tc>
                <a:tc>
                  <a:txBody>
                    <a:bodyPr>
                      <a:noAutofit/>
                    </a:bodyPr>
                    <a:lstStyle/>
                    <a:p>
                      <a:pPr indent="0" lvl="0" marL="0" rtl="0" algn="l">
                        <a:spcBef>
                          <a:spcPts val="0"/>
                        </a:spcBef>
                        <a:spcAft>
                          <a:spcPts val="0"/>
                        </a:spcAft>
                        <a:buNone/>
                      </a:pPr>
                      <a:r>
                        <a:rPr lang="en"/>
                        <a:t>Usability</a:t>
                      </a:r>
                      <a:endParaRPr/>
                    </a:p>
                  </a:txBody>
                  <a:tcPr marT="91425" marB="91425" marR="91425" marL="91425"/>
                </a:tc>
              </a:tr>
              <a:tr h="381000">
                <a:tc>
                  <a:txBody>
                    <a:bodyPr>
                      <a:noAutofit/>
                    </a:bodyPr>
                    <a:lstStyle/>
                    <a:p>
                      <a:pPr indent="0" lvl="0" marL="0" rtl="0" algn="l">
                        <a:spcBef>
                          <a:spcPts val="0"/>
                        </a:spcBef>
                        <a:spcAft>
                          <a:spcPts val="0"/>
                        </a:spcAft>
                        <a:buNone/>
                      </a:pPr>
                      <a:r>
                        <a:rPr lang="en"/>
                        <a:t>Battery Life</a:t>
                      </a:r>
                      <a:endParaRPr/>
                    </a:p>
                  </a:txBody>
                  <a:tcPr marT="91425" marB="91425" marR="91425" marL="91425"/>
                </a:tc>
                <a:tc>
                  <a:txBody>
                    <a:bodyPr>
                      <a:noAutofit/>
                    </a:bodyPr>
                    <a:lstStyle/>
                    <a:p>
                      <a:pPr indent="0" lvl="0" marL="0" rtl="0" algn="l">
                        <a:spcBef>
                          <a:spcPts val="0"/>
                        </a:spcBef>
                        <a:spcAft>
                          <a:spcPts val="0"/>
                        </a:spcAft>
                        <a:buNone/>
                      </a:pPr>
                      <a:r>
                        <a:rPr lang="en"/>
                        <a:t>&gt; 168 hours</a:t>
                      </a:r>
                      <a:endParaRPr/>
                    </a:p>
                  </a:txBody>
                  <a:tcPr marT="91425" marB="91425" marR="91425" marL="91425"/>
                </a:tc>
                <a:tc>
                  <a:txBody>
                    <a:bodyPr>
                      <a:noAutofit/>
                    </a:bodyPr>
                    <a:lstStyle/>
                    <a:p>
                      <a:pPr indent="0" lvl="0" marL="0" rtl="0" algn="l">
                        <a:spcBef>
                          <a:spcPts val="0"/>
                        </a:spcBef>
                        <a:spcAft>
                          <a:spcPts val="0"/>
                        </a:spcAft>
                        <a:buNone/>
                      </a:pPr>
                      <a:r>
                        <a:rPr lang="en"/>
                        <a:t>10 hours currently</a:t>
                      </a:r>
                      <a:endParaRPr/>
                    </a:p>
                    <a:p>
                      <a:pPr indent="0" lvl="0" marL="0" rtl="0" algn="l">
                        <a:spcBef>
                          <a:spcPts val="0"/>
                        </a:spcBef>
                        <a:spcAft>
                          <a:spcPts val="0"/>
                        </a:spcAft>
                        <a:buNone/>
                      </a:pPr>
                      <a:r>
                        <a:rPr lang="en"/>
                        <a:t>3 months with low power</a:t>
                      </a:r>
                      <a:endParaRPr/>
                    </a:p>
                  </a:txBody>
                  <a:tcPr marT="91425" marB="91425" marR="91425" marL="91425"/>
                </a:tc>
                <a:tc>
                  <a:txBody>
                    <a:bodyPr>
                      <a:noAutofit/>
                    </a:bodyPr>
                    <a:lstStyle/>
                    <a:p>
                      <a:pPr indent="0" lvl="0" marL="0" rtl="0" algn="l">
                        <a:spcBef>
                          <a:spcPts val="0"/>
                        </a:spcBef>
                        <a:spcAft>
                          <a:spcPts val="0"/>
                        </a:spcAft>
                        <a:buNone/>
                      </a:pPr>
                      <a:r>
                        <a:rPr lang="en"/>
                        <a:t>Cannot consume excessive amounts of power</a:t>
                      </a:r>
                      <a:endParaRPr/>
                    </a:p>
                  </a:txBody>
                  <a:tcPr marT="91425" marB="91425" marR="91425" marL="91425"/>
                </a:tc>
              </a:tr>
              <a:tr h="381000">
                <a:tc>
                  <a:txBody>
                    <a:bodyPr>
                      <a:noAutofit/>
                    </a:bodyPr>
                    <a:lstStyle/>
                    <a:p>
                      <a:pPr indent="0" lvl="0" marL="0" rtl="0" algn="l">
                        <a:spcBef>
                          <a:spcPts val="0"/>
                        </a:spcBef>
                        <a:spcAft>
                          <a:spcPts val="0"/>
                        </a:spcAft>
                        <a:buNone/>
                      </a:pPr>
                      <a:r>
                        <a:rPr lang="en"/>
                        <a:t>Size of door module</a:t>
                      </a:r>
                      <a:endParaRPr/>
                    </a:p>
                  </a:txBody>
                  <a:tcPr marT="91425" marB="91425" marR="91425" marL="91425"/>
                </a:tc>
                <a:tc>
                  <a:txBody>
                    <a:bodyPr>
                      <a:noAutofit/>
                    </a:bodyPr>
                    <a:lstStyle/>
                    <a:p>
                      <a:pPr indent="0" lvl="0" marL="0" rtl="0" algn="l">
                        <a:spcBef>
                          <a:spcPts val="0"/>
                        </a:spcBef>
                        <a:spcAft>
                          <a:spcPts val="0"/>
                        </a:spcAft>
                        <a:buNone/>
                      </a:pPr>
                      <a:r>
                        <a:rPr lang="en"/>
                        <a:t>25cm x 7cm x 4cm</a:t>
                      </a:r>
                      <a:endParaRPr/>
                    </a:p>
                  </a:txBody>
                  <a:tcPr marT="91425" marB="91425" marR="91425" marL="91425"/>
                </a:tc>
                <a:tc>
                  <a:txBody>
                    <a:bodyPr>
                      <a:noAutofit/>
                    </a:bodyPr>
                    <a:lstStyle/>
                    <a:p>
                      <a:pPr indent="0" lvl="0" marL="0" rtl="0" algn="l">
                        <a:spcBef>
                          <a:spcPts val="0"/>
                        </a:spcBef>
                        <a:spcAft>
                          <a:spcPts val="0"/>
                        </a:spcAft>
                        <a:buNone/>
                      </a:pPr>
                      <a:r>
                        <a:rPr lang="en"/>
                        <a:t>14cm x 14cm x 6cm</a:t>
                      </a:r>
                      <a:endParaRPr/>
                    </a:p>
                  </a:txBody>
                  <a:tcPr marT="91425" marB="91425" marR="91425" marL="91425"/>
                </a:tc>
                <a:tc>
                  <a:txBody>
                    <a:bodyPr>
                      <a:noAutofit/>
                    </a:bodyPr>
                    <a:lstStyle/>
                    <a:p>
                      <a:pPr indent="0" lvl="0" marL="0" rtl="0" algn="l">
                        <a:spcBef>
                          <a:spcPts val="0"/>
                        </a:spcBef>
                        <a:spcAft>
                          <a:spcPts val="0"/>
                        </a:spcAft>
                        <a:buNone/>
                      </a:pPr>
                      <a:r>
                        <a:rPr lang="en"/>
                        <a:t>For goal of not being unnecessarily large </a:t>
                      </a:r>
                      <a:endParaRPr/>
                    </a:p>
                  </a:txBody>
                  <a:tcPr marT="91425" marB="91425" marR="91425" marL="91425"/>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alpha val="0"/>
          </a:srgbClr>
        </a:solidFill>
      </p:bgPr>
    </p:bg>
    <p:spTree>
      <p:nvGrpSpPr>
        <p:cNvPr id="77" name="Shape 77"/>
        <p:cNvGrpSpPr/>
        <p:nvPr/>
      </p:nvGrpSpPr>
      <p:grpSpPr>
        <a:xfrm>
          <a:off x="0" y="0"/>
          <a:ext cx="0" cy="0"/>
          <a:chOff x="0" y="0"/>
          <a:chExt cx="0" cy="0"/>
        </a:xfrm>
      </p:grpSpPr>
      <p:sp>
        <p:nvSpPr>
          <p:cNvPr id="78" name="Google Shape;78;p17"/>
          <p:cNvSpPr txBox="1"/>
          <p:nvPr>
            <p:ph type="title"/>
          </p:nvPr>
        </p:nvSpPr>
        <p:spPr>
          <a:xfrm>
            <a:off x="189200" y="361262"/>
            <a:ext cx="8520600" cy="712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Block Diagram</a:t>
            </a:r>
            <a:endParaRPr b="1"/>
          </a:p>
        </p:txBody>
      </p:sp>
      <p:pic>
        <p:nvPicPr>
          <p:cNvPr id="79" name="Google Shape;79;p17"/>
          <p:cNvPicPr preferRelativeResize="0"/>
          <p:nvPr/>
        </p:nvPicPr>
        <p:blipFill>
          <a:blip r:embed="rId3">
            <a:alphaModFix/>
          </a:blip>
          <a:stretch>
            <a:fillRect/>
          </a:stretch>
        </p:blipFill>
        <p:spPr>
          <a:xfrm>
            <a:off x="152400" y="1226462"/>
            <a:ext cx="8839198" cy="461309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alpha val="0"/>
          </a:srgbClr>
        </a:solidFill>
      </p:bgPr>
    </p:bg>
    <p:spTree>
      <p:nvGrpSpPr>
        <p:cNvPr id="83" name="Shape 83"/>
        <p:cNvGrpSpPr/>
        <p:nvPr/>
      </p:nvGrpSpPr>
      <p:grpSpPr>
        <a:xfrm>
          <a:off x="0" y="0"/>
          <a:ext cx="0" cy="0"/>
          <a:chOff x="0" y="0"/>
          <a:chExt cx="0" cy="0"/>
        </a:xfrm>
      </p:grpSpPr>
      <p:sp>
        <p:nvSpPr>
          <p:cNvPr id="84" name="Google Shape;84;p18"/>
          <p:cNvSpPr txBox="1"/>
          <p:nvPr>
            <p:ph type="title"/>
          </p:nvPr>
        </p:nvSpPr>
        <p:spPr>
          <a:xfrm>
            <a:off x="185250" y="114825"/>
            <a:ext cx="8520600" cy="712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Operational</a:t>
            </a:r>
            <a:r>
              <a:rPr b="1" lang="en"/>
              <a:t> Flow Chart </a:t>
            </a:r>
            <a:endParaRPr/>
          </a:p>
        </p:txBody>
      </p:sp>
      <p:pic>
        <p:nvPicPr>
          <p:cNvPr id="85" name="Google Shape;85;p18"/>
          <p:cNvPicPr preferRelativeResize="0"/>
          <p:nvPr/>
        </p:nvPicPr>
        <p:blipFill>
          <a:blip r:embed="rId3">
            <a:alphaModFix/>
          </a:blip>
          <a:stretch>
            <a:fillRect/>
          </a:stretch>
        </p:blipFill>
        <p:spPr>
          <a:xfrm>
            <a:off x="-218175" y="771725"/>
            <a:ext cx="9283151" cy="51013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alpha val="0"/>
          </a:srgbClr>
        </a:solidFill>
      </p:bgPr>
    </p:bg>
    <p:spTree>
      <p:nvGrpSpPr>
        <p:cNvPr id="89" name="Shape 89"/>
        <p:cNvGrpSpPr/>
        <p:nvPr/>
      </p:nvGrpSpPr>
      <p:grpSpPr>
        <a:xfrm>
          <a:off x="0" y="0"/>
          <a:ext cx="0" cy="0"/>
          <a:chOff x="0" y="0"/>
          <a:chExt cx="0" cy="0"/>
        </a:xfrm>
      </p:grpSpPr>
      <p:sp>
        <p:nvSpPr>
          <p:cNvPr id="90" name="Google Shape;90;p19"/>
          <p:cNvSpPr txBox="1"/>
          <p:nvPr>
            <p:ph type="title"/>
          </p:nvPr>
        </p:nvSpPr>
        <p:spPr>
          <a:xfrm>
            <a:off x="311700" y="553809"/>
            <a:ext cx="8520600" cy="712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Microcontroller</a:t>
            </a:r>
            <a:endParaRPr b="1"/>
          </a:p>
        </p:txBody>
      </p:sp>
      <p:sp>
        <p:nvSpPr>
          <p:cNvPr id="91" name="Google Shape;91;p19"/>
          <p:cNvSpPr txBox="1"/>
          <p:nvPr>
            <p:ph idx="1" type="body"/>
          </p:nvPr>
        </p:nvSpPr>
        <p:spPr>
          <a:xfrm>
            <a:off x="311700" y="1434200"/>
            <a:ext cx="4260300" cy="425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ATMEGA328P</a:t>
            </a:r>
            <a:endParaRPr/>
          </a:p>
          <a:p>
            <a:pPr indent="-342900" lvl="0" marL="457200" rtl="0" algn="l">
              <a:spcBef>
                <a:spcPts val="1600"/>
              </a:spcBef>
              <a:spcAft>
                <a:spcPts val="0"/>
              </a:spcAft>
              <a:buSzPts val="1800"/>
              <a:buChar char="●"/>
            </a:pPr>
            <a:r>
              <a:rPr lang="en"/>
              <a:t>Familiarity</a:t>
            </a:r>
            <a:endParaRPr/>
          </a:p>
          <a:p>
            <a:pPr indent="-342900" lvl="0" marL="457200" rtl="0" algn="l">
              <a:spcBef>
                <a:spcPts val="0"/>
              </a:spcBef>
              <a:spcAft>
                <a:spcPts val="0"/>
              </a:spcAft>
              <a:buSzPts val="1800"/>
              <a:buChar char="●"/>
            </a:pPr>
            <a:r>
              <a:rPr lang="en"/>
              <a:t>Extensive doccumentation</a:t>
            </a:r>
            <a:endParaRPr/>
          </a:p>
          <a:p>
            <a:pPr indent="-342900" lvl="0" marL="457200" rtl="0" algn="l">
              <a:spcBef>
                <a:spcPts val="0"/>
              </a:spcBef>
              <a:spcAft>
                <a:spcPts val="0"/>
              </a:spcAft>
              <a:buSzPts val="1800"/>
              <a:buChar char="●"/>
            </a:pPr>
            <a:r>
              <a:rPr lang="en"/>
              <a:t>ISP with Arduino Uno</a:t>
            </a:r>
            <a:endParaRPr/>
          </a:p>
          <a:p>
            <a:pPr indent="-342900" lvl="0" marL="457200" rtl="0" algn="l">
              <a:spcBef>
                <a:spcPts val="0"/>
              </a:spcBef>
              <a:spcAft>
                <a:spcPts val="0"/>
              </a:spcAft>
              <a:buSzPts val="1800"/>
              <a:buChar char="●"/>
            </a:pPr>
            <a:r>
              <a:rPr lang="en"/>
              <a:t>2 external interrupt pins</a:t>
            </a:r>
            <a:endParaRPr/>
          </a:p>
          <a:p>
            <a:pPr indent="-342900" lvl="0" marL="457200" rtl="0" algn="l">
              <a:spcBef>
                <a:spcPts val="0"/>
              </a:spcBef>
              <a:spcAft>
                <a:spcPts val="0"/>
              </a:spcAft>
              <a:buSzPts val="1800"/>
              <a:buChar char="●"/>
            </a:pPr>
            <a:r>
              <a:rPr lang="en"/>
              <a:t>UART</a:t>
            </a:r>
            <a:endParaRPr/>
          </a:p>
        </p:txBody>
      </p:sp>
      <p:pic>
        <p:nvPicPr>
          <p:cNvPr id="92" name="Google Shape;92;p19"/>
          <p:cNvPicPr preferRelativeResize="0"/>
          <p:nvPr/>
        </p:nvPicPr>
        <p:blipFill>
          <a:blip r:embed="rId3">
            <a:alphaModFix/>
          </a:blip>
          <a:stretch>
            <a:fillRect/>
          </a:stretch>
        </p:blipFill>
        <p:spPr>
          <a:xfrm>
            <a:off x="2246425" y="1081846"/>
            <a:ext cx="1692951" cy="1269700"/>
          </a:xfrm>
          <a:prstGeom prst="rect">
            <a:avLst/>
          </a:prstGeom>
          <a:noFill/>
          <a:ln>
            <a:noFill/>
          </a:ln>
        </p:spPr>
      </p:pic>
      <p:graphicFrame>
        <p:nvGraphicFramePr>
          <p:cNvPr id="93" name="Google Shape;93;p19"/>
          <p:cNvGraphicFramePr/>
          <p:nvPr/>
        </p:nvGraphicFramePr>
        <p:xfrm>
          <a:off x="549975" y="3627849"/>
          <a:ext cx="3000000" cy="3000000"/>
        </p:xfrm>
        <a:graphic>
          <a:graphicData uri="http://schemas.openxmlformats.org/drawingml/2006/table">
            <a:tbl>
              <a:tblPr>
                <a:noFill/>
                <a:tableStyleId>{3EBDED0E-06E7-4919-8248-4FFF5B903A44}</a:tableStyleId>
              </a:tblPr>
              <a:tblGrid>
                <a:gridCol w="1509725"/>
                <a:gridCol w="2158650"/>
              </a:tblGrid>
              <a:tr h="314575">
                <a:tc gridSpan="2">
                  <a:txBody>
                    <a:bodyPr>
                      <a:noAutofit/>
                    </a:bodyPr>
                    <a:lstStyle/>
                    <a:p>
                      <a:pPr indent="0" lvl="0" marL="0" rtl="0" algn="l">
                        <a:spcBef>
                          <a:spcPts val="0"/>
                        </a:spcBef>
                        <a:spcAft>
                          <a:spcPts val="0"/>
                        </a:spcAft>
                        <a:buNone/>
                      </a:pPr>
                      <a:r>
                        <a:rPr lang="en" sz="1600"/>
                        <a:t>ATMEGA328 </a:t>
                      </a:r>
                      <a:r>
                        <a:rPr lang="en" sz="1600"/>
                        <a:t>Specifications</a:t>
                      </a:r>
                      <a:endParaRPr sz="1600"/>
                    </a:p>
                  </a:txBody>
                  <a:tcPr marT="102400" marB="102400" marR="91425" marL="91425"/>
                </a:tc>
                <a:tc hMerge="1"/>
              </a:tr>
              <a:tr h="314575">
                <a:tc>
                  <a:txBody>
                    <a:bodyPr>
                      <a:noAutofit/>
                    </a:bodyPr>
                    <a:lstStyle/>
                    <a:p>
                      <a:pPr indent="0" lvl="0" marL="0" rtl="0" algn="l">
                        <a:spcBef>
                          <a:spcPts val="0"/>
                        </a:spcBef>
                        <a:spcAft>
                          <a:spcPts val="0"/>
                        </a:spcAft>
                        <a:buNone/>
                      </a:pPr>
                      <a:r>
                        <a:rPr lang="en" sz="1600"/>
                        <a:t>Cost</a:t>
                      </a:r>
                      <a:endParaRPr sz="1600"/>
                    </a:p>
                  </a:txBody>
                  <a:tcPr marT="102400" marB="102400" marR="91425" marL="91425"/>
                </a:tc>
                <a:tc>
                  <a:txBody>
                    <a:bodyPr>
                      <a:noAutofit/>
                    </a:bodyPr>
                    <a:lstStyle/>
                    <a:p>
                      <a:pPr indent="0" lvl="0" marL="0" rtl="0" algn="l">
                        <a:spcBef>
                          <a:spcPts val="0"/>
                        </a:spcBef>
                        <a:spcAft>
                          <a:spcPts val="0"/>
                        </a:spcAft>
                        <a:buNone/>
                      </a:pPr>
                      <a:r>
                        <a:rPr lang="en" sz="1600"/>
                        <a:t>$4.00</a:t>
                      </a:r>
                      <a:endParaRPr sz="1600"/>
                    </a:p>
                  </a:txBody>
                  <a:tcPr marT="102400" marB="102400" marR="91425" marL="91425"/>
                </a:tc>
              </a:tr>
              <a:tr h="314575">
                <a:tc>
                  <a:txBody>
                    <a:bodyPr>
                      <a:noAutofit/>
                    </a:bodyPr>
                    <a:lstStyle/>
                    <a:p>
                      <a:pPr indent="0" lvl="0" marL="0" rtl="0" algn="l">
                        <a:spcBef>
                          <a:spcPts val="0"/>
                        </a:spcBef>
                        <a:spcAft>
                          <a:spcPts val="0"/>
                        </a:spcAft>
                        <a:buNone/>
                      </a:pPr>
                      <a:r>
                        <a:rPr lang="en" sz="1600"/>
                        <a:t>Low Power Mode Current</a:t>
                      </a:r>
                      <a:endParaRPr sz="1600"/>
                    </a:p>
                  </a:txBody>
                  <a:tcPr marT="102400" marB="102400" marR="91425" marL="91425"/>
                </a:tc>
                <a:tc>
                  <a:txBody>
                    <a:bodyPr>
                      <a:noAutofit/>
                    </a:bodyPr>
                    <a:lstStyle/>
                    <a:p>
                      <a:pPr indent="0" lvl="0" marL="0" rtl="0" algn="l">
                        <a:spcBef>
                          <a:spcPts val="0"/>
                        </a:spcBef>
                        <a:spcAft>
                          <a:spcPts val="0"/>
                        </a:spcAft>
                        <a:buNone/>
                      </a:pPr>
                      <a:r>
                        <a:rPr lang="en" sz="1600"/>
                        <a:t>.75uA (low power mode)</a:t>
                      </a:r>
                      <a:endParaRPr sz="1600"/>
                    </a:p>
                  </a:txBody>
                  <a:tcPr marT="102400" marB="102400" marR="91425" marL="91425"/>
                </a:tc>
              </a:tr>
              <a:tr h="314575">
                <a:tc>
                  <a:txBody>
                    <a:bodyPr>
                      <a:noAutofit/>
                    </a:bodyPr>
                    <a:lstStyle/>
                    <a:p>
                      <a:pPr indent="0" lvl="0" marL="0" rtl="0" algn="l">
                        <a:spcBef>
                          <a:spcPts val="0"/>
                        </a:spcBef>
                        <a:spcAft>
                          <a:spcPts val="0"/>
                        </a:spcAft>
                        <a:buNone/>
                      </a:pPr>
                      <a:r>
                        <a:rPr lang="en" sz="1600"/>
                        <a:t>Performance</a:t>
                      </a:r>
                      <a:endParaRPr sz="1600"/>
                    </a:p>
                  </a:txBody>
                  <a:tcPr marT="102400" marB="102400" marR="91425" marL="91425"/>
                </a:tc>
                <a:tc>
                  <a:txBody>
                    <a:bodyPr>
                      <a:noAutofit/>
                    </a:bodyPr>
                    <a:lstStyle/>
                    <a:p>
                      <a:pPr indent="0" lvl="0" marL="0" rtl="0" algn="l">
                        <a:spcBef>
                          <a:spcPts val="0"/>
                        </a:spcBef>
                        <a:spcAft>
                          <a:spcPts val="0"/>
                        </a:spcAft>
                        <a:buNone/>
                      </a:pPr>
                      <a:r>
                        <a:rPr lang="en" sz="1600"/>
                        <a:t>20MHz</a:t>
                      </a:r>
                      <a:endParaRPr sz="1600"/>
                    </a:p>
                  </a:txBody>
                  <a:tcPr marT="102400" marB="102400" marR="91425" marL="91425"/>
                </a:tc>
              </a:tr>
              <a:tr h="314575">
                <a:tc>
                  <a:txBody>
                    <a:bodyPr>
                      <a:noAutofit/>
                    </a:bodyPr>
                    <a:lstStyle/>
                    <a:p>
                      <a:pPr indent="0" lvl="0" marL="0" rtl="0" algn="l">
                        <a:spcBef>
                          <a:spcPts val="0"/>
                        </a:spcBef>
                        <a:spcAft>
                          <a:spcPts val="0"/>
                        </a:spcAft>
                        <a:buNone/>
                      </a:pPr>
                      <a:r>
                        <a:rPr lang="en" sz="1600"/>
                        <a:t>Memory</a:t>
                      </a:r>
                      <a:endParaRPr sz="1600"/>
                    </a:p>
                  </a:txBody>
                  <a:tcPr marT="102400" marB="102400" marR="91425" marL="91425"/>
                </a:tc>
                <a:tc>
                  <a:txBody>
                    <a:bodyPr>
                      <a:noAutofit/>
                    </a:bodyPr>
                    <a:lstStyle/>
                    <a:p>
                      <a:pPr indent="0" lvl="0" marL="0" rtl="0" algn="l">
                        <a:spcBef>
                          <a:spcPts val="0"/>
                        </a:spcBef>
                        <a:spcAft>
                          <a:spcPts val="0"/>
                        </a:spcAft>
                        <a:buNone/>
                      </a:pPr>
                      <a:r>
                        <a:rPr lang="en" sz="1600"/>
                        <a:t>32kB</a:t>
                      </a:r>
                      <a:endParaRPr sz="1600"/>
                    </a:p>
                  </a:txBody>
                  <a:tcPr marT="102400" marB="102400" marR="91425" marL="91425"/>
                </a:tc>
              </a:tr>
            </a:tbl>
          </a:graphicData>
        </a:graphic>
      </p:graphicFrame>
      <p:sp>
        <p:nvSpPr>
          <p:cNvPr id="94" name="Google Shape;94;p19"/>
          <p:cNvSpPr txBox="1"/>
          <p:nvPr>
            <p:ph idx="1" type="body"/>
          </p:nvPr>
        </p:nvSpPr>
        <p:spPr>
          <a:xfrm>
            <a:off x="4741550" y="1540450"/>
            <a:ext cx="4260300" cy="425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MSP430g2553</a:t>
            </a:r>
            <a:endParaRPr/>
          </a:p>
          <a:p>
            <a:pPr indent="-342900" lvl="0" marL="457200" rtl="0" algn="l">
              <a:spcBef>
                <a:spcPts val="1600"/>
              </a:spcBef>
              <a:spcAft>
                <a:spcPts val="0"/>
              </a:spcAft>
              <a:buSzPts val="1800"/>
              <a:buChar char="●"/>
            </a:pPr>
            <a:r>
              <a:rPr lang="en"/>
              <a:t>Familiarity</a:t>
            </a:r>
            <a:endParaRPr/>
          </a:p>
          <a:p>
            <a:pPr indent="-342900" lvl="0" marL="457200" rtl="0" algn="l">
              <a:spcBef>
                <a:spcPts val="0"/>
              </a:spcBef>
              <a:spcAft>
                <a:spcPts val="0"/>
              </a:spcAft>
              <a:buSzPts val="1800"/>
              <a:buChar char="●"/>
            </a:pPr>
            <a:r>
              <a:rPr lang="en"/>
              <a:t>Less widespread than ATMEGA</a:t>
            </a:r>
            <a:endParaRPr/>
          </a:p>
          <a:p>
            <a:pPr indent="-342900" lvl="0" marL="457200" rtl="0" algn="l">
              <a:spcBef>
                <a:spcPts val="0"/>
              </a:spcBef>
              <a:spcAft>
                <a:spcPts val="0"/>
              </a:spcAft>
              <a:buSzPts val="1800"/>
              <a:buChar char="●"/>
            </a:pPr>
            <a:r>
              <a:rPr lang="en"/>
              <a:t>UART</a:t>
            </a:r>
            <a:endParaRPr/>
          </a:p>
        </p:txBody>
      </p:sp>
      <p:graphicFrame>
        <p:nvGraphicFramePr>
          <p:cNvPr id="95" name="Google Shape;95;p19"/>
          <p:cNvGraphicFramePr/>
          <p:nvPr/>
        </p:nvGraphicFramePr>
        <p:xfrm>
          <a:off x="4741550" y="3627849"/>
          <a:ext cx="3000000" cy="3000000"/>
        </p:xfrm>
        <a:graphic>
          <a:graphicData uri="http://schemas.openxmlformats.org/drawingml/2006/table">
            <a:tbl>
              <a:tblPr>
                <a:noFill/>
                <a:tableStyleId>{3EBDED0E-06E7-4919-8248-4FFF5B903A44}</a:tableStyleId>
              </a:tblPr>
              <a:tblGrid>
                <a:gridCol w="1509725"/>
                <a:gridCol w="2158650"/>
              </a:tblGrid>
              <a:tr h="314575">
                <a:tc gridSpan="2">
                  <a:txBody>
                    <a:bodyPr>
                      <a:noAutofit/>
                    </a:bodyPr>
                    <a:lstStyle/>
                    <a:p>
                      <a:pPr indent="0" lvl="0" marL="0" rtl="0" algn="l">
                        <a:spcBef>
                          <a:spcPts val="0"/>
                        </a:spcBef>
                        <a:spcAft>
                          <a:spcPts val="0"/>
                        </a:spcAft>
                        <a:buNone/>
                      </a:pPr>
                      <a:r>
                        <a:rPr lang="en" sz="1600"/>
                        <a:t>MSP430 </a:t>
                      </a:r>
                      <a:r>
                        <a:rPr lang="en" sz="1600"/>
                        <a:t>Specifications</a:t>
                      </a:r>
                      <a:endParaRPr sz="1600"/>
                    </a:p>
                  </a:txBody>
                  <a:tcPr marT="102400" marB="102400" marR="91425" marL="91425"/>
                </a:tc>
                <a:tc hMerge="1"/>
              </a:tr>
              <a:tr h="314575">
                <a:tc>
                  <a:txBody>
                    <a:bodyPr>
                      <a:noAutofit/>
                    </a:bodyPr>
                    <a:lstStyle/>
                    <a:p>
                      <a:pPr indent="0" lvl="0" marL="0" rtl="0" algn="l">
                        <a:spcBef>
                          <a:spcPts val="0"/>
                        </a:spcBef>
                        <a:spcAft>
                          <a:spcPts val="0"/>
                        </a:spcAft>
                        <a:buNone/>
                      </a:pPr>
                      <a:r>
                        <a:rPr lang="en" sz="1600"/>
                        <a:t>Cost</a:t>
                      </a:r>
                      <a:endParaRPr sz="1600"/>
                    </a:p>
                  </a:txBody>
                  <a:tcPr marT="102400" marB="102400" marR="91425" marL="91425"/>
                </a:tc>
                <a:tc>
                  <a:txBody>
                    <a:bodyPr>
                      <a:noAutofit/>
                    </a:bodyPr>
                    <a:lstStyle/>
                    <a:p>
                      <a:pPr indent="0" lvl="0" marL="0" rtl="0" algn="l">
                        <a:spcBef>
                          <a:spcPts val="0"/>
                        </a:spcBef>
                        <a:spcAft>
                          <a:spcPts val="0"/>
                        </a:spcAft>
                        <a:buNone/>
                      </a:pPr>
                      <a:r>
                        <a:rPr lang="en" sz="1600"/>
                        <a:t>$4.00</a:t>
                      </a:r>
                      <a:endParaRPr sz="1600"/>
                    </a:p>
                  </a:txBody>
                  <a:tcPr marT="102400" marB="102400" marR="91425" marL="91425"/>
                </a:tc>
              </a:tr>
              <a:tr h="314575">
                <a:tc>
                  <a:txBody>
                    <a:bodyPr>
                      <a:noAutofit/>
                    </a:bodyPr>
                    <a:lstStyle/>
                    <a:p>
                      <a:pPr indent="0" lvl="0" marL="0" rtl="0" algn="l">
                        <a:spcBef>
                          <a:spcPts val="0"/>
                        </a:spcBef>
                        <a:spcAft>
                          <a:spcPts val="0"/>
                        </a:spcAft>
                        <a:buNone/>
                      </a:pPr>
                      <a:r>
                        <a:rPr lang="en" sz="1600"/>
                        <a:t>LPM4 Current</a:t>
                      </a:r>
                      <a:endParaRPr sz="1600"/>
                    </a:p>
                  </a:txBody>
                  <a:tcPr marT="102400" marB="102400" marR="91425" marL="91425"/>
                </a:tc>
                <a:tc>
                  <a:txBody>
                    <a:bodyPr>
                      <a:noAutofit/>
                    </a:bodyPr>
                    <a:lstStyle/>
                    <a:p>
                      <a:pPr indent="0" lvl="0" marL="0" rtl="0" algn="l">
                        <a:spcBef>
                          <a:spcPts val="0"/>
                        </a:spcBef>
                        <a:spcAft>
                          <a:spcPts val="0"/>
                        </a:spcAft>
                        <a:buNone/>
                      </a:pPr>
                      <a:r>
                        <a:rPr lang="en" sz="1600"/>
                        <a:t>.1uA </a:t>
                      </a:r>
                      <a:endParaRPr sz="1600"/>
                    </a:p>
                  </a:txBody>
                  <a:tcPr marT="102400" marB="102400" marR="91425" marL="91425"/>
                </a:tc>
              </a:tr>
              <a:tr h="314575">
                <a:tc>
                  <a:txBody>
                    <a:bodyPr>
                      <a:noAutofit/>
                    </a:bodyPr>
                    <a:lstStyle/>
                    <a:p>
                      <a:pPr indent="0" lvl="0" marL="0" rtl="0" algn="l">
                        <a:spcBef>
                          <a:spcPts val="0"/>
                        </a:spcBef>
                        <a:spcAft>
                          <a:spcPts val="0"/>
                        </a:spcAft>
                        <a:buNone/>
                      </a:pPr>
                      <a:r>
                        <a:rPr lang="en" sz="1600"/>
                        <a:t>Performance</a:t>
                      </a:r>
                      <a:endParaRPr sz="1600"/>
                    </a:p>
                  </a:txBody>
                  <a:tcPr marT="102400" marB="102400" marR="91425" marL="91425"/>
                </a:tc>
                <a:tc>
                  <a:txBody>
                    <a:bodyPr>
                      <a:noAutofit/>
                    </a:bodyPr>
                    <a:lstStyle/>
                    <a:p>
                      <a:pPr indent="0" lvl="0" marL="0" rtl="0" algn="l">
                        <a:spcBef>
                          <a:spcPts val="0"/>
                        </a:spcBef>
                        <a:spcAft>
                          <a:spcPts val="0"/>
                        </a:spcAft>
                        <a:buNone/>
                      </a:pPr>
                      <a:r>
                        <a:rPr lang="en" sz="1600"/>
                        <a:t>16</a:t>
                      </a:r>
                      <a:r>
                        <a:rPr lang="en" sz="1600"/>
                        <a:t>MHz</a:t>
                      </a:r>
                      <a:endParaRPr sz="1600"/>
                    </a:p>
                  </a:txBody>
                  <a:tcPr marT="102400" marB="102400" marR="91425" marL="91425"/>
                </a:tc>
              </a:tr>
              <a:tr h="314575">
                <a:tc>
                  <a:txBody>
                    <a:bodyPr>
                      <a:noAutofit/>
                    </a:bodyPr>
                    <a:lstStyle/>
                    <a:p>
                      <a:pPr indent="0" lvl="0" marL="0" rtl="0" algn="l">
                        <a:spcBef>
                          <a:spcPts val="0"/>
                        </a:spcBef>
                        <a:spcAft>
                          <a:spcPts val="0"/>
                        </a:spcAft>
                        <a:buNone/>
                      </a:pPr>
                      <a:r>
                        <a:rPr lang="en" sz="1600"/>
                        <a:t>Memory</a:t>
                      </a:r>
                      <a:endParaRPr sz="1600"/>
                    </a:p>
                  </a:txBody>
                  <a:tcPr marT="102400" marB="102400" marR="91425" marL="91425"/>
                </a:tc>
                <a:tc>
                  <a:txBody>
                    <a:bodyPr>
                      <a:noAutofit/>
                    </a:bodyPr>
                    <a:lstStyle/>
                    <a:p>
                      <a:pPr indent="0" lvl="0" marL="0" rtl="0" algn="l">
                        <a:spcBef>
                          <a:spcPts val="0"/>
                        </a:spcBef>
                        <a:spcAft>
                          <a:spcPts val="0"/>
                        </a:spcAft>
                        <a:buNone/>
                      </a:pPr>
                      <a:r>
                        <a:rPr lang="en" sz="1600"/>
                        <a:t>16</a:t>
                      </a:r>
                      <a:r>
                        <a:rPr lang="en" sz="1600"/>
                        <a:t>kB</a:t>
                      </a:r>
                      <a:endParaRPr sz="1600"/>
                    </a:p>
                  </a:txBody>
                  <a:tcPr marT="102400" marB="102400" marR="91425" marL="91425"/>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alpha val="0"/>
          </a:srgbClr>
        </a:solidFill>
      </p:bgPr>
    </p:bg>
    <p:spTree>
      <p:nvGrpSpPr>
        <p:cNvPr id="99" name="Shape 99"/>
        <p:cNvGrpSpPr/>
        <p:nvPr/>
      </p:nvGrpSpPr>
      <p:grpSpPr>
        <a:xfrm>
          <a:off x="0" y="0"/>
          <a:ext cx="0" cy="0"/>
          <a:chOff x="0" y="0"/>
          <a:chExt cx="0" cy="0"/>
        </a:xfrm>
      </p:grpSpPr>
      <p:sp>
        <p:nvSpPr>
          <p:cNvPr id="100" name="Google Shape;100;p20"/>
          <p:cNvSpPr txBox="1"/>
          <p:nvPr>
            <p:ph type="title"/>
          </p:nvPr>
        </p:nvSpPr>
        <p:spPr>
          <a:xfrm>
            <a:off x="311700" y="553809"/>
            <a:ext cx="8520600" cy="712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000000"/>
                </a:solidFill>
              </a:rPr>
              <a:t>Keyless Entry Block Diagram</a:t>
            </a:r>
            <a:endParaRPr b="1">
              <a:solidFill>
                <a:srgbClr val="000000"/>
              </a:solidFill>
            </a:endParaRPr>
          </a:p>
        </p:txBody>
      </p:sp>
      <p:pic>
        <p:nvPicPr>
          <p:cNvPr id="101" name="Google Shape;101;p20"/>
          <p:cNvPicPr preferRelativeResize="0"/>
          <p:nvPr/>
        </p:nvPicPr>
        <p:blipFill>
          <a:blip r:embed="rId3">
            <a:alphaModFix/>
          </a:blip>
          <a:stretch>
            <a:fillRect/>
          </a:stretch>
        </p:blipFill>
        <p:spPr>
          <a:xfrm>
            <a:off x="152400" y="1419009"/>
            <a:ext cx="8839200" cy="426306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alpha val="0"/>
          </a:srgbClr>
        </a:solidFill>
      </p:bgPr>
    </p:bg>
    <p:spTree>
      <p:nvGrpSpPr>
        <p:cNvPr id="105" name="Shape 105"/>
        <p:cNvGrpSpPr/>
        <p:nvPr/>
      </p:nvGrpSpPr>
      <p:grpSpPr>
        <a:xfrm>
          <a:off x="0" y="0"/>
          <a:ext cx="0" cy="0"/>
          <a:chOff x="0" y="0"/>
          <a:chExt cx="0" cy="0"/>
        </a:xfrm>
      </p:grpSpPr>
      <p:grpSp>
        <p:nvGrpSpPr>
          <p:cNvPr id="106" name="Google Shape;106;p21"/>
          <p:cNvGrpSpPr/>
          <p:nvPr/>
        </p:nvGrpSpPr>
        <p:grpSpPr>
          <a:xfrm>
            <a:off x="5529722" y="616620"/>
            <a:ext cx="3087410" cy="3425738"/>
            <a:chOff x="5507725" y="240650"/>
            <a:chExt cx="3708600" cy="3700300"/>
          </a:xfrm>
        </p:grpSpPr>
        <p:pic>
          <p:nvPicPr>
            <p:cNvPr id="107" name="Google Shape;107;p21"/>
            <p:cNvPicPr preferRelativeResize="0"/>
            <p:nvPr/>
          </p:nvPicPr>
          <p:blipFill>
            <a:blip r:embed="rId3">
              <a:alphaModFix/>
            </a:blip>
            <a:stretch>
              <a:fillRect/>
            </a:stretch>
          </p:blipFill>
          <p:spPr>
            <a:xfrm rot="-2103976">
              <a:off x="6023847" y="769667"/>
              <a:ext cx="2676356" cy="2642267"/>
            </a:xfrm>
            <a:prstGeom prst="rect">
              <a:avLst/>
            </a:prstGeom>
            <a:noFill/>
            <a:ln>
              <a:noFill/>
            </a:ln>
          </p:spPr>
        </p:pic>
        <p:sp>
          <p:nvSpPr>
            <p:cNvPr id="108" name="Google Shape;108;p21"/>
            <p:cNvSpPr/>
            <p:nvPr/>
          </p:nvSpPr>
          <p:spPr>
            <a:xfrm>
              <a:off x="6150475" y="1030576"/>
              <a:ext cx="2423100" cy="23697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9" name="Google Shape;109;p21"/>
          <p:cNvSpPr txBox="1"/>
          <p:nvPr>
            <p:ph type="title"/>
          </p:nvPr>
        </p:nvSpPr>
        <p:spPr>
          <a:xfrm>
            <a:off x="311700" y="553809"/>
            <a:ext cx="8520600" cy="712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Keyless Entry High Frequency Transceiver</a:t>
            </a:r>
            <a:endParaRPr b="1"/>
          </a:p>
        </p:txBody>
      </p:sp>
      <p:sp>
        <p:nvSpPr>
          <p:cNvPr id="110" name="Google Shape;110;p21"/>
          <p:cNvSpPr txBox="1"/>
          <p:nvPr>
            <p:ph idx="1" type="body"/>
          </p:nvPr>
        </p:nvSpPr>
        <p:spPr>
          <a:xfrm>
            <a:off x="311700" y="1434191"/>
            <a:ext cx="8520600" cy="425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000000"/>
                </a:solidFill>
              </a:rPr>
              <a:t>CC1101 RF Transceiver</a:t>
            </a:r>
            <a:endParaRPr b="1">
              <a:solidFill>
                <a:srgbClr val="000000"/>
              </a:solidFill>
            </a:endParaRPr>
          </a:p>
          <a:p>
            <a:pPr indent="-342900" lvl="0" marL="457200" rtl="0" algn="l">
              <a:spcBef>
                <a:spcPts val="1600"/>
              </a:spcBef>
              <a:spcAft>
                <a:spcPts val="0"/>
              </a:spcAft>
              <a:buClr>
                <a:srgbClr val="000000"/>
              </a:buClr>
              <a:buSzPts val="1800"/>
              <a:buChar char="●"/>
            </a:pPr>
            <a:r>
              <a:rPr lang="en">
                <a:solidFill>
                  <a:srgbClr val="000000"/>
                </a:solidFill>
              </a:rPr>
              <a:t>Feature</a:t>
            </a:r>
            <a:endParaRPr>
              <a:solidFill>
                <a:srgbClr val="000000"/>
              </a:solidFill>
            </a:endParaRPr>
          </a:p>
          <a:p>
            <a:pPr indent="-317500" lvl="1" marL="914400" marR="0" rtl="0" algn="l">
              <a:lnSpc>
                <a:spcPct val="115000"/>
              </a:lnSpc>
              <a:spcBef>
                <a:spcPts val="0"/>
              </a:spcBef>
              <a:spcAft>
                <a:spcPts val="0"/>
              </a:spcAft>
              <a:buClr>
                <a:srgbClr val="000000"/>
              </a:buClr>
              <a:buSzPts val="1400"/>
              <a:buFont typeface="Arial"/>
              <a:buChar char="○"/>
            </a:pPr>
            <a:r>
              <a:rPr lang="en">
                <a:solidFill>
                  <a:srgbClr val="000000"/>
                </a:solidFill>
              </a:rPr>
              <a:t>Low power Voltage</a:t>
            </a:r>
            <a:endParaRPr>
              <a:solidFill>
                <a:srgbClr val="000000"/>
              </a:solidFill>
            </a:endParaRPr>
          </a:p>
          <a:p>
            <a:pPr indent="-317500" lvl="1" marL="914400" marR="0" rtl="0" algn="l">
              <a:lnSpc>
                <a:spcPct val="115000"/>
              </a:lnSpc>
              <a:spcBef>
                <a:spcPts val="0"/>
              </a:spcBef>
              <a:spcAft>
                <a:spcPts val="0"/>
              </a:spcAft>
              <a:buClr>
                <a:srgbClr val="000000"/>
              </a:buClr>
              <a:buSzPts val="1400"/>
              <a:buChar char="○"/>
            </a:pPr>
            <a:r>
              <a:rPr lang="en">
                <a:solidFill>
                  <a:srgbClr val="000000"/>
                </a:solidFill>
              </a:rPr>
              <a:t>Low Power </a:t>
            </a:r>
            <a:r>
              <a:rPr lang="en">
                <a:solidFill>
                  <a:srgbClr val="000000"/>
                </a:solidFill>
              </a:rPr>
              <a:t>Consumption</a:t>
            </a:r>
            <a:endParaRPr>
              <a:solidFill>
                <a:srgbClr val="000000"/>
              </a:solidFill>
            </a:endParaRPr>
          </a:p>
          <a:p>
            <a:pPr indent="-317500" lvl="1" marL="914400" marR="0" rtl="0" algn="l">
              <a:lnSpc>
                <a:spcPct val="115000"/>
              </a:lnSpc>
              <a:spcBef>
                <a:spcPts val="0"/>
              </a:spcBef>
              <a:spcAft>
                <a:spcPts val="0"/>
              </a:spcAft>
              <a:buClr>
                <a:srgbClr val="000000"/>
              </a:buClr>
              <a:buSzPts val="1400"/>
              <a:buChar char="○"/>
            </a:pPr>
            <a:r>
              <a:rPr lang="en">
                <a:solidFill>
                  <a:srgbClr val="000000"/>
                </a:solidFill>
              </a:rPr>
              <a:t>Wide Frequency Range</a:t>
            </a:r>
            <a:endParaRPr>
              <a:solidFill>
                <a:srgbClr val="000000"/>
              </a:solidFill>
            </a:endParaRPr>
          </a:p>
          <a:p>
            <a:pPr indent="0" lvl="0" marL="457200" rtl="0" algn="l">
              <a:lnSpc>
                <a:spcPct val="100000"/>
              </a:lnSpc>
              <a:spcBef>
                <a:spcPts val="1600"/>
              </a:spcBef>
              <a:spcAft>
                <a:spcPts val="0"/>
              </a:spcAft>
              <a:buNone/>
            </a:pPr>
            <a:r>
              <a:t/>
            </a:r>
            <a:endParaRPr sz="600">
              <a:solidFill>
                <a:srgbClr val="000000"/>
              </a:solidFill>
            </a:endParaRPr>
          </a:p>
          <a:p>
            <a:pPr indent="-342900" lvl="0" marL="457200" rtl="0" algn="l">
              <a:lnSpc>
                <a:spcPct val="100000"/>
              </a:lnSpc>
              <a:spcBef>
                <a:spcPts val="1600"/>
              </a:spcBef>
              <a:spcAft>
                <a:spcPts val="0"/>
              </a:spcAft>
              <a:buClr>
                <a:srgbClr val="000000"/>
              </a:buClr>
              <a:buSzPts val="1800"/>
              <a:buChar char="●"/>
            </a:pPr>
            <a:r>
              <a:rPr lang="en">
                <a:solidFill>
                  <a:srgbClr val="000000"/>
                </a:solidFill>
              </a:rPr>
              <a:t>Purpose: </a:t>
            </a:r>
            <a:endParaRPr>
              <a:solidFill>
                <a:srgbClr val="000000"/>
              </a:solidFill>
            </a:endParaRPr>
          </a:p>
          <a:p>
            <a:pPr indent="-317500" lvl="1" marL="914400" rtl="0" algn="l">
              <a:lnSpc>
                <a:spcPct val="100000"/>
              </a:lnSpc>
              <a:spcBef>
                <a:spcPts val="0"/>
              </a:spcBef>
              <a:spcAft>
                <a:spcPts val="0"/>
              </a:spcAft>
              <a:buClr>
                <a:srgbClr val="000000"/>
              </a:buClr>
              <a:buSzPts val="1400"/>
              <a:buChar char="○"/>
            </a:pPr>
            <a:r>
              <a:rPr lang="en">
                <a:solidFill>
                  <a:srgbClr val="000000"/>
                </a:solidFill>
              </a:rPr>
              <a:t>To communicate with Door PCB and Key Fob.</a:t>
            </a:r>
            <a:endParaRPr>
              <a:solidFill>
                <a:srgbClr val="000000"/>
              </a:solidFill>
            </a:endParaRPr>
          </a:p>
          <a:p>
            <a:pPr indent="0" lvl="0" marL="0" rtl="0" algn="l">
              <a:spcBef>
                <a:spcPts val="1600"/>
              </a:spcBef>
              <a:spcAft>
                <a:spcPts val="0"/>
              </a:spcAft>
              <a:buNone/>
            </a:pPr>
            <a:r>
              <a:rPr lang="en">
                <a:solidFill>
                  <a:srgbClr val="000000"/>
                </a:solidFill>
              </a:rPr>
              <a:t>	</a:t>
            </a:r>
            <a:endParaRPr>
              <a:solidFill>
                <a:srgbClr val="000000"/>
              </a:solidFill>
            </a:endParaRPr>
          </a:p>
          <a:p>
            <a:pPr indent="0" lvl="0" marL="0" rtl="0" algn="l">
              <a:spcBef>
                <a:spcPts val="1600"/>
              </a:spcBef>
              <a:spcAft>
                <a:spcPts val="0"/>
              </a:spcAft>
              <a:buNone/>
            </a:pPr>
            <a:r>
              <a:t/>
            </a:r>
            <a:endParaRPr>
              <a:solidFill>
                <a:srgbClr val="000000"/>
              </a:solidFill>
            </a:endParaRPr>
          </a:p>
          <a:p>
            <a:pPr indent="0" lvl="0" marL="0" rtl="0" algn="l">
              <a:spcBef>
                <a:spcPts val="1600"/>
              </a:spcBef>
              <a:spcAft>
                <a:spcPts val="1600"/>
              </a:spcAft>
              <a:buNone/>
            </a:pPr>
            <a:r>
              <a:t/>
            </a:r>
            <a:endParaRPr>
              <a:solidFill>
                <a:srgbClr val="000000"/>
              </a:solidFill>
            </a:endParaRPr>
          </a:p>
        </p:txBody>
      </p:sp>
      <p:graphicFrame>
        <p:nvGraphicFramePr>
          <p:cNvPr id="111" name="Google Shape;111;p21"/>
          <p:cNvGraphicFramePr/>
          <p:nvPr/>
        </p:nvGraphicFramePr>
        <p:xfrm>
          <a:off x="851875" y="4395200"/>
          <a:ext cx="3000000" cy="3000000"/>
        </p:xfrm>
        <a:graphic>
          <a:graphicData uri="http://schemas.openxmlformats.org/drawingml/2006/table">
            <a:tbl>
              <a:tblPr>
                <a:noFill/>
                <a:tableStyleId>{3EBDED0E-06E7-4919-8248-4FFF5B903A44}</a:tableStyleId>
              </a:tblPr>
              <a:tblGrid>
                <a:gridCol w="3619500"/>
                <a:gridCol w="3619500"/>
              </a:tblGrid>
              <a:tr h="381000">
                <a:tc>
                  <a:txBody>
                    <a:bodyPr>
                      <a:noAutofit/>
                    </a:bodyPr>
                    <a:lstStyle/>
                    <a:p>
                      <a:pPr indent="0" lvl="0" marL="0" rtl="0" algn="l">
                        <a:spcBef>
                          <a:spcPts val="0"/>
                        </a:spcBef>
                        <a:spcAft>
                          <a:spcPts val="0"/>
                        </a:spcAft>
                        <a:buNone/>
                      </a:pPr>
                      <a:r>
                        <a:rPr lang="en"/>
                        <a:t>Specification</a:t>
                      </a:r>
                      <a:endParaRPr/>
                    </a:p>
                  </a:txBody>
                  <a:tcPr marT="91425" marB="91425" marR="91425" marL="91425"/>
                </a:tc>
                <a:tc>
                  <a:txBody>
                    <a:bodyPr>
                      <a:noAutofit/>
                    </a:bodyPr>
                    <a:lstStyle/>
                    <a:p>
                      <a:pPr indent="0" lvl="0" marL="0" rtl="0" algn="l">
                        <a:spcBef>
                          <a:spcPts val="0"/>
                        </a:spcBef>
                        <a:spcAft>
                          <a:spcPts val="0"/>
                        </a:spcAft>
                        <a:buNone/>
                      </a:pPr>
                      <a:r>
                        <a:rPr lang="en"/>
                        <a:t>Value</a:t>
                      </a:r>
                      <a:endParaRPr/>
                    </a:p>
                  </a:txBody>
                  <a:tcPr marT="91425" marB="91425" marR="91425" marL="91425"/>
                </a:tc>
              </a:tr>
              <a:tr h="381000">
                <a:tc>
                  <a:txBody>
                    <a:bodyPr>
                      <a:noAutofit/>
                    </a:bodyPr>
                    <a:lstStyle/>
                    <a:p>
                      <a:pPr indent="0" lvl="0" marL="0" rtl="0" algn="l">
                        <a:spcBef>
                          <a:spcPts val="0"/>
                        </a:spcBef>
                        <a:spcAft>
                          <a:spcPts val="0"/>
                        </a:spcAft>
                        <a:buNone/>
                      </a:pPr>
                      <a:r>
                        <a:rPr lang="en"/>
                        <a:t>Supply Votlage</a:t>
                      </a:r>
                      <a:endParaRPr/>
                    </a:p>
                  </a:txBody>
                  <a:tcPr marT="91425" marB="91425" marR="91425" marL="91425"/>
                </a:tc>
                <a:tc>
                  <a:txBody>
                    <a:bodyPr>
                      <a:noAutofit/>
                    </a:bodyPr>
                    <a:lstStyle/>
                    <a:p>
                      <a:pPr indent="0" lvl="0" marL="0" rtl="0" algn="l">
                        <a:spcBef>
                          <a:spcPts val="0"/>
                        </a:spcBef>
                        <a:spcAft>
                          <a:spcPts val="0"/>
                        </a:spcAft>
                        <a:buNone/>
                      </a:pPr>
                      <a:r>
                        <a:rPr lang="en"/>
                        <a:t>-0.3V - 3.9V</a:t>
                      </a:r>
                      <a:endParaRPr/>
                    </a:p>
                  </a:txBody>
                  <a:tcPr marT="91425" marB="91425" marR="91425" marL="91425"/>
                </a:tc>
              </a:tr>
              <a:tr h="381000">
                <a:tc>
                  <a:txBody>
                    <a:bodyPr>
                      <a:noAutofit/>
                    </a:bodyPr>
                    <a:lstStyle/>
                    <a:p>
                      <a:pPr indent="0" lvl="0" marL="0" rtl="0" algn="l">
                        <a:spcBef>
                          <a:spcPts val="0"/>
                        </a:spcBef>
                        <a:spcAft>
                          <a:spcPts val="0"/>
                        </a:spcAft>
                        <a:buNone/>
                      </a:pPr>
                      <a:r>
                        <a:rPr lang="en"/>
                        <a:t>Current in Sleep Mode</a:t>
                      </a:r>
                      <a:endParaRPr/>
                    </a:p>
                  </a:txBody>
                  <a:tcPr marT="91425" marB="91425" marR="91425" marL="91425"/>
                </a:tc>
                <a:tc>
                  <a:txBody>
                    <a:bodyPr>
                      <a:noAutofit/>
                    </a:bodyPr>
                    <a:lstStyle/>
                    <a:p>
                      <a:pPr indent="0" lvl="0" marL="0" rtl="0" algn="l">
                        <a:spcBef>
                          <a:spcPts val="0"/>
                        </a:spcBef>
                        <a:spcAft>
                          <a:spcPts val="0"/>
                        </a:spcAft>
                        <a:buNone/>
                      </a:pPr>
                      <a:r>
                        <a:rPr lang="en"/>
                        <a:t>200nA</a:t>
                      </a:r>
                      <a:endParaRPr/>
                    </a:p>
                  </a:txBody>
                  <a:tcPr marT="91425" marB="91425" marR="91425" marL="91425"/>
                </a:tc>
              </a:tr>
              <a:tr h="381000">
                <a:tc>
                  <a:txBody>
                    <a:bodyPr>
                      <a:noAutofit/>
                    </a:bodyPr>
                    <a:lstStyle/>
                    <a:p>
                      <a:pPr indent="0" lvl="0" marL="0" rtl="0" algn="l">
                        <a:spcBef>
                          <a:spcPts val="0"/>
                        </a:spcBef>
                        <a:spcAft>
                          <a:spcPts val="0"/>
                        </a:spcAft>
                        <a:buNone/>
                      </a:pPr>
                      <a:r>
                        <a:rPr lang="en"/>
                        <a:t>Frequency Range</a:t>
                      </a:r>
                      <a:endParaRPr/>
                    </a:p>
                  </a:txBody>
                  <a:tcPr marT="91425" marB="91425" marR="91425" marL="91425"/>
                </a:tc>
                <a:tc>
                  <a:txBody>
                    <a:bodyPr>
                      <a:noAutofit/>
                    </a:bodyPr>
                    <a:lstStyle/>
                    <a:p>
                      <a:pPr indent="0" lvl="0" marL="0" rtl="0" algn="l">
                        <a:spcBef>
                          <a:spcPts val="0"/>
                        </a:spcBef>
                        <a:spcAft>
                          <a:spcPts val="0"/>
                        </a:spcAft>
                        <a:buNone/>
                      </a:pPr>
                      <a:r>
                        <a:rPr lang="en"/>
                        <a:t>300mHz - 928MHz</a:t>
                      </a:r>
                      <a:endParaRPr/>
                    </a:p>
                  </a:txBody>
                  <a:tcPr marT="91425" marB="91425" marR="91425" marL="91425"/>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