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4008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1199B-8A1B-49DF-9AAC-7EFEB10ABCF6}">
  <a:tblStyle styleId="{A5C1199B-8A1B-49DF-9AAC-7EFEB10ABC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68" autoAdjust="0"/>
  </p:normalViewPr>
  <p:slideViewPr>
    <p:cSldViewPr snapToGrid="0">
      <p:cViewPr varScale="1">
        <p:scale>
          <a:sx n="95" d="100"/>
          <a:sy n="95" d="100"/>
        </p:scale>
        <p:origin x="460" y="60"/>
      </p:cViewPr>
      <p:guideLst>
        <p:guide orient="horz" pos="201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4T12:56:50.019"/>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5,'24'-1,"-19"0,-1 0,1 1,0-1,-1 1,1 0,0 0,0 0,-1 1,1-1,-1 1,1 0,0 1,-1-1,0 1,1 0,-1 0,0 0,0 1,0-1,0 1,0 1,12 18,-13-19,0 0,0-1,0 1,-1 0,1 0,-1 0,0 1,0-1,0 1,0-1,-1 1,0-1,1 1,-1 0,0 0,-1 0,1 0,-1-1,0 1,0 0,0 0,0 0,0 0,-1 0,0 0,0-1,0 1,0 0,-1 0,0 0,-7 8,7-11,1-1,0 1,0 0,0 0,0 0,0 0,0 0,0 1,0-1,0 0,0 0,1 1,-1-1,0 0,1 1,-1-1,1 0,0 1,-1-1,1 1,0-1,0 1,0-1,0 1,0-1,0 1,0-1,1 0,-1 1,0-1,1 1,0-1,-1 0,1 1,-1-1,1 0,0 1,0-1,0 0,0 0,0 0,0 0,0 0,0 0,1 0,44 57,-44-51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80018" y="685800"/>
            <a:ext cx="4898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1ddca9022_0_5: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1ddca902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KGEA-BFCR-B-0500J antean is designed for transmitting low frequency as 20kHz, 125kHz, or 134kHz. Size of quite bigger than we expected. </a:t>
            </a:r>
            <a:endParaRPr/>
          </a:p>
          <a:p>
            <a:pPr marL="0" lvl="0" indent="0" algn="l" rtl="0">
              <a:spcBef>
                <a:spcPts val="0"/>
              </a:spcBef>
              <a:spcAft>
                <a:spcPts val="0"/>
              </a:spcAft>
              <a:buNone/>
            </a:pPr>
            <a:r>
              <a:rPr lang="en"/>
              <a:t>It is really stable antena because it has low tolerance and high stability in temperature. </a:t>
            </a:r>
            <a:endParaRPr/>
          </a:p>
          <a:p>
            <a:pPr marL="0" lvl="0" indent="0" algn="l" rtl="0">
              <a:spcBef>
                <a:spcPts val="0"/>
              </a:spcBef>
              <a:spcAft>
                <a:spcPts val="0"/>
              </a:spcAft>
              <a:buNone/>
            </a:pPr>
            <a:r>
              <a:rPr lang="en"/>
              <a:t>IRF 7389 is consist of n and p mosfet. Power mosfet will receive signal from microcontroller, and will be able to let power flow to LF antena to send signal.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41ddca9022_0_1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41ddca902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0fc458422_2_12: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0fc458422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0fc458422_2_17: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0fc458422_2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0a6b20bbc_1_1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0a6b20bb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hdbvsdbv</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40a6b20bbc_1_15: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40a6b20bbc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41d76c3e8e_1_9: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41d76c3e8e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40a6b20bbc_1_2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40a6b20bbc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1ddca9022_6_3: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1ddca9022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block diagram shows our addional input output devices. </a:t>
            </a:r>
            <a:endParaRPr/>
          </a:p>
          <a:p>
            <a:pPr marL="0" lvl="0" indent="0" algn="l" rtl="0">
              <a:spcBef>
                <a:spcPts val="0"/>
              </a:spcBef>
              <a:spcAft>
                <a:spcPts val="0"/>
              </a:spcAft>
              <a:buNone/>
            </a:pPr>
            <a:r>
              <a:rPr lang="en"/>
              <a:t>There is a indicating output devices, the speker and the LED light. </a:t>
            </a:r>
            <a:endParaRPr/>
          </a:p>
          <a:p>
            <a:pPr marL="0" lvl="0" indent="0" algn="l" rtl="0">
              <a:spcBef>
                <a:spcPts val="0"/>
              </a:spcBef>
              <a:spcAft>
                <a:spcPts val="0"/>
              </a:spcAft>
              <a:buNone/>
            </a:pPr>
            <a:r>
              <a:rPr lang="en"/>
              <a:t>Servo motor will be used the unlock or lock the deadbolt. </a:t>
            </a:r>
            <a:endParaRPr/>
          </a:p>
          <a:p>
            <a:pPr marL="0" lvl="0" indent="0" algn="l" rtl="0">
              <a:spcBef>
                <a:spcPts val="0"/>
              </a:spcBef>
              <a:spcAft>
                <a:spcPts val="0"/>
              </a:spcAft>
              <a:buNone/>
            </a:pPr>
            <a:r>
              <a:rPr lang="en"/>
              <a:t>And the door jamb sensor will be used as input device. The door jamb sensor will tell the microcontroller if the door is closed or opened.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40fc458422_2_27: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40fc458422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speaker and LED are used for our indicating device. </a:t>
            </a:r>
            <a:endParaRPr/>
          </a:p>
          <a:p>
            <a:pPr marL="0" lvl="0" indent="0" algn="l" rtl="0">
              <a:spcBef>
                <a:spcPts val="0"/>
              </a:spcBef>
              <a:spcAft>
                <a:spcPts val="0"/>
              </a:spcAft>
              <a:buNone/>
            </a:pPr>
            <a:r>
              <a:rPr lang="en"/>
              <a:t>Two led light will be used, one green and one red. </a:t>
            </a:r>
            <a:endParaRPr/>
          </a:p>
          <a:p>
            <a:pPr marL="0" lvl="0" indent="0" algn="l" rtl="0">
              <a:spcBef>
                <a:spcPts val="0"/>
              </a:spcBef>
              <a:spcAft>
                <a:spcPts val="0"/>
              </a:spcAft>
              <a:buNone/>
            </a:pPr>
            <a:r>
              <a:rPr lang="en"/>
              <a:t>The Green LED light will be used when the door is closed or open. Also will be used if the deadbolt is locked or unlocked. </a:t>
            </a:r>
            <a:endParaRPr/>
          </a:p>
          <a:p>
            <a:pPr marL="0" lvl="0" indent="0" algn="l" rtl="0">
              <a:spcBef>
                <a:spcPts val="0"/>
              </a:spcBef>
              <a:spcAft>
                <a:spcPts val="0"/>
              </a:spcAft>
              <a:buNone/>
            </a:pPr>
            <a:r>
              <a:rPr lang="en"/>
              <a:t>Red LED more likely used for warning. If the door is not closed completly. Or any failure of unlock the deadbolt by pushing button.</a:t>
            </a:r>
            <a:endParaRPr/>
          </a:p>
          <a:p>
            <a:pPr marL="0" lvl="0" indent="0" algn="l" rtl="0">
              <a:spcBef>
                <a:spcPts val="0"/>
              </a:spcBef>
              <a:spcAft>
                <a:spcPts val="0"/>
              </a:spcAft>
              <a:buNone/>
            </a:pPr>
            <a:r>
              <a:rPr lang="en"/>
              <a:t>Speaker will be used for sound indicator. The three tones will be generated by microcontroller. </a:t>
            </a:r>
            <a:endParaRPr/>
          </a:p>
          <a:p>
            <a:pPr marL="0" lvl="0" indent="0" algn="l" rtl="0">
              <a:spcBef>
                <a:spcPts val="0"/>
              </a:spcBef>
              <a:spcAft>
                <a:spcPts val="0"/>
              </a:spcAft>
              <a:buNone/>
            </a:pPr>
            <a:r>
              <a:rPr lang="en"/>
              <a:t>One tone will be used when the deadbolt was locked.</a:t>
            </a:r>
            <a:endParaRPr/>
          </a:p>
          <a:p>
            <a:pPr marL="0" lvl="0" indent="0" algn="l" rtl="0">
              <a:spcBef>
                <a:spcPts val="0"/>
              </a:spcBef>
              <a:spcAft>
                <a:spcPts val="0"/>
              </a:spcAft>
              <a:buNone/>
            </a:pPr>
            <a:r>
              <a:rPr lang="en"/>
              <a:t>Another tone will be used when the dead bolt was unlocked.</a:t>
            </a:r>
            <a:endParaRPr/>
          </a:p>
          <a:p>
            <a:pPr marL="0" lvl="0" indent="0" algn="l" rtl="0">
              <a:spcBef>
                <a:spcPts val="0"/>
              </a:spcBef>
              <a:spcAft>
                <a:spcPts val="0"/>
              </a:spcAft>
              <a:buNone/>
            </a:pPr>
            <a:r>
              <a:rPr lang="en"/>
              <a:t>Also, will be used for warning sound.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08adfe0f3_2_5: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08adfe0f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40fc458422_2_22: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40fc458422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our servo motor will be used, towerpro mg995. The servo motor will be used to unlock or lock the deadbolt. </a:t>
            </a:r>
            <a:endParaRPr/>
          </a:p>
          <a:p>
            <a:pPr marL="0" lvl="0" indent="0" algn="l" rtl="0">
              <a:spcBef>
                <a:spcPts val="0"/>
              </a:spcBef>
              <a:spcAft>
                <a:spcPts val="0"/>
              </a:spcAft>
              <a:buNone/>
            </a:pPr>
            <a:r>
              <a:rPr lang="en"/>
              <a:t>It can be operated between 4.8V and 7.2V voltage, the servo motor will be able to work properly powered by the main power source,6V.</a:t>
            </a:r>
            <a:endParaRPr/>
          </a:p>
          <a:p>
            <a:pPr marL="0" lvl="0" indent="0" algn="l" rtl="0">
              <a:spcBef>
                <a:spcPts val="0"/>
              </a:spcBef>
              <a:spcAft>
                <a:spcPts val="0"/>
              </a:spcAft>
              <a:buNone/>
            </a:pPr>
            <a:r>
              <a:rPr lang="en"/>
              <a:t>It is able to rotate 120degree which will be enough to lock or unlock the deadbolt. Has enough torque 10kgfcm to rotate the deadbolt.</a:t>
            </a:r>
            <a:endParaRPr/>
          </a:p>
          <a:p>
            <a:pPr marL="0" lvl="0" indent="0" algn="l" rtl="0">
              <a:spcBef>
                <a:spcPts val="0"/>
              </a:spcBef>
              <a:spcAft>
                <a:spcPts val="0"/>
              </a:spcAft>
              <a:buNone/>
            </a:pPr>
            <a:r>
              <a:rPr lang="en"/>
              <a:t>As the servo motor is really light and small, the project will not be bulky which is one of our project objective.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1d76c3e8e_4_9: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1d76c3e8e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0fc458422_2_37: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0fc458422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1d76c3e8e_4_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1d76c3e8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1ddca9022_4_1: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41ddca9022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0a6b20bbc_1_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0a6b20bb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0fc458422_2_32: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0fc458422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0a6b20bbc_1_3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0a6b20bbc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08adfe0f3_2_2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408adfe0f3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41ddca9022_0_21: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41ddca902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08adfe0f3_2_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08adfe0f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0a6b20bbc_1_35: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0a6b20bbc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0a6b20bbc_1_4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0a6b20bbc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0a6b20bbc_1_45: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0a6b20bbc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08adfe0f3_2_15: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08adfe0f3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0fc458422_1_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0fc45842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Alright, here a operation flow chart. </a:t>
            </a:r>
            <a:endParaRPr dirty="0"/>
          </a:p>
          <a:p>
            <a:pPr marL="0" lvl="0" indent="0" algn="l" rtl="0">
              <a:spcBef>
                <a:spcPts val="0"/>
              </a:spcBef>
              <a:spcAft>
                <a:spcPts val="0"/>
              </a:spcAft>
              <a:buNone/>
            </a:pPr>
            <a:r>
              <a:rPr lang="en" dirty="0"/>
              <a:t>There are two ways to unlock deadbolt, by pusing botton or using application.</a:t>
            </a:r>
            <a:endParaRPr dirty="0"/>
          </a:p>
          <a:p>
            <a:pPr marL="0" lvl="0" indent="0" algn="l" rtl="0">
              <a:spcBef>
                <a:spcPts val="0"/>
              </a:spcBef>
              <a:spcAft>
                <a:spcPts val="0"/>
              </a:spcAft>
              <a:buNone/>
            </a:pPr>
            <a:r>
              <a:rPr lang="en" dirty="0"/>
              <a:t>Once the user push the botton, the microcontroller at main PCB will send low qrequency wake up signal to the key fob. </a:t>
            </a:r>
            <a:endParaRPr dirty="0"/>
          </a:p>
          <a:p>
            <a:pPr marL="0" lvl="0" indent="0" algn="l" rtl="0">
              <a:spcBef>
                <a:spcPts val="0"/>
              </a:spcBef>
              <a:spcAft>
                <a:spcPts val="0"/>
              </a:spcAft>
              <a:buNone/>
            </a:pPr>
            <a:r>
              <a:rPr lang="en" dirty="0"/>
              <a:t>The low frequency receiver will receive the signal, the microcontroller at key fob will send radio frequency.</a:t>
            </a:r>
            <a:endParaRPr dirty="0"/>
          </a:p>
          <a:p>
            <a:pPr marL="0" lvl="0" indent="0" algn="l" rtl="0">
              <a:spcBef>
                <a:spcPts val="0"/>
              </a:spcBef>
              <a:spcAft>
                <a:spcPts val="0"/>
              </a:spcAft>
              <a:buNone/>
            </a:pPr>
            <a:r>
              <a:rPr lang="en" dirty="0"/>
              <a:t>The radio frequecy transceiver at the main PCB will receive the signal, and identify ID. </a:t>
            </a:r>
            <a:endParaRPr dirty="0"/>
          </a:p>
          <a:p>
            <a:pPr marL="0" lvl="0" indent="0" algn="l" rtl="0">
              <a:spcBef>
                <a:spcPts val="0"/>
              </a:spcBef>
              <a:spcAft>
                <a:spcPts val="0"/>
              </a:spcAft>
              <a:buNone/>
            </a:pPr>
            <a:r>
              <a:rPr lang="en" dirty="0"/>
              <a:t>If the ID is match, the dead bolt will be unlock, if the ID is not match, the door not gonna unlocked. </a:t>
            </a:r>
            <a:endParaRPr dirty="0"/>
          </a:p>
          <a:p>
            <a:pPr marL="0" lvl="0" indent="0" algn="l" rtl="0">
              <a:spcBef>
                <a:spcPts val="0"/>
              </a:spcBef>
              <a:spcAft>
                <a:spcPts val="0"/>
              </a:spcAft>
              <a:buNone/>
            </a:pPr>
            <a:r>
              <a:rPr lang="en" dirty="0"/>
              <a:t>Using the app, once the user open the application, the user will be asked to login. If the user has account, user just can login, if not, user will create the account and then login.</a:t>
            </a:r>
            <a:endParaRPr dirty="0"/>
          </a:p>
          <a:p>
            <a:pPr marL="0" lvl="0" indent="0" algn="l" rtl="0">
              <a:spcBef>
                <a:spcPts val="0"/>
              </a:spcBef>
              <a:spcAft>
                <a:spcPts val="0"/>
              </a:spcAft>
              <a:buNone/>
            </a:pPr>
            <a:r>
              <a:rPr lang="en" dirty="0"/>
              <a:t>By clicking unlock botton in the app the deadbolt will be unlocked. </a:t>
            </a:r>
            <a:endParaRPr dirty="0"/>
          </a:p>
          <a:p>
            <a:pPr marL="0" lvl="0" indent="0" algn="l" rtl="0">
              <a:spcBef>
                <a:spcPts val="0"/>
              </a:spcBef>
              <a:spcAft>
                <a:spcPts val="0"/>
              </a:spcAft>
              <a:buNone/>
            </a:pPr>
            <a:r>
              <a:rPr lang="en" dirty="0"/>
              <a:t>One of the feature is even though the deadbolt is unlocked but the user do not open the door, the microcontroller will recognized by the door jamb sensor. The deadbolt will be locked automatically after few second.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1ddca9022_0_26: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1ddca902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41ddca9022_0_0: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41ddca90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keyelss entry block diagram</a:t>
            </a:r>
            <a:endParaRPr/>
          </a:p>
          <a:p>
            <a:pPr marL="0" lvl="0" indent="0" algn="l" rtl="0">
              <a:spcBef>
                <a:spcPts val="0"/>
              </a:spcBef>
              <a:spcAft>
                <a:spcPts val="0"/>
              </a:spcAft>
              <a:buNone/>
            </a:pPr>
            <a:r>
              <a:rPr lang="en"/>
              <a:t>Two microcontroller will be able to communicate through the transceivers.</a:t>
            </a:r>
            <a:endParaRPr/>
          </a:p>
          <a:p>
            <a:pPr marL="0" lvl="0" indent="0" algn="l" rtl="0">
              <a:spcBef>
                <a:spcPts val="0"/>
              </a:spcBef>
              <a:spcAft>
                <a:spcPts val="0"/>
              </a:spcAft>
              <a:buNone/>
            </a:pPr>
            <a:r>
              <a:rPr lang="en"/>
              <a:t>Push botton is input device of main PCB, will be able to let microcontroller send signal. </a:t>
            </a:r>
            <a:endParaRPr/>
          </a:p>
          <a:p>
            <a:pPr marL="0" lvl="0" indent="0" algn="l" rtl="0">
              <a:spcBef>
                <a:spcPts val="0"/>
              </a:spcBef>
              <a:spcAft>
                <a:spcPts val="0"/>
              </a:spcAft>
              <a:buNone/>
            </a:pPr>
            <a:r>
              <a:rPr lang="en"/>
              <a:t>Low frequency transmitter and receiver communicate in range of 125kHz.</a:t>
            </a:r>
            <a:endParaRPr/>
          </a:p>
          <a:p>
            <a:pPr marL="0" lvl="0" indent="0" algn="l" rtl="0">
              <a:spcBef>
                <a:spcPts val="0"/>
              </a:spcBef>
              <a:spcAft>
                <a:spcPts val="0"/>
              </a:spcAft>
              <a:buNone/>
            </a:pPr>
            <a:r>
              <a:rPr lang="en"/>
              <a:t>Radio frequency transceiver will send or receive data in frequency range of 433Mhz</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0fc458422_2_7: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0fc458422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CC1101 can be easily programed for operation at specific frequency. The main operating parameters and the 64- byte transmit/receive FIFOs of CC1101 can be controlled via an SPI interface. In a typical system, the CC1101 will be used together with a microcontroller and a few additional passive components.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1d459a347_3_9: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1d459a347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26582"/>
            <a:ext cx="8520600" cy="25542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526911"/>
            <a:ext cx="8520600" cy="9864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376511"/>
            <a:ext cx="8520600" cy="244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922769"/>
            <a:ext cx="8520600" cy="1618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676613"/>
            <a:ext cx="8520600" cy="10476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434191"/>
            <a:ext cx="3999900" cy="42513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434191"/>
            <a:ext cx="3999900" cy="42513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691413"/>
            <a:ext cx="2808000" cy="9405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729280"/>
            <a:ext cx="2808000" cy="39567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60187"/>
            <a:ext cx="6367800" cy="50907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56"/>
            <a:ext cx="4572000" cy="64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534618"/>
            <a:ext cx="4045200" cy="18447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488271"/>
            <a:ext cx="4045200" cy="153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01071"/>
            <a:ext cx="3837000" cy="45984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264716"/>
            <a:ext cx="5998800" cy="7530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5803114"/>
            <a:ext cx="548700" cy="4899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53809"/>
            <a:ext cx="8520600" cy="7128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434191"/>
            <a:ext cx="8520600" cy="42513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5803114"/>
            <a:ext cx="548700" cy="4899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926582"/>
            <a:ext cx="8520600" cy="25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t>SmartLock</a:t>
            </a:r>
            <a:endParaRPr b="1"/>
          </a:p>
          <a:p>
            <a:pPr marL="0" lvl="0" indent="0" algn="ctr" rtl="0">
              <a:spcBef>
                <a:spcPts val="0"/>
              </a:spcBef>
              <a:spcAft>
                <a:spcPts val="0"/>
              </a:spcAft>
              <a:buNone/>
            </a:pPr>
            <a:r>
              <a:rPr lang="en" b="1"/>
              <a:t>Group A</a:t>
            </a:r>
            <a:endParaRPr b="1"/>
          </a:p>
        </p:txBody>
      </p:sp>
      <p:sp>
        <p:nvSpPr>
          <p:cNvPr id="55" name="Google Shape;55;p13"/>
          <p:cNvSpPr txBox="1">
            <a:spLocks noGrp="1"/>
          </p:cNvSpPr>
          <p:nvPr>
            <p:ph type="subTitle" idx="1"/>
          </p:nvPr>
        </p:nvSpPr>
        <p:spPr>
          <a:xfrm>
            <a:off x="311700" y="3526911"/>
            <a:ext cx="8520600" cy="98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Damo Park EE</a:t>
            </a:r>
            <a:endParaRPr/>
          </a:p>
          <a:p>
            <a:pPr marL="0" lvl="0" indent="0" algn="ctr" rtl="0">
              <a:spcBef>
                <a:spcPts val="0"/>
              </a:spcBef>
              <a:spcAft>
                <a:spcPts val="0"/>
              </a:spcAft>
              <a:buNone/>
            </a:pPr>
            <a:r>
              <a:rPr lang="en"/>
              <a:t>Greg Mueth CpE</a:t>
            </a:r>
            <a:endParaRPr/>
          </a:p>
          <a:p>
            <a:pPr marL="0" lvl="0" indent="0" algn="ctr" rtl="0">
              <a:spcBef>
                <a:spcPts val="0"/>
              </a:spcBef>
              <a:spcAft>
                <a:spcPts val="0"/>
              </a:spcAft>
              <a:buNone/>
            </a:pPr>
            <a:r>
              <a:rPr lang="en"/>
              <a:t>Mhelith Natavio CpE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Low Frequency Transmitter</a:t>
            </a:r>
            <a:endParaRPr b="1"/>
          </a:p>
        </p:txBody>
      </p:sp>
      <p:sp>
        <p:nvSpPr>
          <p:cNvPr id="120" name="Google Shape;120;p22"/>
          <p:cNvSpPr txBox="1">
            <a:spLocks noGrp="1"/>
          </p:cNvSpPr>
          <p:nvPr>
            <p:ph type="body" idx="1"/>
          </p:nvPr>
        </p:nvSpPr>
        <p:spPr>
          <a:xfrm>
            <a:off x="386175" y="1434191"/>
            <a:ext cx="8520600" cy="42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KGEA-BFCR-B-0500J Antena</a:t>
            </a:r>
            <a:endParaRPr dirty="0"/>
          </a:p>
          <a:p>
            <a:pPr marL="457200" lvl="0" indent="-342900" algn="l" rtl="0">
              <a:spcBef>
                <a:spcPts val="1600"/>
              </a:spcBef>
              <a:spcAft>
                <a:spcPts val="0"/>
              </a:spcAft>
              <a:buSzPts val="1800"/>
              <a:buChar char="●"/>
            </a:pPr>
            <a:r>
              <a:rPr lang="en" dirty="0"/>
              <a:t>Transmitting low frequency</a:t>
            </a:r>
            <a:endParaRPr dirty="0"/>
          </a:p>
          <a:p>
            <a:pPr marL="457200" lvl="0" indent="-342900" algn="l" rtl="0">
              <a:spcBef>
                <a:spcPts val="0"/>
              </a:spcBef>
              <a:spcAft>
                <a:spcPts val="0"/>
              </a:spcAft>
              <a:buSzPts val="1800"/>
              <a:buChar char="●"/>
            </a:pPr>
            <a:r>
              <a:rPr lang="en" dirty="0"/>
              <a:t>Low tolerance </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r" rtl="0">
              <a:spcBef>
                <a:spcPts val="1600"/>
              </a:spcBef>
              <a:spcAft>
                <a:spcPts val="0"/>
              </a:spcAft>
              <a:buNone/>
            </a:pPr>
            <a:r>
              <a:rPr lang="en" dirty="0"/>
              <a:t>Power mosfet IRF 7389							</a:t>
            </a:r>
            <a:endParaRPr lang="en-US" dirty="0"/>
          </a:p>
          <a:p>
            <a:pPr marL="457200" lvl="0" indent="-342900" algn="r" rtl="0">
              <a:spcBef>
                <a:spcPts val="1600"/>
              </a:spcBef>
              <a:spcAft>
                <a:spcPts val="0"/>
              </a:spcAft>
              <a:buSzPts val="1800"/>
              <a:buChar char="●"/>
            </a:pPr>
            <a:r>
              <a:rPr lang="en-US" dirty="0"/>
              <a:t>Consist of N </a:t>
            </a:r>
            <a:r>
              <a:rPr lang="en-US" dirty="0" err="1"/>
              <a:t>mosfet</a:t>
            </a:r>
            <a:r>
              <a:rPr lang="en-US" dirty="0"/>
              <a:t> and P </a:t>
            </a:r>
            <a:r>
              <a:rPr lang="en-US" dirty="0" err="1"/>
              <a:t>mosfet</a:t>
            </a:r>
            <a:r>
              <a:rPr lang="en-US" dirty="0"/>
              <a:t>				</a:t>
            </a:r>
          </a:p>
          <a:p>
            <a:pPr marL="457200" lvl="0" indent="-342900" algn="r" rtl="0">
              <a:spcBef>
                <a:spcPts val="0"/>
              </a:spcBef>
              <a:spcAft>
                <a:spcPts val="0"/>
              </a:spcAft>
              <a:buSzPts val="1800"/>
              <a:buChar char="●"/>
            </a:pPr>
            <a:r>
              <a:rPr lang="en-US" dirty="0"/>
              <a:t>Fast switching speed							</a:t>
            </a:r>
          </a:p>
          <a:p>
            <a:pPr marL="457200" lvl="0" indent="0" algn="r" rtl="0">
              <a:spcBef>
                <a:spcPts val="1600"/>
              </a:spcBef>
              <a:spcAft>
                <a:spcPts val="1600"/>
              </a:spcAft>
              <a:buNone/>
            </a:pPr>
            <a:r>
              <a:rPr lang="en" dirty="0"/>
              <a:t> </a:t>
            </a:r>
            <a:endParaRPr dirty="0"/>
          </a:p>
        </p:txBody>
      </p:sp>
      <p:pic>
        <p:nvPicPr>
          <p:cNvPr id="121" name="Google Shape;121;p22"/>
          <p:cNvPicPr preferRelativeResize="0"/>
          <p:nvPr/>
        </p:nvPicPr>
        <p:blipFill>
          <a:blip r:embed="rId3">
            <a:alphaModFix/>
          </a:blip>
          <a:stretch>
            <a:fillRect/>
          </a:stretch>
        </p:blipFill>
        <p:spPr>
          <a:xfrm>
            <a:off x="6161550" y="4231137"/>
            <a:ext cx="1601250" cy="1403075"/>
          </a:xfrm>
          <a:prstGeom prst="rect">
            <a:avLst/>
          </a:prstGeom>
          <a:noFill/>
          <a:ln>
            <a:noFill/>
          </a:ln>
        </p:spPr>
      </p:pic>
      <p:pic>
        <p:nvPicPr>
          <p:cNvPr id="122" name="Google Shape;122;p22"/>
          <p:cNvPicPr preferRelativeResize="0"/>
          <p:nvPr/>
        </p:nvPicPr>
        <p:blipFill>
          <a:blip r:embed="rId4">
            <a:alphaModFix/>
          </a:blip>
          <a:stretch>
            <a:fillRect/>
          </a:stretch>
        </p:blipFill>
        <p:spPr>
          <a:xfrm>
            <a:off x="4520400" y="1434200"/>
            <a:ext cx="4324445" cy="1759950"/>
          </a:xfrm>
          <a:prstGeom prst="rect">
            <a:avLst/>
          </a:prstGeom>
          <a:noFill/>
          <a:ln>
            <a:noFill/>
          </a:ln>
        </p:spPr>
      </p:pic>
      <p:sp>
        <p:nvSpPr>
          <p:cNvPr id="123" name="Google Shape;123;p22"/>
          <p:cNvSpPr txBox="1"/>
          <p:nvPr/>
        </p:nvSpPr>
        <p:spPr>
          <a:xfrm>
            <a:off x="5017575" y="3172725"/>
            <a:ext cx="38892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Dimension : 145mmx26mmx12mm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WiFi Integration Block Diagram</a:t>
            </a:r>
            <a:endParaRPr b="1"/>
          </a:p>
        </p:txBody>
      </p:sp>
      <p:pic>
        <p:nvPicPr>
          <p:cNvPr id="129" name="Google Shape;129;p23"/>
          <p:cNvPicPr preferRelativeResize="0"/>
          <p:nvPr/>
        </p:nvPicPr>
        <p:blipFill>
          <a:blip r:embed="rId3">
            <a:alphaModFix/>
          </a:blip>
          <a:stretch>
            <a:fillRect/>
          </a:stretch>
        </p:blipFill>
        <p:spPr>
          <a:xfrm>
            <a:off x="152400" y="1419009"/>
            <a:ext cx="8839204" cy="45188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WIFI module</a:t>
            </a:r>
            <a:endParaRPr b="1"/>
          </a:p>
        </p:txBody>
      </p:sp>
      <p:sp>
        <p:nvSpPr>
          <p:cNvPr id="135" name="Google Shape;135;p24"/>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Model: ESP8266-01</a:t>
            </a:r>
            <a:endParaRPr/>
          </a:p>
          <a:p>
            <a:pPr marL="457200" lvl="0" indent="-342900" algn="l" rtl="0">
              <a:spcBef>
                <a:spcPts val="0"/>
              </a:spcBef>
              <a:spcAft>
                <a:spcPts val="0"/>
              </a:spcAft>
              <a:buSzPts val="1800"/>
              <a:buChar char="●"/>
            </a:pPr>
            <a:r>
              <a:rPr lang="en"/>
              <a:t>Includes AT instruction set to complete</a:t>
            </a:r>
            <a:br>
              <a:rPr lang="en"/>
            </a:br>
            <a:r>
              <a:rPr lang="en"/>
              <a:t>HTTP requests</a:t>
            </a:r>
            <a:endParaRPr/>
          </a:p>
          <a:p>
            <a:pPr marL="457200" lvl="0" indent="-342900" algn="l" rtl="0">
              <a:spcBef>
                <a:spcPts val="0"/>
              </a:spcBef>
              <a:spcAft>
                <a:spcPts val="0"/>
              </a:spcAft>
              <a:buSzPts val="1800"/>
              <a:buChar char="●"/>
            </a:pPr>
            <a:r>
              <a:rPr lang="en"/>
              <a:t>Can also be programmed directly </a:t>
            </a:r>
            <a:br>
              <a:rPr lang="en"/>
            </a:br>
            <a:r>
              <a:rPr lang="en"/>
              <a:t>with USB to UART converter</a:t>
            </a:r>
            <a:endParaRPr/>
          </a:p>
          <a:p>
            <a:pPr marL="457200" lvl="0" indent="-342900" algn="l" rtl="0">
              <a:spcBef>
                <a:spcPts val="0"/>
              </a:spcBef>
              <a:spcAft>
                <a:spcPts val="0"/>
              </a:spcAft>
              <a:buSzPts val="1800"/>
              <a:buChar char="●"/>
            </a:pPr>
            <a:r>
              <a:rPr lang="en"/>
              <a:t>Communicates with microcontroller</a:t>
            </a:r>
            <a:br>
              <a:rPr lang="en"/>
            </a:br>
            <a:r>
              <a:rPr lang="en"/>
              <a:t>via UART (9600 Baud)</a:t>
            </a:r>
            <a:endParaRPr/>
          </a:p>
        </p:txBody>
      </p:sp>
      <p:pic>
        <p:nvPicPr>
          <p:cNvPr id="136" name="Google Shape;136;p24"/>
          <p:cNvPicPr preferRelativeResize="0"/>
          <p:nvPr/>
        </p:nvPicPr>
        <p:blipFill>
          <a:blip r:embed="rId3">
            <a:alphaModFix/>
          </a:blip>
          <a:stretch>
            <a:fillRect/>
          </a:stretch>
        </p:blipFill>
        <p:spPr>
          <a:xfrm>
            <a:off x="5501625" y="1266468"/>
            <a:ext cx="3134326" cy="2026125"/>
          </a:xfrm>
          <a:prstGeom prst="rect">
            <a:avLst/>
          </a:prstGeom>
          <a:noFill/>
          <a:ln>
            <a:noFill/>
          </a:ln>
        </p:spPr>
      </p:pic>
      <p:sp>
        <p:nvSpPr>
          <p:cNvPr id="137" name="Google Shape;137;p24"/>
          <p:cNvSpPr txBox="1"/>
          <p:nvPr/>
        </p:nvSpPr>
        <p:spPr>
          <a:xfrm>
            <a:off x="5703450" y="4055996"/>
            <a:ext cx="2932500" cy="16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aphicFrame>
        <p:nvGraphicFramePr>
          <p:cNvPr id="138" name="Google Shape;138;p24"/>
          <p:cNvGraphicFramePr/>
          <p:nvPr/>
        </p:nvGraphicFramePr>
        <p:xfrm>
          <a:off x="4633600" y="3772076"/>
          <a:ext cx="4002350" cy="2243200"/>
        </p:xfrm>
        <a:graphic>
          <a:graphicData uri="http://schemas.openxmlformats.org/drawingml/2006/table">
            <a:tbl>
              <a:tblPr>
                <a:noFill/>
                <a:tableStyleId>{A5C1199B-8A1B-49DF-9AAC-7EFEB10ABCF6}</a:tableStyleId>
              </a:tblPr>
              <a:tblGrid>
                <a:gridCol w="1548225">
                  <a:extLst>
                    <a:ext uri="{9D8B030D-6E8A-4147-A177-3AD203B41FA5}">
                      <a16:colId xmlns:a16="http://schemas.microsoft.com/office/drawing/2014/main" val="20000"/>
                    </a:ext>
                  </a:extLst>
                </a:gridCol>
                <a:gridCol w="2454125">
                  <a:extLst>
                    <a:ext uri="{9D8B030D-6E8A-4147-A177-3AD203B41FA5}">
                      <a16:colId xmlns:a16="http://schemas.microsoft.com/office/drawing/2014/main" val="20001"/>
                    </a:ext>
                  </a:extLst>
                </a:gridCol>
              </a:tblGrid>
              <a:tr h="426725">
                <a:tc gridSpan="2">
                  <a:txBody>
                    <a:bodyPr/>
                    <a:lstStyle/>
                    <a:p>
                      <a:pPr marL="0" lvl="0" indent="0" algn="l" rtl="0">
                        <a:spcBef>
                          <a:spcPts val="0"/>
                        </a:spcBef>
                        <a:spcAft>
                          <a:spcPts val="0"/>
                        </a:spcAft>
                        <a:buNone/>
                      </a:pPr>
                      <a:r>
                        <a:rPr lang="en" sz="1600"/>
                        <a:t>Specifications</a:t>
                      </a:r>
                      <a:endParaRPr sz="1600"/>
                    </a:p>
                  </a:txBody>
                  <a:tcPr marL="91425" marR="91425" marT="102400" marB="102400"/>
                </a:tc>
                <a:tc hMerge="1">
                  <a:txBody>
                    <a:bodyPr/>
                    <a:lstStyle/>
                    <a:p>
                      <a:endParaRPr lang="en-US"/>
                    </a:p>
                  </a:txBody>
                  <a:tcPr/>
                </a:tc>
                <a:extLst>
                  <a:ext uri="{0D108BD9-81ED-4DB2-BD59-A6C34878D82A}">
                    <a16:rowId xmlns:a16="http://schemas.microsoft.com/office/drawing/2014/main" val="10000"/>
                  </a:ext>
                </a:extLst>
              </a:tr>
              <a:tr h="426725">
                <a:tc>
                  <a:txBody>
                    <a:bodyPr/>
                    <a:lstStyle/>
                    <a:p>
                      <a:pPr marL="0" lvl="0" indent="0" algn="l" rtl="0">
                        <a:spcBef>
                          <a:spcPts val="0"/>
                        </a:spcBef>
                        <a:spcAft>
                          <a:spcPts val="0"/>
                        </a:spcAft>
                        <a:buNone/>
                      </a:pPr>
                      <a:r>
                        <a:rPr lang="en" sz="1600"/>
                        <a:t>Dimensions</a:t>
                      </a:r>
                      <a:endParaRPr sz="1600"/>
                    </a:p>
                  </a:txBody>
                  <a:tcPr marL="91425" marR="91425" marT="102400" marB="102400"/>
                </a:tc>
                <a:tc>
                  <a:txBody>
                    <a:bodyPr/>
                    <a:lstStyle/>
                    <a:p>
                      <a:pPr marL="0" lvl="0" indent="0" algn="l" rtl="0">
                        <a:spcBef>
                          <a:spcPts val="0"/>
                        </a:spcBef>
                        <a:spcAft>
                          <a:spcPts val="0"/>
                        </a:spcAft>
                        <a:buNone/>
                      </a:pPr>
                      <a:r>
                        <a:rPr lang="en" sz="1600"/>
                        <a:t>25mm x 15mm</a:t>
                      </a:r>
                      <a:endParaRPr sz="1600"/>
                    </a:p>
                  </a:txBody>
                  <a:tcPr marL="91425" marR="91425" marT="102400" marB="102400"/>
                </a:tc>
                <a:extLst>
                  <a:ext uri="{0D108BD9-81ED-4DB2-BD59-A6C34878D82A}">
                    <a16:rowId xmlns:a16="http://schemas.microsoft.com/office/drawing/2014/main" val="10001"/>
                  </a:ext>
                </a:extLst>
              </a:tr>
              <a:tr h="426725">
                <a:tc>
                  <a:txBody>
                    <a:bodyPr/>
                    <a:lstStyle/>
                    <a:p>
                      <a:pPr marL="0" lvl="0" indent="0" algn="l" rtl="0">
                        <a:spcBef>
                          <a:spcPts val="0"/>
                        </a:spcBef>
                        <a:spcAft>
                          <a:spcPts val="0"/>
                        </a:spcAft>
                        <a:buNone/>
                      </a:pPr>
                      <a:r>
                        <a:rPr lang="en" sz="1600"/>
                        <a:t>Cost</a:t>
                      </a:r>
                      <a:endParaRPr sz="1600"/>
                    </a:p>
                  </a:txBody>
                  <a:tcPr marL="91425" marR="91425" marT="102400" marB="102400"/>
                </a:tc>
                <a:tc>
                  <a:txBody>
                    <a:bodyPr/>
                    <a:lstStyle/>
                    <a:p>
                      <a:pPr marL="0" lvl="0" indent="0" algn="l" rtl="0">
                        <a:spcBef>
                          <a:spcPts val="0"/>
                        </a:spcBef>
                        <a:spcAft>
                          <a:spcPts val="0"/>
                        </a:spcAft>
                        <a:buNone/>
                      </a:pPr>
                      <a:r>
                        <a:rPr lang="en" sz="1600"/>
                        <a:t>$4.00 per unit</a:t>
                      </a:r>
                      <a:endParaRPr sz="1600"/>
                    </a:p>
                  </a:txBody>
                  <a:tcPr marL="91425" marR="91425" marT="102400" marB="102400"/>
                </a:tc>
                <a:extLst>
                  <a:ext uri="{0D108BD9-81ED-4DB2-BD59-A6C34878D82A}">
                    <a16:rowId xmlns:a16="http://schemas.microsoft.com/office/drawing/2014/main" val="10002"/>
                  </a:ext>
                </a:extLst>
              </a:tr>
              <a:tr h="426725">
                <a:tc>
                  <a:txBody>
                    <a:bodyPr/>
                    <a:lstStyle/>
                    <a:p>
                      <a:pPr marL="0" lvl="0" indent="0" algn="l" rtl="0">
                        <a:spcBef>
                          <a:spcPts val="0"/>
                        </a:spcBef>
                        <a:spcAft>
                          <a:spcPts val="0"/>
                        </a:spcAft>
                        <a:buNone/>
                      </a:pPr>
                      <a:r>
                        <a:rPr lang="en" sz="1600"/>
                        <a:t>Passive Power</a:t>
                      </a:r>
                      <a:endParaRPr sz="1600"/>
                    </a:p>
                  </a:txBody>
                  <a:tcPr marL="91425" marR="91425" marT="102400" marB="102400"/>
                </a:tc>
                <a:tc>
                  <a:txBody>
                    <a:bodyPr/>
                    <a:lstStyle/>
                    <a:p>
                      <a:pPr marL="0" lvl="0" indent="0" algn="l" rtl="0">
                        <a:spcBef>
                          <a:spcPts val="0"/>
                        </a:spcBef>
                        <a:spcAft>
                          <a:spcPts val="0"/>
                        </a:spcAft>
                        <a:buNone/>
                      </a:pPr>
                      <a:r>
                        <a:rPr lang="en" sz="1600"/>
                        <a:t>.9mA</a:t>
                      </a:r>
                      <a:endParaRPr sz="1600"/>
                    </a:p>
                  </a:txBody>
                  <a:tcPr marL="91425" marR="91425" marT="102400" marB="102400"/>
                </a:tc>
                <a:extLst>
                  <a:ext uri="{0D108BD9-81ED-4DB2-BD59-A6C34878D82A}">
                    <a16:rowId xmlns:a16="http://schemas.microsoft.com/office/drawing/2014/main" val="10003"/>
                  </a:ext>
                </a:extLst>
              </a:tr>
              <a:tr h="426725">
                <a:tc>
                  <a:txBody>
                    <a:bodyPr/>
                    <a:lstStyle/>
                    <a:p>
                      <a:pPr marL="0" lvl="0" indent="0" algn="l" rtl="0">
                        <a:spcBef>
                          <a:spcPts val="0"/>
                        </a:spcBef>
                        <a:spcAft>
                          <a:spcPts val="0"/>
                        </a:spcAft>
                        <a:buNone/>
                      </a:pPr>
                      <a:r>
                        <a:rPr lang="en" sz="1600"/>
                        <a:t>Active Power</a:t>
                      </a:r>
                      <a:endParaRPr sz="1600"/>
                    </a:p>
                  </a:txBody>
                  <a:tcPr marL="91425" marR="91425" marT="102400" marB="102400"/>
                </a:tc>
                <a:tc>
                  <a:txBody>
                    <a:bodyPr/>
                    <a:lstStyle/>
                    <a:p>
                      <a:pPr marL="0" lvl="0" indent="0" algn="l" rtl="0">
                        <a:spcBef>
                          <a:spcPts val="0"/>
                        </a:spcBef>
                        <a:spcAft>
                          <a:spcPts val="0"/>
                        </a:spcAft>
                        <a:buNone/>
                      </a:pPr>
                      <a:r>
                        <a:rPr lang="en" sz="1600"/>
                        <a:t>50mA(R) 150mA(T)</a:t>
                      </a:r>
                      <a:endParaRPr sz="1600"/>
                    </a:p>
                  </a:txBody>
                  <a:tcPr marL="91425" marR="91425" marT="102400" marB="102400"/>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5"/>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Server Back End </a:t>
            </a:r>
            <a:endParaRPr b="1"/>
          </a:p>
        </p:txBody>
      </p:sp>
      <p:sp>
        <p:nvSpPr>
          <p:cNvPr id="144" name="Google Shape;144;p25"/>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LAMP Stack</a:t>
            </a:r>
            <a:endParaRPr dirty="0"/>
          </a:p>
          <a:p>
            <a:pPr marL="457200" lvl="0" indent="-342900" algn="l" rtl="0">
              <a:spcBef>
                <a:spcPts val="1600"/>
              </a:spcBef>
              <a:spcAft>
                <a:spcPts val="0"/>
              </a:spcAft>
              <a:buSzPts val="1800"/>
              <a:buChar char="●"/>
            </a:pPr>
            <a:r>
              <a:rPr lang="en" dirty="0"/>
              <a:t>Prolific</a:t>
            </a:r>
            <a:endParaRPr dirty="0"/>
          </a:p>
          <a:p>
            <a:pPr marL="457200" lvl="0" indent="-342900" algn="l" rtl="0">
              <a:spcBef>
                <a:spcPts val="0"/>
              </a:spcBef>
              <a:spcAft>
                <a:spcPts val="0"/>
              </a:spcAft>
              <a:buSzPts val="1800"/>
              <a:buChar char="●"/>
            </a:pPr>
            <a:r>
              <a:rPr lang="en" dirty="0"/>
              <a:t>Extensive Doccumentation</a:t>
            </a:r>
            <a:endParaRPr dirty="0"/>
          </a:p>
          <a:p>
            <a:pPr marL="457200" lvl="0" indent="-342900" algn="l" rtl="0">
              <a:spcBef>
                <a:spcPts val="0"/>
              </a:spcBef>
              <a:spcAft>
                <a:spcPts val="0"/>
              </a:spcAft>
              <a:buSzPts val="1800"/>
              <a:buChar char="●"/>
            </a:pPr>
            <a:r>
              <a:rPr lang="en" dirty="0"/>
              <a:t>Familiarity</a:t>
            </a:r>
            <a:endParaRPr dirty="0"/>
          </a:p>
          <a:p>
            <a:pPr marL="457200" lvl="0" indent="-342900" algn="l" rtl="0">
              <a:spcBef>
                <a:spcPts val="0"/>
              </a:spcBef>
              <a:spcAft>
                <a:spcPts val="0"/>
              </a:spcAft>
              <a:buSzPts val="1800"/>
              <a:buChar char="●"/>
            </a:pPr>
            <a:r>
              <a:rPr lang="en" dirty="0"/>
              <a:t>Modular</a:t>
            </a:r>
            <a:endParaRPr dirty="0"/>
          </a:p>
          <a:p>
            <a:pPr marL="457200" lvl="0" indent="-342900" algn="l" rtl="0">
              <a:spcBef>
                <a:spcPts val="0"/>
              </a:spcBef>
              <a:spcAft>
                <a:spcPts val="0"/>
              </a:spcAft>
              <a:buSzPts val="1800"/>
              <a:buChar char="●"/>
            </a:pPr>
            <a:r>
              <a:rPr lang="en" dirty="0"/>
              <a:t>Open Source</a:t>
            </a:r>
          </a:p>
          <a:p>
            <a:pPr marL="457200" lvl="0" indent="-342900" algn="l" rtl="0">
              <a:spcBef>
                <a:spcPts val="0"/>
              </a:spcBef>
              <a:spcAft>
                <a:spcPts val="0"/>
              </a:spcAft>
              <a:buSzPts val="1800"/>
              <a:buChar char="●"/>
            </a:pPr>
            <a:endParaRPr lang="en" dirty="0"/>
          </a:p>
          <a:p>
            <a:pPr marL="114300" lvl="0" indent="0" algn="l" rtl="0">
              <a:spcBef>
                <a:spcPts val="0"/>
              </a:spcBef>
              <a:spcAft>
                <a:spcPts val="0"/>
              </a:spcAft>
              <a:buSzPts val="1800"/>
              <a:buNone/>
            </a:pPr>
            <a:r>
              <a:rPr lang="en" dirty="0"/>
              <a:t>Self hosting </a:t>
            </a:r>
            <a:r>
              <a:rPr lang="en-US" dirty="0"/>
              <a:t>on a Raspberry Pi</a:t>
            </a:r>
            <a:endParaRPr dirty="0"/>
          </a:p>
        </p:txBody>
      </p:sp>
      <p:pic>
        <p:nvPicPr>
          <p:cNvPr id="145" name="Google Shape;145;p25"/>
          <p:cNvPicPr preferRelativeResize="0"/>
          <p:nvPr/>
        </p:nvPicPr>
        <p:blipFill>
          <a:blip r:embed="rId3">
            <a:alphaModFix/>
          </a:blip>
          <a:stretch>
            <a:fillRect/>
          </a:stretch>
        </p:blipFill>
        <p:spPr>
          <a:xfrm>
            <a:off x="4100175" y="1434188"/>
            <a:ext cx="4797175" cy="2055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Mobile Application				</a:t>
            </a:r>
            <a:endParaRPr b="1" dirty="0"/>
          </a:p>
        </p:txBody>
      </p:sp>
      <p:sp>
        <p:nvSpPr>
          <p:cNvPr id="151" name="Google Shape;151;p26"/>
          <p:cNvSpPr txBox="1">
            <a:spLocks noGrp="1"/>
          </p:cNvSpPr>
          <p:nvPr>
            <p:ph type="body" idx="1"/>
          </p:nvPr>
        </p:nvSpPr>
        <p:spPr>
          <a:xfrm>
            <a:off x="703675" y="1600200"/>
            <a:ext cx="4602000" cy="3275700"/>
          </a:xfrm>
          <a:prstGeom prst="rect">
            <a:avLst/>
          </a:prstGeom>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000000"/>
              </a:buClr>
              <a:buSzPts val="1800"/>
              <a:buChar char="●"/>
            </a:pPr>
            <a:r>
              <a:rPr lang="en">
                <a:solidFill>
                  <a:srgbClr val="000000"/>
                </a:solidFill>
              </a:rPr>
              <a:t>Lower development cost</a:t>
            </a:r>
            <a:endParaRPr>
              <a:solidFill>
                <a:srgbClr val="000000"/>
              </a:solidFill>
            </a:endParaRPr>
          </a:p>
          <a:p>
            <a:pPr marL="457200" marR="0" lvl="0" indent="-342900" algn="l" rtl="0">
              <a:lnSpc>
                <a:spcPct val="150000"/>
              </a:lnSpc>
              <a:spcBef>
                <a:spcPts val="0"/>
              </a:spcBef>
              <a:spcAft>
                <a:spcPts val="0"/>
              </a:spcAft>
              <a:buClr>
                <a:srgbClr val="000000"/>
              </a:buClr>
              <a:buSzPts val="1800"/>
              <a:buChar char="●"/>
            </a:pPr>
            <a:r>
              <a:rPr lang="en">
                <a:solidFill>
                  <a:srgbClr val="000000"/>
                </a:solidFill>
              </a:rPr>
              <a:t>Open ended development language selection-- JAVA</a:t>
            </a:r>
            <a:endParaRPr>
              <a:solidFill>
                <a:srgbClr val="000000"/>
              </a:solidFill>
            </a:endParaRPr>
          </a:p>
          <a:p>
            <a:pPr marL="457200" marR="0" lvl="0" indent="-342900" algn="l" rtl="0">
              <a:lnSpc>
                <a:spcPct val="150000"/>
              </a:lnSpc>
              <a:spcBef>
                <a:spcPts val="0"/>
              </a:spcBef>
              <a:spcAft>
                <a:spcPts val="0"/>
              </a:spcAft>
              <a:buClr>
                <a:srgbClr val="000000"/>
              </a:buClr>
              <a:buSzPts val="1800"/>
              <a:buChar char="●"/>
            </a:pPr>
            <a:r>
              <a:rPr lang="en">
                <a:solidFill>
                  <a:srgbClr val="000000"/>
                </a:solidFill>
              </a:rPr>
              <a:t>Open Source with detailed explanations</a:t>
            </a:r>
            <a:endParaRPr>
              <a:solidFill>
                <a:srgbClr val="000000"/>
              </a:solidFill>
            </a:endParaRPr>
          </a:p>
          <a:p>
            <a:pPr marL="457200" marR="0" lvl="0" indent="-342900" algn="l" rtl="0">
              <a:lnSpc>
                <a:spcPct val="150000"/>
              </a:lnSpc>
              <a:spcBef>
                <a:spcPts val="0"/>
              </a:spcBef>
              <a:spcAft>
                <a:spcPts val="0"/>
              </a:spcAft>
              <a:buClr>
                <a:srgbClr val="000000"/>
              </a:buClr>
              <a:buSzPts val="1800"/>
              <a:buChar char="●"/>
            </a:pPr>
            <a:r>
              <a:rPr lang="en">
                <a:solidFill>
                  <a:srgbClr val="000000"/>
                </a:solidFill>
              </a:rPr>
              <a:t>Easily emulated for testing purposes</a:t>
            </a:r>
            <a:endParaRPr>
              <a:solidFill>
                <a:srgbClr val="000000"/>
              </a:solidFill>
            </a:endParaRPr>
          </a:p>
          <a:p>
            <a:pPr marL="457200" marR="0" lvl="0" indent="-342900" algn="l" rtl="0">
              <a:lnSpc>
                <a:spcPct val="150000"/>
              </a:lnSpc>
              <a:spcBef>
                <a:spcPts val="0"/>
              </a:spcBef>
              <a:spcAft>
                <a:spcPts val="0"/>
              </a:spcAft>
              <a:buClr>
                <a:srgbClr val="000000"/>
              </a:buClr>
              <a:buSzPts val="1800"/>
              <a:buChar char="●"/>
            </a:pPr>
            <a:r>
              <a:rPr lang="en">
                <a:solidFill>
                  <a:srgbClr val="000000"/>
                </a:solidFill>
              </a:rPr>
              <a:t>Easy debugging</a:t>
            </a:r>
            <a:endParaRPr>
              <a:solidFill>
                <a:srgbClr val="000000"/>
              </a:solidFill>
            </a:endParaRPr>
          </a:p>
          <a:p>
            <a:pPr marL="914400" marR="0" lvl="0" indent="0" algn="l" rtl="0">
              <a:lnSpc>
                <a:spcPct val="100000"/>
              </a:lnSpc>
              <a:spcBef>
                <a:spcPts val="0"/>
              </a:spcBef>
              <a:spcAft>
                <a:spcPts val="0"/>
              </a:spcAft>
              <a:buNone/>
            </a:pPr>
            <a:endParaRPr>
              <a:solidFill>
                <a:srgbClr val="000000"/>
              </a:solidFill>
            </a:endParaRPr>
          </a:p>
          <a:p>
            <a:pPr marL="914400" lvl="0" indent="0" algn="l" rtl="0">
              <a:lnSpc>
                <a:spcPct val="100000"/>
              </a:lnSpc>
              <a:spcBef>
                <a:spcPts val="0"/>
              </a:spcBef>
              <a:spcAft>
                <a:spcPts val="0"/>
              </a:spcAft>
              <a:buNone/>
            </a:pPr>
            <a:endParaRPr>
              <a:solidFill>
                <a:srgbClr val="000000"/>
              </a:solidFill>
            </a:endParaRPr>
          </a:p>
          <a:p>
            <a:pPr marL="914400" lvl="0" indent="0" algn="l" rtl="0">
              <a:spcBef>
                <a:spcPts val="0"/>
              </a:spcBef>
              <a:spcAft>
                <a:spcPts val="1600"/>
              </a:spcAft>
              <a:buNone/>
            </a:pPr>
            <a:endParaRPr>
              <a:solidFill>
                <a:srgbClr val="000000"/>
              </a:solidFill>
            </a:endParaRPr>
          </a:p>
        </p:txBody>
      </p:sp>
      <p:pic>
        <p:nvPicPr>
          <p:cNvPr id="152" name="Google Shape;152;p26"/>
          <p:cNvPicPr preferRelativeResize="0"/>
          <p:nvPr/>
        </p:nvPicPr>
        <p:blipFill>
          <a:blip r:embed="rId3">
            <a:alphaModFix/>
          </a:blip>
          <a:stretch>
            <a:fillRect/>
          </a:stretch>
        </p:blipFill>
        <p:spPr>
          <a:xfrm>
            <a:off x="5866888" y="1600200"/>
            <a:ext cx="2371725" cy="285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Mobile Application Features</a:t>
            </a:r>
            <a:endParaRPr sz="2500" b="1" dirty="0"/>
          </a:p>
        </p:txBody>
      </p:sp>
      <p:sp>
        <p:nvSpPr>
          <p:cNvPr id="158" name="Google Shape;158;p27"/>
          <p:cNvSpPr txBox="1"/>
          <p:nvPr/>
        </p:nvSpPr>
        <p:spPr>
          <a:xfrm>
            <a:off x="467825" y="1509368"/>
            <a:ext cx="3009300" cy="45600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50000"/>
              </a:lnSpc>
              <a:spcBef>
                <a:spcPts val="0"/>
              </a:spcBef>
              <a:spcAft>
                <a:spcPts val="0"/>
              </a:spcAft>
              <a:buSzPts val="1400"/>
              <a:buChar char="●"/>
            </a:pPr>
            <a:r>
              <a:rPr lang="en"/>
              <a:t>Login </a:t>
            </a:r>
            <a:endParaRPr/>
          </a:p>
          <a:p>
            <a:pPr marL="914400" marR="0" lvl="1" indent="-317500" algn="l" rtl="0">
              <a:lnSpc>
                <a:spcPct val="150000"/>
              </a:lnSpc>
              <a:spcBef>
                <a:spcPts val="0"/>
              </a:spcBef>
              <a:spcAft>
                <a:spcPts val="0"/>
              </a:spcAft>
              <a:buSzPts val="1400"/>
              <a:buChar char="○"/>
            </a:pPr>
            <a:r>
              <a:rPr lang="en"/>
              <a:t>Unique username and password</a:t>
            </a:r>
            <a:endParaRPr/>
          </a:p>
          <a:p>
            <a:pPr marL="914400" marR="0" lvl="1" indent="-317500" algn="l" rtl="0">
              <a:lnSpc>
                <a:spcPct val="150000"/>
              </a:lnSpc>
              <a:spcBef>
                <a:spcPts val="0"/>
              </a:spcBef>
              <a:spcAft>
                <a:spcPts val="0"/>
              </a:spcAft>
              <a:buSzPts val="1400"/>
              <a:buChar char="○"/>
            </a:pPr>
            <a:r>
              <a:rPr lang="en"/>
              <a:t>Show password option</a:t>
            </a:r>
            <a:endParaRPr/>
          </a:p>
          <a:p>
            <a:pPr marL="914400" marR="0" lvl="0" indent="0" algn="l" rtl="0">
              <a:lnSpc>
                <a:spcPct val="150000"/>
              </a:lnSpc>
              <a:spcBef>
                <a:spcPts val="0"/>
              </a:spcBef>
              <a:spcAft>
                <a:spcPts val="0"/>
              </a:spcAft>
              <a:buNone/>
            </a:pPr>
            <a:endParaRPr/>
          </a:p>
          <a:p>
            <a:pPr marL="457200" marR="0" lvl="0" indent="-317500" algn="l" rtl="0">
              <a:lnSpc>
                <a:spcPct val="150000"/>
              </a:lnSpc>
              <a:spcBef>
                <a:spcPts val="0"/>
              </a:spcBef>
              <a:spcAft>
                <a:spcPts val="0"/>
              </a:spcAft>
              <a:buSzPts val="1400"/>
              <a:buChar char="●"/>
            </a:pPr>
            <a:r>
              <a:rPr lang="en"/>
              <a:t>Register new account</a:t>
            </a:r>
            <a:endParaRPr/>
          </a:p>
          <a:p>
            <a:pPr marL="914400" marR="0" lvl="1" indent="-317500" algn="l" rtl="0">
              <a:lnSpc>
                <a:spcPct val="150000"/>
              </a:lnSpc>
              <a:spcBef>
                <a:spcPts val="0"/>
              </a:spcBef>
              <a:spcAft>
                <a:spcPts val="0"/>
              </a:spcAft>
              <a:buSzPts val="1400"/>
              <a:buChar char="○"/>
            </a:pPr>
            <a:r>
              <a:rPr lang="en"/>
              <a:t>Informations must be unique</a:t>
            </a:r>
            <a:endParaRPr/>
          </a:p>
          <a:p>
            <a:pPr marL="914400" marR="0" lvl="1" indent="-317500" algn="l" rtl="0">
              <a:lnSpc>
                <a:spcPct val="150000"/>
              </a:lnSpc>
              <a:spcBef>
                <a:spcPts val="0"/>
              </a:spcBef>
              <a:spcAft>
                <a:spcPts val="0"/>
              </a:spcAft>
              <a:buSzPts val="1400"/>
              <a:buChar char="○"/>
            </a:pPr>
            <a:r>
              <a:rPr lang="en"/>
              <a:t>LockID to connect to the system</a:t>
            </a:r>
            <a:endParaRPr/>
          </a:p>
        </p:txBody>
      </p:sp>
      <p:pic>
        <p:nvPicPr>
          <p:cNvPr id="159" name="Google Shape;159;p27"/>
          <p:cNvPicPr preferRelativeResize="0"/>
          <p:nvPr/>
        </p:nvPicPr>
        <p:blipFill>
          <a:blip r:embed="rId3">
            <a:alphaModFix/>
          </a:blip>
          <a:stretch>
            <a:fillRect/>
          </a:stretch>
        </p:blipFill>
        <p:spPr>
          <a:xfrm>
            <a:off x="6287200" y="1437150"/>
            <a:ext cx="2561174" cy="4792950"/>
          </a:xfrm>
          <a:prstGeom prst="rect">
            <a:avLst/>
          </a:prstGeom>
          <a:noFill/>
          <a:ln>
            <a:noFill/>
          </a:ln>
        </p:spPr>
      </p:pic>
      <p:pic>
        <p:nvPicPr>
          <p:cNvPr id="160" name="Google Shape;160;p27"/>
          <p:cNvPicPr preferRelativeResize="0"/>
          <p:nvPr/>
        </p:nvPicPr>
        <p:blipFill>
          <a:blip r:embed="rId4">
            <a:alphaModFix/>
          </a:blip>
          <a:stretch>
            <a:fillRect/>
          </a:stretch>
        </p:blipFill>
        <p:spPr>
          <a:xfrm>
            <a:off x="3629525" y="1437156"/>
            <a:ext cx="2505275" cy="47929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Mobile Application Feature	</a:t>
            </a:r>
            <a:endParaRPr b="1" dirty="0"/>
          </a:p>
        </p:txBody>
      </p:sp>
      <p:sp>
        <p:nvSpPr>
          <p:cNvPr id="166" name="Google Shape;166;p28"/>
          <p:cNvSpPr txBox="1">
            <a:spLocks noGrp="1"/>
          </p:cNvSpPr>
          <p:nvPr>
            <p:ph type="body" idx="1"/>
          </p:nvPr>
        </p:nvSpPr>
        <p:spPr>
          <a:xfrm>
            <a:off x="830100" y="1434188"/>
            <a:ext cx="3689400" cy="4512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Displays </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Name of the system</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Lock/Unlock button</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On time lock status</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Log Out button</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Control</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Lock/Unlock the system</a:t>
            </a:r>
            <a:endParaRPr>
              <a:solidFill>
                <a:srgbClr val="000000"/>
              </a:solidFill>
            </a:endParaRPr>
          </a:p>
        </p:txBody>
      </p:sp>
      <p:pic>
        <p:nvPicPr>
          <p:cNvPr id="167" name="Google Shape;167;p28"/>
          <p:cNvPicPr preferRelativeResize="0"/>
          <p:nvPr/>
        </p:nvPicPr>
        <p:blipFill>
          <a:blip r:embed="rId4">
            <a:alphaModFix/>
          </a:blip>
          <a:stretch>
            <a:fillRect/>
          </a:stretch>
        </p:blipFill>
        <p:spPr>
          <a:xfrm>
            <a:off x="5538675" y="1266479"/>
            <a:ext cx="2560083" cy="42794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270592"/>
            <a:ext cx="33864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Use Case Diagram</a:t>
            </a:r>
            <a:endParaRPr b="1" dirty="0"/>
          </a:p>
          <a:p>
            <a:pPr marL="0" lvl="0" indent="0" algn="l" rtl="0">
              <a:spcBef>
                <a:spcPts val="0"/>
              </a:spcBef>
              <a:spcAft>
                <a:spcPts val="0"/>
              </a:spcAft>
              <a:buNone/>
            </a:pPr>
            <a:r>
              <a:rPr lang="en" b="1" dirty="0"/>
              <a:t>	</a:t>
            </a:r>
            <a:endParaRPr b="1" dirty="0"/>
          </a:p>
        </p:txBody>
      </p:sp>
      <p:pic>
        <p:nvPicPr>
          <p:cNvPr id="173" name="Google Shape;173;p29"/>
          <p:cNvPicPr preferRelativeResize="0"/>
          <p:nvPr/>
        </p:nvPicPr>
        <p:blipFill>
          <a:blip r:embed="rId3">
            <a:alphaModFix/>
          </a:blip>
          <a:stretch>
            <a:fillRect/>
          </a:stretch>
        </p:blipFill>
        <p:spPr>
          <a:xfrm>
            <a:off x="3698075" y="135744"/>
            <a:ext cx="5304325" cy="62650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Devices Block Diagram</a:t>
            </a:r>
            <a:endParaRPr/>
          </a:p>
        </p:txBody>
      </p:sp>
      <p:pic>
        <p:nvPicPr>
          <p:cNvPr id="179" name="Google Shape;179;p30"/>
          <p:cNvPicPr preferRelativeResize="0"/>
          <p:nvPr/>
        </p:nvPicPr>
        <p:blipFill>
          <a:blip r:embed="rId3">
            <a:alphaModFix/>
          </a:blip>
          <a:stretch>
            <a:fillRect/>
          </a:stretch>
        </p:blipFill>
        <p:spPr>
          <a:xfrm>
            <a:off x="152400" y="1419009"/>
            <a:ext cx="8839204" cy="45231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Indicating Devices</a:t>
            </a:r>
            <a:endParaRPr b="1"/>
          </a:p>
        </p:txBody>
      </p:sp>
      <p:sp>
        <p:nvSpPr>
          <p:cNvPr id="185" name="Google Shape;185;p31"/>
          <p:cNvSpPr txBox="1">
            <a:spLocks noGrp="1"/>
          </p:cNvSpPr>
          <p:nvPr>
            <p:ph type="body" idx="1"/>
          </p:nvPr>
        </p:nvSpPr>
        <p:spPr>
          <a:xfrm>
            <a:off x="311700" y="1622625"/>
            <a:ext cx="7811400" cy="3922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Devices and Purposes</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LED: Red and Green</a:t>
            </a:r>
            <a:endParaRPr>
              <a:solidFill>
                <a:srgbClr val="000000"/>
              </a:solidFill>
            </a:endParaRPr>
          </a:p>
          <a:p>
            <a:pPr marL="1371600" lvl="2" indent="-317500" algn="l" rtl="0">
              <a:lnSpc>
                <a:spcPct val="150000"/>
              </a:lnSpc>
              <a:spcBef>
                <a:spcPts val="0"/>
              </a:spcBef>
              <a:spcAft>
                <a:spcPts val="0"/>
              </a:spcAft>
              <a:buClr>
                <a:srgbClr val="000000"/>
              </a:buClr>
              <a:buSzPts val="1400"/>
              <a:buChar char="■"/>
            </a:pPr>
            <a:r>
              <a:rPr lang="en">
                <a:solidFill>
                  <a:srgbClr val="000000"/>
                </a:solidFill>
              </a:rPr>
              <a:t>Green : the door is closed/opened or deadbolt is locked/unlocked</a:t>
            </a:r>
            <a:endParaRPr>
              <a:solidFill>
                <a:srgbClr val="000000"/>
              </a:solidFill>
            </a:endParaRPr>
          </a:p>
          <a:p>
            <a:pPr marL="1371600" lvl="2" indent="-317500" algn="l" rtl="0">
              <a:lnSpc>
                <a:spcPct val="150000"/>
              </a:lnSpc>
              <a:spcBef>
                <a:spcPts val="0"/>
              </a:spcBef>
              <a:spcAft>
                <a:spcPts val="0"/>
              </a:spcAft>
              <a:buClr>
                <a:srgbClr val="000000"/>
              </a:buClr>
              <a:buSzPts val="1400"/>
              <a:buChar char="■"/>
            </a:pPr>
            <a:r>
              <a:rPr lang="en">
                <a:solidFill>
                  <a:srgbClr val="000000"/>
                </a:solidFill>
              </a:rPr>
              <a:t>Red : If the door is not closed completely, failure of unlock the deadbolt by pushing button.. </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Speaker</a:t>
            </a:r>
            <a:endParaRPr>
              <a:solidFill>
                <a:srgbClr val="000000"/>
              </a:solidFill>
            </a:endParaRPr>
          </a:p>
          <a:p>
            <a:pPr marL="1371600" lvl="2" indent="-317500" algn="l" rtl="0">
              <a:lnSpc>
                <a:spcPct val="150000"/>
              </a:lnSpc>
              <a:spcBef>
                <a:spcPts val="0"/>
              </a:spcBef>
              <a:spcAft>
                <a:spcPts val="0"/>
              </a:spcAft>
              <a:buClr>
                <a:srgbClr val="000000"/>
              </a:buClr>
              <a:buSzPts val="1400"/>
              <a:buChar char="■"/>
            </a:pPr>
            <a:r>
              <a:rPr lang="en">
                <a:solidFill>
                  <a:srgbClr val="000000"/>
                </a:solidFill>
              </a:rPr>
              <a:t>Three tones generated with PWM:</a:t>
            </a:r>
            <a:endParaRPr>
              <a:solidFill>
                <a:srgbClr val="000000"/>
              </a:solidFill>
            </a:endParaRPr>
          </a:p>
          <a:p>
            <a:pPr marL="1828800" lvl="3" indent="-317500" algn="l" rtl="0">
              <a:lnSpc>
                <a:spcPct val="150000"/>
              </a:lnSpc>
              <a:spcBef>
                <a:spcPts val="0"/>
              </a:spcBef>
              <a:spcAft>
                <a:spcPts val="0"/>
              </a:spcAft>
              <a:buClr>
                <a:srgbClr val="000000"/>
              </a:buClr>
              <a:buSzPts val="1400"/>
              <a:buChar char="●"/>
            </a:pPr>
            <a:r>
              <a:rPr lang="en">
                <a:solidFill>
                  <a:srgbClr val="000000"/>
                </a:solidFill>
              </a:rPr>
              <a:t>Deadbolt was locked</a:t>
            </a:r>
            <a:endParaRPr>
              <a:solidFill>
                <a:srgbClr val="000000"/>
              </a:solidFill>
            </a:endParaRPr>
          </a:p>
          <a:p>
            <a:pPr marL="1828800" lvl="3" indent="-317500" algn="l" rtl="0">
              <a:lnSpc>
                <a:spcPct val="150000"/>
              </a:lnSpc>
              <a:spcBef>
                <a:spcPts val="0"/>
              </a:spcBef>
              <a:spcAft>
                <a:spcPts val="0"/>
              </a:spcAft>
              <a:buClr>
                <a:srgbClr val="000000"/>
              </a:buClr>
              <a:buSzPts val="1400"/>
              <a:buChar char="●"/>
            </a:pPr>
            <a:r>
              <a:rPr lang="en">
                <a:solidFill>
                  <a:schemeClr val="dk1"/>
                </a:solidFill>
              </a:rPr>
              <a:t>Deadbolt</a:t>
            </a:r>
            <a:r>
              <a:rPr lang="en">
                <a:solidFill>
                  <a:srgbClr val="000000"/>
                </a:solidFill>
              </a:rPr>
              <a:t> was unlocked</a:t>
            </a:r>
            <a:endParaRPr>
              <a:solidFill>
                <a:srgbClr val="000000"/>
              </a:solidFill>
            </a:endParaRPr>
          </a:p>
          <a:p>
            <a:pPr marL="1828800" lvl="3" indent="-317500" algn="l" rtl="0">
              <a:lnSpc>
                <a:spcPct val="150000"/>
              </a:lnSpc>
              <a:spcBef>
                <a:spcPts val="0"/>
              </a:spcBef>
              <a:spcAft>
                <a:spcPts val="0"/>
              </a:spcAft>
              <a:buClr>
                <a:srgbClr val="000000"/>
              </a:buClr>
              <a:buSzPts val="1400"/>
              <a:buChar char="●"/>
            </a:pPr>
            <a:r>
              <a:rPr lang="en">
                <a:solidFill>
                  <a:srgbClr val="000000"/>
                </a:solidFill>
              </a:rPr>
              <a:t>Trying to lock the deadbolt but door is not completely closed</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383877"/>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Goals and Objectives	</a:t>
            </a:r>
            <a:endParaRPr b="1" dirty="0"/>
          </a:p>
        </p:txBody>
      </p:sp>
      <p:sp>
        <p:nvSpPr>
          <p:cNvPr id="61" name="Google Shape;61;p14"/>
          <p:cNvSpPr txBox="1">
            <a:spLocks noGrp="1"/>
          </p:cNvSpPr>
          <p:nvPr>
            <p:ph type="body" idx="1"/>
          </p:nvPr>
        </p:nvSpPr>
        <p:spPr>
          <a:xfrm>
            <a:off x="311700" y="983248"/>
            <a:ext cx="8520600" cy="53475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Char char="●"/>
            </a:pPr>
            <a:r>
              <a:rPr lang="en">
                <a:solidFill>
                  <a:srgbClr val="000000"/>
                </a:solidFill>
              </a:rPr>
              <a:t>Keyless entry using a key fob (similar function to automobiles)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Wifi integration and mobile Android application </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Interface mobile application lock and unlock through Internet</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Mobile application shows current status of lock and logs</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Optional push notifications locking action is completed</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Status Indicator</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Indicator LED lights for lock/unlock statuses</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Unique tune indicating locking/unlocking the door</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Added Security</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Deadbolt automatically locks on closing after certain amount of time</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Door unlock warning</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Must fit existing door frames and be easy to install</a:t>
            </a:r>
            <a:endParaRPr>
              <a:solidFill>
                <a:srgbClr val="000000"/>
              </a:solidFill>
            </a:endParaRPr>
          </a:p>
          <a:p>
            <a:pPr marL="914400" lvl="1" indent="-317500" algn="l" rtl="0">
              <a:lnSpc>
                <a:spcPct val="150000"/>
              </a:lnSpc>
              <a:spcBef>
                <a:spcPts val="0"/>
              </a:spcBef>
              <a:spcAft>
                <a:spcPts val="0"/>
              </a:spcAft>
              <a:buClr>
                <a:srgbClr val="000000"/>
              </a:buClr>
              <a:buSzPts val="1400"/>
              <a:buChar char="○"/>
            </a:pPr>
            <a:r>
              <a:rPr lang="en">
                <a:solidFill>
                  <a:srgbClr val="000000"/>
                </a:solidFill>
              </a:rPr>
              <a:t>Must not be larger than necessary or overly bulky/misshapen</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Servo Motor</a:t>
            </a:r>
            <a:endParaRPr b="1"/>
          </a:p>
        </p:txBody>
      </p:sp>
      <p:sp>
        <p:nvSpPr>
          <p:cNvPr id="197" name="Google Shape;197;p33"/>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TowerPro MG995R Metal Gear Servo</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Purpose</a:t>
            </a:r>
            <a:endParaRPr>
              <a:solidFill>
                <a:srgbClr val="000000"/>
              </a:solidFill>
            </a:endParaRPr>
          </a:p>
          <a:p>
            <a:pPr marL="914400" lvl="1" indent="-317500" algn="l" rtl="0">
              <a:spcBef>
                <a:spcPts val="0"/>
              </a:spcBef>
              <a:spcAft>
                <a:spcPts val="0"/>
              </a:spcAft>
              <a:buClr>
                <a:srgbClr val="000000"/>
              </a:buClr>
              <a:buSzPts val="1400"/>
              <a:buChar char="○"/>
            </a:pPr>
            <a:r>
              <a:rPr lang="en">
                <a:solidFill>
                  <a:srgbClr val="000000"/>
                </a:solidFill>
              </a:rPr>
              <a:t>Using Servo motor, Door can be opened or closed.</a:t>
            </a:r>
            <a:endParaRPr>
              <a:solidFill>
                <a:srgbClr val="000000"/>
              </a:solidFill>
            </a:endParaRPr>
          </a:p>
          <a:p>
            <a:pPr marL="914400" lvl="0" indent="0" algn="l" rtl="0">
              <a:spcBef>
                <a:spcPts val="1600"/>
              </a:spcBef>
              <a:spcAft>
                <a:spcPts val="1600"/>
              </a:spcAft>
              <a:buNone/>
            </a:pPr>
            <a:endParaRPr>
              <a:solidFill>
                <a:srgbClr val="000000"/>
              </a:solidFill>
            </a:endParaRPr>
          </a:p>
        </p:txBody>
      </p:sp>
      <p:pic>
        <p:nvPicPr>
          <p:cNvPr id="198" name="Google Shape;198;p33"/>
          <p:cNvPicPr preferRelativeResize="0"/>
          <p:nvPr/>
        </p:nvPicPr>
        <p:blipFill>
          <a:blip r:embed="rId3">
            <a:alphaModFix/>
          </a:blip>
          <a:stretch>
            <a:fillRect/>
          </a:stretch>
        </p:blipFill>
        <p:spPr>
          <a:xfrm>
            <a:off x="897000" y="2959318"/>
            <a:ext cx="2971800" cy="2457450"/>
          </a:xfrm>
          <a:prstGeom prst="rect">
            <a:avLst/>
          </a:prstGeom>
          <a:noFill/>
          <a:ln>
            <a:noFill/>
          </a:ln>
        </p:spPr>
      </p:pic>
      <p:sp>
        <p:nvSpPr>
          <p:cNvPr id="199" name="Google Shape;199;p33"/>
          <p:cNvSpPr txBox="1"/>
          <p:nvPr/>
        </p:nvSpPr>
        <p:spPr>
          <a:xfrm>
            <a:off x="897000" y="5406862"/>
            <a:ext cx="3055200" cy="34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Dimension: 40.7 x 19.7 x 42.9 mm approx</a:t>
            </a:r>
            <a:endParaRPr sz="1200"/>
          </a:p>
        </p:txBody>
      </p:sp>
      <p:graphicFrame>
        <p:nvGraphicFramePr>
          <p:cNvPr id="200" name="Google Shape;200;p33"/>
          <p:cNvGraphicFramePr/>
          <p:nvPr/>
        </p:nvGraphicFramePr>
        <p:xfrm>
          <a:off x="5053738" y="2785299"/>
          <a:ext cx="3668375" cy="3384320"/>
        </p:xfrm>
        <a:graphic>
          <a:graphicData uri="http://schemas.openxmlformats.org/drawingml/2006/table">
            <a:tbl>
              <a:tblPr>
                <a:noFill/>
                <a:tableStyleId>{A5C1199B-8A1B-49DF-9AAC-7EFEB10ABCF6}</a:tableStyleId>
              </a:tblPr>
              <a:tblGrid>
                <a:gridCol w="1509725">
                  <a:extLst>
                    <a:ext uri="{9D8B030D-6E8A-4147-A177-3AD203B41FA5}">
                      <a16:colId xmlns:a16="http://schemas.microsoft.com/office/drawing/2014/main" val="20000"/>
                    </a:ext>
                  </a:extLst>
                </a:gridCol>
                <a:gridCol w="2158650">
                  <a:extLst>
                    <a:ext uri="{9D8B030D-6E8A-4147-A177-3AD203B41FA5}">
                      <a16:colId xmlns:a16="http://schemas.microsoft.com/office/drawing/2014/main" val="20001"/>
                    </a:ext>
                  </a:extLst>
                </a:gridCol>
              </a:tblGrid>
              <a:tr h="314575">
                <a:tc gridSpan="2">
                  <a:txBody>
                    <a:bodyPr/>
                    <a:lstStyle/>
                    <a:p>
                      <a:pPr marL="0" lvl="0" indent="0" algn="l" rtl="0">
                        <a:spcBef>
                          <a:spcPts val="0"/>
                        </a:spcBef>
                        <a:spcAft>
                          <a:spcPts val="0"/>
                        </a:spcAft>
                        <a:buNone/>
                      </a:pPr>
                      <a:r>
                        <a:rPr lang="en" sz="1600"/>
                        <a:t>Specifications</a:t>
                      </a:r>
                      <a:endParaRPr sz="1600"/>
                    </a:p>
                  </a:txBody>
                  <a:tcPr marL="91425" marR="91425" marT="102400" marB="102400"/>
                </a:tc>
                <a:tc hMerge="1">
                  <a:txBody>
                    <a:bodyPr/>
                    <a:lstStyle/>
                    <a:p>
                      <a:endParaRPr lang="en-US"/>
                    </a:p>
                  </a:txBody>
                  <a:tcPr/>
                </a:tc>
                <a:extLst>
                  <a:ext uri="{0D108BD9-81ED-4DB2-BD59-A6C34878D82A}">
                    <a16:rowId xmlns:a16="http://schemas.microsoft.com/office/drawing/2014/main" val="10000"/>
                  </a:ext>
                </a:extLst>
              </a:tr>
              <a:tr h="314575">
                <a:tc>
                  <a:txBody>
                    <a:bodyPr/>
                    <a:lstStyle/>
                    <a:p>
                      <a:pPr marL="0" lvl="0" indent="0" algn="l" rtl="0">
                        <a:spcBef>
                          <a:spcPts val="0"/>
                        </a:spcBef>
                        <a:spcAft>
                          <a:spcPts val="0"/>
                        </a:spcAft>
                        <a:buNone/>
                      </a:pPr>
                      <a:r>
                        <a:rPr lang="en" sz="1600"/>
                        <a:t>Cost</a:t>
                      </a:r>
                      <a:endParaRPr sz="1600"/>
                    </a:p>
                  </a:txBody>
                  <a:tcPr marL="91425" marR="91425" marT="102400" marB="102400"/>
                </a:tc>
                <a:tc>
                  <a:txBody>
                    <a:bodyPr/>
                    <a:lstStyle/>
                    <a:p>
                      <a:pPr marL="0" lvl="0" indent="0" algn="l" rtl="0">
                        <a:spcBef>
                          <a:spcPts val="0"/>
                        </a:spcBef>
                        <a:spcAft>
                          <a:spcPts val="0"/>
                        </a:spcAft>
                        <a:buNone/>
                      </a:pPr>
                      <a:r>
                        <a:rPr lang="en" sz="1600"/>
                        <a:t>$9.90</a:t>
                      </a:r>
                      <a:endParaRPr sz="1600"/>
                    </a:p>
                  </a:txBody>
                  <a:tcPr marL="91425" marR="91425" marT="102400" marB="102400"/>
                </a:tc>
                <a:extLst>
                  <a:ext uri="{0D108BD9-81ED-4DB2-BD59-A6C34878D82A}">
                    <a16:rowId xmlns:a16="http://schemas.microsoft.com/office/drawing/2014/main" val="10001"/>
                  </a:ext>
                </a:extLst>
              </a:tr>
              <a:tr h="314575">
                <a:tc>
                  <a:txBody>
                    <a:bodyPr/>
                    <a:lstStyle/>
                    <a:p>
                      <a:pPr marL="0" lvl="0" indent="0" algn="l" rtl="0">
                        <a:spcBef>
                          <a:spcPts val="0"/>
                        </a:spcBef>
                        <a:spcAft>
                          <a:spcPts val="0"/>
                        </a:spcAft>
                        <a:buNone/>
                      </a:pPr>
                      <a:r>
                        <a:rPr lang="en" sz="1600"/>
                        <a:t>Torque</a:t>
                      </a:r>
                      <a:endParaRPr sz="1600"/>
                    </a:p>
                  </a:txBody>
                  <a:tcPr marL="91425" marR="91425" marT="102400" marB="102400"/>
                </a:tc>
                <a:tc>
                  <a:txBody>
                    <a:bodyPr/>
                    <a:lstStyle/>
                    <a:p>
                      <a:pPr marL="0" lvl="0" indent="0" algn="l" rtl="0">
                        <a:spcBef>
                          <a:spcPts val="0"/>
                        </a:spcBef>
                        <a:spcAft>
                          <a:spcPts val="0"/>
                        </a:spcAft>
                        <a:buNone/>
                      </a:pPr>
                      <a:r>
                        <a:rPr lang="en" sz="1600"/>
                        <a:t>10kgfcm</a:t>
                      </a:r>
                      <a:endParaRPr sz="1600"/>
                    </a:p>
                  </a:txBody>
                  <a:tcPr marL="91425" marR="91425" marT="102400" marB="102400"/>
                </a:tc>
                <a:extLst>
                  <a:ext uri="{0D108BD9-81ED-4DB2-BD59-A6C34878D82A}">
                    <a16:rowId xmlns:a16="http://schemas.microsoft.com/office/drawing/2014/main" val="10002"/>
                  </a:ext>
                </a:extLst>
              </a:tr>
              <a:tr h="314575">
                <a:tc>
                  <a:txBody>
                    <a:bodyPr/>
                    <a:lstStyle/>
                    <a:p>
                      <a:pPr marL="0" lvl="0" indent="0" algn="l" rtl="0">
                        <a:spcBef>
                          <a:spcPts val="0"/>
                        </a:spcBef>
                        <a:spcAft>
                          <a:spcPts val="0"/>
                        </a:spcAft>
                        <a:buNone/>
                      </a:pPr>
                      <a:r>
                        <a:rPr lang="en" sz="1600"/>
                        <a:t>Rotation</a:t>
                      </a:r>
                      <a:endParaRPr sz="1600"/>
                    </a:p>
                  </a:txBody>
                  <a:tcPr marL="91425" marR="91425" marT="102400" marB="102400"/>
                </a:tc>
                <a:tc>
                  <a:txBody>
                    <a:bodyPr/>
                    <a:lstStyle/>
                    <a:p>
                      <a:pPr marL="0" lvl="0" indent="0" algn="l" rtl="0">
                        <a:spcBef>
                          <a:spcPts val="0"/>
                        </a:spcBef>
                        <a:spcAft>
                          <a:spcPts val="0"/>
                        </a:spcAft>
                        <a:buNone/>
                      </a:pPr>
                      <a:r>
                        <a:rPr lang="en" sz="1600"/>
                        <a:t>120 degree</a:t>
                      </a:r>
                      <a:endParaRPr sz="1600"/>
                    </a:p>
                  </a:txBody>
                  <a:tcPr marL="91425" marR="91425" marT="102400" marB="102400"/>
                </a:tc>
                <a:extLst>
                  <a:ext uri="{0D108BD9-81ED-4DB2-BD59-A6C34878D82A}">
                    <a16:rowId xmlns:a16="http://schemas.microsoft.com/office/drawing/2014/main" val="10003"/>
                  </a:ext>
                </a:extLst>
              </a:tr>
              <a:tr h="314575">
                <a:tc>
                  <a:txBody>
                    <a:bodyPr/>
                    <a:lstStyle/>
                    <a:p>
                      <a:pPr marL="0" lvl="0" indent="0" algn="l" rtl="0">
                        <a:spcBef>
                          <a:spcPts val="0"/>
                        </a:spcBef>
                        <a:spcAft>
                          <a:spcPts val="0"/>
                        </a:spcAft>
                        <a:buNone/>
                      </a:pPr>
                      <a:r>
                        <a:rPr lang="en" sz="1600"/>
                        <a:t>Weight</a:t>
                      </a:r>
                      <a:endParaRPr sz="1600"/>
                    </a:p>
                  </a:txBody>
                  <a:tcPr marL="91425" marR="91425" marT="102400" marB="102400"/>
                </a:tc>
                <a:tc>
                  <a:txBody>
                    <a:bodyPr/>
                    <a:lstStyle/>
                    <a:p>
                      <a:pPr marL="0" lvl="0" indent="0" algn="l" rtl="0">
                        <a:spcBef>
                          <a:spcPts val="0"/>
                        </a:spcBef>
                        <a:spcAft>
                          <a:spcPts val="0"/>
                        </a:spcAft>
                        <a:buNone/>
                      </a:pPr>
                      <a:r>
                        <a:rPr lang="en" sz="1600"/>
                        <a:t>55g</a:t>
                      </a:r>
                      <a:endParaRPr sz="1600"/>
                    </a:p>
                  </a:txBody>
                  <a:tcPr marL="91425" marR="91425" marT="102400" marB="102400"/>
                </a:tc>
                <a:extLst>
                  <a:ext uri="{0D108BD9-81ED-4DB2-BD59-A6C34878D82A}">
                    <a16:rowId xmlns:a16="http://schemas.microsoft.com/office/drawing/2014/main" val="10004"/>
                  </a:ext>
                </a:extLst>
              </a:tr>
              <a:tr h="314575">
                <a:tc>
                  <a:txBody>
                    <a:bodyPr/>
                    <a:lstStyle/>
                    <a:p>
                      <a:pPr marL="0" lvl="0" indent="0" algn="l" rtl="0">
                        <a:spcBef>
                          <a:spcPts val="0"/>
                        </a:spcBef>
                        <a:spcAft>
                          <a:spcPts val="0"/>
                        </a:spcAft>
                        <a:buNone/>
                      </a:pPr>
                      <a:r>
                        <a:rPr lang="en" sz="1600"/>
                        <a:t>Operationg Voltage</a:t>
                      </a:r>
                      <a:endParaRPr sz="1600"/>
                    </a:p>
                  </a:txBody>
                  <a:tcPr marL="91425" marR="91425" marT="102400" marB="102400"/>
                </a:tc>
                <a:tc>
                  <a:txBody>
                    <a:bodyPr/>
                    <a:lstStyle/>
                    <a:p>
                      <a:pPr marL="0" lvl="0" indent="0" algn="l" rtl="0">
                        <a:spcBef>
                          <a:spcPts val="0"/>
                        </a:spcBef>
                        <a:spcAft>
                          <a:spcPts val="0"/>
                        </a:spcAft>
                        <a:buNone/>
                      </a:pPr>
                      <a:r>
                        <a:rPr lang="en" sz="1600"/>
                        <a:t>4.8V to 7.2V</a:t>
                      </a:r>
                      <a:endParaRPr sz="1600"/>
                    </a:p>
                  </a:txBody>
                  <a:tcPr marL="91425" marR="91425" marT="102400" marB="102400"/>
                </a:tc>
                <a:extLst>
                  <a:ext uri="{0D108BD9-81ED-4DB2-BD59-A6C34878D82A}">
                    <a16:rowId xmlns:a16="http://schemas.microsoft.com/office/drawing/2014/main" val="10005"/>
                  </a:ext>
                </a:extLst>
              </a:tr>
              <a:tr h="314575">
                <a:tc>
                  <a:txBody>
                    <a:bodyPr/>
                    <a:lstStyle/>
                    <a:p>
                      <a:pPr marL="0" lvl="0" indent="0" algn="l" rtl="0">
                        <a:spcBef>
                          <a:spcPts val="0"/>
                        </a:spcBef>
                        <a:spcAft>
                          <a:spcPts val="0"/>
                        </a:spcAft>
                        <a:buNone/>
                      </a:pPr>
                      <a:r>
                        <a:rPr lang="en" sz="1600"/>
                        <a:t>PWM Period</a:t>
                      </a:r>
                      <a:endParaRPr sz="1600"/>
                    </a:p>
                  </a:txBody>
                  <a:tcPr marL="91425" marR="91425" marT="102400" marB="102400"/>
                </a:tc>
                <a:tc>
                  <a:txBody>
                    <a:bodyPr/>
                    <a:lstStyle/>
                    <a:p>
                      <a:pPr marL="0" lvl="0" indent="0" algn="l" rtl="0">
                        <a:spcBef>
                          <a:spcPts val="0"/>
                        </a:spcBef>
                        <a:spcAft>
                          <a:spcPts val="0"/>
                        </a:spcAft>
                        <a:buNone/>
                      </a:pPr>
                      <a:r>
                        <a:rPr lang="en" sz="1600"/>
                        <a:t>20ms</a:t>
                      </a:r>
                      <a:endParaRPr sz="1600"/>
                    </a:p>
                  </a:txBody>
                  <a:tcPr marL="91425" marR="91425" marT="102400" marB="102400"/>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t>Power Flow Block Diagram</a:t>
            </a:r>
            <a:endParaRPr b="1"/>
          </a:p>
        </p:txBody>
      </p:sp>
      <p:pic>
        <p:nvPicPr>
          <p:cNvPr id="206" name="Google Shape;206;p34"/>
          <p:cNvPicPr preferRelativeResize="0"/>
          <p:nvPr/>
        </p:nvPicPr>
        <p:blipFill>
          <a:blip r:embed="rId3">
            <a:alphaModFix/>
          </a:blip>
          <a:stretch>
            <a:fillRect/>
          </a:stretch>
        </p:blipFill>
        <p:spPr>
          <a:xfrm>
            <a:off x="152400" y="1419009"/>
            <a:ext cx="8839204" cy="45231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Power</a:t>
            </a:r>
            <a:endParaRPr b="1"/>
          </a:p>
        </p:txBody>
      </p:sp>
      <p:sp>
        <p:nvSpPr>
          <p:cNvPr id="212" name="Google Shape;212;p35"/>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Battery for door PCB : AA 1.5V x 4 (6V)</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Battery for key fob : CR2023 (3V)</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5V regulator voltage: AMS1117-5.0</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3.3V regulator voltage : AMS1117-3.3</a:t>
            </a:r>
            <a:endParaRPr>
              <a:solidFill>
                <a:srgbClr val="000000"/>
              </a:solidFill>
            </a:endParaRPr>
          </a:p>
        </p:txBody>
      </p:sp>
      <p:graphicFrame>
        <p:nvGraphicFramePr>
          <p:cNvPr id="213" name="Google Shape;213;p35"/>
          <p:cNvGraphicFramePr/>
          <p:nvPr/>
        </p:nvGraphicFramePr>
        <p:xfrm>
          <a:off x="641575" y="3456432"/>
          <a:ext cx="7952000" cy="1916300"/>
        </p:xfrm>
        <a:graphic>
          <a:graphicData uri="http://schemas.openxmlformats.org/drawingml/2006/table">
            <a:tbl>
              <a:tblPr>
                <a:noFill/>
                <a:tableStyleId>{A5C1199B-8A1B-49DF-9AAC-7EFEB10ABCF6}</a:tableStyleId>
              </a:tblPr>
              <a:tblGrid>
                <a:gridCol w="1988000">
                  <a:extLst>
                    <a:ext uri="{9D8B030D-6E8A-4147-A177-3AD203B41FA5}">
                      <a16:colId xmlns:a16="http://schemas.microsoft.com/office/drawing/2014/main" val="20000"/>
                    </a:ext>
                  </a:extLst>
                </a:gridCol>
                <a:gridCol w="1988000">
                  <a:extLst>
                    <a:ext uri="{9D8B030D-6E8A-4147-A177-3AD203B41FA5}">
                      <a16:colId xmlns:a16="http://schemas.microsoft.com/office/drawing/2014/main" val="20001"/>
                    </a:ext>
                  </a:extLst>
                </a:gridCol>
                <a:gridCol w="1988000">
                  <a:extLst>
                    <a:ext uri="{9D8B030D-6E8A-4147-A177-3AD203B41FA5}">
                      <a16:colId xmlns:a16="http://schemas.microsoft.com/office/drawing/2014/main" val="20002"/>
                    </a:ext>
                  </a:extLst>
                </a:gridCol>
                <a:gridCol w="1988000">
                  <a:extLst>
                    <a:ext uri="{9D8B030D-6E8A-4147-A177-3AD203B41FA5}">
                      <a16:colId xmlns:a16="http://schemas.microsoft.com/office/drawing/2014/main" val="20003"/>
                    </a:ext>
                  </a:extLst>
                </a:gridCol>
              </a:tblGrid>
              <a:tr h="519825">
                <a:tc>
                  <a:txBody>
                    <a:bodyPr/>
                    <a:lstStyle/>
                    <a:p>
                      <a:pPr marL="0" lvl="0" indent="0" algn="l" rtl="0">
                        <a:spcBef>
                          <a:spcPts val="0"/>
                        </a:spcBef>
                        <a:spcAft>
                          <a:spcPts val="0"/>
                        </a:spcAft>
                        <a:buNone/>
                      </a:pPr>
                      <a:r>
                        <a:rPr lang="en" sz="1600" i="1"/>
                        <a:t>Voltage</a:t>
                      </a:r>
                      <a:endParaRPr sz="1600" i="1"/>
                    </a:p>
                  </a:txBody>
                  <a:tcPr marL="91425" marR="91425" marT="102400" marB="102400"/>
                </a:tc>
                <a:tc>
                  <a:txBody>
                    <a:bodyPr/>
                    <a:lstStyle/>
                    <a:p>
                      <a:pPr marL="0" lvl="0" indent="0" algn="l" rtl="0">
                        <a:spcBef>
                          <a:spcPts val="0"/>
                        </a:spcBef>
                        <a:spcAft>
                          <a:spcPts val="0"/>
                        </a:spcAft>
                        <a:buNone/>
                      </a:pPr>
                      <a:r>
                        <a:rPr lang="en" sz="1600"/>
                        <a:t>6V</a:t>
                      </a:r>
                      <a:endParaRPr sz="1600"/>
                    </a:p>
                  </a:txBody>
                  <a:tcPr marL="91425" marR="91425" marT="102400" marB="102400"/>
                </a:tc>
                <a:tc>
                  <a:txBody>
                    <a:bodyPr/>
                    <a:lstStyle/>
                    <a:p>
                      <a:pPr marL="0" lvl="0" indent="0" algn="l" rtl="0">
                        <a:spcBef>
                          <a:spcPts val="0"/>
                        </a:spcBef>
                        <a:spcAft>
                          <a:spcPts val="0"/>
                        </a:spcAft>
                        <a:buNone/>
                      </a:pPr>
                      <a:r>
                        <a:rPr lang="en" sz="1600"/>
                        <a:t>5V</a:t>
                      </a:r>
                      <a:endParaRPr sz="1600"/>
                    </a:p>
                  </a:txBody>
                  <a:tcPr marL="91425" marR="91425" marT="102400" marB="102400"/>
                </a:tc>
                <a:tc>
                  <a:txBody>
                    <a:bodyPr/>
                    <a:lstStyle/>
                    <a:p>
                      <a:pPr marL="0" lvl="0" indent="0" algn="l" rtl="0">
                        <a:spcBef>
                          <a:spcPts val="0"/>
                        </a:spcBef>
                        <a:spcAft>
                          <a:spcPts val="0"/>
                        </a:spcAft>
                        <a:buNone/>
                      </a:pPr>
                      <a:r>
                        <a:rPr lang="en" sz="1600"/>
                        <a:t>3.3V</a:t>
                      </a:r>
                      <a:endParaRPr sz="1600"/>
                    </a:p>
                  </a:txBody>
                  <a:tcPr marL="91425" marR="91425" marT="102400" marB="102400"/>
                </a:tc>
                <a:extLst>
                  <a:ext uri="{0D108BD9-81ED-4DB2-BD59-A6C34878D82A}">
                    <a16:rowId xmlns:a16="http://schemas.microsoft.com/office/drawing/2014/main" val="10000"/>
                  </a:ext>
                </a:extLst>
              </a:tr>
              <a:tr h="1396475">
                <a:tc>
                  <a:txBody>
                    <a:bodyPr/>
                    <a:lstStyle/>
                    <a:p>
                      <a:pPr marL="0" lvl="0" indent="0" algn="l" rtl="0">
                        <a:spcBef>
                          <a:spcPts val="0"/>
                        </a:spcBef>
                        <a:spcAft>
                          <a:spcPts val="0"/>
                        </a:spcAft>
                        <a:buNone/>
                      </a:pPr>
                      <a:r>
                        <a:rPr lang="en" sz="1600" i="1"/>
                        <a:t>Components</a:t>
                      </a:r>
                      <a:endParaRPr sz="1600" i="1"/>
                    </a:p>
                  </a:txBody>
                  <a:tcPr marL="91425" marR="91425" marT="102400" marB="102400"/>
                </a:tc>
                <a:tc>
                  <a:txBody>
                    <a:bodyPr/>
                    <a:lstStyle/>
                    <a:p>
                      <a:pPr marL="0" lvl="0" indent="0" algn="l" rtl="0">
                        <a:spcBef>
                          <a:spcPts val="0"/>
                        </a:spcBef>
                        <a:spcAft>
                          <a:spcPts val="0"/>
                        </a:spcAft>
                        <a:buNone/>
                      </a:pPr>
                      <a:r>
                        <a:rPr lang="en" sz="1600"/>
                        <a:t>Servo Motor</a:t>
                      </a:r>
                      <a:endParaRPr sz="1600"/>
                    </a:p>
                  </a:txBody>
                  <a:tcPr marL="91425" marR="91425" marT="102400" marB="102400"/>
                </a:tc>
                <a:tc>
                  <a:txBody>
                    <a:bodyPr/>
                    <a:lstStyle/>
                    <a:p>
                      <a:pPr marL="0" lvl="0" indent="0" algn="l" rtl="0">
                        <a:spcBef>
                          <a:spcPts val="0"/>
                        </a:spcBef>
                        <a:spcAft>
                          <a:spcPts val="0"/>
                        </a:spcAft>
                        <a:buNone/>
                      </a:pPr>
                      <a:r>
                        <a:rPr lang="en" sz="1600"/>
                        <a:t>LED</a:t>
                      </a:r>
                      <a:endParaRPr sz="1600"/>
                    </a:p>
                    <a:p>
                      <a:pPr marL="0" lvl="0" indent="0" algn="l" rtl="0">
                        <a:spcBef>
                          <a:spcPts val="0"/>
                        </a:spcBef>
                        <a:spcAft>
                          <a:spcPts val="0"/>
                        </a:spcAft>
                        <a:buNone/>
                      </a:pPr>
                      <a:r>
                        <a:rPr lang="en" sz="1600"/>
                        <a:t>MCU for door </a:t>
                      </a:r>
                      <a:endParaRPr sz="1600"/>
                    </a:p>
                  </a:txBody>
                  <a:tcPr marL="91425" marR="91425" marT="102400" marB="102400"/>
                </a:tc>
                <a:tc>
                  <a:txBody>
                    <a:bodyPr/>
                    <a:lstStyle/>
                    <a:p>
                      <a:pPr marL="0" lvl="0" indent="0" algn="l" rtl="0">
                        <a:spcBef>
                          <a:spcPts val="0"/>
                        </a:spcBef>
                        <a:spcAft>
                          <a:spcPts val="0"/>
                        </a:spcAft>
                        <a:buNone/>
                      </a:pPr>
                      <a:r>
                        <a:rPr lang="en" sz="1600"/>
                        <a:t>LF transceiver</a:t>
                      </a:r>
                      <a:endParaRPr sz="1600"/>
                    </a:p>
                    <a:p>
                      <a:pPr marL="0" lvl="0" indent="0" algn="l" rtl="0">
                        <a:spcBef>
                          <a:spcPts val="0"/>
                        </a:spcBef>
                        <a:spcAft>
                          <a:spcPts val="0"/>
                        </a:spcAft>
                        <a:buNone/>
                      </a:pPr>
                      <a:r>
                        <a:rPr lang="en" sz="1600"/>
                        <a:t>RF transceiver</a:t>
                      </a:r>
                      <a:endParaRPr sz="1600"/>
                    </a:p>
                    <a:p>
                      <a:pPr marL="0" lvl="0" indent="0" algn="l" rtl="0">
                        <a:spcBef>
                          <a:spcPts val="0"/>
                        </a:spcBef>
                        <a:spcAft>
                          <a:spcPts val="0"/>
                        </a:spcAft>
                        <a:buNone/>
                      </a:pPr>
                      <a:r>
                        <a:rPr lang="en" sz="1600"/>
                        <a:t>WIFI module</a:t>
                      </a:r>
                      <a:endParaRPr sz="1600"/>
                    </a:p>
                    <a:p>
                      <a:pPr marL="0" lvl="0" indent="0" algn="l" rtl="0">
                        <a:spcBef>
                          <a:spcPts val="0"/>
                        </a:spcBef>
                        <a:spcAft>
                          <a:spcPts val="0"/>
                        </a:spcAft>
                        <a:buNone/>
                      </a:pPr>
                      <a:r>
                        <a:rPr lang="en" sz="1600"/>
                        <a:t>MCU for key fob</a:t>
                      </a:r>
                      <a:endParaRPr sz="1600"/>
                    </a:p>
                  </a:txBody>
                  <a:tcPr marL="91425" marR="91425" marT="102400" marB="102400"/>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311700" y="128100"/>
            <a:ext cx="35553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Door Schematic</a:t>
            </a:r>
            <a:endParaRPr b="1"/>
          </a:p>
        </p:txBody>
      </p:sp>
      <p:pic>
        <p:nvPicPr>
          <p:cNvPr id="219" name="Google Shape;219;p36"/>
          <p:cNvPicPr preferRelativeResize="0"/>
          <p:nvPr/>
        </p:nvPicPr>
        <p:blipFill rotWithShape="1">
          <a:blip r:embed="rId3">
            <a:alphaModFix/>
          </a:blip>
          <a:srcRect l="14235" t="20702" r="23107" b="19445"/>
          <a:stretch/>
        </p:blipFill>
        <p:spPr>
          <a:xfrm>
            <a:off x="1629800" y="840756"/>
            <a:ext cx="7023124" cy="53161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7"/>
          <p:cNvPicPr preferRelativeResize="0"/>
          <p:nvPr/>
        </p:nvPicPr>
        <p:blipFill rotWithShape="1">
          <a:blip r:embed="rId3">
            <a:alphaModFix/>
          </a:blip>
          <a:srcRect l="20004" t="19121" r="34592" b="23264"/>
          <a:stretch/>
        </p:blipFill>
        <p:spPr>
          <a:xfrm>
            <a:off x="2704375" y="612474"/>
            <a:ext cx="5593825" cy="5628777"/>
          </a:xfrm>
          <a:prstGeom prst="rect">
            <a:avLst/>
          </a:prstGeom>
          <a:noFill/>
          <a:ln>
            <a:noFill/>
          </a:ln>
        </p:spPr>
      </p:pic>
      <p:sp>
        <p:nvSpPr>
          <p:cNvPr id="225" name="Google Shape;225;p37"/>
          <p:cNvSpPr txBox="1">
            <a:spLocks noGrp="1"/>
          </p:cNvSpPr>
          <p:nvPr>
            <p:ph type="title"/>
          </p:nvPr>
        </p:nvSpPr>
        <p:spPr>
          <a:xfrm>
            <a:off x="311700" y="128100"/>
            <a:ext cx="37353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Key Fob Schematic</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PCB Layout</a:t>
            </a:r>
            <a:endParaRPr b="1"/>
          </a:p>
        </p:txBody>
      </p:sp>
      <p:pic>
        <p:nvPicPr>
          <p:cNvPr id="231" name="Google Shape;231;p38"/>
          <p:cNvPicPr preferRelativeResize="0"/>
          <p:nvPr/>
        </p:nvPicPr>
        <p:blipFill>
          <a:blip r:embed="rId3">
            <a:alphaModFix/>
          </a:blip>
          <a:stretch>
            <a:fillRect/>
          </a:stretch>
        </p:blipFill>
        <p:spPr>
          <a:xfrm>
            <a:off x="76200" y="1266468"/>
            <a:ext cx="4156975" cy="3233200"/>
          </a:xfrm>
          <a:prstGeom prst="rect">
            <a:avLst/>
          </a:prstGeom>
          <a:noFill/>
          <a:ln>
            <a:noFill/>
          </a:ln>
        </p:spPr>
      </p:pic>
      <p:pic>
        <p:nvPicPr>
          <p:cNvPr id="232" name="Google Shape;232;p38"/>
          <p:cNvPicPr preferRelativeResize="0"/>
          <p:nvPr/>
        </p:nvPicPr>
        <p:blipFill>
          <a:blip r:embed="rId4">
            <a:alphaModFix/>
          </a:blip>
          <a:stretch>
            <a:fillRect/>
          </a:stretch>
        </p:blipFill>
        <p:spPr>
          <a:xfrm>
            <a:off x="4331975" y="1278057"/>
            <a:ext cx="4682226" cy="3212505"/>
          </a:xfrm>
          <a:prstGeom prst="rect">
            <a:avLst/>
          </a:prstGeom>
          <a:noFill/>
          <a:ln>
            <a:noFill/>
          </a:ln>
        </p:spPr>
      </p:pic>
      <p:sp>
        <p:nvSpPr>
          <p:cNvPr id="233" name="Google Shape;233;p38"/>
          <p:cNvSpPr txBox="1"/>
          <p:nvPr/>
        </p:nvSpPr>
        <p:spPr>
          <a:xfrm>
            <a:off x="1669250" y="4499675"/>
            <a:ext cx="8646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Key Fob</a:t>
            </a:r>
            <a:endParaRPr/>
          </a:p>
        </p:txBody>
      </p:sp>
      <p:sp>
        <p:nvSpPr>
          <p:cNvPr id="234" name="Google Shape;234;p38"/>
          <p:cNvSpPr txBox="1"/>
          <p:nvPr/>
        </p:nvSpPr>
        <p:spPr>
          <a:xfrm>
            <a:off x="6140850" y="4499675"/>
            <a:ext cx="1064400" cy="3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Main Door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9"/>
          <p:cNvSpPr txBox="1">
            <a:spLocks noGrp="1"/>
          </p:cNvSpPr>
          <p:nvPr>
            <p:ph type="title"/>
          </p:nvPr>
        </p:nvSpPr>
        <p:spPr>
          <a:xfrm>
            <a:off x="311700" y="2436409"/>
            <a:ext cx="8520600" cy="71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t>Administrative Content</a:t>
            </a:r>
            <a:endParaRPr sz="3600" b="1"/>
          </a:p>
        </p:txBody>
      </p:sp>
      <p:sp>
        <p:nvSpPr>
          <p:cNvPr id="240" name="Google Shape;240;p39"/>
          <p:cNvSpPr txBox="1">
            <a:spLocks noGrp="1"/>
          </p:cNvSpPr>
          <p:nvPr>
            <p:ph type="body" idx="1"/>
          </p:nvPr>
        </p:nvSpPr>
        <p:spPr>
          <a:xfrm>
            <a:off x="311700" y="4404844"/>
            <a:ext cx="8520600" cy="128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0"/>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Work Distribution</a:t>
            </a:r>
            <a:endParaRPr b="1"/>
          </a:p>
        </p:txBody>
      </p:sp>
      <p:graphicFrame>
        <p:nvGraphicFramePr>
          <p:cNvPr id="246" name="Google Shape;246;p40"/>
          <p:cNvGraphicFramePr/>
          <p:nvPr/>
        </p:nvGraphicFramePr>
        <p:xfrm>
          <a:off x="418275" y="1589345"/>
          <a:ext cx="8307450" cy="3711150"/>
        </p:xfrm>
        <a:graphic>
          <a:graphicData uri="http://schemas.openxmlformats.org/drawingml/2006/table">
            <a:tbl>
              <a:tblPr>
                <a:noFill/>
                <a:tableStyleId>{A5C1199B-8A1B-49DF-9AAC-7EFEB10ABCF6}</a:tableStyleId>
              </a:tblPr>
              <a:tblGrid>
                <a:gridCol w="1630800">
                  <a:extLst>
                    <a:ext uri="{9D8B030D-6E8A-4147-A177-3AD203B41FA5}">
                      <a16:colId xmlns:a16="http://schemas.microsoft.com/office/drawing/2014/main" val="20000"/>
                    </a:ext>
                  </a:extLst>
                </a:gridCol>
                <a:gridCol w="1673575">
                  <a:extLst>
                    <a:ext uri="{9D8B030D-6E8A-4147-A177-3AD203B41FA5}">
                      <a16:colId xmlns:a16="http://schemas.microsoft.com/office/drawing/2014/main" val="20001"/>
                    </a:ext>
                  </a:extLst>
                </a:gridCol>
                <a:gridCol w="1652200">
                  <a:extLst>
                    <a:ext uri="{9D8B030D-6E8A-4147-A177-3AD203B41FA5}">
                      <a16:colId xmlns:a16="http://schemas.microsoft.com/office/drawing/2014/main" val="20002"/>
                    </a:ext>
                  </a:extLst>
                </a:gridCol>
                <a:gridCol w="1652200">
                  <a:extLst>
                    <a:ext uri="{9D8B030D-6E8A-4147-A177-3AD203B41FA5}">
                      <a16:colId xmlns:a16="http://schemas.microsoft.com/office/drawing/2014/main" val="20003"/>
                    </a:ext>
                  </a:extLst>
                </a:gridCol>
                <a:gridCol w="1698675">
                  <a:extLst>
                    <a:ext uri="{9D8B030D-6E8A-4147-A177-3AD203B41FA5}">
                      <a16:colId xmlns:a16="http://schemas.microsoft.com/office/drawing/2014/main" val="20004"/>
                    </a:ext>
                  </a:extLst>
                </a:gridCol>
              </a:tblGrid>
              <a:tr h="1167775">
                <a:tc>
                  <a:txBody>
                    <a:bodyPr/>
                    <a:lstStyle/>
                    <a:p>
                      <a:pPr marL="0" lvl="0" indent="0" algn="l" rtl="0">
                        <a:spcBef>
                          <a:spcPts val="0"/>
                        </a:spcBef>
                        <a:spcAft>
                          <a:spcPts val="0"/>
                        </a:spcAft>
                        <a:buNone/>
                      </a:pPr>
                      <a:endParaRPr sz="1600"/>
                    </a:p>
                  </a:txBody>
                  <a:tcPr marL="91425" marR="91425" marT="113775" marB="113775"/>
                </a:tc>
                <a:tc>
                  <a:txBody>
                    <a:bodyPr/>
                    <a:lstStyle/>
                    <a:p>
                      <a:pPr marL="0" lvl="0" indent="0" algn="l" rtl="0">
                        <a:spcBef>
                          <a:spcPts val="0"/>
                        </a:spcBef>
                        <a:spcAft>
                          <a:spcPts val="0"/>
                        </a:spcAft>
                        <a:buNone/>
                      </a:pPr>
                      <a:r>
                        <a:rPr lang="en" sz="1800"/>
                        <a:t>Keyless Entry</a:t>
                      </a:r>
                      <a:endParaRPr sz="1800"/>
                    </a:p>
                  </a:txBody>
                  <a:tcPr marL="91425" marR="91425" marT="113775" marB="113775"/>
                </a:tc>
                <a:tc>
                  <a:txBody>
                    <a:bodyPr/>
                    <a:lstStyle/>
                    <a:p>
                      <a:pPr marL="0" lvl="0" indent="0" algn="l" rtl="0">
                        <a:spcBef>
                          <a:spcPts val="0"/>
                        </a:spcBef>
                        <a:spcAft>
                          <a:spcPts val="0"/>
                        </a:spcAft>
                        <a:buNone/>
                      </a:pPr>
                      <a:r>
                        <a:rPr lang="en" sz="1800"/>
                        <a:t>Mobile Application front end</a:t>
                      </a:r>
                      <a:endParaRPr sz="1800"/>
                    </a:p>
                  </a:txBody>
                  <a:tcPr marL="91425" marR="91425" marT="113775" marB="113775"/>
                </a:tc>
                <a:tc>
                  <a:txBody>
                    <a:bodyPr/>
                    <a:lstStyle/>
                    <a:p>
                      <a:pPr marL="0" lvl="0" indent="0" algn="l" rtl="0">
                        <a:spcBef>
                          <a:spcPts val="0"/>
                        </a:spcBef>
                        <a:spcAft>
                          <a:spcPts val="0"/>
                        </a:spcAft>
                        <a:buClr>
                          <a:schemeClr val="dk1"/>
                        </a:buClr>
                        <a:buSzPts val="1200"/>
                        <a:buFont typeface="Arial"/>
                        <a:buNone/>
                      </a:pPr>
                      <a:r>
                        <a:rPr lang="en" sz="1800"/>
                        <a:t>Mobile Application back end</a:t>
                      </a:r>
                      <a:endParaRPr sz="1800" b="1"/>
                    </a:p>
                  </a:txBody>
                  <a:tcPr marL="91425" marR="91425" marT="113775" marB="113775"/>
                </a:tc>
                <a:tc>
                  <a:txBody>
                    <a:bodyPr/>
                    <a:lstStyle/>
                    <a:p>
                      <a:pPr marL="0" lvl="0" indent="0" algn="l" rtl="0">
                        <a:spcBef>
                          <a:spcPts val="0"/>
                        </a:spcBef>
                        <a:spcAft>
                          <a:spcPts val="0"/>
                        </a:spcAft>
                        <a:buNone/>
                      </a:pPr>
                      <a:r>
                        <a:rPr lang="en" sz="1800"/>
                        <a:t>Power/</a:t>
                      </a:r>
                      <a:endParaRPr sz="1800"/>
                    </a:p>
                    <a:p>
                      <a:pPr marL="0" lvl="0" indent="0" algn="l" rtl="0">
                        <a:spcBef>
                          <a:spcPts val="0"/>
                        </a:spcBef>
                        <a:spcAft>
                          <a:spcPts val="0"/>
                        </a:spcAft>
                        <a:buNone/>
                      </a:pPr>
                      <a:r>
                        <a:rPr lang="en" sz="1800"/>
                        <a:t>PCB Layout</a:t>
                      </a:r>
                      <a:endParaRPr sz="1800"/>
                    </a:p>
                  </a:txBody>
                  <a:tcPr marL="91425" marR="91425" marT="113775" marB="113775"/>
                </a:tc>
                <a:extLst>
                  <a:ext uri="{0D108BD9-81ED-4DB2-BD59-A6C34878D82A}">
                    <a16:rowId xmlns:a16="http://schemas.microsoft.com/office/drawing/2014/main" val="10000"/>
                  </a:ext>
                </a:extLst>
              </a:tr>
              <a:tr h="715625">
                <a:tc>
                  <a:txBody>
                    <a:bodyPr/>
                    <a:lstStyle/>
                    <a:p>
                      <a:pPr marL="0" lvl="0" indent="0" algn="l" rtl="0">
                        <a:spcBef>
                          <a:spcPts val="0"/>
                        </a:spcBef>
                        <a:spcAft>
                          <a:spcPts val="0"/>
                        </a:spcAft>
                        <a:buNone/>
                      </a:pPr>
                      <a:r>
                        <a:rPr lang="en" sz="1800"/>
                        <a:t>Damo Park</a:t>
                      </a:r>
                      <a:endParaRPr sz="1800"/>
                    </a:p>
                  </a:txBody>
                  <a:tcPr marL="91425" marR="91425" marT="113775" marB="113775"/>
                </a:tc>
                <a:tc>
                  <a:txBody>
                    <a:bodyPr/>
                    <a:lstStyle/>
                    <a:p>
                      <a:pPr marL="0" lvl="0" indent="0" algn="l" rtl="0">
                        <a:spcBef>
                          <a:spcPts val="0"/>
                        </a:spcBef>
                        <a:spcAft>
                          <a:spcPts val="0"/>
                        </a:spcAft>
                        <a:buNone/>
                      </a:pPr>
                      <a:r>
                        <a:rPr lang="en" sz="1800"/>
                        <a:t>Primary</a:t>
                      </a:r>
                      <a:endParaRPr sz="1800"/>
                    </a:p>
                  </a:txBody>
                  <a:tcPr marL="91425" marR="91425" marT="113775" marB="113775"/>
                </a:tc>
                <a:tc>
                  <a:txBody>
                    <a:bodyPr/>
                    <a:lstStyle/>
                    <a:p>
                      <a:pPr marL="0" lvl="0" indent="0" algn="l" rtl="0">
                        <a:spcBef>
                          <a:spcPts val="0"/>
                        </a:spcBef>
                        <a:spcAft>
                          <a:spcPts val="0"/>
                        </a:spcAft>
                        <a:buNone/>
                      </a:pPr>
                      <a:endParaRPr sz="1800"/>
                    </a:p>
                  </a:txBody>
                  <a:tcPr marL="91425" marR="91425" marT="113775" marB="113775"/>
                </a:tc>
                <a:tc>
                  <a:txBody>
                    <a:bodyPr/>
                    <a:lstStyle/>
                    <a:p>
                      <a:pPr marL="0" lvl="0" indent="0" algn="l" rtl="0">
                        <a:spcBef>
                          <a:spcPts val="0"/>
                        </a:spcBef>
                        <a:spcAft>
                          <a:spcPts val="0"/>
                        </a:spcAft>
                        <a:buNone/>
                      </a:pPr>
                      <a:endParaRPr sz="1800"/>
                    </a:p>
                  </a:txBody>
                  <a:tcPr marL="91425" marR="91425" marT="113775" marB="113775"/>
                </a:tc>
                <a:tc>
                  <a:txBody>
                    <a:bodyPr/>
                    <a:lstStyle/>
                    <a:p>
                      <a:pPr marL="0" lvl="0" indent="0" algn="l" rtl="0">
                        <a:spcBef>
                          <a:spcPts val="0"/>
                        </a:spcBef>
                        <a:spcAft>
                          <a:spcPts val="0"/>
                        </a:spcAft>
                        <a:buNone/>
                      </a:pPr>
                      <a:r>
                        <a:rPr lang="en" sz="1800"/>
                        <a:t>Primary</a:t>
                      </a:r>
                      <a:endParaRPr sz="1800"/>
                    </a:p>
                  </a:txBody>
                  <a:tcPr marL="91425" marR="91425" marT="113775" marB="113775"/>
                </a:tc>
                <a:extLst>
                  <a:ext uri="{0D108BD9-81ED-4DB2-BD59-A6C34878D82A}">
                    <a16:rowId xmlns:a16="http://schemas.microsoft.com/office/drawing/2014/main" val="10001"/>
                  </a:ext>
                </a:extLst>
              </a:tr>
              <a:tr h="913875">
                <a:tc>
                  <a:txBody>
                    <a:bodyPr/>
                    <a:lstStyle/>
                    <a:p>
                      <a:pPr marL="0" lvl="0" indent="0" algn="l" rtl="0">
                        <a:spcBef>
                          <a:spcPts val="0"/>
                        </a:spcBef>
                        <a:spcAft>
                          <a:spcPts val="0"/>
                        </a:spcAft>
                        <a:buNone/>
                      </a:pPr>
                      <a:r>
                        <a:rPr lang="en" sz="1800"/>
                        <a:t>Greg Mueth</a:t>
                      </a:r>
                      <a:endParaRPr sz="1800"/>
                    </a:p>
                  </a:txBody>
                  <a:tcPr marL="91425" marR="91425" marT="113775" marB="113775"/>
                </a:tc>
                <a:tc>
                  <a:txBody>
                    <a:bodyPr/>
                    <a:lstStyle/>
                    <a:p>
                      <a:pPr marL="0" lvl="0" indent="0" algn="l" rtl="0">
                        <a:spcBef>
                          <a:spcPts val="0"/>
                        </a:spcBef>
                        <a:spcAft>
                          <a:spcPts val="0"/>
                        </a:spcAft>
                        <a:buNone/>
                      </a:pPr>
                      <a:r>
                        <a:rPr lang="en" sz="1800"/>
                        <a:t>Secondary</a:t>
                      </a:r>
                      <a:endParaRPr sz="1800"/>
                    </a:p>
                  </a:txBody>
                  <a:tcPr marL="91425" marR="91425" marT="113775" marB="113775"/>
                </a:tc>
                <a:tc>
                  <a:txBody>
                    <a:bodyPr/>
                    <a:lstStyle/>
                    <a:p>
                      <a:pPr marL="0" lvl="0" indent="0" algn="l" rtl="0">
                        <a:spcBef>
                          <a:spcPts val="0"/>
                        </a:spcBef>
                        <a:spcAft>
                          <a:spcPts val="0"/>
                        </a:spcAft>
                        <a:buNone/>
                      </a:pPr>
                      <a:r>
                        <a:rPr lang="en" sz="1800"/>
                        <a:t>Secondary</a:t>
                      </a:r>
                      <a:endParaRPr sz="1800"/>
                    </a:p>
                  </a:txBody>
                  <a:tcPr marL="91425" marR="91425" marT="113775" marB="113775"/>
                </a:tc>
                <a:tc>
                  <a:txBody>
                    <a:bodyPr/>
                    <a:lstStyle/>
                    <a:p>
                      <a:pPr marL="0" lvl="0" indent="0" algn="l" rtl="0">
                        <a:spcBef>
                          <a:spcPts val="0"/>
                        </a:spcBef>
                        <a:spcAft>
                          <a:spcPts val="0"/>
                        </a:spcAft>
                        <a:buNone/>
                      </a:pPr>
                      <a:r>
                        <a:rPr lang="en" sz="1800"/>
                        <a:t>Primary</a:t>
                      </a:r>
                      <a:endParaRPr sz="1800"/>
                    </a:p>
                  </a:txBody>
                  <a:tcPr marL="91425" marR="91425" marT="113775" marB="113775"/>
                </a:tc>
                <a:tc>
                  <a:txBody>
                    <a:bodyPr/>
                    <a:lstStyle/>
                    <a:p>
                      <a:pPr marL="0" lvl="0" indent="0" algn="l" rtl="0">
                        <a:spcBef>
                          <a:spcPts val="0"/>
                        </a:spcBef>
                        <a:spcAft>
                          <a:spcPts val="0"/>
                        </a:spcAft>
                        <a:buNone/>
                      </a:pPr>
                      <a:r>
                        <a:rPr lang="en" sz="1800"/>
                        <a:t>Secondary</a:t>
                      </a:r>
                      <a:endParaRPr sz="1800"/>
                    </a:p>
                  </a:txBody>
                  <a:tcPr marL="91425" marR="91425" marT="113775" marB="113775"/>
                </a:tc>
                <a:extLst>
                  <a:ext uri="{0D108BD9-81ED-4DB2-BD59-A6C34878D82A}">
                    <a16:rowId xmlns:a16="http://schemas.microsoft.com/office/drawing/2014/main" val="10002"/>
                  </a:ext>
                </a:extLst>
              </a:tr>
              <a:tr h="913875">
                <a:tc>
                  <a:txBody>
                    <a:bodyPr/>
                    <a:lstStyle/>
                    <a:p>
                      <a:pPr marL="0" lvl="0" indent="0" algn="l" rtl="0">
                        <a:spcBef>
                          <a:spcPts val="0"/>
                        </a:spcBef>
                        <a:spcAft>
                          <a:spcPts val="0"/>
                        </a:spcAft>
                        <a:buNone/>
                      </a:pPr>
                      <a:r>
                        <a:rPr lang="en" sz="1800"/>
                        <a:t>Mhelith Natavio</a:t>
                      </a:r>
                      <a:endParaRPr sz="1800"/>
                    </a:p>
                  </a:txBody>
                  <a:tcPr marL="91425" marR="91425" marT="113775" marB="113775"/>
                </a:tc>
                <a:tc>
                  <a:txBody>
                    <a:bodyPr/>
                    <a:lstStyle/>
                    <a:p>
                      <a:pPr marL="0" lvl="0" indent="0" algn="l" rtl="0">
                        <a:spcBef>
                          <a:spcPts val="0"/>
                        </a:spcBef>
                        <a:spcAft>
                          <a:spcPts val="0"/>
                        </a:spcAft>
                        <a:buNone/>
                      </a:pPr>
                      <a:r>
                        <a:rPr lang="en" sz="1800"/>
                        <a:t>Secondary</a:t>
                      </a:r>
                      <a:endParaRPr sz="1800"/>
                    </a:p>
                  </a:txBody>
                  <a:tcPr marL="91425" marR="91425" marT="113775" marB="113775"/>
                </a:tc>
                <a:tc>
                  <a:txBody>
                    <a:bodyPr/>
                    <a:lstStyle/>
                    <a:p>
                      <a:pPr marL="0" lvl="0" indent="0" algn="l" rtl="0">
                        <a:spcBef>
                          <a:spcPts val="0"/>
                        </a:spcBef>
                        <a:spcAft>
                          <a:spcPts val="0"/>
                        </a:spcAft>
                        <a:buNone/>
                      </a:pPr>
                      <a:r>
                        <a:rPr lang="en" sz="1800"/>
                        <a:t>Primary</a:t>
                      </a:r>
                      <a:endParaRPr sz="1800"/>
                    </a:p>
                  </a:txBody>
                  <a:tcPr marL="91425" marR="91425" marT="113775" marB="113775"/>
                </a:tc>
                <a:tc>
                  <a:txBody>
                    <a:bodyPr/>
                    <a:lstStyle/>
                    <a:p>
                      <a:pPr marL="0" lvl="0" indent="0" algn="l" rtl="0">
                        <a:spcBef>
                          <a:spcPts val="0"/>
                        </a:spcBef>
                        <a:spcAft>
                          <a:spcPts val="0"/>
                        </a:spcAft>
                        <a:buNone/>
                      </a:pPr>
                      <a:r>
                        <a:rPr lang="en" sz="1800"/>
                        <a:t>Secondary</a:t>
                      </a:r>
                      <a:endParaRPr sz="1800"/>
                    </a:p>
                  </a:txBody>
                  <a:tcPr marL="91425" marR="91425" marT="113775" marB="113775"/>
                </a:tc>
                <a:tc>
                  <a:txBody>
                    <a:bodyPr/>
                    <a:lstStyle/>
                    <a:p>
                      <a:pPr marL="0" lvl="0" indent="0" algn="l" rtl="0">
                        <a:spcBef>
                          <a:spcPts val="0"/>
                        </a:spcBef>
                        <a:spcAft>
                          <a:spcPts val="0"/>
                        </a:spcAft>
                        <a:buNone/>
                      </a:pPr>
                      <a:endParaRPr sz="1800"/>
                    </a:p>
                  </a:txBody>
                  <a:tcPr marL="91425" marR="91425" marT="113775" marB="113775"/>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1"/>
          <p:cNvSpPr txBox="1">
            <a:spLocks noGrp="1"/>
          </p:cNvSpPr>
          <p:nvPr>
            <p:ph type="title"/>
          </p:nvPr>
        </p:nvSpPr>
        <p:spPr>
          <a:xfrm>
            <a:off x="311700" y="319636"/>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Development Budget			M </a:t>
            </a:r>
            <a:endParaRPr sz="1200" b="1"/>
          </a:p>
        </p:txBody>
      </p:sp>
      <p:sp>
        <p:nvSpPr>
          <p:cNvPr id="252" name="Google Shape;252;p41"/>
          <p:cNvSpPr txBox="1"/>
          <p:nvPr/>
        </p:nvSpPr>
        <p:spPr>
          <a:xfrm>
            <a:off x="8053450" y="5608566"/>
            <a:ext cx="316200" cy="32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980000"/>
                </a:solidFill>
              </a:rPr>
              <a:t>*</a:t>
            </a:r>
            <a:endParaRPr>
              <a:solidFill>
                <a:srgbClr val="980000"/>
              </a:solidFill>
            </a:endParaRPr>
          </a:p>
        </p:txBody>
      </p:sp>
      <p:sp>
        <p:nvSpPr>
          <p:cNvPr id="253" name="Google Shape;253;p41"/>
          <p:cNvSpPr txBox="1"/>
          <p:nvPr/>
        </p:nvSpPr>
        <p:spPr>
          <a:xfrm>
            <a:off x="3957600" y="6040916"/>
            <a:ext cx="3578100" cy="45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980000"/>
                </a:solidFill>
              </a:rPr>
              <a:t>* </a:t>
            </a:r>
            <a:r>
              <a:rPr lang="en" sz="1200"/>
              <a:t>total </a:t>
            </a:r>
            <a:r>
              <a:rPr lang="en" sz="1200">
                <a:solidFill>
                  <a:schemeClr val="dk1"/>
                </a:solidFill>
              </a:rPr>
              <a:t>cost is evenly distributed among members</a:t>
            </a:r>
            <a:endParaRPr/>
          </a:p>
        </p:txBody>
      </p:sp>
      <p:pic>
        <p:nvPicPr>
          <p:cNvPr id="254" name="Google Shape;254;p41"/>
          <p:cNvPicPr preferRelativeResize="0"/>
          <p:nvPr/>
        </p:nvPicPr>
        <p:blipFill>
          <a:blip r:embed="rId3">
            <a:alphaModFix/>
          </a:blip>
          <a:stretch>
            <a:fillRect/>
          </a:stretch>
        </p:blipFill>
        <p:spPr>
          <a:xfrm>
            <a:off x="697963" y="919138"/>
            <a:ext cx="7748076" cy="50149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2"/>
          <p:cNvSpPr txBox="1">
            <a:spLocks noGrp="1"/>
          </p:cNvSpPr>
          <p:nvPr>
            <p:ph type="title"/>
          </p:nvPr>
        </p:nvSpPr>
        <p:spPr>
          <a:xfrm>
            <a:off x="198425" y="114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Cost Per Unit			M</a:t>
            </a:r>
            <a:endParaRPr b="1"/>
          </a:p>
        </p:txBody>
      </p:sp>
      <p:pic>
        <p:nvPicPr>
          <p:cNvPr id="260" name="Google Shape;260;p42"/>
          <p:cNvPicPr preferRelativeResize="0"/>
          <p:nvPr/>
        </p:nvPicPr>
        <p:blipFill>
          <a:blip r:embed="rId3">
            <a:alphaModFix/>
          </a:blip>
          <a:stretch>
            <a:fillRect/>
          </a:stretch>
        </p:blipFill>
        <p:spPr>
          <a:xfrm>
            <a:off x="1214475" y="710934"/>
            <a:ext cx="7216762" cy="52683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13945"/>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Motivations</a:t>
            </a:r>
            <a:r>
              <a:rPr lang="en" dirty="0"/>
              <a:t>	</a:t>
            </a:r>
            <a:endParaRPr dirty="0"/>
          </a:p>
        </p:txBody>
      </p:sp>
      <p:sp>
        <p:nvSpPr>
          <p:cNvPr id="67" name="Google Shape;67;p15"/>
          <p:cNvSpPr txBox="1">
            <a:spLocks noGrp="1"/>
          </p:cNvSpPr>
          <p:nvPr>
            <p:ph type="body" idx="1"/>
          </p:nvPr>
        </p:nvSpPr>
        <p:spPr>
          <a:xfrm>
            <a:off x="311700" y="1261875"/>
            <a:ext cx="7052100" cy="3532800"/>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Clr>
                <a:srgbClr val="000000"/>
              </a:buClr>
              <a:buSzPts val="2400"/>
              <a:buChar char="●"/>
            </a:pPr>
            <a:r>
              <a:rPr lang="en" sz="2400">
                <a:solidFill>
                  <a:srgbClr val="000000"/>
                </a:solidFill>
              </a:rPr>
              <a:t>Lower cost alternative to marketplace products</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Easy locking/unlocking of a door</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Both hands are unavailable </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People with disability or injured hand(s)</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Misplaced/forgotten/lost/stolen keys</a:t>
            </a:r>
            <a:endParaRPr sz="2400">
              <a:solidFill>
                <a:srgbClr val="000000"/>
              </a:solidFill>
            </a:endParaRPr>
          </a:p>
          <a:p>
            <a:pPr marL="457200" lvl="0" indent="-381000" algn="l" rtl="0">
              <a:lnSpc>
                <a:spcPct val="150000"/>
              </a:lnSpc>
              <a:spcBef>
                <a:spcPts val="0"/>
              </a:spcBef>
              <a:spcAft>
                <a:spcPts val="0"/>
              </a:spcAft>
              <a:buClr>
                <a:srgbClr val="000000"/>
              </a:buClr>
              <a:buSzPts val="2400"/>
              <a:buChar char="●"/>
            </a:pPr>
            <a:r>
              <a:rPr lang="en" sz="2400">
                <a:solidFill>
                  <a:srgbClr val="000000"/>
                </a:solidFill>
              </a:rPr>
              <a:t>Checking whether the door is locked or not</a:t>
            </a:r>
            <a:endParaRPr sz="2400">
              <a:solidFill>
                <a:srgbClr val="000000"/>
              </a:solidFill>
            </a:endParaRPr>
          </a:p>
          <a:p>
            <a:pPr marL="0" lvl="0" indent="0" algn="l" rtl="0">
              <a:spcBef>
                <a:spcPts val="1600"/>
              </a:spcBef>
              <a:spcAft>
                <a:spcPts val="0"/>
              </a:spcAft>
              <a:buNone/>
            </a:pPr>
            <a:endParaRPr>
              <a:solidFill>
                <a:srgbClr val="000000"/>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3"/>
          <p:cNvSpPr txBox="1">
            <a:spLocks noGrp="1"/>
          </p:cNvSpPr>
          <p:nvPr>
            <p:ph type="title"/>
          </p:nvPr>
        </p:nvSpPr>
        <p:spPr>
          <a:xfrm>
            <a:off x="311700" y="341402"/>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Current Progress			M</a:t>
            </a:r>
            <a:endParaRPr b="1"/>
          </a:p>
        </p:txBody>
      </p:sp>
      <p:pic>
        <p:nvPicPr>
          <p:cNvPr id="266" name="Google Shape;266;p43"/>
          <p:cNvPicPr preferRelativeResize="0"/>
          <p:nvPr/>
        </p:nvPicPr>
        <p:blipFill>
          <a:blip r:embed="rId3">
            <a:alphaModFix/>
          </a:blip>
          <a:stretch>
            <a:fillRect/>
          </a:stretch>
        </p:blipFill>
        <p:spPr>
          <a:xfrm>
            <a:off x="330888" y="1054202"/>
            <a:ext cx="8482231" cy="504179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4"/>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Potential Roadblocks</a:t>
            </a:r>
            <a:endParaRPr b="1"/>
          </a:p>
        </p:txBody>
      </p:sp>
      <p:sp>
        <p:nvSpPr>
          <p:cNvPr id="272" name="Google Shape;272;p44"/>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125kHz wake up signal range with current power supply</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r>
              <a:rPr lang="en">
                <a:solidFill>
                  <a:srgbClr val="000000"/>
                </a:solidFill>
              </a:rPr>
              <a:t>Encryption / Security for transmitting radio signals</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0"/>
              </a:spcAft>
              <a:buNone/>
            </a:pPr>
            <a:r>
              <a:rPr lang="en">
                <a:solidFill>
                  <a:srgbClr val="000000"/>
                </a:solidFill>
              </a:rPr>
              <a:t>Connecting servo motor to deadbolt</a:t>
            </a:r>
            <a:endParaRPr>
              <a:solidFill>
                <a:srgbClr val="000000"/>
              </a:solidFill>
            </a:endParaRPr>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r>
              <a:rPr lang="en">
                <a:solidFill>
                  <a:srgbClr val="000000"/>
                </a:solidFill>
              </a:rPr>
              <a:t>Passive power consumption</a:t>
            </a:r>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5"/>
          <p:cNvSpPr txBox="1">
            <a:spLocks noGrp="1"/>
          </p:cNvSpPr>
          <p:nvPr>
            <p:ph type="title"/>
          </p:nvPr>
        </p:nvSpPr>
        <p:spPr>
          <a:xfrm>
            <a:off x="3321300" y="2844000"/>
            <a:ext cx="30309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Questions?</a:t>
            </a:r>
            <a:endParaRPr sz="36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9200" y="361262"/>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Block Diagram	</a:t>
            </a:r>
            <a:endParaRPr b="1" dirty="0"/>
          </a:p>
        </p:txBody>
      </p:sp>
      <p:pic>
        <p:nvPicPr>
          <p:cNvPr id="73" name="Google Shape;73;p16"/>
          <p:cNvPicPr preferRelativeResize="0"/>
          <p:nvPr/>
        </p:nvPicPr>
        <p:blipFill>
          <a:blip r:embed="rId3">
            <a:alphaModFix/>
          </a:blip>
          <a:stretch>
            <a:fillRect/>
          </a:stretch>
        </p:blipFill>
        <p:spPr>
          <a:xfrm>
            <a:off x="222554" y="1171274"/>
            <a:ext cx="8698891" cy="445134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185250" y="114825"/>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Operational Flow Chart D</a:t>
            </a:r>
            <a:endParaRPr/>
          </a:p>
        </p:txBody>
      </p:sp>
      <p:pic>
        <p:nvPicPr>
          <p:cNvPr id="79" name="Google Shape;79;p17"/>
          <p:cNvPicPr preferRelativeResize="0"/>
          <p:nvPr/>
        </p:nvPicPr>
        <p:blipFill>
          <a:blip r:embed="rId3">
            <a:alphaModFix/>
          </a:blip>
          <a:stretch>
            <a:fillRect/>
          </a:stretch>
        </p:blipFill>
        <p:spPr>
          <a:xfrm>
            <a:off x="-35388" y="453347"/>
            <a:ext cx="9214774" cy="5960900"/>
          </a:xfrm>
          <a:prstGeom prst="rect">
            <a:avLst/>
          </a:prstGeom>
          <a:noFill/>
          <a:ln>
            <a:noFill/>
          </a:ln>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885FCE5-756C-4133-8FFB-E2DD36AB9C35}"/>
                  </a:ext>
                </a:extLst>
              </p14:cNvPr>
              <p14:cNvContentPartPr/>
              <p14:nvPr/>
            </p14:nvContentPartPr>
            <p14:xfrm>
              <a:off x="778220" y="2436414"/>
              <a:ext cx="72360" cy="105840"/>
            </p14:xfrm>
          </p:contentPart>
        </mc:Choice>
        <mc:Fallback>
          <p:pic>
            <p:nvPicPr>
              <p:cNvPr id="2" name="Ink 1">
                <a:extLst>
                  <a:ext uri="{FF2B5EF4-FFF2-40B4-BE49-F238E27FC236}">
                    <a16:creationId xmlns:a16="http://schemas.microsoft.com/office/drawing/2014/main" id="{1885FCE5-756C-4133-8FFB-E2DD36AB9C35}"/>
                  </a:ext>
                </a:extLst>
              </p:cNvPr>
              <p:cNvPicPr/>
              <p:nvPr/>
            </p:nvPicPr>
            <p:blipFill>
              <a:blip r:embed="rId5"/>
              <a:stretch>
                <a:fillRect/>
              </a:stretch>
            </p:blipFill>
            <p:spPr>
              <a:xfrm>
                <a:off x="715220" y="2373774"/>
                <a:ext cx="198000" cy="231480"/>
              </a:xfrm>
              <a:prstGeom prst="rect">
                <a:avLst/>
              </a:prstGeom>
            </p:spPr>
          </p:pic>
        </mc:Fallback>
      </mc:AlternateContent>
      <p:sp>
        <p:nvSpPr>
          <p:cNvPr id="3" name="TextBox 2">
            <a:extLst>
              <a:ext uri="{FF2B5EF4-FFF2-40B4-BE49-F238E27FC236}">
                <a16:creationId xmlns:a16="http://schemas.microsoft.com/office/drawing/2014/main" id="{E7EEAAFE-0209-47CA-AE40-E3A9136DF75D}"/>
              </a:ext>
            </a:extLst>
          </p:cNvPr>
          <p:cNvSpPr txBox="1"/>
          <p:nvPr/>
        </p:nvSpPr>
        <p:spPr>
          <a:xfrm>
            <a:off x="668673" y="2366223"/>
            <a:ext cx="498645" cy="246221"/>
          </a:xfrm>
          <a:prstGeom prst="rect">
            <a:avLst/>
          </a:prstGeom>
          <a:noFill/>
        </p:spPr>
        <p:txBody>
          <a:bodyPr wrap="square" rtlCol="0">
            <a:spAutoFit/>
          </a:bodyPr>
          <a:lstStyle/>
          <a:p>
            <a:r>
              <a:rPr lang="en-US" sz="1000" dirty="0"/>
              <a:t>LF</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Microcontroller</a:t>
            </a:r>
            <a:endParaRPr b="1"/>
          </a:p>
        </p:txBody>
      </p:sp>
      <p:sp>
        <p:nvSpPr>
          <p:cNvPr id="85" name="Google Shape;85;p18"/>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ATMEGA328P</a:t>
            </a:r>
            <a:endParaRPr/>
          </a:p>
          <a:p>
            <a:pPr marL="457200" lvl="0" indent="-342900" algn="l" rtl="0">
              <a:spcBef>
                <a:spcPts val="1600"/>
              </a:spcBef>
              <a:spcAft>
                <a:spcPts val="0"/>
              </a:spcAft>
              <a:buSzPts val="1800"/>
              <a:buChar char="●"/>
            </a:pPr>
            <a:r>
              <a:rPr lang="en"/>
              <a:t>Familiarity</a:t>
            </a:r>
            <a:endParaRPr/>
          </a:p>
          <a:p>
            <a:pPr marL="457200" lvl="0" indent="-342900" algn="l" rtl="0">
              <a:spcBef>
                <a:spcPts val="0"/>
              </a:spcBef>
              <a:spcAft>
                <a:spcPts val="0"/>
              </a:spcAft>
              <a:buSzPts val="1800"/>
              <a:buChar char="●"/>
            </a:pPr>
            <a:r>
              <a:rPr lang="en"/>
              <a:t>Extensive doccumentation</a:t>
            </a:r>
            <a:endParaRPr/>
          </a:p>
          <a:p>
            <a:pPr marL="457200" lvl="0" indent="-342900" algn="l" rtl="0">
              <a:spcBef>
                <a:spcPts val="0"/>
              </a:spcBef>
              <a:spcAft>
                <a:spcPts val="0"/>
              </a:spcAft>
              <a:buSzPts val="1800"/>
              <a:buChar char="●"/>
            </a:pPr>
            <a:r>
              <a:rPr lang="en"/>
              <a:t>ISP with Arduino</a:t>
            </a:r>
            <a:endParaRPr/>
          </a:p>
          <a:p>
            <a:pPr marL="457200" lvl="0" indent="-342900" algn="l" rtl="0">
              <a:spcBef>
                <a:spcPts val="0"/>
              </a:spcBef>
              <a:spcAft>
                <a:spcPts val="0"/>
              </a:spcAft>
              <a:buSzPts val="1800"/>
              <a:buChar char="●"/>
            </a:pPr>
            <a:r>
              <a:rPr lang="en"/>
              <a:t>External interrupts</a:t>
            </a:r>
            <a:endParaRPr/>
          </a:p>
          <a:p>
            <a:pPr marL="457200" lvl="0" indent="-342900" algn="l" rtl="0">
              <a:spcBef>
                <a:spcPts val="0"/>
              </a:spcBef>
              <a:spcAft>
                <a:spcPts val="0"/>
              </a:spcAft>
              <a:buSzPts val="1800"/>
              <a:buChar char="●"/>
            </a:pPr>
            <a:r>
              <a:rPr lang="en"/>
              <a:t>UART</a:t>
            </a:r>
            <a:endParaRPr/>
          </a:p>
        </p:txBody>
      </p:sp>
      <p:pic>
        <p:nvPicPr>
          <p:cNvPr id="86" name="Google Shape;86;p18"/>
          <p:cNvPicPr preferRelativeResize="0"/>
          <p:nvPr/>
        </p:nvPicPr>
        <p:blipFill>
          <a:blip r:embed="rId3">
            <a:alphaModFix/>
          </a:blip>
          <a:stretch>
            <a:fillRect/>
          </a:stretch>
        </p:blipFill>
        <p:spPr>
          <a:xfrm>
            <a:off x="5382575" y="1266468"/>
            <a:ext cx="3449725" cy="2587300"/>
          </a:xfrm>
          <a:prstGeom prst="rect">
            <a:avLst/>
          </a:prstGeom>
          <a:noFill/>
          <a:ln>
            <a:noFill/>
          </a:ln>
        </p:spPr>
      </p:pic>
      <p:graphicFrame>
        <p:nvGraphicFramePr>
          <p:cNvPr id="87" name="Google Shape;87;p18"/>
          <p:cNvGraphicFramePr/>
          <p:nvPr/>
        </p:nvGraphicFramePr>
        <p:xfrm>
          <a:off x="1457775" y="3643249"/>
          <a:ext cx="3668375" cy="2487040"/>
        </p:xfrm>
        <a:graphic>
          <a:graphicData uri="http://schemas.openxmlformats.org/drawingml/2006/table">
            <a:tbl>
              <a:tblPr>
                <a:noFill/>
                <a:tableStyleId>{A5C1199B-8A1B-49DF-9AAC-7EFEB10ABCF6}</a:tableStyleId>
              </a:tblPr>
              <a:tblGrid>
                <a:gridCol w="1509725">
                  <a:extLst>
                    <a:ext uri="{9D8B030D-6E8A-4147-A177-3AD203B41FA5}">
                      <a16:colId xmlns:a16="http://schemas.microsoft.com/office/drawing/2014/main" val="20000"/>
                    </a:ext>
                  </a:extLst>
                </a:gridCol>
                <a:gridCol w="2158650">
                  <a:extLst>
                    <a:ext uri="{9D8B030D-6E8A-4147-A177-3AD203B41FA5}">
                      <a16:colId xmlns:a16="http://schemas.microsoft.com/office/drawing/2014/main" val="20001"/>
                    </a:ext>
                  </a:extLst>
                </a:gridCol>
              </a:tblGrid>
              <a:tr h="314575">
                <a:tc gridSpan="2">
                  <a:txBody>
                    <a:bodyPr/>
                    <a:lstStyle/>
                    <a:p>
                      <a:pPr marL="0" lvl="0" indent="0" algn="l" rtl="0">
                        <a:spcBef>
                          <a:spcPts val="0"/>
                        </a:spcBef>
                        <a:spcAft>
                          <a:spcPts val="0"/>
                        </a:spcAft>
                        <a:buNone/>
                      </a:pPr>
                      <a:r>
                        <a:rPr lang="en" sz="1600"/>
                        <a:t>Specifications</a:t>
                      </a:r>
                      <a:endParaRPr sz="1600"/>
                    </a:p>
                  </a:txBody>
                  <a:tcPr marL="91425" marR="91425" marT="102400" marB="102400"/>
                </a:tc>
                <a:tc hMerge="1">
                  <a:txBody>
                    <a:bodyPr/>
                    <a:lstStyle/>
                    <a:p>
                      <a:endParaRPr lang="en-US"/>
                    </a:p>
                  </a:txBody>
                  <a:tcPr/>
                </a:tc>
                <a:extLst>
                  <a:ext uri="{0D108BD9-81ED-4DB2-BD59-A6C34878D82A}">
                    <a16:rowId xmlns:a16="http://schemas.microsoft.com/office/drawing/2014/main" val="10000"/>
                  </a:ext>
                </a:extLst>
              </a:tr>
              <a:tr h="314575">
                <a:tc>
                  <a:txBody>
                    <a:bodyPr/>
                    <a:lstStyle/>
                    <a:p>
                      <a:pPr marL="0" lvl="0" indent="0" algn="l" rtl="0">
                        <a:spcBef>
                          <a:spcPts val="0"/>
                        </a:spcBef>
                        <a:spcAft>
                          <a:spcPts val="0"/>
                        </a:spcAft>
                        <a:buNone/>
                      </a:pPr>
                      <a:r>
                        <a:rPr lang="en" sz="1600"/>
                        <a:t>Cost</a:t>
                      </a:r>
                      <a:endParaRPr sz="1600"/>
                    </a:p>
                  </a:txBody>
                  <a:tcPr marL="91425" marR="91425" marT="102400" marB="102400"/>
                </a:tc>
                <a:tc>
                  <a:txBody>
                    <a:bodyPr/>
                    <a:lstStyle/>
                    <a:p>
                      <a:pPr marL="0" lvl="0" indent="0" algn="l" rtl="0">
                        <a:spcBef>
                          <a:spcPts val="0"/>
                        </a:spcBef>
                        <a:spcAft>
                          <a:spcPts val="0"/>
                        </a:spcAft>
                        <a:buNone/>
                      </a:pPr>
                      <a:r>
                        <a:rPr lang="en" sz="1600"/>
                        <a:t>$4.00</a:t>
                      </a:r>
                      <a:endParaRPr sz="1600"/>
                    </a:p>
                  </a:txBody>
                  <a:tcPr marL="91425" marR="91425" marT="102400" marB="102400"/>
                </a:tc>
                <a:extLst>
                  <a:ext uri="{0D108BD9-81ED-4DB2-BD59-A6C34878D82A}">
                    <a16:rowId xmlns:a16="http://schemas.microsoft.com/office/drawing/2014/main" val="10001"/>
                  </a:ext>
                </a:extLst>
              </a:tr>
              <a:tr h="314575">
                <a:tc>
                  <a:txBody>
                    <a:bodyPr/>
                    <a:lstStyle/>
                    <a:p>
                      <a:pPr marL="0" lvl="0" indent="0" algn="l" rtl="0">
                        <a:spcBef>
                          <a:spcPts val="0"/>
                        </a:spcBef>
                        <a:spcAft>
                          <a:spcPts val="0"/>
                        </a:spcAft>
                        <a:buNone/>
                      </a:pPr>
                      <a:r>
                        <a:rPr lang="en" sz="1600"/>
                        <a:t>Power</a:t>
                      </a:r>
                      <a:endParaRPr sz="1600"/>
                    </a:p>
                  </a:txBody>
                  <a:tcPr marL="91425" marR="91425" marT="102400" marB="102400"/>
                </a:tc>
                <a:tc>
                  <a:txBody>
                    <a:bodyPr/>
                    <a:lstStyle/>
                    <a:p>
                      <a:pPr marL="0" lvl="0" indent="0" algn="l" rtl="0">
                        <a:spcBef>
                          <a:spcPts val="0"/>
                        </a:spcBef>
                        <a:spcAft>
                          <a:spcPts val="0"/>
                        </a:spcAft>
                        <a:buNone/>
                      </a:pPr>
                      <a:r>
                        <a:rPr lang="en" sz="1600"/>
                        <a:t>.75uA (low power mode)</a:t>
                      </a:r>
                      <a:endParaRPr sz="1600"/>
                    </a:p>
                  </a:txBody>
                  <a:tcPr marL="91425" marR="91425" marT="102400" marB="102400"/>
                </a:tc>
                <a:extLst>
                  <a:ext uri="{0D108BD9-81ED-4DB2-BD59-A6C34878D82A}">
                    <a16:rowId xmlns:a16="http://schemas.microsoft.com/office/drawing/2014/main" val="10002"/>
                  </a:ext>
                </a:extLst>
              </a:tr>
              <a:tr h="314575">
                <a:tc>
                  <a:txBody>
                    <a:bodyPr/>
                    <a:lstStyle/>
                    <a:p>
                      <a:pPr marL="0" lvl="0" indent="0" algn="l" rtl="0">
                        <a:spcBef>
                          <a:spcPts val="0"/>
                        </a:spcBef>
                        <a:spcAft>
                          <a:spcPts val="0"/>
                        </a:spcAft>
                        <a:buNone/>
                      </a:pPr>
                      <a:r>
                        <a:rPr lang="en" sz="1600"/>
                        <a:t>Performance</a:t>
                      </a:r>
                      <a:endParaRPr sz="1600"/>
                    </a:p>
                  </a:txBody>
                  <a:tcPr marL="91425" marR="91425" marT="102400" marB="102400"/>
                </a:tc>
                <a:tc>
                  <a:txBody>
                    <a:bodyPr/>
                    <a:lstStyle/>
                    <a:p>
                      <a:pPr marL="0" lvl="0" indent="0" algn="l" rtl="0">
                        <a:spcBef>
                          <a:spcPts val="0"/>
                        </a:spcBef>
                        <a:spcAft>
                          <a:spcPts val="0"/>
                        </a:spcAft>
                        <a:buNone/>
                      </a:pPr>
                      <a:r>
                        <a:rPr lang="en" sz="1600"/>
                        <a:t>20MHz</a:t>
                      </a:r>
                      <a:endParaRPr sz="1600"/>
                    </a:p>
                  </a:txBody>
                  <a:tcPr marL="91425" marR="91425" marT="102400" marB="102400"/>
                </a:tc>
                <a:extLst>
                  <a:ext uri="{0D108BD9-81ED-4DB2-BD59-A6C34878D82A}">
                    <a16:rowId xmlns:a16="http://schemas.microsoft.com/office/drawing/2014/main" val="10003"/>
                  </a:ext>
                </a:extLst>
              </a:tr>
              <a:tr h="314575">
                <a:tc>
                  <a:txBody>
                    <a:bodyPr/>
                    <a:lstStyle/>
                    <a:p>
                      <a:pPr marL="0" lvl="0" indent="0" algn="l" rtl="0">
                        <a:spcBef>
                          <a:spcPts val="0"/>
                        </a:spcBef>
                        <a:spcAft>
                          <a:spcPts val="0"/>
                        </a:spcAft>
                        <a:buNone/>
                      </a:pPr>
                      <a:r>
                        <a:rPr lang="en" sz="1600"/>
                        <a:t>Memory</a:t>
                      </a:r>
                      <a:endParaRPr sz="1600"/>
                    </a:p>
                  </a:txBody>
                  <a:tcPr marL="91425" marR="91425" marT="102400" marB="102400"/>
                </a:tc>
                <a:tc>
                  <a:txBody>
                    <a:bodyPr/>
                    <a:lstStyle/>
                    <a:p>
                      <a:pPr marL="0" lvl="0" indent="0" algn="l" rtl="0">
                        <a:spcBef>
                          <a:spcPts val="0"/>
                        </a:spcBef>
                        <a:spcAft>
                          <a:spcPts val="0"/>
                        </a:spcAft>
                        <a:buNone/>
                      </a:pPr>
                      <a:r>
                        <a:rPr lang="en" sz="1600"/>
                        <a:t>32kB</a:t>
                      </a:r>
                      <a:endParaRPr sz="1600"/>
                    </a:p>
                  </a:txBody>
                  <a:tcPr marL="91425" marR="91425" marT="102400" marB="102400"/>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rPr>
              <a:t>Keyless Entry Block Diagram</a:t>
            </a:r>
            <a:endParaRPr b="1">
              <a:solidFill>
                <a:srgbClr val="000000"/>
              </a:solidFill>
            </a:endParaRPr>
          </a:p>
        </p:txBody>
      </p:sp>
      <p:pic>
        <p:nvPicPr>
          <p:cNvPr id="93" name="Google Shape;93;p19"/>
          <p:cNvPicPr preferRelativeResize="0"/>
          <p:nvPr/>
        </p:nvPicPr>
        <p:blipFill>
          <a:blip r:embed="rId3">
            <a:alphaModFix/>
          </a:blip>
          <a:stretch>
            <a:fillRect/>
          </a:stretch>
        </p:blipFill>
        <p:spPr>
          <a:xfrm>
            <a:off x="152400" y="1419009"/>
            <a:ext cx="8839204" cy="45231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8" name="Google Shape;98;p20"/>
          <p:cNvGrpSpPr/>
          <p:nvPr/>
        </p:nvGrpSpPr>
        <p:grpSpPr>
          <a:xfrm>
            <a:off x="5529175" y="464212"/>
            <a:ext cx="3708600" cy="4144336"/>
            <a:chOff x="5507725" y="240650"/>
            <a:chExt cx="3708600" cy="3700300"/>
          </a:xfrm>
        </p:grpSpPr>
        <p:pic>
          <p:nvPicPr>
            <p:cNvPr id="99" name="Google Shape;99;p20"/>
            <p:cNvPicPr preferRelativeResize="0"/>
            <p:nvPr/>
          </p:nvPicPr>
          <p:blipFill>
            <a:blip r:embed="rId3">
              <a:alphaModFix/>
            </a:blip>
            <a:stretch>
              <a:fillRect/>
            </a:stretch>
          </p:blipFill>
          <p:spPr>
            <a:xfrm rot="-2103976">
              <a:off x="6023847" y="769667"/>
              <a:ext cx="2676356" cy="2642267"/>
            </a:xfrm>
            <a:prstGeom prst="rect">
              <a:avLst/>
            </a:prstGeom>
            <a:noFill/>
            <a:ln>
              <a:noFill/>
            </a:ln>
          </p:spPr>
        </p:pic>
        <p:sp>
          <p:nvSpPr>
            <p:cNvPr id="100" name="Google Shape;100;p20"/>
            <p:cNvSpPr/>
            <p:nvPr/>
          </p:nvSpPr>
          <p:spPr>
            <a:xfrm>
              <a:off x="6150475" y="852325"/>
              <a:ext cx="2423100" cy="2369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20"/>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Keyless Entry High Frequency Transceiver</a:t>
            </a:r>
            <a:endParaRPr b="1"/>
          </a:p>
        </p:txBody>
      </p:sp>
      <p:sp>
        <p:nvSpPr>
          <p:cNvPr id="102" name="Google Shape;102;p20"/>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rgbClr val="000000"/>
                </a:solidFill>
              </a:rPr>
              <a:t>CC1101 RF Transceiver</a:t>
            </a:r>
            <a:endParaRPr b="1" dirty="0">
              <a:solidFill>
                <a:srgbClr val="000000"/>
              </a:solidFill>
            </a:endParaRPr>
          </a:p>
          <a:p>
            <a:pPr marL="457200" lvl="0" indent="-342900" algn="l" rtl="0">
              <a:spcBef>
                <a:spcPts val="1600"/>
              </a:spcBef>
              <a:spcAft>
                <a:spcPts val="0"/>
              </a:spcAft>
              <a:buClr>
                <a:srgbClr val="000000"/>
              </a:buClr>
              <a:buSzPts val="1800"/>
              <a:buChar char="●"/>
            </a:pPr>
            <a:r>
              <a:rPr lang="en" dirty="0">
                <a:solidFill>
                  <a:srgbClr val="000000"/>
                </a:solidFill>
              </a:rPr>
              <a:t>Feature</a:t>
            </a:r>
            <a:r>
              <a:rPr lang="en-US" dirty="0">
                <a:solidFill>
                  <a:srgbClr val="000000"/>
                </a:solidFill>
              </a:rPr>
              <a:t>s</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Low Voltage</a:t>
            </a:r>
            <a:endParaRPr dirty="0">
              <a:solidFill>
                <a:srgbClr val="000000"/>
              </a:solidFill>
            </a:endParaRPr>
          </a:p>
          <a:p>
            <a:pPr marL="1371600" lvl="2" indent="-317500" algn="l" rtl="0">
              <a:spcBef>
                <a:spcPts val="0"/>
              </a:spcBef>
              <a:spcAft>
                <a:spcPts val="0"/>
              </a:spcAft>
              <a:buClr>
                <a:srgbClr val="000000"/>
              </a:buClr>
              <a:buSzPts val="1400"/>
              <a:buChar char="■"/>
            </a:pPr>
            <a:r>
              <a:rPr lang="en" dirty="0">
                <a:solidFill>
                  <a:srgbClr val="000000"/>
                </a:solidFill>
              </a:rPr>
              <a:t>Low Power Consumption.</a:t>
            </a:r>
            <a:endParaRPr dirty="0">
              <a:solidFill>
                <a:srgbClr val="000000"/>
              </a:solidFill>
            </a:endParaRPr>
          </a:p>
          <a:p>
            <a:pPr marL="1371600" lvl="2" indent="-317500" algn="l" rtl="0">
              <a:spcBef>
                <a:spcPts val="0"/>
              </a:spcBef>
              <a:spcAft>
                <a:spcPts val="0"/>
              </a:spcAft>
              <a:buClr>
                <a:srgbClr val="000000"/>
              </a:buClr>
              <a:buSzPts val="1400"/>
              <a:buChar char="■"/>
            </a:pPr>
            <a:r>
              <a:rPr lang="en" dirty="0">
                <a:solidFill>
                  <a:srgbClr val="000000"/>
                </a:solidFill>
              </a:rPr>
              <a:t>Supply Voltage : -0.3V - 3.9V </a:t>
            </a:r>
            <a:endParaRPr dirty="0">
              <a:solidFill>
                <a:srgbClr val="000000"/>
              </a:solidFill>
            </a:endParaRPr>
          </a:p>
          <a:p>
            <a:pPr marL="1371600" lvl="2" indent="-317500" algn="l" rtl="0">
              <a:spcBef>
                <a:spcPts val="0"/>
              </a:spcBef>
              <a:spcAft>
                <a:spcPts val="0"/>
              </a:spcAft>
              <a:buClr>
                <a:srgbClr val="000000"/>
              </a:buClr>
              <a:buSzPts val="1400"/>
              <a:buChar char="■"/>
            </a:pPr>
            <a:r>
              <a:rPr lang="en" dirty="0">
                <a:solidFill>
                  <a:srgbClr val="000000"/>
                </a:solidFill>
              </a:rPr>
              <a:t>200nA in Sleep mode</a:t>
            </a:r>
            <a:endParaRPr dirty="0">
              <a:solidFill>
                <a:srgbClr val="000000"/>
              </a:solidFill>
            </a:endParaRPr>
          </a:p>
          <a:p>
            <a:pPr marL="914400" lvl="1" indent="-317500" algn="l" rtl="0">
              <a:spcBef>
                <a:spcPts val="0"/>
              </a:spcBef>
              <a:spcAft>
                <a:spcPts val="0"/>
              </a:spcAft>
              <a:buClr>
                <a:srgbClr val="000000"/>
              </a:buClr>
              <a:buSzPts val="1400"/>
              <a:buChar char="○"/>
            </a:pPr>
            <a:r>
              <a:rPr lang="en" dirty="0">
                <a:solidFill>
                  <a:srgbClr val="000000"/>
                </a:solidFill>
              </a:rPr>
              <a:t>Transmission</a:t>
            </a:r>
            <a:endParaRPr dirty="0">
              <a:solidFill>
                <a:srgbClr val="000000"/>
              </a:solidFill>
            </a:endParaRPr>
          </a:p>
          <a:p>
            <a:pPr marL="1371600" lvl="2" indent="-317500" algn="l" rtl="0">
              <a:spcBef>
                <a:spcPts val="0"/>
              </a:spcBef>
              <a:spcAft>
                <a:spcPts val="0"/>
              </a:spcAft>
              <a:buClr>
                <a:srgbClr val="000000"/>
              </a:buClr>
              <a:buSzPts val="1400"/>
              <a:buChar char="■"/>
            </a:pPr>
            <a:r>
              <a:rPr lang="en" dirty="0">
                <a:solidFill>
                  <a:srgbClr val="000000"/>
                </a:solidFill>
              </a:rPr>
              <a:t>Frequency range : 300mHz to 928Mhz</a:t>
            </a:r>
            <a:endParaRPr dirty="0">
              <a:solidFill>
                <a:srgbClr val="000000"/>
              </a:solidFill>
            </a:endParaRPr>
          </a:p>
          <a:p>
            <a:pPr marL="457200" lvl="0" indent="-342900" algn="l" rtl="0">
              <a:lnSpc>
                <a:spcPct val="100000"/>
              </a:lnSpc>
              <a:spcBef>
                <a:spcPts val="0"/>
              </a:spcBef>
              <a:spcAft>
                <a:spcPts val="0"/>
              </a:spcAft>
              <a:buClr>
                <a:srgbClr val="000000"/>
              </a:buClr>
              <a:buSzPts val="1800"/>
              <a:buChar char="●"/>
            </a:pPr>
            <a:r>
              <a:rPr lang="en" dirty="0">
                <a:solidFill>
                  <a:srgbClr val="000000"/>
                </a:solidFill>
              </a:rPr>
              <a:t>Purpose: Using 433MHz frequency band, door module is able to recognize key fob by reading RF.</a:t>
            </a:r>
            <a:endParaRPr dirty="0">
              <a:solidFill>
                <a:srgbClr val="000000"/>
              </a:solidFill>
            </a:endParaRPr>
          </a:p>
          <a:p>
            <a:pPr marL="0" lvl="0" indent="0" algn="l" rtl="0">
              <a:spcBef>
                <a:spcPts val="1600"/>
              </a:spcBef>
              <a:spcAft>
                <a:spcPts val="0"/>
              </a:spcAft>
              <a:buNone/>
            </a:pPr>
            <a:r>
              <a:rPr lang="en" dirty="0">
                <a:solidFill>
                  <a:srgbClr val="000000"/>
                </a:solidFill>
              </a:rPr>
              <a:t>	</a:t>
            </a:r>
            <a:endParaRPr dirty="0">
              <a:solidFill>
                <a:srgbClr val="000000"/>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1600"/>
              </a:spcAft>
              <a:buNone/>
            </a:pPr>
            <a:endParaRPr dirty="0">
              <a:solidFill>
                <a:srgbClr val="000000"/>
              </a:solidFill>
            </a:endParaRPr>
          </a:p>
        </p:txBody>
      </p:sp>
      <p:sp>
        <p:nvSpPr>
          <p:cNvPr id="103" name="Google Shape;103;p20"/>
          <p:cNvSpPr/>
          <p:nvPr/>
        </p:nvSpPr>
        <p:spPr>
          <a:xfrm>
            <a:off x="1254500" y="5151860"/>
            <a:ext cx="1597500" cy="106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Key Fob</a:t>
            </a:r>
            <a:endParaRPr/>
          </a:p>
        </p:txBody>
      </p:sp>
      <p:sp>
        <p:nvSpPr>
          <p:cNvPr id="104" name="Google Shape;104;p20"/>
          <p:cNvSpPr/>
          <p:nvPr/>
        </p:nvSpPr>
        <p:spPr>
          <a:xfrm>
            <a:off x="5633925" y="5151860"/>
            <a:ext cx="1597500" cy="106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Door Module</a:t>
            </a:r>
            <a:endParaRPr/>
          </a:p>
        </p:txBody>
      </p:sp>
      <p:sp>
        <p:nvSpPr>
          <p:cNvPr id="105" name="Google Shape;105;p20"/>
          <p:cNvSpPr/>
          <p:nvPr/>
        </p:nvSpPr>
        <p:spPr>
          <a:xfrm>
            <a:off x="3291750" y="5557580"/>
            <a:ext cx="1801500" cy="257400"/>
          </a:xfrm>
          <a:prstGeom prst="notched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0"/>
          <p:cNvSpPr txBox="1"/>
          <p:nvPr/>
        </p:nvSpPr>
        <p:spPr>
          <a:xfrm>
            <a:off x="3141650" y="5685596"/>
            <a:ext cx="2080200" cy="53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433MHz</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553809"/>
            <a:ext cx="8520600" cy="71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Low Frequency Wakeup Receiver</a:t>
            </a:r>
            <a:endParaRPr b="1"/>
          </a:p>
        </p:txBody>
      </p:sp>
      <p:sp>
        <p:nvSpPr>
          <p:cNvPr id="112" name="Google Shape;112;p21"/>
          <p:cNvSpPr txBox="1">
            <a:spLocks noGrp="1"/>
          </p:cNvSpPr>
          <p:nvPr>
            <p:ph type="body" idx="1"/>
          </p:nvPr>
        </p:nvSpPr>
        <p:spPr>
          <a:xfrm>
            <a:off x="311700" y="1434191"/>
            <a:ext cx="8520600" cy="425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AS3933</a:t>
            </a:r>
            <a:endParaRPr/>
          </a:p>
          <a:p>
            <a:pPr marL="457200" lvl="0" indent="-342900" algn="l" rtl="0">
              <a:spcBef>
                <a:spcPts val="1600"/>
              </a:spcBef>
              <a:spcAft>
                <a:spcPts val="0"/>
              </a:spcAft>
              <a:buSzPts val="1800"/>
              <a:buChar char="●"/>
            </a:pPr>
            <a:r>
              <a:rPr lang="en"/>
              <a:t>Provides long range wake up</a:t>
            </a:r>
            <a:endParaRPr/>
          </a:p>
          <a:p>
            <a:pPr marL="457200" lvl="0" indent="-342900" algn="l" rtl="0">
              <a:spcBef>
                <a:spcPts val="0"/>
              </a:spcBef>
              <a:spcAft>
                <a:spcPts val="0"/>
              </a:spcAft>
              <a:buSzPts val="1800"/>
              <a:buChar char="●"/>
            </a:pPr>
            <a:r>
              <a:rPr lang="en"/>
              <a:t>Enables long battery life</a:t>
            </a:r>
            <a:endParaRPr/>
          </a:p>
          <a:p>
            <a:pPr marL="457200" lvl="0" indent="-342900" algn="l" rtl="0">
              <a:spcBef>
                <a:spcPts val="0"/>
              </a:spcBef>
              <a:spcAft>
                <a:spcPts val="0"/>
              </a:spcAft>
              <a:buSzPts val="1800"/>
              <a:buChar char="●"/>
            </a:pPr>
            <a:r>
              <a:rPr lang="en"/>
              <a:t>Eliminates false wakeup</a:t>
            </a:r>
            <a:endParaRPr/>
          </a:p>
        </p:txBody>
      </p:sp>
      <p:graphicFrame>
        <p:nvGraphicFramePr>
          <p:cNvPr id="113" name="Google Shape;113;p21"/>
          <p:cNvGraphicFramePr/>
          <p:nvPr/>
        </p:nvGraphicFramePr>
        <p:xfrm>
          <a:off x="4572000" y="2057400"/>
          <a:ext cx="4260300" cy="2377260"/>
        </p:xfrm>
        <a:graphic>
          <a:graphicData uri="http://schemas.openxmlformats.org/drawingml/2006/table">
            <a:tbl>
              <a:tblPr>
                <a:noFill/>
                <a:tableStyleId>{A5C1199B-8A1B-49DF-9AAC-7EFEB10ABCF6}</a:tableStyleId>
              </a:tblPr>
              <a:tblGrid>
                <a:gridCol w="2130150">
                  <a:extLst>
                    <a:ext uri="{9D8B030D-6E8A-4147-A177-3AD203B41FA5}">
                      <a16:colId xmlns:a16="http://schemas.microsoft.com/office/drawing/2014/main" val="20000"/>
                    </a:ext>
                  </a:extLst>
                </a:gridCol>
                <a:gridCol w="2130150">
                  <a:extLst>
                    <a:ext uri="{9D8B030D-6E8A-4147-A177-3AD203B41FA5}">
                      <a16:colId xmlns:a16="http://schemas.microsoft.com/office/drawing/2014/main" val="20001"/>
                    </a:ext>
                  </a:extLst>
                </a:gridCol>
              </a:tblGrid>
              <a:tr h="381000">
                <a:tc gridSpan="2">
                  <a:txBody>
                    <a:bodyPr/>
                    <a:lstStyle/>
                    <a:p>
                      <a:pPr marL="0" lvl="0" indent="0" algn="l" rtl="0">
                        <a:spcBef>
                          <a:spcPts val="0"/>
                        </a:spcBef>
                        <a:spcAft>
                          <a:spcPts val="0"/>
                        </a:spcAft>
                        <a:buNone/>
                      </a:pPr>
                      <a:r>
                        <a:rPr lang="en"/>
                        <a:t>Specifications</a:t>
                      </a:r>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Listening Mode Power</a:t>
                      </a:r>
                      <a:endParaRPr/>
                    </a:p>
                  </a:txBody>
                  <a:tcPr marL="91425" marR="91425" marT="91425" marB="91425"/>
                </a:tc>
                <a:tc>
                  <a:txBody>
                    <a:bodyPr/>
                    <a:lstStyle/>
                    <a:p>
                      <a:pPr marL="0" lvl="0" indent="0" algn="l" rtl="0">
                        <a:spcBef>
                          <a:spcPts val="0"/>
                        </a:spcBef>
                        <a:spcAft>
                          <a:spcPts val="0"/>
                        </a:spcAft>
                        <a:buNone/>
                      </a:pPr>
                      <a:r>
                        <a:rPr lang="en"/>
                        <a:t>2.3uA</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Wake up sensitivity</a:t>
                      </a:r>
                      <a:endParaRPr/>
                    </a:p>
                  </a:txBody>
                  <a:tcPr marL="91425" marR="91425" marT="91425" marB="91425"/>
                </a:tc>
                <a:tc>
                  <a:txBody>
                    <a:bodyPr/>
                    <a:lstStyle/>
                    <a:p>
                      <a:pPr marL="0" lvl="0" indent="0" algn="l" rtl="0">
                        <a:spcBef>
                          <a:spcPts val="0"/>
                        </a:spcBef>
                        <a:spcAft>
                          <a:spcPts val="0"/>
                        </a:spcAft>
                        <a:buNone/>
                      </a:pPr>
                      <a:r>
                        <a:rPr lang="en"/>
                        <a:t>225uV</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Supply Voltage</a:t>
                      </a:r>
                      <a:endParaRPr/>
                    </a:p>
                  </a:txBody>
                  <a:tcPr marL="91425" marR="91425" marT="91425" marB="91425"/>
                </a:tc>
                <a:tc>
                  <a:txBody>
                    <a:bodyPr/>
                    <a:lstStyle/>
                    <a:p>
                      <a:pPr marL="0" lvl="0" indent="0" algn="l" rtl="0">
                        <a:spcBef>
                          <a:spcPts val="0"/>
                        </a:spcBef>
                        <a:spcAft>
                          <a:spcPts val="0"/>
                        </a:spcAft>
                        <a:buNone/>
                      </a:pPr>
                      <a:r>
                        <a:rPr lang="en"/>
                        <a:t>2.4V - 3.6V</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Cost</a:t>
                      </a:r>
                      <a:endParaRPr/>
                    </a:p>
                  </a:txBody>
                  <a:tcPr marL="91425" marR="91425" marT="91425" marB="91425"/>
                </a:tc>
                <a:tc>
                  <a:txBody>
                    <a:bodyPr/>
                    <a:lstStyle/>
                    <a:p>
                      <a:pPr marL="0" lvl="0" indent="0" algn="l" rtl="0">
                        <a:spcBef>
                          <a:spcPts val="0"/>
                        </a:spcBef>
                        <a:spcAft>
                          <a:spcPts val="0"/>
                        </a:spcAft>
                        <a:buNone/>
                      </a:pPr>
                      <a:r>
                        <a:rPr lang="en"/>
                        <a:t>$5.48</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Frequency Range</a:t>
                      </a:r>
                      <a:endParaRPr/>
                    </a:p>
                  </a:txBody>
                  <a:tcPr marL="91425" marR="91425" marT="91425" marB="91425"/>
                </a:tc>
                <a:tc>
                  <a:txBody>
                    <a:bodyPr/>
                    <a:lstStyle/>
                    <a:p>
                      <a:pPr marL="0" lvl="0" indent="0" algn="l" rtl="0">
                        <a:spcBef>
                          <a:spcPts val="0"/>
                        </a:spcBef>
                        <a:spcAft>
                          <a:spcPts val="0"/>
                        </a:spcAft>
                        <a:buNone/>
                      </a:pPr>
                      <a:r>
                        <a:rPr lang="en"/>
                        <a:t>15 - 150kHz</a:t>
                      </a:r>
                      <a:endParaRPr/>
                    </a:p>
                  </a:txBody>
                  <a:tcPr marL="91425" marR="91425" marT="91425" marB="91425"/>
                </a:tc>
                <a:extLst>
                  <a:ext uri="{0D108BD9-81ED-4DB2-BD59-A6C34878D82A}">
                    <a16:rowId xmlns:a16="http://schemas.microsoft.com/office/drawing/2014/main" val="10005"/>
                  </a:ext>
                </a:extLst>
              </a:tr>
            </a:tbl>
          </a:graphicData>
        </a:graphic>
      </p:graphicFrame>
      <p:pic>
        <p:nvPicPr>
          <p:cNvPr id="114" name="Google Shape;114;p21"/>
          <p:cNvPicPr preferRelativeResize="0"/>
          <p:nvPr/>
        </p:nvPicPr>
        <p:blipFill>
          <a:blip r:embed="rId3">
            <a:alphaModFix/>
          </a:blip>
          <a:stretch>
            <a:fillRect/>
          </a:stretch>
        </p:blipFill>
        <p:spPr>
          <a:xfrm>
            <a:off x="991850" y="3554125"/>
            <a:ext cx="2430900" cy="24309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1387</Words>
  <Application>Microsoft Office PowerPoint</Application>
  <PresentationFormat>Custom</PresentationFormat>
  <Paragraphs>256</Paragraphs>
  <Slides>32</Slides>
  <Notes>32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32</vt:i4>
      </vt:variant>
    </vt:vector>
  </HeadingPairs>
  <TitlesOfParts>
    <vt:vector size="34" baseType="lpstr">
      <vt:lpstr>Arial</vt:lpstr>
      <vt:lpstr>Simple Light</vt:lpstr>
      <vt:lpstr>SmartLock Group A</vt:lpstr>
      <vt:lpstr>Goals and Objectives </vt:lpstr>
      <vt:lpstr>Motivations </vt:lpstr>
      <vt:lpstr>Block Diagram </vt:lpstr>
      <vt:lpstr>Operational Flow Chart D</vt:lpstr>
      <vt:lpstr>Microcontroller</vt:lpstr>
      <vt:lpstr>Keyless Entry Block Diagram</vt:lpstr>
      <vt:lpstr>Keyless Entry High Frequency Transceiver</vt:lpstr>
      <vt:lpstr>Low Frequency Wakeup Receiver</vt:lpstr>
      <vt:lpstr>Low Frequency Transmitter</vt:lpstr>
      <vt:lpstr>WiFi Integration Block Diagram</vt:lpstr>
      <vt:lpstr>WIFI module</vt:lpstr>
      <vt:lpstr>Server Back End </vt:lpstr>
      <vt:lpstr>Mobile Application    </vt:lpstr>
      <vt:lpstr>Mobile Application Features</vt:lpstr>
      <vt:lpstr>Mobile Application Feature </vt:lpstr>
      <vt:lpstr>Use Case Diagram  </vt:lpstr>
      <vt:lpstr>Additional Devices Block Diagram</vt:lpstr>
      <vt:lpstr>Indicating Devices</vt:lpstr>
      <vt:lpstr>Servo Motor</vt:lpstr>
      <vt:lpstr>Power Flow Block Diagram</vt:lpstr>
      <vt:lpstr>Power</vt:lpstr>
      <vt:lpstr>Door Schematic</vt:lpstr>
      <vt:lpstr>Key Fob Schematic</vt:lpstr>
      <vt:lpstr>PCB Layout</vt:lpstr>
      <vt:lpstr>Administrative Content</vt:lpstr>
      <vt:lpstr>Work Distribution</vt:lpstr>
      <vt:lpstr>Development Budget   M </vt:lpstr>
      <vt:lpstr>Cost Per Unit   M</vt:lpstr>
      <vt:lpstr>Current Progress   M</vt:lpstr>
      <vt:lpstr>Potential Roadblocks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SmartLock Group A</dc:title>
  <cp:lastModifiedBy>Greg Mueth</cp:lastModifiedBy>
  <cp:revision>2</cp:revision>
  <dcterms:modified xsi:type="dcterms:W3CDTF">2018-09-14T13:02:35Z</dcterms:modified>
</cp:coreProperties>
</file>