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614418E-38D7-4645-A283-9F55D81DB2BE}">
  <a:tblStyle styleId="{7614418E-38D7-4645-A283-9F55D81DB2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1e42f68ee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1e42f68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e42f68ee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e42f68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e42f68ee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e42f68e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161f86b5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2161f86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1e42f68ee_0_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1e42f68e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1e42f68ee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1e42f68e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40f9482a5c6ff1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40f9482a5c6ff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1e42f68ee_0_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1e42f68e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1e42f68ee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1e42f68e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213b2c46e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213b2c4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1e42f68ee_3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1e42f68e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e42f68ee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e42f68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213b2c46e_1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213b2c46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2161f86b5_6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2161f86b5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1e42f68ee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1e42f68e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1e42f68ee_0_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1e42f68e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1e42f68ee_0_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1e42f68e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1e42f68ee_0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1e42f68e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1e42f68ee_0_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1e42f68e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1e42f68ee_0_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1e42f68e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1e42f68ee_0_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1e42f68e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1e42f68ee_0_1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1e42f68e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e42f68ee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e42f68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1e42f68ee_0_1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1e42f68e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1e42f68ee_0_1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1e42f68e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2161f86b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2161f86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e42f68ee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e42f68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e42f68ee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e42f68e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161f86b5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161f86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161f86b5_5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2161f86b5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e42f68ee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e42f68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11700" y="378750"/>
            <a:ext cx="8520600" cy="61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311700" y="1041550"/>
            <a:ext cx="8520600" cy="547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  <a:defRPr sz="2000"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92275" y="7015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92275" y="7015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2275" y="7015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81425" y="902550"/>
            <a:ext cx="5709900" cy="23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Impact"/>
                <a:ea typeface="Impact"/>
                <a:cs typeface="Impact"/>
                <a:sym typeface="Impact"/>
              </a:rPr>
              <a:t>Interactive 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Impact"/>
                <a:ea typeface="Impact"/>
                <a:cs typeface="Impact"/>
                <a:sym typeface="Impact"/>
              </a:rPr>
              <a:t>Chess Trainer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841575" y="3960500"/>
            <a:ext cx="3792900" cy="23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Group 7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Eric Roberts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Jean Melgarejo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Saeed Rahaman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Brandon Dupoux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325" y="1983200"/>
            <a:ext cx="2783951" cy="459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5863" y="149575"/>
            <a:ext cx="1600025" cy="16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 Location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08400"/>
            <a:ext cx="8520600" cy="54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ystem Purpose: To detect when a chess piece is being moved by the user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Magnet Switches vs Pressure Switches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Low cost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Need a switch for each square on chess board (64)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338" y="3266850"/>
            <a:ext cx="3051325" cy="30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Reed Switch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08400"/>
            <a:ext cx="8520600" cy="5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Reed switch works with magnets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Magnet brings the contacts together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89" y="2205000"/>
            <a:ext cx="4252575" cy="26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499" y="4247925"/>
            <a:ext cx="4590075" cy="20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Reed Switch Matrix Design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727" y="2028625"/>
            <a:ext cx="4883351" cy="41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093275"/>
            <a:ext cx="8520600" cy="54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Sample 1 row at a time, detect on columns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Diodes prevent ghosting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 Identification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08399"/>
            <a:ext cx="8520600" cy="1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System Purpose: Identify which </a:t>
            </a:r>
            <a:r>
              <a:rPr lang="en"/>
              <a:t>piece</a:t>
            </a:r>
            <a:r>
              <a:rPr lang="en"/>
              <a:t> has been added/removed from the board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Unique Resistors located in each chess </a:t>
            </a:r>
            <a:r>
              <a:rPr lang="en"/>
              <a:t>piece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Microcontroller samples board for changes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975" y="3040625"/>
            <a:ext cx="3042950" cy="30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5783150" y="3383550"/>
            <a:ext cx="2800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 magnetic c</a:t>
            </a:r>
            <a:r>
              <a:rPr lang="en" sz="1800"/>
              <a:t>ontacts on each and every tile</a:t>
            </a:r>
            <a:endParaRPr sz="1800"/>
          </a:p>
        </p:txBody>
      </p:sp>
      <p:cxnSp>
        <p:nvCxnSpPr>
          <p:cNvPr id="152" name="Google Shape;152;p25"/>
          <p:cNvCxnSpPr>
            <a:stCxn id="151" idx="1"/>
          </p:cNvCxnSpPr>
          <p:nvPr/>
        </p:nvCxnSpPr>
        <p:spPr>
          <a:xfrm rot="10800000">
            <a:off x="5147450" y="3674400"/>
            <a:ext cx="635700" cy="90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5"/>
          <p:cNvCxnSpPr>
            <a:stCxn id="151" idx="1"/>
          </p:cNvCxnSpPr>
          <p:nvPr/>
        </p:nvCxnSpPr>
        <p:spPr>
          <a:xfrm flipH="1">
            <a:off x="5162450" y="3765300"/>
            <a:ext cx="620700" cy="25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5"/>
          <p:cNvSpPr/>
          <p:nvPr/>
        </p:nvSpPr>
        <p:spPr>
          <a:xfrm>
            <a:off x="772100" y="3752113"/>
            <a:ext cx="878100" cy="16200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772100" y="4124375"/>
            <a:ext cx="878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15 BIT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ADC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156" name="Google Shape;156;p25"/>
          <p:cNvCxnSpPr/>
          <p:nvPr/>
        </p:nvCxnSpPr>
        <p:spPr>
          <a:xfrm>
            <a:off x="1665300" y="3996725"/>
            <a:ext cx="756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5"/>
          <p:cNvCxnSpPr/>
          <p:nvPr/>
        </p:nvCxnSpPr>
        <p:spPr>
          <a:xfrm>
            <a:off x="1665300" y="5087750"/>
            <a:ext cx="756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25"/>
          <p:cNvSpPr txBox="1"/>
          <p:nvPr/>
        </p:nvSpPr>
        <p:spPr>
          <a:xfrm>
            <a:off x="5783150" y="4887875"/>
            <a:ext cx="2800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All tile contacts are connected in Parallel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 Identification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08400"/>
            <a:ext cx="6061800" cy="51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Magnets embedded in each piece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Resistors soldered between magnets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32 chess pieces in a set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16 pieces per team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6 unique pieces on a team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12 total unique resistors needed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Values range from 100K to 10M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27129" r="27849" t="0"/>
          <a:stretch/>
        </p:blipFill>
        <p:spPr>
          <a:xfrm>
            <a:off x="6373525" y="1464700"/>
            <a:ext cx="2119475" cy="47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6918525" y="5677150"/>
            <a:ext cx="212100" cy="495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7843050" y="5677150"/>
            <a:ext cx="212100" cy="495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933">
            <a:off x="7051423" y="4818384"/>
            <a:ext cx="888505" cy="888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6"/>
          <p:cNvCxnSpPr>
            <a:endCxn id="166" idx="0"/>
          </p:cNvCxnSpPr>
          <p:nvPr/>
        </p:nvCxnSpPr>
        <p:spPr>
          <a:xfrm flipH="1">
            <a:off x="7024575" y="5268250"/>
            <a:ext cx="15000" cy="40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6"/>
          <p:cNvCxnSpPr>
            <a:endCxn id="167" idx="0"/>
          </p:cNvCxnSpPr>
          <p:nvPr/>
        </p:nvCxnSpPr>
        <p:spPr>
          <a:xfrm>
            <a:off x="7947900" y="5268250"/>
            <a:ext cx="1200" cy="40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6"/>
          <p:cNvSpPr txBox="1"/>
          <p:nvPr/>
        </p:nvSpPr>
        <p:spPr>
          <a:xfrm>
            <a:off x="4572000" y="4066238"/>
            <a:ext cx="1150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Resistor</a:t>
            </a:r>
            <a:endParaRPr sz="2000"/>
          </a:p>
        </p:txBody>
      </p:sp>
      <p:cxnSp>
        <p:nvCxnSpPr>
          <p:cNvPr id="172" name="Google Shape;172;p26"/>
          <p:cNvCxnSpPr>
            <a:stCxn id="171" idx="3"/>
          </p:cNvCxnSpPr>
          <p:nvPr/>
        </p:nvCxnSpPr>
        <p:spPr>
          <a:xfrm>
            <a:off x="5722500" y="4313888"/>
            <a:ext cx="1589700" cy="909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6"/>
          <p:cNvSpPr txBox="1"/>
          <p:nvPr/>
        </p:nvSpPr>
        <p:spPr>
          <a:xfrm>
            <a:off x="4011675" y="4737600"/>
            <a:ext cx="1619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Soldered Connections </a:t>
            </a:r>
            <a:endParaRPr sz="2000"/>
          </a:p>
        </p:txBody>
      </p:sp>
      <p:sp>
        <p:nvSpPr>
          <p:cNvPr id="174" name="Google Shape;174;p26"/>
          <p:cNvSpPr txBox="1"/>
          <p:nvPr/>
        </p:nvSpPr>
        <p:spPr>
          <a:xfrm>
            <a:off x="3762150" y="5677150"/>
            <a:ext cx="1619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Magnet</a:t>
            </a:r>
            <a:endParaRPr sz="2000"/>
          </a:p>
        </p:txBody>
      </p:sp>
      <p:cxnSp>
        <p:nvCxnSpPr>
          <p:cNvPr id="175" name="Google Shape;175;p26"/>
          <p:cNvCxnSpPr>
            <a:stCxn id="173" idx="3"/>
            <a:endCxn id="166" idx="0"/>
          </p:cNvCxnSpPr>
          <p:nvPr/>
        </p:nvCxnSpPr>
        <p:spPr>
          <a:xfrm>
            <a:off x="5631375" y="5119350"/>
            <a:ext cx="1393200" cy="557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6"/>
          <p:cNvCxnSpPr>
            <a:stCxn id="174" idx="3"/>
            <a:endCxn id="166" idx="1"/>
          </p:cNvCxnSpPr>
          <p:nvPr/>
        </p:nvCxnSpPr>
        <p:spPr>
          <a:xfrm>
            <a:off x="5381850" y="5924800"/>
            <a:ext cx="15366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 Identification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1195975"/>
            <a:ext cx="4623600" cy="52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Simple voltage divider design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Ability to detect within 152µV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Minimum change is 7.3mV for any </a:t>
            </a:r>
            <a:r>
              <a:rPr lang="en"/>
              <a:t>scenario (48x)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More pieces on the board, harder it is to detect changes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Resolution is greatest when reference resistor is close to the value of the board resistance</a:t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091175" y="2773812"/>
            <a:ext cx="1652450" cy="16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504" y="2904162"/>
            <a:ext cx="1391800" cy="139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7"/>
          <p:cNvCxnSpPr/>
          <p:nvPr/>
        </p:nvCxnSpPr>
        <p:spPr>
          <a:xfrm rot="10800000">
            <a:off x="6902350" y="1998375"/>
            <a:ext cx="16200" cy="1211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7"/>
          <p:cNvSpPr txBox="1"/>
          <p:nvPr/>
        </p:nvSpPr>
        <p:spPr>
          <a:xfrm>
            <a:off x="6652500" y="1619775"/>
            <a:ext cx="529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Vcc</a:t>
            </a:r>
            <a:endParaRPr b="1"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504" y="4699887"/>
            <a:ext cx="1391800" cy="139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7"/>
          <p:cNvCxnSpPr/>
          <p:nvPr/>
        </p:nvCxnSpPr>
        <p:spPr>
          <a:xfrm>
            <a:off x="6916804" y="4144563"/>
            <a:ext cx="1200" cy="715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7"/>
          <p:cNvSpPr/>
          <p:nvPr/>
        </p:nvSpPr>
        <p:spPr>
          <a:xfrm rot="-2700000">
            <a:off x="6781698" y="5934483"/>
            <a:ext cx="257528" cy="272378"/>
          </a:xfrm>
          <a:prstGeom prst="rtTriangle">
            <a:avLst/>
          </a:prstGeom>
          <a:solidFill>
            <a:srgbClr val="000000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7182300" y="3147650"/>
            <a:ext cx="1537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Equivalent Resistance of the Board</a:t>
            </a:r>
            <a:endParaRPr b="1" sz="1600"/>
          </a:p>
        </p:txBody>
      </p:sp>
      <p:sp>
        <p:nvSpPr>
          <p:cNvPr id="191" name="Google Shape;191;p27"/>
          <p:cNvSpPr txBox="1"/>
          <p:nvPr/>
        </p:nvSpPr>
        <p:spPr>
          <a:xfrm>
            <a:off x="7182300" y="4943388"/>
            <a:ext cx="1537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Reference Resistor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(10KΩ)</a:t>
            </a:r>
            <a:endParaRPr b="1" sz="1600"/>
          </a:p>
        </p:txBody>
      </p:sp>
      <p:cxnSp>
        <p:nvCxnSpPr>
          <p:cNvPr id="192" name="Google Shape;192;p27"/>
          <p:cNvCxnSpPr>
            <a:stCxn id="187" idx="0"/>
          </p:cNvCxnSpPr>
          <p:nvPr/>
        </p:nvCxnSpPr>
        <p:spPr>
          <a:xfrm rot="10800000">
            <a:off x="5601304" y="4692987"/>
            <a:ext cx="1316100" cy="6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7"/>
          <p:cNvSpPr txBox="1"/>
          <p:nvPr/>
        </p:nvSpPr>
        <p:spPr>
          <a:xfrm>
            <a:off x="5067000" y="4507125"/>
            <a:ext cx="6735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ADC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System Purpose: Providing efficient and regulated energy distribution to microcontroller and integrated circuits.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Required Parts and Considerations: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Lithium-Ion Battery (Rechargeable)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Linear Voltage Regulator (Simple Design/Less Efficient)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Step-Down Switching Regulator (More Efficient/Intricate Design)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Power Consumption Overview (Current and Efficiency)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50" y="4239800"/>
            <a:ext cx="6930501" cy="22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Lithium-Ion Battery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Rechargeable</a:t>
            </a:r>
            <a:r>
              <a:rPr lang="en"/>
              <a:t> </a:t>
            </a:r>
            <a:r>
              <a:rPr lang="en"/>
              <a:t>Electrical</a:t>
            </a:r>
            <a:r>
              <a:rPr lang="en"/>
              <a:t> Device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Safety Consideration Required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Protective Power Circuits Embedded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Regulated to a Safe 5 Volts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Battery Capacity: (3400x4 mAh)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Input Voltage: (8.4-6 Volts)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125" y="3951675"/>
            <a:ext cx="3238224" cy="25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951675"/>
            <a:ext cx="527942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Voltage Regulator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Simple Design Implementation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Constant 5 Volt and 3 Amp Limit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Cheaper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Electrolytic Capacitor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Bad Efficiency ([Vin-Vout]*I)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Heat Sink Required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150" y="4523425"/>
            <a:ext cx="348615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6194025" y="4084225"/>
            <a:ext cx="1790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LM1085</a:t>
            </a:r>
            <a:endParaRPr b="1"/>
          </a:p>
        </p:txBody>
      </p:sp>
      <p:sp>
        <p:nvSpPr>
          <p:cNvPr id="217" name="Google Shape;217;p30"/>
          <p:cNvSpPr txBox="1"/>
          <p:nvPr/>
        </p:nvSpPr>
        <p:spPr>
          <a:xfrm>
            <a:off x="7128275" y="4341150"/>
            <a:ext cx="7337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Switching Voltage Regulator</a:t>
            </a:r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Very High Efficiency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Constant 5 Volt and 3 Amp Limit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Ceramic Capacitor (Low-</a:t>
            </a:r>
            <a:r>
              <a:rPr lang="en"/>
              <a:t>Impedance</a:t>
            </a:r>
            <a:r>
              <a:rPr lang="en"/>
              <a:t>/High Frequency)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Difficult Design Implementation (Surface Mount)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Costly (Compared to Linear)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Requires Extra Space (Noise)</a:t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900" y="4966150"/>
            <a:ext cx="5386400" cy="1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4804700" y="4476250"/>
            <a:ext cx="26688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LM2596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4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Online chess is limited and non-</a:t>
            </a:r>
            <a:r>
              <a:rPr lang="en"/>
              <a:t>physical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Robotic chess is expensive and </a:t>
            </a:r>
            <a:r>
              <a:rPr lang="en" sz="2400"/>
              <a:t>infeasible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Basic training techniques are ancient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Playing chess promotes intellectual and social development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650" y="3294095"/>
            <a:ext cx="3941701" cy="29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550" y="3429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Consumption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Max power consumption when all 64 RGB LEDs displaying one color is 6.53 Watts plus microcontroller.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Battery life in worst case scenario is roughly 2 hours.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Realistically, </a:t>
            </a:r>
            <a:r>
              <a:rPr lang="en"/>
              <a:t>chess board</a:t>
            </a:r>
            <a:r>
              <a:rPr lang="en"/>
              <a:t> will not have all LEDs on at the same time for the full duty cycle.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Typical power consumption </a:t>
            </a:r>
            <a:r>
              <a:rPr lang="en"/>
              <a:t>assuming a normal chess game should run around 5-6 hours.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Switching Voltage Regulator will be utilized only if battery life isn’t acceptable. (Microcontroller and IC’s draw more battery than expected)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Chess Engine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Multiple chess engines were tested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CPU load, time, move legality and size were checked for each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MicroMax was chosen to be the most efficient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8" name="Google Shape;238;p33"/>
          <p:cNvGraphicFramePr/>
          <p:nvPr/>
        </p:nvGraphicFramePr>
        <p:xfrm>
          <a:off x="888550" y="314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2455625"/>
                <a:gridCol w="2455625"/>
                <a:gridCol w="2455625"/>
              </a:tblGrid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Chess Engine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CPU Load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Time</a:t>
                      </a:r>
                      <a:endParaRPr b="1" sz="18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Stockfish 9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3 %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20 seconds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MicroMax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3%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2 seconds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Faile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30%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10 seconds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GNU Chess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15%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5 seconds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Sunfish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5%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4 seconds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System Purpose: Processing data from all the inputs and determining correct outputs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ATmega2560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Lots of GPIO for Led Lighting and Piece Locator Matrices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16Mhz clock speed for refresh rate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Many PWM outputs for LED driver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Will need external 15 bit ADC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Developer Boards </a:t>
            </a:r>
            <a:r>
              <a:rPr lang="en"/>
              <a:t>widely</a:t>
            </a:r>
            <a:r>
              <a:rPr lang="en"/>
              <a:t> available an low cost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Many designs built upon ATmega </a:t>
            </a:r>
            <a:r>
              <a:rPr lang="en"/>
              <a:t>Platform</a:t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825" y="4706141"/>
            <a:ext cx="3345750" cy="162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150" y="4433650"/>
            <a:ext cx="1765400" cy="17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(RGB LED Array)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3">
            <a:alphaModFix/>
          </a:blip>
          <a:srcRect b="17280" l="0" r="0" t="0"/>
          <a:stretch/>
        </p:blipFill>
        <p:spPr>
          <a:xfrm>
            <a:off x="2094550" y="1062000"/>
            <a:ext cx="4932847" cy="544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>
            <a:off x="3259525" y="3068825"/>
            <a:ext cx="1486800" cy="907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35"/>
          <p:cNvCxnSpPr>
            <a:stCxn id="255" idx="3"/>
            <a:endCxn id="253" idx="1"/>
          </p:cNvCxnSpPr>
          <p:nvPr/>
        </p:nvCxnSpPr>
        <p:spPr>
          <a:xfrm>
            <a:off x="1470350" y="2960075"/>
            <a:ext cx="1789200" cy="56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5" name="Google Shape;255;p35"/>
          <p:cNvSpPr txBox="1"/>
          <p:nvPr/>
        </p:nvSpPr>
        <p:spPr>
          <a:xfrm>
            <a:off x="444050" y="2747975"/>
            <a:ext cx="1026300" cy="42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3x3 Matrix</a:t>
            </a:r>
            <a:endParaRPr/>
          </a:p>
        </p:txBody>
      </p:sp>
      <p:sp>
        <p:nvSpPr>
          <p:cNvPr id="256" name="Google Shape;256;p35"/>
          <p:cNvSpPr txBox="1"/>
          <p:nvPr/>
        </p:nvSpPr>
        <p:spPr>
          <a:xfrm>
            <a:off x="444050" y="4260075"/>
            <a:ext cx="938100" cy="42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TLC5947</a:t>
            </a:r>
            <a:endParaRPr/>
          </a:p>
        </p:txBody>
      </p:sp>
      <p:cxnSp>
        <p:nvCxnSpPr>
          <p:cNvPr id="257" name="Google Shape;257;p35"/>
          <p:cNvCxnSpPr/>
          <p:nvPr/>
        </p:nvCxnSpPr>
        <p:spPr>
          <a:xfrm flipH="1" rot="10800000">
            <a:off x="1382035" y="4183929"/>
            <a:ext cx="1134300" cy="24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5"/>
          <p:cNvCxnSpPr/>
          <p:nvPr/>
        </p:nvCxnSpPr>
        <p:spPr>
          <a:xfrm flipH="1">
            <a:off x="5841775" y="2821775"/>
            <a:ext cx="1420800" cy="276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5"/>
          <p:cNvSpPr txBox="1"/>
          <p:nvPr/>
        </p:nvSpPr>
        <p:spPr>
          <a:xfrm>
            <a:off x="7262575" y="2535875"/>
            <a:ext cx="1312500" cy="42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SN74HC595N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Schematic</a:t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50" y="1045975"/>
            <a:ext cx="7501425" cy="54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PCB Layout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425" y="1062450"/>
            <a:ext cx="6567360" cy="56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4">
            <a:alphaModFix/>
          </a:blip>
          <a:srcRect b="0" l="22955" r="25343" t="0"/>
          <a:stretch/>
        </p:blipFill>
        <p:spPr>
          <a:xfrm>
            <a:off x="400525" y="2469125"/>
            <a:ext cx="3793225" cy="308415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3" name="Google Shape;273;p37"/>
          <p:cNvCxnSpPr/>
          <p:nvPr/>
        </p:nvCxnSpPr>
        <p:spPr>
          <a:xfrm flipH="1" rot="10800000">
            <a:off x="4252950" y="1489875"/>
            <a:ext cx="1381500" cy="9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7"/>
          <p:cNvCxnSpPr/>
          <p:nvPr/>
        </p:nvCxnSpPr>
        <p:spPr>
          <a:xfrm flipH="1">
            <a:off x="4274275" y="1500775"/>
            <a:ext cx="1443900" cy="89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311700" y="2455800"/>
            <a:ext cx="8520600" cy="14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ADMINISTRATIVE</a:t>
            </a:r>
            <a:endParaRPr b="1"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CONTENT</a:t>
            </a:r>
            <a:endParaRPr b="1" sz="4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</a:t>
            </a:r>
            <a:r>
              <a:rPr lang="en"/>
              <a:t>Distribution</a:t>
            </a:r>
            <a:endParaRPr/>
          </a:p>
        </p:txBody>
      </p:sp>
      <p:graphicFrame>
        <p:nvGraphicFramePr>
          <p:cNvPr id="285" name="Google Shape;285;p39"/>
          <p:cNvGraphicFramePr/>
          <p:nvPr/>
        </p:nvGraphicFramePr>
        <p:xfrm>
          <a:off x="430250" y="2328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1655200"/>
                <a:gridCol w="1473525"/>
                <a:gridCol w="1549225"/>
                <a:gridCol w="1715750"/>
                <a:gridCol w="1882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Work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Distribution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LED Lighting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Piece Locator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Piece Identification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Power/ Microcontroller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Brandon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X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Saeed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X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Eric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X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Jean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X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graphicFrame>
        <p:nvGraphicFramePr>
          <p:cNvPr id="291" name="Google Shape;291;p40"/>
          <p:cNvGraphicFramePr/>
          <p:nvPr/>
        </p:nvGraphicFramePr>
        <p:xfrm>
          <a:off x="359438" y="120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3017250"/>
                <a:gridCol w="973500"/>
                <a:gridCol w="1064325"/>
                <a:gridCol w="1685025"/>
                <a:gridCol w="1685025"/>
              </a:tblGrid>
              <a:tr h="622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Item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Supplier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Cost/Item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Number of items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Total Cost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Common Anode LEDs (pack 100)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Edgelec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8.99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8.99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16bit ADC dev board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Hiletgo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Chess Piece Set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Amazon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11.08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11.08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Mux/Demux (pack 10)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TI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7.99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7.99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24 Channel LED driver Dev Board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Adafruit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18.97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18.97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Lauan Plywood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Lowes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6.32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12.64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Magnets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Amazon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22.29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22.29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Reed Switches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DigiKey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0.51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100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39.16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>
            <a:off x="454450" y="1418425"/>
            <a:ext cx="8166300" cy="494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1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pic>
        <p:nvPicPr>
          <p:cNvPr id="298" name="Google Shape;29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1403115"/>
            <a:ext cx="8267700" cy="49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Objectives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68975"/>
            <a:ext cx="83589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Two playing modes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Player vs Player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Player vs Computer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Light up possible </a:t>
            </a:r>
            <a:r>
              <a:rPr lang="en"/>
              <a:t>movements</a:t>
            </a:r>
            <a:r>
              <a:rPr lang="en"/>
              <a:t> a selected piece can take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Utilize </a:t>
            </a:r>
            <a:r>
              <a:rPr lang="en"/>
              <a:t>piece</a:t>
            </a:r>
            <a:r>
              <a:rPr lang="en"/>
              <a:t> identification so multiple starting </a:t>
            </a:r>
            <a:r>
              <a:rPr lang="en"/>
              <a:t>scenarios</a:t>
            </a:r>
            <a:r>
              <a:rPr lang="en"/>
              <a:t> can take place*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RGB LED matrix as the output 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96775" y="6013275"/>
            <a:ext cx="7312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*Player vs Player mode only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050" y="3330600"/>
            <a:ext cx="3114700" cy="29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050" y="3330612"/>
            <a:ext cx="3114700" cy="297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304" name="Google Shape;304;p42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Reed Switch magnetic field inconsistencies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Magnets becoming weak after high heat from solder iron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Magnets interacting with multiple reed switches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LED driver frequency too low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311700" y="2625625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QUESTIONS</a:t>
            </a:r>
            <a:endParaRPr b="1"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1637450" y="202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2934550"/>
                <a:gridCol w="2934550"/>
              </a:tblGrid>
              <a:tr h="63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Parameter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Specification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 Life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hours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~5 lbs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Event Response Time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1-2 seconds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Cost (Prototype)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$200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Assembly Block Diagram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50" y="1260792"/>
            <a:ext cx="712470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Lighting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08400"/>
            <a:ext cx="8520600" cy="29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System Purpose: Provide a visual output to the players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8x8 RGB LED matrix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LED controller and shift register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Pin reduction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Source provided by shift reg controlled BJTs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Refresh rate determined by CLK &amp; SR latch speeds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33430" l="0" r="0" t="0"/>
          <a:stretch/>
        </p:blipFill>
        <p:spPr>
          <a:xfrm>
            <a:off x="892875" y="4189187"/>
            <a:ext cx="3450351" cy="17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275" y="3793975"/>
            <a:ext cx="2507725" cy="25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Controller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08400"/>
            <a:ext cx="8520600" cy="51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Model: TLC5947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Uses: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LED column select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PWM control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Pros: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Constant current sink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24 channel output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4777350" y="133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389275"/>
                <a:gridCol w="389275"/>
                <a:gridCol w="389275"/>
                <a:gridCol w="389275"/>
                <a:gridCol w="389275"/>
                <a:gridCol w="389275"/>
                <a:gridCol w="389275"/>
                <a:gridCol w="389275"/>
                <a:gridCol w="389275"/>
                <a:gridCol w="389275"/>
              </a:tblGrid>
              <a:tr h="491000">
                <a:tc gridSpan="10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Specifications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9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 Voltage Max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 V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9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 Current Max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 mA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9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$3.47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910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Dimensions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11.00 mm × 6.20 mm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875" y="3715825"/>
            <a:ext cx="3443424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050" y="4162425"/>
            <a:ext cx="2839150" cy="19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 Register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08400"/>
            <a:ext cx="8520600" cy="51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Model: SN74HC595N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Uses: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LED row select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Pros: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Control at high speeds (25 MHz)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Sink up to 70 mA of current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112" name="Google Shape;112;p20"/>
          <p:cNvGraphicFramePr/>
          <p:nvPr/>
        </p:nvGraphicFramePr>
        <p:xfrm>
          <a:off x="4777350" y="118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{7614418E-38D7-4645-A283-9F55D81DB2BE}</a:tableStyleId>
              </a:tblPr>
              <a:tblGrid>
                <a:gridCol w="386300"/>
                <a:gridCol w="386300"/>
                <a:gridCol w="386300"/>
                <a:gridCol w="386300"/>
                <a:gridCol w="386300"/>
                <a:gridCol w="386300"/>
                <a:gridCol w="386300"/>
                <a:gridCol w="386300"/>
                <a:gridCol w="386300"/>
                <a:gridCol w="386300"/>
              </a:tblGrid>
              <a:tr h="483150">
                <a:tc gridSpan="10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Specifications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831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 Voltage Max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 V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831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 Current Max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 mA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831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$0.43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831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Dimensions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19.31 mm × 6.35 mm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275" y="3793975"/>
            <a:ext cx="2507725" cy="25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98" y="3490200"/>
            <a:ext cx="3863000" cy="273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218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8x8 LED Matrix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08399"/>
            <a:ext cx="85206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Controlled using two components: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TLC5947 and SN74HC595N 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60132" l="0" r="60331" t="0"/>
          <a:stretch/>
        </p:blipFill>
        <p:spPr>
          <a:xfrm>
            <a:off x="903875" y="1973850"/>
            <a:ext cx="7191249" cy="45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