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1"/>
  </p:notesMasterIdLst>
  <p:handoutMasterIdLst>
    <p:handoutMasterId r:id="rId42"/>
  </p:handoutMasterIdLst>
  <p:sldIdLst>
    <p:sldId id="256" r:id="rId5"/>
    <p:sldId id="280" r:id="rId6"/>
    <p:sldId id="260" r:id="rId7"/>
    <p:sldId id="272" r:id="rId8"/>
    <p:sldId id="310" r:id="rId9"/>
    <p:sldId id="305" r:id="rId10"/>
    <p:sldId id="306" r:id="rId11"/>
    <p:sldId id="308" r:id="rId12"/>
    <p:sldId id="283" r:id="rId13"/>
    <p:sldId id="284" r:id="rId14"/>
    <p:sldId id="285" r:id="rId15"/>
    <p:sldId id="291" r:id="rId16"/>
    <p:sldId id="296" r:id="rId17"/>
    <p:sldId id="297" r:id="rId18"/>
    <p:sldId id="298" r:id="rId19"/>
    <p:sldId id="300" r:id="rId20"/>
    <p:sldId id="273" r:id="rId21"/>
    <p:sldId id="279" r:id="rId22"/>
    <p:sldId id="275" r:id="rId23"/>
    <p:sldId id="277" r:id="rId24"/>
    <p:sldId id="278" r:id="rId25"/>
    <p:sldId id="292" r:id="rId26"/>
    <p:sldId id="293" r:id="rId27"/>
    <p:sldId id="294" r:id="rId28"/>
    <p:sldId id="269" r:id="rId29"/>
    <p:sldId id="311" r:id="rId30"/>
    <p:sldId id="312" r:id="rId31"/>
    <p:sldId id="313" r:id="rId32"/>
    <p:sldId id="314" r:id="rId33"/>
    <p:sldId id="315" r:id="rId34"/>
    <p:sldId id="316" r:id="rId35"/>
    <p:sldId id="317" r:id="rId36"/>
    <p:sldId id="304" r:id="rId37"/>
    <p:sldId id="301" r:id="rId38"/>
    <p:sldId id="302"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F3F3F"/>
    <a:srgbClr val="F2F2F2"/>
    <a:srgbClr val="014067"/>
    <a:srgbClr val="014E7D"/>
    <a:srgbClr val="013657"/>
    <a:srgbClr val="01456F"/>
    <a:srgbClr val="014B79"/>
    <a:srgbClr val="0937C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6BA431-6E1B-8340-B63E-20012D0F9552}" v="47" dt="2018-11-30T14:25:13.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24"/>
  </p:normalViewPr>
  <p:slideViewPr>
    <p:cSldViewPr snapToGrid="0">
      <p:cViewPr varScale="1">
        <p:scale>
          <a:sx n="106" d="100"/>
          <a:sy n="106" d="100"/>
        </p:scale>
        <p:origin x="792" y="184"/>
      </p:cViewPr>
      <p:guideLst>
        <p:guide pos="3840"/>
        <p:guide pos="597"/>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Column3</c:v>
                </c:pt>
              </c:strCache>
            </c:strRef>
          </c:tx>
          <c:spPr>
            <a:pattFill prst="narVert">
              <a:fgClr>
                <a:schemeClr val="accent3">
                  <a:shade val="65000"/>
                </a:schemeClr>
              </a:fgClr>
              <a:bgClr>
                <a:schemeClr val="accent3">
                  <a:shade val="65000"/>
                  <a:lumMod val="20000"/>
                  <a:lumOff val="80000"/>
                </a:schemeClr>
              </a:bgClr>
            </a:pattFill>
            <a:ln>
              <a:noFill/>
            </a:ln>
            <a:effectLst>
              <a:innerShdw blurRad="114300">
                <a:schemeClr val="accent3">
                  <a:shade val="65000"/>
                </a:schemeClr>
              </a:innerShdw>
            </a:effectLst>
          </c:spPr>
          <c:invertIfNegative val="0"/>
          <c:cat>
            <c:strRef>
              <c:f>Sheet1!$A$2:$A$5</c:f>
              <c:strCache>
                <c:ptCount val="4"/>
                <c:pt idx="0">
                  <c:v>Research</c:v>
                </c:pt>
                <c:pt idx="1">
                  <c:v>Design</c:v>
                </c:pt>
                <c:pt idx="2">
                  <c:v>Testing</c:v>
                </c:pt>
                <c:pt idx="3">
                  <c:v>Total</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7288-412A-9B11-C5E41D83D478}"/>
            </c:ext>
          </c:extLst>
        </c:ser>
        <c:dLbls>
          <c:showLegendKey val="0"/>
          <c:showVal val="0"/>
          <c:showCatName val="0"/>
          <c:showSerName val="0"/>
          <c:showPercent val="0"/>
          <c:showBubbleSize val="0"/>
        </c:dLbls>
        <c:gapWidth val="227"/>
        <c:overlap val="-48"/>
        <c:axId val="1371772703"/>
        <c:axId val="1055050095"/>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pattFill prst="narVert">
                    <a:fgClr>
                      <a:schemeClr val="accent3"/>
                    </a:fgClr>
                    <a:bgClr>
                      <a:schemeClr val="accent3">
                        <a:lumMod val="20000"/>
                        <a:lumOff val="80000"/>
                      </a:schemeClr>
                    </a:bgClr>
                  </a:pattFill>
                  <a:ln>
                    <a:noFill/>
                  </a:ln>
                  <a:effectLst>
                    <a:innerShdw blurRad="114300">
                      <a:schemeClr val="accent3"/>
                    </a:innerShdw>
                  </a:effectLst>
                </c:spPr>
                <c:invertIfNegative val="0"/>
                <c:cat>
                  <c:strRef>
                    <c:extLst>
                      <c:ext uri="{02D57815-91ED-43cb-92C2-25804820EDAC}">
                        <c15:formulaRef>
                          <c15:sqref>Sheet1!$A$2:$A$5</c15:sqref>
                        </c15:formulaRef>
                      </c:ext>
                    </c:extLst>
                    <c:strCache>
                      <c:ptCount val="4"/>
                      <c:pt idx="0">
                        <c:v>Research</c:v>
                      </c:pt>
                      <c:pt idx="1">
                        <c:v>Design</c:v>
                      </c:pt>
                      <c:pt idx="2">
                        <c:v>Testing</c:v>
                      </c:pt>
                      <c:pt idx="3">
                        <c:v>Total</c:v>
                      </c:pt>
                    </c:strCache>
                  </c:strRef>
                </c:cat>
                <c:val>
                  <c:numRef>
                    <c:extLst>
                      <c:ext uri="{02D57815-91ED-43cb-92C2-25804820EDAC}">
                        <c15:formulaRef>
                          <c15:sqref>Sheet1!$C$2:$C$5</c15:sqref>
                        </c15:formulaRef>
                      </c:ext>
                    </c:extLst>
                    <c:numCache>
                      <c:formatCode>General</c:formatCode>
                      <c:ptCount val="4"/>
                    </c:numCache>
                  </c:numRef>
                </c:val>
                <c:extLst>
                  <c:ext xmlns:c16="http://schemas.microsoft.com/office/drawing/2014/chart" uri="{C3380CC4-5D6E-409C-BE32-E72D297353CC}">
                    <c16:uniqueId val="{00000001-7288-412A-9B11-C5E41D83D47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pattFill prst="narVert">
                    <a:fgClr>
                      <a:schemeClr val="accent3">
                        <a:tint val="65000"/>
                      </a:schemeClr>
                    </a:fgClr>
                    <a:bgClr>
                      <a:schemeClr val="accent3">
                        <a:tint val="65000"/>
                        <a:lumMod val="20000"/>
                        <a:lumOff val="80000"/>
                      </a:schemeClr>
                    </a:bgClr>
                  </a:pattFill>
                  <a:ln>
                    <a:noFill/>
                  </a:ln>
                  <a:effectLst>
                    <a:innerShdw blurRad="114300">
                      <a:schemeClr val="accent3">
                        <a:tint val="65000"/>
                      </a:schemeClr>
                    </a:innerShdw>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Research</c:v>
                      </c:pt>
                      <c:pt idx="1">
                        <c:v>Design</c:v>
                      </c:pt>
                      <c:pt idx="2">
                        <c:v>Testing</c:v>
                      </c:pt>
                      <c:pt idx="3">
                        <c:v>Total</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7288-412A-9B11-C5E41D83D478}"/>
                  </c:ext>
                </c:extLst>
              </c15:ser>
            </c15:filteredBarSeries>
          </c:ext>
        </c:extLst>
      </c:barChart>
      <c:catAx>
        <c:axId val="1371772703"/>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055050095"/>
        <c:crosses val="autoZero"/>
        <c:auto val="1"/>
        <c:lblAlgn val="ctr"/>
        <c:lblOffset val="100"/>
        <c:noMultiLvlLbl val="0"/>
      </c:catAx>
      <c:valAx>
        <c:axId val="105505009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1772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t>05/12/18</a:t>
            </a:fld>
            <a:endParaRPr lang="en-IN"/>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t>‹#›</a:t>
            </a:fld>
            <a:endParaRPr lang="en-IN"/>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t>05/12/18</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t>‹#›</a:t>
            </a:fld>
            <a:endParaRPr lang="en-IN"/>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a:t>Click To Edit Master Title Style</a:t>
            </a:r>
            <a:endParaRPr lang="en-US"/>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IN"/>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a:t>Click To Edit Master Title Style</a:t>
            </a:r>
            <a:endParaRPr lang="en-US"/>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a:t>Click To Edit Master Title Style</a:t>
            </a:r>
            <a:endParaRPr lang="en-US"/>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0786568"/>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6"/>
                </a:solidFill>
                <a:latin typeface="Arial Black" panose="020B0A04020102020204" pitchFamily="34" charset="0"/>
              </a:rPr>
              <a:t>FR</a:t>
            </a:r>
            <a:endParaRPr lang="en-IN" sz="3400" b="1">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4304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6"/>
                </a:solidFill>
                <a:latin typeface="Arial Black" panose="020B0A04020102020204" pitchFamily="34" charset="0"/>
              </a:rPr>
              <a:t>FR</a:t>
            </a:r>
            <a:endParaRPr lang="en-IN" sz="3400" b="1">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8131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6"/>
                </a:solidFill>
                <a:latin typeface="Arial Black" panose="020B0A04020102020204" pitchFamily="34" charset="0"/>
              </a:rPr>
              <a:t>FR</a:t>
            </a:r>
            <a:endParaRPr lang="en-IN" sz="3400" b="1">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2678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a:t>Click To Edit Master Title Style</a:t>
            </a:r>
            <a:endParaRPr lang="en-US"/>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653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a:t>Click To Edit Master Title Style</a:t>
            </a:r>
            <a:endParaRPr lang="en-US"/>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61430260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a:t>Click to Edit Master Title Style </a:t>
            </a:r>
            <a:endParaRPr lang="en-IN"/>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a:t>Click To Edit Master Title Style</a:t>
            </a:r>
            <a:endParaRPr lang="en-US"/>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a:t>Click to Edit </a:t>
            </a:r>
            <a:br>
              <a:rPr lang="en-US"/>
            </a:br>
            <a:r>
              <a:rPr lang="en-US"/>
              <a:t>Master Title Style </a:t>
            </a:r>
            <a:endParaRPr lang="en-IN"/>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a:t>Click to Edit </a:t>
            </a:r>
            <a:br>
              <a:rPr lang="en-US"/>
            </a:br>
            <a:r>
              <a:rPr lang="en-US"/>
              <a:t>Master Title Style </a:t>
            </a:r>
            <a:endParaRPr lang="en-IN"/>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a:solidFill>
                  <a:schemeClr val="accent1"/>
                </a:solidFill>
                <a:latin typeface="Arial Black" panose="020B0A04020102020204" pitchFamily="34" charset="0"/>
              </a:rPr>
              <a:t>FR</a:t>
            </a:r>
            <a:endParaRPr lang="en-IN" sz="3400" b="1">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a:t>Click to Edit Master Title Style </a:t>
            </a:r>
            <a:endParaRPr lang="en-IN"/>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a:t>Add Caption Here</a:t>
            </a:r>
            <a:endParaRPr lang="en-IN"/>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a:t>Click To Edit Master Title Style</a:t>
            </a:r>
            <a:endParaRPr lang="en-US"/>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3" name="Picture Placeholder 6">
            <a:extLst>
              <a:ext uri="{FF2B5EF4-FFF2-40B4-BE49-F238E27FC236}">
                <a16:creationId xmlns:a16="http://schemas.microsoft.com/office/drawing/2014/main" id="{B60EDDD9-51D4-4BF7-960B-437BC89104BF}"/>
              </a:ext>
            </a:extLst>
          </p:cNvPr>
          <p:cNvSpPr txBox="1">
            <a:spLocks/>
          </p:cNvSpPr>
          <p:nvPr/>
        </p:nvSpPr>
        <p:spPr>
          <a:xfrm>
            <a:off x="1651185" y="86045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a:gradFill>
            <a:gsLst>
              <a:gs pos="0">
                <a:schemeClr val="tx1">
                  <a:lumMod val="60000"/>
                  <a:lumOff val="40000"/>
                </a:schemeClr>
              </a:gs>
              <a:gs pos="23000">
                <a:schemeClr val="accent3">
                  <a:lumMod val="89000"/>
                </a:schemeClr>
              </a:gs>
              <a:gs pos="100000">
                <a:schemeClr val="accent3">
                  <a:lumMod val="75000"/>
                </a:schemeClr>
              </a:gs>
              <a:gs pos="83000">
                <a:schemeClr val="tx1"/>
              </a:gs>
            </a:gsLst>
            <a:path path="circle">
              <a:fillToRect l="50000" t="50000" r="50000" b="50000"/>
            </a:path>
          </a:gradFill>
        </p:spPr>
      </p:sp>
      <p:sp>
        <p:nvSpPr>
          <p:cNvPr id="7" name="Picture Placeholder 6">
            <a:extLst>
              <a:ext uri="{FF2B5EF4-FFF2-40B4-BE49-F238E27FC236}">
                <a16:creationId xmlns:a16="http://schemas.microsoft.com/office/drawing/2014/main" id="{83E8909C-F567-45F9-9242-F5A8D0231EF2}"/>
              </a:ext>
            </a:extLst>
          </p:cNvPr>
          <p:cNvSpPr>
            <a:spLocks noGrp="1"/>
          </p:cNvSpPr>
          <p:nvPr>
            <p:ph type="pic" sz="quarter" idx="13"/>
          </p:nvPr>
        </p:nvSpPr>
        <p:spPr>
          <a:xfrm>
            <a:off x="1683398" y="860944"/>
            <a:ext cx="4428523" cy="5137089"/>
          </a:xfrm>
          <a:gradFill>
            <a:gsLst>
              <a:gs pos="0">
                <a:schemeClr val="tx1">
                  <a:lumMod val="60000"/>
                  <a:lumOff val="40000"/>
                </a:schemeClr>
              </a:gs>
              <a:gs pos="23000">
                <a:schemeClr val="accent3">
                  <a:lumMod val="89000"/>
                </a:schemeClr>
              </a:gs>
              <a:gs pos="100000">
                <a:schemeClr val="accent3">
                  <a:lumMod val="75000"/>
                </a:schemeClr>
              </a:gs>
              <a:gs pos="83000">
                <a:schemeClr val="tx1"/>
              </a:gs>
            </a:gsLst>
            <a:path path="circle">
              <a:fillToRect l="50000" t="50000" r="50000" b="50000"/>
            </a:path>
          </a:gradFill>
        </p:spPr>
      </p:sp>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3152667" y="2847898"/>
            <a:ext cx="1467068" cy="1100876"/>
            <a:chOff x="3238428" y="2902286"/>
            <a:chExt cx="1467068" cy="1100876"/>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467068" cy="1015663"/>
            </a:xfrm>
            <a:prstGeom prst="rect">
              <a:avLst/>
            </a:prstGeom>
            <a:noFill/>
          </p:spPr>
          <p:txBody>
            <a:bodyPr wrap="none" rtlCol="0">
              <a:spAutoFit/>
            </a:bodyPr>
            <a:lstStyle/>
            <a:p>
              <a:r>
                <a:rPr lang="en-US" sz="6000" b="1">
                  <a:solidFill>
                    <a:schemeClr val="bg1"/>
                  </a:solidFill>
                  <a:latin typeface="Arial Black" panose="020B0A04020102020204" pitchFamily="34" charset="0"/>
                </a:rPr>
                <a:t>SM</a:t>
              </a:r>
              <a:endParaRPr lang="en-IN" sz="6000" b="1">
                <a:solidFill>
                  <a:schemeClr val="bg1"/>
                </a:solidFill>
                <a:latin typeface="Arial Black" panose="020B0A04020102020204" pitchFamily="34" charset="0"/>
              </a:endParaRPr>
            </a:p>
          </p:txBody>
        </p:sp>
        <p:sp>
          <p:nvSpPr>
            <p:cNvPr id="21" name="TextBox 20">
              <a:extLst>
                <a:ext uri="{FF2B5EF4-FFF2-40B4-BE49-F238E27FC236}">
                  <a16:creationId xmlns:a16="http://schemas.microsoft.com/office/drawing/2014/main" id="{FC9A1C71-347B-44A9-88B4-692D9731582D}"/>
                </a:ext>
              </a:extLst>
            </p:cNvPr>
            <p:cNvSpPr txBox="1"/>
            <p:nvPr/>
          </p:nvSpPr>
          <p:spPr>
            <a:xfrm>
              <a:off x="3384226" y="3695385"/>
              <a:ext cx="1133965" cy="307777"/>
            </a:xfrm>
            <a:prstGeom prst="rect">
              <a:avLst/>
            </a:prstGeom>
            <a:noFill/>
          </p:spPr>
          <p:txBody>
            <a:bodyPr wrap="none" rtlCol="0">
              <a:spAutoFit/>
            </a:bodyPr>
            <a:lstStyle/>
            <a:p>
              <a:r>
                <a:rPr lang="en-IN" sz="1400">
                  <a:solidFill>
                    <a:schemeClr val="bg1"/>
                  </a:solidFill>
                  <a:cs typeface="Calibri Light" panose="020F0302020204030204" pitchFamily="34" charset="0"/>
                </a:rPr>
                <a:t>Smart Mirror</a:t>
              </a: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lstStyle/>
          <a:p>
            <a:r>
              <a:rPr lang="en-US">
                <a:solidFill>
                  <a:schemeClr val="bg1"/>
                </a:solidFill>
              </a:rPr>
              <a:t>Smart Mirror</a:t>
            </a:r>
            <a:endParaRPr lang="en-IN">
              <a:solidFill>
                <a:schemeClr val="bg1"/>
              </a:solidFill>
            </a:endParaRP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75214" y="3640997"/>
            <a:ext cx="4854339" cy="2227957"/>
          </a:xfrm>
        </p:spPr>
        <p:txBody>
          <a:bodyPr/>
          <a:lstStyle/>
          <a:p>
            <a:r>
              <a:rPr lang="en-IN">
                <a:solidFill>
                  <a:schemeClr val="bg1">
                    <a:lumMod val="75000"/>
                  </a:schemeClr>
                </a:solidFill>
              </a:rPr>
              <a:t>Group 5:</a:t>
            </a:r>
          </a:p>
          <a:p>
            <a:r>
              <a:rPr lang="en-IN">
                <a:solidFill>
                  <a:schemeClr val="bg1">
                    <a:lumMod val="75000"/>
                  </a:schemeClr>
                </a:solidFill>
              </a:rPr>
              <a:t>Matthew Caserto, EE</a:t>
            </a:r>
          </a:p>
          <a:p>
            <a:r>
              <a:rPr lang="en-IN">
                <a:solidFill>
                  <a:schemeClr val="bg1">
                    <a:lumMod val="75000"/>
                  </a:schemeClr>
                </a:solidFill>
              </a:rPr>
              <a:t>James Timothy, EE</a:t>
            </a:r>
          </a:p>
          <a:p>
            <a:r>
              <a:rPr lang="en-IN">
                <a:solidFill>
                  <a:schemeClr val="bg1">
                    <a:lumMod val="75000"/>
                  </a:schemeClr>
                </a:solidFill>
              </a:rPr>
              <a:t>Menashe </a:t>
            </a:r>
            <a:r>
              <a:rPr lang="en-IN" err="1">
                <a:solidFill>
                  <a:schemeClr val="bg1">
                    <a:lumMod val="75000"/>
                  </a:schemeClr>
                </a:solidFill>
              </a:rPr>
              <a:t>Mordachai</a:t>
            </a:r>
            <a:r>
              <a:rPr lang="en-IN">
                <a:solidFill>
                  <a:schemeClr val="bg1">
                    <a:lumMod val="75000"/>
                  </a:schemeClr>
                </a:solidFill>
              </a:rPr>
              <a:t>, EE/PSE</a:t>
            </a:r>
          </a:p>
          <a:p>
            <a:r>
              <a:rPr lang="en-IN">
                <a:solidFill>
                  <a:schemeClr val="bg1">
                    <a:lumMod val="75000"/>
                  </a:schemeClr>
                </a:solidFill>
              </a:rPr>
              <a:t>Greg Eugene, EE/CPE</a:t>
            </a:r>
          </a:p>
          <a:p>
            <a:endParaRPr lang="en-IN">
              <a:solidFill>
                <a:schemeClr val="bg1">
                  <a:lumMod val="75000"/>
                </a:schemeClr>
              </a:solidFill>
            </a:endParaRPr>
          </a:p>
        </p:txBody>
      </p:sp>
    </p:spTree>
    <p:extLst>
      <p:ext uri="{BB962C8B-B14F-4D97-AF65-F5344CB8AC3E}">
        <p14:creationId xmlns:p14="http://schemas.microsoft.com/office/powerpoint/2010/main" val="398069978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893AB247-F952-44A8-B247-3BC872CC3C4F}"/>
              </a:ext>
            </a:extLst>
          </p:cNvPr>
          <p:cNvGraphicFramePr>
            <a:graphicFrameLocks noGrp="1"/>
          </p:cNvGraphicFramePr>
          <p:nvPr>
            <p:ph type="tbl" sz="quarter" idx="12"/>
            <p:extLst>
              <p:ext uri="{D42A27DB-BD31-4B8C-83A1-F6EECF244321}">
                <p14:modId xmlns:p14="http://schemas.microsoft.com/office/powerpoint/2010/main" val="3211683253"/>
              </p:ext>
            </p:extLst>
          </p:nvPr>
        </p:nvGraphicFramePr>
        <p:xfrm>
          <a:off x="1530191" y="2665413"/>
          <a:ext cx="8794748" cy="2595880"/>
        </p:xfrm>
        <a:graphic>
          <a:graphicData uri="http://schemas.openxmlformats.org/drawingml/2006/table">
            <a:tbl>
              <a:tblPr firstRow="1" bandRow="1">
                <a:tableStyleId>{073A0DAA-6AF3-43AB-8588-CEC1D06C72B9}</a:tableStyleId>
              </a:tblPr>
              <a:tblGrid>
                <a:gridCol w="2198687">
                  <a:extLst>
                    <a:ext uri="{9D8B030D-6E8A-4147-A177-3AD203B41FA5}">
                      <a16:colId xmlns:a16="http://schemas.microsoft.com/office/drawing/2014/main" val="875198371"/>
                    </a:ext>
                  </a:extLst>
                </a:gridCol>
                <a:gridCol w="2198687">
                  <a:extLst>
                    <a:ext uri="{9D8B030D-6E8A-4147-A177-3AD203B41FA5}">
                      <a16:colId xmlns:a16="http://schemas.microsoft.com/office/drawing/2014/main" val="2439126141"/>
                    </a:ext>
                  </a:extLst>
                </a:gridCol>
                <a:gridCol w="2198687">
                  <a:extLst>
                    <a:ext uri="{9D8B030D-6E8A-4147-A177-3AD203B41FA5}">
                      <a16:colId xmlns:a16="http://schemas.microsoft.com/office/drawing/2014/main" val="608637726"/>
                    </a:ext>
                  </a:extLst>
                </a:gridCol>
                <a:gridCol w="2198687">
                  <a:extLst>
                    <a:ext uri="{9D8B030D-6E8A-4147-A177-3AD203B41FA5}">
                      <a16:colId xmlns:a16="http://schemas.microsoft.com/office/drawing/2014/main" val="4240815181"/>
                    </a:ext>
                  </a:extLst>
                </a:gridCol>
              </a:tblGrid>
              <a:tr h="370840">
                <a:tc>
                  <a:txBody>
                    <a:bodyPr/>
                    <a:lstStyle/>
                    <a:p>
                      <a:pPr algn="l"/>
                      <a:r>
                        <a:rPr lang="en-US"/>
                        <a:t>Microcontroller</a:t>
                      </a:r>
                    </a:p>
                  </a:txBody>
                  <a:tcPr/>
                </a:tc>
                <a:tc>
                  <a:txBody>
                    <a:bodyPr/>
                    <a:lstStyle/>
                    <a:p>
                      <a:pPr algn="l"/>
                      <a:r>
                        <a:rPr lang="en-US"/>
                        <a:t>Atmega 328P</a:t>
                      </a:r>
                    </a:p>
                  </a:txBody>
                  <a:tcPr/>
                </a:tc>
                <a:tc>
                  <a:txBody>
                    <a:bodyPr/>
                    <a:lstStyle/>
                    <a:p>
                      <a:pPr algn="l"/>
                      <a:r>
                        <a:rPr lang="en-US" err="1"/>
                        <a:t>Atmega</a:t>
                      </a:r>
                      <a:r>
                        <a:rPr lang="en-US"/>
                        <a:t> 32u4</a:t>
                      </a:r>
                    </a:p>
                  </a:txBody>
                  <a:tcPr/>
                </a:tc>
                <a:tc>
                  <a:txBody>
                    <a:bodyPr/>
                    <a:lstStyle/>
                    <a:p>
                      <a:pPr algn="l"/>
                      <a:r>
                        <a:rPr lang="en-US"/>
                        <a:t>TI MSP430</a:t>
                      </a:r>
                    </a:p>
                  </a:txBody>
                  <a:tcPr/>
                </a:tc>
                <a:extLst>
                  <a:ext uri="{0D108BD9-81ED-4DB2-BD59-A6C34878D82A}">
                    <a16:rowId xmlns:a16="http://schemas.microsoft.com/office/drawing/2014/main" val="1596846620"/>
                  </a:ext>
                </a:extLst>
              </a:tr>
              <a:tr h="370840">
                <a:tc>
                  <a:txBody>
                    <a:bodyPr/>
                    <a:lstStyle/>
                    <a:p>
                      <a:pPr algn="l"/>
                      <a:r>
                        <a:rPr lang="en-US"/>
                        <a:t>Inputs/Outputs</a:t>
                      </a:r>
                    </a:p>
                  </a:txBody>
                  <a:tcPr/>
                </a:tc>
                <a:tc>
                  <a:txBody>
                    <a:bodyPr/>
                    <a:lstStyle/>
                    <a:p>
                      <a:pPr algn="l"/>
                      <a:r>
                        <a:rPr lang="en-US"/>
                        <a:t>23</a:t>
                      </a:r>
                    </a:p>
                  </a:txBody>
                  <a:tcPr/>
                </a:tc>
                <a:tc>
                  <a:txBody>
                    <a:bodyPr/>
                    <a:lstStyle/>
                    <a:p>
                      <a:pPr algn="l"/>
                      <a:r>
                        <a:rPr lang="en-US"/>
                        <a:t>26</a:t>
                      </a:r>
                    </a:p>
                  </a:txBody>
                  <a:tcPr/>
                </a:tc>
                <a:tc>
                  <a:txBody>
                    <a:bodyPr/>
                    <a:lstStyle/>
                    <a:p>
                      <a:pPr algn="l"/>
                      <a:r>
                        <a:rPr lang="en-US"/>
                        <a:t>80</a:t>
                      </a:r>
                    </a:p>
                  </a:txBody>
                  <a:tcPr/>
                </a:tc>
                <a:extLst>
                  <a:ext uri="{0D108BD9-81ED-4DB2-BD59-A6C34878D82A}">
                    <a16:rowId xmlns:a16="http://schemas.microsoft.com/office/drawing/2014/main" val="4003245815"/>
                  </a:ext>
                </a:extLst>
              </a:tr>
              <a:tr h="370840">
                <a:tc>
                  <a:txBody>
                    <a:bodyPr/>
                    <a:lstStyle/>
                    <a:p>
                      <a:pPr algn="l"/>
                      <a:r>
                        <a:rPr lang="en-US"/>
                        <a:t>Max Clock Frequency</a:t>
                      </a:r>
                    </a:p>
                  </a:txBody>
                  <a:tcPr/>
                </a:tc>
                <a:tc>
                  <a:txBody>
                    <a:bodyPr/>
                    <a:lstStyle/>
                    <a:p>
                      <a:pPr algn="l"/>
                      <a:r>
                        <a:rPr lang="en-US"/>
                        <a:t>16 MHz</a:t>
                      </a:r>
                    </a:p>
                  </a:txBody>
                  <a:tcPr/>
                </a:tc>
                <a:tc>
                  <a:txBody>
                    <a:bodyPr/>
                    <a:lstStyle/>
                    <a:p>
                      <a:pPr algn="l"/>
                      <a:r>
                        <a:rPr lang="en-US"/>
                        <a:t>16 MHz</a:t>
                      </a:r>
                    </a:p>
                  </a:txBody>
                  <a:tcPr/>
                </a:tc>
                <a:tc>
                  <a:txBody>
                    <a:bodyPr/>
                    <a:lstStyle/>
                    <a:p>
                      <a:pPr algn="l"/>
                      <a:r>
                        <a:rPr lang="en-US"/>
                        <a:t>25MHz</a:t>
                      </a:r>
                    </a:p>
                  </a:txBody>
                  <a:tcPr/>
                </a:tc>
                <a:extLst>
                  <a:ext uri="{0D108BD9-81ED-4DB2-BD59-A6C34878D82A}">
                    <a16:rowId xmlns:a16="http://schemas.microsoft.com/office/drawing/2014/main" val="1603875672"/>
                  </a:ext>
                </a:extLst>
              </a:tr>
              <a:tr h="370840">
                <a:tc>
                  <a:txBody>
                    <a:bodyPr/>
                    <a:lstStyle/>
                    <a:p>
                      <a:pPr algn="l"/>
                      <a:r>
                        <a:rPr lang="en-US"/>
                        <a:t>Arduino Bootloader</a:t>
                      </a:r>
                    </a:p>
                  </a:txBody>
                  <a:tcPr/>
                </a:tc>
                <a:tc>
                  <a:txBody>
                    <a:bodyPr/>
                    <a:lstStyle/>
                    <a:p>
                      <a:pPr algn="l"/>
                      <a:r>
                        <a:rPr lang="en-US"/>
                        <a:t>YES</a:t>
                      </a:r>
                    </a:p>
                  </a:txBody>
                  <a:tcPr/>
                </a:tc>
                <a:tc>
                  <a:txBody>
                    <a:bodyPr/>
                    <a:lstStyle/>
                    <a:p>
                      <a:pPr algn="l"/>
                      <a:r>
                        <a:rPr lang="en-US"/>
                        <a:t>YES</a:t>
                      </a:r>
                    </a:p>
                  </a:txBody>
                  <a:tcPr/>
                </a:tc>
                <a:tc>
                  <a:txBody>
                    <a:bodyPr/>
                    <a:lstStyle/>
                    <a:p>
                      <a:pPr algn="l"/>
                      <a:r>
                        <a:rPr lang="en-US"/>
                        <a:t>NO</a:t>
                      </a:r>
                    </a:p>
                  </a:txBody>
                  <a:tcPr/>
                </a:tc>
                <a:extLst>
                  <a:ext uri="{0D108BD9-81ED-4DB2-BD59-A6C34878D82A}">
                    <a16:rowId xmlns:a16="http://schemas.microsoft.com/office/drawing/2014/main" val="1804561955"/>
                  </a:ext>
                </a:extLst>
              </a:tr>
              <a:tr h="370840">
                <a:tc>
                  <a:txBody>
                    <a:bodyPr/>
                    <a:lstStyle/>
                    <a:p>
                      <a:pPr algn="l"/>
                      <a:r>
                        <a:rPr lang="en-US"/>
                        <a:t>USB Support</a:t>
                      </a:r>
                    </a:p>
                  </a:txBody>
                  <a:tcPr/>
                </a:tc>
                <a:tc>
                  <a:txBody>
                    <a:bodyPr/>
                    <a:lstStyle/>
                    <a:p>
                      <a:pPr algn="l"/>
                      <a:r>
                        <a:rPr lang="en-US"/>
                        <a:t>NO</a:t>
                      </a:r>
                    </a:p>
                  </a:txBody>
                  <a:tcPr/>
                </a:tc>
                <a:tc>
                  <a:txBody>
                    <a:bodyPr/>
                    <a:lstStyle/>
                    <a:p>
                      <a:pPr algn="l"/>
                      <a:r>
                        <a:rPr lang="en-US"/>
                        <a:t>YES</a:t>
                      </a:r>
                    </a:p>
                  </a:txBody>
                  <a:tcPr/>
                </a:tc>
                <a:tc>
                  <a:txBody>
                    <a:bodyPr/>
                    <a:lstStyle/>
                    <a:p>
                      <a:pPr algn="l"/>
                      <a:r>
                        <a:rPr lang="en-US"/>
                        <a:t>YES</a:t>
                      </a:r>
                    </a:p>
                  </a:txBody>
                  <a:tcPr/>
                </a:tc>
                <a:extLst>
                  <a:ext uri="{0D108BD9-81ED-4DB2-BD59-A6C34878D82A}">
                    <a16:rowId xmlns:a16="http://schemas.microsoft.com/office/drawing/2014/main" val="1133157042"/>
                  </a:ext>
                </a:extLst>
              </a:tr>
              <a:tr h="370840">
                <a:tc>
                  <a:txBody>
                    <a:bodyPr/>
                    <a:lstStyle/>
                    <a:p>
                      <a:pPr algn="l"/>
                      <a:r>
                        <a:rPr lang="en-US"/>
                        <a:t>Low Power mode</a:t>
                      </a:r>
                    </a:p>
                  </a:txBody>
                  <a:tcPr/>
                </a:tc>
                <a:tc>
                  <a:txBody>
                    <a:bodyPr/>
                    <a:lstStyle/>
                    <a:p>
                      <a:pPr algn="l"/>
                      <a:r>
                        <a:rPr lang="en-US"/>
                        <a:t>YES</a:t>
                      </a:r>
                    </a:p>
                  </a:txBody>
                  <a:tcPr/>
                </a:tc>
                <a:tc>
                  <a:txBody>
                    <a:bodyPr/>
                    <a:lstStyle/>
                    <a:p>
                      <a:pPr algn="l"/>
                      <a:r>
                        <a:rPr lang="en-US"/>
                        <a:t>YES</a:t>
                      </a:r>
                    </a:p>
                  </a:txBody>
                  <a:tcPr/>
                </a:tc>
                <a:tc>
                  <a:txBody>
                    <a:bodyPr/>
                    <a:lstStyle/>
                    <a:p>
                      <a:pPr algn="l"/>
                      <a:r>
                        <a:rPr lang="en-US"/>
                        <a:t>YES</a:t>
                      </a:r>
                    </a:p>
                  </a:txBody>
                  <a:tcPr/>
                </a:tc>
                <a:extLst>
                  <a:ext uri="{0D108BD9-81ED-4DB2-BD59-A6C34878D82A}">
                    <a16:rowId xmlns:a16="http://schemas.microsoft.com/office/drawing/2014/main" val="704678189"/>
                  </a:ext>
                </a:extLst>
              </a:tr>
              <a:tr h="370840">
                <a:tc>
                  <a:txBody>
                    <a:bodyPr/>
                    <a:lstStyle/>
                    <a:p>
                      <a:pPr algn="l"/>
                      <a:r>
                        <a:rPr lang="en-US"/>
                        <a:t>Communication</a:t>
                      </a:r>
                    </a:p>
                  </a:txBody>
                  <a:tcPr/>
                </a:tc>
                <a:tc>
                  <a:txBody>
                    <a:bodyPr/>
                    <a:lstStyle/>
                    <a:p>
                      <a:pPr algn="l"/>
                      <a:r>
                        <a:rPr lang="en-US"/>
                        <a:t>UART/I2C/SPI</a:t>
                      </a:r>
                    </a:p>
                  </a:txBody>
                  <a:tcPr/>
                </a:tc>
                <a:tc>
                  <a:txBody>
                    <a:bodyPr/>
                    <a:lstStyle/>
                    <a:p>
                      <a:pPr algn="l"/>
                      <a:r>
                        <a:rPr lang="en-US"/>
                        <a:t>UART/I2C/SPI</a:t>
                      </a:r>
                    </a:p>
                  </a:txBody>
                  <a:tcPr/>
                </a:tc>
                <a:tc>
                  <a:txBody>
                    <a:bodyPr/>
                    <a:lstStyle/>
                    <a:p>
                      <a:pPr algn="l"/>
                      <a:r>
                        <a:rPr lang="en-US"/>
                        <a:t>UART/I2C/SPI</a:t>
                      </a:r>
                    </a:p>
                  </a:txBody>
                  <a:tcPr/>
                </a:tc>
                <a:extLst>
                  <a:ext uri="{0D108BD9-81ED-4DB2-BD59-A6C34878D82A}">
                    <a16:rowId xmlns:a16="http://schemas.microsoft.com/office/drawing/2014/main" val="1900639450"/>
                  </a:ext>
                </a:extLst>
              </a:tr>
            </a:tbl>
          </a:graphicData>
        </a:graphic>
      </p:graphicFrame>
      <p:sp>
        <p:nvSpPr>
          <p:cNvPr id="3" name="Text Placeholder 2">
            <a:extLst>
              <a:ext uri="{FF2B5EF4-FFF2-40B4-BE49-F238E27FC236}">
                <a16:creationId xmlns:a16="http://schemas.microsoft.com/office/drawing/2014/main" id="{A1E2454E-98AD-451A-B64F-8564EC421D54}"/>
              </a:ext>
            </a:extLst>
          </p:cNvPr>
          <p:cNvSpPr>
            <a:spLocks noGrp="1"/>
          </p:cNvSpPr>
          <p:nvPr>
            <p:ph type="body" sz="quarter" idx="16"/>
          </p:nvPr>
        </p:nvSpPr>
        <p:spPr/>
        <p:txBody>
          <a:bodyPr/>
          <a:lstStyle/>
          <a:p>
            <a:r>
              <a:rPr lang="en-US">
                <a:solidFill>
                  <a:schemeClr val="bg2"/>
                </a:solidFill>
              </a:rPr>
              <a:t>Positives and Negatives</a:t>
            </a:r>
          </a:p>
        </p:txBody>
      </p:sp>
      <p:sp>
        <p:nvSpPr>
          <p:cNvPr id="5" name="Slide Number Placeholder 4">
            <a:extLst>
              <a:ext uri="{FF2B5EF4-FFF2-40B4-BE49-F238E27FC236}">
                <a16:creationId xmlns:a16="http://schemas.microsoft.com/office/drawing/2014/main" id="{C9C02A5D-5982-46B5-AB9B-72E141198569}"/>
              </a:ext>
            </a:extLst>
          </p:cNvPr>
          <p:cNvSpPr>
            <a:spLocks noGrp="1"/>
          </p:cNvSpPr>
          <p:nvPr>
            <p:ph type="sldNum" sz="quarter" idx="18"/>
          </p:nvPr>
        </p:nvSpPr>
        <p:spPr/>
        <p:txBody>
          <a:bodyPr/>
          <a:lstStyle/>
          <a:p>
            <a:fld id="{8699F50C-BE38-4BD0-BA84-9B090E1F2B9B}" type="slidenum">
              <a:rPr lang="en-IN" smtClean="0"/>
              <a:t>10</a:t>
            </a:fld>
            <a:endParaRPr lang="en-IN"/>
          </a:p>
        </p:txBody>
      </p:sp>
      <p:sp>
        <p:nvSpPr>
          <p:cNvPr id="6" name="Title 5">
            <a:extLst>
              <a:ext uri="{FF2B5EF4-FFF2-40B4-BE49-F238E27FC236}">
                <a16:creationId xmlns:a16="http://schemas.microsoft.com/office/drawing/2014/main" id="{BE4D01FD-5258-4065-BD1B-D9F94039405B}"/>
              </a:ext>
            </a:extLst>
          </p:cNvPr>
          <p:cNvSpPr>
            <a:spLocks noGrp="1"/>
          </p:cNvSpPr>
          <p:nvPr>
            <p:ph type="title"/>
          </p:nvPr>
        </p:nvSpPr>
        <p:spPr/>
        <p:txBody>
          <a:bodyPr/>
          <a:lstStyle/>
          <a:p>
            <a:r>
              <a:rPr lang="en-US">
                <a:solidFill>
                  <a:schemeClr val="bg1"/>
                </a:solidFill>
              </a:rPr>
              <a:t>Microcontroller Selection</a:t>
            </a:r>
          </a:p>
        </p:txBody>
      </p:sp>
    </p:spTree>
    <p:extLst>
      <p:ext uri="{BB962C8B-B14F-4D97-AF65-F5344CB8AC3E}">
        <p14:creationId xmlns:p14="http://schemas.microsoft.com/office/powerpoint/2010/main" val="10084498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A0871-72A9-418B-AAD5-4CA3049705B5}"/>
              </a:ext>
            </a:extLst>
          </p:cNvPr>
          <p:cNvSpPr>
            <a:spLocks noGrp="1"/>
          </p:cNvSpPr>
          <p:nvPr>
            <p:ph idx="1"/>
          </p:nvPr>
        </p:nvSpPr>
        <p:spPr>
          <a:xfrm>
            <a:off x="531378" y="2553096"/>
            <a:ext cx="4942829" cy="2958275"/>
          </a:xfrm>
        </p:spPr>
        <p:txBody>
          <a:bodyPr/>
          <a:lstStyle/>
          <a:p>
            <a:r>
              <a:rPr lang="en-US">
                <a:solidFill>
                  <a:schemeClr val="bg1"/>
                </a:solidFill>
              </a:rPr>
              <a:t>Enough I/O for our purpose.</a:t>
            </a:r>
          </a:p>
          <a:p>
            <a:r>
              <a:rPr lang="en-US">
                <a:solidFill>
                  <a:schemeClr val="bg1"/>
                </a:solidFill>
              </a:rPr>
              <a:t>Compatible with Arduino bootloader and IDE which means many libraries are available.</a:t>
            </a:r>
          </a:p>
          <a:p>
            <a:r>
              <a:rPr lang="en-US">
                <a:solidFill>
                  <a:schemeClr val="bg1"/>
                </a:solidFill>
              </a:rPr>
              <a:t>Native USB support allows it to send mouse and keyboard commands to main processor through USB.</a:t>
            </a:r>
          </a:p>
        </p:txBody>
      </p:sp>
      <p:sp>
        <p:nvSpPr>
          <p:cNvPr id="4" name="Text Placeholder 3">
            <a:extLst>
              <a:ext uri="{FF2B5EF4-FFF2-40B4-BE49-F238E27FC236}">
                <a16:creationId xmlns:a16="http://schemas.microsoft.com/office/drawing/2014/main" id="{B4D9D75A-0E42-4F99-9069-860D4C2DDC82}"/>
              </a:ext>
            </a:extLst>
          </p:cNvPr>
          <p:cNvSpPr>
            <a:spLocks noGrp="1"/>
          </p:cNvSpPr>
          <p:nvPr>
            <p:ph type="body" sz="quarter" idx="13"/>
          </p:nvPr>
        </p:nvSpPr>
        <p:spPr>
          <a:xfrm>
            <a:off x="531379" y="1593089"/>
            <a:ext cx="7342621" cy="608895"/>
          </a:xfrm>
        </p:spPr>
        <p:txBody>
          <a:bodyPr/>
          <a:lstStyle/>
          <a:p>
            <a:r>
              <a:rPr lang="en-US">
                <a:solidFill>
                  <a:schemeClr val="bg2"/>
                </a:solidFill>
              </a:rPr>
              <a:t>Reasons behind choosing the</a:t>
            </a:r>
          </a:p>
        </p:txBody>
      </p:sp>
      <p:sp>
        <p:nvSpPr>
          <p:cNvPr id="5" name="Title 4">
            <a:extLst>
              <a:ext uri="{FF2B5EF4-FFF2-40B4-BE49-F238E27FC236}">
                <a16:creationId xmlns:a16="http://schemas.microsoft.com/office/drawing/2014/main" id="{191A081D-7195-4D3D-ABF3-8C48957C0222}"/>
              </a:ext>
            </a:extLst>
          </p:cNvPr>
          <p:cNvSpPr>
            <a:spLocks noGrp="1"/>
          </p:cNvSpPr>
          <p:nvPr>
            <p:ph type="title"/>
          </p:nvPr>
        </p:nvSpPr>
        <p:spPr/>
        <p:txBody>
          <a:bodyPr/>
          <a:lstStyle/>
          <a:p>
            <a:r>
              <a:rPr lang="en-US" err="1">
                <a:solidFill>
                  <a:schemeClr val="bg1"/>
                </a:solidFill>
              </a:rPr>
              <a:t>Atmega</a:t>
            </a:r>
            <a:r>
              <a:rPr lang="en-US">
                <a:solidFill>
                  <a:schemeClr val="bg1"/>
                </a:solidFill>
              </a:rPr>
              <a:t> 32u4</a:t>
            </a:r>
          </a:p>
        </p:txBody>
      </p:sp>
      <p:sp>
        <p:nvSpPr>
          <p:cNvPr id="7" name="Slide Number Placeholder 6">
            <a:extLst>
              <a:ext uri="{FF2B5EF4-FFF2-40B4-BE49-F238E27FC236}">
                <a16:creationId xmlns:a16="http://schemas.microsoft.com/office/drawing/2014/main" id="{6FEA953B-C0F5-43E1-9800-A2FCC89AD207}"/>
              </a:ext>
            </a:extLst>
          </p:cNvPr>
          <p:cNvSpPr>
            <a:spLocks noGrp="1"/>
          </p:cNvSpPr>
          <p:nvPr>
            <p:ph type="sldNum" sz="quarter" idx="16"/>
          </p:nvPr>
        </p:nvSpPr>
        <p:spPr/>
        <p:txBody>
          <a:bodyPr/>
          <a:lstStyle/>
          <a:p>
            <a:fld id="{8699F50C-BE38-4BD0-BA84-9B090E1F2B9B}" type="slidenum">
              <a:rPr lang="en-IN" smtClean="0"/>
              <a:t>11</a:t>
            </a:fld>
            <a:endParaRPr lang="en-IN"/>
          </a:p>
        </p:txBody>
      </p:sp>
      <p:sp>
        <p:nvSpPr>
          <p:cNvPr id="11" name="Picture Placeholder 10">
            <a:extLst>
              <a:ext uri="{FF2B5EF4-FFF2-40B4-BE49-F238E27FC236}">
                <a16:creationId xmlns:a16="http://schemas.microsoft.com/office/drawing/2014/main" id="{FE629B6E-1854-49AA-B3BF-F2555B1CA0EE}"/>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tx1"/>
              </a:gs>
            </a:gsLst>
            <a:path path="circle">
              <a:fillToRect l="50000" t="50000" r="50000" b="50000"/>
            </a:path>
          </a:gradFill>
        </p:spPr>
      </p:sp>
      <p:pic>
        <p:nvPicPr>
          <p:cNvPr id="18" name="Picture 17">
            <a:extLst>
              <a:ext uri="{FF2B5EF4-FFF2-40B4-BE49-F238E27FC236}">
                <a16:creationId xmlns:a16="http://schemas.microsoft.com/office/drawing/2014/main" id="{FF7DF527-1CAE-4F65-86D2-11E5072B1051}"/>
              </a:ext>
            </a:extLst>
          </p:cNvPr>
          <p:cNvPicPr/>
          <p:nvPr/>
        </p:nvPicPr>
        <p:blipFill>
          <a:blip r:embed="rId2">
            <a:extLst>
              <a:ext uri="{28A0092B-C50C-407E-A947-70E740481C1C}">
                <a14:useLocalDpi xmlns:a14="http://schemas.microsoft.com/office/drawing/2010/main" val="0"/>
              </a:ext>
            </a:extLst>
          </a:blip>
          <a:stretch>
            <a:fillRect/>
          </a:stretch>
        </p:blipFill>
        <p:spPr>
          <a:xfrm>
            <a:off x="6749255" y="2118541"/>
            <a:ext cx="5104215" cy="4237809"/>
          </a:xfrm>
          <a:prstGeom prst="rect">
            <a:avLst/>
          </a:prstGeom>
        </p:spPr>
      </p:pic>
    </p:spTree>
    <p:extLst>
      <p:ext uri="{BB962C8B-B14F-4D97-AF65-F5344CB8AC3E}">
        <p14:creationId xmlns:p14="http://schemas.microsoft.com/office/powerpoint/2010/main" val="13509182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629B6E-1854-49AA-B3BF-F2555B1CA0EE}"/>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tx1"/>
              </a:gs>
            </a:gsLst>
            <a:path path="circle">
              <a:fillToRect l="50000" t="50000" r="50000" b="50000"/>
            </a:path>
          </a:gradFill>
        </p:spPr>
      </p:sp>
      <p:sp>
        <p:nvSpPr>
          <p:cNvPr id="3" name="Content Placeholder 2">
            <a:extLst>
              <a:ext uri="{FF2B5EF4-FFF2-40B4-BE49-F238E27FC236}">
                <a16:creationId xmlns:a16="http://schemas.microsoft.com/office/drawing/2014/main" id="{00BA0871-72A9-418B-AAD5-4CA3049705B5}"/>
              </a:ext>
            </a:extLst>
          </p:cNvPr>
          <p:cNvSpPr>
            <a:spLocks noGrp="1"/>
          </p:cNvSpPr>
          <p:nvPr>
            <p:ph idx="1"/>
          </p:nvPr>
        </p:nvSpPr>
        <p:spPr>
          <a:xfrm>
            <a:off x="531378" y="2553096"/>
            <a:ext cx="4942829" cy="2958275"/>
          </a:xfrm>
        </p:spPr>
        <p:txBody>
          <a:bodyPr/>
          <a:lstStyle/>
          <a:p>
            <a:r>
              <a:rPr lang="en-US">
                <a:solidFill>
                  <a:schemeClr val="bg1"/>
                </a:solidFill>
              </a:rPr>
              <a:t>Powerful enough to run OpenCV.</a:t>
            </a:r>
          </a:p>
          <a:p>
            <a:r>
              <a:rPr lang="en-US">
                <a:solidFill>
                  <a:schemeClr val="bg1"/>
                </a:solidFill>
              </a:rPr>
              <a:t>Includes Wi-Fi and Bluetooth.</a:t>
            </a:r>
          </a:p>
          <a:p>
            <a:r>
              <a:rPr lang="en-US">
                <a:solidFill>
                  <a:schemeClr val="bg1"/>
                </a:solidFill>
              </a:rPr>
              <a:t>Is very small and will be easy to integrate into the mirror.</a:t>
            </a:r>
          </a:p>
        </p:txBody>
      </p:sp>
      <p:sp>
        <p:nvSpPr>
          <p:cNvPr id="4" name="Text Placeholder 3">
            <a:extLst>
              <a:ext uri="{FF2B5EF4-FFF2-40B4-BE49-F238E27FC236}">
                <a16:creationId xmlns:a16="http://schemas.microsoft.com/office/drawing/2014/main" id="{B4D9D75A-0E42-4F99-9069-860D4C2DDC82}"/>
              </a:ext>
            </a:extLst>
          </p:cNvPr>
          <p:cNvSpPr>
            <a:spLocks noGrp="1"/>
          </p:cNvSpPr>
          <p:nvPr>
            <p:ph type="body" sz="quarter" idx="13"/>
          </p:nvPr>
        </p:nvSpPr>
        <p:spPr>
          <a:xfrm>
            <a:off x="531379" y="1593089"/>
            <a:ext cx="7342621" cy="608895"/>
          </a:xfrm>
        </p:spPr>
        <p:txBody>
          <a:bodyPr/>
          <a:lstStyle/>
          <a:p>
            <a:r>
              <a:rPr lang="en-US">
                <a:solidFill>
                  <a:schemeClr val="bg2"/>
                </a:solidFill>
              </a:rPr>
              <a:t>Reasons behind choosing the</a:t>
            </a:r>
          </a:p>
        </p:txBody>
      </p:sp>
      <p:sp>
        <p:nvSpPr>
          <p:cNvPr id="5" name="Title 4">
            <a:extLst>
              <a:ext uri="{FF2B5EF4-FFF2-40B4-BE49-F238E27FC236}">
                <a16:creationId xmlns:a16="http://schemas.microsoft.com/office/drawing/2014/main" id="{191A081D-7195-4D3D-ABF3-8C48957C0222}"/>
              </a:ext>
            </a:extLst>
          </p:cNvPr>
          <p:cNvSpPr>
            <a:spLocks noGrp="1"/>
          </p:cNvSpPr>
          <p:nvPr>
            <p:ph type="title"/>
          </p:nvPr>
        </p:nvSpPr>
        <p:spPr/>
        <p:txBody>
          <a:bodyPr/>
          <a:lstStyle/>
          <a:p>
            <a:r>
              <a:rPr lang="en-US">
                <a:solidFill>
                  <a:schemeClr val="bg1"/>
                </a:solidFill>
              </a:rPr>
              <a:t>Raspberry Pi 3</a:t>
            </a:r>
          </a:p>
        </p:txBody>
      </p:sp>
      <p:sp>
        <p:nvSpPr>
          <p:cNvPr id="7" name="Slide Number Placeholder 6">
            <a:extLst>
              <a:ext uri="{FF2B5EF4-FFF2-40B4-BE49-F238E27FC236}">
                <a16:creationId xmlns:a16="http://schemas.microsoft.com/office/drawing/2014/main" id="{6FEA953B-C0F5-43E1-9800-A2FCC89AD207}"/>
              </a:ext>
            </a:extLst>
          </p:cNvPr>
          <p:cNvSpPr>
            <a:spLocks noGrp="1"/>
          </p:cNvSpPr>
          <p:nvPr>
            <p:ph type="sldNum" sz="quarter" idx="16"/>
          </p:nvPr>
        </p:nvSpPr>
        <p:spPr/>
        <p:txBody>
          <a:bodyPr/>
          <a:lstStyle/>
          <a:p>
            <a:fld id="{8699F50C-BE38-4BD0-BA84-9B090E1F2B9B}" type="slidenum">
              <a:rPr lang="en-IN" smtClean="0"/>
              <a:t>12</a:t>
            </a:fld>
            <a:endParaRPr lang="en-IN"/>
          </a:p>
        </p:txBody>
      </p:sp>
      <p:pic>
        <p:nvPicPr>
          <p:cNvPr id="18" name="Picture 17">
            <a:extLst>
              <a:ext uri="{FF2B5EF4-FFF2-40B4-BE49-F238E27FC236}">
                <a16:creationId xmlns:a16="http://schemas.microsoft.com/office/drawing/2014/main" id="{FF7DF527-1CAE-4F65-86D2-11E5072B1051}"/>
              </a:ext>
            </a:extLst>
          </p:cNvPr>
          <p:cNvPicPr/>
          <p:nvPr/>
        </p:nvPicPr>
        <p:blipFill>
          <a:blip r:embed="rId2">
            <a:extLst/>
          </a:blip>
          <a:stretch>
            <a:fillRect/>
          </a:stretch>
        </p:blipFill>
        <p:spPr>
          <a:xfrm>
            <a:off x="6749255" y="2815767"/>
            <a:ext cx="5104215" cy="2843357"/>
          </a:xfrm>
          <a:prstGeom prst="rect">
            <a:avLst/>
          </a:prstGeom>
        </p:spPr>
      </p:pic>
    </p:spTree>
    <p:extLst>
      <p:ext uri="{BB962C8B-B14F-4D97-AF65-F5344CB8AC3E}">
        <p14:creationId xmlns:p14="http://schemas.microsoft.com/office/powerpoint/2010/main" val="9746509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4B9B16-B5E2-4355-A964-5BEC42C8E178}"/>
              </a:ext>
            </a:extLst>
          </p:cNvPr>
          <p:cNvSpPr>
            <a:spLocks noGrp="1"/>
          </p:cNvSpPr>
          <p:nvPr>
            <p:ph type="body" sz="quarter" idx="16"/>
          </p:nvPr>
        </p:nvSpPr>
        <p:spPr>
          <a:xfrm>
            <a:off x="520493" y="1376932"/>
            <a:ext cx="7368596" cy="608895"/>
          </a:xfrm>
        </p:spPr>
        <p:txBody>
          <a:bodyPr/>
          <a:lstStyle/>
          <a:p>
            <a:r>
              <a:rPr lang="en-US">
                <a:solidFill>
                  <a:schemeClr val="bg2"/>
                </a:solidFill>
              </a:rPr>
              <a:t>Application powering the mirror</a:t>
            </a:r>
          </a:p>
        </p:txBody>
      </p:sp>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13</a:t>
            </a:fld>
            <a:endParaRPr lang="en-IN"/>
          </a:p>
        </p:txBody>
      </p:sp>
      <p:sp>
        <p:nvSpPr>
          <p:cNvPr id="6" name="Title 5">
            <a:extLst>
              <a:ext uri="{FF2B5EF4-FFF2-40B4-BE49-F238E27FC236}">
                <a16:creationId xmlns:a16="http://schemas.microsoft.com/office/drawing/2014/main" id="{2275BEC9-9EEE-4A9B-926C-B053ACF8E725}"/>
              </a:ext>
            </a:extLst>
          </p:cNvPr>
          <p:cNvSpPr>
            <a:spLocks noGrp="1"/>
          </p:cNvSpPr>
          <p:nvPr>
            <p:ph type="title"/>
          </p:nvPr>
        </p:nvSpPr>
        <p:spPr>
          <a:xfrm>
            <a:off x="518678" y="209028"/>
            <a:ext cx="8333222" cy="1147969"/>
          </a:xfrm>
        </p:spPr>
        <p:txBody>
          <a:bodyPr/>
          <a:lstStyle/>
          <a:p>
            <a:r>
              <a:rPr lang="en-US">
                <a:solidFill>
                  <a:schemeClr val="bg1"/>
                </a:solidFill>
              </a:rPr>
              <a:t>Smart Mirror OS</a:t>
            </a:r>
          </a:p>
        </p:txBody>
      </p:sp>
      <p:pic>
        <p:nvPicPr>
          <p:cNvPr id="8" name="Picture 7">
            <a:extLst>
              <a:ext uri="{FF2B5EF4-FFF2-40B4-BE49-F238E27FC236}">
                <a16:creationId xmlns:a16="http://schemas.microsoft.com/office/drawing/2014/main" id="{0D45BC14-BD54-4E1A-8FD9-CC3228E8ED76}"/>
              </a:ext>
            </a:extLst>
          </p:cNvPr>
          <p:cNvPicPr/>
          <p:nvPr/>
        </p:nvPicPr>
        <p:blipFill rotWithShape="1">
          <a:blip r:embed="rId2">
            <a:extLst/>
          </a:blip>
          <a:srcRect t="2902" b="3616"/>
          <a:stretch/>
        </p:blipFill>
        <p:spPr>
          <a:xfrm>
            <a:off x="1929389" y="2136710"/>
            <a:ext cx="8333222" cy="4219640"/>
          </a:xfrm>
          <a:prstGeom prst="rect">
            <a:avLst/>
          </a:prstGeom>
        </p:spPr>
      </p:pic>
    </p:spTree>
    <p:extLst>
      <p:ext uri="{BB962C8B-B14F-4D97-AF65-F5344CB8AC3E}">
        <p14:creationId xmlns:p14="http://schemas.microsoft.com/office/powerpoint/2010/main" val="1248194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a:xfrm>
            <a:off x="8610600" y="6356350"/>
            <a:ext cx="2743200" cy="365125"/>
          </a:xfrm>
        </p:spPr>
        <p:txBody>
          <a:bodyPr vert="horz" lIns="91440" tIns="45720" rIns="91440" bIns="45720" rtlCol="0" anchor="ctr">
            <a:normAutofit/>
          </a:bodyPr>
          <a:lstStyle/>
          <a:p>
            <a:pPr>
              <a:spcAft>
                <a:spcPts val="600"/>
              </a:spcAft>
            </a:pPr>
            <a:fld id="{8699F50C-BE38-4BD0-BA84-9B090E1F2B9B}" type="slidenum">
              <a:rPr lang="en-US">
                <a:solidFill>
                  <a:srgbClr val="FFFFFF"/>
                </a:solidFill>
              </a:rPr>
              <a:pPr>
                <a:spcAft>
                  <a:spcPts val="600"/>
                </a:spcAft>
              </a:pPr>
              <a:t>14</a:t>
            </a:fld>
            <a:endParaRPr lang="en-US">
              <a:solidFill>
                <a:srgbClr val="FFFFFF"/>
              </a:solidFill>
            </a:endParaRPr>
          </a:p>
        </p:txBody>
      </p:sp>
      <p:pic>
        <p:nvPicPr>
          <p:cNvPr id="11" name="Picture 10">
            <a:extLst>
              <a:ext uri="{FF2B5EF4-FFF2-40B4-BE49-F238E27FC236}">
                <a16:creationId xmlns:a16="http://schemas.microsoft.com/office/drawing/2014/main" id="{AF108AC5-01A2-4185-B9D7-327138CEDFDD}"/>
              </a:ext>
            </a:extLst>
          </p:cNvPr>
          <p:cNvPicPr>
            <a:picLocks noChangeAspect="1"/>
          </p:cNvPicPr>
          <p:nvPr/>
        </p:nvPicPr>
        <p:blipFill rotWithShape="1">
          <a:blip r:embed="rId2"/>
          <a:srcRect t="2598" b="2880"/>
          <a:stretch/>
        </p:blipFill>
        <p:spPr>
          <a:xfrm>
            <a:off x="0" y="298580"/>
            <a:ext cx="12192000" cy="6307493"/>
          </a:xfrm>
          <a:prstGeom prst="rect">
            <a:avLst/>
          </a:prstGeom>
        </p:spPr>
      </p:pic>
    </p:spTree>
    <p:extLst>
      <p:ext uri="{BB962C8B-B14F-4D97-AF65-F5344CB8AC3E}">
        <p14:creationId xmlns:p14="http://schemas.microsoft.com/office/powerpoint/2010/main" val="174766017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893AB247-F952-44A8-B247-3BC872CC3C4F}"/>
              </a:ext>
            </a:extLst>
          </p:cNvPr>
          <p:cNvGraphicFramePr>
            <a:graphicFrameLocks noGrp="1"/>
          </p:cNvGraphicFramePr>
          <p:nvPr>
            <p:ph type="tbl" sz="quarter" idx="12"/>
            <p:extLst>
              <p:ext uri="{D42A27DB-BD31-4B8C-83A1-F6EECF244321}">
                <p14:modId xmlns:p14="http://schemas.microsoft.com/office/powerpoint/2010/main" val="2544489941"/>
              </p:ext>
            </p:extLst>
          </p:nvPr>
        </p:nvGraphicFramePr>
        <p:xfrm>
          <a:off x="1966685" y="2684072"/>
          <a:ext cx="8258630" cy="3119488"/>
        </p:xfrm>
        <a:graphic>
          <a:graphicData uri="http://schemas.openxmlformats.org/drawingml/2006/table">
            <a:tbl>
              <a:tblPr firstRow="1" bandRow="1">
                <a:tableStyleId>{073A0DAA-6AF3-43AB-8588-CEC1D06C72B9}</a:tableStyleId>
              </a:tblPr>
              <a:tblGrid>
                <a:gridCol w="1500733">
                  <a:extLst>
                    <a:ext uri="{9D8B030D-6E8A-4147-A177-3AD203B41FA5}">
                      <a16:colId xmlns:a16="http://schemas.microsoft.com/office/drawing/2014/main" val="875198371"/>
                    </a:ext>
                  </a:extLst>
                </a:gridCol>
                <a:gridCol w="2143784">
                  <a:extLst>
                    <a:ext uri="{9D8B030D-6E8A-4147-A177-3AD203B41FA5}">
                      <a16:colId xmlns:a16="http://schemas.microsoft.com/office/drawing/2014/main" val="2439126141"/>
                    </a:ext>
                  </a:extLst>
                </a:gridCol>
                <a:gridCol w="1760941">
                  <a:extLst>
                    <a:ext uri="{9D8B030D-6E8A-4147-A177-3AD203B41FA5}">
                      <a16:colId xmlns:a16="http://schemas.microsoft.com/office/drawing/2014/main" val="608637726"/>
                    </a:ext>
                  </a:extLst>
                </a:gridCol>
                <a:gridCol w="1849419">
                  <a:extLst>
                    <a:ext uri="{9D8B030D-6E8A-4147-A177-3AD203B41FA5}">
                      <a16:colId xmlns:a16="http://schemas.microsoft.com/office/drawing/2014/main" val="4240815181"/>
                    </a:ext>
                  </a:extLst>
                </a:gridCol>
                <a:gridCol w="1003753">
                  <a:extLst>
                    <a:ext uri="{9D8B030D-6E8A-4147-A177-3AD203B41FA5}">
                      <a16:colId xmlns:a16="http://schemas.microsoft.com/office/drawing/2014/main" val="1458876889"/>
                    </a:ext>
                  </a:extLst>
                </a:gridCol>
              </a:tblGrid>
              <a:tr h="646956">
                <a:tc>
                  <a:txBody>
                    <a:bodyPr/>
                    <a:lstStyle/>
                    <a:p>
                      <a:pPr algn="l"/>
                      <a:r>
                        <a:rPr lang="en-US"/>
                        <a:t>Language</a:t>
                      </a:r>
                    </a:p>
                  </a:txBody>
                  <a:tcPr/>
                </a:tc>
                <a:tc>
                  <a:txBody>
                    <a:bodyPr/>
                    <a:lstStyle/>
                    <a:p>
                      <a:pPr algn="l"/>
                      <a:r>
                        <a:rPr lang="en-US"/>
                        <a:t>Object-Oriented</a:t>
                      </a:r>
                    </a:p>
                  </a:txBody>
                  <a:tcPr/>
                </a:tc>
                <a:tc>
                  <a:txBody>
                    <a:bodyPr/>
                    <a:lstStyle/>
                    <a:p>
                      <a:pPr algn="l"/>
                      <a:r>
                        <a:rPr lang="en-US"/>
                        <a:t>Compatibility</a:t>
                      </a:r>
                    </a:p>
                  </a:txBody>
                  <a:tcPr/>
                </a:tc>
                <a:tc>
                  <a:txBody>
                    <a:bodyPr/>
                    <a:lstStyle/>
                    <a:p>
                      <a:pPr algn="l"/>
                      <a:r>
                        <a:rPr lang="en-US"/>
                        <a:t>GUI Capable</a:t>
                      </a:r>
                    </a:p>
                  </a:txBody>
                  <a:tcPr/>
                </a:tc>
                <a:tc>
                  <a:txBody>
                    <a:bodyPr/>
                    <a:lstStyle/>
                    <a:p>
                      <a:pPr algn="l"/>
                      <a:r>
                        <a:rPr lang="en-US"/>
                        <a:t>Testing</a:t>
                      </a:r>
                    </a:p>
                  </a:txBody>
                  <a:tcPr/>
                </a:tc>
                <a:extLst>
                  <a:ext uri="{0D108BD9-81ED-4DB2-BD59-A6C34878D82A}">
                    <a16:rowId xmlns:a16="http://schemas.microsoft.com/office/drawing/2014/main" val="1596846620"/>
                  </a:ext>
                </a:extLst>
              </a:tr>
              <a:tr h="618133">
                <a:tc>
                  <a:txBody>
                    <a:bodyPr/>
                    <a:lstStyle/>
                    <a:p>
                      <a:pPr algn="l"/>
                      <a:r>
                        <a:rPr lang="en-US"/>
                        <a:t>C</a:t>
                      </a:r>
                    </a:p>
                  </a:txBody>
                  <a:tcPr/>
                </a:tc>
                <a:tc>
                  <a:txBody>
                    <a:bodyPr/>
                    <a:lstStyle/>
                    <a:p>
                      <a:pPr algn="l"/>
                      <a:r>
                        <a:rPr lang="en-US"/>
                        <a:t>NO</a:t>
                      </a:r>
                    </a:p>
                  </a:txBody>
                  <a:tcPr/>
                </a:tc>
                <a:tc>
                  <a:txBody>
                    <a:bodyPr/>
                    <a:lstStyle/>
                    <a:p>
                      <a:pPr algn="l"/>
                      <a:r>
                        <a:rPr lang="en-US"/>
                        <a:t>HIGH</a:t>
                      </a:r>
                    </a:p>
                  </a:txBody>
                  <a:tcPr/>
                </a:tc>
                <a:tc>
                  <a:txBody>
                    <a:bodyPr/>
                    <a:lstStyle/>
                    <a:p>
                      <a:pPr algn="l"/>
                      <a:r>
                        <a:rPr lang="en-US"/>
                        <a:t>NO</a:t>
                      </a:r>
                    </a:p>
                  </a:txBody>
                  <a:tcPr/>
                </a:tc>
                <a:tc>
                  <a:txBody>
                    <a:bodyPr/>
                    <a:lstStyle/>
                    <a:p>
                      <a:pPr algn="l"/>
                      <a:r>
                        <a:rPr lang="en-US"/>
                        <a:t>HARD</a:t>
                      </a:r>
                    </a:p>
                  </a:txBody>
                  <a:tcPr/>
                </a:tc>
                <a:extLst>
                  <a:ext uri="{0D108BD9-81ED-4DB2-BD59-A6C34878D82A}">
                    <a16:rowId xmlns:a16="http://schemas.microsoft.com/office/drawing/2014/main" val="4003245815"/>
                  </a:ext>
                </a:extLst>
              </a:tr>
              <a:tr h="618133">
                <a:tc>
                  <a:txBody>
                    <a:bodyPr/>
                    <a:lstStyle/>
                    <a:p>
                      <a:pPr algn="l"/>
                      <a:r>
                        <a:rPr lang="en-US"/>
                        <a:t>C++</a:t>
                      </a:r>
                    </a:p>
                  </a:txBody>
                  <a:tcPr/>
                </a:tc>
                <a:tc>
                  <a:txBody>
                    <a:bodyPr/>
                    <a:lstStyle/>
                    <a:p>
                      <a:pPr algn="l"/>
                      <a:r>
                        <a:rPr lang="en-US"/>
                        <a:t>YES</a:t>
                      </a:r>
                    </a:p>
                  </a:txBody>
                  <a:tcPr/>
                </a:tc>
                <a:tc>
                  <a:txBody>
                    <a:bodyPr/>
                    <a:lstStyle/>
                    <a:p>
                      <a:pPr algn="l"/>
                      <a:r>
                        <a:rPr lang="en-US"/>
                        <a:t>HIGH</a:t>
                      </a:r>
                    </a:p>
                  </a:txBody>
                  <a:tcPr/>
                </a:tc>
                <a:tc>
                  <a:txBody>
                    <a:bodyPr/>
                    <a:lstStyle/>
                    <a:p>
                      <a:pPr algn="l"/>
                      <a:r>
                        <a:rPr lang="en-US"/>
                        <a:t>YES</a:t>
                      </a:r>
                    </a:p>
                  </a:txBody>
                  <a:tcPr/>
                </a:tc>
                <a:tc>
                  <a:txBody>
                    <a:bodyPr/>
                    <a:lstStyle/>
                    <a:p>
                      <a:pPr algn="l"/>
                      <a:r>
                        <a:rPr lang="en-US"/>
                        <a:t>HARD</a:t>
                      </a:r>
                    </a:p>
                  </a:txBody>
                  <a:tcPr/>
                </a:tc>
                <a:extLst>
                  <a:ext uri="{0D108BD9-81ED-4DB2-BD59-A6C34878D82A}">
                    <a16:rowId xmlns:a16="http://schemas.microsoft.com/office/drawing/2014/main" val="1603875672"/>
                  </a:ext>
                </a:extLst>
              </a:tr>
              <a:tr h="618133">
                <a:tc>
                  <a:txBody>
                    <a:bodyPr/>
                    <a:lstStyle/>
                    <a:p>
                      <a:pPr algn="l"/>
                      <a:r>
                        <a:rPr lang="en-US"/>
                        <a:t>Java</a:t>
                      </a:r>
                    </a:p>
                  </a:txBody>
                  <a:tcPr/>
                </a:tc>
                <a:tc>
                  <a:txBody>
                    <a:bodyPr/>
                    <a:lstStyle/>
                    <a:p>
                      <a:pPr algn="l"/>
                      <a:r>
                        <a:rPr lang="en-US"/>
                        <a:t>YES</a:t>
                      </a:r>
                    </a:p>
                  </a:txBody>
                  <a:tcPr/>
                </a:tc>
                <a:tc>
                  <a:txBody>
                    <a:bodyPr/>
                    <a:lstStyle/>
                    <a:p>
                      <a:pPr algn="l"/>
                      <a:r>
                        <a:rPr lang="en-US"/>
                        <a:t>HIGH</a:t>
                      </a:r>
                    </a:p>
                  </a:txBody>
                  <a:tcPr/>
                </a:tc>
                <a:tc>
                  <a:txBody>
                    <a:bodyPr/>
                    <a:lstStyle/>
                    <a:p>
                      <a:pPr algn="l"/>
                      <a:r>
                        <a:rPr lang="en-US"/>
                        <a:t>YES</a:t>
                      </a:r>
                    </a:p>
                  </a:txBody>
                  <a:tcPr/>
                </a:tc>
                <a:tc>
                  <a:txBody>
                    <a:bodyPr/>
                    <a:lstStyle/>
                    <a:p>
                      <a:pPr algn="l"/>
                      <a:r>
                        <a:rPr lang="en-US"/>
                        <a:t>EASY</a:t>
                      </a:r>
                    </a:p>
                  </a:txBody>
                  <a:tcPr/>
                </a:tc>
                <a:extLst>
                  <a:ext uri="{0D108BD9-81ED-4DB2-BD59-A6C34878D82A}">
                    <a16:rowId xmlns:a16="http://schemas.microsoft.com/office/drawing/2014/main" val="1804561955"/>
                  </a:ext>
                </a:extLst>
              </a:tr>
              <a:tr h="618133">
                <a:tc>
                  <a:txBody>
                    <a:bodyPr/>
                    <a:lstStyle/>
                    <a:p>
                      <a:pPr algn="l"/>
                      <a:r>
                        <a:rPr lang="en-US"/>
                        <a:t>Python</a:t>
                      </a:r>
                    </a:p>
                  </a:txBody>
                  <a:tcPr/>
                </a:tc>
                <a:tc>
                  <a:txBody>
                    <a:bodyPr/>
                    <a:lstStyle/>
                    <a:p>
                      <a:pPr algn="l"/>
                      <a:r>
                        <a:rPr lang="en-US"/>
                        <a:t>YES</a:t>
                      </a:r>
                    </a:p>
                  </a:txBody>
                  <a:tcPr/>
                </a:tc>
                <a:tc>
                  <a:txBody>
                    <a:bodyPr/>
                    <a:lstStyle/>
                    <a:p>
                      <a:pPr algn="l"/>
                      <a:r>
                        <a:rPr lang="en-US"/>
                        <a:t>HIGH</a:t>
                      </a:r>
                    </a:p>
                  </a:txBody>
                  <a:tcPr/>
                </a:tc>
                <a:tc>
                  <a:txBody>
                    <a:bodyPr/>
                    <a:lstStyle/>
                    <a:p>
                      <a:pPr algn="l"/>
                      <a:r>
                        <a:rPr lang="en-US"/>
                        <a:t>YES</a:t>
                      </a:r>
                    </a:p>
                  </a:txBody>
                  <a:tcPr/>
                </a:tc>
                <a:tc>
                  <a:txBody>
                    <a:bodyPr/>
                    <a:lstStyle/>
                    <a:p>
                      <a:pPr algn="l"/>
                      <a:r>
                        <a:rPr lang="en-US"/>
                        <a:t>HARD</a:t>
                      </a:r>
                    </a:p>
                  </a:txBody>
                  <a:tcPr/>
                </a:tc>
                <a:extLst>
                  <a:ext uri="{0D108BD9-81ED-4DB2-BD59-A6C34878D82A}">
                    <a16:rowId xmlns:a16="http://schemas.microsoft.com/office/drawing/2014/main" val="1133157042"/>
                  </a:ext>
                </a:extLst>
              </a:tr>
            </a:tbl>
          </a:graphicData>
        </a:graphic>
      </p:graphicFrame>
      <p:sp>
        <p:nvSpPr>
          <p:cNvPr id="3" name="Text Placeholder 2">
            <a:extLst>
              <a:ext uri="{FF2B5EF4-FFF2-40B4-BE49-F238E27FC236}">
                <a16:creationId xmlns:a16="http://schemas.microsoft.com/office/drawing/2014/main" id="{A1E2454E-98AD-451A-B64F-8564EC421D54}"/>
              </a:ext>
            </a:extLst>
          </p:cNvPr>
          <p:cNvSpPr>
            <a:spLocks noGrp="1"/>
          </p:cNvSpPr>
          <p:nvPr>
            <p:ph type="body" sz="quarter" idx="16"/>
          </p:nvPr>
        </p:nvSpPr>
        <p:spPr/>
        <p:txBody>
          <a:bodyPr/>
          <a:lstStyle/>
          <a:p>
            <a:r>
              <a:rPr lang="en-US">
                <a:solidFill>
                  <a:schemeClr val="bg2"/>
                </a:solidFill>
              </a:rPr>
              <a:t>What powers our User-Interface</a:t>
            </a:r>
          </a:p>
        </p:txBody>
      </p:sp>
      <p:sp>
        <p:nvSpPr>
          <p:cNvPr id="5" name="Slide Number Placeholder 4">
            <a:extLst>
              <a:ext uri="{FF2B5EF4-FFF2-40B4-BE49-F238E27FC236}">
                <a16:creationId xmlns:a16="http://schemas.microsoft.com/office/drawing/2014/main" id="{C9C02A5D-5982-46B5-AB9B-72E141198569}"/>
              </a:ext>
            </a:extLst>
          </p:cNvPr>
          <p:cNvSpPr>
            <a:spLocks noGrp="1"/>
          </p:cNvSpPr>
          <p:nvPr>
            <p:ph type="sldNum" sz="quarter" idx="18"/>
          </p:nvPr>
        </p:nvSpPr>
        <p:spPr/>
        <p:txBody>
          <a:bodyPr/>
          <a:lstStyle/>
          <a:p>
            <a:fld id="{8699F50C-BE38-4BD0-BA84-9B090E1F2B9B}" type="slidenum">
              <a:rPr lang="en-IN" smtClean="0"/>
              <a:t>15</a:t>
            </a:fld>
            <a:endParaRPr lang="en-IN"/>
          </a:p>
        </p:txBody>
      </p:sp>
      <p:sp>
        <p:nvSpPr>
          <p:cNvPr id="6" name="Title 5">
            <a:extLst>
              <a:ext uri="{FF2B5EF4-FFF2-40B4-BE49-F238E27FC236}">
                <a16:creationId xmlns:a16="http://schemas.microsoft.com/office/drawing/2014/main" id="{BE4D01FD-5258-4065-BD1B-D9F94039405B}"/>
              </a:ext>
            </a:extLst>
          </p:cNvPr>
          <p:cNvSpPr>
            <a:spLocks noGrp="1"/>
          </p:cNvSpPr>
          <p:nvPr>
            <p:ph type="title"/>
          </p:nvPr>
        </p:nvSpPr>
        <p:spPr/>
        <p:txBody>
          <a:bodyPr/>
          <a:lstStyle/>
          <a:p>
            <a:r>
              <a:rPr lang="en-US">
                <a:solidFill>
                  <a:schemeClr val="bg1"/>
                </a:solidFill>
              </a:rPr>
              <a:t>Programming Language </a:t>
            </a:r>
          </a:p>
        </p:txBody>
      </p:sp>
    </p:spTree>
    <p:extLst>
      <p:ext uri="{BB962C8B-B14F-4D97-AF65-F5344CB8AC3E}">
        <p14:creationId xmlns:p14="http://schemas.microsoft.com/office/powerpoint/2010/main" val="13077847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p:txBody>
          <a:bodyPr/>
          <a:lstStyle/>
          <a:p>
            <a:r>
              <a:rPr lang="en-IN">
                <a:solidFill>
                  <a:schemeClr val="bg1"/>
                </a:solidFill>
              </a:rPr>
              <a:t>Java</a:t>
            </a:r>
            <a:endParaRPr lang="en-IN" b="0">
              <a:solidFill>
                <a:schemeClr val="bg1"/>
              </a:solidFill>
            </a:endParaRP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9" y="1593085"/>
            <a:ext cx="7342631" cy="608895"/>
          </a:xfrm>
        </p:spPr>
        <p:txBody>
          <a:bodyPr/>
          <a:lstStyle/>
          <a:p>
            <a:r>
              <a:rPr lang="da-DK">
                <a:solidFill>
                  <a:schemeClr val="bg2"/>
                </a:solidFill>
              </a:rPr>
              <a:t>Reasons behind choosing</a:t>
            </a:r>
            <a:endParaRPr lang="en-IN">
              <a:solidFill>
                <a:schemeClr val="bg2"/>
              </a:solidFill>
            </a:endParaRPr>
          </a:p>
        </p:txBody>
      </p:sp>
      <p:graphicFrame>
        <p:nvGraphicFramePr>
          <p:cNvPr id="10" name="Content Placeholder 9">
            <a:extLst>
              <a:ext uri="{FF2B5EF4-FFF2-40B4-BE49-F238E27FC236}">
                <a16:creationId xmlns:a16="http://schemas.microsoft.com/office/drawing/2014/main" id="{C733FC28-5F07-42E5-99BC-886B1D091334}"/>
              </a:ext>
            </a:extLst>
          </p:cNvPr>
          <p:cNvGraphicFramePr>
            <a:graphicFrameLocks noGrp="1"/>
          </p:cNvGraphicFramePr>
          <p:nvPr>
            <p:ph idx="1"/>
            <p:extLst>
              <p:ext uri="{D42A27DB-BD31-4B8C-83A1-F6EECF244321}">
                <p14:modId xmlns:p14="http://schemas.microsoft.com/office/powerpoint/2010/main" val="1855851248"/>
              </p:ext>
            </p:extLst>
          </p:nvPr>
        </p:nvGraphicFramePr>
        <p:xfrm>
          <a:off x="531812" y="2552700"/>
          <a:ext cx="5587998" cy="2291080"/>
        </p:xfrm>
        <a:graphic>
          <a:graphicData uri="http://schemas.openxmlformats.org/drawingml/2006/table">
            <a:tbl>
              <a:tblPr firstRow="1" bandRow="1">
                <a:tableStyleId>{073A0DAA-6AF3-43AB-8588-CEC1D06C72B9}</a:tableStyleId>
              </a:tblPr>
              <a:tblGrid>
                <a:gridCol w="2793999">
                  <a:extLst>
                    <a:ext uri="{9D8B030D-6E8A-4147-A177-3AD203B41FA5}">
                      <a16:colId xmlns:a16="http://schemas.microsoft.com/office/drawing/2014/main" val="3812150673"/>
                    </a:ext>
                  </a:extLst>
                </a:gridCol>
                <a:gridCol w="2793999">
                  <a:extLst>
                    <a:ext uri="{9D8B030D-6E8A-4147-A177-3AD203B41FA5}">
                      <a16:colId xmlns:a16="http://schemas.microsoft.com/office/drawing/2014/main" val="2107203220"/>
                    </a:ext>
                  </a:extLst>
                </a:gridCol>
              </a:tblGrid>
              <a:tr h="370840">
                <a:tc>
                  <a:txBody>
                    <a:bodyPr/>
                    <a:lstStyle/>
                    <a:p>
                      <a:r>
                        <a:rPr lang="en-US"/>
                        <a:t>Pros</a:t>
                      </a:r>
                    </a:p>
                  </a:txBody>
                  <a:tcPr/>
                </a:tc>
                <a:tc>
                  <a:txBody>
                    <a:bodyPr/>
                    <a:lstStyle/>
                    <a:p>
                      <a:r>
                        <a:rPr lang="en-US"/>
                        <a:t>Cons</a:t>
                      </a:r>
                    </a:p>
                  </a:txBody>
                  <a:tcPr/>
                </a:tc>
                <a:extLst>
                  <a:ext uri="{0D108BD9-81ED-4DB2-BD59-A6C34878D82A}">
                    <a16:rowId xmlns:a16="http://schemas.microsoft.com/office/drawing/2014/main" val="3961042927"/>
                  </a:ext>
                </a:extLst>
              </a:tr>
              <a:tr h="370840">
                <a:tc>
                  <a:txBody>
                    <a:bodyPr/>
                    <a:lstStyle/>
                    <a:p>
                      <a:r>
                        <a:rPr lang="en-US"/>
                        <a:t>Can run on almost any computer platform.</a:t>
                      </a:r>
                    </a:p>
                  </a:txBody>
                  <a:tcPr/>
                </a:tc>
                <a:tc>
                  <a:txBody>
                    <a:bodyPr/>
                    <a:lstStyle/>
                    <a:p>
                      <a:r>
                        <a:rPr lang="en-US"/>
                        <a:t>Can be slow since it’s a virtual machine.</a:t>
                      </a:r>
                    </a:p>
                  </a:txBody>
                  <a:tcPr/>
                </a:tc>
                <a:extLst>
                  <a:ext uri="{0D108BD9-81ED-4DB2-BD59-A6C34878D82A}">
                    <a16:rowId xmlns:a16="http://schemas.microsoft.com/office/drawing/2014/main" val="350240843"/>
                  </a:ext>
                </a:extLst>
              </a:tr>
              <a:tr h="370840">
                <a:tc>
                  <a:txBody>
                    <a:bodyPr/>
                    <a:lstStyle/>
                    <a:p>
                      <a:r>
                        <a:rPr lang="en-US"/>
                        <a:t>Makes prototyping easy.</a:t>
                      </a:r>
                    </a:p>
                  </a:txBody>
                  <a:tcPr/>
                </a:tc>
                <a:tc>
                  <a:txBody>
                    <a:bodyPr/>
                    <a:lstStyle/>
                    <a:p>
                      <a:r>
                        <a:rPr lang="en-US"/>
                        <a:t>Swing GUI library is outdated</a:t>
                      </a:r>
                    </a:p>
                  </a:txBody>
                  <a:tcPr/>
                </a:tc>
                <a:extLst>
                  <a:ext uri="{0D108BD9-81ED-4DB2-BD59-A6C34878D82A}">
                    <a16:rowId xmlns:a16="http://schemas.microsoft.com/office/drawing/2014/main" val="2078158448"/>
                  </a:ext>
                </a:extLst>
              </a:tr>
              <a:tr h="370840">
                <a:tc>
                  <a:txBody>
                    <a:bodyPr/>
                    <a:lstStyle/>
                    <a:p>
                      <a:r>
                        <a:rPr lang="en-US"/>
                        <a:t>Only needs to be compiled once.</a:t>
                      </a:r>
                    </a:p>
                  </a:txBody>
                  <a:tcPr/>
                </a:tc>
                <a:tc>
                  <a:txBody>
                    <a:bodyPr/>
                    <a:lstStyle/>
                    <a:p>
                      <a:endParaRPr lang="en-US"/>
                    </a:p>
                  </a:txBody>
                  <a:tcPr/>
                </a:tc>
                <a:extLst>
                  <a:ext uri="{0D108BD9-81ED-4DB2-BD59-A6C34878D82A}">
                    <a16:rowId xmlns:a16="http://schemas.microsoft.com/office/drawing/2014/main" val="4225689631"/>
                  </a:ext>
                </a:extLst>
              </a:tr>
            </a:tbl>
          </a:graphicData>
        </a:graphic>
      </p:graphicFrame>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16</a:t>
            </a:fld>
            <a:endParaRPr lang="en-IN"/>
          </a:p>
        </p:txBody>
      </p:sp>
      <p:sp>
        <p:nvSpPr>
          <p:cNvPr id="3" name="Picture Placeholder 2">
            <a:extLst>
              <a:ext uri="{FF2B5EF4-FFF2-40B4-BE49-F238E27FC236}">
                <a16:creationId xmlns:a16="http://schemas.microsoft.com/office/drawing/2014/main" id="{4176C263-AE9C-48F9-B1C9-6607A7179B94}"/>
              </a:ext>
            </a:extLst>
          </p:cNvPr>
          <p:cNvSpPr>
            <a:spLocks noGrp="1"/>
          </p:cNvSpPr>
          <p:nvPr>
            <p:ph type="pic" sz="quarter" idx="10"/>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2" name="Hexagon 1">
            <a:extLst>
              <a:ext uri="{FF2B5EF4-FFF2-40B4-BE49-F238E27FC236}">
                <a16:creationId xmlns:a16="http://schemas.microsoft.com/office/drawing/2014/main" id="{55D99620-D3F3-4FE8-A38E-7A7C00E9333E}"/>
              </a:ext>
            </a:extLst>
          </p:cNvPr>
          <p:cNvSpPr/>
          <p:nvPr/>
        </p:nvSpPr>
        <p:spPr>
          <a:xfrm>
            <a:off x="6718041" y="1129005"/>
            <a:ext cx="5140128" cy="4746686"/>
          </a:xfrm>
          <a:prstGeom prst="hexagon">
            <a:avLst/>
          </a:prstGeom>
          <a:gradFill>
            <a:gsLst>
              <a:gs pos="0">
                <a:schemeClr val="accent3">
                  <a:lumMod val="89000"/>
                </a:schemeClr>
              </a:gs>
              <a:gs pos="23000">
                <a:schemeClr val="accent3">
                  <a:lumMod val="89000"/>
                </a:schemeClr>
              </a:gs>
              <a:gs pos="69000">
                <a:schemeClr val="bg2"/>
              </a:gs>
              <a:gs pos="97000">
                <a:schemeClr val="tx1"/>
              </a:gs>
            </a:gsLst>
            <a:path path="circle">
              <a:fillToRect l="50000" t="50000" r="50000" b="50000"/>
            </a:path>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JAVA">
            <a:extLst>
              <a:ext uri="{FF2B5EF4-FFF2-40B4-BE49-F238E27FC236}">
                <a16:creationId xmlns:a16="http://schemas.microsoft.com/office/drawing/2014/main" id="{A62AB2F1-B015-4F4D-B3AF-5C4153451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777" y="1955796"/>
            <a:ext cx="2960656" cy="2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8553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IN"/>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17</a:t>
            </a:fld>
            <a:endParaRPr lang="en-IN"/>
          </a:p>
        </p:txBody>
      </p:sp>
      <p:sp>
        <p:nvSpPr>
          <p:cNvPr id="3" name="Text Placeholder 2">
            <a:extLst>
              <a:ext uri="{FF2B5EF4-FFF2-40B4-BE49-F238E27FC236}">
                <a16:creationId xmlns:a16="http://schemas.microsoft.com/office/drawing/2014/main" id="{6D1B978E-EB54-457F-A189-31BAC1F629C6}"/>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C9532E9D-99FD-4472-8B07-FAD2876DAC43}"/>
              </a:ext>
            </a:extLst>
          </p:cNvPr>
          <p:cNvSpPr>
            <a:spLocks noGrp="1"/>
          </p:cNvSpPr>
          <p:nvPr>
            <p:ph sz="quarter" idx="15"/>
          </p:nvPr>
        </p:nvSpPr>
        <p:spPr/>
        <p:txBody>
          <a:bodyPr/>
          <a:lstStyle/>
          <a:p>
            <a:endParaRPr lang="en-US"/>
          </a:p>
        </p:txBody>
      </p:sp>
      <p:sp>
        <p:nvSpPr>
          <p:cNvPr id="7" name="Content Placeholder 6">
            <a:extLst>
              <a:ext uri="{FF2B5EF4-FFF2-40B4-BE49-F238E27FC236}">
                <a16:creationId xmlns:a16="http://schemas.microsoft.com/office/drawing/2014/main" id="{6448829E-DCCC-4C2C-9064-2993746B1950}"/>
              </a:ext>
            </a:extLst>
          </p:cNvPr>
          <p:cNvSpPr>
            <a:spLocks noGrp="1"/>
          </p:cNvSpPr>
          <p:nvPr>
            <p:ph sz="half" idx="13"/>
          </p:nvPr>
        </p:nvSpPr>
        <p:spPr/>
        <p:txBody>
          <a:bodyPr/>
          <a:lstStyle/>
          <a:p>
            <a:endParaRPr lang="en-US"/>
          </a:p>
        </p:txBody>
      </p:sp>
      <p:sp>
        <p:nvSpPr>
          <p:cNvPr id="9" name="Text Placeholder 8">
            <a:extLst>
              <a:ext uri="{FF2B5EF4-FFF2-40B4-BE49-F238E27FC236}">
                <a16:creationId xmlns:a16="http://schemas.microsoft.com/office/drawing/2014/main" id="{414207F5-DFFF-4252-B55C-5AB7F7D53EF7}"/>
              </a:ext>
            </a:extLst>
          </p:cNvPr>
          <p:cNvSpPr>
            <a:spLocks noGrp="1"/>
          </p:cNvSpPr>
          <p:nvPr>
            <p:ph type="body" idx="1"/>
          </p:nvPr>
        </p:nvSpPr>
        <p:spPr/>
        <p:txBody>
          <a:bodyPr/>
          <a:lstStyle/>
          <a:p>
            <a:endParaRPr lang="en-US"/>
          </a:p>
        </p:txBody>
      </p:sp>
      <p:sp>
        <p:nvSpPr>
          <p:cNvPr id="11" name="Title 10">
            <a:extLst>
              <a:ext uri="{FF2B5EF4-FFF2-40B4-BE49-F238E27FC236}">
                <a16:creationId xmlns:a16="http://schemas.microsoft.com/office/drawing/2014/main" id="{31BCDEAC-268B-4AE5-834C-1CE607925E10}"/>
              </a:ext>
            </a:extLst>
          </p:cNvPr>
          <p:cNvSpPr>
            <a:spLocks noGrp="1"/>
          </p:cNvSpPr>
          <p:nvPr>
            <p:ph type="title"/>
          </p:nvPr>
        </p:nvSpPr>
        <p:spPr/>
        <p:txBody>
          <a:bodyPr/>
          <a:lstStyle/>
          <a:p>
            <a:endParaRPr lang="en-US"/>
          </a:p>
        </p:txBody>
      </p:sp>
      <p:sp>
        <p:nvSpPr>
          <p:cNvPr id="13" name="Text Placeholder 12">
            <a:extLst>
              <a:ext uri="{FF2B5EF4-FFF2-40B4-BE49-F238E27FC236}">
                <a16:creationId xmlns:a16="http://schemas.microsoft.com/office/drawing/2014/main" id="{33E7D80B-CBEB-427C-9D93-1C3DC445B59F}"/>
              </a:ext>
            </a:extLst>
          </p:cNvPr>
          <p:cNvSpPr>
            <a:spLocks noGrp="1"/>
          </p:cNvSpPr>
          <p:nvPr>
            <p:ph type="body" sz="quarter" idx="16"/>
          </p:nvPr>
        </p:nvSpPr>
        <p:spPr/>
        <p:txBody>
          <a:bodyPr/>
          <a:lstStyle/>
          <a:p>
            <a:endParaRPr lang="en-US"/>
          </a:p>
        </p:txBody>
      </p:sp>
      <p:pic>
        <p:nvPicPr>
          <p:cNvPr id="22" name="Picture 21">
            <a:extLst>
              <a:ext uri="{FF2B5EF4-FFF2-40B4-BE49-F238E27FC236}">
                <a16:creationId xmlns:a16="http://schemas.microsoft.com/office/drawing/2014/main" id="{C02D97A7-0840-4F01-A617-E52B963BB151}"/>
              </a:ext>
            </a:extLst>
          </p:cNvPr>
          <p:cNvPicPr>
            <a:picLocks noChangeAspect="1"/>
          </p:cNvPicPr>
          <p:nvPr/>
        </p:nvPicPr>
        <p:blipFill>
          <a:blip r:embed="rId2"/>
          <a:stretch>
            <a:fillRect/>
          </a:stretch>
        </p:blipFill>
        <p:spPr>
          <a:xfrm>
            <a:off x="147053" y="142493"/>
            <a:ext cx="11897895" cy="6599751"/>
          </a:xfrm>
          <a:prstGeom prst="rect">
            <a:avLst/>
          </a:prstGeom>
        </p:spPr>
      </p:pic>
    </p:spTree>
    <p:extLst>
      <p:ext uri="{BB962C8B-B14F-4D97-AF65-F5344CB8AC3E}">
        <p14:creationId xmlns:p14="http://schemas.microsoft.com/office/powerpoint/2010/main" val="127992384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18</a:t>
            </a:fld>
            <a:endParaRPr lang="en-IN"/>
          </a:p>
        </p:txBody>
      </p:sp>
      <p:pic>
        <p:nvPicPr>
          <p:cNvPr id="10" name="Picture 9">
            <a:extLst>
              <a:ext uri="{FF2B5EF4-FFF2-40B4-BE49-F238E27FC236}">
                <a16:creationId xmlns:a16="http://schemas.microsoft.com/office/drawing/2014/main" id="{055C2DAC-924D-4BF8-BC49-3DF17760D9B5}"/>
              </a:ext>
            </a:extLst>
          </p:cNvPr>
          <p:cNvPicPr>
            <a:picLocks noChangeAspect="1"/>
          </p:cNvPicPr>
          <p:nvPr/>
        </p:nvPicPr>
        <p:blipFill>
          <a:blip r:embed="rId2"/>
          <a:stretch>
            <a:fillRect/>
          </a:stretch>
        </p:blipFill>
        <p:spPr>
          <a:xfrm>
            <a:off x="418047" y="1221216"/>
            <a:ext cx="7291905" cy="4415567"/>
          </a:xfrm>
          <a:prstGeom prst="rect">
            <a:avLst/>
          </a:prstGeom>
        </p:spPr>
      </p:pic>
      <p:sp>
        <p:nvSpPr>
          <p:cNvPr id="3" name="TextBox 2">
            <a:extLst>
              <a:ext uri="{FF2B5EF4-FFF2-40B4-BE49-F238E27FC236}">
                <a16:creationId xmlns:a16="http://schemas.microsoft.com/office/drawing/2014/main" id="{1686FA8D-AE90-432D-B32A-11C20CB912C7}"/>
              </a:ext>
            </a:extLst>
          </p:cNvPr>
          <p:cNvSpPr txBox="1"/>
          <p:nvPr/>
        </p:nvSpPr>
        <p:spPr>
          <a:xfrm>
            <a:off x="8001001" y="1221216"/>
            <a:ext cx="37729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Diode to prevent current from flowing into the Raspberry Pi USB port</a:t>
            </a:r>
          </a:p>
          <a:p>
            <a:pPr marL="285750" indent="-285750">
              <a:buFont typeface="Arial" panose="020B0604020202020204" pitchFamily="34" charset="0"/>
              <a:buChar char="•"/>
            </a:pPr>
            <a:r>
              <a:rPr lang="en-US" dirty="0">
                <a:solidFill>
                  <a:schemeClr val="bg1"/>
                </a:solidFill>
              </a:rPr>
              <a:t>Capacitors used for DC coupling</a:t>
            </a:r>
          </a:p>
        </p:txBody>
      </p:sp>
    </p:spTree>
    <p:extLst>
      <p:ext uri="{BB962C8B-B14F-4D97-AF65-F5344CB8AC3E}">
        <p14:creationId xmlns:p14="http://schemas.microsoft.com/office/powerpoint/2010/main" val="29467286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xfrm>
            <a:off x="6170179" y="1435100"/>
            <a:ext cx="6021821" cy="5422900"/>
          </a:xfrm>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pic>
        <p:nvPicPr>
          <p:cNvPr id="11" name="Picture 10">
            <a:extLst>
              <a:ext uri="{FF2B5EF4-FFF2-40B4-BE49-F238E27FC236}">
                <a16:creationId xmlns:a16="http://schemas.microsoft.com/office/drawing/2014/main" id="{7D80B74B-7450-4775-9099-63D27E7B65C4}"/>
              </a:ext>
            </a:extLst>
          </p:cNvPr>
          <p:cNvPicPr>
            <a:picLocks noChangeAspect="1"/>
          </p:cNvPicPr>
          <p:nvPr/>
        </p:nvPicPr>
        <p:blipFill>
          <a:blip r:embed="rId2"/>
          <a:stretch>
            <a:fillRect/>
          </a:stretch>
        </p:blipFill>
        <p:spPr>
          <a:xfrm>
            <a:off x="257485" y="797943"/>
            <a:ext cx="7663888" cy="3427329"/>
          </a:xfrm>
          <a:prstGeom prst="rect">
            <a:avLst/>
          </a:prstGeom>
        </p:spPr>
      </p:pic>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19</a:t>
            </a:fld>
            <a:endParaRPr lang="en-IN"/>
          </a:p>
        </p:txBody>
      </p:sp>
      <p:sp>
        <p:nvSpPr>
          <p:cNvPr id="4" name="TextBox 3">
            <a:extLst>
              <a:ext uri="{FF2B5EF4-FFF2-40B4-BE49-F238E27FC236}">
                <a16:creationId xmlns:a16="http://schemas.microsoft.com/office/drawing/2014/main" id="{A0FF70AD-2A34-431C-B720-5C13F991A2D8}"/>
              </a:ext>
            </a:extLst>
          </p:cNvPr>
          <p:cNvSpPr txBox="1"/>
          <p:nvPr/>
        </p:nvSpPr>
        <p:spPr>
          <a:xfrm>
            <a:off x="257485" y="4346392"/>
            <a:ext cx="5829545" cy="1200329"/>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Logic level converter</a:t>
            </a:r>
          </a:p>
          <a:p>
            <a:pPr marL="285750" indent="-285750">
              <a:buFont typeface="Arial" panose="020B0604020202020204" pitchFamily="34" charset="0"/>
              <a:buChar char="•"/>
            </a:pPr>
            <a:r>
              <a:rPr lang="en-US" dirty="0">
                <a:solidFill>
                  <a:schemeClr val="bg1"/>
                </a:solidFill>
              </a:rPr>
              <a:t>Inputs 5v and outputs 3.3v</a:t>
            </a:r>
          </a:p>
          <a:p>
            <a:pPr marL="285750" indent="-285750">
              <a:buFont typeface="Arial" panose="020B0604020202020204" pitchFamily="34" charset="0"/>
              <a:buChar char="•"/>
            </a:pPr>
            <a:r>
              <a:rPr lang="en-US" dirty="0">
                <a:solidFill>
                  <a:schemeClr val="bg1"/>
                </a:solidFill>
              </a:rPr>
              <a:t>Inputs 3.3v and outputs 5v</a:t>
            </a:r>
          </a:p>
          <a:p>
            <a:pPr marL="285750" indent="-285750">
              <a:buFont typeface="Arial" panose="020B0604020202020204" pitchFamily="34" charset="0"/>
              <a:buChar char="•"/>
            </a:pPr>
            <a:r>
              <a:rPr lang="en-US" dirty="0">
                <a:solidFill>
                  <a:schemeClr val="bg1"/>
                </a:solidFill>
              </a:rPr>
              <a:t>Used to communicate with Raspberry Pi over Serial UART</a:t>
            </a:r>
          </a:p>
        </p:txBody>
      </p:sp>
    </p:spTree>
    <p:extLst>
      <p:ext uri="{BB962C8B-B14F-4D97-AF65-F5344CB8AC3E}">
        <p14:creationId xmlns:p14="http://schemas.microsoft.com/office/powerpoint/2010/main" val="42624970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2</a:t>
            </a:fld>
            <a:endParaRPr lang="en-IN"/>
          </a:p>
        </p:txBody>
      </p:sp>
      <p:sp>
        <p:nvSpPr>
          <p:cNvPr id="2" name="Content Placeholder 6">
            <a:extLst>
              <a:ext uri="{FF2B5EF4-FFF2-40B4-BE49-F238E27FC236}">
                <a16:creationId xmlns:a16="http://schemas.microsoft.com/office/drawing/2014/main" id="{3EA06820-6FF5-4425-86E3-0B1590A94F33}"/>
              </a:ext>
            </a:extLst>
          </p:cNvPr>
          <p:cNvSpPr txBox="1">
            <a:spLocks/>
          </p:cNvSpPr>
          <p:nvPr/>
        </p:nvSpPr>
        <p:spPr>
          <a:xfrm>
            <a:off x="531378" y="2571760"/>
            <a:ext cx="9204383" cy="2958275"/>
          </a:xfrm>
          <a:prstGeom prst="rect">
            <a:avLst/>
          </a:prstGeom>
        </p:spPr>
        <p:txBody>
          <a:bodyPr anchor="t">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Limit input mechanisms that don’t require touching the mirror.</a:t>
            </a:r>
          </a:p>
          <a:p>
            <a:pPr lvl="1"/>
            <a:r>
              <a:rPr lang="en-US" dirty="0">
                <a:solidFill>
                  <a:schemeClr val="bg1"/>
                </a:solidFill>
                <a:cs typeface="Calibri"/>
              </a:rPr>
              <a:t>Optical grid</a:t>
            </a:r>
          </a:p>
          <a:p>
            <a:pPr lvl="1"/>
            <a:r>
              <a:rPr lang="en-US" dirty="0">
                <a:solidFill>
                  <a:schemeClr val="bg1"/>
                </a:solidFill>
                <a:cs typeface="Calibri"/>
              </a:rPr>
              <a:t>Camera</a:t>
            </a:r>
            <a:endParaRPr lang="en-US" dirty="0">
              <a:solidFill>
                <a:schemeClr val="bg1"/>
              </a:solidFill>
            </a:endParaRPr>
          </a:p>
          <a:p>
            <a:r>
              <a:rPr lang="en-US" dirty="0">
                <a:solidFill>
                  <a:schemeClr val="bg1"/>
                </a:solidFill>
              </a:rPr>
              <a:t>Simple yet intuitive user interface in smart mirror application.</a:t>
            </a:r>
          </a:p>
          <a:p>
            <a:r>
              <a:rPr lang="en-US" dirty="0">
                <a:solidFill>
                  <a:schemeClr val="bg1"/>
                </a:solidFill>
              </a:rPr>
              <a:t>A variety of apps to accomplish daily tasks from the mirror.</a:t>
            </a:r>
          </a:p>
        </p:txBody>
      </p:sp>
      <p:sp>
        <p:nvSpPr>
          <p:cNvPr id="13" name="Title 3">
            <a:extLst>
              <a:ext uri="{FF2B5EF4-FFF2-40B4-BE49-F238E27FC236}">
                <a16:creationId xmlns:a16="http://schemas.microsoft.com/office/drawing/2014/main" id="{88277D46-369C-48EB-8C5D-5297268BE1B4}"/>
              </a:ext>
            </a:extLst>
          </p:cNvPr>
          <p:cNvSpPr>
            <a:spLocks noGrp="1"/>
          </p:cNvSpPr>
          <p:nvPr>
            <p:ph type="title"/>
          </p:nvPr>
        </p:nvSpPr>
        <p:spPr>
          <a:xfrm>
            <a:off x="531378" y="1308484"/>
            <a:ext cx="7342622" cy="1215566"/>
          </a:xfrm>
        </p:spPr>
        <p:txBody>
          <a:bodyPr/>
          <a:lstStyle/>
          <a:p>
            <a:r>
              <a:rPr lang="en-US">
                <a:solidFill>
                  <a:schemeClr val="bg1"/>
                </a:solidFill>
              </a:rPr>
              <a:t>Goals and Objectives</a:t>
            </a:r>
            <a:endParaRPr lang="en-IN" b="0">
              <a:solidFill>
                <a:schemeClr val="bg1"/>
              </a:solidFill>
            </a:endParaRPr>
          </a:p>
        </p:txBody>
      </p:sp>
    </p:spTree>
    <p:extLst>
      <p:ext uri="{BB962C8B-B14F-4D97-AF65-F5344CB8AC3E}">
        <p14:creationId xmlns:p14="http://schemas.microsoft.com/office/powerpoint/2010/main" val="11312739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20</a:t>
            </a:fld>
            <a:endParaRPr lang="en-IN"/>
          </a:p>
        </p:txBody>
      </p:sp>
      <p:pic>
        <p:nvPicPr>
          <p:cNvPr id="11" name="Picture 10">
            <a:extLst>
              <a:ext uri="{FF2B5EF4-FFF2-40B4-BE49-F238E27FC236}">
                <a16:creationId xmlns:a16="http://schemas.microsoft.com/office/drawing/2014/main" id="{622C3A8B-DCBF-47D0-ACE6-2CE1E6456106}"/>
              </a:ext>
            </a:extLst>
          </p:cNvPr>
          <p:cNvPicPr>
            <a:picLocks noChangeAspect="1"/>
          </p:cNvPicPr>
          <p:nvPr/>
        </p:nvPicPr>
        <p:blipFill>
          <a:blip r:embed="rId2"/>
          <a:stretch>
            <a:fillRect/>
          </a:stretch>
        </p:blipFill>
        <p:spPr>
          <a:xfrm>
            <a:off x="304802" y="136358"/>
            <a:ext cx="6585284" cy="6585284"/>
          </a:xfrm>
          <a:prstGeom prst="rect">
            <a:avLst/>
          </a:prstGeom>
        </p:spPr>
      </p:pic>
      <p:sp>
        <p:nvSpPr>
          <p:cNvPr id="3" name="TextBox 2">
            <a:extLst>
              <a:ext uri="{FF2B5EF4-FFF2-40B4-BE49-F238E27FC236}">
                <a16:creationId xmlns:a16="http://schemas.microsoft.com/office/drawing/2014/main" id="{63523155-E2A6-4CC2-9722-B2F58792D96C}"/>
              </a:ext>
            </a:extLst>
          </p:cNvPr>
          <p:cNvSpPr txBox="1"/>
          <p:nvPr/>
        </p:nvSpPr>
        <p:spPr>
          <a:xfrm>
            <a:off x="7200009" y="977900"/>
            <a:ext cx="444499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6 pin header to upload Arduino bootloader to microcontroller</a:t>
            </a:r>
          </a:p>
          <a:p>
            <a:pPr marL="285750" indent="-285750">
              <a:buFont typeface="Arial" panose="020B0604020202020204" pitchFamily="34" charset="0"/>
              <a:buChar char="•"/>
            </a:pPr>
            <a:r>
              <a:rPr lang="en-US" dirty="0">
                <a:solidFill>
                  <a:schemeClr val="bg1"/>
                </a:solidFill>
              </a:rPr>
              <a:t>External crystal oscillator for faster clock</a:t>
            </a:r>
          </a:p>
          <a:p>
            <a:pPr marL="285750" indent="-285750">
              <a:buFont typeface="Arial" panose="020B0604020202020204" pitchFamily="34" charset="0"/>
              <a:buChar char="•"/>
            </a:pPr>
            <a:r>
              <a:rPr lang="en-US" dirty="0">
                <a:solidFill>
                  <a:schemeClr val="bg1"/>
                </a:solidFill>
              </a:rPr>
              <a:t>USB port for programming microcontroller</a:t>
            </a:r>
          </a:p>
          <a:p>
            <a:pPr marL="285750" indent="-285750">
              <a:buFont typeface="Arial" panose="020B0604020202020204" pitchFamily="34" charset="0"/>
              <a:buChar char="•"/>
            </a:pPr>
            <a:r>
              <a:rPr lang="en-US" dirty="0">
                <a:solidFill>
                  <a:schemeClr val="bg1"/>
                </a:solidFill>
              </a:rPr>
              <a:t>Speaker for optional interface touch sounds</a:t>
            </a:r>
          </a:p>
        </p:txBody>
      </p:sp>
    </p:spTree>
    <p:extLst>
      <p:ext uri="{BB962C8B-B14F-4D97-AF65-F5344CB8AC3E}">
        <p14:creationId xmlns:p14="http://schemas.microsoft.com/office/powerpoint/2010/main" val="6627889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21</a:t>
            </a:fld>
            <a:endParaRPr lang="en-IN"/>
          </a:p>
        </p:txBody>
      </p:sp>
      <p:pic>
        <p:nvPicPr>
          <p:cNvPr id="11" name="Picture 10">
            <a:extLst>
              <a:ext uri="{FF2B5EF4-FFF2-40B4-BE49-F238E27FC236}">
                <a16:creationId xmlns:a16="http://schemas.microsoft.com/office/drawing/2014/main" id="{9DFA2B6C-26B0-48FB-8BB6-7D9339F06769}"/>
              </a:ext>
            </a:extLst>
          </p:cNvPr>
          <p:cNvPicPr>
            <a:picLocks noChangeAspect="1"/>
          </p:cNvPicPr>
          <p:nvPr/>
        </p:nvPicPr>
        <p:blipFill>
          <a:blip r:embed="rId2"/>
          <a:stretch>
            <a:fillRect/>
          </a:stretch>
        </p:blipFill>
        <p:spPr>
          <a:xfrm>
            <a:off x="389469" y="100263"/>
            <a:ext cx="4299445" cy="6657474"/>
          </a:xfrm>
          <a:prstGeom prst="rect">
            <a:avLst/>
          </a:prstGeom>
        </p:spPr>
      </p:pic>
      <p:sp>
        <p:nvSpPr>
          <p:cNvPr id="3" name="TextBox 2">
            <a:extLst>
              <a:ext uri="{FF2B5EF4-FFF2-40B4-BE49-F238E27FC236}">
                <a16:creationId xmlns:a16="http://schemas.microsoft.com/office/drawing/2014/main" id="{3F48C8D4-CC39-4D6E-9278-05A95F9DCE6F}"/>
              </a:ext>
            </a:extLst>
          </p:cNvPr>
          <p:cNvSpPr txBox="1"/>
          <p:nvPr/>
        </p:nvSpPr>
        <p:spPr>
          <a:xfrm>
            <a:off x="5336023" y="1133376"/>
            <a:ext cx="4967909"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two 1 output, 4 control, and 16 input pins multiplexers are combined to form a 32 multiplexer input used for the 32 photodiodes </a:t>
            </a:r>
          </a:p>
          <a:p>
            <a:pPr marL="285750" indent="-285750">
              <a:buFont typeface="Arial" panose="020B0604020202020204" pitchFamily="34" charset="0"/>
              <a:buChar char="•"/>
            </a:pPr>
            <a:r>
              <a:rPr lang="en-US" dirty="0">
                <a:solidFill>
                  <a:schemeClr val="bg1"/>
                </a:solidFill>
              </a:rPr>
              <a:t>The control pins are used to select photodiode signal while the output goes into the Arduino</a:t>
            </a:r>
          </a:p>
          <a:p>
            <a:pPr marL="285750" indent="-285750">
              <a:buFont typeface="Arial" panose="020B0604020202020204" pitchFamily="34" charset="0"/>
              <a:buChar char="•"/>
            </a:pPr>
            <a:r>
              <a:rPr lang="en-US" dirty="0">
                <a:solidFill>
                  <a:schemeClr val="bg1"/>
                </a:solidFill>
              </a:rPr>
              <a:t>Used in conjunction with connector for IR touch frame</a:t>
            </a:r>
          </a:p>
        </p:txBody>
      </p:sp>
    </p:spTree>
    <p:extLst>
      <p:ext uri="{BB962C8B-B14F-4D97-AF65-F5344CB8AC3E}">
        <p14:creationId xmlns:p14="http://schemas.microsoft.com/office/powerpoint/2010/main" val="17425838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22</a:t>
            </a:fld>
            <a:endParaRPr lang="en-IN"/>
          </a:p>
        </p:txBody>
      </p:sp>
      <p:pic>
        <p:nvPicPr>
          <p:cNvPr id="10" name="Picture 9">
            <a:extLst>
              <a:ext uri="{FF2B5EF4-FFF2-40B4-BE49-F238E27FC236}">
                <a16:creationId xmlns:a16="http://schemas.microsoft.com/office/drawing/2014/main" id="{3F1E6355-1134-4803-A70C-6634FC82FC91}"/>
              </a:ext>
            </a:extLst>
          </p:cNvPr>
          <p:cNvPicPr>
            <a:picLocks noChangeAspect="1"/>
          </p:cNvPicPr>
          <p:nvPr/>
        </p:nvPicPr>
        <p:blipFill>
          <a:blip r:embed="rId2"/>
          <a:stretch>
            <a:fillRect/>
          </a:stretch>
        </p:blipFill>
        <p:spPr>
          <a:xfrm>
            <a:off x="2126720" y="1709737"/>
            <a:ext cx="2333625" cy="3438525"/>
          </a:xfrm>
          <a:prstGeom prst="rect">
            <a:avLst/>
          </a:prstGeom>
        </p:spPr>
      </p:pic>
      <p:sp>
        <p:nvSpPr>
          <p:cNvPr id="3" name="TextBox 2">
            <a:extLst>
              <a:ext uri="{FF2B5EF4-FFF2-40B4-BE49-F238E27FC236}">
                <a16:creationId xmlns:a16="http://schemas.microsoft.com/office/drawing/2014/main" id="{9D8931AE-4C16-4F85-B16C-0DD9E46C6A55}"/>
              </a:ext>
            </a:extLst>
          </p:cNvPr>
          <p:cNvSpPr txBox="1"/>
          <p:nvPr/>
        </p:nvSpPr>
        <p:spPr>
          <a:xfrm>
            <a:off x="6750352" y="1709737"/>
            <a:ext cx="4766732"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Voltage input connection for the 32 IR LEDs used for IR touch frame</a:t>
            </a:r>
          </a:p>
          <a:p>
            <a:pPr marL="285750" indent="-285750">
              <a:buFont typeface="Arial" panose="020B0604020202020204" pitchFamily="34" charset="0"/>
              <a:buChar char="•"/>
            </a:pPr>
            <a:r>
              <a:rPr lang="en-US" dirty="0">
                <a:solidFill>
                  <a:schemeClr val="bg1"/>
                </a:solidFill>
              </a:rPr>
              <a:t>Eight equivalent resistors to split current </a:t>
            </a:r>
          </a:p>
        </p:txBody>
      </p:sp>
    </p:spTree>
    <p:extLst>
      <p:ext uri="{BB962C8B-B14F-4D97-AF65-F5344CB8AC3E}">
        <p14:creationId xmlns:p14="http://schemas.microsoft.com/office/powerpoint/2010/main" val="33461188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23</a:t>
            </a:fld>
            <a:endParaRPr lang="en-IN"/>
          </a:p>
        </p:txBody>
      </p:sp>
      <p:pic>
        <p:nvPicPr>
          <p:cNvPr id="10" name="Picture 9">
            <a:extLst>
              <a:ext uri="{FF2B5EF4-FFF2-40B4-BE49-F238E27FC236}">
                <a16:creationId xmlns:a16="http://schemas.microsoft.com/office/drawing/2014/main" id="{8A1A6489-1761-4509-B844-6450A27A2A45}"/>
              </a:ext>
            </a:extLst>
          </p:cNvPr>
          <p:cNvPicPr>
            <a:picLocks noChangeAspect="1"/>
          </p:cNvPicPr>
          <p:nvPr/>
        </p:nvPicPr>
        <p:blipFill>
          <a:blip r:embed="rId2"/>
          <a:stretch>
            <a:fillRect/>
          </a:stretch>
        </p:blipFill>
        <p:spPr>
          <a:xfrm>
            <a:off x="285842" y="331429"/>
            <a:ext cx="8781958" cy="3090596"/>
          </a:xfrm>
          <a:prstGeom prst="rect">
            <a:avLst/>
          </a:prstGeom>
        </p:spPr>
      </p:pic>
      <p:sp>
        <p:nvSpPr>
          <p:cNvPr id="3" name="TextBox 2">
            <a:extLst>
              <a:ext uri="{FF2B5EF4-FFF2-40B4-BE49-F238E27FC236}">
                <a16:creationId xmlns:a16="http://schemas.microsoft.com/office/drawing/2014/main" id="{D7DD07FD-480E-4558-9CF4-9BBB2216D673}"/>
              </a:ext>
            </a:extLst>
          </p:cNvPr>
          <p:cNvSpPr txBox="1"/>
          <p:nvPr/>
        </p:nvSpPr>
        <p:spPr>
          <a:xfrm>
            <a:off x="285842" y="3776133"/>
            <a:ext cx="6021821"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Connector, inputs 32 photodiodes along with multiplexers uses poling to determine whether IR LEDs connection has been severed</a:t>
            </a:r>
          </a:p>
          <a:p>
            <a:pPr marL="285750" indent="-285750">
              <a:buFont typeface="Arial" panose="020B0604020202020204" pitchFamily="34" charset="0"/>
              <a:buChar char="•"/>
            </a:pPr>
            <a:r>
              <a:rPr lang="en-US" dirty="0">
                <a:solidFill>
                  <a:schemeClr val="bg1"/>
                </a:solidFill>
              </a:rPr>
              <a:t>Determines user finger location to access IR touch frame</a:t>
            </a:r>
          </a:p>
        </p:txBody>
      </p:sp>
    </p:spTree>
    <p:extLst>
      <p:ext uri="{BB962C8B-B14F-4D97-AF65-F5344CB8AC3E}">
        <p14:creationId xmlns:p14="http://schemas.microsoft.com/office/powerpoint/2010/main" val="22996945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fld id="{8699F50C-BE38-4BD0-BA84-9B090E1F2B9B}" type="slidenum">
              <a:rPr lang="en-IN" smtClean="0"/>
              <a:t>24</a:t>
            </a:fld>
            <a:endParaRPr lang="en-IN"/>
          </a:p>
        </p:txBody>
      </p:sp>
      <p:sp>
        <p:nvSpPr>
          <p:cNvPr id="6" name="Title 5">
            <a:extLst>
              <a:ext uri="{FF2B5EF4-FFF2-40B4-BE49-F238E27FC236}">
                <a16:creationId xmlns:a16="http://schemas.microsoft.com/office/drawing/2014/main" id="{6D2FB5EE-5379-4D1F-BB20-DE5C3D737F2D}"/>
              </a:ext>
            </a:extLst>
          </p:cNvPr>
          <p:cNvSpPr>
            <a:spLocks noGrp="1"/>
          </p:cNvSpPr>
          <p:nvPr>
            <p:ph type="title"/>
          </p:nvPr>
        </p:nvSpPr>
        <p:spPr>
          <a:xfrm>
            <a:off x="531378" y="219534"/>
            <a:ext cx="7342622" cy="654761"/>
          </a:xfrm>
        </p:spPr>
        <p:txBody>
          <a:bodyPr/>
          <a:lstStyle/>
          <a:p>
            <a:r>
              <a:rPr lang="en-US">
                <a:solidFill>
                  <a:schemeClr val="bg1"/>
                </a:solidFill>
              </a:rPr>
              <a:t>PCB Layout</a:t>
            </a:r>
          </a:p>
        </p:txBody>
      </p:sp>
      <p:pic>
        <p:nvPicPr>
          <p:cNvPr id="10" name="Picture 9">
            <a:extLst>
              <a:ext uri="{FF2B5EF4-FFF2-40B4-BE49-F238E27FC236}">
                <a16:creationId xmlns:a16="http://schemas.microsoft.com/office/drawing/2014/main" id="{F983C707-E634-40BE-9D61-65AD554AC9A2}"/>
              </a:ext>
            </a:extLst>
          </p:cNvPr>
          <p:cNvPicPr>
            <a:picLocks noChangeAspect="1"/>
          </p:cNvPicPr>
          <p:nvPr/>
        </p:nvPicPr>
        <p:blipFill>
          <a:blip r:embed="rId2"/>
          <a:stretch>
            <a:fillRect/>
          </a:stretch>
        </p:blipFill>
        <p:spPr>
          <a:xfrm>
            <a:off x="2452687" y="1184073"/>
            <a:ext cx="7286625" cy="5457825"/>
          </a:xfrm>
          <a:prstGeom prst="rect">
            <a:avLst/>
          </a:prstGeom>
        </p:spPr>
      </p:pic>
    </p:spTree>
    <p:extLst>
      <p:ext uri="{BB962C8B-B14F-4D97-AF65-F5344CB8AC3E}">
        <p14:creationId xmlns:p14="http://schemas.microsoft.com/office/powerpoint/2010/main" val="389051256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n-ZA" dirty="0">
                <a:solidFill>
                  <a:schemeClr val="bg1"/>
                </a:solidFill>
              </a:rPr>
              <a:t>Face Detection</a:t>
            </a:r>
            <a:endParaRPr lang="en-IN" b="0" dirty="0">
              <a:solidFill>
                <a:schemeClr val="bg1"/>
              </a:solidFill>
            </a:endParaRP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48693" y="1956992"/>
            <a:ext cx="4183951" cy="4078724"/>
          </a:xfrm>
        </p:spPr>
        <p:txBody>
          <a:bodyPr>
            <a:normAutofit/>
          </a:bodyPr>
          <a:lstStyle/>
          <a:p>
            <a:pPr>
              <a:buClr>
                <a:schemeClr val="accent2"/>
              </a:buClr>
            </a:pPr>
            <a:r>
              <a:rPr lang="en-US" sz="3200" dirty="0">
                <a:solidFill>
                  <a:schemeClr val="bg1"/>
                </a:solidFill>
              </a:rPr>
              <a:t>Face detection software extrapolates human faces from images and/or videos based on a set of mathematical rules used to define standard identifiers for human faces.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3F3F3F">
                    <a:lumMod val="50000"/>
                    <a:lumOff val="50000"/>
                  </a:srgbClr>
                </a:solidFill>
                <a:effectLst/>
                <a:uLnTx/>
                <a:uFillTx/>
                <a:latin typeface="Calibri" panose="020F0502020204030204"/>
                <a:ea typeface="+mn-ea"/>
                <a:cs typeface="+mn-cs"/>
              </a:rPr>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sz="1200" b="0" i="0" u="none" strike="noStrike" kern="1200" cap="none" spc="0" normalizeH="0" baseline="0" noProof="0" dirty="0">
              <a:ln>
                <a:noFill/>
              </a:ln>
              <a:solidFill>
                <a:srgbClr val="3F3F3F">
                  <a:lumMod val="50000"/>
                  <a:lumOff val="50000"/>
                </a:srgb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90F8526-B9F9-7640-B551-35FA0DCE26D5}"/>
              </a:ext>
            </a:extLst>
          </p:cNvPr>
          <p:cNvSpPr txBox="1"/>
          <p:nvPr/>
        </p:nvSpPr>
        <p:spPr>
          <a:xfrm>
            <a:off x="518678" y="135699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Purpose:</a:t>
            </a:r>
          </a:p>
        </p:txBody>
      </p:sp>
      <p:pic>
        <p:nvPicPr>
          <p:cNvPr id="22" name="Picture 21">
            <a:extLst>
              <a:ext uri="{FF2B5EF4-FFF2-40B4-BE49-F238E27FC236}">
                <a16:creationId xmlns:a16="http://schemas.microsoft.com/office/drawing/2014/main" id="{6BD0B44F-A4C0-B046-BC7C-C7AC7A9A98AA}"/>
              </a:ext>
            </a:extLst>
          </p:cNvPr>
          <p:cNvPicPr/>
          <p:nvPr/>
        </p:nvPicPr>
        <p:blipFill>
          <a:blip r:embed="rId2"/>
          <a:stretch>
            <a:fillRect/>
          </a:stretch>
        </p:blipFill>
        <p:spPr>
          <a:xfrm>
            <a:off x="5522845" y="2370516"/>
            <a:ext cx="5533907" cy="3251675"/>
          </a:xfrm>
          <a:prstGeom prst="rect">
            <a:avLst/>
          </a:prstGeom>
        </p:spPr>
      </p:pic>
    </p:spTree>
    <p:extLst>
      <p:ext uri="{BB962C8B-B14F-4D97-AF65-F5344CB8AC3E}">
        <p14:creationId xmlns:p14="http://schemas.microsoft.com/office/powerpoint/2010/main" val="23784686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11" name="Title 13">
            <a:extLst>
              <a:ext uri="{FF2B5EF4-FFF2-40B4-BE49-F238E27FC236}">
                <a16:creationId xmlns:a16="http://schemas.microsoft.com/office/drawing/2014/main" id="{BD36FA3A-FEB9-AF41-92F2-661D32C5F0DE}"/>
              </a:ext>
            </a:extLst>
          </p:cNvPr>
          <p:cNvSpPr>
            <a:spLocks noGrp="1"/>
          </p:cNvSpPr>
          <p:nvPr>
            <p:ph type="title"/>
          </p:nvPr>
        </p:nvSpPr>
        <p:spPr>
          <a:xfrm>
            <a:off x="518678" y="209028"/>
            <a:ext cx="8333222" cy="1147969"/>
          </a:xfrm>
        </p:spPr>
        <p:txBody>
          <a:bodyPr/>
          <a:lstStyle/>
          <a:p>
            <a:r>
              <a:rPr lang="en-ZA" dirty="0">
                <a:solidFill>
                  <a:schemeClr val="bg1"/>
                </a:solidFill>
              </a:rPr>
              <a:t>Face Recognition</a:t>
            </a:r>
            <a:endParaRPr lang="en-IN" b="0" dirty="0">
              <a:solidFill>
                <a:schemeClr val="bg1"/>
              </a:solidFill>
            </a:endParaRPr>
          </a:p>
        </p:txBody>
      </p:sp>
      <p:sp>
        <p:nvSpPr>
          <p:cNvPr id="12" name="Content Placeholder 15">
            <a:extLst>
              <a:ext uri="{FF2B5EF4-FFF2-40B4-BE49-F238E27FC236}">
                <a16:creationId xmlns:a16="http://schemas.microsoft.com/office/drawing/2014/main" id="{F2B5E887-768E-0146-957F-D6B90EBE6DEE}"/>
              </a:ext>
            </a:extLst>
          </p:cNvPr>
          <p:cNvSpPr txBox="1">
            <a:spLocks/>
          </p:cNvSpPr>
          <p:nvPr/>
        </p:nvSpPr>
        <p:spPr>
          <a:xfrm>
            <a:off x="483689" y="2174922"/>
            <a:ext cx="5721478" cy="2508130"/>
          </a:xfrm>
          <a:prstGeom prst="rect">
            <a:avLst/>
          </a:prstGeom>
        </p:spPr>
        <p:txBody>
          <a:bodyPr>
            <a:normAutofit/>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kern="1200" spc="300">
                <a:solidFill>
                  <a:schemeClr val="accent6"/>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This can either be accomplished using the relative position of points on a face or size and shape of an individual’s features. </a:t>
            </a:r>
          </a:p>
        </p:txBody>
      </p:sp>
      <p:sp>
        <p:nvSpPr>
          <p:cNvPr id="13" name="TextBox 12">
            <a:extLst>
              <a:ext uri="{FF2B5EF4-FFF2-40B4-BE49-F238E27FC236}">
                <a16:creationId xmlns:a16="http://schemas.microsoft.com/office/drawing/2014/main" id="{FA34D0AB-C53B-5444-A28C-1CFF1086CBCB}"/>
              </a:ext>
            </a:extLst>
          </p:cNvPr>
          <p:cNvSpPr txBox="1"/>
          <p:nvPr/>
        </p:nvSpPr>
        <p:spPr>
          <a:xfrm>
            <a:off x="518678" y="135699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Purpose:</a:t>
            </a:r>
          </a:p>
        </p:txBody>
      </p:sp>
      <p:sp>
        <p:nvSpPr>
          <p:cNvPr id="14" name="Content Placeholder 15">
            <a:extLst>
              <a:ext uri="{FF2B5EF4-FFF2-40B4-BE49-F238E27FC236}">
                <a16:creationId xmlns:a16="http://schemas.microsoft.com/office/drawing/2014/main" id="{522DFFF5-D6FA-E549-9BA7-8C6F2FCA51DA}"/>
              </a:ext>
            </a:extLst>
          </p:cNvPr>
          <p:cNvSpPr txBox="1">
            <a:spLocks/>
          </p:cNvSpPr>
          <p:nvPr/>
        </p:nvSpPr>
        <p:spPr>
          <a:xfrm>
            <a:off x="483689" y="3785247"/>
            <a:ext cx="5721478" cy="2508130"/>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With face recognition the goal is to determine the face and verify whether the system grants access to the user.  Pattern matching is used to determine if the captured image has features consistent with a face and is them compared to data in the xml file.</a:t>
            </a:r>
          </a:p>
        </p:txBody>
      </p:sp>
    </p:spTree>
    <p:extLst>
      <p:ext uri="{BB962C8B-B14F-4D97-AF65-F5344CB8AC3E}">
        <p14:creationId xmlns:p14="http://schemas.microsoft.com/office/powerpoint/2010/main" val="18149213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n-ZA" dirty="0">
                <a:solidFill>
                  <a:schemeClr val="bg1"/>
                </a:solidFill>
              </a:rPr>
              <a:t>Face Recognition</a:t>
            </a:r>
            <a:endParaRPr lang="en-IN" b="0" dirty="0">
              <a:solidFill>
                <a:schemeClr val="bg1"/>
              </a:solidFill>
            </a:endParaRP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da-DK" dirty="0">
                <a:solidFill>
                  <a:schemeClr val="bg2"/>
                </a:solidFill>
              </a:rPr>
              <a:t>Algorithms</a:t>
            </a:r>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p:txBody>
          <a:bodyPr/>
          <a:lstStyle/>
          <a:p>
            <a:r>
              <a:rPr lang="en-IN" dirty="0">
                <a:solidFill>
                  <a:schemeClr val="bg1"/>
                </a:solidFill>
              </a:rPr>
              <a:t>Local Binary Patterns</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p:txBody>
          <a:bodyPr/>
          <a:lstStyle/>
          <a:p>
            <a:pPr>
              <a:buClr>
                <a:schemeClr val="accent2"/>
              </a:buClr>
            </a:pPr>
            <a:r>
              <a:rPr lang="en-IN" dirty="0">
                <a:solidFill>
                  <a:schemeClr val="bg1"/>
                </a:solidFill>
              </a:rPr>
              <a:t>Each image that is collected for training is divided into a set number of blocks.</a:t>
            </a:r>
          </a:p>
          <a:p>
            <a:pPr marL="0" indent="0">
              <a:buClr>
                <a:schemeClr val="accent2"/>
              </a:buClr>
              <a:buNone/>
            </a:pPr>
            <a:endParaRPr lang="en-IN" dirty="0">
              <a:solidFill>
                <a:schemeClr val="bg1"/>
              </a:solidFill>
            </a:endParaRPr>
          </a:p>
          <a:p>
            <a:pPr lvl="1">
              <a:buClr>
                <a:schemeClr val="accent2"/>
              </a:buClr>
            </a:pPr>
            <a:r>
              <a:rPr lang="en-IN" sz="2400" dirty="0">
                <a:solidFill>
                  <a:schemeClr val="bg1"/>
                </a:solidFill>
              </a:rPr>
              <a:t>Euclidean Distance Calculation</a:t>
            </a:r>
          </a:p>
          <a:p>
            <a:pPr lvl="1">
              <a:buClr>
                <a:schemeClr val="accent2"/>
              </a:buClr>
            </a:pPr>
            <a:r>
              <a:rPr lang="en-IN" sz="2400" dirty="0">
                <a:solidFill>
                  <a:schemeClr val="bg1"/>
                </a:solidFill>
              </a:rPr>
              <a:t>Binary Approximation</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p:txBody>
          <a:bodyPr/>
          <a:lstStyle/>
          <a:p>
            <a:r>
              <a:rPr lang="en-IN" dirty="0">
                <a:solidFill>
                  <a:schemeClr val="bg1"/>
                </a:solidFill>
              </a:rPr>
              <a:t>EigenFaces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p:txBody>
          <a:bodyPr/>
          <a:lstStyle/>
          <a:p>
            <a:pPr>
              <a:buClr>
                <a:schemeClr val="accent2"/>
              </a:buClr>
            </a:pPr>
            <a:r>
              <a:rPr lang="en-IN" dirty="0">
                <a:solidFill>
                  <a:schemeClr val="bg1"/>
                </a:solidFill>
              </a:rPr>
              <a:t>Eigenfaces are images that can be added to a mean (average) face to create new facial images. We can write this mathematically as </a:t>
            </a:r>
          </a:p>
          <a:p>
            <a:pPr marL="0" indent="0">
              <a:buClr>
                <a:schemeClr val="accent2"/>
              </a:buClr>
              <a:buNone/>
            </a:pPr>
            <a:endParaRPr lang="en-IN" dirty="0">
              <a:solidFill>
                <a:schemeClr val="bg1"/>
              </a:solidFill>
            </a:endParaRPr>
          </a:p>
          <a:p>
            <a:pPr lvl="1">
              <a:buClr>
                <a:schemeClr val="accent2"/>
              </a:buClr>
            </a:pPr>
            <a:r>
              <a:rPr lang="en-IN" sz="2400" dirty="0">
                <a:solidFill>
                  <a:schemeClr val="bg1"/>
                </a:solidFill>
              </a:rPr>
              <a:t>Dataset Analysis</a:t>
            </a:r>
          </a:p>
          <a:p>
            <a:pPr lvl="1">
              <a:buClr>
                <a:schemeClr val="accent2"/>
              </a:buClr>
            </a:pPr>
            <a:r>
              <a:rPr lang="en-IN" sz="2400" dirty="0">
                <a:solidFill>
                  <a:schemeClr val="bg1"/>
                </a:solidFill>
              </a:rPr>
              <a:t>Principal Components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3F3F3F">
                    <a:lumMod val="50000"/>
                    <a:lumOff val="50000"/>
                  </a:srgbClr>
                </a:solidFill>
                <a:effectLst/>
                <a:uLnTx/>
                <a:uFillTx/>
                <a:latin typeface="Calibri" panose="020F0502020204030204"/>
                <a:ea typeface="+mn-ea"/>
                <a:cs typeface="+mn-cs"/>
              </a:rPr>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sz="1200" b="0" i="0" u="none" strike="noStrike" kern="1200" cap="none" spc="0" normalizeH="0" baseline="0" noProof="0">
              <a:ln>
                <a:noFill/>
              </a:ln>
              <a:solidFill>
                <a:srgbClr val="3F3F3F">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5507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n-ZA" dirty="0">
                <a:solidFill>
                  <a:schemeClr val="bg1"/>
                </a:solidFill>
              </a:rPr>
              <a:t>Face Recognition</a:t>
            </a:r>
            <a:endParaRPr lang="en-IN" b="0" dirty="0">
              <a:solidFill>
                <a:schemeClr val="bg1"/>
              </a:solidFill>
            </a:endParaRP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p:txBody>
          <a:bodyPr/>
          <a:lstStyle/>
          <a:p>
            <a:r>
              <a:rPr lang="da-DK" dirty="0">
                <a:solidFill>
                  <a:schemeClr val="bg2"/>
                </a:solidFill>
              </a:rPr>
              <a:t>Algorithms</a:t>
            </a:r>
          </a:p>
        </p:txBody>
      </p:sp>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1432240"/>
            <a:ext cx="5475290" cy="781188"/>
          </a:xfrm>
        </p:spPr>
        <p:txBody>
          <a:bodyPr/>
          <a:lstStyle/>
          <a:p>
            <a:r>
              <a:rPr lang="en-IN" dirty="0" err="1">
                <a:solidFill>
                  <a:schemeClr val="bg1"/>
                </a:solidFill>
              </a:rPr>
              <a:t>FisherFaces</a:t>
            </a:r>
            <a:endParaRPr lang="en-IN" dirty="0">
              <a:solidFill>
                <a:schemeClr val="bg1"/>
              </a:solidFill>
            </a:endParaRP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2394093"/>
            <a:ext cx="9405355" cy="2925161"/>
          </a:xfrm>
        </p:spPr>
        <p:txBody>
          <a:bodyPr>
            <a:normAutofit/>
          </a:bodyPr>
          <a:lstStyle/>
          <a:p>
            <a:pPr>
              <a:buClr>
                <a:schemeClr val="accent2"/>
              </a:buClr>
            </a:pPr>
            <a:r>
              <a:rPr lang="en-US" dirty="0">
                <a:solidFill>
                  <a:schemeClr val="bg1"/>
                </a:solidFill>
              </a:rPr>
              <a:t>By tuning the algorithm to extract useful features from the face of each individual separately rather than extracting features from all them combined it will not affect the other individuals feature extraction process. FisherFaces face recognizer algorithm extracts principal components that differentiate one person from another. In that sense, individual features do not become more dominant over the others. </a:t>
            </a:r>
            <a:endParaRPr lang="en-IN" sz="2400" dirty="0">
              <a:solidFill>
                <a:schemeClr val="bg1"/>
              </a:solidFill>
            </a:endParaRP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3F3F3F">
                    <a:lumMod val="50000"/>
                    <a:lumOff val="50000"/>
                  </a:srgbClr>
                </a:solidFill>
                <a:effectLst/>
                <a:uLnTx/>
                <a:uFillTx/>
                <a:latin typeface="Calibri" panose="020F0502020204030204"/>
                <a:ea typeface="+mn-ea"/>
                <a:cs typeface="+mn-cs"/>
              </a:rPr>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3F3F3F">
                    <a:lumMod val="50000"/>
                    <a:lumOff val="5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sz="1200" b="0" i="0" u="none" strike="noStrike" kern="1200" cap="none" spc="0" normalizeH="0" baseline="0" noProof="0">
              <a:ln>
                <a:noFill/>
              </a:ln>
              <a:solidFill>
                <a:srgbClr val="3F3F3F">
                  <a:lumMod val="50000"/>
                  <a:lumOff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114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11" name="Title 13">
            <a:extLst>
              <a:ext uri="{FF2B5EF4-FFF2-40B4-BE49-F238E27FC236}">
                <a16:creationId xmlns:a16="http://schemas.microsoft.com/office/drawing/2014/main" id="{BD36FA3A-FEB9-AF41-92F2-661D32C5F0DE}"/>
              </a:ext>
            </a:extLst>
          </p:cNvPr>
          <p:cNvSpPr>
            <a:spLocks noGrp="1"/>
          </p:cNvSpPr>
          <p:nvPr>
            <p:ph type="title"/>
          </p:nvPr>
        </p:nvSpPr>
        <p:spPr>
          <a:xfrm>
            <a:off x="518678" y="209028"/>
            <a:ext cx="8333222" cy="1147969"/>
          </a:xfrm>
        </p:spPr>
        <p:txBody>
          <a:bodyPr/>
          <a:lstStyle/>
          <a:p>
            <a:r>
              <a:rPr lang="en-ZA" dirty="0">
                <a:solidFill>
                  <a:schemeClr val="bg1"/>
                </a:solidFill>
              </a:rPr>
              <a:t>Java Native Interface</a:t>
            </a:r>
            <a:endParaRPr lang="en-IN" b="0" dirty="0">
              <a:solidFill>
                <a:schemeClr val="bg1"/>
              </a:solidFill>
            </a:endParaRPr>
          </a:p>
        </p:txBody>
      </p:sp>
      <p:sp>
        <p:nvSpPr>
          <p:cNvPr id="13" name="TextBox 12">
            <a:extLst>
              <a:ext uri="{FF2B5EF4-FFF2-40B4-BE49-F238E27FC236}">
                <a16:creationId xmlns:a16="http://schemas.microsoft.com/office/drawing/2014/main" id="{FA34D0AB-C53B-5444-A28C-1CFF1086CBCB}"/>
              </a:ext>
            </a:extLst>
          </p:cNvPr>
          <p:cNvSpPr txBox="1"/>
          <p:nvPr/>
        </p:nvSpPr>
        <p:spPr>
          <a:xfrm>
            <a:off x="518678" y="1356997"/>
            <a:ext cx="13163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Purpose:</a:t>
            </a:r>
          </a:p>
        </p:txBody>
      </p:sp>
      <p:sp>
        <p:nvSpPr>
          <p:cNvPr id="14" name="Content Placeholder 15">
            <a:extLst>
              <a:ext uri="{FF2B5EF4-FFF2-40B4-BE49-F238E27FC236}">
                <a16:creationId xmlns:a16="http://schemas.microsoft.com/office/drawing/2014/main" id="{522DFFF5-D6FA-E549-9BA7-8C6F2FCA51DA}"/>
              </a:ext>
            </a:extLst>
          </p:cNvPr>
          <p:cNvSpPr txBox="1">
            <a:spLocks/>
          </p:cNvSpPr>
          <p:nvPr/>
        </p:nvSpPr>
        <p:spPr>
          <a:xfrm>
            <a:off x="448698" y="2174935"/>
            <a:ext cx="6806344" cy="3901012"/>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An interface that allows Java to interact with code written in another language</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Motivation for JNI</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Code reusability</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Reuse existing/legacy code with Java (mostly C/C++)</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Performance</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Calibri" panose="020F0502020204030204"/>
                <a:ea typeface="+mn-ea"/>
                <a:cs typeface="+mn-cs"/>
              </a:rPr>
              <a:t>Native code used to be up to 20 times faster than Java, when running in interpreted mode</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3409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41" name="Title 3">
            <a:extLst>
              <a:ext uri="{FF2B5EF4-FFF2-40B4-BE49-F238E27FC236}">
                <a16:creationId xmlns:a16="http://schemas.microsoft.com/office/drawing/2014/main" id="{1ABD613F-111C-41D6-9F8E-8B2C42A5E047}"/>
              </a:ext>
            </a:extLst>
          </p:cNvPr>
          <p:cNvSpPr>
            <a:spLocks noGrp="1"/>
          </p:cNvSpPr>
          <p:nvPr>
            <p:ph type="title"/>
          </p:nvPr>
        </p:nvSpPr>
        <p:spPr/>
        <p:txBody>
          <a:bodyPr/>
          <a:lstStyle/>
          <a:p>
            <a:r>
              <a:rPr lang="en-IN" b="0">
                <a:solidFill>
                  <a:schemeClr val="tx2"/>
                </a:solidFill>
              </a:rPr>
              <a:t>Motivation</a:t>
            </a:r>
          </a:p>
        </p:txBody>
      </p:sp>
      <p:sp>
        <p:nvSpPr>
          <p:cNvPr id="43" name="Text Placeholder 8">
            <a:extLst>
              <a:ext uri="{FF2B5EF4-FFF2-40B4-BE49-F238E27FC236}">
                <a16:creationId xmlns:a16="http://schemas.microsoft.com/office/drawing/2014/main" id="{EA7C22CB-613A-4C0B-90B3-4A405F793D3C}"/>
              </a:ext>
            </a:extLst>
          </p:cNvPr>
          <p:cNvSpPr>
            <a:spLocks noGrp="1"/>
          </p:cNvSpPr>
          <p:nvPr>
            <p:ph type="body" sz="quarter" idx="13"/>
          </p:nvPr>
        </p:nvSpPr>
        <p:spPr/>
        <p:txBody>
          <a:bodyPr/>
          <a:lstStyle/>
          <a:p>
            <a:r>
              <a:rPr lang="da-DK">
                <a:solidFill>
                  <a:schemeClr val="bg2"/>
                </a:solidFill>
              </a:rPr>
              <a:t>Our Smart Mirror</a:t>
            </a:r>
            <a:endParaRPr lang="en-IN">
              <a:solidFill>
                <a:schemeClr val="bg2"/>
              </a:solidFill>
            </a:endParaRPr>
          </a:p>
        </p:txBody>
      </p:sp>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a:solidFill>
                  <a:schemeClr val="tx2"/>
                </a:solidFill>
              </a:rPr>
              <a:t>Create a useful device that can simplify the morning routine and help assist in getting daily tasks done easily. </a:t>
            </a:r>
          </a:p>
          <a:p>
            <a:pPr lvl="0"/>
            <a:r>
              <a:rPr lang="en-US">
                <a:solidFill>
                  <a:schemeClr val="tx2"/>
                </a:solidFill>
              </a:rPr>
              <a:t>Bring some innovation to the Smart Mirror scene by making a compelling package that works seamlessly.</a:t>
            </a:r>
          </a:p>
          <a:p>
            <a:pPr lvl="0"/>
            <a:r>
              <a:rPr lang="en-US">
                <a:solidFill>
                  <a:schemeClr val="tx2"/>
                </a:solidFill>
              </a:rPr>
              <a:t>Improve on what previous senior design projects accomplished.</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IN" smtClean="0"/>
              <a:pPr/>
              <a:t>3</a:t>
            </a:fld>
            <a:endParaRPr lang="en-IN"/>
          </a:p>
        </p:txBody>
      </p:sp>
      <p:sp>
        <p:nvSpPr>
          <p:cNvPr id="3" name="Picture Placeholder 2">
            <a:extLst>
              <a:ext uri="{FF2B5EF4-FFF2-40B4-BE49-F238E27FC236}">
                <a16:creationId xmlns:a16="http://schemas.microsoft.com/office/drawing/2014/main" id="{C547442C-0309-469A-803C-9A807EB2F6AD}"/>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Tree>
    <p:extLst>
      <p:ext uri="{BB962C8B-B14F-4D97-AF65-F5344CB8AC3E}">
        <p14:creationId xmlns:p14="http://schemas.microsoft.com/office/powerpoint/2010/main" val="320546660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E7A2444-D99E-42D7-89AF-D96B7763094A}"/>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
        <p:nvSpPr>
          <p:cNvPr id="7" name="Slide Number Placeholder 6">
            <a:extLst>
              <a:ext uri="{FF2B5EF4-FFF2-40B4-BE49-F238E27FC236}">
                <a16:creationId xmlns:a16="http://schemas.microsoft.com/office/drawing/2014/main" id="{6594B31F-CAC1-4C29-BC03-8DF4A6DD01A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9F50C-BE38-4BD0-BA84-9B090E1F2B9B}" type="slidenum">
              <a:rPr kumimoji="0" lang="en-IN"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
        <p:nvSpPr>
          <p:cNvPr id="11" name="Title 13">
            <a:extLst>
              <a:ext uri="{FF2B5EF4-FFF2-40B4-BE49-F238E27FC236}">
                <a16:creationId xmlns:a16="http://schemas.microsoft.com/office/drawing/2014/main" id="{BD36FA3A-FEB9-AF41-92F2-661D32C5F0DE}"/>
              </a:ext>
            </a:extLst>
          </p:cNvPr>
          <p:cNvSpPr>
            <a:spLocks noGrp="1"/>
          </p:cNvSpPr>
          <p:nvPr>
            <p:ph type="title"/>
          </p:nvPr>
        </p:nvSpPr>
        <p:spPr>
          <a:xfrm>
            <a:off x="109604" y="366534"/>
            <a:ext cx="10345838" cy="573025"/>
          </a:xfrm>
        </p:spPr>
        <p:txBody>
          <a:bodyPr>
            <a:normAutofit fontScale="90000"/>
          </a:bodyPr>
          <a:lstStyle/>
          <a:p>
            <a:r>
              <a:rPr lang="en-US" dirty="0">
                <a:solidFill>
                  <a:schemeClr val="bg1"/>
                </a:solidFill>
              </a:rPr>
              <a:t>Unresolved Raspberry Pi Multithreading issues</a:t>
            </a:r>
          </a:p>
        </p:txBody>
      </p:sp>
      <p:sp>
        <p:nvSpPr>
          <p:cNvPr id="14" name="Content Placeholder 15">
            <a:extLst>
              <a:ext uri="{FF2B5EF4-FFF2-40B4-BE49-F238E27FC236}">
                <a16:creationId xmlns:a16="http://schemas.microsoft.com/office/drawing/2014/main" id="{522DFFF5-D6FA-E549-9BA7-8C6F2FCA51DA}"/>
              </a:ext>
            </a:extLst>
          </p:cNvPr>
          <p:cNvSpPr txBox="1">
            <a:spLocks/>
          </p:cNvSpPr>
          <p:nvPr/>
        </p:nvSpPr>
        <p:spPr>
          <a:xfrm>
            <a:off x="412602" y="1687762"/>
            <a:ext cx="6962755" cy="420771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our shared lib keeps the native code separately within its .so/.</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dll</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srgbClr val="FFFFFF"/>
                </a:solidFill>
                <a:effectLst/>
                <a:uLnTx/>
                <a:uFillTx/>
                <a:latin typeface="Calibri" panose="020F0502020204030204"/>
                <a:ea typeface="+mn-ea"/>
                <a:cs typeface="+mn-cs"/>
              </a:rPr>
              <a:t>dylib</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 file (depending on which Operating System we’re using) instead of being part of our classes. Because we are linking the native code with a dynamic shared library which then creates a unique set of threads that utilizes rendering the raspberry pi has no native way of handling this.  It seems that OS allows rendering only in main thread, which as of the latest stable release is an issue that has not yet been resolved. </a:t>
            </a:r>
          </a:p>
          <a:p>
            <a:pPr marL="228600" marR="0" lvl="0" indent="-228600" algn="l" defTabSz="914400" rtl="0" eaLnBrk="1" fontAlgn="auto" latinLnBrk="0" hangingPunct="1">
              <a:lnSpc>
                <a:spcPct val="90000"/>
              </a:lnSpc>
              <a:spcBef>
                <a:spcPts val="1000"/>
              </a:spcBef>
              <a:spcAft>
                <a:spcPts val="0"/>
              </a:spcAft>
              <a:buClr>
                <a:srgbClr val="EAB2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76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2" name="Rectangle 3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A6425A6D-5BF7-BC49-8920-EB620D9AD9A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Data Flow Diagram</a:t>
            </a:r>
          </a:p>
        </p:txBody>
      </p:sp>
      <p:cxnSp>
        <p:nvCxnSpPr>
          <p:cNvPr id="43" name="Straight Connector 3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D376960-BCAD-2643-9E39-7F499FA5CAC6}"/>
              </a:ext>
            </a:extLst>
          </p:cNvPr>
          <p:cNvPicPr/>
          <p:nvPr/>
        </p:nvPicPr>
        <p:blipFill>
          <a:blip r:embed="rId2">
            <a:extLst>
              <a:ext uri="{28A0092B-C50C-407E-A947-70E740481C1C}">
                <a14:useLocalDpi xmlns:a14="http://schemas.microsoft.com/office/drawing/2010/main" val="0"/>
              </a:ext>
            </a:extLst>
          </a:blip>
          <a:stretch>
            <a:fillRect/>
          </a:stretch>
        </p:blipFill>
        <p:spPr>
          <a:xfrm>
            <a:off x="5857746" y="492573"/>
            <a:ext cx="5145696" cy="5880796"/>
          </a:xfrm>
          <a:prstGeom prst="rect">
            <a:avLst/>
          </a:prstGeom>
        </p:spPr>
      </p:pic>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a:xfrm>
            <a:off x="9991022" y="6356350"/>
            <a:ext cx="1362777" cy="365125"/>
          </a:xfrm>
        </p:spPr>
        <p:txBody>
          <a:bodyPr vert="horz" lIns="91440" tIns="45720" rIns="91440" bIns="45720" rtlCol="0" anchor="ctr">
            <a:normAutofit/>
          </a:bodyP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699F50C-BE38-4BD0-BA84-9B090E1F2B9B}" type="slidenum">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F9D4706-2132-4543-901F-B9FC33A5BE9A}"/>
              </a:ext>
            </a:extLst>
          </p:cNvPr>
          <p:cNvSpPr/>
          <p:nvPr/>
        </p:nvSpPr>
        <p:spPr>
          <a:xfrm>
            <a:off x="7062537" y="2273968"/>
            <a:ext cx="3248526" cy="1155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5DE4A60-065E-D041-AE71-32AB99AA8EF6}"/>
              </a:ext>
            </a:extLst>
          </p:cNvPr>
          <p:cNvSpPr/>
          <p:nvPr/>
        </p:nvSpPr>
        <p:spPr>
          <a:xfrm>
            <a:off x="7062537" y="2021306"/>
            <a:ext cx="2928485" cy="3970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88A4FD8-2FCA-F141-BB9E-A167905784CF}"/>
              </a:ext>
            </a:extLst>
          </p:cNvPr>
          <p:cNvSpPr/>
          <p:nvPr/>
        </p:nvSpPr>
        <p:spPr>
          <a:xfrm flipV="1">
            <a:off x="8815537" y="1581342"/>
            <a:ext cx="890337" cy="566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BC32276-8329-264A-BAAE-85D3C791F62A}"/>
              </a:ext>
            </a:extLst>
          </p:cNvPr>
          <p:cNvSpPr/>
          <p:nvPr/>
        </p:nvSpPr>
        <p:spPr>
          <a:xfrm>
            <a:off x="7062537" y="1982606"/>
            <a:ext cx="409074" cy="9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762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A6425A6D-5BF7-BC49-8920-EB620D9AD9A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Data Flow Diagram</a:t>
            </a:r>
          </a:p>
        </p:txBody>
      </p:sp>
      <p:cxnSp>
        <p:nvCxnSpPr>
          <p:cNvPr id="55" name="Straight Connector 5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E4BDBF8-9657-3F4F-BD5C-03FFC706297D}"/>
              </a:ext>
            </a:extLst>
          </p:cNvPr>
          <p:cNvPicPr/>
          <p:nvPr/>
        </p:nvPicPr>
        <p:blipFill>
          <a:blip r:embed="rId2">
            <a:extLst>
              <a:ext uri="{28A0092B-C50C-407E-A947-70E740481C1C}">
                <a14:useLocalDpi xmlns:a14="http://schemas.microsoft.com/office/drawing/2010/main" val="0"/>
              </a:ext>
            </a:extLst>
          </a:blip>
          <a:stretch>
            <a:fillRect/>
          </a:stretch>
        </p:blipFill>
        <p:spPr>
          <a:xfrm>
            <a:off x="5153822" y="762401"/>
            <a:ext cx="6553545" cy="5341139"/>
          </a:xfrm>
          <a:prstGeom prst="rect">
            <a:avLst/>
          </a:prstGeom>
        </p:spPr>
      </p:pic>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a:xfrm>
            <a:off x="9991022" y="6356350"/>
            <a:ext cx="1362777" cy="365125"/>
          </a:xfrm>
        </p:spPr>
        <p:txBody>
          <a:bodyPr vert="horz" lIns="91440" tIns="45720" rIns="91440" bIns="45720" rtlCol="0" anchor="ctr">
            <a:normAutofit/>
          </a:bodyPr>
          <a:lstStyle>
            <a:lvl1pPr algn="r">
              <a:defRPr sz="12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600"/>
              </a:spcAft>
              <a:buClrTx/>
              <a:buSzTx/>
              <a:buFontTx/>
              <a:buNone/>
              <a:tabLst/>
              <a:defRPr/>
            </a:pPr>
            <a:fld id="{8699F50C-BE38-4BD0-BA84-9B090E1F2B9B}" type="slidenum">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CD3D0D8-BC44-9448-9F86-6C84EAA79B94}"/>
              </a:ext>
            </a:extLst>
          </p:cNvPr>
          <p:cNvSpPr/>
          <p:nvPr/>
        </p:nvSpPr>
        <p:spPr>
          <a:xfrm>
            <a:off x="498765" y="4135691"/>
            <a:ext cx="417042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A fundamental part of improving our productivity is implementing preconfigured API’s that make complex processes very reusable with simple lines of code. The speed of the API allows us to build our application to keep up with pace of our application development.</a:t>
            </a:r>
          </a:p>
        </p:txBody>
      </p:sp>
      <p:sp>
        <p:nvSpPr>
          <p:cNvPr id="4" name="Rectangle 3">
            <a:extLst>
              <a:ext uri="{FF2B5EF4-FFF2-40B4-BE49-F238E27FC236}">
                <a16:creationId xmlns:a16="http://schemas.microsoft.com/office/drawing/2014/main" id="{68A000DB-D58F-C143-82BC-F0BFE98161EC}"/>
              </a:ext>
            </a:extLst>
          </p:cNvPr>
          <p:cNvSpPr/>
          <p:nvPr/>
        </p:nvSpPr>
        <p:spPr>
          <a:xfrm>
            <a:off x="6096000" y="0"/>
            <a:ext cx="6095998" cy="76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38EC70D-8C30-984D-8F34-87D955F22519}"/>
              </a:ext>
            </a:extLst>
          </p:cNvPr>
          <p:cNvSpPr/>
          <p:nvPr/>
        </p:nvSpPr>
        <p:spPr>
          <a:xfrm>
            <a:off x="11201400" y="0"/>
            <a:ext cx="990598" cy="3537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3226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1C32A991-4AE3-45FF-8E8A-0338B0F82C3D}"/>
              </a:ext>
            </a:extLst>
          </p:cNvPr>
          <p:cNvGraphicFramePr>
            <a:graphicFrameLocks noGrp="1"/>
          </p:cNvGraphicFramePr>
          <p:nvPr>
            <p:ph type="tbl" sz="quarter" idx="12"/>
            <p:extLst>
              <p:ext uri="{D42A27DB-BD31-4B8C-83A1-F6EECF244321}">
                <p14:modId xmlns:p14="http://schemas.microsoft.com/office/powerpoint/2010/main" val="270284013"/>
              </p:ext>
            </p:extLst>
          </p:nvPr>
        </p:nvGraphicFramePr>
        <p:xfrm>
          <a:off x="653110" y="1457212"/>
          <a:ext cx="8948088" cy="5191760"/>
        </p:xfrm>
        <a:graphic>
          <a:graphicData uri="http://schemas.openxmlformats.org/drawingml/2006/table">
            <a:tbl>
              <a:tblPr firstRow="1" bandRow="1">
                <a:tableStyleId>{073A0DAA-6AF3-43AB-8588-CEC1D06C72B9}</a:tableStyleId>
              </a:tblPr>
              <a:tblGrid>
                <a:gridCol w="3056426">
                  <a:extLst>
                    <a:ext uri="{9D8B030D-6E8A-4147-A177-3AD203B41FA5}">
                      <a16:colId xmlns:a16="http://schemas.microsoft.com/office/drawing/2014/main" val="3113744633"/>
                    </a:ext>
                  </a:extLst>
                </a:gridCol>
                <a:gridCol w="1573711">
                  <a:extLst>
                    <a:ext uri="{9D8B030D-6E8A-4147-A177-3AD203B41FA5}">
                      <a16:colId xmlns:a16="http://schemas.microsoft.com/office/drawing/2014/main" val="3032697214"/>
                    </a:ext>
                  </a:extLst>
                </a:gridCol>
                <a:gridCol w="2484123">
                  <a:extLst>
                    <a:ext uri="{9D8B030D-6E8A-4147-A177-3AD203B41FA5}">
                      <a16:colId xmlns:a16="http://schemas.microsoft.com/office/drawing/2014/main" val="173788057"/>
                    </a:ext>
                  </a:extLst>
                </a:gridCol>
                <a:gridCol w="1833828">
                  <a:extLst>
                    <a:ext uri="{9D8B030D-6E8A-4147-A177-3AD203B41FA5}">
                      <a16:colId xmlns:a16="http://schemas.microsoft.com/office/drawing/2014/main" val="1345011619"/>
                    </a:ext>
                  </a:extLst>
                </a:gridCol>
              </a:tblGrid>
              <a:tr h="370840">
                <a:tc>
                  <a:txBody>
                    <a:bodyPr/>
                    <a:lstStyle/>
                    <a:p>
                      <a:r>
                        <a:rPr lang="en-US"/>
                        <a:t>Item</a:t>
                      </a:r>
                    </a:p>
                  </a:txBody>
                  <a:tcPr/>
                </a:tc>
                <a:tc>
                  <a:txBody>
                    <a:bodyPr/>
                    <a:lstStyle/>
                    <a:p>
                      <a:r>
                        <a:rPr lang="en-US"/>
                        <a:t># of Units</a:t>
                      </a:r>
                    </a:p>
                  </a:txBody>
                  <a:tcPr/>
                </a:tc>
                <a:tc>
                  <a:txBody>
                    <a:bodyPr/>
                    <a:lstStyle/>
                    <a:p>
                      <a:r>
                        <a:rPr lang="en-US"/>
                        <a:t>Cost/Unit</a:t>
                      </a:r>
                    </a:p>
                  </a:txBody>
                  <a:tcPr/>
                </a:tc>
                <a:tc>
                  <a:txBody>
                    <a:bodyPr/>
                    <a:lstStyle/>
                    <a:p>
                      <a:r>
                        <a:rPr lang="en-US"/>
                        <a:t>Total Cost</a:t>
                      </a:r>
                    </a:p>
                  </a:txBody>
                  <a:tcPr/>
                </a:tc>
                <a:extLst>
                  <a:ext uri="{0D108BD9-81ED-4DB2-BD59-A6C34878D82A}">
                    <a16:rowId xmlns:a16="http://schemas.microsoft.com/office/drawing/2014/main" val="369513942"/>
                  </a:ext>
                </a:extLst>
              </a:tr>
              <a:tr h="370840">
                <a:tc>
                  <a:txBody>
                    <a:bodyPr/>
                    <a:lstStyle/>
                    <a:p>
                      <a:r>
                        <a:rPr lang="en-US"/>
                        <a:t>Microcontroller</a:t>
                      </a:r>
                    </a:p>
                  </a:txBody>
                  <a:tcPr/>
                </a:tc>
                <a:tc>
                  <a:txBody>
                    <a:bodyPr/>
                    <a:lstStyle/>
                    <a:p>
                      <a:r>
                        <a:rPr lang="en-US"/>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$4.12</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$12.36</a:t>
                      </a:r>
                      <a:endParaRPr lang="en-US"/>
                    </a:p>
                  </a:txBody>
                  <a:tcPr/>
                </a:tc>
                <a:extLst>
                  <a:ext uri="{0D108BD9-81ED-4DB2-BD59-A6C34878D82A}">
                    <a16:rowId xmlns:a16="http://schemas.microsoft.com/office/drawing/2014/main" val="2265384796"/>
                  </a:ext>
                </a:extLst>
              </a:tr>
              <a:tr h="370840">
                <a:tc>
                  <a:txBody>
                    <a:bodyPr/>
                    <a:lstStyle/>
                    <a:p>
                      <a:r>
                        <a:rPr lang="en-US"/>
                        <a:t>Raspberry Pi 3</a:t>
                      </a:r>
                    </a:p>
                  </a:txBody>
                  <a:tcPr/>
                </a:tc>
                <a:tc>
                  <a:txBody>
                    <a:bodyPr/>
                    <a:lstStyle/>
                    <a:p>
                      <a:r>
                        <a:rPr lang="en-US"/>
                        <a:t>1</a:t>
                      </a:r>
                    </a:p>
                  </a:txBody>
                  <a:tcPr/>
                </a:tc>
                <a:tc>
                  <a:txBody>
                    <a:bodyPr/>
                    <a:lstStyle/>
                    <a:p>
                      <a:r>
                        <a:rPr lang="en-US"/>
                        <a:t>$35</a:t>
                      </a:r>
                    </a:p>
                  </a:txBody>
                  <a:tcPr/>
                </a:tc>
                <a:tc>
                  <a:txBody>
                    <a:bodyPr/>
                    <a:lstStyle/>
                    <a:p>
                      <a:r>
                        <a:rPr lang="en-US"/>
                        <a:t>$35</a:t>
                      </a:r>
                    </a:p>
                  </a:txBody>
                  <a:tcPr/>
                </a:tc>
                <a:extLst>
                  <a:ext uri="{0D108BD9-81ED-4DB2-BD59-A6C34878D82A}">
                    <a16:rowId xmlns:a16="http://schemas.microsoft.com/office/drawing/2014/main" val="2198419469"/>
                  </a:ext>
                </a:extLst>
              </a:tr>
              <a:tr h="370840">
                <a:tc>
                  <a:txBody>
                    <a:bodyPr/>
                    <a:lstStyle/>
                    <a:p>
                      <a:r>
                        <a:rPr lang="en-US"/>
                        <a:t>Multiplexers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4</a:t>
                      </a:r>
                      <a:endParaRPr lang="en-US"/>
                    </a:p>
                  </a:txBody>
                  <a:tcPr/>
                </a:tc>
                <a:tc>
                  <a:txBody>
                    <a:bodyPr/>
                    <a:lstStyle/>
                    <a:p>
                      <a:r>
                        <a:rPr lang="en-US"/>
                        <a:t>$0.95</a:t>
                      </a:r>
                    </a:p>
                  </a:txBody>
                  <a:tcPr/>
                </a:tc>
                <a:tc>
                  <a:txBody>
                    <a:bodyPr/>
                    <a:lstStyle/>
                    <a:p>
                      <a:r>
                        <a:rPr lang="en-US"/>
                        <a:t>$3.8</a:t>
                      </a:r>
                    </a:p>
                  </a:txBody>
                  <a:tcPr/>
                </a:tc>
                <a:extLst>
                  <a:ext uri="{0D108BD9-81ED-4DB2-BD59-A6C34878D82A}">
                    <a16:rowId xmlns:a16="http://schemas.microsoft.com/office/drawing/2014/main" val="966740454"/>
                  </a:ext>
                </a:extLst>
              </a:tr>
              <a:tr h="370840">
                <a:tc>
                  <a:txBody>
                    <a:bodyPr/>
                    <a:lstStyle/>
                    <a:p>
                      <a:r>
                        <a:rPr lang="en-US"/>
                        <a:t>Camera</a:t>
                      </a:r>
                    </a:p>
                  </a:txBody>
                  <a:tcPr/>
                </a:tc>
                <a:tc>
                  <a:txBody>
                    <a:bodyPr/>
                    <a:lstStyle/>
                    <a:p>
                      <a:r>
                        <a:rPr lang="en-US"/>
                        <a:t>1</a:t>
                      </a:r>
                    </a:p>
                  </a:txBody>
                  <a:tcPr/>
                </a:tc>
                <a:tc>
                  <a:txBody>
                    <a:bodyPr/>
                    <a:lstStyle/>
                    <a:p>
                      <a:r>
                        <a:rPr lang="en-US"/>
                        <a:t>$22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$22</a:t>
                      </a:r>
                      <a:endParaRPr lang="en-US"/>
                    </a:p>
                  </a:txBody>
                  <a:tcPr/>
                </a:tc>
                <a:extLst>
                  <a:ext uri="{0D108BD9-81ED-4DB2-BD59-A6C34878D82A}">
                    <a16:rowId xmlns:a16="http://schemas.microsoft.com/office/drawing/2014/main" val="2568054240"/>
                  </a:ext>
                </a:extLst>
              </a:tr>
              <a:tr h="370840">
                <a:tc>
                  <a:txBody>
                    <a:bodyPr/>
                    <a:lstStyle/>
                    <a:p>
                      <a:r>
                        <a:rPr lang="en-US"/>
                        <a:t>Two-way mirror</a:t>
                      </a:r>
                    </a:p>
                  </a:txBody>
                  <a:tcPr/>
                </a:tc>
                <a:tc>
                  <a:txBody>
                    <a:bodyPr/>
                    <a:lstStyle/>
                    <a:p>
                      <a:r>
                        <a:rPr lang="en-US"/>
                        <a:t>1</a:t>
                      </a:r>
                    </a:p>
                  </a:txBody>
                  <a:tcPr/>
                </a:tc>
                <a:tc>
                  <a:txBody>
                    <a:bodyPr/>
                    <a:lstStyle/>
                    <a:p>
                      <a:r>
                        <a:rPr lang="en-US"/>
                        <a:t>$50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$50</a:t>
                      </a:r>
                    </a:p>
                  </a:txBody>
                  <a:tcPr/>
                </a:tc>
                <a:extLst>
                  <a:ext uri="{0D108BD9-81ED-4DB2-BD59-A6C34878D82A}">
                    <a16:rowId xmlns:a16="http://schemas.microsoft.com/office/drawing/2014/main" val="3829783469"/>
                  </a:ext>
                </a:extLst>
              </a:tr>
              <a:tr h="370840">
                <a:tc>
                  <a:txBody>
                    <a:bodyPr/>
                    <a:lstStyle/>
                    <a:p>
                      <a:r>
                        <a:rPr lang="en-US"/>
                        <a:t>Framing wood</a:t>
                      </a:r>
                    </a:p>
                  </a:txBody>
                  <a:tcPr/>
                </a:tc>
                <a:tc>
                  <a:txBody>
                    <a:bodyPr/>
                    <a:lstStyle/>
                    <a:p>
                      <a:r>
                        <a:rPr lang="en-US"/>
                        <a:t>1</a:t>
                      </a:r>
                    </a:p>
                  </a:txBody>
                  <a:tcPr/>
                </a:tc>
                <a:tc>
                  <a:txBody>
                    <a:bodyPr/>
                    <a:lstStyle/>
                    <a:p>
                      <a:r>
                        <a:rPr lang="en-US"/>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$100</a:t>
                      </a:r>
                    </a:p>
                  </a:txBody>
                  <a:tcPr/>
                </a:tc>
                <a:extLst>
                  <a:ext uri="{0D108BD9-81ED-4DB2-BD59-A6C34878D82A}">
                    <a16:rowId xmlns:a16="http://schemas.microsoft.com/office/drawing/2014/main" val="1189717154"/>
                  </a:ext>
                </a:extLst>
              </a:tr>
              <a:tr h="370840">
                <a:tc>
                  <a:txBody>
                    <a:bodyPr/>
                    <a:lstStyle/>
                    <a:p>
                      <a:r>
                        <a:rPr lang="en-US"/>
                        <a:t>Switching power supply</a:t>
                      </a:r>
                    </a:p>
                  </a:txBody>
                  <a:tcPr/>
                </a:tc>
                <a:tc>
                  <a:txBody>
                    <a:bodyPr/>
                    <a:lstStyle/>
                    <a:p>
                      <a:r>
                        <a:rPr lang="en-US"/>
                        <a:t>1</a:t>
                      </a:r>
                    </a:p>
                  </a:txBody>
                  <a:tcPr/>
                </a:tc>
                <a:tc>
                  <a:txBody>
                    <a:bodyPr/>
                    <a:lstStyle/>
                    <a:p>
                      <a:r>
                        <a:rPr lang="en-US"/>
                        <a:t>$9.97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$9.97</a:t>
                      </a:r>
                    </a:p>
                  </a:txBody>
                  <a:tcPr/>
                </a:tc>
                <a:extLst>
                  <a:ext uri="{0D108BD9-81ED-4DB2-BD59-A6C34878D82A}">
                    <a16:rowId xmlns:a16="http://schemas.microsoft.com/office/drawing/2014/main" val="4096644403"/>
                  </a:ext>
                </a:extLst>
              </a:tr>
              <a:tr h="370840">
                <a:tc>
                  <a:txBody>
                    <a:bodyPr/>
                    <a:lstStyle/>
                    <a:p>
                      <a:r>
                        <a:rPr lang="en-US"/>
                        <a:t>Laptop power supply</a:t>
                      </a:r>
                    </a:p>
                  </a:txBody>
                  <a:tcPr/>
                </a:tc>
                <a:tc>
                  <a:txBody>
                    <a:bodyPr/>
                    <a:lstStyle/>
                    <a:p>
                      <a:r>
                        <a:rPr lang="en-US"/>
                        <a:t>1</a:t>
                      </a:r>
                    </a:p>
                  </a:txBody>
                  <a:tcPr/>
                </a:tc>
                <a:tc>
                  <a:txBody>
                    <a:bodyPr/>
                    <a:lstStyle/>
                    <a:p>
                      <a:r>
                        <a:rPr lang="en-US"/>
                        <a:t>$20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a:t>
                      </a:r>
                    </a:p>
                  </a:txBody>
                  <a:tcPr/>
                </a:tc>
                <a:extLst>
                  <a:ext uri="{0D108BD9-81ED-4DB2-BD59-A6C34878D82A}">
                    <a16:rowId xmlns:a16="http://schemas.microsoft.com/office/drawing/2014/main" val="524195360"/>
                  </a:ext>
                </a:extLst>
              </a:tr>
              <a:tr h="370840">
                <a:tc>
                  <a:txBody>
                    <a:bodyPr/>
                    <a:lstStyle/>
                    <a:p>
                      <a:r>
                        <a:rPr lang="en-US"/>
                        <a:t>IR LED</a:t>
                      </a:r>
                    </a:p>
                  </a:txBody>
                  <a:tcPr/>
                </a:tc>
                <a:tc>
                  <a:txBody>
                    <a:bodyPr/>
                    <a:lstStyle/>
                    <a:p>
                      <a:r>
                        <a:rPr lang="en-US"/>
                        <a:t>50</a:t>
                      </a:r>
                    </a:p>
                  </a:txBody>
                  <a:tcPr/>
                </a:tc>
                <a:tc>
                  <a:txBody>
                    <a:bodyPr/>
                    <a:lstStyle/>
                    <a:p>
                      <a:r>
                        <a:rPr lang="en-US"/>
                        <a:t>$0.53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$26.4</a:t>
                      </a:r>
                    </a:p>
                  </a:txBody>
                  <a:tcPr/>
                </a:tc>
                <a:extLst>
                  <a:ext uri="{0D108BD9-81ED-4DB2-BD59-A6C34878D82A}">
                    <a16:rowId xmlns:a16="http://schemas.microsoft.com/office/drawing/2014/main" val="2572579282"/>
                  </a:ext>
                </a:extLst>
              </a:tr>
              <a:tr h="370840">
                <a:tc>
                  <a:txBody>
                    <a:bodyPr/>
                    <a:lstStyle/>
                    <a:p>
                      <a:r>
                        <a:rPr lang="en-US"/>
                        <a:t>Photodiode</a:t>
                      </a:r>
                    </a:p>
                  </a:txBody>
                  <a:tcPr/>
                </a:tc>
                <a:tc>
                  <a:txBody>
                    <a:bodyPr/>
                    <a:lstStyle/>
                    <a:p>
                      <a:r>
                        <a:rPr lang="en-US"/>
                        <a:t>50</a:t>
                      </a:r>
                    </a:p>
                  </a:txBody>
                  <a:tcPr/>
                </a:tc>
                <a:tc>
                  <a:txBody>
                    <a:bodyPr/>
                    <a:lstStyle/>
                    <a:p>
                      <a:r>
                        <a:rPr lang="en-US"/>
                        <a:t>$0.53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$26.4</a:t>
                      </a:r>
                    </a:p>
                  </a:txBody>
                  <a:tcPr/>
                </a:tc>
                <a:extLst>
                  <a:ext uri="{0D108BD9-81ED-4DB2-BD59-A6C34878D82A}">
                    <a16:rowId xmlns:a16="http://schemas.microsoft.com/office/drawing/2014/main" val="4008672782"/>
                  </a:ext>
                </a:extLst>
              </a:tr>
              <a:tr h="370840">
                <a:tc>
                  <a:txBody>
                    <a:bodyPr/>
                    <a:lstStyle/>
                    <a:p>
                      <a:r>
                        <a:rPr lang="en-US"/>
                        <a:t>PCB</a:t>
                      </a:r>
                    </a:p>
                  </a:txBody>
                  <a:tcPr/>
                </a:tc>
                <a:tc>
                  <a:txBody>
                    <a:bodyPr/>
                    <a:lstStyle/>
                    <a:p>
                      <a:r>
                        <a:rPr lang="en-US"/>
                        <a:t>3</a:t>
                      </a:r>
                    </a:p>
                  </a:txBody>
                  <a:tcPr/>
                </a:tc>
                <a:tc>
                  <a:txBody>
                    <a:bodyPr/>
                    <a:lstStyle/>
                    <a:p>
                      <a:r>
                        <a:rPr lang="en-US"/>
                        <a:t>$11.67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$35</a:t>
                      </a:r>
                    </a:p>
                  </a:txBody>
                  <a:tcPr/>
                </a:tc>
                <a:extLst>
                  <a:ext uri="{0D108BD9-81ED-4DB2-BD59-A6C34878D82A}">
                    <a16:rowId xmlns:a16="http://schemas.microsoft.com/office/drawing/2014/main" val="1351222338"/>
                  </a:ext>
                </a:extLst>
              </a:tr>
              <a:tr h="370840">
                <a:tc>
                  <a:txBody>
                    <a:bodyPr/>
                    <a:lstStyle/>
                    <a:p>
                      <a:r>
                        <a:rPr lang="en-US"/>
                        <a:t>Display</a:t>
                      </a:r>
                    </a:p>
                  </a:txBody>
                  <a:tcPr/>
                </a:tc>
                <a:tc>
                  <a:txBody>
                    <a:bodyPr/>
                    <a:lstStyle/>
                    <a:p>
                      <a:r>
                        <a:rPr lang="en-US"/>
                        <a:t>1</a:t>
                      </a:r>
                    </a:p>
                  </a:txBody>
                  <a:tcPr/>
                </a:tc>
                <a:tc>
                  <a:txBody>
                    <a:bodyPr/>
                    <a:lstStyle/>
                    <a:p>
                      <a:r>
                        <a:rPr lang="en-US"/>
                        <a:t>$100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$100</a:t>
                      </a:r>
                    </a:p>
                  </a:txBody>
                  <a:tcPr/>
                </a:tc>
                <a:extLst>
                  <a:ext uri="{0D108BD9-81ED-4DB2-BD59-A6C34878D82A}">
                    <a16:rowId xmlns:a16="http://schemas.microsoft.com/office/drawing/2014/main" val="4055856085"/>
                  </a:ext>
                </a:extLst>
              </a:tr>
              <a:tr h="370840">
                <a:tc>
                  <a:txBody>
                    <a:bodyPr/>
                    <a:lstStyle/>
                    <a:p>
                      <a:r>
                        <a:rPr lang="en-US"/>
                        <a:t>Various Connectors</a:t>
                      </a:r>
                    </a:p>
                  </a:txBody>
                  <a:tcPr/>
                </a:tc>
                <a:tc>
                  <a:txBody>
                    <a:bodyPr/>
                    <a:lstStyle/>
                    <a:p>
                      <a:r>
                        <a:rPr lang="en-US"/>
                        <a:t>20</a:t>
                      </a:r>
                    </a:p>
                  </a:txBody>
                  <a:tcPr/>
                </a:tc>
                <a:tc>
                  <a:txBody>
                    <a:bodyPr/>
                    <a:lstStyle/>
                    <a:p>
                      <a:r>
                        <a:rPr lang="en-US"/>
                        <a:t>$1.25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$25</a:t>
                      </a:r>
                    </a:p>
                  </a:txBody>
                  <a:tcPr/>
                </a:tc>
                <a:extLst>
                  <a:ext uri="{0D108BD9-81ED-4DB2-BD59-A6C34878D82A}">
                    <a16:rowId xmlns:a16="http://schemas.microsoft.com/office/drawing/2014/main" val="2191246192"/>
                  </a:ext>
                </a:extLst>
              </a:tr>
            </a:tbl>
          </a:graphicData>
        </a:graphic>
      </p:graphicFrame>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p:txBody>
          <a:bodyPr/>
          <a:lstStyle/>
          <a:p>
            <a:fld id="{8699F50C-BE38-4BD0-BA84-9B090E1F2B9B}" type="slidenum">
              <a:rPr lang="en-IN" smtClean="0"/>
              <a:t>33</a:t>
            </a:fld>
            <a:endParaRPr lang="en-IN"/>
          </a:p>
        </p:txBody>
      </p:sp>
      <p:sp>
        <p:nvSpPr>
          <p:cNvPr id="6" name="Title 5">
            <a:extLst>
              <a:ext uri="{FF2B5EF4-FFF2-40B4-BE49-F238E27FC236}">
                <a16:creationId xmlns:a16="http://schemas.microsoft.com/office/drawing/2014/main" id="{2275BEC9-9EEE-4A9B-926C-B053ACF8E725}"/>
              </a:ext>
            </a:extLst>
          </p:cNvPr>
          <p:cNvSpPr>
            <a:spLocks noGrp="1"/>
          </p:cNvSpPr>
          <p:nvPr>
            <p:ph type="title"/>
          </p:nvPr>
        </p:nvSpPr>
        <p:spPr/>
        <p:txBody>
          <a:bodyPr/>
          <a:lstStyle/>
          <a:p>
            <a:r>
              <a:rPr lang="en-US">
                <a:solidFill>
                  <a:schemeClr val="bg1"/>
                </a:solidFill>
              </a:rPr>
              <a:t>Budget</a:t>
            </a:r>
          </a:p>
        </p:txBody>
      </p:sp>
      <p:sp>
        <p:nvSpPr>
          <p:cNvPr id="8" name="Title 5">
            <a:extLst>
              <a:ext uri="{FF2B5EF4-FFF2-40B4-BE49-F238E27FC236}">
                <a16:creationId xmlns:a16="http://schemas.microsoft.com/office/drawing/2014/main" id="{22A7F770-9536-4C95-9A88-663247E911FD}"/>
              </a:ext>
            </a:extLst>
          </p:cNvPr>
          <p:cNvSpPr txBox="1">
            <a:spLocks/>
          </p:cNvSpPr>
          <p:nvPr/>
        </p:nvSpPr>
        <p:spPr>
          <a:xfrm>
            <a:off x="9783973" y="5876644"/>
            <a:ext cx="2075232" cy="48698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US" sz="2400">
                <a:solidFill>
                  <a:schemeClr val="bg1"/>
                </a:solidFill>
              </a:rPr>
              <a:t>Total: $465.93 </a:t>
            </a:r>
          </a:p>
        </p:txBody>
      </p:sp>
    </p:spTree>
    <p:extLst>
      <p:ext uri="{BB962C8B-B14F-4D97-AF65-F5344CB8AC3E}">
        <p14:creationId xmlns:p14="http://schemas.microsoft.com/office/powerpoint/2010/main" val="30628072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1C32A991-4AE3-45FF-8E8A-0338B0F82C3D}"/>
              </a:ext>
            </a:extLst>
          </p:cNvPr>
          <p:cNvGraphicFramePr>
            <a:graphicFrameLocks noGrp="1"/>
          </p:cNvGraphicFramePr>
          <p:nvPr>
            <p:ph type="tbl" sz="quarter" idx="12"/>
            <p:extLst>
              <p:ext uri="{D42A27DB-BD31-4B8C-83A1-F6EECF244321}">
                <p14:modId xmlns:p14="http://schemas.microsoft.com/office/powerpoint/2010/main" val="3837167536"/>
              </p:ext>
            </p:extLst>
          </p:nvPr>
        </p:nvGraphicFramePr>
        <p:xfrm>
          <a:off x="531813" y="2665413"/>
          <a:ext cx="10993437" cy="1854200"/>
        </p:xfrm>
        <a:graphic>
          <a:graphicData uri="http://schemas.openxmlformats.org/drawingml/2006/table">
            <a:tbl>
              <a:tblPr firstRow="1" bandRow="1">
                <a:tableStyleId>{073A0DAA-6AF3-43AB-8588-CEC1D06C72B9}</a:tableStyleId>
              </a:tblPr>
              <a:tblGrid>
                <a:gridCol w="2192726">
                  <a:extLst>
                    <a:ext uri="{9D8B030D-6E8A-4147-A177-3AD203B41FA5}">
                      <a16:colId xmlns:a16="http://schemas.microsoft.com/office/drawing/2014/main" val="3113744633"/>
                    </a:ext>
                  </a:extLst>
                </a:gridCol>
                <a:gridCol w="1129004">
                  <a:extLst>
                    <a:ext uri="{9D8B030D-6E8A-4147-A177-3AD203B41FA5}">
                      <a16:colId xmlns:a16="http://schemas.microsoft.com/office/drawing/2014/main" val="3032697214"/>
                    </a:ext>
                  </a:extLst>
                </a:gridCol>
                <a:gridCol w="1782147">
                  <a:extLst>
                    <a:ext uri="{9D8B030D-6E8A-4147-A177-3AD203B41FA5}">
                      <a16:colId xmlns:a16="http://schemas.microsoft.com/office/drawing/2014/main" val="173788057"/>
                    </a:ext>
                  </a:extLst>
                </a:gridCol>
                <a:gridCol w="1315616">
                  <a:extLst>
                    <a:ext uri="{9D8B030D-6E8A-4147-A177-3AD203B41FA5}">
                      <a16:colId xmlns:a16="http://schemas.microsoft.com/office/drawing/2014/main" val="1345011619"/>
                    </a:ext>
                  </a:extLst>
                </a:gridCol>
                <a:gridCol w="1432962">
                  <a:extLst>
                    <a:ext uri="{9D8B030D-6E8A-4147-A177-3AD203B41FA5}">
                      <a16:colId xmlns:a16="http://schemas.microsoft.com/office/drawing/2014/main" val="1611444396"/>
                    </a:ext>
                  </a:extLst>
                </a:gridCol>
                <a:gridCol w="1570491">
                  <a:extLst>
                    <a:ext uri="{9D8B030D-6E8A-4147-A177-3AD203B41FA5}">
                      <a16:colId xmlns:a16="http://schemas.microsoft.com/office/drawing/2014/main" val="1721682351"/>
                    </a:ext>
                  </a:extLst>
                </a:gridCol>
                <a:gridCol w="1570491">
                  <a:extLst>
                    <a:ext uri="{9D8B030D-6E8A-4147-A177-3AD203B41FA5}">
                      <a16:colId xmlns:a16="http://schemas.microsoft.com/office/drawing/2014/main" val="679493079"/>
                    </a:ext>
                  </a:extLst>
                </a:gridCol>
              </a:tblGrid>
              <a:tr h="370840">
                <a:tc>
                  <a:txBody>
                    <a:bodyPr/>
                    <a:lstStyle/>
                    <a:p>
                      <a:r>
                        <a:rPr lang="en-US"/>
                        <a:t>Name</a:t>
                      </a:r>
                    </a:p>
                  </a:txBody>
                  <a:tcPr/>
                </a:tc>
                <a:tc>
                  <a:txBody>
                    <a:bodyPr/>
                    <a:lstStyle/>
                    <a:p>
                      <a:r>
                        <a:rPr lang="en-US"/>
                        <a:t>IR Frame</a:t>
                      </a:r>
                    </a:p>
                  </a:txBody>
                  <a:tcPr/>
                </a:tc>
                <a:tc>
                  <a:txBody>
                    <a:bodyPr/>
                    <a:lstStyle/>
                    <a:p>
                      <a:r>
                        <a:rPr lang="en-US"/>
                        <a:t>Microcontroller</a:t>
                      </a:r>
                    </a:p>
                  </a:txBody>
                  <a:tcPr/>
                </a:tc>
                <a:tc>
                  <a:txBody>
                    <a:bodyPr/>
                    <a:lstStyle/>
                    <a:p>
                      <a:r>
                        <a:rPr lang="en-US"/>
                        <a:t>Software</a:t>
                      </a:r>
                    </a:p>
                  </a:txBody>
                  <a:tcPr/>
                </a:tc>
                <a:tc>
                  <a:txBody>
                    <a:bodyPr/>
                    <a:lstStyle/>
                    <a:p>
                      <a:r>
                        <a:rPr lang="en-US"/>
                        <a:t>PCB</a:t>
                      </a:r>
                    </a:p>
                  </a:txBody>
                  <a:tcPr/>
                </a:tc>
                <a:tc>
                  <a:txBody>
                    <a:bodyPr/>
                    <a:lstStyle/>
                    <a:p>
                      <a:r>
                        <a:rPr lang="en-US"/>
                        <a:t>OpenCV</a:t>
                      </a:r>
                    </a:p>
                  </a:txBody>
                  <a:tcPr/>
                </a:tc>
                <a:tc>
                  <a:txBody>
                    <a:bodyPr/>
                    <a:lstStyle/>
                    <a:p>
                      <a:r>
                        <a:rPr lang="en-US"/>
                        <a:t>Power</a:t>
                      </a:r>
                    </a:p>
                  </a:txBody>
                  <a:tcPr/>
                </a:tc>
                <a:extLst>
                  <a:ext uri="{0D108BD9-81ED-4DB2-BD59-A6C34878D82A}">
                    <a16:rowId xmlns:a16="http://schemas.microsoft.com/office/drawing/2014/main" val="369513942"/>
                  </a:ext>
                </a:extLst>
              </a:tr>
              <a:tr h="370840">
                <a:tc>
                  <a:txBody>
                    <a:bodyPr/>
                    <a:lstStyle/>
                    <a:p>
                      <a:r>
                        <a:rPr lang="en-US"/>
                        <a:t>Matthew Caserto</a:t>
                      </a:r>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65384796"/>
                  </a:ext>
                </a:extLst>
              </a:tr>
              <a:tr h="370840">
                <a:tc>
                  <a:txBody>
                    <a:bodyPr/>
                    <a:lstStyle/>
                    <a:p>
                      <a:r>
                        <a:rPr lang="en-US"/>
                        <a:t>James Timothy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extLst>
                  <a:ext uri="{0D108BD9-81ED-4DB2-BD59-A6C34878D82A}">
                    <a16:rowId xmlns:a16="http://schemas.microsoft.com/office/drawing/2014/main" val="2198419469"/>
                  </a:ext>
                </a:extLst>
              </a:tr>
              <a:tr h="370840">
                <a:tc>
                  <a:txBody>
                    <a:bodyPr/>
                    <a:lstStyle/>
                    <a:p>
                      <a:r>
                        <a:rPr lang="en-US"/>
                        <a:t>Menashe Mordachai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6740454"/>
                  </a:ext>
                </a:extLst>
              </a:tr>
              <a:tr h="370840">
                <a:tc>
                  <a:txBody>
                    <a:bodyPr/>
                    <a:lstStyle/>
                    <a:p>
                      <a:r>
                        <a:rPr lang="en-US"/>
                        <a:t>Greg Eugene</a:t>
                      </a:r>
                    </a:p>
                  </a:txBody>
                  <a:tcPr/>
                </a:tc>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tc>
                <a:tc>
                  <a:txBody>
                    <a:bodyPr/>
                    <a:lstStyle/>
                    <a:p>
                      <a:endParaRPr lang="en-US"/>
                    </a:p>
                  </a:txBody>
                  <a:tcPr/>
                </a:tc>
                <a:extLst>
                  <a:ext uri="{0D108BD9-81ED-4DB2-BD59-A6C34878D82A}">
                    <a16:rowId xmlns:a16="http://schemas.microsoft.com/office/drawing/2014/main" val="2568054240"/>
                  </a:ext>
                </a:extLst>
              </a:tr>
            </a:tbl>
          </a:graphicData>
        </a:graphic>
      </p:graphicFrame>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p:txBody>
          <a:bodyPr/>
          <a:lstStyle/>
          <a:p>
            <a:fld id="{8699F50C-BE38-4BD0-BA84-9B090E1F2B9B}" type="slidenum">
              <a:rPr lang="en-IN" smtClean="0"/>
              <a:t>34</a:t>
            </a:fld>
            <a:endParaRPr lang="en-IN"/>
          </a:p>
        </p:txBody>
      </p:sp>
      <p:sp>
        <p:nvSpPr>
          <p:cNvPr id="6" name="Title 5">
            <a:extLst>
              <a:ext uri="{FF2B5EF4-FFF2-40B4-BE49-F238E27FC236}">
                <a16:creationId xmlns:a16="http://schemas.microsoft.com/office/drawing/2014/main" id="{2275BEC9-9EEE-4A9B-926C-B053ACF8E725}"/>
              </a:ext>
            </a:extLst>
          </p:cNvPr>
          <p:cNvSpPr>
            <a:spLocks noGrp="1"/>
          </p:cNvSpPr>
          <p:nvPr>
            <p:ph type="title"/>
          </p:nvPr>
        </p:nvSpPr>
        <p:spPr/>
        <p:txBody>
          <a:bodyPr/>
          <a:lstStyle/>
          <a:p>
            <a:r>
              <a:rPr lang="en-US">
                <a:solidFill>
                  <a:schemeClr val="bg1"/>
                </a:solidFill>
              </a:rPr>
              <a:t>Work Distribution</a:t>
            </a:r>
          </a:p>
        </p:txBody>
      </p:sp>
    </p:spTree>
    <p:extLst>
      <p:ext uri="{BB962C8B-B14F-4D97-AF65-F5344CB8AC3E}">
        <p14:creationId xmlns:p14="http://schemas.microsoft.com/office/powerpoint/2010/main" val="34065513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580B43-1426-4DC9-9252-7AA5C712D807}"/>
              </a:ext>
            </a:extLst>
          </p:cNvPr>
          <p:cNvSpPr>
            <a:spLocks noGrp="1"/>
          </p:cNvSpPr>
          <p:nvPr>
            <p:ph type="sldNum" sz="quarter" idx="18"/>
          </p:nvPr>
        </p:nvSpPr>
        <p:spPr/>
        <p:txBody>
          <a:bodyPr/>
          <a:lstStyle/>
          <a:p>
            <a:fld id="{8699F50C-BE38-4BD0-BA84-9B090E1F2B9B}" type="slidenum">
              <a:rPr lang="en-IN" smtClean="0"/>
              <a:t>35</a:t>
            </a:fld>
            <a:endParaRPr lang="en-IN"/>
          </a:p>
        </p:txBody>
      </p:sp>
      <p:sp>
        <p:nvSpPr>
          <p:cNvPr id="6" name="Title 5">
            <a:extLst>
              <a:ext uri="{FF2B5EF4-FFF2-40B4-BE49-F238E27FC236}">
                <a16:creationId xmlns:a16="http://schemas.microsoft.com/office/drawing/2014/main" id="{DA3CF08A-FCF6-4141-857C-FDB1FD9A0D08}"/>
              </a:ext>
            </a:extLst>
          </p:cNvPr>
          <p:cNvSpPr>
            <a:spLocks noGrp="1"/>
          </p:cNvSpPr>
          <p:nvPr>
            <p:ph type="title"/>
          </p:nvPr>
        </p:nvSpPr>
        <p:spPr/>
        <p:txBody>
          <a:bodyPr/>
          <a:lstStyle/>
          <a:p>
            <a:r>
              <a:rPr lang="en-US">
                <a:solidFill>
                  <a:schemeClr val="bg1"/>
                </a:solidFill>
              </a:rPr>
              <a:t>Progression</a:t>
            </a:r>
          </a:p>
        </p:txBody>
      </p:sp>
      <p:graphicFrame>
        <p:nvGraphicFramePr>
          <p:cNvPr id="9" name="Chart 8">
            <a:extLst>
              <a:ext uri="{FF2B5EF4-FFF2-40B4-BE49-F238E27FC236}">
                <a16:creationId xmlns:a16="http://schemas.microsoft.com/office/drawing/2014/main" id="{99450BA9-E5D1-4249-BECD-7FBA47D6D152}"/>
              </a:ext>
            </a:extLst>
          </p:cNvPr>
          <p:cNvGraphicFramePr/>
          <p:nvPr>
            <p:extLst>
              <p:ext uri="{D42A27DB-BD31-4B8C-83A1-F6EECF244321}">
                <p14:modId xmlns:p14="http://schemas.microsoft.com/office/powerpoint/2010/main" val="3967746909"/>
              </p:ext>
            </p:extLst>
          </p:nvPr>
        </p:nvGraphicFramePr>
        <p:xfrm>
          <a:off x="2032000" y="1302808"/>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13445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p:txBody>
          <a:bodyPr/>
          <a:lstStyle/>
          <a:p>
            <a:r>
              <a:rPr lang="en-US">
                <a:solidFill>
                  <a:schemeClr val="bg1"/>
                </a:solidFill>
              </a:rPr>
              <a:t>Problems Encountered</a:t>
            </a:r>
            <a:endParaRPr lang="en-IN" b="0">
              <a:solidFill>
                <a:schemeClr val="bg1"/>
              </a:solidFill>
            </a:endParaRPr>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2571760"/>
            <a:ext cx="4942829" cy="2958275"/>
          </a:xfrm>
        </p:spPr>
        <p:txBody>
          <a:bodyPr>
            <a:normAutofit/>
          </a:bodyPr>
          <a:lstStyle/>
          <a:p>
            <a:r>
              <a:rPr lang="en-US" dirty="0">
                <a:solidFill>
                  <a:schemeClr val="bg1"/>
                </a:solidFill>
              </a:rPr>
              <a:t>Java Swing library doesn’t have animation support. </a:t>
            </a:r>
          </a:p>
          <a:p>
            <a:r>
              <a:rPr lang="en-US" dirty="0">
                <a:solidFill>
                  <a:schemeClr val="bg1"/>
                </a:solidFill>
              </a:rPr>
              <a:t>Compatibility issues in Raspbian with development libraries.</a:t>
            </a:r>
          </a:p>
          <a:p>
            <a:r>
              <a:rPr lang="en-US" dirty="0">
                <a:solidFill>
                  <a:schemeClr val="bg1"/>
                </a:solidFill>
              </a:rPr>
              <a:t>Problems with crisscrossing when routing the multiplexers in PCB.</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36</a:t>
            </a:fld>
            <a:endParaRPr lang="en-IN"/>
          </a:p>
        </p:txBody>
      </p:sp>
      <p:sp>
        <p:nvSpPr>
          <p:cNvPr id="3" name="Picture Placeholder 2">
            <a:extLst>
              <a:ext uri="{FF2B5EF4-FFF2-40B4-BE49-F238E27FC236}">
                <a16:creationId xmlns:a16="http://schemas.microsoft.com/office/drawing/2014/main" id="{4176C263-AE9C-48F9-B1C9-6607A7179B94}"/>
              </a:ext>
            </a:extLst>
          </p:cNvPr>
          <p:cNvSpPr>
            <a:spLocks noGrp="1"/>
          </p:cNvSpPr>
          <p:nvPr>
            <p:ph type="pic" sz="quarter" idx="10"/>
          </p:nvPr>
        </p:nvSpPr>
        <p:spPr>
          <a:gradFill>
            <a:gsLst>
              <a:gs pos="0">
                <a:schemeClr val="accent3">
                  <a:lumMod val="89000"/>
                </a:schemeClr>
              </a:gs>
              <a:gs pos="23000">
                <a:schemeClr val="accent3">
                  <a:lumMod val="89000"/>
                </a:schemeClr>
              </a:gs>
              <a:gs pos="69000">
                <a:schemeClr val="bg2"/>
              </a:gs>
              <a:gs pos="97000">
                <a:schemeClr val="bg2"/>
              </a:gs>
            </a:gsLst>
            <a:path path="circle">
              <a:fillToRect l="50000" t="50000" r="50000" b="50000"/>
            </a:path>
          </a:gradFill>
        </p:spPr>
      </p:sp>
    </p:spTree>
    <p:extLst>
      <p:ext uri="{BB962C8B-B14F-4D97-AF65-F5344CB8AC3E}">
        <p14:creationId xmlns:p14="http://schemas.microsoft.com/office/powerpoint/2010/main" val="308070199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graphicFrame>
        <p:nvGraphicFramePr>
          <p:cNvPr id="7" name="Table Placeholder 6">
            <a:extLst>
              <a:ext uri="{FF2B5EF4-FFF2-40B4-BE49-F238E27FC236}">
                <a16:creationId xmlns:a16="http://schemas.microsoft.com/office/drawing/2014/main" id="{1C32A991-4AE3-45FF-8E8A-0338B0F82C3D}"/>
              </a:ext>
            </a:extLst>
          </p:cNvPr>
          <p:cNvGraphicFramePr>
            <a:graphicFrameLocks noGrp="1"/>
          </p:cNvGraphicFramePr>
          <p:nvPr>
            <p:ph type="tbl" sz="quarter" idx="12"/>
            <p:extLst>
              <p:ext uri="{D42A27DB-BD31-4B8C-83A1-F6EECF244321}">
                <p14:modId xmlns:p14="http://schemas.microsoft.com/office/powerpoint/2010/main" val="3146809928"/>
              </p:ext>
            </p:extLst>
          </p:nvPr>
        </p:nvGraphicFramePr>
        <p:xfrm>
          <a:off x="531813" y="2665413"/>
          <a:ext cx="10993437" cy="2595880"/>
        </p:xfrm>
        <a:graphic>
          <a:graphicData uri="http://schemas.openxmlformats.org/drawingml/2006/table">
            <a:tbl>
              <a:tblPr firstRow="1" bandRow="1">
                <a:tableStyleId>{073A0DAA-6AF3-43AB-8588-CEC1D06C72B9}</a:tableStyleId>
              </a:tblPr>
              <a:tblGrid>
                <a:gridCol w="3664479">
                  <a:extLst>
                    <a:ext uri="{9D8B030D-6E8A-4147-A177-3AD203B41FA5}">
                      <a16:colId xmlns:a16="http://schemas.microsoft.com/office/drawing/2014/main" val="3113744633"/>
                    </a:ext>
                  </a:extLst>
                </a:gridCol>
                <a:gridCol w="3664479">
                  <a:extLst>
                    <a:ext uri="{9D8B030D-6E8A-4147-A177-3AD203B41FA5}">
                      <a16:colId xmlns:a16="http://schemas.microsoft.com/office/drawing/2014/main" val="3032697214"/>
                    </a:ext>
                  </a:extLst>
                </a:gridCol>
                <a:gridCol w="3664479">
                  <a:extLst>
                    <a:ext uri="{9D8B030D-6E8A-4147-A177-3AD203B41FA5}">
                      <a16:colId xmlns:a16="http://schemas.microsoft.com/office/drawing/2014/main" val="173788057"/>
                    </a:ext>
                  </a:extLst>
                </a:gridCol>
              </a:tblGrid>
              <a:tr h="370840">
                <a:tc>
                  <a:txBody>
                    <a:bodyPr/>
                    <a:lstStyle/>
                    <a:p>
                      <a:r>
                        <a:rPr lang="en-US"/>
                        <a:t>Component</a:t>
                      </a:r>
                    </a:p>
                  </a:txBody>
                  <a:tcPr/>
                </a:tc>
                <a:tc>
                  <a:txBody>
                    <a:bodyPr/>
                    <a:lstStyle/>
                    <a:p>
                      <a:r>
                        <a:rPr lang="en-US"/>
                        <a:t>Parameter</a:t>
                      </a:r>
                    </a:p>
                  </a:txBody>
                  <a:tcPr/>
                </a:tc>
                <a:tc>
                  <a:txBody>
                    <a:bodyPr/>
                    <a:lstStyle/>
                    <a:p>
                      <a:r>
                        <a:rPr lang="en-US"/>
                        <a:t>Design Specification</a:t>
                      </a:r>
                    </a:p>
                  </a:txBody>
                  <a:tcPr/>
                </a:tc>
                <a:extLst>
                  <a:ext uri="{0D108BD9-81ED-4DB2-BD59-A6C34878D82A}">
                    <a16:rowId xmlns:a16="http://schemas.microsoft.com/office/drawing/2014/main" val="369513942"/>
                  </a:ext>
                </a:extLst>
              </a:tr>
              <a:tr h="370840">
                <a:tc>
                  <a:txBody>
                    <a:bodyPr/>
                    <a:lstStyle/>
                    <a:p>
                      <a:r>
                        <a:rPr lang="en-US"/>
                        <a:t>Microcontroller</a:t>
                      </a:r>
                    </a:p>
                  </a:txBody>
                  <a:tcPr/>
                </a:tc>
                <a:tc>
                  <a:txBody>
                    <a:bodyPr/>
                    <a:lstStyle/>
                    <a:p>
                      <a:r>
                        <a:rPr lang="en-US"/>
                        <a:t>I/O</a:t>
                      </a:r>
                    </a:p>
                  </a:txBody>
                  <a:tcPr/>
                </a:tc>
                <a:tc>
                  <a:txBody>
                    <a:bodyPr/>
                    <a:lstStyle/>
                    <a:p>
                      <a:r>
                        <a:rPr lang="en-US"/>
                        <a:t>15 minimum</a:t>
                      </a:r>
                    </a:p>
                  </a:txBody>
                  <a:tcPr/>
                </a:tc>
                <a:extLst>
                  <a:ext uri="{0D108BD9-81ED-4DB2-BD59-A6C34878D82A}">
                    <a16:rowId xmlns:a16="http://schemas.microsoft.com/office/drawing/2014/main" val="2265384796"/>
                  </a:ext>
                </a:extLst>
              </a:tr>
              <a:tr h="370840">
                <a:tc>
                  <a:txBody>
                    <a:bodyPr/>
                    <a:lstStyle/>
                    <a:p>
                      <a:r>
                        <a:rPr lang="en-US"/>
                        <a:t>Multiplexers</a:t>
                      </a:r>
                    </a:p>
                  </a:txBody>
                  <a:tcPr/>
                </a:tc>
                <a:tc>
                  <a:txBody>
                    <a:bodyPr/>
                    <a:lstStyle/>
                    <a:p>
                      <a:r>
                        <a:rPr lang="en-US"/>
                        <a:t>inputs</a:t>
                      </a:r>
                    </a:p>
                  </a:txBody>
                  <a:tcPr/>
                </a:tc>
                <a:tc>
                  <a:txBody>
                    <a:bodyPr/>
                    <a:lstStyle/>
                    <a:p>
                      <a:r>
                        <a:rPr lang="en-US"/>
                        <a:t>16</a:t>
                      </a:r>
                    </a:p>
                  </a:txBody>
                  <a:tcPr/>
                </a:tc>
                <a:extLst>
                  <a:ext uri="{0D108BD9-81ED-4DB2-BD59-A6C34878D82A}">
                    <a16:rowId xmlns:a16="http://schemas.microsoft.com/office/drawing/2014/main" val="2198419469"/>
                  </a:ext>
                </a:extLst>
              </a:tr>
              <a:tr h="370840">
                <a:tc>
                  <a:txBody>
                    <a:bodyPr/>
                    <a:lstStyle/>
                    <a:p>
                      <a:r>
                        <a:rPr lang="en-US"/>
                        <a:t>Gesture Sensor</a:t>
                      </a:r>
                    </a:p>
                  </a:txBody>
                  <a:tcPr/>
                </a:tc>
                <a:tc>
                  <a:txBody>
                    <a:bodyPr/>
                    <a:lstStyle/>
                    <a:p>
                      <a:r>
                        <a:rPr lang="en-US"/>
                        <a:t>Sensing Distance</a:t>
                      </a:r>
                    </a:p>
                  </a:txBody>
                  <a:tcPr/>
                </a:tc>
                <a:tc>
                  <a:txBody>
                    <a:bodyPr/>
                    <a:lstStyle/>
                    <a:p>
                      <a:r>
                        <a:rPr lang="en-US"/>
                        <a:t>5 inches</a:t>
                      </a:r>
                    </a:p>
                  </a:txBody>
                  <a:tcPr/>
                </a:tc>
                <a:extLst>
                  <a:ext uri="{0D108BD9-81ED-4DB2-BD59-A6C34878D82A}">
                    <a16:rowId xmlns:a16="http://schemas.microsoft.com/office/drawing/2014/main" val="966740454"/>
                  </a:ext>
                </a:extLst>
              </a:tr>
              <a:tr h="370840">
                <a:tc>
                  <a:txBody>
                    <a:bodyPr/>
                    <a:lstStyle/>
                    <a:p>
                      <a:r>
                        <a:rPr lang="en-US"/>
                        <a:t>IR Diode/PhotoDiode</a:t>
                      </a:r>
                    </a:p>
                  </a:txBody>
                  <a:tcPr/>
                </a:tc>
                <a:tc>
                  <a:txBody>
                    <a:bodyPr/>
                    <a:lstStyle/>
                    <a:p>
                      <a:r>
                        <a:rPr lang="en-US"/>
                        <a:t>Sensing Distance</a:t>
                      </a:r>
                    </a:p>
                  </a:txBody>
                  <a:tcPr/>
                </a:tc>
                <a:tc>
                  <a:txBody>
                    <a:bodyPr/>
                    <a:lstStyle/>
                    <a:p>
                      <a:r>
                        <a:rPr lang="en-US"/>
                        <a:t>23 inches</a:t>
                      </a:r>
                    </a:p>
                  </a:txBody>
                  <a:tcPr/>
                </a:tc>
                <a:extLst>
                  <a:ext uri="{0D108BD9-81ED-4DB2-BD59-A6C34878D82A}">
                    <a16:rowId xmlns:a16="http://schemas.microsoft.com/office/drawing/2014/main" val="2568054240"/>
                  </a:ext>
                </a:extLst>
              </a:tr>
              <a:tr h="370840">
                <a:tc>
                  <a:txBody>
                    <a:bodyPr/>
                    <a:lstStyle/>
                    <a:p>
                      <a:r>
                        <a:rPr lang="en-US"/>
                        <a:t>Facial Recognition</a:t>
                      </a:r>
                    </a:p>
                  </a:txBody>
                  <a:tcPr/>
                </a:tc>
                <a:tc>
                  <a:txBody>
                    <a:bodyPr/>
                    <a:lstStyle/>
                    <a:p>
                      <a:r>
                        <a:rPr lang="en-US"/>
                        <a:t>Sensing Distance</a:t>
                      </a:r>
                    </a:p>
                  </a:txBody>
                  <a:tcPr/>
                </a:tc>
                <a:tc>
                  <a:txBody>
                    <a:bodyPr/>
                    <a:lstStyle/>
                    <a:p>
                      <a:r>
                        <a:rPr lang="en-US"/>
                        <a:t>36 inches</a:t>
                      </a:r>
                    </a:p>
                  </a:txBody>
                  <a:tcPr/>
                </a:tc>
                <a:extLst>
                  <a:ext uri="{0D108BD9-81ED-4DB2-BD59-A6C34878D82A}">
                    <a16:rowId xmlns:a16="http://schemas.microsoft.com/office/drawing/2014/main" val="2724408212"/>
                  </a:ext>
                </a:extLst>
              </a:tr>
              <a:tr h="370840">
                <a:tc>
                  <a:txBody>
                    <a:bodyPr/>
                    <a:lstStyle/>
                    <a:p>
                      <a:r>
                        <a:rPr lang="en-US"/>
                        <a:t>Two-Way Mirror</a:t>
                      </a:r>
                    </a:p>
                  </a:txBody>
                  <a:tcPr/>
                </a:tc>
                <a:tc>
                  <a:txBody>
                    <a:bodyPr/>
                    <a:lstStyle/>
                    <a:p>
                      <a:r>
                        <a:rPr lang="en-US"/>
                        <a:t>Visibility</a:t>
                      </a:r>
                    </a:p>
                  </a:txBody>
                  <a:tcPr/>
                </a:tc>
                <a:tc>
                  <a:txBody>
                    <a:bodyPr/>
                    <a:lstStyle/>
                    <a:p>
                      <a:r>
                        <a:rPr lang="en-US"/>
                        <a:t>30%</a:t>
                      </a:r>
                    </a:p>
                  </a:txBody>
                  <a:tcPr/>
                </a:tc>
                <a:extLst>
                  <a:ext uri="{0D108BD9-81ED-4DB2-BD59-A6C34878D82A}">
                    <a16:rowId xmlns:a16="http://schemas.microsoft.com/office/drawing/2014/main" val="3100625672"/>
                  </a:ext>
                </a:extLst>
              </a:tr>
            </a:tbl>
          </a:graphicData>
        </a:graphic>
      </p:graphicFrame>
      <p:sp>
        <p:nvSpPr>
          <p:cNvPr id="3" name="Text Placeholder 2">
            <a:extLst>
              <a:ext uri="{FF2B5EF4-FFF2-40B4-BE49-F238E27FC236}">
                <a16:creationId xmlns:a16="http://schemas.microsoft.com/office/drawing/2014/main" id="{8F4B9B16-B5E2-4355-A964-5BEC42C8E178}"/>
              </a:ext>
            </a:extLst>
          </p:cNvPr>
          <p:cNvSpPr>
            <a:spLocks noGrp="1"/>
          </p:cNvSpPr>
          <p:nvPr>
            <p:ph type="body" sz="quarter" idx="16"/>
          </p:nvPr>
        </p:nvSpPr>
        <p:spPr/>
        <p:txBody>
          <a:bodyPr/>
          <a:lstStyle/>
          <a:p>
            <a:r>
              <a:rPr lang="en-US">
                <a:solidFill>
                  <a:schemeClr val="bg2"/>
                </a:solidFill>
              </a:rPr>
              <a:t>Hardware and Software</a:t>
            </a:r>
          </a:p>
        </p:txBody>
      </p:sp>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p:txBody>
          <a:bodyPr/>
          <a:lstStyle/>
          <a:p>
            <a:fld id="{8699F50C-BE38-4BD0-BA84-9B090E1F2B9B}" type="slidenum">
              <a:rPr lang="en-IN" smtClean="0"/>
              <a:t>4</a:t>
            </a:fld>
            <a:endParaRPr lang="en-IN"/>
          </a:p>
        </p:txBody>
      </p:sp>
      <p:sp>
        <p:nvSpPr>
          <p:cNvPr id="6" name="Title 5">
            <a:extLst>
              <a:ext uri="{FF2B5EF4-FFF2-40B4-BE49-F238E27FC236}">
                <a16:creationId xmlns:a16="http://schemas.microsoft.com/office/drawing/2014/main" id="{2275BEC9-9EEE-4A9B-926C-B053ACF8E725}"/>
              </a:ext>
            </a:extLst>
          </p:cNvPr>
          <p:cNvSpPr>
            <a:spLocks noGrp="1"/>
          </p:cNvSpPr>
          <p:nvPr>
            <p:ph type="title"/>
          </p:nvPr>
        </p:nvSpPr>
        <p:spPr/>
        <p:txBody>
          <a:bodyPr/>
          <a:lstStyle/>
          <a:p>
            <a:r>
              <a:rPr lang="en-US">
                <a:solidFill>
                  <a:schemeClr val="bg1"/>
                </a:solidFill>
              </a:rPr>
              <a:t>Specifications</a:t>
            </a:r>
          </a:p>
        </p:txBody>
      </p:sp>
    </p:spTree>
    <p:extLst>
      <p:ext uri="{BB962C8B-B14F-4D97-AF65-F5344CB8AC3E}">
        <p14:creationId xmlns:p14="http://schemas.microsoft.com/office/powerpoint/2010/main" val="347638047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4B9B16-B5E2-4355-A964-5BEC42C8E178}"/>
              </a:ext>
            </a:extLst>
          </p:cNvPr>
          <p:cNvSpPr>
            <a:spLocks noGrp="1"/>
          </p:cNvSpPr>
          <p:nvPr>
            <p:ph type="body" sz="quarter" idx="16"/>
          </p:nvPr>
        </p:nvSpPr>
        <p:spPr>
          <a:xfrm>
            <a:off x="520493" y="1376932"/>
            <a:ext cx="7368596" cy="608895"/>
          </a:xfrm>
        </p:spPr>
        <p:txBody>
          <a:bodyPr/>
          <a:lstStyle/>
          <a:p>
            <a:r>
              <a:rPr lang="en-US">
                <a:solidFill>
                  <a:schemeClr val="bg2"/>
                </a:solidFill>
              </a:rPr>
              <a:t>Hardware</a:t>
            </a:r>
          </a:p>
        </p:txBody>
      </p:sp>
      <p:sp>
        <p:nvSpPr>
          <p:cNvPr id="5" name="Slide Number Placeholder 4">
            <a:extLst>
              <a:ext uri="{FF2B5EF4-FFF2-40B4-BE49-F238E27FC236}">
                <a16:creationId xmlns:a16="http://schemas.microsoft.com/office/drawing/2014/main" id="{763940E8-09C5-4143-A6C8-CC7986E8283D}"/>
              </a:ext>
            </a:extLst>
          </p:cNvPr>
          <p:cNvSpPr>
            <a:spLocks noGrp="1"/>
          </p:cNvSpPr>
          <p:nvPr>
            <p:ph type="sldNum" sz="quarter" idx="18"/>
          </p:nvPr>
        </p:nvSpPr>
        <p:spPr>
          <a:xfrm>
            <a:off x="11146971" y="6356350"/>
            <a:ext cx="740227" cy="365125"/>
          </a:xfrm>
        </p:spPr>
        <p:txBody>
          <a:bodyPr/>
          <a:lstStyle/>
          <a:p>
            <a:fld id="{8699F50C-BE38-4BD0-BA84-9B090E1F2B9B}" type="slidenum">
              <a:rPr lang="en-IN" smtClean="0"/>
              <a:t>5</a:t>
            </a:fld>
            <a:endParaRPr lang="en-IN"/>
          </a:p>
        </p:txBody>
      </p:sp>
      <p:sp>
        <p:nvSpPr>
          <p:cNvPr id="6" name="Title 5">
            <a:extLst>
              <a:ext uri="{FF2B5EF4-FFF2-40B4-BE49-F238E27FC236}">
                <a16:creationId xmlns:a16="http://schemas.microsoft.com/office/drawing/2014/main" id="{2275BEC9-9EEE-4A9B-926C-B053ACF8E725}"/>
              </a:ext>
            </a:extLst>
          </p:cNvPr>
          <p:cNvSpPr>
            <a:spLocks noGrp="1"/>
          </p:cNvSpPr>
          <p:nvPr>
            <p:ph type="title"/>
          </p:nvPr>
        </p:nvSpPr>
        <p:spPr>
          <a:xfrm>
            <a:off x="518678" y="209028"/>
            <a:ext cx="8333222" cy="1147969"/>
          </a:xfrm>
        </p:spPr>
        <p:txBody>
          <a:bodyPr/>
          <a:lstStyle/>
          <a:p>
            <a:r>
              <a:rPr lang="en-US">
                <a:solidFill>
                  <a:schemeClr val="bg1"/>
                </a:solidFill>
              </a:rPr>
              <a:t>Block Diagram</a:t>
            </a:r>
          </a:p>
        </p:txBody>
      </p:sp>
      <p:pic>
        <p:nvPicPr>
          <p:cNvPr id="8" name="Picture 7">
            <a:extLst>
              <a:ext uri="{FF2B5EF4-FFF2-40B4-BE49-F238E27FC236}">
                <a16:creationId xmlns:a16="http://schemas.microsoft.com/office/drawing/2014/main" id="{0D45BC14-BD54-4E1A-8FD9-CC3228E8ED76}"/>
              </a:ext>
            </a:extLst>
          </p:cNvPr>
          <p:cNvPicPr/>
          <p:nvPr/>
        </p:nvPicPr>
        <p:blipFill>
          <a:blip r:embed="rId2"/>
          <a:stretch>
            <a:fillRect/>
          </a:stretch>
        </p:blipFill>
        <p:spPr>
          <a:xfrm>
            <a:off x="2528595" y="2029088"/>
            <a:ext cx="7193901" cy="4327261"/>
          </a:xfrm>
          <a:prstGeom prst="rect">
            <a:avLst/>
          </a:prstGeom>
        </p:spPr>
      </p:pic>
      <p:sp>
        <p:nvSpPr>
          <p:cNvPr id="2" name="Rectangle 1">
            <a:extLst>
              <a:ext uri="{FF2B5EF4-FFF2-40B4-BE49-F238E27FC236}">
                <a16:creationId xmlns:a16="http://schemas.microsoft.com/office/drawing/2014/main" id="{161A8D5D-553B-47AB-8DD1-C1F17C563FC5}"/>
              </a:ext>
            </a:extLst>
          </p:cNvPr>
          <p:cNvSpPr/>
          <p:nvPr/>
        </p:nvSpPr>
        <p:spPr>
          <a:xfrm>
            <a:off x="2210540" y="3675355"/>
            <a:ext cx="2618912" cy="976544"/>
          </a:xfrm>
          <a:prstGeom prst="rect">
            <a:avLst/>
          </a:prstGeom>
          <a:solidFill>
            <a:srgbClr val="2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72867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629B6E-1854-49AA-B3BF-F2555B1CA0EE}"/>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tx1"/>
              </a:gs>
            </a:gsLst>
            <a:path path="circle">
              <a:fillToRect l="50000" t="50000" r="50000" b="50000"/>
            </a:path>
          </a:gradFill>
        </p:spPr>
      </p:sp>
      <p:sp>
        <p:nvSpPr>
          <p:cNvPr id="3" name="Content Placeholder 2">
            <a:extLst>
              <a:ext uri="{FF2B5EF4-FFF2-40B4-BE49-F238E27FC236}">
                <a16:creationId xmlns:a16="http://schemas.microsoft.com/office/drawing/2014/main" id="{00BA0871-72A9-418B-AAD5-4CA3049705B5}"/>
              </a:ext>
            </a:extLst>
          </p:cNvPr>
          <p:cNvSpPr>
            <a:spLocks noGrp="1"/>
          </p:cNvSpPr>
          <p:nvPr>
            <p:ph idx="1"/>
          </p:nvPr>
        </p:nvSpPr>
        <p:spPr>
          <a:xfrm>
            <a:off x="531378" y="2553096"/>
            <a:ext cx="4942829" cy="2958275"/>
          </a:xfrm>
        </p:spPr>
        <p:txBody>
          <a:bodyPr>
            <a:normAutofit lnSpcReduction="10000"/>
          </a:bodyPr>
          <a:lstStyle/>
          <a:p>
            <a:r>
              <a:rPr lang="en-US">
                <a:solidFill>
                  <a:schemeClr val="bg1"/>
                </a:solidFill>
              </a:rPr>
              <a:t>Each LED will have an opposing photodiode.</a:t>
            </a:r>
          </a:p>
          <a:p>
            <a:r>
              <a:rPr lang="en-US">
                <a:solidFill>
                  <a:schemeClr val="bg1"/>
                </a:solidFill>
              </a:rPr>
              <a:t>Photodiodes will be polled by the microcontroller waiting for an interrupt.</a:t>
            </a:r>
          </a:p>
          <a:p>
            <a:r>
              <a:rPr lang="en-US">
                <a:solidFill>
                  <a:schemeClr val="bg1"/>
                </a:solidFill>
              </a:rPr>
              <a:t>When an object obstructs the light onto the photodiodes, a location on the mirror will be determined.</a:t>
            </a:r>
          </a:p>
        </p:txBody>
      </p:sp>
      <p:sp>
        <p:nvSpPr>
          <p:cNvPr id="7" name="Slide Number Placeholder 6">
            <a:extLst>
              <a:ext uri="{FF2B5EF4-FFF2-40B4-BE49-F238E27FC236}">
                <a16:creationId xmlns:a16="http://schemas.microsoft.com/office/drawing/2014/main" id="{6FEA953B-C0F5-43E1-9800-A2FCC89AD207}"/>
              </a:ext>
            </a:extLst>
          </p:cNvPr>
          <p:cNvSpPr>
            <a:spLocks noGrp="1"/>
          </p:cNvSpPr>
          <p:nvPr>
            <p:ph type="sldNum" sz="quarter" idx="16"/>
          </p:nvPr>
        </p:nvSpPr>
        <p:spPr/>
        <p:txBody>
          <a:bodyPr/>
          <a:lstStyle/>
          <a:p>
            <a:fld id="{8699F50C-BE38-4BD0-BA84-9B090E1F2B9B}" type="slidenum">
              <a:rPr lang="en-IN" smtClean="0"/>
              <a:t>6</a:t>
            </a:fld>
            <a:endParaRPr lang="en-IN"/>
          </a:p>
        </p:txBody>
      </p:sp>
      <p:sp>
        <p:nvSpPr>
          <p:cNvPr id="12" name="Title 5">
            <a:extLst>
              <a:ext uri="{FF2B5EF4-FFF2-40B4-BE49-F238E27FC236}">
                <a16:creationId xmlns:a16="http://schemas.microsoft.com/office/drawing/2014/main" id="{DAB1C3A8-F936-46F7-BC38-3D0324490F92}"/>
              </a:ext>
            </a:extLst>
          </p:cNvPr>
          <p:cNvSpPr>
            <a:spLocks noGrp="1"/>
          </p:cNvSpPr>
          <p:nvPr>
            <p:ph type="title"/>
          </p:nvPr>
        </p:nvSpPr>
        <p:spPr>
          <a:xfrm>
            <a:off x="518678" y="209028"/>
            <a:ext cx="8333222" cy="1147969"/>
          </a:xfrm>
        </p:spPr>
        <p:txBody>
          <a:bodyPr/>
          <a:lstStyle/>
          <a:p>
            <a:r>
              <a:rPr lang="en-US">
                <a:solidFill>
                  <a:schemeClr val="bg1"/>
                </a:solidFill>
              </a:rPr>
              <a:t>The Optical Grid</a:t>
            </a:r>
          </a:p>
        </p:txBody>
      </p:sp>
      <p:pic>
        <p:nvPicPr>
          <p:cNvPr id="13" name="Picture 12">
            <a:extLst>
              <a:ext uri="{FF2B5EF4-FFF2-40B4-BE49-F238E27FC236}">
                <a16:creationId xmlns:a16="http://schemas.microsoft.com/office/drawing/2014/main" id="{4D5D83C1-D438-436C-8885-B2C95039689A}"/>
              </a:ext>
            </a:extLst>
          </p:cNvPr>
          <p:cNvPicPr>
            <a:picLocks noChangeAspect="1"/>
          </p:cNvPicPr>
          <p:nvPr/>
        </p:nvPicPr>
        <p:blipFill rotWithShape="1">
          <a:blip r:embed="rId2"/>
          <a:srcRect l="4818" t="2207" r="5243" b="2237"/>
          <a:stretch/>
        </p:blipFill>
        <p:spPr>
          <a:xfrm>
            <a:off x="5552388" y="320511"/>
            <a:ext cx="2121031" cy="4826524"/>
          </a:xfrm>
          <a:prstGeom prst="rect">
            <a:avLst/>
          </a:prstGeom>
        </p:spPr>
      </p:pic>
      <p:pic>
        <p:nvPicPr>
          <p:cNvPr id="14" name="Picture 13">
            <a:extLst>
              <a:ext uri="{FF2B5EF4-FFF2-40B4-BE49-F238E27FC236}">
                <a16:creationId xmlns:a16="http://schemas.microsoft.com/office/drawing/2014/main" id="{921B6380-E9E9-4968-99F7-5ADE983F1873}"/>
              </a:ext>
            </a:extLst>
          </p:cNvPr>
          <p:cNvPicPr>
            <a:picLocks noChangeAspect="1"/>
          </p:cNvPicPr>
          <p:nvPr/>
        </p:nvPicPr>
        <p:blipFill>
          <a:blip r:embed="rId3"/>
          <a:stretch>
            <a:fillRect/>
          </a:stretch>
        </p:blipFill>
        <p:spPr>
          <a:xfrm>
            <a:off x="9423898" y="4904112"/>
            <a:ext cx="2463300" cy="1634800"/>
          </a:xfrm>
          <a:prstGeom prst="rect">
            <a:avLst/>
          </a:prstGeom>
        </p:spPr>
      </p:pic>
    </p:spTree>
    <p:extLst>
      <p:ext uri="{BB962C8B-B14F-4D97-AF65-F5344CB8AC3E}">
        <p14:creationId xmlns:p14="http://schemas.microsoft.com/office/powerpoint/2010/main" val="31571993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629B6E-1854-49AA-B3BF-F2555B1CA0EE}"/>
              </a:ext>
            </a:extLst>
          </p:cNvPr>
          <p:cNvSpPr>
            <a:spLocks noGrp="1"/>
          </p:cNvSpPr>
          <p:nvPr>
            <p:ph type="pic" sz="quarter" idx="14"/>
          </p:nvPr>
        </p:nvSpPr>
        <p:spPr>
          <a:gradFill>
            <a:gsLst>
              <a:gs pos="0">
                <a:schemeClr val="accent3">
                  <a:lumMod val="89000"/>
                </a:schemeClr>
              </a:gs>
              <a:gs pos="23000">
                <a:schemeClr val="accent3">
                  <a:lumMod val="89000"/>
                </a:schemeClr>
              </a:gs>
              <a:gs pos="69000">
                <a:schemeClr val="bg2"/>
              </a:gs>
              <a:gs pos="97000">
                <a:schemeClr val="tx1"/>
              </a:gs>
            </a:gsLst>
            <a:path path="circle">
              <a:fillToRect l="50000" t="50000" r="50000" b="50000"/>
            </a:path>
          </a:gradFill>
        </p:spPr>
      </p:sp>
      <p:sp>
        <p:nvSpPr>
          <p:cNvPr id="7" name="Slide Number Placeholder 6">
            <a:extLst>
              <a:ext uri="{FF2B5EF4-FFF2-40B4-BE49-F238E27FC236}">
                <a16:creationId xmlns:a16="http://schemas.microsoft.com/office/drawing/2014/main" id="{6FEA953B-C0F5-43E1-9800-A2FCC89AD207}"/>
              </a:ext>
            </a:extLst>
          </p:cNvPr>
          <p:cNvSpPr>
            <a:spLocks noGrp="1"/>
          </p:cNvSpPr>
          <p:nvPr>
            <p:ph type="sldNum" sz="quarter" idx="16"/>
          </p:nvPr>
        </p:nvSpPr>
        <p:spPr/>
        <p:txBody>
          <a:bodyPr/>
          <a:lstStyle/>
          <a:p>
            <a:fld id="{8699F50C-BE38-4BD0-BA84-9B090E1F2B9B}" type="slidenum">
              <a:rPr lang="en-IN" smtClean="0"/>
              <a:t>7</a:t>
            </a:fld>
            <a:endParaRPr lang="en-IN"/>
          </a:p>
        </p:txBody>
      </p:sp>
      <p:sp>
        <p:nvSpPr>
          <p:cNvPr id="12" name="Title 5">
            <a:extLst>
              <a:ext uri="{FF2B5EF4-FFF2-40B4-BE49-F238E27FC236}">
                <a16:creationId xmlns:a16="http://schemas.microsoft.com/office/drawing/2014/main" id="{DAB1C3A8-F936-46F7-BC38-3D0324490F92}"/>
              </a:ext>
            </a:extLst>
          </p:cNvPr>
          <p:cNvSpPr>
            <a:spLocks noGrp="1"/>
          </p:cNvSpPr>
          <p:nvPr>
            <p:ph type="title"/>
          </p:nvPr>
        </p:nvSpPr>
        <p:spPr>
          <a:xfrm>
            <a:off x="518678" y="209028"/>
            <a:ext cx="8333222" cy="1147969"/>
          </a:xfrm>
        </p:spPr>
        <p:txBody>
          <a:bodyPr/>
          <a:lstStyle/>
          <a:p>
            <a:r>
              <a:rPr lang="en-US">
                <a:solidFill>
                  <a:schemeClr val="bg1"/>
                </a:solidFill>
              </a:rPr>
              <a:t>Light Source</a:t>
            </a:r>
          </a:p>
        </p:txBody>
      </p:sp>
      <p:sp>
        <p:nvSpPr>
          <p:cNvPr id="8" name="Text Placeholder 8">
            <a:extLst>
              <a:ext uri="{FF2B5EF4-FFF2-40B4-BE49-F238E27FC236}">
                <a16:creationId xmlns:a16="http://schemas.microsoft.com/office/drawing/2014/main" id="{BB211A9D-FAE2-4E38-A2F4-4B1CD70ECF84}"/>
              </a:ext>
            </a:extLst>
          </p:cNvPr>
          <p:cNvSpPr>
            <a:spLocks noGrp="1"/>
          </p:cNvSpPr>
          <p:nvPr>
            <p:ph type="body" sz="quarter" idx="13"/>
          </p:nvPr>
        </p:nvSpPr>
        <p:spPr>
          <a:xfrm>
            <a:off x="531378" y="1435100"/>
            <a:ext cx="7342621" cy="608895"/>
          </a:xfrm>
        </p:spPr>
        <p:txBody>
          <a:bodyPr/>
          <a:lstStyle/>
          <a:p>
            <a:r>
              <a:rPr lang="da-DK">
                <a:solidFill>
                  <a:schemeClr val="bg2"/>
                </a:solidFill>
              </a:rPr>
              <a:t>Why we chose LEDs instead of laser diodes</a:t>
            </a:r>
            <a:endParaRPr lang="en-IN">
              <a:solidFill>
                <a:schemeClr val="bg2"/>
              </a:solidFill>
            </a:endParaRPr>
          </a:p>
        </p:txBody>
      </p:sp>
      <p:graphicFrame>
        <p:nvGraphicFramePr>
          <p:cNvPr id="2" name="Table 1">
            <a:extLst>
              <a:ext uri="{FF2B5EF4-FFF2-40B4-BE49-F238E27FC236}">
                <a16:creationId xmlns:a16="http://schemas.microsoft.com/office/drawing/2014/main" id="{2110A5D4-A64A-429A-845F-2D548F872453}"/>
              </a:ext>
            </a:extLst>
          </p:cNvPr>
          <p:cNvGraphicFramePr>
            <a:graphicFrameLocks noGrp="1"/>
          </p:cNvGraphicFramePr>
          <p:nvPr>
            <p:extLst>
              <p:ext uri="{D42A27DB-BD31-4B8C-83A1-F6EECF244321}">
                <p14:modId xmlns:p14="http://schemas.microsoft.com/office/powerpoint/2010/main" val="4083279111"/>
              </p:ext>
            </p:extLst>
          </p:nvPr>
        </p:nvGraphicFramePr>
        <p:xfrm>
          <a:off x="518678" y="2553096"/>
          <a:ext cx="8128000" cy="148336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440259652"/>
                    </a:ext>
                  </a:extLst>
                </a:gridCol>
                <a:gridCol w="4064000">
                  <a:extLst>
                    <a:ext uri="{9D8B030D-6E8A-4147-A177-3AD203B41FA5}">
                      <a16:colId xmlns:a16="http://schemas.microsoft.com/office/drawing/2014/main" val="31800660"/>
                    </a:ext>
                  </a:extLst>
                </a:gridCol>
              </a:tblGrid>
              <a:tr h="370840">
                <a:tc>
                  <a:txBody>
                    <a:bodyPr/>
                    <a:lstStyle/>
                    <a:p>
                      <a:r>
                        <a:rPr lang="en-US"/>
                        <a:t>LED</a:t>
                      </a:r>
                    </a:p>
                  </a:txBody>
                  <a:tcPr/>
                </a:tc>
                <a:tc>
                  <a:txBody>
                    <a:bodyPr/>
                    <a:lstStyle/>
                    <a:p>
                      <a:r>
                        <a:rPr lang="en-US"/>
                        <a:t>Laser Diode</a:t>
                      </a:r>
                    </a:p>
                  </a:txBody>
                  <a:tcPr/>
                </a:tc>
                <a:extLst>
                  <a:ext uri="{0D108BD9-81ED-4DB2-BD59-A6C34878D82A}">
                    <a16:rowId xmlns:a16="http://schemas.microsoft.com/office/drawing/2014/main" val="2212344948"/>
                  </a:ext>
                </a:extLst>
              </a:tr>
              <a:tr h="370840">
                <a:tc>
                  <a:txBody>
                    <a:bodyPr/>
                    <a:lstStyle/>
                    <a:p>
                      <a:r>
                        <a:rPr lang="en-US"/>
                        <a:t>Wider emitting area, introduces noise</a:t>
                      </a:r>
                    </a:p>
                  </a:txBody>
                  <a:tcPr/>
                </a:tc>
                <a:tc>
                  <a:txBody>
                    <a:bodyPr/>
                    <a:lstStyle/>
                    <a:p>
                      <a:r>
                        <a:rPr lang="en-US"/>
                        <a:t>Narrow beam, alignment more important</a:t>
                      </a:r>
                    </a:p>
                  </a:txBody>
                  <a:tcPr/>
                </a:tc>
                <a:extLst>
                  <a:ext uri="{0D108BD9-81ED-4DB2-BD59-A6C34878D82A}">
                    <a16:rowId xmlns:a16="http://schemas.microsoft.com/office/drawing/2014/main" val="4070078664"/>
                  </a:ext>
                </a:extLst>
              </a:tr>
              <a:tr h="370840">
                <a:tc>
                  <a:txBody>
                    <a:bodyPr/>
                    <a:lstStyle/>
                    <a:p>
                      <a:r>
                        <a:rPr lang="en-US"/>
                        <a:t>Cost effective</a:t>
                      </a:r>
                    </a:p>
                  </a:txBody>
                  <a:tcPr/>
                </a:tc>
                <a:tc>
                  <a:txBody>
                    <a:bodyPr/>
                    <a:lstStyle/>
                    <a:p>
                      <a:r>
                        <a:rPr lang="en-US"/>
                        <a:t>Relatively expensive</a:t>
                      </a:r>
                    </a:p>
                  </a:txBody>
                  <a:tcPr/>
                </a:tc>
                <a:extLst>
                  <a:ext uri="{0D108BD9-81ED-4DB2-BD59-A6C34878D82A}">
                    <a16:rowId xmlns:a16="http://schemas.microsoft.com/office/drawing/2014/main" val="3968443977"/>
                  </a:ext>
                </a:extLst>
              </a:tr>
              <a:tr h="370840">
                <a:tc>
                  <a:txBody>
                    <a:bodyPr/>
                    <a:lstStyle/>
                    <a:p>
                      <a:r>
                        <a:rPr lang="en-US"/>
                        <a:t>More readily available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Runs hot, heat sink needed</a:t>
                      </a:r>
                    </a:p>
                  </a:txBody>
                  <a:tcPr/>
                </a:tc>
                <a:extLst>
                  <a:ext uri="{0D108BD9-81ED-4DB2-BD59-A6C34878D82A}">
                    <a16:rowId xmlns:a16="http://schemas.microsoft.com/office/drawing/2014/main" val="800903263"/>
                  </a:ext>
                </a:extLst>
              </a:tr>
            </a:tbl>
          </a:graphicData>
        </a:graphic>
      </p:graphicFrame>
      <p:sp>
        <p:nvSpPr>
          <p:cNvPr id="4" name="AutoShape 2" descr="Image result for LED">
            <a:extLst>
              <a:ext uri="{FF2B5EF4-FFF2-40B4-BE49-F238E27FC236}">
                <a16:creationId xmlns:a16="http://schemas.microsoft.com/office/drawing/2014/main" id="{FC5116E6-E684-4201-94B7-A47C3CEA0F7F}"/>
              </a:ext>
            </a:extLst>
          </p:cNvPr>
          <p:cNvSpPr>
            <a:spLocks noChangeAspect="1" noChangeArrowheads="1"/>
          </p:cNvSpPr>
          <p:nvPr/>
        </p:nvSpPr>
        <p:spPr bwMode="auto">
          <a:xfrm>
            <a:off x="3643313" y="976313"/>
            <a:ext cx="4905375" cy="490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4403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5629C8-9BA6-48BF-AEF1-BEA2EE184EB9}"/>
              </a:ext>
            </a:extLst>
          </p:cNvPr>
          <p:cNvSpPr>
            <a:spLocks noGrp="1"/>
          </p:cNvSpPr>
          <p:nvPr>
            <p:ph sz="half" idx="13"/>
          </p:nvPr>
        </p:nvSpPr>
        <p:spPr/>
        <p:txBody>
          <a:bodyPr/>
          <a:lstStyle/>
          <a:p>
            <a:pPr>
              <a:buClr>
                <a:schemeClr val="accent2"/>
              </a:buClr>
            </a:pPr>
            <a:r>
              <a:rPr lang="en-US" dirty="0">
                <a:solidFill>
                  <a:schemeClr val="bg1"/>
                </a:solidFill>
              </a:rPr>
              <a:t>3D printed spacers will be placed between the frame and mirror glass.</a:t>
            </a:r>
          </a:p>
          <a:p>
            <a:pPr>
              <a:buClr>
                <a:schemeClr val="accent2"/>
              </a:buClr>
            </a:pPr>
            <a:r>
              <a:rPr lang="en-US" dirty="0">
                <a:solidFill>
                  <a:schemeClr val="bg1"/>
                </a:solidFill>
              </a:rPr>
              <a:t>Spacers help prevent noise from adjacent LEDs.</a:t>
            </a:r>
          </a:p>
          <a:p>
            <a:pPr>
              <a:buClr>
                <a:schemeClr val="accent2"/>
              </a:buClr>
            </a:pPr>
            <a:r>
              <a:rPr lang="en-US" dirty="0">
                <a:solidFill>
                  <a:schemeClr val="bg1"/>
                </a:solidFill>
              </a:rPr>
              <a:t>Slot to hold mirror glass.</a:t>
            </a:r>
          </a:p>
          <a:p>
            <a:pPr>
              <a:buClr>
                <a:schemeClr val="accent2"/>
              </a:buClr>
            </a:pPr>
            <a:endParaRPr lang="en-US" dirty="0">
              <a:solidFill>
                <a:schemeClr val="bg1"/>
              </a:solidFill>
            </a:endParaRPr>
          </a:p>
        </p:txBody>
      </p:sp>
      <p:sp>
        <p:nvSpPr>
          <p:cNvPr id="8" name="Slide Number Placeholder 7">
            <a:extLst>
              <a:ext uri="{FF2B5EF4-FFF2-40B4-BE49-F238E27FC236}">
                <a16:creationId xmlns:a16="http://schemas.microsoft.com/office/drawing/2014/main" id="{89AF2316-5A7C-4AAD-BEED-AC67F57D116D}"/>
              </a:ext>
            </a:extLst>
          </p:cNvPr>
          <p:cNvSpPr>
            <a:spLocks noGrp="1"/>
          </p:cNvSpPr>
          <p:nvPr>
            <p:ph type="sldNum" sz="quarter" idx="18"/>
          </p:nvPr>
        </p:nvSpPr>
        <p:spPr/>
        <p:txBody>
          <a:bodyPr/>
          <a:lstStyle/>
          <a:p>
            <a:fld id="{8699F50C-BE38-4BD0-BA84-9B090E1F2B9B}" type="slidenum">
              <a:rPr lang="en-IN" smtClean="0"/>
              <a:t>8</a:t>
            </a:fld>
            <a:endParaRPr lang="en-IN"/>
          </a:p>
        </p:txBody>
      </p:sp>
      <p:sp>
        <p:nvSpPr>
          <p:cNvPr id="9" name="Title 8">
            <a:extLst>
              <a:ext uri="{FF2B5EF4-FFF2-40B4-BE49-F238E27FC236}">
                <a16:creationId xmlns:a16="http://schemas.microsoft.com/office/drawing/2014/main" id="{95E41EDE-E280-4891-A3CD-C287669A7B1B}"/>
              </a:ext>
            </a:extLst>
          </p:cNvPr>
          <p:cNvSpPr>
            <a:spLocks noGrp="1"/>
          </p:cNvSpPr>
          <p:nvPr>
            <p:ph type="title"/>
          </p:nvPr>
        </p:nvSpPr>
        <p:spPr>
          <a:xfrm>
            <a:off x="518678" y="155762"/>
            <a:ext cx="8333222" cy="1147969"/>
          </a:xfrm>
        </p:spPr>
        <p:txBody>
          <a:bodyPr/>
          <a:lstStyle/>
          <a:p>
            <a:r>
              <a:rPr lang="en-US">
                <a:solidFill>
                  <a:schemeClr val="bg1"/>
                </a:solidFill>
              </a:rPr>
              <a:t>Frame Integration</a:t>
            </a:r>
          </a:p>
        </p:txBody>
      </p:sp>
      <p:pic>
        <p:nvPicPr>
          <p:cNvPr id="17" name="Picture 16">
            <a:extLst>
              <a:ext uri="{FF2B5EF4-FFF2-40B4-BE49-F238E27FC236}">
                <a16:creationId xmlns:a16="http://schemas.microsoft.com/office/drawing/2014/main" id="{62E153DC-D3C9-4B47-BC76-158AA2628E0F}"/>
              </a:ext>
            </a:extLst>
          </p:cNvPr>
          <p:cNvPicPr>
            <a:picLocks noChangeAspect="1"/>
          </p:cNvPicPr>
          <p:nvPr/>
        </p:nvPicPr>
        <p:blipFill>
          <a:blip r:embed="rId2"/>
          <a:stretch>
            <a:fillRect/>
          </a:stretch>
        </p:blipFill>
        <p:spPr>
          <a:xfrm>
            <a:off x="8886504" y="2330698"/>
            <a:ext cx="2795224" cy="2185416"/>
          </a:xfrm>
          <a:prstGeom prst="rect">
            <a:avLst/>
          </a:prstGeom>
        </p:spPr>
      </p:pic>
      <p:pic>
        <p:nvPicPr>
          <p:cNvPr id="6" name="Picture 5">
            <a:extLst>
              <a:ext uri="{FF2B5EF4-FFF2-40B4-BE49-F238E27FC236}">
                <a16:creationId xmlns:a16="http://schemas.microsoft.com/office/drawing/2014/main" id="{E39AD4BF-81CE-403A-A2A3-3AB3F5562F84}"/>
              </a:ext>
            </a:extLst>
          </p:cNvPr>
          <p:cNvPicPr>
            <a:picLocks noChangeAspect="1"/>
          </p:cNvPicPr>
          <p:nvPr/>
        </p:nvPicPr>
        <p:blipFill>
          <a:blip r:embed="rId3"/>
          <a:stretch>
            <a:fillRect/>
          </a:stretch>
        </p:blipFill>
        <p:spPr>
          <a:xfrm>
            <a:off x="6113756" y="2334345"/>
            <a:ext cx="2781863" cy="2185416"/>
          </a:xfrm>
          <a:prstGeom prst="rect">
            <a:avLst/>
          </a:prstGeom>
        </p:spPr>
      </p:pic>
    </p:spTree>
    <p:extLst>
      <p:ext uri="{BB962C8B-B14F-4D97-AF65-F5344CB8AC3E}">
        <p14:creationId xmlns:p14="http://schemas.microsoft.com/office/powerpoint/2010/main" val="3984874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B796B-0D7C-4054-8A96-5C0B9736D3CC}"/>
              </a:ext>
            </a:extLst>
          </p:cNvPr>
          <p:cNvSpPr>
            <a:spLocks noGrp="1"/>
          </p:cNvSpPr>
          <p:nvPr>
            <p:ph type="body" idx="1"/>
          </p:nvPr>
        </p:nvSpPr>
        <p:spPr/>
        <p:txBody>
          <a:bodyPr/>
          <a:lstStyle/>
          <a:p>
            <a:r>
              <a:rPr lang="en-US">
                <a:solidFill>
                  <a:schemeClr val="bg1"/>
                </a:solidFill>
              </a:rPr>
              <a:t>Microcontroller Functions</a:t>
            </a:r>
          </a:p>
        </p:txBody>
      </p:sp>
      <p:sp>
        <p:nvSpPr>
          <p:cNvPr id="3" name="Content Placeholder 2">
            <a:extLst>
              <a:ext uri="{FF2B5EF4-FFF2-40B4-BE49-F238E27FC236}">
                <a16:creationId xmlns:a16="http://schemas.microsoft.com/office/drawing/2014/main" id="{475629C8-9BA6-48BF-AEF1-BEA2EE184EB9}"/>
              </a:ext>
            </a:extLst>
          </p:cNvPr>
          <p:cNvSpPr>
            <a:spLocks noGrp="1"/>
          </p:cNvSpPr>
          <p:nvPr>
            <p:ph sz="half" idx="13"/>
          </p:nvPr>
        </p:nvSpPr>
        <p:spPr/>
        <p:txBody>
          <a:bodyPr anchor="t">
            <a:normAutofit/>
          </a:bodyPr>
          <a:lstStyle/>
          <a:p>
            <a:pPr>
              <a:buClr>
                <a:schemeClr val="accent2"/>
              </a:buClr>
            </a:pPr>
            <a:r>
              <a:rPr lang="en-US">
                <a:solidFill>
                  <a:schemeClr val="bg1"/>
                </a:solidFill>
              </a:rPr>
              <a:t>Polls photodiode array and converts to touch input.</a:t>
            </a:r>
          </a:p>
          <a:p>
            <a:pPr>
              <a:buClr>
                <a:schemeClr val="accent2"/>
              </a:buClr>
            </a:pPr>
            <a:r>
              <a:rPr lang="en-US">
                <a:solidFill>
                  <a:schemeClr val="bg1"/>
                </a:solidFill>
              </a:rPr>
              <a:t>Sends sensor data to main processor.</a:t>
            </a:r>
            <a:endParaRPr lang="en-US">
              <a:solidFill>
                <a:schemeClr val="bg1"/>
              </a:solidFill>
              <a:cs typeface="Calibri"/>
            </a:endParaRPr>
          </a:p>
        </p:txBody>
      </p:sp>
      <p:sp>
        <p:nvSpPr>
          <p:cNvPr id="4" name="Text Placeholder 3">
            <a:extLst>
              <a:ext uri="{FF2B5EF4-FFF2-40B4-BE49-F238E27FC236}">
                <a16:creationId xmlns:a16="http://schemas.microsoft.com/office/drawing/2014/main" id="{863D17A1-9EAA-49E9-B78B-F7CD803A2EF9}"/>
              </a:ext>
            </a:extLst>
          </p:cNvPr>
          <p:cNvSpPr>
            <a:spLocks noGrp="1"/>
          </p:cNvSpPr>
          <p:nvPr>
            <p:ph type="body" sz="quarter" idx="14"/>
          </p:nvPr>
        </p:nvSpPr>
        <p:spPr/>
        <p:txBody>
          <a:bodyPr/>
          <a:lstStyle/>
          <a:p>
            <a:r>
              <a:rPr lang="en-US">
                <a:solidFill>
                  <a:schemeClr val="bg1"/>
                </a:solidFill>
              </a:rPr>
              <a:t>Microprocessor Functions</a:t>
            </a:r>
          </a:p>
        </p:txBody>
      </p:sp>
      <p:sp>
        <p:nvSpPr>
          <p:cNvPr id="5" name="Content Placeholder 4">
            <a:extLst>
              <a:ext uri="{FF2B5EF4-FFF2-40B4-BE49-F238E27FC236}">
                <a16:creationId xmlns:a16="http://schemas.microsoft.com/office/drawing/2014/main" id="{132FB17C-3178-4E1C-9CDA-EC96D84C27F8}"/>
              </a:ext>
            </a:extLst>
          </p:cNvPr>
          <p:cNvSpPr>
            <a:spLocks noGrp="1"/>
          </p:cNvSpPr>
          <p:nvPr>
            <p:ph sz="quarter" idx="15"/>
          </p:nvPr>
        </p:nvSpPr>
        <p:spPr/>
        <p:txBody>
          <a:bodyPr/>
          <a:lstStyle/>
          <a:p>
            <a:pPr>
              <a:buClr>
                <a:schemeClr val="accent2"/>
              </a:buClr>
            </a:pPr>
            <a:r>
              <a:rPr lang="en-US">
                <a:solidFill>
                  <a:schemeClr val="bg1"/>
                </a:solidFill>
              </a:rPr>
              <a:t>Run application for User-Interface.</a:t>
            </a:r>
          </a:p>
          <a:p>
            <a:pPr>
              <a:buClr>
                <a:schemeClr val="accent2"/>
              </a:buClr>
            </a:pPr>
            <a:r>
              <a:rPr lang="en-US">
                <a:solidFill>
                  <a:schemeClr val="bg1"/>
                </a:solidFill>
              </a:rPr>
              <a:t>Handles Wi-Fi and Bluetooth connectivity.</a:t>
            </a:r>
          </a:p>
          <a:p>
            <a:pPr>
              <a:buClr>
                <a:schemeClr val="accent2"/>
              </a:buClr>
            </a:pPr>
            <a:r>
              <a:rPr lang="en-US">
                <a:solidFill>
                  <a:schemeClr val="bg1"/>
                </a:solidFill>
              </a:rPr>
              <a:t>Connects to Camera for facial recognition.</a:t>
            </a:r>
          </a:p>
        </p:txBody>
      </p:sp>
      <p:sp>
        <p:nvSpPr>
          <p:cNvPr id="6" name="Text Placeholder 5">
            <a:extLst>
              <a:ext uri="{FF2B5EF4-FFF2-40B4-BE49-F238E27FC236}">
                <a16:creationId xmlns:a16="http://schemas.microsoft.com/office/drawing/2014/main" id="{C24356B2-FC6A-4FCB-ABC7-822C9C8CE169}"/>
              </a:ext>
            </a:extLst>
          </p:cNvPr>
          <p:cNvSpPr>
            <a:spLocks noGrp="1"/>
          </p:cNvSpPr>
          <p:nvPr>
            <p:ph type="body" sz="quarter" idx="16"/>
          </p:nvPr>
        </p:nvSpPr>
        <p:spPr/>
        <p:txBody>
          <a:bodyPr/>
          <a:lstStyle/>
          <a:p>
            <a:r>
              <a:rPr lang="en-US">
                <a:solidFill>
                  <a:schemeClr val="bg2"/>
                </a:solidFill>
              </a:rPr>
              <a:t>Microcontroller vs. Microprocessor</a:t>
            </a:r>
          </a:p>
        </p:txBody>
      </p:sp>
      <p:sp>
        <p:nvSpPr>
          <p:cNvPr id="8" name="Slide Number Placeholder 7">
            <a:extLst>
              <a:ext uri="{FF2B5EF4-FFF2-40B4-BE49-F238E27FC236}">
                <a16:creationId xmlns:a16="http://schemas.microsoft.com/office/drawing/2014/main" id="{89AF2316-5A7C-4AAD-BEED-AC67F57D116D}"/>
              </a:ext>
            </a:extLst>
          </p:cNvPr>
          <p:cNvSpPr>
            <a:spLocks noGrp="1"/>
          </p:cNvSpPr>
          <p:nvPr>
            <p:ph type="sldNum" sz="quarter" idx="18"/>
          </p:nvPr>
        </p:nvSpPr>
        <p:spPr/>
        <p:txBody>
          <a:bodyPr/>
          <a:lstStyle/>
          <a:p>
            <a:fld id="{8699F50C-BE38-4BD0-BA84-9B090E1F2B9B}" type="slidenum">
              <a:rPr lang="en-IN" smtClean="0"/>
              <a:t>9</a:t>
            </a:fld>
            <a:endParaRPr lang="en-IN"/>
          </a:p>
        </p:txBody>
      </p:sp>
      <p:sp>
        <p:nvSpPr>
          <p:cNvPr id="9" name="Title 8">
            <a:extLst>
              <a:ext uri="{FF2B5EF4-FFF2-40B4-BE49-F238E27FC236}">
                <a16:creationId xmlns:a16="http://schemas.microsoft.com/office/drawing/2014/main" id="{95E41EDE-E280-4891-A3CD-C287669A7B1B}"/>
              </a:ext>
            </a:extLst>
          </p:cNvPr>
          <p:cNvSpPr>
            <a:spLocks noGrp="1"/>
          </p:cNvSpPr>
          <p:nvPr>
            <p:ph type="title"/>
          </p:nvPr>
        </p:nvSpPr>
        <p:spPr/>
        <p:txBody>
          <a:bodyPr/>
          <a:lstStyle/>
          <a:p>
            <a:r>
              <a:rPr lang="en-US">
                <a:solidFill>
                  <a:schemeClr val="bg1"/>
                </a:solidFill>
              </a:rPr>
              <a:t>Hardware Relationships</a:t>
            </a:r>
          </a:p>
        </p:txBody>
      </p:sp>
    </p:spTree>
    <p:extLst>
      <p:ext uri="{BB962C8B-B14F-4D97-AF65-F5344CB8AC3E}">
        <p14:creationId xmlns:p14="http://schemas.microsoft.com/office/powerpoint/2010/main" val="22398686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4D15D6-87BC-477C-8E91-9F90829C2FC8}">
  <ds:schemaRefs>
    <ds:schemaRef ds:uri="fb0879af-3eba-417a-a55a-ffe6dcd6ca77"/>
    <ds:schemaRef ds:uri="6dc4bcd6-49db-4c07-9060-8acfc67cef9f"/>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F79AA90D-A39D-4F83-B1BD-92099B1CAD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1184</Words>
  <Application>Microsoft Macintosh PowerPoint</Application>
  <PresentationFormat>Widescreen</PresentationFormat>
  <Paragraphs>325</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Black</vt:lpstr>
      <vt:lpstr>Calibri</vt:lpstr>
      <vt:lpstr>Gill Sans SemiBold</vt:lpstr>
      <vt:lpstr>Times New Roman</vt:lpstr>
      <vt:lpstr>Wingdings</vt:lpstr>
      <vt:lpstr>Office Theme</vt:lpstr>
      <vt:lpstr>Smart Mirror</vt:lpstr>
      <vt:lpstr>Goals and Objectives</vt:lpstr>
      <vt:lpstr>Motivation</vt:lpstr>
      <vt:lpstr>Specifications</vt:lpstr>
      <vt:lpstr>Block Diagram</vt:lpstr>
      <vt:lpstr>The Optical Grid</vt:lpstr>
      <vt:lpstr>Light Source</vt:lpstr>
      <vt:lpstr>Frame Integration</vt:lpstr>
      <vt:lpstr>Hardware Relationships</vt:lpstr>
      <vt:lpstr>Microcontroller Selection</vt:lpstr>
      <vt:lpstr>Atmega 32u4</vt:lpstr>
      <vt:lpstr>Raspberry Pi 3</vt:lpstr>
      <vt:lpstr>Smart Mirror OS</vt:lpstr>
      <vt:lpstr>PowerPoint Presentation</vt:lpstr>
      <vt:lpstr>Programming Language </vt:lpstr>
      <vt:lpstr>Java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PCB Layout</vt:lpstr>
      <vt:lpstr>Face Detection</vt:lpstr>
      <vt:lpstr>Face Recognition</vt:lpstr>
      <vt:lpstr>Face Recognition</vt:lpstr>
      <vt:lpstr>Face Recognition</vt:lpstr>
      <vt:lpstr>Java Native Interface</vt:lpstr>
      <vt:lpstr>Unresolved Raspberry Pi Multithreading issues</vt:lpstr>
      <vt:lpstr>Data Flow Diagram</vt:lpstr>
      <vt:lpstr>Data Flow Diagram</vt:lpstr>
      <vt:lpstr>Budget</vt:lpstr>
      <vt:lpstr>Work Distribution</vt:lpstr>
      <vt:lpstr>Progression</vt:lpstr>
      <vt:lpstr>Problems Encountered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Mirror</dc:title>
  <dc:creator/>
  <cp:revision>1</cp:revision>
  <dcterms:created xsi:type="dcterms:W3CDTF">1601-01-01T00:00:00Z</dcterms:created>
  <dcterms:modified xsi:type="dcterms:W3CDTF">2018-12-05T16:39:23Z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