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75" r:id="rId3"/>
    <p:sldId id="284" r:id="rId4"/>
    <p:sldId id="311" r:id="rId5"/>
    <p:sldId id="305" r:id="rId6"/>
    <p:sldId id="299" r:id="rId7"/>
    <p:sldId id="300" r:id="rId8"/>
    <p:sldId id="301" r:id="rId9"/>
    <p:sldId id="302" r:id="rId10"/>
    <p:sldId id="287" r:id="rId11"/>
    <p:sldId id="295" r:id="rId12"/>
    <p:sldId id="307" r:id="rId13"/>
    <p:sldId id="288" r:id="rId14"/>
    <p:sldId id="309" r:id="rId15"/>
    <p:sldId id="289" r:id="rId16"/>
    <p:sldId id="310" r:id="rId17"/>
    <p:sldId id="260" r:id="rId18"/>
    <p:sldId id="261" r:id="rId19"/>
    <p:sldId id="262" r:id="rId20"/>
    <p:sldId id="263" r:id="rId21"/>
    <p:sldId id="268" r:id="rId22"/>
    <p:sldId id="308" r:id="rId23"/>
    <p:sldId id="265" r:id="rId24"/>
    <p:sldId id="266" r:id="rId25"/>
    <p:sldId id="312" r:id="rId26"/>
    <p:sldId id="259" r:id="rId27"/>
    <p:sldId id="296" r:id="rId28"/>
    <p:sldId id="30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11/27/2018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11/27/2018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492588" cy="2532888"/>
          </a:xfrm>
        </p:spPr>
        <p:txBody>
          <a:bodyPr>
            <a:normAutofit/>
          </a:bodyPr>
          <a:lstStyle/>
          <a:p>
            <a:r>
              <a:rPr lang="en-US" sz="2200" i="1" dirty="0"/>
              <a:t>A smarter way of watering your lawn</a:t>
            </a:r>
            <a:br>
              <a:rPr lang="en-US" dirty="0"/>
            </a:br>
            <a:r>
              <a:rPr lang="en-US" sz="2200" dirty="0"/>
              <a:t>Group 4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7C3308-110B-45CB-961C-07BE7E502F9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i="1" dirty="0"/>
              <a:t>Kenyatta Samuels EE</a:t>
            </a:r>
          </a:p>
          <a:p>
            <a:r>
              <a:rPr lang="en-US" sz="1400" i="1" dirty="0"/>
              <a:t>Marc Simon </a:t>
            </a:r>
            <a:r>
              <a:rPr lang="en-US" sz="1400" i="1" dirty="0" err="1"/>
              <a:t>CpE</a:t>
            </a:r>
            <a:endParaRPr lang="en-US" sz="1400" i="1" dirty="0"/>
          </a:p>
          <a:p>
            <a:r>
              <a:rPr lang="en-US" sz="1400" i="1" dirty="0"/>
              <a:t>Winston Baptiste EE</a:t>
            </a:r>
          </a:p>
          <a:p>
            <a:r>
              <a:rPr lang="en-US" sz="1400" i="1" dirty="0"/>
              <a:t>Donald Miller </a:t>
            </a:r>
            <a:r>
              <a:rPr lang="en-US" sz="1400" i="1" dirty="0" err="1"/>
              <a:t>CpE</a:t>
            </a:r>
            <a:endParaRPr lang="en-US" sz="1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7B511-CE27-419E-896E-615ED46FD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784737"/>
            <a:ext cx="3492500" cy="53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66E2-99A4-4E7E-8E9B-AFBA62A8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 &amp; Charge Circuit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85983-86E4-47BC-8337-619C0A8833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2V 130 mA solar cells photovoltaic panels</a:t>
            </a:r>
          </a:p>
          <a:p>
            <a:r>
              <a:rPr lang="en-US" dirty="0"/>
              <a:t>Tested maximum current &amp; output voltage in sunny conditions 100 mA and 2.3V</a:t>
            </a:r>
          </a:p>
          <a:p>
            <a:r>
              <a:rPr lang="en-US" dirty="0"/>
              <a:t>Input Voltage: 4.4 ~ 6V</a:t>
            </a:r>
          </a:p>
          <a:p>
            <a:r>
              <a:rPr lang="en-US" dirty="0"/>
              <a:t>Charging Current: 500mA Max (Depending on the solar battery supply capability)</a:t>
            </a:r>
          </a:p>
          <a:p>
            <a:r>
              <a:rPr lang="en-US" dirty="0"/>
              <a:t>Charging Cutoff Voltage: 4.2V</a:t>
            </a:r>
          </a:p>
          <a:p>
            <a:r>
              <a:rPr lang="en-US" dirty="0"/>
              <a:t>Operating Temperature: -40 ~ 85℃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4338C05-643D-46B1-B167-B85ED479E7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0214" y="473781"/>
            <a:ext cx="3537471" cy="32149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83AEF-7D3C-4A45-94BF-05DD1761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BD220A-C1C0-48C5-ADD6-BE4E38313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8DCE9B-5BC9-400B-91CA-667369D3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FF0C4D-8E2B-459A-9AF1-1516D6AF4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9" t="16086" r="13454" b="12420"/>
          <a:stretch/>
        </p:blipFill>
        <p:spPr>
          <a:xfrm>
            <a:off x="6921662" y="3778478"/>
            <a:ext cx="3588152" cy="24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6E1B-B7F1-48F9-B37A-805E4E0A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Lithium Battery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4E5A-F465-4C2C-93B4-9CA07D3F91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3.7 V 30oomAh </a:t>
            </a:r>
          </a:p>
          <a:p>
            <a:r>
              <a:rPr lang="en-US" dirty="0"/>
              <a:t>Parallel and spot-welded to a protection circuit that provides over-voltage, under-voltage and over-current protection</a:t>
            </a:r>
          </a:p>
          <a:p>
            <a:r>
              <a:rPr lang="en-US" dirty="0"/>
              <a:t>Max recommended discharge rate: 2.2A</a:t>
            </a:r>
          </a:p>
          <a:p>
            <a:r>
              <a:rPr lang="en-US" dirty="0"/>
              <a:t>Max recommended charging rate: 1A</a:t>
            </a:r>
          </a:p>
          <a:p>
            <a:r>
              <a:rPr lang="fr-FR" dirty="0"/>
              <a:t>Dimensions: 37mm x 37mm x 18mm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05DFB-0D7B-4EDD-A4EB-ABF4A059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3078E8-87A7-42E2-9382-B19F8328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70784C-FD7E-4CB3-ABB1-BE47C57E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9CFF27-FEC9-4136-82EC-CE7DB2719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7567"/>
            <a:ext cx="4609775" cy="45393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ebl 3.7v">
            <a:extLst>
              <a:ext uri="{FF2B5EF4-FFF2-40B4-BE49-F238E27FC236}">
                <a16:creationId xmlns:a16="http://schemas.microsoft.com/office/drawing/2014/main" id="{96BBB0AF-43D5-4AA7-93C3-E4EC9EDE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45" y="1637567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5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AA0F-21E2-435D-928C-1A24D9B2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Mesh Network  </a:t>
            </a:r>
          </a:p>
        </p:txBody>
      </p:sp>
      <p:pic>
        <p:nvPicPr>
          <p:cNvPr id="2050" name="Picture 2" descr="Image result for mesh network">
            <a:extLst>
              <a:ext uri="{FF2B5EF4-FFF2-40B4-BE49-F238E27FC236}">
                <a16:creationId xmlns:a16="http://schemas.microsoft.com/office/drawing/2014/main" id="{7A24316B-0E16-40B7-A998-C1E3DA85E4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26" y="1491916"/>
            <a:ext cx="55144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99B7DE-F5E4-4910-8412-4B11BC9F58E1}"/>
              </a:ext>
            </a:extLst>
          </p:cNvPr>
          <p:cNvSpPr txBox="1">
            <a:spLocks/>
          </p:cNvSpPr>
          <p:nvPr/>
        </p:nvSpPr>
        <p:spPr>
          <a:xfrm>
            <a:off x="838198" y="1825625"/>
            <a:ext cx="52578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Ideal for the Absolute Water system, compared to star or ring network </a:t>
            </a:r>
          </a:p>
          <a:p>
            <a:r>
              <a:rPr lang="en-US" dirty="0"/>
              <a:t>Self-configurable </a:t>
            </a:r>
          </a:p>
          <a:p>
            <a:r>
              <a:rPr lang="en-US" dirty="0"/>
              <a:t>Self-healing </a:t>
            </a:r>
          </a:p>
          <a:p>
            <a:r>
              <a:rPr lang="en-US" dirty="0"/>
              <a:t>Scalable  </a:t>
            </a:r>
          </a:p>
        </p:txBody>
      </p:sp>
    </p:spTree>
    <p:extLst>
      <p:ext uri="{BB962C8B-B14F-4D97-AF65-F5344CB8AC3E}">
        <p14:creationId xmlns:p14="http://schemas.microsoft.com/office/powerpoint/2010/main" val="5673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6853-FF18-441D-BCBC-17625144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Unit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2F5A4-E5A8-4D9E-87C8-B9ECEB6A2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738" y="1690687"/>
            <a:ext cx="7737231" cy="4486275"/>
          </a:xfrm>
        </p:spPr>
        <p:txBody>
          <a:bodyPr>
            <a:normAutofit/>
          </a:bodyPr>
          <a:lstStyle/>
          <a:p>
            <a:r>
              <a:rPr lang="en-US" b="1" dirty="0"/>
              <a:t> x2  ESP8266 Wi-Fi 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Easy to interface and program, will serve as the MCU with Wi-Fi capability.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5V 15ma Relay </a:t>
            </a:r>
            <a:br>
              <a:rPr lang="en-US" dirty="0"/>
            </a:br>
            <a:r>
              <a:rPr lang="en-US" dirty="0"/>
              <a:t>Provide control over whole system, located in series between the wall outlet and irrigation pump.  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MH-RD Rain Sensor </a:t>
            </a:r>
            <a:br>
              <a:rPr lang="en-US" dirty="0"/>
            </a:br>
            <a:r>
              <a:rPr lang="en-US" dirty="0"/>
              <a:t>Only need one for each Absolute Water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074365-4188-48FF-9471-BCBEFD79E876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4305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AutoShape 2" descr="Image result for nodemcu">
            <a:extLst>
              <a:ext uri="{FF2B5EF4-FFF2-40B4-BE49-F238E27FC236}">
                <a16:creationId xmlns:a16="http://schemas.microsoft.com/office/drawing/2014/main" id="{06A12E2C-8C01-492D-8AC4-D02F3803DD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nodemcu">
            <a:extLst>
              <a:ext uri="{FF2B5EF4-FFF2-40B4-BE49-F238E27FC236}">
                <a16:creationId xmlns:a16="http://schemas.microsoft.com/office/drawing/2014/main" id="{3C289DFC-9CB9-40B6-93C9-BCE86500BF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nodemcu">
            <a:extLst>
              <a:ext uri="{FF2B5EF4-FFF2-40B4-BE49-F238E27FC236}">
                <a16:creationId xmlns:a16="http://schemas.microsoft.com/office/drawing/2014/main" id="{05F896C8-972E-44A4-904F-321876F3A0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nodemcu">
            <a:extLst>
              <a:ext uri="{FF2B5EF4-FFF2-40B4-BE49-F238E27FC236}">
                <a16:creationId xmlns:a16="http://schemas.microsoft.com/office/drawing/2014/main" id="{3DC92B93-8960-4EF8-A3F0-9C685080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3" y="1690687"/>
            <a:ext cx="1466851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h-rd sensor">
            <a:extLst>
              <a:ext uri="{FF2B5EF4-FFF2-40B4-BE49-F238E27FC236}">
                <a16:creationId xmlns:a16="http://schemas.microsoft.com/office/drawing/2014/main" id="{262F494C-8CE5-4827-8B99-842EB6FA2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8"/>
          <a:stretch/>
        </p:blipFill>
        <p:spPr bwMode="auto">
          <a:xfrm>
            <a:off x="326702" y="4448175"/>
            <a:ext cx="1504949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1E928C-A1E4-401E-875E-0F6C29955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54" y="2896126"/>
            <a:ext cx="1004853" cy="168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6853-FF18-441D-BCBC-17625144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Unit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2F5A4-E5A8-4D9E-87C8-B9ECEB6A2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738" y="1690687"/>
            <a:ext cx="7737231" cy="4486275"/>
          </a:xfrm>
        </p:spPr>
        <p:txBody>
          <a:bodyPr>
            <a:normAutofit/>
          </a:bodyPr>
          <a:lstStyle/>
          <a:p>
            <a:r>
              <a:rPr lang="en-US" b="1" dirty="0"/>
              <a:t>Wi-Fi 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One of the ESP8266 maintains a connection the local Wi-Fi network. This module will send HTTP POST commands  to containing packet data, and HTTP GET requests to receive commands from the web and mobile app.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Mesh Network</a:t>
            </a:r>
            <a:br>
              <a:rPr lang="en-US" b="1" dirty="0"/>
            </a:br>
            <a:r>
              <a:rPr lang="en-US" dirty="0"/>
              <a:t>The other ESP8266 maintains a constant connection to the mesh network, requesting data from each  sensor unit. 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Rain Detection  </a:t>
            </a:r>
            <a:br>
              <a:rPr lang="en-US" dirty="0"/>
            </a:br>
            <a:r>
              <a:rPr lang="en-US" dirty="0"/>
              <a:t>Programmed to trigger the relay upon rain detection.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074365-4188-48FF-9471-BCBEFD79E876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4305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AutoShape 2" descr="Image result for nodemcu">
            <a:extLst>
              <a:ext uri="{FF2B5EF4-FFF2-40B4-BE49-F238E27FC236}">
                <a16:creationId xmlns:a16="http://schemas.microsoft.com/office/drawing/2014/main" id="{06A12E2C-8C01-492D-8AC4-D02F3803DD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nodemcu">
            <a:extLst>
              <a:ext uri="{FF2B5EF4-FFF2-40B4-BE49-F238E27FC236}">
                <a16:creationId xmlns:a16="http://schemas.microsoft.com/office/drawing/2014/main" id="{3C289DFC-9CB9-40B6-93C9-BCE86500BF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nodemcu">
            <a:extLst>
              <a:ext uri="{FF2B5EF4-FFF2-40B4-BE49-F238E27FC236}">
                <a16:creationId xmlns:a16="http://schemas.microsoft.com/office/drawing/2014/main" id="{05F896C8-972E-44A4-904F-321876F3A0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nodemcu">
            <a:extLst>
              <a:ext uri="{FF2B5EF4-FFF2-40B4-BE49-F238E27FC236}">
                <a16:creationId xmlns:a16="http://schemas.microsoft.com/office/drawing/2014/main" id="{3DC92B93-8960-4EF8-A3F0-9C685080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6" y="2147887"/>
            <a:ext cx="175495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h-rd sensor">
            <a:extLst>
              <a:ext uri="{FF2B5EF4-FFF2-40B4-BE49-F238E27FC236}">
                <a16:creationId xmlns:a16="http://schemas.microsoft.com/office/drawing/2014/main" id="{262F494C-8CE5-4827-8B99-842EB6FA2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8"/>
          <a:stretch/>
        </p:blipFill>
        <p:spPr bwMode="auto">
          <a:xfrm>
            <a:off x="384992" y="4223585"/>
            <a:ext cx="1504949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AA0F-21E2-435D-928C-1A24D9B2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to Wi-Fi Bridge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99B7DE-F5E4-4910-8412-4B11BC9F58E1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1933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F03EF-47E1-4488-8449-B4B3FDBCB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97670" cy="4351338"/>
          </a:xfrm>
        </p:spPr>
        <p:txBody>
          <a:bodyPr/>
          <a:lstStyle/>
          <a:p>
            <a:r>
              <a:rPr lang="en-US" b="1" dirty="0"/>
              <a:t>Serial Connection </a:t>
            </a:r>
            <a:br>
              <a:rPr lang="en-US" dirty="0"/>
            </a:br>
            <a:r>
              <a:rPr lang="en-US" dirty="0"/>
              <a:t>The two ESP8266 are connected physically  on the PCB via UART connections. Once the ESP8266 connected to the mesh network receives a data packet, that packet is sent to the Wi-Fi ESP8266, then sent to the cloud analytics platform. </a:t>
            </a:r>
          </a:p>
        </p:txBody>
      </p:sp>
      <p:pic>
        <p:nvPicPr>
          <p:cNvPr id="7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87335AE-6690-48DB-9CEF-684A73EBD2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69" y="1512252"/>
            <a:ext cx="54311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6853-FF18-441D-BCBC-17625144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Unit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2F5A4-E5A8-4D9E-87C8-B9ECEB6A2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738" y="1690687"/>
            <a:ext cx="7737231" cy="4486275"/>
          </a:xfrm>
        </p:spPr>
        <p:txBody>
          <a:bodyPr>
            <a:normAutofit/>
          </a:bodyPr>
          <a:lstStyle/>
          <a:p>
            <a:r>
              <a:rPr lang="en-US" b="1" dirty="0"/>
              <a:t> Motion Detection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Programed to trigger relay upon motion detection. The motion data ( 1 or 0) is also included in the data packet  </a:t>
            </a:r>
          </a:p>
          <a:p>
            <a:r>
              <a:rPr lang="en-US" b="1" dirty="0"/>
              <a:t>Soil Moisture</a:t>
            </a:r>
            <a:br>
              <a:rPr lang="en-US" b="1" dirty="0"/>
            </a:br>
            <a:r>
              <a:rPr lang="en-US" dirty="0"/>
              <a:t>Programmed to trigger relay when a configured threshold value is reached. This data (analog 0 – 1024) is added to the data packet </a:t>
            </a:r>
          </a:p>
          <a:p>
            <a:r>
              <a:rPr lang="en-US" b="1" dirty="0"/>
              <a:t>Flow Meter </a:t>
            </a:r>
            <a:br>
              <a:rPr lang="en-US" dirty="0"/>
            </a:br>
            <a:r>
              <a:rPr lang="en-US" dirty="0"/>
              <a:t>Programmed to provide analog values through a digital pin, based on number of turbine revolutions.</a:t>
            </a:r>
          </a:p>
          <a:p>
            <a:r>
              <a:rPr lang="en-US" b="1" dirty="0"/>
              <a:t>Communication</a:t>
            </a:r>
            <a:br>
              <a:rPr lang="en-US" b="1" dirty="0"/>
            </a:br>
            <a:r>
              <a:rPr lang="en-US" dirty="0"/>
              <a:t>Once a client request is received, the data packet is built and sent through the network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074365-4188-48FF-9471-BCBEFD79E876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4305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AutoShape 2" descr="Image result for nodemcu">
            <a:extLst>
              <a:ext uri="{FF2B5EF4-FFF2-40B4-BE49-F238E27FC236}">
                <a16:creationId xmlns:a16="http://schemas.microsoft.com/office/drawing/2014/main" id="{06A12E2C-8C01-492D-8AC4-D02F3803DD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nodemcu">
            <a:extLst>
              <a:ext uri="{FF2B5EF4-FFF2-40B4-BE49-F238E27FC236}">
                <a16:creationId xmlns:a16="http://schemas.microsoft.com/office/drawing/2014/main" id="{3C289DFC-9CB9-40B6-93C9-BCE86500BF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nodemcu">
            <a:extLst>
              <a:ext uri="{FF2B5EF4-FFF2-40B4-BE49-F238E27FC236}">
                <a16:creationId xmlns:a16="http://schemas.microsoft.com/office/drawing/2014/main" id="{05F896C8-972E-44A4-904F-321876F3A0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nodemcu">
            <a:extLst>
              <a:ext uri="{FF2B5EF4-FFF2-40B4-BE49-F238E27FC236}">
                <a16:creationId xmlns:a16="http://schemas.microsoft.com/office/drawing/2014/main" id="{3DC92B93-8960-4EF8-A3F0-9C685080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0" y="5148276"/>
            <a:ext cx="1153772" cy="104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29A8FA-9AD2-4F0A-891E-010B337E8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80"/>
          <a:stretch/>
        </p:blipFill>
        <p:spPr>
          <a:xfrm>
            <a:off x="641839" y="2891579"/>
            <a:ext cx="1131277" cy="994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17631D-F0A2-418A-860D-F2E9EB5D9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59"/>
          <a:stretch/>
        </p:blipFill>
        <p:spPr>
          <a:xfrm>
            <a:off x="537360" y="4019927"/>
            <a:ext cx="1434641" cy="99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8847-8F8B-4D2D-80E6-EF5091A9F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App Design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D5945E-CA8F-490D-A9F9-04C8E8434F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25784" y="1614149"/>
          <a:ext cx="5759053" cy="4042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8962">
                  <a:extLst>
                    <a:ext uri="{9D8B030D-6E8A-4147-A177-3AD203B41FA5}">
                      <a16:colId xmlns:a16="http://schemas.microsoft.com/office/drawing/2014/main" val="4477418"/>
                    </a:ext>
                  </a:extLst>
                </a:gridCol>
                <a:gridCol w="3210091">
                  <a:extLst>
                    <a:ext uri="{9D8B030D-6E8A-4147-A177-3AD203B41FA5}">
                      <a16:colId xmlns:a16="http://schemas.microsoft.com/office/drawing/2014/main" val="1180643083"/>
                    </a:ext>
                  </a:extLst>
                </a:gridCol>
              </a:tblGrid>
              <a:tr h="275208">
                <a:tc>
                  <a:txBody>
                    <a:bodyPr/>
                    <a:lstStyle/>
                    <a:p>
                      <a:pPr marL="8890" marR="0" indent="-889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 dirty="0">
                          <a:effectLst/>
                        </a:rPr>
                        <a:t>Steps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 marL="8890" marR="0" indent="-889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 dirty="0">
                          <a:effectLst/>
                        </a:rPr>
                        <a:t>Artifacts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extLst>
                  <a:ext uri="{0D108BD9-81ED-4DB2-BD59-A6C34878D82A}">
                    <a16:rowId xmlns:a16="http://schemas.microsoft.com/office/drawing/2014/main" val="484252759"/>
                  </a:ext>
                </a:extLst>
              </a:tr>
              <a:tr h="511253">
                <a:tc>
                  <a:txBody>
                    <a:bodyPr/>
                    <a:lstStyle/>
                    <a:p>
                      <a:pPr marL="8890" marR="0" indent="-889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>
                          <a:effectLst/>
                        </a:rPr>
                        <a:t>Gather Information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 marL="889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 dirty="0">
                          <a:effectLst/>
                        </a:rPr>
                        <a:t>Written explanations in Senior Design document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extLst>
                  <a:ext uri="{0D108BD9-81ED-4DB2-BD59-A6C34878D82A}">
                    <a16:rowId xmlns:a16="http://schemas.microsoft.com/office/drawing/2014/main" val="3254669764"/>
                  </a:ext>
                </a:extLst>
              </a:tr>
              <a:tr h="275208">
                <a:tc>
                  <a:txBody>
                    <a:bodyPr/>
                    <a:lstStyle/>
                    <a:p>
                      <a:pPr marL="8890" marR="0" indent="-889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>
                          <a:effectLst/>
                        </a:rPr>
                        <a:t>Information Architecture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 marL="889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>
                          <a:effectLst/>
                        </a:rPr>
                        <a:t>Site maps/User diagrams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extLst>
                  <a:ext uri="{0D108BD9-81ED-4DB2-BD59-A6C34878D82A}">
                    <a16:rowId xmlns:a16="http://schemas.microsoft.com/office/drawing/2014/main" val="4017176892"/>
                  </a:ext>
                </a:extLst>
              </a:tr>
              <a:tr h="275208">
                <a:tc>
                  <a:txBody>
                    <a:bodyPr/>
                    <a:lstStyle/>
                    <a:p>
                      <a:pPr marL="8890" marR="0" indent="-889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>
                          <a:effectLst/>
                        </a:rPr>
                        <a:t>Wireframes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 marL="889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 dirty="0">
                          <a:effectLst/>
                        </a:rPr>
                        <a:t>Screen drawings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extLst>
                  <a:ext uri="{0D108BD9-81ED-4DB2-BD59-A6C34878D82A}">
                    <a16:rowId xmlns:a16="http://schemas.microsoft.com/office/drawing/2014/main" val="457253333"/>
                  </a:ext>
                </a:extLst>
              </a:tr>
              <a:tr h="275208">
                <a:tc>
                  <a:txBody>
                    <a:bodyPr/>
                    <a:lstStyle/>
                    <a:p>
                      <a:pPr marL="8890" marR="0" indent="-889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>
                          <a:effectLst/>
                        </a:rPr>
                        <a:t>Workflows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 marL="889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 dirty="0" err="1">
                          <a:effectLst/>
                        </a:rPr>
                        <a:t>InVision</a:t>
                      </a:r>
                      <a:r>
                        <a:rPr lang="en-US" sz="1400" dirty="0">
                          <a:effectLst/>
                        </a:rPr>
                        <a:t> workflow model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extLst>
                  <a:ext uri="{0D108BD9-81ED-4DB2-BD59-A6C34878D82A}">
                    <a16:rowId xmlns:a16="http://schemas.microsoft.com/office/drawing/2014/main" val="1199238828"/>
                  </a:ext>
                </a:extLst>
              </a:tr>
              <a:tr h="442433">
                <a:tc>
                  <a:txBody>
                    <a:bodyPr/>
                    <a:lstStyle/>
                    <a:p>
                      <a:pPr marL="8890" marR="0" indent="-889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>
                          <a:effectLst/>
                        </a:rPr>
                        <a:t>Style Guide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 marL="889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 dirty="0">
                          <a:effectLst/>
                        </a:rPr>
                        <a:t>Colors, fonts, widgets used throughout design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extLst>
                  <a:ext uri="{0D108BD9-81ED-4DB2-BD59-A6C34878D82A}">
                    <a16:rowId xmlns:a16="http://schemas.microsoft.com/office/drawing/2014/main" val="3774861254"/>
                  </a:ext>
                </a:extLst>
              </a:tr>
              <a:tr h="511253">
                <a:tc>
                  <a:txBody>
                    <a:bodyPr/>
                    <a:lstStyle/>
                    <a:p>
                      <a:pPr marL="8890" marR="0" indent="-889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>
                          <a:effectLst/>
                        </a:rPr>
                        <a:t>Development Planning (Agile Model)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 marL="889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>
                          <a:effectLst/>
                        </a:rPr>
                        <a:t>Plan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extLst>
                  <a:ext uri="{0D108BD9-81ED-4DB2-BD59-A6C34878D82A}">
                    <a16:rowId xmlns:a16="http://schemas.microsoft.com/office/drawing/2014/main" val="117110122"/>
                  </a:ext>
                </a:extLst>
              </a:tr>
              <a:tr h="275208">
                <a:tc>
                  <a:txBody>
                    <a:bodyPr/>
                    <a:lstStyle/>
                    <a:p>
                      <a:pPr marL="8890" marR="0" indent="-889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>
                          <a:effectLst/>
                        </a:rPr>
                        <a:t>Development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 marL="889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 dirty="0">
                          <a:effectLst/>
                        </a:rPr>
                        <a:t>Code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extLst>
                  <a:ext uri="{0D108BD9-81ED-4DB2-BD59-A6C34878D82A}">
                    <a16:rowId xmlns:a16="http://schemas.microsoft.com/office/drawing/2014/main" val="2082296000"/>
                  </a:ext>
                </a:extLst>
              </a:tr>
              <a:tr h="747298">
                <a:tc>
                  <a:txBody>
                    <a:bodyPr/>
                    <a:lstStyle/>
                    <a:p>
                      <a:pPr marL="8890" marR="0" indent="-889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>
                          <a:effectLst/>
                        </a:rPr>
                        <a:t>Testing – during development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 marL="889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extLst>
                  <a:ext uri="{0D108BD9-81ED-4DB2-BD59-A6C34878D82A}">
                    <a16:rowId xmlns:a16="http://schemas.microsoft.com/office/drawing/2014/main" val="104557549"/>
                  </a:ext>
                </a:extLst>
              </a:tr>
              <a:tr h="442433">
                <a:tc>
                  <a:txBody>
                    <a:bodyPr/>
                    <a:lstStyle/>
                    <a:p>
                      <a:pPr marL="8890" marR="0" indent="-889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>
                          <a:effectLst/>
                        </a:rPr>
                        <a:t>Testing – after development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 marL="889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400" dirty="0">
                          <a:effectLst/>
                        </a:rPr>
                        <a:t>N/A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extLst>
                  <a:ext uri="{0D108BD9-81ED-4DB2-BD59-A6C34878D82A}">
                    <a16:rowId xmlns:a16="http://schemas.microsoft.com/office/drawing/2014/main" val="2451800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7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5396ACE-AD8E-43F8-8AE6-9DFC2082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Wireframes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4370C9-3C61-4A01-969D-411070DBAE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616" y="2426818"/>
            <a:ext cx="4441818" cy="3997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21529C-652F-476F-99EF-0CD7A7E788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14480" y="2426818"/>
            <a:ext cx="451710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EC68425-9DC4-43E0-94DB-F6DE7CE7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Wireframes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D59BA3-36A7-4B08-83C6-703CE62A02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9039" y="2426818"/>
            <a:ext cx="4380972" cy="39976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19D078-FF08-4F8C-926D-4DA898B9FA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64392" y="2426818"/>
            <a:ext cx="4417279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6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6" y="2174548"/>
            <a:ext cx="9371948" cy="2655147"/>
          </a:xfrm>
        </p:spPr>
        <p:txBody>
          <a:bodyPr/>
          <a:lstStyle/>
          <a:p>
            <a:r>
              <a:rPr lang="en-US" sz="2000" dirty="0"/>
              <a:t>Average American family of 4 uses 400 gallons of water per day, and about 30% of that devoted to outdoor use</a:t>
            </a:r>
          </a:p>
          <a:p>
            <a:r>
              <a:rPr lang="en-US" sz="2000" dirty="0"/>
              <a:t>Some experts estimate that more than 50 % of commercial and residential irrigation water is waste due to evaporation, runoff, or over-watering</a:t>
            </a:r>
          </a:p>
          <a:p>
            <a:pPr lvl="1"/>
            <a:r>
              <a:rPr lang="en-US" sz="1600" dirty="0"/>
              <a:t>Irrigation systems running in the rain</a:t>
            </a:r>
          </a:p>
          <a:p>
            <a:pPr lvl="1"/>
            <a:r>
              <a:rPr lang="en-US" sz="1600" dirty="0"/>
              <a:t>Over and underwatering of lawn</a:t>
            </a:r>
          </a:p>
          <a:p>
            <a:pPr lvl="1"/>
            <a:r>
              <a:rPr lang="en-US" sz="1600" dirty="0"/>
              <a:t>Ruptured piped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1D06BA-E977-43A4-A7BF-1E0F179F7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Wireframes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933E68-CA12-4A55-A00A-A0BCC73018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2429" y="2426818"/>
            <a:ext cx="4454192" cy="3997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1F8F6-9810-4682-A905-68D78BE1EE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27168" y="2426818"/>
            <a:ext cx="449172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2A00-540B-45CE-B551-05708F94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atin typeface="+mj-lt"/>
                <a:ea typeface="+mj-ea"/>
                <a:cs typeface="+mj-cs"/>
              </a:rPr>
              <a:t>Ionic Framework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B7E3791-C37B-4F85-A210-06260441C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0" y="2671440"/>
            <a:ext cx="5080985" cy="3569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BC1E27-BCDF-4829-A312-28AAC26324A9}"/>
              </a:ext>
            </a:extLst>
          </p:cNvPr>
          <p:cNvSpPr txBox="1"/>
          <p:nvPr/>
        </p:nvSpPr>
        <p:spPr>
          <a:xfrm>
            <a:off x="758562" y="1383261"/>
            <a:ext cx="48286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Benefits: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Platform Independent – versatile, adaptable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Familiar Angular base – good support, common in industry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Typescript, HTML, CSS – rich, beautiful UI design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Custom Components – don’t need to redesign components, less code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2A00-540B-45CE-B551-05708F94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57786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atin typeface="+mj-lt"/>
                <a:ea typeface="+mj-ea"/>
                <a:cs typeface="+mj-cs"/>
              </a:rPr>
              <a:t>Cordova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C1E27-BCDF-4829-A312-28AAC26324A9}"/>
              </a:ext>
            </a:extLst>
          </p:cNvPr>
          <p:cNvSpPr txBox="1"/>
          <p:nvPr/>
        </p:nvSpPr>
        <p:spPr>
          <a:xfrm>
            <a:off x="758562" y="1383261"/>
            <a:ext cx="48286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Benefits: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Platform Independent – versatile, adaptable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Cordova Plugins – native mobile device features, extends functionality, notifications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Open Source – free to use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Easy to use – low ramp up time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BC3C1-E5D7-4C6B-8153-2C95D45B6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9903" r="9017" b="10188"/>
          <a:stretch/>
        </p:blipFill>
        <p:spPr>
          <a:xfrm>
            <a:off x="5547116" y="2420983"/>
            <a:ext cx="6279021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A846-5E44-4820-AE83-6D63D0C6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3371"/>
            <a:ext cx="9371949" cy="1183566"/>
          </a:xfrm>
        </p:spPr>
        <p:txBody>
          <a:bodyPr>
            <a:normAutofit/>
          </a:bodyPr>
          <a:lstStyle/>
          <a:p>
            <a:r>
              <a:rPr lang="en-US" sz="5400" dirty="0"/>
              <a:t>Main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219F2-7617-444F-9E13-59C7B222B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21" y="2162459"/>
            <a:ext cx="9371950" cy="512226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Home </a:t>
            </a:r>
          </a:p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Data</a:t>
            </a:r>
          </a:p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Weather</a:t>
            </a:r>
          </a:p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Schedule </a:t>
            </a:r>
          </a:p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About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0A429-C9E0-4274-93FC-F63B1863A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436" y="1940648"/>
            <a:ext cx="7360551" cy="35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5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4621-5103-4426-BE8F-6050A057E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321"/>
            <a:ext cx="10515600" cy="1325563"/>
          </a:xfrm>
        </p:spPr>
        <p:txBody>
          <a:bodyPr/>
          <a:lstStyle/>
          <a:p>
            <a:r>
              <a:rPr lang="en-US" sz="5400" dirty="0"/>
              <a:t>APIs using HTTP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A4CE-F641-4C5D-BF44-B668D2EF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7" y="2392997"/>
            <a:ext cx="10515600" cy="273112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ThingSpeak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TalkBack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OpenWeather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4621-5103-4426-BE8F-6050A057E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5" y="0"/>
            <a:ext cx="10515600" cy="941404"/>
          </a:xfrm>
        </p:spPr>
        <p:txBody>
          <a:bodyPr>
            <a:normAutofit/>
          </a:bodyPr>
          <a:lstStyle/>
          <a:p>
            <a:r>
              <a:rPr lang="en-US" sz="4400" dirty="0"/>
              <a:t>Issues and Solutions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596C8E-C672-4B22-AE40-F4C217DC8E6C}"/>
              </a:ext>
            </a:extLst>
          </p:cNvPr>
          <p:cNvGraphicFramePr>
            <a:graphicFrameLocks noGrp="1"/>
          </p:cNvGraphicFramePr>
          <p:nvPr/>
        </p:nvGraphicFramePr>
        <p:xfrm>
          <a:off x="3033485" y="1220078"/>
          <a:ext cx="8128000" cy="4729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76803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88029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14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Node package version dependencies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Using stack overflow and </a:t>
                      </a:r>
                      <a:r>
                        <a:rPr lang="en-US" sz="1600" dirty="0" err="1"/>
                        <a:t>github</a:t>
                      </a:r>
                      <a:r>
                        <a:rPr lang="en-US" sz="1600" dirty="0"/>
                        <a:t> find the best version combinations for packages.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7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Implementing API with unknown data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Create custom interface that mimics the data expected from APIs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17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Ionic build – white screen of death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Using Chrome Dev Tools and Android Emulator, debug the errors found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1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Sign up and Login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Given time constraints, remove sign up and login functionality for now and document as stretch goals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5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Weather Data only on Weather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Creating storage service, implement </a:t>
                      </a:r>
                      <a:r>
                        <a:rPr lang="en-US" sz="1600" dirty="0" err="1"/>
                        <a:t>SQLlite</a:t>
                      </a:r>
                      <a:r>
                        <a:rPr lang="en-US" sz="1600" dirty="0"/>
                        <a:t> to persist data across app and even offline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4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38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2B6C-6AC9-4142-AF71-13B6A60A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CA88A-4914-4488-9524-E5E6E5FC4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5" y="611061"/>
            <a:ext cx="6087687" cy="563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BA78-FFFB-4412-85F4-84773729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E9957-37FD-4D5A-AC60-B84640A11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A638F-A18B-4228-A103-5444DA55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9A519-E9C6-4273-B018-05FA4708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345F4-0BB0-4801-A5FE-3C0310C9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A980D7E-60E0-4EC5-BDD0-E77014B5E09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858169"/>
            <a:ext cx="58674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B295-6CD5-4932-88C4-5FFEA8AB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A70ED-9FCB-4B5F-8965-F44BBA92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F9348-B4B6-4840-B9AC-43570DB3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844AA-9006-4BC1-B2F6-5A4A8860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7781-9E4A-4EA7-B50F-15C361F2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D7BB-40B8-4562-AA95-7438647C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04" y="1961231"/>
            <a:ext cx="9371948" cy="4620682"/>
          </a:xfrm>
        </p:spPr>
        <p:txBody>
          <a:bodyPr/>
          <a:lstStyle/>
          <a:p>
            <a:r>
              <a:rPr lang="en-US" dirty="0"/>
              <a:t>Wi-Fi connectivity </a:t>
            </a:r>
          </a:p>
          <a:p>
            <a:r>
              <a:rPr lang="en-US" dirty="0"/>
              <a:t>Rain sensors </a:t>
            </a:r>
          </a:p>
          <a:p>
            <a:r>
              <a:rPr lang="en-US" dirty="0"/>
              <a:t>Flow meters </a:t>
            </a:r>
          </a:p>
          <a:p>
            <a:r>
              <a:rPr lang="en-US" dirty="0"/>
              <a:t>Mobile application </a:t>
            </a:r>
          </a:p>
          <a:p>
            <a:r>
              <a:rPr lang="en-US" dirty="0"/>
              <a:t>Motion detection</a:t>
            </a:r>
          </a:p>
          <a:p>
            <a:r>
              <a:rPr lang="en-US" dirty="0"/>
              <a:t>Solar powered</a:t>
            </a:r>
          </a:p>
          <a:p>
            <a:r>
              <a:rPr lang="en-US" dirty="0"/>
              <a:t>Low cost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E02D5-13A0-47D7-ADEA-84C1B33D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99323-B0B1-453F-BF1C-1521DC83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1526-E14E-4EF7-ABAE-BAE94FE0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8F8623-EB0D-4EE8-99A8-EFB494CFB9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4152" y="1197031"/>
          <a:ext cx="10515600" cy="3509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785">
                  <a:extLst>
                    <a:ext uri="{9D8B030D-6E8A-4147-A177-3AD203B41FA5}">
                      <a16:colId xmlns:a16="http://schemas.microsoft.com/office/drawing/2014/main" val="1909962024"/>
                    </a:ext>
                  </a:extLst>
                </a:gridCol>
                <a:gridCol w="5869576">
                  <a:extLst>
                    <a:ext uri="{9D8B030D-6E8A-4147-A177-3AD203B41FA5}">
                      <a16:colId xmlns:a16="http://schemas.microsoft.com/office/drawing/2014/main" val="3351563821"/>
                    </a:ext>
                  </a:extLst>
                </a:gridCol>
                <a:gridCol w="3349239">
                  <a:extLst>
                    <a:ext uri="{9D8B030D-6E8A-4147-A177-3AD203B41FA5}">
                      <a16:colId xmlns:a16="http://schemas.microsoft.com/office/drawing/2014/main" val="644156159"/>
                    </a:ext>
                  </a:extLst>
                </a:gridCol>
              </a:tblGrid>
              <a:tr h="570111">
                <a:tc>
                  <a:txBody>
                    <a:bodyPr/>
                    <a:lstStyle/>
                    <a:p>
                      <a:pPr marL="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2400" dirty="0">
                          <a:effectLst/>
                        </a:rPr>
                        <a:t>Identifier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tc>
                  <a:txBody>
                    <a:bodyPr/>
                    <a:lstStyle/>
                    <a:p>
                      <a:pPr marL="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2400" dirty="0">
                          <a:effectLst/>
                        </a:rPr>
                        <a:t>Requirement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tc>
                  <a:txBody>
                    <a:bodyPr/>
                    <a:lstStyle/>
                    <a:p>
                      <a:pPr marL="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2400" dirty="0">
                          <a:effectLst/>
                        </a:rPr>
                        <a:t>Values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extLst>
                  <a:ext uri="{0D108BD9-81ED-4DB2-BD59-A6C34878D82A}">
                    <a16:rowId xmlns:a16="http://schemas.microsoft.com/office/drawing/2014/main" val="2113480590"/>
                  </a:ext>
                </a:extLst>
              </a:tr>
              <a:tr h="739056">
                <a:tc>
                  <a:txBody>
                    <a:bodyPr/>
                    <a:lstStyle/>
                    <a:p>
                      <a:pPr marL="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>
                          <a:effectLst/>
                        </a:rPr>
                        <a:t>SCS-1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tc>
                  <a:txBody>
                    <a:bodyPr/>
                    <a:lstStyle/>
                    <a:p>
                      <a:pPr marL="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 dirty="0">
                          <a:effectLst/>
                        </a:rPr>
                        <a:t>System shall turn system off when soil sensor has reached threshold value greater than 500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tc>
                  <a:txBody>
                    <a:bodyPr/>
                    <a:lstStyle/>
                    <a:p>
                      <a:pPr marL="0" marR="0" indent="-8890" algn="l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 dirty="0">
                          <a:effectLst/>
                        </a:rPr>
                        <a:t>500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extLst>
                  <a:ext uri="{0D108BD9-81ED-4DB2-BD59-A6C34878D82A}">
                    <a16:rowId xmlns:a16="http://schemas.microsoft.com/office/drawing/2014/main" val="459200635"/>
                  </a:ext>
                </a:extLst>
              </a:tr>
              <a:tr h="492704">
                <a:tc>
                  <a:txBody>
                    <a:bodyPr/>
                    <a:lstStyle/>
                    <a:p>
                      <a:pPr marL="0" marR="0" indent="-635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>
                          <a:effectLst/>
                        </a:rPr>
                        <a:t>SCS-2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tc>
                  <a:txBody>
                    <a:bodyPr/>
                    <a:lstStyle/>
                    <a:p>
                      <a:pPr marL="0" marR="0" indent="-635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>
                          <a:effectLst/>
                        </a:rPr>
                        <a:t>System shall have the ability to communicate over a 2.4Ghz Wi-Fi connection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tc>
                  <a:txBody>
                    <a:bodyPr/>
                    <a:lstStyle/>
                    <a:p>
                      <a:pPr marL="0" marR="0" indent="-635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>
                          <a:effectLst/>
                        </a:rPr>
                        <a:t>2.4GHz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extLst>
                  <a:ext uri="{0D108BD9-81ED-4DB2-BD59-A6C34878D82A}">
                    <a16:rowId xmlns:a16="http://schemas.microsoft.com/office/drawing/2014/main" val="22989718"/>
                  </a:ext>
                </a:extLst>
              </a:tr>
              <a:tr h="985408">
                <a:tc>
                  <a:txBody>
                    <a:bodyPr/>
                    <a:lstStyle/>
                    <a:p>
                      <a:pPr marL="0" marR="0" indent="-635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>
                          <a:effectLst/>
                        </a:rPr>
                        <a:t>SCS-3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tc>
                  <a:txBody>
                    <a:bodyPr/>
                    <a:lstStyle/>
                    <a:p>
                      <a:pPr marL="0" marR="0" indent="-635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 dirty="0">
                          <a:effectLst/>
                        </a:rPr>
                        <a:t>System shall turn off when detecting object within 5 meters of PIR motion sensors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tc>
                  <a:txBody>
                    <a:bodyPr/>
                    <a:lstStyle/>
                    <a:p>
                      <a:pPr marL="0" marR="0" indent="-635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 dirty="0">
                          <a:effectLst/>
                        </a:rPr>
                        <a:t>5 meters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extLst>
                  <a:ext uri="{0D108BD9-81ED-4DB2-BD59-A6C34878D82A}">
                    <a16:rowId xmlns:a16="http://schemas.microsoft.com/office/drawing/2014/main" val="483627036"/>
                  </a:ext>
                </a:extLst>
              </a:tr>
              <a:tr h="657488">
                <a:tc>
                  <a:txBody>
                    <a:bodyPr/>
                    <a:lstStyle/>
                    <a:p>
                      <a:pPr marL="0" marR="0" indent="-635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>
                          <a:effectLst/>
                        </a:rPr>
                        <a:t>SCS-4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tc>
                  <a:txBody>
                    <a:bodyPr/>
                    <a:lstStyle/>
                    <a:p>
                      <a:pPr marL="0" marR="0" indent="-635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 dirty="0">
                          <a:effectLst/>
                        </a:rPr>
                        <a:t>System shall have a Cost of Production less than $1000</a:t>
                      </a:r>
                    </a:p>
                    <a:p>
                      <a:pPr marL="0" marR="0" indent="-635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tc>
                  <a:txBody>
                    <a:bodyPr/>
                    <a:lstStyle/>
                    <a:p>
                      <a:pPr marL="0" marR="0" indent="-6350" algn="just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1395"/>
                        </a:spcAft>
                      </a:pPr>
                      <a:r>
                        <a:rPr lang="en-US" sz="1600" dirty="0">
                          <a:effectLst/>
                        </a:rPr>
                        <a:t>$1000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48" marR="24548" marT="0" marB="0"/>
                </a:tc>
                <a:extLst>
                  <a:ext uri="{0D108BD9-81ED-4DB2-BD59-A6C34878D82A}">
                    <a16:rowId xmlns:a16="http://schemas.microsoft.com/office/drawing/2014/main" val="280805558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130727" y="361398"/>
            <a:ext cx="52886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8BAA00">
                    <a:lumMod val="75000"/>
                  </a:srgbClr>
                </a:solidFill>
                <a:ea typeface="+mj-ea"/>
                <a:cs typeface="+mj-cs"/>
              </a:rPr>
              <a:t>Requirements 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65B8-29F6-4BEE-8423-531B13C8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Major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9580B-95F6-492E-9066-B25BD66B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761D4-0B03-44AE-A666-0C48781F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B6886-C4D6-4D06-A5BD-D2929B9D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D4841B-28FD-4EF8-AEB6-9FB293CE0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46" y="1088969"/>
            <a:ext cx="3109816" cy="2337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618A3-BC5C-48A8-9CCF-C3922AEFC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519" y="1587410"/>
            <a:ext cx="2420194" cy="1845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60CCEA-6231-4CBC-BDE5-810B2566C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88" y="3928557"/>
            <a:ext cx="1468002" cy="1462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908329-5365-451C-BF1E-C2875DD35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859" y="3702764"/>
            <a:ext cx="1004853" cy="1688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ACBC00-B227-48AC-A4BD-1CC3E14B2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797" y="3864068"/>
            <a:ext cx="1462717" cy="1489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60A722-AD8B-4E92-8B06-BB9FDEC210D7}"/>
              </a:ext>
            </a:extLst>
          </p:cNvPr>
          <p:cNvSpPr txBox="1"/>
          <p:nvPr/>
        </p:nvSpPr>
        <p:spPr>
          <a:xfrm>
            <a:off x="1736634" y="3350434"/>
            <a:ext cx="137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3.3-5V 15µA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A085BB-8092-4C0E-A604-81206826B716}"/>
              </a:ext>
            </a:extLst>
          </p:cNvPr>
          <p:cNvSpPr txBox="1"/>
          <p:nvPr/>
        </p:nvSpPr>
        <p:spPr>
          <a:xfrm>
            <a:off x="4558498" y="3350434"/>
            <a:ext cx="119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5V 15mA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E7B5E-DCFF-461E-AFA3-4BF95ED137B1}"/>
              </a:ext>
            </a:extLst>
          </p:cNvPr>
          <p:cNvSpPr txBox="1"/>
          <p:nvPr/>
        </p:nvSpPr>
        <p:spPr>
          <a:xfrm>
            <a:off x="1638778" y="5353624"/>
            <a:ext cx="132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3.3V 170mA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8F2F57-8195-4975-83E5-F591B3FC3E53}"/>
              </a:ext>
            </a:extLst>
          </p:cNvPr>
          <p:cNvSpPr txBox="1"/>
          <p:nvPr/>
        </p:nvSpPr>
        <p:spPr>
          <a:xfrm>
            <a:off x="6836880" y="3333432"/>
            <a:ext cx="148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3.3-5V 15mA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4A87AB-6B05-4628-AE1A-1F8DE43B4E53}"/>
              </a:ext>
            </a:extLst>
          </p:cNvPr>
          <p:cNvSpPr txBox="1"/>
          <p:nvPr/>
        </p:nvSpPr>
        <p:spPr>
          <a:xfrm>
            <a:off x="9860206" y="3413509"/>
            <a:ext cx="119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5V 15mA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184917-29F1-405E-8CC3-91F74F7C69F0}"/>
              </a:ext>
            </a:extLst>
          </p:cNvPr>
          <p:cNvSpPr txBox="1"/>
          <p:nvPr/>
        </p:nvSpPr>
        <p:spPr>
          <a:xfrm>
            <a:off x="4381959" y="5353624"/>
            <a:ext cx="119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5V 15mA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14FE62-8778-46A3-AB8E-F7C49F1A6D30}"/>
              </a:ext>
            </a:extLst>
          </p:cNvPr>
          <p:cNvSpPr txBox="1"/>
          <p:nvPr/>
        </p:nvSpPr>
        <p:spPr>
          <a:xfrm>
            <a:off x="6723864" y="5349958"/>
            <a:ext cx="119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9V 240mA</a:t>
            </a:r>
          </a:p>
        </p:txBody>
      </p:sp>
      <p:pic>
        <p:nvPicPr>
          <p:cNvPr id="2050" name="Picture 2" descr="Image result for keyestudio motion sensor">
            <a:extLst>
              <a:ext uri="{FF2B5EF4-FFF2-40B4-BE49-F238E27FC236}">
                <a16:creationId xmlns:a16="http://schemas.microsoft.com/office/drawing/2014/main" id="{7E8DD075-671A-42AD-8B50-8974CF921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7062" b="19631"/>
          <a:stretch/>
        </p:blipFill>
        <p:spPr bwMode="auto">
          <a:xfrm>
            <a:off x="1500188" y="1714702"/>
            <a:ext cx="1797472" cy="130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unduino water sensor">
            <a:extLst>
              <a:ext uri="{FF2B5EF4-FFF2-40B4-BE49-F238E27FC236}">
                <a16:creationId xmlns:a16="http://schemas.microsoft.com/office/drawing/2014/main" id="{26DF029E-75B2-4AA5-B1AA-02D0AF048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3989" r="17096" b="2376"/>
          <a:stretch/>
        </p:blipFill>
        <p:spPr bwMode="auto">
          <a:xfrm>
            <a:off x="4296904" y="1486930"/>
            <a:ext cx="1360930" cy="17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B8EBED-698E-40EF-96C9-38B32377B9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5519" y="3827364"/>
            <a:ext cx="1916316" cy="139898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DE542F6-3822-469D-89B0-CC7AA4A619BC}"/>
              </a:ext>
            </a:extLst>
          </p:cNvPr>
          <p:cNvSpPr txBox="1"/>
          <p:nvPr/>
        </p:nvSpPr>
        <p:spPr>
          <a:xfrm>
            <a:off x="8693913" y="5391549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 2-24V to 5V 9V 12V 24V 2A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9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2DA4-BE82-4002-921F-0DDA77A0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Station Block Diagram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0BDCBED-9662-462C-B53F-A6654DB6F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075" y="1825625"/>
            <a:ext cx="60458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124D-36C7-478E-AE25-0A51C190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Station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C842E-4DC6-41F8-8480-6B88FCFF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49" y="1831198"/>
            <a:ext cx="6299201" cy="43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9946-9FA9-441A-A070-89E38EDE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Sprinkler Station Block Diagram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7DC8C-7B7A-491B-8042-05B6C3A82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09" y="1459653"/>
            <a:ext cx="7402614" cy="50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9E19-E4FB-4D17-BF8F-D351C53C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Sprinkler Station Schematic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346BC0-BF2E-4273-BAAC-2FCF6D246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2932"/>
            <a:ext cx="5206403" cy="3565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A162CC-58A5-48E9-93A0-9F45F252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99" y="2152932"/>
            <a:ext cx="5206403" cy="35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20638</TotalTime>
  <Words>636</Words>
  <Application>Microsoft Office PowerPoint</Application>
  <PresentationFormat>Widescreen</PresentationFormat>
  <Paragraphs>180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Corbel</vt:lpstr>
      <vt:lpstr>Times New Roman</vt:lpstr>
      <vt:lpstr>Ecology 16x9</vt:lpstr>
      <vt:lpstr>A smarter way of watering your lawn Group 4</vt:lpstr>
      <vt:lpstr>Motivation </vt:lpstr>
      <vt:lpstr>Goals &amp; Objectives</vt:lpstr>
      <vt:lpstr>PowerPoint Presentation</vt:lpstr>
      <vt:lpstr>Some Major Parts</vt:lpstr>
      <vt:lpstr>Base Station Block Diagram</vt:lpstr>
      <vt:lpstr>Base Station</vt:lpstr>
      <vt:lpstr>Sprinkler Station Block Diagram</vt:lpstr>
      <vt:lpstr>Sprinkler Station Schematic</vt:lpstr>
      <vt:lpstr>Solar  &amp; Charge Circuit </vt:lpstr>
      <vt:lpstr>Lithium Battery </vt:lpstr>
      <vt:lpstr>Wireless Mesh Network  </vt:lpstr>
      <vt:lpstr>Base Unit Layout</vt:lpstr>
      <vt:lpstr>Base Unit Software</vt:lpstr>
      <vt:lpstr>Mesh to Wi-Fi Bridge</vt:lpstr>
      <vt:lpstr>Sensor Unit Software</vt:lpstr>
      <vt:lpstr>App Design</vt:lpstr>
      <vt:lpstr>Wireframes</vt:lpstr>
      <vt:lpstr>Wireframes</vt:lpstr>
      <vt:lpstr>Wireframes</vt:lpstr>
      <vt:lpstr>Ionic Framework</vt:lpstr>
      <vt:lpstr>Cordova</vt:lpstr>
      <vt:lpstr>Main pages</vt:lpstr>
      <vt:lpstr>APIs using HTTP </vt:lpstr>
      <vt:lpstr>Issues and Solutions</vt:lpstr>
      <vt:lpstr>Budget</vt:lpstr>
      <vt:lpstr>Distribution of 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Smart</dc:title>
  <dc:creator>Kenyatta Samuels</dc:creator>
  <cp:lastModifiedBy>Marc Simon</cp:lastModifiedBy>
  <cp:revision>71</cp:revision>
  <dcterms:created xsi:type="dcterms:W3CDTF">2018-08-26T02:27:10Z</dcterms:created>
  <dcterms:modified xsi:type="dcterms:W3CDTF">2018-11-27T20:23:03Z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