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Oswald"/>
      <p:regular r:id="rId34"/>
      <p:bold r:id="rId35"/>
    </p:embeddedFont>
    <p:embeddedFont>
      <p:font typeface="Averag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2EBE77-F6E6-4557-80EC-95D8B73FCA01}">
  <a:tblStyle styleId="{402EBE77-F6E6-4557-80EC-95D8B73FCA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BF12F0-5444-4465-B4F5-85073A46B6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23" autoAdjust="0"/>
  </p:normalViewPr>
  <p:slideViewPr>
    <p:cSldViewPr snapToGrid="0">
      <p:cViewPr varScale="1">
        <p:scale>
          <a:sx n="84" d="100"/>
          <a:sy n="84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6985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6"/>
            <a:ext cx="443588" cy="105631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6" y="990800"/>
            <a:ext cx="7801500" cy="1730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21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11700" y="3057125"/>
            <a:ext cx="8520600" cy="168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 G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Victoria Abreu - CS			Christina Heagney - CpE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Lucas Ryan - CS			Doran Senior - CpE</a:t>
            </a:r>
          </a:p>
        </p:txBody>
      </p:sp>
      <p:pic>
        <p:nvPicPr>
          <p:cNvPr id="60" name="Shape 60" descr="smartkartlogo.png"/>
          <p:cNvPicPr preferRelativeResize="0"/>
          <p:nvPr/>
        </p:nvPicPr>
        <p:blipFill rotWithShape="1">
          <a:blip r:embed="rId3">
            <a:alphaModFix/>
          </a:blip>
          <a:srcRect t="47245" b="36838"/>
          <a:stretch/>
        </p:blipFill>
        <p:spPr>
          <a:xfrm>
            <a:off x="2712100" y="1597725"/>
            <a:ext cx="3719800" cy="3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ctrTitle" idx="4294967295"/>
          </p:nvPr>
        </p:nvSpPr>
        <p:spPr>
          <a:xfrm>
            <a:off x="671250" y="497200"/>
            <a:ext cx="7801500" cy="13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800"/>
              <a:t>Smart</a:t>
            </a:r>
            <a:r>
              <a:rPr lang="en" sz="6800">
                <a:solidFill>
                  <a:srgbClr val="2DB25B"/>
                </a:solidFill>
              </a:rPr>
              <a:t>Kart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71250" y="2007075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smart shopping system</a:t>
            </a:r>
          </a:p>
        </p:txBody>
      </p:sp>
      <p:sp>
        <p:nvSpPr>
          <p:cNvPr id="63" name="Shape 63"/>
          <p:cNvSpPr/>
          <p:nvPr/>
        </p:nvSpPr>
        <p:spPr>
          <a:xfrm>
            <a:off x="4307025" y="1729325"/>
            <a:ext cx="152400" cy="14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4521750" y="1729325"/>
            <a:ext cx="152400" cy="14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4720075" y="1729325"/>
            <a:ext cx="152400" cy="14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GPS/Locking System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94100" cy="143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GPS/Locking system will be used to help prevent theft of carts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Font typeface="Arial"/>
            </a:pPr>
            <a:r>
              <a:rPr lang="en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GPS will determine if a shopping cart has traveled outside of the store’s perimeter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so, the lock will engage, and cart will lose mobility</a:t>
            </a:r>
          </a:p>
          <a:p>
            <a:pPr lvl="0" indent="0" rtl="0">
              <a:spcBef>
                <a:spcPts val="0"/>
              </a:spcBef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725" y="2741153"/>
            <a:ext cx="2586052" cy="225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GPS Comparison</a:t>
            </a:r>
          </a:p>
        </p:txBody>
      </p:sp>
      <p:graphicFrame>
        <p:nvGraphicFramePr>
          <p:cNvPr id="145" name="Shape 145"/>
          <p:cNvGraphicFramePr/>
          <p:nvPr/>
        </p:nvGraphicFramePr>
        <p:xfrm>
          <a:off x="1559700" y="1428750"/>
          <a:ext cx="6961250" cy="2672625"/>
        </p:xfrm>
        <a:graphic>
          <a:graphicData uri="http://schemas.openxmlformats.org/drawingml/2006/table">
            <a:tbl>
              <a:tblPr>
                <a:noFill/>
                <a:tableStyleId>{402EBE77-F6E6-4557-80EC-95D8B73FCA01}</a:tableStyleId>
              </a:tblPr>
              <a:tblGrid>
                <a:gridCol w="16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62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Device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Satellites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Update Rate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Position Accuracy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Tracking Sensitivity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1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U-Blox NEO-6M GPS Module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50 channels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 Hz (max)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N/A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-161 dBm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Adafruit Ultimate GPS Breakout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22 Tracking w/ 66 channels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1-10 Hz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-165 dBm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49" y="3321525"/>
            <a:ext cx="761900" cy="67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WiFi Module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Once an item is scanned, the WiFi module sends the following via a POST request to an HTTPS server: 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Store ID (12 bytes)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Cart ID (12 bytes)</a:t>
            </a:r>
          </a:p>
          <a:p>
            <a:pPr marL="914400" lvl="1" indent="-35560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 ID  (7 bytes)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WiFi Module Comparison</a:t>
            </a:r>
          </a:p>
        </p:txBody>
      </p:sp>
      <p:graphicFrame>
        <p:nvGraphicFramePr>
          <p:cNvPr id="158" name="Shape 158"/>
          <p:cNvGraphicFramePr/>
          <p:nvPr/>
        </p:nvGraphicFramePr>
        <p:xfrm>
          <a:off x="952500" y="1809750"/>
          <a:ext cx="7239000" cy="2011560"/>
        </p:xfrm>
        <a:graphic>
          <a:graphicData uri="http://schemas.openxmlformats.org/drawingml/2006/table">
            <a:tbl>
              <a:tblPr>
                <a:noFill/>
                <a:tableStyleId>{402EBE77-F6E6-4557-80EC-95D8B73FCA01}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Device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Connectivity Range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Interface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HTTPS Enabled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Cost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ESP8266-01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~1,000 feet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Serial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$6.99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Adafruit ATWINC1500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~800 feet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Serial, SPI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$24.95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ESP8266-12e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~1,000 feet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Serial, SPI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$6.95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50" y="3390950"/>
            <a:ext cx="538550" cy="40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Distribution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511325"/>
            <a:ext cx="3999900" cy="298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Power Patrol Sealed Lead Acid Battery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66" name="Shape 166"/>
          <p:cNvGraphicFramePr/>
          <p:nvPr/>
        </p:nvGraphicFramePr>
        <p:xfrm>
          <a:off x="671200" y="2043475"/>
          <a:ext cx="3087950" cy="1584840"/>
        </p:xfrm>
        <a:graphic>
          <a:graphicData uri="http://schemas.openxmlformats.org/drawingml/2006/table">
            <a:tbl>
              <a:tblPr>
                <a:noFill/>
                <a:tableStyleId>{402EBE77-F6E6-4557-80EC-95D8B73FCA01}</a:tableStyleId>
              </a:tblPr>
              <a:tblGrid>
                <a:gridCol w="123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Volts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12V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Current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 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Battery Life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20 hours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Dimensions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3.5 x 2.8 x 4 in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7" name="Shape 167" descr="power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999" y="1551125"/>
            <a:ext cx="4527600" cy="311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 Comparison</a:t>
            </a:r>
          </a:p>
        </p:txBody>
      </p:sp>
      <p:graphicFrame>
        <p:nvGraphicFramePr>
          <p:cNvPr id="173" name="Shape 173"/>
          <p:cNvGraphicFramePr/>
          <p:nvPr/>
        </p:nvGraphicFramePr>
        <p:xfrm>
          <a:off x="903237" y="1123375"/>
          <a:ext cx="7929050" cy="3381255"/>
        </p:xfrm>
        <a:graphic>
          <a:graphicData uri="http://schemas.openxmlformats.org/drawingml/2006/table">
            <a:tbl>
              <a:tblPr>
                <a:noFill/>
                <a:tableStyleId>{402EBE77-F6E6-4557-80EC-95D8B73FCA01}</a:tableStyleId>
              </a:tblPr>
              <a:tblGrid>
                <a:gridCol w="145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Device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Operational Voltage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Memory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Speed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I/O Pins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Power Consumption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Price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MSP430G2553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1.8V – 3.6V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16 KB FLASH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0.5 SRAM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16 MHz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Active Mode: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230μA w/ 1 MHz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Off Mode: 0.1μA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$9.99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ATmega2560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4.5V – 5.5V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256 KB FLASH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 KB EEPROM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 KB SRAM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16 MHz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Active Mode: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500μA w/ 1 MHz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Off Mode: 0.1μA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$45.95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8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ATmega328P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1.8V – 5.5V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32 KB FLASH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 KB EEPROM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 KB SRAM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20 MHz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Active Mode: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0.2mA w/ 1 MHz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Off Mode: 0.1μA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$24.95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91" y="3428224"/>
            <a:ext cx="64645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0225"/>
            <a:ext cx="8520599" cy="496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Voltage Regulator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9200"/>
            <a:ext cx="8839199" cy="2345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 Prototype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250" y="1083250"/>
            <a:ext cx="679351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Software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34847"/>
            <a:ext cx="8520599" cy="995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2500" b="0" i="0" u="none" strike="noStrike" cap="none" dirty="0">
                <a:solidFill>
                  <a:schemeClr val="dk1"/>
                </a:solidFill>
                <a:sym typeface="Oswald"/>
              </a:rPr>
              <a:t>Project </a:t>
            </a:r>
            <a:r>
              <a:rPr lang="en" sz="2500" dirty="0"/>
              <a:t>Motivation</a:t>
            </a:r>
            <a:r>
              <a:rPr lang="en" sz="2500" b="0" i="0" u="none" strike="noStrike" cap="none" dirty="0">
                <a:solidFill>
                  <a:schemeClr val="dk1"/>
                </a:solidFill>
                <a:sym typeface="Oswald"/>
              </a:rPr>
              <a:t>: What is the problem? </a:t>
            </a:r>
            <a:r>
              <a:rPr lang="en" sz="2500" dirty="0"/>
              <a:t>W</a:t>
            </a:r>
            <a:r>
              <a:rPr lang="en" sz="2500" b="0" i="0" u="none" strike="noStrike" cap="none" dirty="0">
                <a:solidFill>
                  <a:schemeClr val="dk1"/>
                </a:solidFill>
                <a:sym typeface="Oswald"/>
              </a:rPr>
              <a:t>hy do we care?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844459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Currently, shopping can be a hassle: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Waiting in long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checkout lines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Spending time collecting coupons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on a budget, keeping track of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subtotal manually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all these factors, a simple task like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shopping becomes hectic and wastes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ime.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S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martKart shopping system is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solution to this.</a:t>
            </a: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2" name="Shape 7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157" y="2680851"/>
            <a:ext cx="3684900" cy="20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UI Design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2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Angular.js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Creating a Progressive Web App</a:t>
            </a:r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Currently working on connecting the backend with the frontend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1625" y="873925"/>
            <a:ext cx="2110800" cy="39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UI </a:t>
            </a:r>
            <a:r>
              <a:rPr lang="en"/>
              <a:t>Wireframes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03" y="865325"/>
            <a:ext cx="2103900" cy="39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469" y="865325"/>
            <a:ext cx="2112000" cy="39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 Architecture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MongoDB (Database)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Express (Web Server)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Angular (FrontEnd)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Express-jwt (Web Tokens)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Socket.io (Web Sockets)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Stripe (Payment processing)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S3 (File storage)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750" y="1247402"/>
            <a:ext cx="3946073" cy="2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Block Diagram: </a:t>
            </a:r>
            <a:r>
              <a:rPr lang="en"/>
              <a:t>Software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425" y="1170125"/>
            <a:ext cx="4254371" cy="382097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Business Logic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Bind user with selected cart in database and create their virtual shopping cart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sockets to update user’s running cart as they add/remove items from their cart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When users are being cashed out, we charge their card on account to the selected store’s bank account via Stripe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Users can view stores’ products and coupons, as well as calculate the cost of their shopping list in real time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Database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11700" y="1050487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14350" lvl="0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Collection:</a:t>
            </a:r>
          </a:p>
          <a:p>
            <a:pPr marL="971550" lvl="1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</a:p>
          <a:p>
            <a:pPr marL="97155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Coupons</a:t>
            </a:r>
          </a:p>
          <a:p>
            <a:pPr marL="97155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Store Information</a:t>
            </a:r>
          </a:p>
          <a:p>
            <a:pPr marL="97155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</a:p>
          <a:p>
            <a:pPr marL="97155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Purchases</a:t>
            </a:r>
          </a:p>
          <a:p>
            <a:pPr marL="514350" lvl="0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Storing payment sources (bank account/credit/debit cards) tokens from stripe for PCI compliance</a:t>
            </a:r>
          </a:p>
          <a:p>
            <a:pPr marL="514350" lvl="0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Storing aws s3 url to account receipts to improve lookup time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Administrative Content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/>
              <a:t>Work Distribution</a:t>
            </a:r>
          </a:p>
        </p:txBody>
      </p:sp>
      <p:graphicFrame>
        <p:nvGraphicFramePr>
          <p:cNvPr id="249" name="Shape 249"/>
          <p:cNvGraphicFramePr/>
          <p:nvPr/>
        </p:nvGraphicFramePr>
        <p:xfrm>
          <a:off x="952500" y="1143425"/>
          <a:ext cx="7239000" cy="3769080"/>
        </p:xfrm>
        <a:graphic>
          <a:graphicData uri="http://schemas.openxmlformats.org/drawingml/2006/table">
            <a:tbl>
              <a:tblPr>
                <a:noFill/>
                <a:tableStyleId>{402EBE77-F6E6-4557-80EC-95D8B73FCA01}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Component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Power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Doran Senior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Christina Heagney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GPS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Doran Senior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Christina Heagney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Locking Mechanism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Christina Heagney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Doran Senior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RFID System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Christina Heagney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Doran Senior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PCB</a:t>
                      </a:r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Christina Heagney</a:t>
                      </a:r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Doran Senior</a:t>
                      </a:r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Database</a:t>
                      </a: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Lucas Ryan</a:t>
                      </a: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Victoria Abreu</a:t>
                      </a: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Payment System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Lucas Ryan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Victoria Abreu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Communication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Victoria Abreu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Lucas Ryan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User Interface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Victoria Abreu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Lucas Ryan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Budget</a:t>
            </a:r>
          </a:p>
        </p:txBody>
      </p:sp>
      <p:graphicFrame>
        <p:nvGraphicFramePr>
          <p:cNvPr id="255" name="Shape 255"/>
          <p:cNvGraphicFramePr/>
          <p:nvPr>
            <p:extLst>
              <p:ext uri="{D42A27DB-BD31-4B8C-83A1-F6EECF244321}">
                <p14:modId xmlns:p14="http://schemas.microsoft.com/office/powerpoint/2010/main" val="3258705388"/>
              </p:ext>
            </p:extLst>
          </p:nvPr>
        </p:nvGraphicFramePr>
        <p:xfrm>
          <a:off x="674962" y="1044539"/>
          <a:ext cx="7794075" cy="4021858"/>
        </p:xfrm>
        <a:graphic>
          <a:graphicData uri="http://schemas.openxmlformats.org/drawingml/2006/table">
            <a:tbl>
              <a:tblPr>
                <a:noFill/>
                <a:tableStyleId>{23BF12F0-5444-4465-B4F5-85073A46B659}</a:tableStyleId>
              </a:tblPr>
              <a:tblGrid>
                <a:gridCol w="259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6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QUANTITY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EST. COST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</a:rPr>
                        <a:t>RFID Scanner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$39.95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RFID Tags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50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$19.20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GPS 66 Channel Breakout Board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$39.95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Arduino Uno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$22.00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PCB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$70.00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Wifi Module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$4.00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Payment System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$50.00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Shopping Cart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$40.00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</a:rPr>
                        <a:t>BreadBoard (830 pins)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</a:rPr>
                        <a:t>$2.99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</a:rPr>
                        <a:t>Battery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</a:rPr>
                        <a:t>$11.99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122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</a:rPr>
                        <a:t> Total: $300.08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Oswald"/>
              <a:buNone/>
            </a:pPr>
            <a:r>
              <a:rPr lang="en"/>
              <a:t>Issues Encountered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11700" y="1180421"/>
            <a:ext cx="8470200" cy="310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Arial"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RFID sensor is short-ranged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Longer range sensor is more expensive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Researching how to extend the range of our current sensor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Mapping Store coupons to products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rial"/>
            </a:pPr>
            <a:r>
              <a:rPr lang="en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Structure data that queries coupon products effectively that can scale well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rial"/>
            </a:pPr>
            <a:r>
              <a:rPr lang="en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Solution: keep id of all the coupons and products a store currently accepts/offers and filter through those arrays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Project Overview: Our Goal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20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Motivated by the Amazon Go Supermarket, our project is a portable,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lower-cost</a:t>
            </a: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alternative.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SmartKart will: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Remove the issue of long lines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Assist users by providing coupons available at the current store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Display the cost of the products in their shopping cart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endParaRPr sz="1800" b="0" i="0" u="none" strike="noStrike" cap="none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9" name="Shape 79" descr="Image result for florida hurricane long lines for food at sto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7146" y="2976430"/>
            <a:ext cx="2170800" cy="14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5850975" y="2430499"/>
            <a:ext cx="2675100" cy="2454300"/>
          </a:xfrm>
          <a:prstGeom prst="noSmoking">
            <a:avLst>
              <a:gd name="adj" fmla="val 10195"/>
            </a:avLst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387" y="1017721"/>
            <a:ext cx="3038273" cy="11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487" y="1190625"/>
            <a:ext cx="4391025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is a SmartKart?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3750" y="2540247"/>
            <a:ext cx="2163250" cy="20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2679" y="445025"/>
            <a:ext cx="1193870" cy="22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94225" y="1158375"/>
            <a:ext cx="5282100" cy="328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The SmartKart is a portable system that interfaces with a mobile app to improve the shopping experience: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RFID technology will track items that have been added/removed from the cart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Upon exiting the store, the customer's account will be charged, and an electronic receipt will be generated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GPS will monitor the cart’s current location to help prevent theft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The app will store the current coupons available, account information, and handle payment transactions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Project Requirements: General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overall shopping cart shall be no bigger than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45"H x 25"W x 25"D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overall system</a:t>
            </a: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shall weigh no greater than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lbs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overall system shall cost no more than $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 to build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user shall be able to grasp the functionality of the GUI in approximately one minute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device will allow users to purchase at least 25 items at a time</a:t>
            </a:r>
          </a:p>
        </p:txBody>
      </p:sp>
      <p:pic>
        <p:nvPicPr>
          <p:cNvPr id="96" name="Shape 96" descr="Image result for requirem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64364">
            <a:off x="6686311" y="288823"/>
            <a:ext cx="2443398" cy="962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Overall System Design</a:t>
            </a:r>
          </a:p>
        </p:txBody>
      </p:sp>
      <p:pic>
        <p:nvPicPr>
          <p:cNvPr id="102" name="Shape 102" descr="blockdiagram(9_21_17)(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87" y="1339925"/>
            <a:ext cx="5514975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811350" y="2206714"/>
            <a:ext cx="365700" cy="29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>
                <a:solidFill>
                  <a:schemeClr val="accent6">
                    <a:lumMod val="10000"/>
                  </a:schemeClr>
                </a:solidFill>
              </a:rPr>
              <a:t>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Hardware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RFID System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640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RFID sensors and tags will keep track of all items a shopper adds/removes from their shopping cart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Each item will have a unique RFID tag 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RFID sensor will be placed on the inside railing of the shopping cart</a:t>
            </a:r>
          </a:p>
          <a:p>
            <a:pPr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3900" y="2705100"/>
            <a:ext cx="2438400" cy="243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Shape 116"/>
          <p:cNvCxnSpPr/>
          <p:nvPr/>
        </p:nvCxnSpPr>
        <p:spPr>
          <a:xfrm flipH="1">
            <a:off x="6868125" y="3037475"/>
            <a:ext cx="459000" cy="608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" name="Shape 117"/>
          <p:cNvCxnSpPr/>
          <p:nvPr/>
        </p:nvCxnSpPr>
        <p:spPr>
          <a:xfrm flipH="1">
            <a:off x="7599950" y="3220200"/>
            <a:ext cx="546900" cy="574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8700" y="310800"/>
            <a:ext cx="1236075" cy="16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6325" y="889649"/>
            <a:ext cx="661916" cy="65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 rot="-1422242">
            <a:off x="7088834" y="1783743"/>
            <a:ext cx="276857" cy="9094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980315">
            <a:off x="6466411" y="2877483"/>
            <a:ext cx="661924" cy="45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819685">
            <a:off x="8059411" y="3574108"/>
            <a:ext cx="661924" cy="45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0126" y="279273"/>
            <a:ext cx="937450" cy="14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5945" y="872940"/>
            <a:ext cx="591007" cy="56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 rot="1422242" flipH="1">
            <a:off x="7790059" y="1783731"/>
            <a:ext cx="276857" cy="9094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RFID Comparison</a:t>
            </a:r>
          </a:p>
        </p:txBody>
      </p:sp>
      <p:graphicFrame>
        <p:nvGraphicFramePr>
          <p:cNvPr id="131" name="Shape 131"/>
          <p:cNvGraphicFramePr/>
          <p:nvPr/>
        </p:nvGraphicFramePr>
        <p:xfrm>
          <a:off x="1028700" y="1638300"/>
          <a:ext cx="7234450" cy="1449500"/>
        </p:xfrm>
        <a:graphic>
          <a:graphicData uri="http://schemas.openxmlformats.org/drawingml/2006/table">
            <a:tbl>
              <a:tblPr>
                <a:noFill/>
                <a:tableStyleId>{402EBE77-F6E6-4557-80EC-95D8B73FCA01}</a:tableStyleId>
              </a:tblPr>
              <a:tblGrid>
                <a:gridCol w="20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1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Device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Dimensions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Range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Frequency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Price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RFID Reader ID-3LA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0.7” x 0.8”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Up to 4”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125 kHz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$25.95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PN532 NFC/RFID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2.1" x 4.7"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Up to 4”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13.56 MHz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$35.95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2641550"/>
            <a:ext cx="546249" cy="483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1000</Words>
  <Application>Microsoft Office PowerPoint</Application>
  <PresentationFormat>On-screen Show (16:9)</PresentationFormat>
  <Paragraphs>266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Oswald</vt:lpstr>
      <vt:lpstr>Average</vt:lpstr>
      <vt:lpstr>Arial</vt:lpstr>
      <vt:lpstr>Slate</vt:lpstr>
      <vt:lpstr>SmartKart</vt:lpstr>
      <vt:lpstr>Project Motivation: What is the problem? Why do we care?</vt:lpstr>
      <vt:lpstr>Project Overview: Our Goal</vt:lpstr>
      <vt:lpstr>What is a SmartKart?</vt:lpstr>
      <vt:lpstr>Project Requirements: General</vt:lpstr>
      <vt:lpstr>Overall System Design</vt:lpstr>
      <vt:lpstr>Hardware</vt:lpstr>
      <vt:lpstr>RFID System</vt:lpstr>
      <vt:lpstr>RFID Comparison</vt:lpstr>
      <vt:lpstr>GPS/Locking System</vt:lpstr>
      <vt:lpstr>GPS Comparison</vt:lpstr>
      <vt:lpstr>WiFi Module</vt:lpstr>
      <vt:lpstr>WiFi Module Comparison</vt:lpstr>
      <vt:lpstr>Power Distribution</vt:lpstr>
      <vt:lpstr>Microcontroller Comparison</vt:lpstr>
      <vt:lpstr>PowerPoint Presentation</vt:lpstr>
      <vt:lpstr>Voltage Regulator</vt:lpstr>
      <vt:lpstr>System Prototype</vt:lpstr>
      <vt:lpstr>Software</vt:lpstr>
      <vt:lpstr>UI Design</vt:lpstr>
      <vt:lpstr>UI Wireframes</vt:lpstr>
      <vt:lpstr>System Architecture</vt:lpstr>
      <vt:lpstr>Block Diagram: Software</vt:lpstr>
      <vt:lpstr>Business Logic</vt:lpstr>
      <vt:lpstr>Database</vt:lpstr>
      <vt:lpstr>Administrative Content</vt:lpstr>
      <vt:lpstr>Work Distribution</vt:lpstr>
      <vt:lpstr>Budget</vt:lpstr>
      <vt:lpstr>Issues Encountered</vt:lpstr>
      <vt:lpstr>Progress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SmartKart</dc:title>
  <dc:creator>ch</dc:creator>
  <cp:lastModifiedBy>ch</cp:lastModifiedBy>
  <cp:revision>4</cp:revision>
  <dcterms:modified xsi:type="dcterms:W3CDTF">2017-10-02T20:02:47Z</dcterms:modified>
</cp:coreProperties>
</file>