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Raleway"/>
      <p:regular r:id="rId45"/>
      <p:bold r:id="rId46"/>
      <p:italic r:id="rId47"/>
      <p:boldItalic r:id="rId48"/>
    </p:embeddedFont>
    <p:embeddedFont>
      <p:font typeface="Nunito"/>
      <p:regular r:id="rId49"/>
      <p:bold r:id="rId50"/>
      <p:italic r:id="rId51"/>
      <p:boldItalic r:id="rId52"/>
    </p:embeddedFont>
    <p:embeddedFont>
      <p:font typeface="Average"/>
      <p:regular r:id="rId53"/>
    </p:embeddedFont>
    <p:embeddedFont>
      <p:font typeface="Oswald"/>
      <p:regular r:id="rId54"/>
      <p:bold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Cary McEwan"/>
  <p:cmAuthor clrIdx="1" id="1" initials="" lastIdx="1" name="Sommer Hilliar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422DCE7-0650-419B-8AF3-FCEF8B44CA02}">
  <a:tblStyle styleId="{6422DCE7-0650-419B-8AF3-FCEF8B44CA02}"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FE1C379-95E7-46CC-9F74-CFC4BEC61EF5}" styleName="Table_1">
    <a:wholeTbl>
      <a:tcTxStyle>
        <a:font>
          <a:latin typeface="Arial"/>
          <a:ea typeface="Arial"/>
          <a:cs typeface="Arial"/>
        </a:font>
        <a:srgbClr val="000000"/>
      </a:tcTxStyle>
      <a:tcStyle>
        <a:tcBdr>
          <a:left>
            <a:ln cap="flat" cmpd="sng">
              <a:solidFill>
                <a:srgbClr val="000000"/>
              </a:solidFill>
              <a:prstDash val="solid"/>
              <a:round/>
              <a:headEnd len="med" w="med" type="none"/>
              <a:tailEnd len="med" w="med" type="none"/>
            </a:ln>
          </a:left>
          <a:right>
            <a:ln cap="flat" cmpd="sng">
              <a:solidFill>
                <a:srgbClr val="000000"/>
              </a:solidFill>
              <a:prstDash val="solid"/>
              <a:round/>
              <a:headEnd len="med" w="med" type="none"/>
              <a:tailEnd len="med" w="med" type="none"/>
            </a:ln>
          </a:right>
          <a:top>
            <a:ln cap="flat" cmpd="sng">
              <a:solidFill>
                <a:srgbClr val="000000"/>
              </a:solidFill>
              <a:prstDash val="solid"/>
              <a:round/>
              <a:headEnd len="med" w="med" type="none"/>
              <a:tailEnd len="med" w="med" type="none"/>
            </a:ln>
          </a:top>
          <a:bottom>
            <a:ln cap="flat" cmpd="sng">
              <a:solidFill>
                <a:srgbClr val="000000"/>
              </a:solidFill>
              <a:prstDash val="solid"/>
              <a:round/>
              <a:headEnd len="med" w="med" type="none"/>
              <a:tailEnd len="med" w="med" type="none"/>
            </a:ln>
          </a:bottom>
          <a:insideH>
            <a:ln cap="flat" cmpd="sng">
              <a:solidFill>
                <a:srgbClr val="000000"/>
              </a:solidFill>
              <a:prstDash val="solid"/>
              <a:round/>
              <a:headEnd len="med" w="med" type="none"/>
              <a:tailEnd len="med" w="med" type="none"/>
            </a:ln>
          </a:insideH>
          <a:insideV>
            <a:ln cap="flat" cmpd="sng">
              <a:solidFill>
                <a:srgbClr val="000000"/>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EB12F37-1D18-4F5F-A2F4-FAA14D800A1E}" styleName="Table_2">
    <a:wholeTbl>
      <a:tcTxStyle>
        <a:font>
          <a:latin typeface="Arial"/>
          <a:ea typeface="Arial"/>
          <a:cs typeface="Arial"/>
        </a:font>
        <a:srgbClr val="000000"/>
      </a:tcTxStyle>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9F99C32-063A-43FD-8C3D-8D1092831EBB}"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aleway-bold.fntdata"/><Relationship Id="rId45"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Raleway-boldItalic.fntdata"/><Relationship Id="rId47" Type="http://schemas.openxmlformats.org/officeDocument/2006/relationships/font" Target="fonts/Raleway-italic.fntdata"/><Relationship Id="rId49" Type="http://schemas.openxmlformats.org/officeDocument/2006/relationships/font" Target="fonts/Nuni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unito-italic.fntdata"/><Relationship Id="rId50" Type="http://schemas.openxmlformats.org/officeDocument/2006/relationships/font" Target="fonts/Nunito-bold.fntdata"/><Relationship Id="rId53" Type="http://schemas.openxmlformats.org/officeDocument/2006/relationships/font" Target="fonts/Average-regular.fntdata"/><Relationship Id="rId52" Type="http://schemas.openxmlformats.org/officeDocument/2006/relationships/font" Target="fonts/Nunito-boldItalic.fntdata"/><Relationship Id="rId11" Type="http://schemas.openxmlformats.org/officeDocument/2006/relationships/slide" Target="slides/slide5.xml"/><Relationship Id="rId55" Type="http://schemas.openxmlformats.org/officeDocument/2006/relationships/font" Target="fonts/Oswald-bold.fntdata"/><Relationship Id="rId10" Type="http://schemas.openxmlformats.org/officeDocument/2006/relationships/slide" Target="slides/slide4.xml"/><Relationship Id="rId54" Type="http://schemas.openxmlformats.org/officeDocument/2006/relationships/font" Target="fonts/Oswald-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9-09T23:07:06.538">
    <p:pos x="6000" y="0"/>
    <p:text>Please disregard the sequence from this point forward. I'm sure some things will be moved around as more slides/content is added.</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7-11-27T04:41:40.913">
    <p:pos x="6000" y="0"/>
    <p:text>probs remove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7-11-28T02:25:29.290">
    <p:pos x="6000" y="0"/>
    <p:text>i'm thinking we can remove</p:text>
  </p:cm>
  <p:cm authorId="1" idx="1" dt="2017-11-28T02:25:29.290">
    <p:pos x="6000" y="100"/>
    <p:text>fo sho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Introduce ourselves first, then the project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Isaias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Isaias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Isaias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The 3D scanning system depends on wireless communication for transmission of the point cloud file to computer, where the output can then be 3d printed. For our use, the system requires low power consumption and long battery life. Transmission speed isn’t very important as there will only be intermittent transmissions not a constant stream. As a result, we opted for Bluetooth Low Energy, also referred to as BLE. As you can see from the table, it clearly lacks the performance of Wi-Fi Direct or Bluetooth Classic, however, its extended battery life is perfect for our use, especially with an idle mode which offers an even further reduced power consumption.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For our microcontroller, or moreso embedded processing unit, we opted for the Raspberry Pi 3 Model B. Some important specs for our system include its 1.2 GHz clock rate and </a:t>
            </a:r>
            <a:r>
              <a:rPr lang="en">
                <a:solidFill>
                  <a:schemeClr val="dk2"/>
                </a:solidFill>
              </a:rPr>
              <a:t>1 GB SDRAM a</a:t>
            </a:r>
            <a:r>
              <a:rPr lang="en"/>
              <a:t> which will be necessary for processing point cloud data while also remaining within the time constraint specified in the specification. The 40 GPIO pins allow for a ton of input/output potential. The onboard HDMI allows us to directly connect to our display and allows for features such as camera preview (which will be touched on later) as well as for the potential of on board display of the scan’s output. Some other cool features include its virtual lack of code size limitation, extensive developer community and on board support of Bluetooth Low Energy. All this for a </a:t>
            </a:r>
            <a:r>
              <a:rPr lang="en"/>
              <a:t>measly $35 </a:t>
            </a:r>
            <a:r>
              <a:rPr lang="en"/>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For our software development environment, we’ll be coding primarily in Python and C++. For that we’ll be using Jetbrains’ Pycharm and Resharper C++. For those of you unfamiliar with Jetbrains’ IDE’s, I highly recommend them. They offer products for basically every language. The operating system that we’ll be using, which has long been installed on our Raspberry Pi, is Raspbian which is a distribution of Linux. This is extremely useful as there’s a ton of support available due to the amount of Raspberry Pi users that opt for this operating system. For our version control, we’ll be using the popular GitHub, just to make sure no data is loss and allow for the most efficient software development process. As a result of this, we’ve already started implementing the agile model, focusing on keeping each other updated on our existing progress and crossing off tasks as we go.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Another extremely important function of the Raspberry Pi in our system is communicating with the other devices. As the brain of the system, the Raspberry Pi is responsible for telling the stepper motor when to step, the camera when to capture an image,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Sam</a:t>
            </a: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For communicating with the stepper motor driver, we opted for the RPi.GPIO python library. This library isn’t specific to the stepper motor driver, it actually is a relatively general library that provides control of each of the 40 GPIO pins to users. The stepper motor used in our system operates on a rising edge clock. This is simulated by sending a signal of 0 to that pin and then a signal of 1. This essentially toggles it from off to on, where the step is taken at the point shown in the diagram. Though in an ideal situation, the step is taken immediately at the corner of that edge, in practice there is perhaps a nanosecond degree of delay between the transmission of the signal and the motor’s response.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Cary - For handling communication with the Raspberry Pi Camera, we opted for the PiCamera Python Library. This was actually one of the major benefits of selecting the Pi Camera, this library that offers direct support. Note that we didn’t use the RPi.GPIO library because the Camera is connected directly to the camera port as opposed to a GPIO Pin. The primary functions that the library offers are a Preview which shows users what the camera sees (similarly to how one operates on a smartphone) and a capture which simply takes the picture.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Communication Flowchart</a:t>
            </a:r>
          </a:p>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Cary - We’ve already begin conducting an end to end tests for the system. One thing we wanted to ensure was that the system was physically capable of meeting the 5 second scan time. The integration test we performed consisted of rotating the motor at 400 steps per revolution. At each step an image was taken (so a total of 400 images were captured). Note that no image processing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Sommer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Sam</a:t>
            </a:r>
          </a:p>
          <a:p>
            <a:pPr lvl="0">
              <a:spcBef>
                <a:spcPts val="0"/>
              </a:spcBef>
              <a:buNone/>
            </a:pPr>
            <a:r>
              <a:t/>
            </a:r>
            <a:endParaRPr/>
          </a:p>
          <a:p>
            <a:pPr lvl="0">
              <a:spcBef>
                <a:spcPts val="0"/>
              </a:spcBef>
              <a:buNone/>
            </a:pPr>
            <a:r>
              <a:rPr lang="en"/>
              <a:t>Two main focuses -- Utility and Simplicity. </a:t>
            </a:r>
          </a:p>
          <a:p>
            <a:pPr lvl="0" rtl="0">
              <a:spcBef>
                <a:spcPts val="0"/>
              </a:spcBef>
              <a:buNone/>
            </a:pPr>
            <a:r>
              <a:rPr lang="en"/>
              <a:t>The former refers to the range of object types which our scanner can handle. We want our design to handle as many cases as possible, from smooth reflective surfaces to rough, highly-absorbing ones. All image processing will happen on-board the device with no external software necessary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Cary - This graph offers a visual representation of our progress to date. With the completion of senior design 1, the research phase is done and each section below covers the major components of our implementation. The PCB is at roughly 50% completion, we’ll be ordering and begin testing it shortly. Sam has made substantial progress on the point cloud extraction and the majority of what’s left it simply translating it to OpenCV. In regards to Bluetooth Transmission, I’ve began working with a library to facilitate this and now need to focus on doing so on the Raspberry Pi itself. Upon tackling most of the PCB design, we’re now turning some of our efforts to the physical enclosure, where Isais will be leading the front there.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What’s next? </a:t>
            </a:r>
          </a:p>
          <a:p>
            <a:pPr lvl="0">
              <a:spcBef>
                <a:spcPts val="0"/>
              </a:spcBef>
              <a:buNone/>
            </a:pPr>
            <a:r>
              <a:rPr lang="en"/>
              <a:t>Finalizing and order the PCB. We hope to have that done by the end of next week.</a:t>
            </a:r>
          </a:p>
          <a:p>
            <a:pPr lvl="0">
              <a:spcBef>
                <a:spcPts val="0"/>
              </a:spcBef>
              <a:buNone/>
            </a:pPr>
            <a:r>
              <a:rPr lang="en"/>
              <a:t>As mentioned before, translating the point cloud extraction to opencv code.</a:t>
            </a:r>
          </a:p>
          <a:p>
            <a:pPr lvl="0">
              <a:spcBef>
                <a:spcPts val="0"/>
              </a:spcBef>
              <a:buNone/>
            </a:pPr>
            <a:r>
              <a:rPr lang="en"/>
              <a:t>Writing the software for bluetooth interfacing and transmission of the point cloud data.</a:t>
            </a:r>
          </a:p>
          <a:p>
            <a:pPr lvl="0">
              <a:spcBef>
                <a:spcPts val="0"/>
              </a:spcBef>
              <a:buNone/>
            </a:pPr>
            <a:r>
              <a:rPr lang="en"/>
              <a:t>Finalizing design for the container of the system, then begin its implementation.</a:t>
            </a:r>
          </a:p>
          <a:p>
            <a:pPr lvl="0" rtl="0">
              <a:spcBef>
                <a:spcPts val="0"/>
              </a:spcBef>
              <a:buNone/>
            </a:pPr>
            <a:r>
              <a:rPr lang="en"/>
              <a:t>Most importantly, testing. We want to make sure to allocate sufficient time for testing the system and verifying that is production ready before delivery.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All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Isaias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14" name="Shape 14"/>
          <p:cNvSpPr txBox="1"/>
          <p:nvPr>
            <p:ph type="ctrTitle"/>
          </p:nvPr>
        </p:nvSpPr>
        <p:spPr>
          <a:xfrm>
            <a:off x="671258" y="990800"/>
            <a:ext cx="7801500" cy="1730100"/>
          </a:xfrm>
          <a:prstGeom prst="rect">
            <a:avLst/>
          </a:prstGeom>
        </p:spPr>
        <p:txBody>
          <a:bodyPr anchorCtr="0" anchor="b" bIns="91425" lIns="91425" rIns="91425" wrap="square" tIns="91425"/>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p:txBody>
      </p:sp>
      <p:sp>
        <p:nvSpPr>
          <p:cNvPr id="15" name="Shape 15"/>
          <p:cNvSpPr txBox="1"/>
          <p:nvPr>
            <p:ph idx="1" type="subTitle"/>
          </p:nvPr>
        </p:nvSpPr>
        <p:spPr>
          <a:xfrm>
            <a:off x="671250" y="3174876"/>
            <a:ext cx="78015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3" name="Shape 43"/>
          <p:cNvSpPr txBox="1"/>
          <p:nvPr>
            <p:ph idx="1" type="subTitle"/>
          </p:nvPr>
        </p:nvSpPr>
        <p:spPr>
          <a:xfrm>
            <a:off x="265500" y="28452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3000"/>
              <a:buFont typeface="Oswald"/>
              <a:buNone/>
              <a:defRPr sz="3000">
                <a:solidFill>
                  <a:schemeClr val="dk1"/>
                </a:solidFill>
                <a:latin typeface="Oswald"/>
                <a:ea typeface="Oswald"/>
                <a:cs typeface="Oswald"/>
                <a:sym typeface="Oswald"/>
              </a:defRPr>
            </a:lvl1pPr>
            <a:lvl2pPr lvl="1">
              <a:spcBef>
                <a:spcPts val="0"/>
              </a:spcBef>
              <a:buClr>
                <a:schemeClr val="dk1"/>
              </a:buClr>
              <a:buSzPts val="3000"/>
              <a:buFont typeface="Oswald"/>
              <a:buNone/>
              <a:defRPr sz="3000">
                <a:solidFill>
                  <a:schemeClr val="dk1"/>
                </a:solidFill>
                <a:latin typeface="Oswald"/>
                <a:ea typeface="Oswald"/>
                <a:cs typeface="Oswald"/>
                <a:sym typeface="Oswald"/>
              </a:defRPr>
            </a:lvl2pPr>
            <a:lvl3pPr lvl="2">
              <a:spcBef>
                <a:spcPts val="0"/>
              </a:spcBef>
              <a:buClr>
                <a:schemeClr val="dk1"/>
              </a:buClr>
              <a:buSzPts val="3000"/>
              <a:buFont typeface="Oswald"/>
              <a:buNone/>
              <a:defRPr sz="3000">
                <a:solidFill>
                  <a:schemeClr val="dk1"/>
                </a:solidFill>
                <a:latin typeface="Oswald"/>
                <a:ea typeface="Oswald"/>
                <a:cs typeface="Oswald"/>
                <a:sym typeface="Oswald"/>
              </a:defRPr>
            </a:lvl3pPr>
            <a:lvl4pPr lvl="3">
              <a:spcBef>
                <a:spcPts val="0"/>
              </a:spcBef>
              <a:buClr>
                <a:schemeClr val="dk1"/>
              </a:buClr>
              <a:buSzPts val="3000"/>
              <a:buFont typeface="Oswald"/>
              <a:buNone/>
              <a:defRPr sz="3000">
                <a:solidFill>
                  <a:schemeClr val="dk1"/>
                </a:solidFill>
                <a:latin typeface="Oswald"/>
                <a:ea typeface="Oswald"/>
                <a:cs typeface="Oswald"/>
                <a:sym typeface="Oswald"/>
              </a:defRPr>
            </a:lvl4pPr>
            <a:lvl5pPr lvl="4">
              <a:spcBef>
                <a:spcPts val="0"/>
              </a:spcBef>
              <a:buClr>
                <a:schemeClr val="dk1"/>
              </a:buClr>
              <a:buSzPts val="3000"/>
              <a:buFont typeface="Oswald"/>
              <a:buNone/>
              <a:defRPr sz="3000">
                <a:solidFill>
                  <a:schemeClr val="dk1"/>
                </a:solidFill>
                <a:latin typeface="Oswald"/>
                <a:ea typeface="Oswald"/>
                <a:cs typeface="Oswald"/>
                <a:sym typeface="Oswald"/>
              </a:defRPr>
            </a:lvl5pPr>
            <a:lvl6pPr lvl="5">
              <a:spcBef>
                <a:spcPts val="0"/>
              </a:spcBef>
              <a:buClr>
                <a:schemeClr val="dk1"/>
              </a:buClr>
              <a:buSzPts val="3000"/>
              <a:buFont typeface="Oswald"/>
              <a:buNone/>
              <a:defRPr sz="3000">
                <a:solidFill>
                  <a:schemeClr val="dk1"/>
                </a:solidFill>
                <a:latin typeface="Oswald"/>
                <a:ea typeface="Oswald"/>
                <a:cs typeface="Oswald"/>
                <a:sym typeface="Oswald"/>
              </a:defRPr>
            </a:lvl6pPr>
            <a:lvl7pPr lvl="6">
              <a:spcBef>
                <a:spcPts val="0"/>
              </a:spcBef>
              <a:buClr>
                <a:schemeClr val="dk1"/>
              </a:buClr>
              <a:buSzPts val="3000"/>
              <a:buFont typeface="Oswald"/>
              <a:buNone/>
              <a:defRPr sz="3000">
                <a:solidFill>
                  <a:schemeClr val="dk1"/>
                </a:solidFill>
                <a:latin typeface="Oswald"/>
                <a:ea typeface="Oswald"/>
                <a:cs typeface="Oswald"/>
                <a:sym typeface="Oswald"/>
              </a:defRPr>
            </a:lvl7pPr>
            <a:lvl8pPr lvl="7">
              <a:spcBef>
                <a:spcPts val="0"/>
              </a:spcBef>
              <a:buClr>
                <a:schemeClr val="dk1"/>
              </a:buClr>
              <a:buSzPts val="3000"/>
              <a:buFont typeface="Oswald"/>
              <a:buNone/>
              <a:defRPr sz="3000">
                <a:solidFill>
                  <a:schemeClr val="dk1"/>
                </a:solidFill>
                <a:latin typeface="Oswald"/>
                <a:ea typeface="Oswald"/>
                <a:cs typeface="Oswald"/>
                <a:sym typeface="Oswald"/>
              </a:defRPr>
            </a:lvl8pPr>
            <a:lvl9pPr lvl="8">
              <a:spcBef>
                <a:spcPts val="0"/>
              </a:spcBef>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ts val="18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comments" Target="../comments/comment3.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idx="4294967295" type="ctrTitle"/>
          </p:nvPr>
        </p:nvSpPr>
        <p:spPr>
          <a:xfrm>
            <a:off x="1687926" y="135200"/>
            <a:ext cx="6280200" cy="1730100"/>
          </a:xfrm>
          <a:prstGeom prst="rect">
            <a:avLst/>
          </a:prstGeom>
        </p:spPr>
        <p:txBody>
          <a:bodyPr anchorCtr="0" anchor="t" bIns="91425" lIns="91425" rIns="91425" wrap="square" tIns="91425">
            <a:noAutofit/>
          </a:bodyPr>
          <a:lstStyle/>
          <a:p>
            <a:pPr lvl="0">
              <a:spcBef>
                <a:spcPts val="0"/>
              </a:spcBef>
              <a:buNone/>
            </a:pPr>
            <a:r>
              <a:rPr lang="en" sz="4800"/>
              <a:t>S</a:t>
            </a:r>
            <a:r>
              <a:rPr lang="en" sz="4800"/>
              <a:t>canner for Automated 3D Modeling of Small Objects</a:t>
            </a:r>
          </a:p>
        </p:txBody>
      </p:sp>
      <p:sp>
        <p:nvSpPr>
          <p:cNvPr id="60" name="Shape 60"/>
          <p:cNvSpPr txBox="1"/>
          <p:nvPr>
            <p:ph idx="4294967295" type="subTitle"/>
          </p:nvPr>
        </p:nvSpPr>
        <p:spPr>
          <a:xfrm>
            <a:off x="862900" y="2869150"/>
            <a:ext cx="8183700" cy="465600"/>
          </a:xfrm>
          <a:prstGeom prst="rect">
            <a:avLst/>
          </a:prstGeom>
        </p:spPr>
        <p:txBody>
          <a:bodyPr anchorCtr="0" anchor="t" bIns="91425" lIns="91425" rIns="91425" wrap="square" tIns="91425">
            <a:noAutofit/>
          </a:bodyPr>
          <a:lstStyle/>
          <a:p>
            <a:pPr lvl="0" rtl="0" algn="r">
              <a:spcBef>
                <a:spcPts val="0"/>
              </a:spcBef>
              <a:buNone/>
            </a:pPr>
            <a:r>
              <a:rPr b="1" lang="en">
                <a:solidFill>
                  <a:srgbClr val="FFFFFF"/>
                </a:solidFill>
                <a:latin typeface="Raleway"/>
                <a:ea typeface="Raleway"/>
                <a:cs typeface="Raleway"/>
                <a:sym typeface="Raleway"/>
              </a:rPr>
              <a:t>Group B CREOL</a:t>
            </a:r>
          </a:p>
          <a:p>
            <a:pPr lvl="0" rtl="0">
              <a:spcBef>
                <a:spcPts val="0"/>
              </a:spcBef>
              <a:buClr>
                <a:schemeClr val="dk2"/>
              </a:buClr>
              <a:buSzPts val="1100"/>
              <a:buFont typeface="Arial"/>
              <a:buNone/>
            </a:pPr>
            <a:r>
              <a:t/>
            </a:r>
            <a:endParaRPr/>
          </a:p>
          <a:p>
            <a:pPr lvl="0" rtl="0">
              <a:spcBef>
                <a:spcPts val="0"/>
              </a:spcBef>
              <a:buClr>
                <a:srgbClr val="000000"/>
              </a:buClr>
              <a:buSzPts val="1100"/>
              <a:buFont typeface="Arial"/>
              <a:buNone/>
            </a:pPr>
            <a:br>
              <a:rPr lang="en"/>
            </a:br>
          </a:p>
        </p:txBody>
      </p:sp>
      <p:sp>
        <p:nvSpPr>
          <p:cNvPr id="61" name="Shape 61"/>
          <p:cNvSpPr txBox="1"/>
          <p:nvPr/>
        </p:nvSpPr>
        <p:spPr>
          <a:xfrm>
            <a:off x="4145500" y="3334750"/>
            <a:ext cx="4901100" cy="1561800"/>
          </a:xfrm>
          <a:prstGeom prst="rect">
            <a:avLst/>
          </a:prstGeom>
          <a:noFill/>
          <a:ln>
            <a:noFill/>
          </a:ln>
        </p:spPr>
        <p:txBody>
          <a:bodyPr anchorCtr="0" anchor="t" bIns="91425" lIns="91425" rIns="91425" wrap="square" tIns="91425">
            <a:noAutofit/>
          </a:bodyPr>
          <a:lstStyle/>
          <a:p>
            <a:pPr lvl="0" rtl="0" algn="r">
              <a:spcBef>
                <a:spcPts val="0"/>
              </a:spcBef>
              <a:buNone/>
            </a:pPr>
            <a:r>
              <a:rPr b="1" lang="en" sz="2400">
                <a:solidFill>
                  <a:srgbClr val="FFFFFF"/>
                </a:solidFill>
                <a:latin typeface="Raleway"/>
                <a:ea typeface="Raleway"/>
                <a:cs typeface="Raleway"/>
                <a:sym typeface="Raleway"/>
              </a:rPr>
              <a:t>Cary McEwan CPE</a:t>
            </a:r>
          </a:p>
          <a:p>
            <a:pPr lvl="0" rtl="0" algn="r">
              <a:spcBef>
                <a:spcPts val="0"/>
              </a:spcBef>
              <a:buClr>
                <a:schemeClr val="dk2"/>
              </a:buClr>
              <a:buSzPts val="1100"/>
              <a:buFont typeface="Arial"/>
              <a:buNone/>
            </a:pPr>
            <a:r>
              <a:rPr b="1" lang="en" sz="2400">
                <a:solidFill>
                  <a:srgbClr val="FFFFFF"/>
                </a:solidFill>
                <a:latin typeface="Raleway"/>
                <a:ea typeface="Raleway"/>
                <a:cs typeface="Raleway"/>
                <a:sym typeface="Raleway"/>
              </a:rPr>
              <a:t>Sommer Hilliard EE</a:t>
            </a:r>
            <a:br>
              <a:rPr b="1" lang="en" sz="2400">
                <a:solidFill>
                  <a:srgbClr val="FFFFFF"/>
                </a:solidFill>
                <a:latin typeface="Raleway"/>
                <a:ea typeface="Raleway"/>
                <a:cs typeface="Raleway"/>
                <a:sym typeface="Raleway"/>
              </a:rPr>
            </a:br>
            <a:r>
              <a:rPr b="1" lang="en" sz="2400">
                <a:solidFill>
                  <a:srgbClr val="FFFFFF"/>
                </a:solidFill>
                <a:latin typeface="Raleway"/>
                <a:ea typeface="Raleway"/>
                <a:cs typeface="Raleway"/>
                <a:sym typeface="Raleway"/>
              </a:rPr>
              <a:t>Isaias Velez EE</a:t>
            </a:r>
            <a:br>
              <a:rPr b="1" lang="en" sz="2400">
                <a:solidFill>
                  <a:srgbClr val="FFFFFF"/>
                </a:solidFill>
                <a:latin typeface="Raleway"/>
                <a:ea typeface="Raleway"/>
                <a:cs typeface="Raleway"/>
                <a:sym typeface="Raleway"/>
              </a:rPr>
            </a:br>
            <a:r>
              <a:rPr b="1" lang="en" sz="2400">
                <a:solidFill>
                  <a:srgbClr val="FFFFFF"/>
                </a:solidFill>
                <a:latin typeface="Raleway"/>
                <a:ea typeface="Raleway"/>
                <a:cs typeface="Raleway"/>
                <a:sym typeface="Raleway"/>
              </a:rPr>
              <a:t>Sam Benjamin PE</a:t>
            </a:r>
          </a:p>
        </p:txBody>
      </p:sp>
      <p:pic>
        <p:nvPicPr>
          <p:cNvPr descr="BuddhaFirstMax.jpg" id="62" name="Shape 62"/>
          <p:cNvPicPr preferRelativeResize="0"/>
          <p:nvPr/>
        </p:nvPicPr>
        <p:blipFill rotWithShape="1">
          <a:blip r:embed="rId3">
            <a:alphaModFix/>
          </a:blip>
          <a:srcRect b="3297" l="0" r="0" t="0"/>
          <a:stretch/>
        </p:blipFill>
        <p:spPr>
          <a:xfrm>
            <a:off x="994395" y="2299525"/>
            <a:ext cx="2819080" cy="2597025"/>
          </a:xfrm>
          <a:prstGeom prst="rect">
            <a:avLst/>
          </a:prstGeom>
          <a:noFill/>
          <a:ln>
            <a:noFill/>
          </a:ln>
        </p:spPr>
      </p:pic>
      <p:pic>
        <p:nvPicPr>
          <p:cNvPr descr="buddha2.jpg" id="63" name="Shape 63"/>
          <p:cNvPicPr preferRelativeResize="0"/>
          <p:nvPr/>
        </p:nvPicPr>
        <p:blipFill rotWithShape="1">
          <a:blip r:embed="rId4">
            <a:alphaModFix/>
          </a:blip>
          <a:srcRect b="30346" l="39810" r="46095" t="33488"/>
          <a:stretch/>
        </p:blipFill>
        <p:spPr>
          <a:xfrm flipH="1">
            <a:off x="2987852" y="2299525"/>
            <a:ext cx="1874924" cy="2597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nvSpPr>
        <p:spPr>
          <a:xfrm>
            <a:off x="311700" y="1280325"/>
            <a:ext cx="4160100" cy="1098900"/>
          </a:xfrm>
          <a:prstGeom prst="rect">
            <a:avLst/>
          </a:prstGeom>
          <a:noFill/>
          <a:ln>
            <a:noFill/>
          </a:ln>
        </p:spPr>
        <p:txBody>
          <a:bodyPr anchorCtr="0" anchor="t" bIns="91425" lIns="91425" rIns="91425" wrap="square" tIns="91425">
            <a:noAutofit/>
          </a:bodyPr>
          <a:lstStyle/>
          <a:p>
            <a:pPr indent="-330200" lvl="0" marL="457200" rtl="0">
              <a:spcBef>
                <a:spcPts val="0"/>
              </a:spcBef>
              <a:spcAft>
                <a:spcPts val="0"/>
              </a:spcAft>
              <a:buClr>
                <a:srgbClr val="FFFFFF"/>
              </a:buClr>
              <a:buSzPts val="1600"/>
              <a:buFont typeface="Average"/>
              <a:buChar char="●"/>
            </a:pPr>
            <a:r>
              <a:rPr lang="en" sz="1600">
                <a:solidFill>
                  <a:srgbClr val="FFFFFF"/>
                </a:solidFill>
                <a:latin typeface="Average"/>
                <a:ea typeface="Average"/>
                <a:cs typeface="Average"/>
                <a:sym typeface="Average"/>
              </a:rPr>
              <a:t>Occlusion</a:t>
            </a:r>
          </a:p>
          <a:p>
            <a:pPr indent="-330200" lvl="1" marL="914400" rtl="0">
              <a:spcBef>
                <a:spcPts val="0"/>
              </a:spcBef>
              <a:spcAft>
                <a:spcPts val="0"/>
              </a:spcAft>
              <a:buClr>
                <a:srgbClr val="FFFFFF"/>
              </a:buClr>
              <a:buSzPts val="1600"/>
              <a:buFont typeface="Average"/>
              <a:buChar char="○"/>
            </a:pPr>
            <a:r>
              <a:rPr lang="en" sz="1600">
                <a:solidFill>
                  <a:srgbClr val="FFFFFF"/>
                </a:solidFill>
                <a:latin typeface="Average"/>
                <a:ea typeface="Average"/>
                <a:cs typeface="Average"/>
                <a:sym typeface="Average"/>
              </a:rPr>
              <a:t>Optimize camera angle</a:t>
            </a:r>
          </a:p>
          <a:p>
            <a:pPr indent="-330200" lvl="1" marL="914400" rtl="0">
              <a:spcBef>
                <a:spcPts val="0"/>
              </a:spcBef>
              <a:buClr>
                <a:srgbClr val="FFFFFF"/>
              </a:buClr>
              <a:buSzPts val="1600"/>
              <a:buFont typeface="Average"/>
              <a:buChar char="○"/>
            </a:pPr>
            <a:r>
              <a:rPr lang="en" sz="1600">
                <a:solidFill>
                  <a:srgbClr val="FFFFFF"/>
                </a:solidFill>
                <a:latin typeface="Average"/>
                <a:ea typeface="Average"/>
                <a:cs typeface="Average"/>
                <a:sym typeface="Average"/>
              </a:rPr>
              <a:t>Add a top-down laser/camera pair</a:t>
            </a:r>
          </a:p>
        </p:txBody>
      </p:sp>
      <p:sp>
        <p:nvSpPr>
          <p:cNvPr id="132" name="Shape 132"/>
          <p:cNvSpPr txBox="1"/>
          <p:nvPr/>
        </p:nvSpPr>
        <p:spPr>
          <a:xfrm>
            <a:off x="2130050" y="126900"/>
            <a:ext cx="5063700" cy="679200"/>
          </a:xfrm>
          <a:prstGeom prst="rect">
            <a:avLst/>
          </a:prstGeom>
          <a:noFill/>
          <a:ln>
            <a:noFill/>
          </a:ln>
        </p:spPr>
        <p:txBody>
          <a:bodyPr anchorCtr="0" anchor="ctr" bIns="91425" lIns="91425" rIns="91425" wrap="square" tIns="91425">
            <a:noAutofit/>
          </a:bodyPr>
          <a:lstStyle/>
          <a:p>
            <a:pPr lvl="0" rtl="0" algn="ctr">
              <a:spcBef>
                <a:spcPts val="0"/>
              </a:spcBef>
              <a:buNone/>
            </a:pPr>
            <a:r>
              <a:rPr lang="en" sz="3000">
                <a:solidFill>
                  <a:srgbClr val="FFFFFF"/>
                </a:solidFill>
                <a:latin typeface="Oswald"/>
                <a:ea typeface="Oswald"/>
                <a:cs typeface="Oswald"/>
                <a:sym typeface="Oswald"/>
              </a:rPr>
              <a:t>Challenges Moving Ahead</a:t>
            </a:r>
          </a:p>
        </p:txBody>
      </p:sp>
      <p:sp>
        <p:nvSpPr>
          <p:cNvPr id="133" name="Shape 133"/>
          <p:cNvSpPr txBox="1"/>
          <p:nvPr/>
        </p:nvSpPr>
        <p:spPr>
          <a:xfrm>
            <a:off x="3388900" y="4441650"/>
            <a:ext cx="5374200" cy="393900"/>
          </a:xfrm>
          <a:prstGeom prst="rect">
            <a:avLst/>
          </a:prstGeom>
          <a:noFill/>
          <a:ln>
            <a:noFill/>
          </a:ln>
        </p:spPr>
        <p:txBody>
          <a:bodyPr anchorCtr="0" anchor="t" bIns="91425" lIns="91425" rIns="91425" wrap="square" tIns="91425">
            <a:noAutofit/>
          </a:bodyPr>
          <a:lstStyle/>
          <a:p>
            <a:pPr lvl="0" rtl="0">
              <a:spcBef>
                <a:spcPts val="0"/>
              </a:spcBef>
              <a:buNone/>
            </a:pPr>
            <a:r>
              <a:t/>
            </a:r>
            <a:endParaRPr/>
          </a:p>
        </p:txBody>
      </p:sp>
      <p:pic>
        <p:nvPicPr>
          <p:cNvPr descr="coffeemug.jpg" id="134" name="Shape 134"/>
          <p:cNvPicPr preferRelativeResize="0"/>
          <p:nvPr/>
        </p:nvPicPr>
        <p:blipFill rotWithShape="1">
          <a:blip r:embed="rId3">
            <a:alphaModFix/>
          </a:blip>
          <a:srcRect b="26578" l="11810" r="12386" t="25070"/>
          <a:stretch/>
        </p:blipFill>
        <p:spPr>
          <a:xfrm>
            <a:off x="4656576" y="806100"/>
            <a:ext cx="3556387" cy="4029577"/>
          </a:xfrm>
          <a:prstGeom prst="rect">
            <a:avLst/>
          </a:prstGeom>
          <a:noFill/>
          <a:ln>
            <a:noFill/>
          </a:ln>
        </p:spPr>
      </p:pic>
      <p:sp>
        <p:nvSpPr>
          <p:cNvPr id="135" name="Shape 135"/>
          <p:cNvSpPr/>
          <p:nvPr/>
        </p:nvSpPr>
        <p:spPr>
          <a:xfrm>
            <a:off x="6356675" y="1353550"/>
            <a:ext cx="611700" cy="551400"/>
          </a:xfrm>
          <a:prstGeom prst="hexagon">
            <a:avLst>
              <a:gd fmla="val 25000" name="adj"/>
              <a:gd fmla="val 115470" name="vf"/>
            </a:avLst>
          </a:prstGeom>
          <a:noFill/>
          <a:ln cap="flat" cmpd="sng" w="9525">
            <a:solidFill>
              <a:srgbClr val="FFFFFF"/>
            </a:solidFill>
            <a:prstDash val="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6" name="Shape 136"/>
          <p:cNvSpPr/>
          <p:nvPr/>
        </p:nvSpPr>
        <p:spPr>
          <a:xfrm>
            <a:off x="6797650" y="3416450"/>
            <a:ext cx="611700" cy="551400"/>
          </a:xfrm>
          <a:prstGeom prst="hexagon">
            <a:avLst>
              <a:gd fmla="val 25000" name="adj"/>
              <a:gd fmla="val 115470" name="vf"/>
            </a:avLst>
          </a:prstGeom>
          <a:noFill/>
          <a:ln cap="flat" cmpd="sng" w="9525">
            <a:solidFill>
              <a:srgbClr val="FFFFFF"/>
            </a:solidFill>
            <a:prstDash val="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7" name="Shape 137"/>
          <p:cNvSpPr txBox="1"/>
          <p:nvPr/>
        </p:nvSpPr>
        <p:spPr>
          <a:xfrm>
            <a:off x="311700" y="2760725"/>
            <a:ext cx="4160100" cy="1098900"/>
          </a:xfrm>
          <a:prstGeom prst="rect">
            <a:avLst/>
          </a:prstGeom>
          <a:noFill/>
          <a:ln>
            <a:noFill/>
          </a:ln>
        </p:spPr>
        <p:txBody>
          <a:bodyPr anchorCtr="0" anchor="t" bIns="91425" lIns="91425" rIns="91425" wrap="square" tIns="91425">
            <a:noAutofit/>
          </a:bodyPr>
          <a:lstStyle/>
          <a:p>
            <a:pPr indent="-330200" lvl="0" marL="457200" rtl="0">
              <a:spcBef>
                <a:spcPts val="0"/>
              </a:spcBef>
              <a:spcAft>
                <a:spcPts val="0"/>
              </a:spcAft>
              <a:buClr>
                <a:srgbClr val="FFFFFF"/>
              </a:buClr>
              <a:buSzPts val="1600"/>
              <a:buFont typeface="Average"/>
              <a:buChar char="●"/>
            </a:pPr>
            <a:r>
              <a:rPr lang="en" sz="1600">
                <a:solidFill>
                  <a:srgbClr val="FFFFFF"/>
                </a:solidFill>
                <a:latin typeface="Average"/>
                <a:ea typeface="Average"/>
                <a:cs typeface="Average"/>
                <a:sym typeface="Average"/>
              </a:rPr>
              <a:t>Secondary Reflections</a:t>
            </a:r>
          </a:p>
          <a:p>
            <a:pPr indent="-330200" lvl="1" marL="914400" rtl="0">
              <a:spcBef>
                <a:spcPts val="0"/>
              </a:spcBef>
              <a:spcAft>
                <a:spcPts val="0"/>
              </a:spcAft>
              <a:buClr>
                <a:srgbClr val="FFFFFF"/>
              </a:buClr>
              <a:buSzPts val="1600"/>
              <a:buFont typeface="Average"/>
              <a:buChar char="○"/>
            </a:pPr>
            <a:r>
              <a:rPr lang="en" sz="1600">
                <a:solidFill>
                  <a:srgbClr val="FFFFFF"/>
                </a:solidFill>
                <a:latin typeface="Average"/>
                <a:ea typeface="Average"/>
                <a:cs typeface="Average"/>
                <a:sym typeface="Average"/>
              </a:rPr>
              <a:t>Intensity threshold filtering</a:t>
            </a:r>
          </a:p>
          <a:p>
            <a:pPr indent="-330200" lvl="1" marL="914400" rtl="0">
              <a:spcBef>
                <a:spcPts val="0"/>
              </a:spcBef>
              <a:buClr>
                <a:srgbClr val="FFFFFF"/>
              </a:buClr>
              <a:buSzPts val="1600"/>
              <a:buFont typeface="Average"/>
              <a:buChar char="○"/>
            </a:pPr>
            <a:r>
              <a:rPr lang="en" sz="1600">
                <a:solidFill>
                  <a:srgbClr val="FFFFFF"/>
                </a:solidFill>
                <a:latin typeface="Average"/>
                <a:ea typeface="Average"/>
                <a:cs typeface="Average"/>
                <a:sym typeface="Average"/>
              </a:rPr>
              <a:t>Continuity filtering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xit" presetID="10" presetSubtype="0">
                                  <p:stCondLst>
                                    <p:cond delay="0"/>
                                  </p:stCondLst>
                                  <p:childTnLst>
                                    <p:animEffect filter="fade" transition="out">
                                      <p:cBhvr>
                                        <p:cTn dur="1000"/>
                                        <p:tgtEl>
                                          <p:spTgt spid="135"/>
                                        </p:tgtEl>
                                      </p:cBhvr>
                                    </p:animEffect>
                                    <p:set>
                                      <p:cBhvr>
                                        <p:cTn dur="1" fill="hold">
                                          <p:stCondLst>
                                            <p:cond delay="1000"/>
                                          </p:stCondLst>
                                        </p:cTn>
                                        <p:tgtEl>
                                          <p:spTgt spid="1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265500" y="776600"/>
            <a:ext cx="4045200" cy="1710300"/>
          </a:xfrm>
          <a:prstGeom prst="rect">
            <a:avLst/>
          </a:prstGeom>
        </p:spPr>
        <p:txBody>
          <a:bodyPr anchorCtr="0" anchor="b" bIns="91425" lIns="91425" rIns="91425" wrap="square" tIns="91425">
            <a:noAutofit/>
          </a:bodyPr>
          <a:lstStyle/>
          <a:p>
            <a:pPr lvl="0">
              <a:spcBef>
                <a:spcPts val="0"/>
              </a:spcBef>
              <a:buNone/>
            </a:pPr>
            <a:r>
              <a:rPr lang="en"/>
              <a:t>Initial Prototype Design</a:t>
            </a:r>
          </a:p>
        </p:txBody>
      </p:sp>
      <p:sp>
        <p:nvSpPr>
          <p:cNvPr id="143" name="Shape 143"/>
          <p:cNvSpPr txBox="1"/>
          <p:nvPr>
            <p:ph idx="1" type="subTitle"/>
          </p:nvPr>
        </p:nvSpPr>
        <p:spPr>
          <a:xfrm>
            <a:off x="265500" y="2824700"/>
            <a:ext cx="4045200" cy="1676700"/>
          </a:xfrm>
          <a:prstGeom prst="rect">
            <a:avLst/>
          </a:prstGeom>
        </p:spPr>
        <p:txBody>
          <a:bodyPr anchorCtr="0" anchor="t" bIns="91425" lIns="91425" rIns="91425" wrap="square" tIns="91425">
            <a:noAutofit/>
          </a:bodyPr>
          <a:lstStyle/>
          <a:p>
            <a:pPr indent="-361950" lvl="0" marL="457200" rtl="0" algn="l">
              <a:spcBef>
                <a:spcPts val="0"/>
              </a:spcBef>
              <a:spcAft>
                <a:spcPts val="0"/>
              </a:spcAft>
              <a:buSzPts val="2100"/>
              <a:buChar char="●"/>
            </a:pPr>
            <a:r>
              <a:rPr lang="en"/>
              <a:t>Chasis material is acrylic</a:t>
            </a:r>
          </a:p>
          <a:p>
            <a:pPr indent="-361950" lvl="1" marL="914400" rtl="0" algn="l">
              <a:spcBef>
                <a:spcPts val="0"/>
              </a:spcBef>
              <a:spcAft>
                <a:spcPts val="0"/>
              </a:spcAft>
              <a:buSzPts val="2100"/>
              <a:buChar char="○"/>
            </a:pPr>
            <a:r>
              <a:rPr lang="en"/>
              <a:t>Lightweight</a:t>
            </a:r>
          </a:p>
          <a:p>
            <a:pPr indent="-361950" lvl="1" marL="914400" rtl="0" algn="l">
              <a:spcBef>
                <a:spcPts val="0"/>
              </a:spcBef>
              <a:spcAft>
                <a:spcPts val="0"/>
              </a:spcAft>
              <a:buSzPts val="2100"/>
              <a:buChar char="○"/>
            </a:pPr>
            <a:r>
              <a:rPr lang="en"/>
              <a:t>Strength to Weight ratio</a:t>
            </a:r>
          </a:p>
          <a:p>
            <a:pPr indent="-361950" lvl="1" marL="914400" rtl="0" algn="l">
              <a:spcBef>
                <a:spcPts val="0"/>
              </a:spcBef>
              <a:buSzPts val="2100"/>
              <a:buChar char="○"/>
            </a:pPr>
            <a:r>
              <a:rPr lang="en"/>
              <a:t>Low cost</a:t>
            </a:r>
          </a:p>
        </p:txBody>
      </p:sp>
      <p:sp>
        <p:nvSpPr>
          <p:cNvPr id="144" name="Shape 144"/>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ISA-01.jpg" id="145" name="Shape 145"/>
          <p:cNvPicPr preferRelativeResize="0"/>
          <p:nvPr/>
        </p:nvPicPr>
        <p:blipFill>
          <a:blip r:embed="rId3">
            <a:alphaModFix/>
          </a:blip>
          <a:stretch>
            <a:fillRect/>
          </a:stretch>
        </p:blipFill>
        <p:spPr>
          <a:xfrm>
            <a:off x="4635750" y="353075"/>
            <a:ext cx="4508250" cy="4148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292825" y="1127075"/>
            <a:ext cx="4045200" cy="1533600"/>
          </a:xfrm>
          <a:prstGeom prst="rect">
            <a:avLst/>
          </a:prstGeom>
        </p:spPr>
        <p:txBody>
          <a:bodyPr anchorCtr="0" anchor="b" bIns="91425" lIns="91425" rIns="91425" wrap="square" tIns="91425">
            <a:noAutofit/>
          </a:bodyPr>
          <a:lstStyle/>
          <a:p>
            <a:pPr lvl="0" algn="ctr">
              <a:spcBef>
                <a:spcPts val="0"/>
              </a:spcBef>
              <a:buNone/>
            </a:pPr>
            <a:r>
              <a:rPr lang="en"/>
              <a:t>Container</a:t>
            </a:r>
          </a:p>
        </p:txBody>
      </p:sp>
      <p:sp>
        <p:nvSpPr>
          <p:cNvPr id="151" name="Shape 151"/>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Closed Container with black acrylic</a:t>
            </a:r>
          </a:p>
          <a:p>
            <a:pPr indent="-317500" lvl="1" marL="914400" rtl="0">
              <a:spcBef>
                <a:spcPts val="0"/>
              </a:spcBef>
              <a:spcAft>
                <a:spcPts val="0"/>
              </a:spcAft>
              <a:buSzPts val="1400"/>
              <a:buChar char="○"/>
            </a:pPr>
            <a:r>
              <a:rPr lang="en"/>
              <a:t>Reduce light pollution</a:t>
            </a:r>
          </a:p>
          <a:p>
            <a:pPr indent="-317500" lvl="1" marL="914400" rtl="0">
              <a:spcBef>
                <a:spcPts val="0"/>
              </a:spcBef>
              <a:spcAft>
                <a:spcPts val="0"/>
              </a:spcAft>
              <a:buSzPts val="1400"/>
              <a:buChar char="○"/>
            </a:pPr>
            <a:r>
              <a:rPr lang="en"/>
              <a:t>Increase contrast for laser</a:t>
            </a:r>
          </a:p>
          <a:p>
            <a:pPr indent="-342900" lvl="0" marL="457200" rtl="0">
              <a:spcBef>
                <a:spcPts val="0"/>
              </a:spcBef>
              <a:spcAft>
                <a:spcPts val="0"/>
              </a:spcAft>
              <a:buSzPts val="1800"/>
              <a:buChar char="●"/>
            </a:pPr>
            <a:r>
              <a:rPr lang="en"/>
              <a:t>LED status indicator</a:t>
            </a:r>
          </a:p>
          <a:p>
            <a:pPr indent="-342900" lvl="0" marL="457200" rtl="0">
              <a:spcBef>
                <a:spcPts val="0"/>
              </a:spcBef>
              <a:spcAft>
                <a:spcPts val="0"/>
              </a:spcAft>
              <a:buSzPts val="1800"/>
              <a:buChar char="●"/>
            </a:pPr>
            <a:r>
              <a:rPr lang="en"/>
              <a:t>Camera Mount</a:t>
            </a:r>
          </a:p>
          <a:p>
            <a:pPr indent="-317500" lvl="1" marL="914400" rtl="0">
              <a:spcBef>
                <a:spcPts val="0"/>
              </a:spcBef>
              <a:spcAft>
                <a:spcPts val="0"/>
              </a:spcAft>
              <a:buSzPts val="1400"/>
              <a:buChar char="○"/>
            </a:pPr>
            <a:r>
              <a:rPr lang="en"/>
              <a:t>Placed at optimized angle relative to laser</a:t>
            </a:r>
          </a:p>
          <a:p>
            <a:pPr indent="-317500" lvl="1" marL="914400" rtl="0">
              <a:spcBef>
                <a:spcPts val="0"/>
              </a:spcBef>
              <a:spcAft>
                <a:spcPts val="0"/>
              </a:spcAft>
              <a:buSzPts val="1400"/>
              <a:buChar char="○"/>
            </a:pPr>
            <a:r>
              <a:rPr lang="en"/>
              <a:t>Stability</a:t>
            </a:r>
          </a:p>
          <a:p>
            <a:pPr indent="-342900" lvl="0" marL="457200">
              <a:spcBef>
                <a:spcPts val="0"/>
              </a:spcBef>
              <a:buSzPts val="1800"/>
              <a:buChar char="●"/>
            </a:pPr>
            <a:r>
              <a:rPr lang="en"/>
              <a:t>Easy Access</a:t>
            </a:r>
          </a:p>
        </p:txBody>
      </p:sp>
      <p:sp>
        <p:nvSpPr>
          <p:cNvPr id="152" name="Shape 152"/>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265500" y="1081400"/>
            <a:ext cx="4045200" cy="1710300"/>
          </a:xfrm>
          <a:prstGeom prst="rect">
            <a:avLst/>
          </a:prstGeom>
        </p:spPr>
        <p:txBody>
          <a:bodyPr anchorCtr="0" anchor="b" bIns="91425" lIns="91425" rIns="91425" wrap="square" tIns="91425">
            <a:noAutofit/>
          </a:bodyPr>
          <a:lstStyle/>
          <a:p>
            <a:pPr lvl="0">
              <a:spcBef>
                <a:spcPts val="0"/>
              </a:spcBef>
              <a:buNone/>
            </a:pPr>
            <a:r>
              <a:rPr lang="en"/>
              <a:t>Platform</a:t>
            </a:r>
          </a:p>
        </p:txBody>
      </p:sp>
      <p:sp>
        <p:nvSpPr>
          <p:cNvPr id="158" name="Shape 158"/>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Clamping system on platform</a:t>
            </a:r>
          </a:p>
          <a:p>
            <a:pPr indent="-317500" lvl="1" marL="914400" rtl="0">
              <a:spcBef>
                <a:spcPts val="0"/>
              </a:spcBef>
              <a:spcAft>
                <a:spcPts val="0"/>
              </a:spcAft>
              <a:buSzPts val="1400"/>
              <a:buChar char="○"/>
            </a:pPr>
            <a:r>
              <a:rPr lang="en"/>
              <a:t>Keep objects from shifting</a:t>
            </a:r>
          </a:p>
          <a:p>
            <a:pPr indent="-317500" lvl="1" marL="914400" rtl="0">
              <a:spcBef>
                <a:spcPts val="0"/>
              </a:spcBef>
              <a:spcAft>
                <a:spcPts val="0"/>
              </a:spcAft>
              <a:buSzPts val="1400"/>
              <a:buChar char="○"/>
            </a:pPr>
            <a:r>
              <a:rPr lang="en"/>
              <a:t>Not picked up by camera</a:t>
            </a:r>
          </a:p>
          <a:p>
            <a:pPr indent="-342900" lvl="0" marL="457200" rtl="0">
              <a:spcBef>
                <a:spcPts val="0"/>
              </a:spcBef>
              <a:spcAft>
                <a:spcPts val="0"/>
              </a:spcAft>
              <a:buSzPts val="1800"/>
              <a:buChar char="●"/>
            </a:pPr>
            <a:r>
              <a:rPr lang="en"/>
              <a:t>Stepper motor to platform apparatus</a:t>
            </a:r>
          </a:p>
          <a:p>
            <a:pPr indent="-317500" lvl="1" marL="914400" rtl="0">
              <a:spcBef>
                <a:spcPts val="0"/>
              </a:spcBef>
              <a:spcAft>
                <a:spcPts val="0"/>
              </a:spcAft>
              <a:buSzPts val="1400"/>
              <a:buChar char="○"/>
            </a:pPr>
            <a:r>
              <a:rPr lang="en"/>
              <a:t>3D printed gear(s) (indirect connection)</a:t>
            </a:r>
          </a:p>
          <a:p>
            <a:pPr indent="-317500" lvl="1" marL="914400" rtl="0">
              <a:spcBef>
                <a:spcPts val="0"/>
              </a:spcBef>
              <a:spcAft>
                <a:spcPts val="0"/>
              </a:spcAft>
              <a:buSzPts val="1400"/>
              <a:buChar char="○"/>
            </a:pPr>
            <a:r>
              <a:rPr lang="en"/>
              <a:t>Direct connection of motor to platform</a:t>
            </a:r>
          </a:p>
          <a:p>
            <a:pPr indent="-342900" lvl="0" marL="457200" rtl="0">
              <a:spcBef>
                <a:spcPts val="0"/>
              </a:spcBef>
              <a:buSzPts val="1800"/>
              <a:buChar char="●"/>
            </a:pPr>
            <a:r>
              <a:rPr lang="en"/>
              <a:t>Low vibrational interference</a:t>
            </a:r>
          </a:p>
        </p:txBody>
      </p:sp>
      <p:sp>
        <p:nvSpPr>
          <p:cNvPr id="159" name="Shape 159"/>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265500" y="1081400"/>
            <a:ext cx="4045200" cy="1710300"/>
          </a:xfrm>
          <a:prstGeom prst="rect">
            <a:avLst/>
          </a:prstGeom>
        </p:spPr>
        <p:txBody>
          <a:bodyPr anchorCtr="0" anchor="b" bIns="91425" lIns="91425" rIns="91425" wrap="square" tIns="91425">
            <a:noAutofit/>
          </a:bodyPr>
          <a:lstStyle/>
          <a:p>
            <a:pPr lvl="0">
              <a:spcBef>
                <a:spcPts val="0"/>
              </a:spcBef>
              <a:buNone/>
            </a:pPr>
            <a:r>
              <a:rPr lang="en"/>
              <a:t>System Enclosure</a:t>
            </a:r>
          </a:p>
        </p:txBody>
      </p:sp>
      <p:sp>
        <p:nvSpPr>
          <p:cNvPr id="165" name="Shape 165"/>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Hardware hidden inside</a:t>
            </a:r>
          </a:p>
          <a:p>
            <a:pPr indent="-342900" lvl="0" marL="457200" rtl="0">
              <a:spcBef>
                <a:spcPts val="0"/>
              </a:spcBef>
              <a:spcAft>
                <a:spcPts val="0"/>
              </a:spcAft>
              <a:buSzPts val="1800"/>
              <a:buChar char="●"/>
            </a:pPr>
            <a:r>
              <a:rPr lang="en"/>
              <a:t>Stepper Apparatus under platform</a:t>
            </a:r>
          </a:p>
          <a:p>
            <a:pPr indent="-342900" lvl="0" marL="457200" rtl="0">
              <a:spcBef>
                <a:spcPts val="0"/>
              </a:spcBef>
              <a:spcAft>
                <a:spcPts val="0"/>
              </a:spcAft>
              <a:buSzPts val="1800"/>
              <a:buChar char="●"/>
            </a:pPr>
            <a:r>
              <a:rPr lang="en"/>
              <a:t>Display mounted on container</a:t>
            </a:r>
          </a:p>
          <a:p>
            <a:pPr indent="-342900" lvl="0" marL="457200">
              <a:spcBef>
                <a:spcPts val="0"/>
              </a:spcBef>
              <a:buSzPts val="1800"/>
              <a:buChar char="●"/>
            </a:pPr>
            <a:r>
              <a:rPr lang="en"/>
              <a:t>Side-to-Side ventilation with mesh screen</a:t>
            </a:r>
          </a:p>
        </p:txBody>
      </p:sp>
      <p:sp>
        <p:nvSpPr>
          <p:cNvPr id="166" name="Shape 166"/>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265500" y="1538600"/>
            <a:ext cx="4045200" cy="1710300"/>
          </a:xfrm>
          <a:prstGeom prst="rect">
            <a:avLst/>
          </a:prstGeom>
        </p:spPr>
        <p:txBody>
          <a:bodyPr anchorCtr="0" anchor="b" bIns="91425" lIns="91425" rIns="91425" wrap="square" tIns="91425">
            <a:noAutofit/>
          </a:bodyPr>
          <a:lstStyle/>
          <a:p>
            <a:pPr lvl="0">
              <a:spcBef>
                <a:spcPts val="0"/>
              </a:spcBef>
              <a:buNone/>
            </a:pPr>
            <a:r>
              <a:rPr lang="en"/>
              <a:t>Challenges and Issues</a:t>
            </a:r>
          </a:p>
        </p:txBody>
      </p:sp>
      <p:sp>
        <p:nvSpPr>
          <p:cNvPr id="172" name="Shape 172"/>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0"/>
              </a:spcAft>
              <a:buSzPts val="1800"/>
              <a:buChar char="●"/>
            </a:pPr>
            <a:r>
              <a:rPr lang="en"/>
              <a:t>Platform, Container integration with the stepper motor</a:t>
            </a:r>
          </a:p>
          <a:p>
            <a:pPr indent="-317500" lvl="1" marL="914400" rtl="0">
              <a:spcBef>
                <a:spcPts val="0"/>
              </a:spcBef>
              <a:spcAft>
                <a:spcPts val="0"/>
              </a:spcAft>
              <a:buSzPts val="1400"/>
              <a:buChar char="○"/>
            </a:pPr>
            <a:r>
              <a:rPr lang="en"/>
              <a:t>Possible synchronization issues with gear, stepper and motor</a:t>
            </a:r>
          </a:p>
          <a:p>
            <a:pPr indent="-342900" lvl="0" marL="457200" rtl="0">
              <a:spcBef>
                <a:spcPts val="0"/>
              </a:spcBef>
              <a:spcAft>
                <a:spcPts val="0"/>
              </a:spcAft>
              <a:buSzPts val="1800"/>
              <a:buChar char="●"/>
            </a:pPr>
            <a:r>
              <a:rPr lang="en"/>
              <a:t>Vibrations effects on image</a:t>
            </a:r>
          </a:p>
          <a:p>
            <a:pPr indent="-317500" lvl="1" marL="914400" rtl="0">
              <a:spcBef>
                <a:spcPts val="0"/>
              </a:spcBef>
              <a:spcAft>
                <a:spcPts val="0"/>
              </a:spcAft>
              <a:buSzPts val="1400"/>
              <a:buChar char="○"/>
            </a:pPr>
            <a:r>
              <a:rPr lang="en"/>
              <a:t>Small movements to camera/laser</a:t>
            </a:r>
          </a:p>
          <a:p>
            <a:pPr indent="-317500" lvl="1" marL="914400" rtl="0">
              <a:spcBef>
                <a:spcPts val="0"/>
              </a:spcBef>
              <a:spcAft>
                <a:spcPts val="0"/>
              </a:spcAft>
              <a:buSzPts val="1400"/>
              <a:buChar char="○"/>
            </a:pPr>
            <a:r>
              <a:rPr lang="en"/>
              <a:t>How to dampen vibration?</a:t>
            </a:r>
          </a:p>
          <a:p>
            <a:pPr indent="-317500" lvl="1" marL="914400" rtl="0">
              <a:spcBef>
                <a:spcPts val="0"/>
              </a:spcBef>
              <a:spcAft>
                <a:spcPts val="0"/>
              </a:spcAft>
              <a:buSzPts val="1400"/>
              <a:buChar char="○"/>
            </a:pPr>
            <a:r>
              <a:rPr lang="en"/>
              <a:t>Optimal steps/rev </a:t>
            </a:r>
          </a:p>
          <a:p>
            <a:pPr indent="-342900" lvl="0" marL="457200" rtl="0">
              <a:spcBef>
                <a:spcPts val="0"/>
              </a:spcBef>
              <a:buSzPts val="1800"/>
              <a:buChar char="●"/>
            </a:pPr>
            <a:r>
              <a:rPr lang="en"/>
              <a:t>Object centering on platform</a:t>
            </a:r>
          </a:p>
          <a:p>
            <a:pPr lvl="0" rtl="0">
              <a:spcBef>
                <a:spcPts val="0"/>
              </a:spcBef>
              <a:buNone/>
            </a:pPr>
            <a:r>
              <a:t/>
            </a:r>
            <a:endParaRPr/>
          </a:p>
          <a:p>
            <a:pPr lvl="0">
              <a:spcBef>
                <a:spcPts val="0"/>
              </a:spcBef>
              <a:buNone/>
            </a:pPr>
            <a:r>
              <a:t/>
            </a:r>
            <a:endParaRPr/>
          </a:p>
        </p:txBody>
      </p:sp>
      <p:sp>
        <p:nvSpPr>
          <p:cNvPr id="173" name="Shape 173"/>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lnSpc>
                <a:spcPct val="150000"/>
              </a:lnSpc>
              <a:spcBef>
                <a:spcPts val="0"/>
              </a:spcBef>
              <a:spcAft>
                <a:spcPts val="0"/>
              </a:spcAft>
              <a:buSzPts val="1800"/>
              <a:buChar char="●"/>
            </a:pPr>
            <a:r>
              <a:rPr lang="en"/>
              <a:t>3D Scanning System requires:</a:t>
            </a:r>
          </a:p>
          <a:p>
            <a:pPr indent="-317500" lvl="1" marL="914400" rtl="0">
              <a:lnSpc>
                <a:spcPct val="150000"/>
              </a:lnSpc>
              <a:spcBef>
                <a:spcPts val="0"/>
              </a:spcBef>
              <a:spcAft>
                <a:spcPts val="0"/>
              </a:spcAft>
              <a:buSzPts val="1400"/>
              <a:buChar char="○"/>
            </a:pPr>
            <a:r>
              <a:rPr lang="en"/>
              <a:t>Low power consumption</a:t>
            </a:r>
          </a:p>
          <a:p>
            <a:pPr indent="-317500" lvl="1" marL="914400" rtl="0">
              <a:lnSpc>
                <a:spcPct val="150000"/>
              </a:lnSpc>
              <a:spcBef>
                <a:spcPts val="0"/>
              </a:spcBef>
              <a:spcAft>
                <a:spcPts val="0"/>
              </a:spcAft>
              <a:buSzPts val="1400"/>
              <a:buChar char="○"/>
            </a:pPr>
            <a:r>
              <a:rPr lang="en"/>
              <a:t>Long battery life</a:t>
            </a:r>
          </a:p>
          <a:p>
            <a:pPr indent="-317500" lvl="1" marL="914400" rtl="0">
              <a:lnSpc>
                <a:spcPct val="150000"/>
              </a:lnSpc>
              <a:spcBef>
                <a:spcPts val="0"/>
              </a:spcBef>
              <a:spcAft>
                <a:spcPts val="0"/>
              </a:spcAft>
              <a:buSzPts val="1400"/>
              <a:buChar char="○"/>
            </a:pPr>
            <a:r>
              <a:rPr lang="en"/>
              <a:t>Intermittent transmissions, not constant stream.</a:t>
            </a:r>
          </a:p>
          <a:p>
            <a:pPr indent="-342900" lvl="0" marL="457200" rtl="0">
              <a:lnSpc>
                <a:spcPct val="115000"/>
              </a:lnSpc>
              <a:spcBef>
                <a:spcPts val="0"/>
              </a:spcBef>
              <a:buSzPts val="1800"/>
              <a:buChar char="●"/>
            </a:pPr>
            <a:r>
              <a:rPr lang="en"/>
              <a:t>Bluetooth Low Energy also offers an idle mode with reduced power consumption.</a:t>
            </a:r>
          </a:p>
        </p:txBody>
      </p:sp>
      <p:sp>
        <p:nvSpPr>
          <p:cNvPr id="179" name="Shape 179"/>
          <p:cNvSpPr txBox="1"/>
          <p:nvPr>
            <p:ph type="title"/>
          </p:nvPr>
        </p:nvSpPr>
        <p:spPr>
          <a:xfrm>
            <a:off x="76200" y="884900"/>
            <a:ext cx="4470300" cy="1041300"/>
          </a:xfrm>
          <a:prstGeom prst="rect">
            <a:avLst/>
          </a:prstGeom>
        </p:spPr>
        <p:txBody>
          <a:bodyPr anchorCtr="0" anchor="ctr" bIns="91425" lIns="91425" rIns="91425" wrap="square" tIns="91425">
            <a:noAutofit/>
          </a:bodyPr>
          <a:lstStyle/>
          <a:p>
            <a:pPr lvl="0" rtl="0">
              <a:spcBef>
                <a:spcPts val="0"/>
              </a:spcBef>
              <a:buNone/>
            </a:pPr>
            <a:r>
              <a:rPr lang="en" sz="2800"/>
              <a:t>Wireless Communication</a:t>
            </a:r>
          </a:p>
          <a:p>
            <a:pPr lvl="0" rtl="0">
              <a:spcBef>
                <a:spcPts val="0"/>
              </a:spcBef>
              <a:buNone/>
            </a:pPr>
            <a:r>
              <a:t/>
            </a:r>
            <a:endParaRPr/>
          </a:p>
        </p:txBody>
      </p:sp>
      <p:sp>
        <p:nvSpPr>
          <p:cNvPr id="180" name="Shape 180"/>
          <p:cNvSpPr txBox="1"/>
          <p:nvPr>
            <p:ph idx="1" type="subTitle"/>
          </p:nvPr>
        </p:nvSpPr>
        <p:spPr>
          <a:xfrm flipH="1">
            <a:off x="288750" y="1346601"/>
            <a:ext cx="4045200" cy="579600"/>
          </a:xfrm>
          <a:prstGeom prst="rect">
            <a:avLst/>
          </a:prstGeom>
        </p:spPr>
        <p:txBody>
          <a:bodyPr anchorCtr="0" anchor="t" bIns="91425" lIns="91425" rIns="91425" wrap="square" tIns="91425">
            <a:noAutofit/>
          </a:bodyPr>
          <a:lstStyle/>
          <a:p>
            <a:pPr lvl="0" rtl="0">
              <a:spcBef>
                <a:spcPts val="0"/>
              </a:spcBef>
              <a:buNone/>
            </a:pPr>
            <a:r>
              <a:rPr lang="en" sz="2400">
                <a:solidFill>
                  <a:srgbClr val="FFFFFF"/>
                </a:solidFill>
                <a:latin typeface="Oswald"/>
                <a:ea typeface="Oswald"/>
                <a:cs typeface="Oswald"/>
                <a:sym typeface="Oswald"/>
              </a:rPr>
              <a:t>Bluetooth Low Energy</a:t>
            </a:r>
          </a:p>
        </p:txBody>
      </p:sp>
      <p:graphicFrame>
        <p:nvGraphicFramePr>
          <p:cNvPr id="181" name="Shape 181"/>
          <p:cNvGraphicFramePr/>
          <p:nvPr/>
        </p:nvGraphicFramePr>
        <p:xfrm>
          <a:off x="212675" y="2495250"/>
          <a:ext cx="3000000" cy="3000000"/>
        </p:xfrm>
        <a:graphic>
          <a:graphicData uri="http://schemas.openxmlformats.org/drawingml/2006/table">
            <a:tbl>
              <a:tblPr bandRow="1">
                <a:noFill/>
                <a:tableStyleId>{8FE1C379-95E7-46CC-9F74-CFC4BEC61EF5}</a:tableStyleId>
              </a:tblPr>
              <a:tblGrid>
                <a:gridCol w="975025"/>
                <a:gridCol w="745200"/>
                <a:gridCol w="1081875"/>
                <a:gridCol w="1395250"/>
              </a:tblGrid>
              <a:tr h="12700">
                <a:tc>
                  <a:txBody>
                    <a:bodyPr>
                      <a:noAutofit/>
                    </a:bodyPr>
                    <a:lstStyle/>
                    <a:p>
                      <a:pPr lvl="0" rtl="0" algn="ctr">
                        <a:spcBef>
                          <a:spcPts val="0"/>
                        </a:spcBef>
                        <a:buNone/>
                      </a:pPr>
                      <a:r>
                        <a:t/>
                      </a:r>
                      <a:endParaRPr sz="100">
                        <a:latin typeface="Average"/>
                        <a:ea typeface="Average"/>
                        <a:cs typeface="Average"/>
                        <a:sym typeface="Average"/>
                      </a:endParaRP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200">
                          <a:solidFill>
                            <a:srgbClr val="FFFFFF"/>
                          </a:solidFill>
                          <a:latin typeface="Average"/>
                          <a:ea typeface="Average"/>
                          <a:cs typeface="Average"/>
                          <a:sym typeface="Average"/>
                        </a:rPr>
                        <a:t>Wi-Fi Direct</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200">
                          <a:solidFill>
                            <a:srgbClr val="FFFFFF"/>
                          </a:solidFill>
                          <a:latin typeface="Average"/>
                          <a:ea typeface="Average"/>
                          <a:cs typeface="Average"/>
                          <a:sym typeface="Average"/>
                        </a:rPr>
                        <a:t>Bluetooth Classic</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200">
                          <a:solidFill>
                            <a:srgbClr val="FFFFFF"/>
                          </a:solidFill>
                          <a:latin typeface="Average"/>
                          <a:ea typeface="Average"/>
                          <a:cs typeface="Average"/>
                          <a:sym typeface="Average"/>
                        </a:rPr>
                        <a:t>Bluetooth Low Energy</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12700">
                <a:tc>
                  <a:txBody>
                    <a:bodyPr>
                      <a:noAutofit/>
                    </a:bodyPr>
                    <a:lstStyle/>
                    <a:p>
                      <a:pPr lvl="0" rtl="0" algn="ctr">
                        <a:spcBef>
                          <a:spcPts val="0"/>
                        </a:spcBef>
                        <a:buNone/>
                      </a:pPr>
                      <a:r>
                        <a:rPr b="1" lang="en" sz="1200">
                          <a:solidFill>
                            <a:srgbClr val="FFFFFF"/>
                          </a:solidFill>
                          <a:latin typeface="Average"/>
                          <a:ea typeface="Average"/>
                          <a:cs typeface="Average"/>
                          <a:sym typeface="Average"/>
                        </a:rPr>
                        <a:t>Speed (Mbps)</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200">
                          <a:solidFill>
                            <a:srgbClr val="FFFFFF"/>
                          </a:solidFill>
                          <a:latin typeface="Average"/>
                          <a:ea typeface="Average"/>
                          <a:cs typeface="Average"/>
                          <a:sym typeface="Average"/>
                        </a:rPr>
                        <a:t>100 - 250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200">
                          <a:solidFill>
                            <a:srgbClr val="FFFFFF"/>
                          </a:solidFill>
                          <a:latin typeface="Average"/>
                          <a:ea typeface="Average"/>
                          <a:cs typeface="Average"/>
                          <a:sym typeface="Average"/>
                        </a:rPr>
                        <a:t>2-3</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200">
                          <a:solidFill>
                            <a:srgbClr val="FFFFFF"/>
                          </a:solidFill>
                          <a:latin typeface="Average"/>
                          <a:ea typeface="Average"/>
                          <a:cs typeface="Average"/>
                          <a:sym typeface="Average"/>
                        </a:rPr>
                        <a:t>1</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12700">
                <a:tc>
                  <a:txBody>
                    <a:bodyPr>
                      <a:noAutofit/>
                    </a:bodyPr>
                    <a:lstStyle/>
                    <a:p>
                      <a:pPr lvl="0" rtl="0" algn="ctr">
                        <a:spcBef>
                          <a:spcPts val="0"/>
                        </a:spcBef>
                        <a:buNone/>
                      </a:pPr>
                      <a:r>
                        <a:rPr b="1" lang="en" sz="1200">
                          <a:solidFill>
                            <a:srgbClr val="FFFFFF"/>
                          </a:solidFill>
                          <a:latin typeface="Average"/>
                          <a:ea typeface="Average"/>
                          <a:cs typeface="Average"/>
                          <a:sym typeface="Average"/>
                        </a:rPr>
                        <a:t>Range (ft)</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200">
                          <a:solidFill>
                            <a:srgbClr val="FFFFFF"/>
                          </a:solidFill>
                          <a:latin typeface="Average"/>
                          <a:ea typeface="Average"/>
                          <a:cs typeface="Average"/>
                          <a:sym typeface="Average"/>
                        </a:rPr>
                        <a:t>200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200">
                          <a:solidFill>
                            <a:srgbClr val="FFFFFF"/>
                          </a:solidFill>
                          <a:latin typeface="Average"/>
                          <a:ea typeface="Average"/>
                          <a:cs typeface="Average"/>
                          <a:sym typeface="Average"/>
                        </a:rPr>
                        <a:t>50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200">
                          <a:solidFill>
                            <a:srgbClr val="FFFFFF"/>
                          </a:solidFill>
                          <a:latin typeface="Average"/>
                          <a:ea typeface="Average"/>
                          <a:cs typeface="Average"/>
                          <a:sym typeface="Average"/>
                        </a:rPr>
                        <a:t>50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12700">
                <a:tc>
                  <a:txBody>
                    <a:bodyPr>
                      <a:noAutofit/>
                    </a:bodyPr>
                    <a:lstStyle/>
                    <a:p>
                      <a:pPr lvl="0" rtl="0" algn="ctr">
                        <a:spcBef>
                          <a:spcPts val="0"/>
                        </a:spcBef>
                        <a:buNone/>
                      </a:pPr>
                      <a:r>
                        <a:rPr b="1" lang="en" sz="1200">
                          <a:solidFill>
                            <a:srgbClr val="FFFFFF"/>
                          </a:solidFill>
                          <a:latin typeface="Average"/>
                          <a:ea typeface="Average"/>
                          <a:cs typeface="Average"/>
                          <a:sym typeface="Average"/>
                        </a:rPr>
                        <a:t>Battery Life</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200">
                          <a:solidFill>
                            <a:srgbClr val="FFFFFF"/>
                          </a:solidFill>
                          <a:latin typeface="Average"/>
                          <a:ea typeface="Average"/>
                          <a:cs typeface="Average"/>
                          <a:sym typeface="Average"/>
                        </a:rPr>
                        <a:t>Poor</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200">
                          <a:solidFill>
                            <a:srgbClr val="FFFFFF"/>
                          </a:solidFill>
                          <a:latin typeface="Average"/>
                          <a:ea typeface="Average"/>
                          <a:cs typeface="Average"/>
                          <a:sym typeface="Average"/>
                        </a:rPr>
                        <a:t>Good</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200">
                          <a:solidFill>
                            <a:srgbClr val="FFFFFF"/>
                          </a:solidFill>
                          <a:latin typeface="Average"/>
                          <a:ea typeface="Average"/>
                          <a:cs typeface="Average"/>
                          <a:sym typeface="Average"/>
                        </a:rPr>
                        <a:t>Very Good</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12700">
                <a:tc>
                  <a:txBody>
                    <a:bodyPr>
                      <a:noAutofit/>
                    </a:bodyPr>
                    <a:lstStyle/>
                    <a:p>
                      <a:pPr lvl="0" rtl="0" algn="ctr">
                        <a:spcBef>
                          <a:spcPts val="0"/>
                        </a:spcBef>
                        <a:buNone/>
                      </a:pPr>
                      <a:r>
                        <a:rPr b="1" lang="en" sz="1200">
                          <a:solidFill>
                            <a:srgbClr val="FFFFFF"/>
                          </a:solidFill>
                          <a:latin typeface="Average"/>
                          <a:ea typeface="Average"/>
                          <a:cs typeface="Average"/>
                          <a:sym typeface="Average"/>
                        </a:rPr>
                        <a:t>Encryption (bits)</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200">
                          <a:solidFill>
                            <a:srgbClr val="FFFFFF"/>
                          </a:solidFill>
                          <a:latin typeface="Average"/>
                          <a:ea typeface="Average"/>
                          <a:cs typeface="Average"/>
                          <a:sym typeface="Average"/>
                        </a:rPr>
                        <a:t>256</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200">
                          <a:solidFill>
                            <a:srgbClr val="FFFFFF"/>
                          </a:solidFill>
                          <a:latin typeface="Average"/>
                          <a:ea typeface="Average"/>
                          <a:cs typeface="Average"/>
                          <a:sym typeface="Average"/>
                        </a:rPr>
                        <a:t>128</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200">
                          <a:solidFill>
                            <a:srgbClr val="FFFFFF"/>
                          </a:solidFill>
                          <a:latin typeface="Average"/>
                          <a:ea typeface="Average"/>
                          <a:cs typeface="Average"/>
                          <a:sym typeface="Average"/>
                        </a:rPr>
                        <a:t>128</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bl>
          </a:graphicData>
        </a:graphic>
      </p:graphicFrame>
      <p:sp>
        <p:nvSpPr>
          <p:cNvPr id="182" name="Shape 182"/>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lnSpc>
                <a:spcPct val="150000"/>
              </a:lnSpc>
              <a:spcBef>
                <a:spcPts val="0"/>
              </a:spcBef>
              <a:spcAft>
                <a:spcPts val="0"/>
              </a:spcAft>
              <a:buSzPts val="1800"/>
              <a:buChar char="●"/>
            </a:pPr>
            <a:r>
              <a:rPr lang="en"/>
              <a:t>1.2 GHz clock rate</a:t>
            </a:r>
          </a:p>
          <a:p>
            <a:pPr indent="-342900" lvl="0" marL="457200" rtl="0">
              <a:lnSpc>
                <a:spcPct val="150000"/>
              </a:lnSpc>
              <a:spcBef>
                <a:spcPts val="0"/>
              </a:spcBef>
              <a:spcAft>
                <a:spcPts val="0"/>
              </a:spcAft>
              <a:buSzPts val="1800"/>
              <a:buChar char="●"/>
            </a:pPr>
            <a:r>
              <a:rPr lang="en"/>
              <a:t>40 GPIO Pins</a:t>
            </a:r>
          </a:p>
          <a:p>
            <a:pPr indent="-342900" lvl="0" marL="457200" rtl="0">
              <a:lnSpc>
                <a:spcPct val="150000"/>
              </a:lnSpc>
              <a:spcBef>
                <a:spcPts val="0"/>
              </a:spcBef>
              <a:spcAft>
                <a:spcPts val="0"/>
              </a:spcAft>
              <a:buSzPts val="1800"/>
              <a:buChar char="●"/>
            </a:pPr>
            <a:r>
              <a:rPr lang="en"/>
              <a:t>1 GB SDRAM</a:t>
            </a:r>
          </a:p>
          <a:p>
            <a:pPr indent="-342900" lvl="0" marL="457200" rtl="0">
              <a:lnSpc>
                <a:spcPct val="150000"/>
              </a:lnSpc>
              <a:spcBef>
                <a:spcPts val="0"/>
              </a:spcBef>
              <a:spcAft>
                <a:spcPts val="0"/>
              </a:spcAft>
              <a:buSzPts val="1800"/>
              <a:buChar char="●"/>
            </a:pPr>
            <a:r>
              <a:rPr lang="en"/>
              <a:t>Onboard HDMI</a:t>
            </a:r>
          </a:p>
          <a:p>
            <a:pPr indent="-342900" lvl="0" marL="457200" rtl="0">
              <a:lnSpc>
                <a:spcPct val="150000"/>
              </a:lnSpc>
              <a:spcBef>
                <a:spcPts val="0"/>
              </a:spcBef>
              <a:spcAft>
                <a:spcPts val="0"/>
              </a:spcAft>
              <a:buSzPts val="1800"/>
              <a:buChar char="●"/>
            </a:pPr>
            <a:r>
              <a:rPr lang="en"/>
              <a:t>No code size limitation</a:t>
            </a:r>
          </a:p>
          <a:p>
            <a:pPr indent="-342900" lvl="0" marL="457200" rtl="0">
              <a:lnSpc>
                <a:spcPct val="150000"/>
              </a:lnSpc>
              <a:spcBef>
                <a:spcPts val="0"/>
              </a:spcBef>
              <a:spcAft>
                <a:spcPts val="0"/>
              </a:spcAft>
              <a:buSzPts val="1800"/>
              <a:buChar char="●"/>
            </a:pPr>
            <a:r>
              <a:rPr lang="en"/>
              <a:t>Extensive developer community</a:t>
            </a:r>
          </a:p>
          <a:p>
            <a:pPr indent="-342900" lvl="0" marL="457200" rtl="0">
              <a:lnSpc>
                <a:spcPct val="150000"/>
              </a:lnSpc>
              <a:spcBef>
                <a:spcPts val="0"/>
              </a:spcBef>
              <a:spcAft>
                <a:spcPts val="0"/>
              </a:spcAft>
              <a:buSzPts val="1800"/>
              <a:buChar char="●"/>
            </a:pPr>
            <a:r>
              <a:rPr lang="en"/>
              <a:t>Bluetooth Low Energy (BLE)</a:t>
            </a:r>
          </a:p>
          <a:p>
            <a:pPr indent="-342900" lvl="0" marL="457200" rtl="0">
              <a:lnSpc>
                <a:spcPct val="150000"/>
              </a:lnSpc>
              <a:spcBef>
                <a:spcPts val="0"/>
              </a:spcBef>
              <a:buSzPts val="1800"/>
              <a:buChar char="●"/>
            </a:pPr>
            <a:r>
              <a:rPr lang="en"/>
              <a:t>$35</a:t>
            </a:r>
          </a:p>
        </p:txBody>
      </p:sp>
      <p:sp>
        <p:nvSpPr>
          <p:cNvPr id="188" name="Shape 188"/>
          <p:cNvSpPr txBox="1"/>
          <p:nvPr>
            <p:ph type="title"/>
          </p:nvPr>
        </p:nvSpPr>
        <p:spPr>
          <a:xfrm>
            <a:off x="265500" y="114900"/>
            <a:ext cx="4045200" cy="1533600"/>
          </a:xfrm>
          <a:prstGeom prst="rect">
            <a:avLst/>
          </a:prstGeom>
        </p:spPr>
        <p:txBody>
          <a:bodyPr anchorCtr="0" anchor="b" bIns="91425" lIns="91425" rIns="91425" wrap="square" tIns="91425">
            <a:noAutofit/>
          </a:bodyPr>
          <a:lstStyle/>
          <a:p>
            <a:pPr lvl="0">
              <a:spcBef>
                <a:spcPts val="0"/>
              </a:spcBef>
              <a:buNone/>
            </a:pPr>
            <a:r>
              <a:rPr lang="en"/>
              <a:t>Microcontroller</a:t>
            </a:r>
          </a:p>
          <a:p>
            <a:pPr lvl="0">
              <a:spcBef>
                <a:spcPts val="0"/>
              </a:spcBef>
              <a:buNone/>
            </a:pPr>
            <a:r>
              <a:t/>
            </a:r>
            <a:endParaRPr/>
          </a:p>
        </p:txBody>
      </p:sp>
      <p:sp>
        <p:nvSpPr>
          <p:cNvPr id="189" name="Shape 189"/>
          <p:cNvSpPr txBox="1"/>
          <p:nvPr>
            <p:ph idx="1" type="subTitle"/>
          </p:nvPr>
        </p:nvSpPr>
        <p:spPr>
          <a:xfrm>
            <a:off x="265500" y="914801"/>
            <a:ext cx="4045200" cy="579600"/>
          </a:xfrm>
          <a:prstGeom prst="rect">
            <a:avLst/>
          </a:prstGeom>
        </p:spPr>
        <p:txBody>
          <a:bodyPr anchorCtr="0" anchor="t" bIns="91425" lIns="91425" rIns="91425" wrap="square" tIns="91425">
            <a:noAutofit/>
          </a:bodyPr>
          <a:lstStyle/>
          <a:p>
            <a:pPr lvl="0">
              <a:spcBef>
                <a:spcPts val="0"/>
              </a:spcBef>
              <a:buNone/>
            </a:pPr>
            <a:r>
              <a:rPr lang="en" sz="2700">
                <a:solidFill>
                  <a:srgbClr val="FFFFFF"/>
                </a:solidFill>
                <a:latin typeface="Oswald"/>
                <a:ea typeface="Oswald"/>
                <a:cs typeface="Oswald"/>
                <a:sym typeface="Oswald"/>
              </a:rPr>
              <a:t>Raspberry Pi 3 Model B</a:t>
            </a:r>
          </a:p>
        </p:txBody>
      </p:sp>
      <p:pic>
        <p:nvPicPr>
          <p:cNvPr descr="https://lh3.googleusercontent.com/4VCMgByUf8bvy_v5reY6FjBP2XpQFRZXoWtlh0DsA4H8kEopu35pxOC4GlIlrVoA9kz5gnFcNJ-MDmnhZgcBvF5UV_PrlPAd3BL2vkykd_0SOs7jwXfQyW6rlPX6BZaAIzoIiUBy" id="190" name="Shape 190"/>
          <p:cNvPicPr preferRelativeResize="0"/>
          <p:nvPr/>
        </p:nvPicPr>
        <p:blipFill rotWithShape="1">
          <a:blip r:embed="rId3">
            <a:alphaModFix/>
          </a:blip>
          <a:srcRect b="10884" l="16675" r="15947" t="13478"/>
          <a:stretch/>
        </p:blipFill>
        <p:spPr>
          <a:xfrm>
            <a:off x="744450" y="1648500"/>
            <a:ext cx="3087300" cy="2903900"/>
          </a:xfrm>
          <a:prstGeom prst="rect">
            <a:avLst/>
          </a:prstGeom>
          <a:noFill/>
          <a:ln>
            <a:noFill/>
          </a:ln>
        </p:spPr>
      </p:pic>
      <p:sp>
        <p:nvSpPr>
          <p:cNvPr id="191" name="Shape 191"/>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265500" y="1081400"/>
            <a:ext cx="4045200" cy="1710300"/>
          </a:xfrm>
          <a:prstGeom prst="rect">
            <a:avLst/>
          </a:prstGeom>
        </p:spPr>
        <p:txBody>
          <a:bodyPr anchorCtr="0" anchor="b" bIns="91425" lIns="91425" rIns="91425" wrap="square" tIns="91425">
            <a:noAutofit/>
          </a:bodyPr>
          <a:lstStyle/>
          <a:p>
            <a:pPr lvl="0" rtl="0" algn="ctr">
              <a:spcBef>
                <a:spcPts val="0"/>
              </a:spcBef>
              <a:buNone/>
            </a:pPr>
            <a:r>
              <a:rPr lang="en"/>
              <a:t>Development</a:t>
            </a:r>
          </a:p>
          <a:p>
            <a:pPr lvl="0" algn="ctr">
              <a:spcBef>
                <a:spcPts val="0"/>
              </a:spcBef>
              <a:buNone/>
            </a:pPr>
            <a:r>
              <a:rPr lang="en"/>
              <a:t>Environment</a:t>
            </a:r>
          </a:p>
        </p:txBody>
      </p:sp>
      <p:sp>
        <p:nvSpPr>
          <p:cNvPr id="197" name="Shape 197"/>
          <p:cNvSpPr txBox="1"/>
          <p:nvPr>
            <p:ph idx="1" type="subTitle"/>
          </p:nvPr>
        </p:nvSpPr>
        <p:spPr>
          <a:xfrm>
            <a:off x="265500" y="2845201"/>
            <a:ext cx="4045200" cy="13455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8" name="Shape 198"/>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lnSpc>
                <a:spcPct val="200000"/>
              </a:lnSpc>
              <a:spcBef>
                <a:spcPts val="0"/>
              </a:spcBef>
              <a:spcAft>
                <a:spcPts val="0"/>
              </a:spcAft>
              <a:buSzPts val="1800"/>
              <a:buChar char="●"/>
            </a:pPr>
            <a:r>
              <a:rPr lang="en"/>
              <a:t>Language(s): Python, C++</a:t>
            </a:r>
          </a:p>
          <a:p>
            <a:pPr indent="-342900" lvl="0" marL="457200" rtl="0">
              <a:lnSpc>
                <a:spcPct val="200000"/>
              </a:lnSpc>
              <a:spcBef>
                <a:spcPts val="0"/>
              </a:spcBef>
              <a:spcAft>
                <a:spcPts val="0"/>
              </a:spcAft>
              <a:buSzPts val="1800"/>
              <a:buChar char="●"/>
            </a:pPr>
            <a:r>
              <a:rPr lang="en"/>
              <a:t>IDE: Pycharm, Resharper C++</a:t>
            </a:r>
          </a:p>
          <a:p>
            <a:pPr indent="-342900" lvl="0" marL="457200" rtl="0">
              <a:lnSpc>
                <a:spcPct val="200000"/>
              </a:lnSpc>
              <a:spcBef>
                <a:spcPts val="0"/>
              </a:spcBef>
              <a:spcAft>
                <a:spcPts val="0"/>
              </a:spcAft>
              <a:buSzPts val="1800"/>
              <a:buChar char="●"/>
            </a:pPr>
            <a:r>
              <a:rPr lang="en"/>
              <a:t>OS: Linux (Raspbian)</a:t>
            </a:r>
          </a:p>
          <a:p>
            <a:pPr indent="-342900" lvl="0" marL="457200" rtl="0">
              <a:lnSpc>
                <a:spcPct val="200000"/>
              </a:lnSpc>
              <a:spcBef>
                <a:spcPts val="0"/>
              </a:spcBef>
              <a:spcAft>
                <a:spcPts val="0"/>
              </a:spcAft>
              <a:buSzPts val="1800"/>
              <a:buChar char="●"/>
            </a:pPr>
            <a:r>
              <a:rPr lang="en"/>
              <a:t>Version Control: GitHub</a:t>
            </a:r>
          </a:p>
          <a:p>
            <a:pPr indent="-342900" lvl="0" marL="457200">
              <a:lnSpc>
                <a:spcPct val="200000"/>
              </a:lnSpc>
              <a:spcBef>
                <a:spcPts val="0"/>
              </a:spcBef>
              <a:buSzPts val="1800"/>
              <a:buChar char="●"/>
            </a:pPr>
            <a:r>
              <a:rPr lang="en"/>
              <a:t>Development Model: Agile</a:t>
            </a:r>
          </a:p>
        </p:txBody>
      </p:sp>
      <p:sp>
        <p:nvSpPr>
          <p:cNvPr id="199" name="Shape 199"/>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671250" y="2141250"/>
            <a:ext cx="7852200" cy="861000"/>
          </a:xfrm>
          <a:prstGeom prst="rect">
            <a:avLst/>
          </a:prstGeom>
        </p:spPr>
        <p:txBody>
          <a:bodyPr anchorCtr="0" anchor="ctr" bIns="91425" lIns="91425" rIns="91425" wrap="square" tIns="91425">
            <a:noAutofit/>
          </a:bodyPr>
          <a:lstStyle/>
          <a:p>
            <a:pPr lvl="0" algn="ctr">
              <a:spcBef>
                <a:spcPts val="0"/>
              </a:spcBef>
              <a:buNone/>
            </a:pPr>
            <a:r>
              <a:rPr lang="en"/>
              <a:t>Device Communication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235438" y="573800"/>
            <a:ext cx="4045200" cy="876600"/>
          </a:xfrm>
          <a:prstGeom prst="rect">
            <a:avLst/>
          </a:prstGeom>
        </p:spPr>
        <p:txBody>
          <a:bodyPr anchorCtr="0" anchor="b" bIns="91425" lIns="91425" rIns="91425" wrap="square" tIns="91425">
            <a:noAutofit/>
          </a:bodyPr>
          <a:lstStyle/>
          <a:p>
            <a:pPr lvl="0">
              <a:spcBef>
                <a:spcPts val="0"/>
              </a:spcBef>
              <a:buNone/>
            </a:pPr>
            <a:r>
              <a:rPr lang="en"/>
              <a:t>Motivations</a:t>
            </a:r>
          </a:p>
        </p:txBody>
      </p:sp>
      <p:sp>
        <p:nvSpPr>
          <p:cNvPr id="69" name="Shape 69"/>
          <p:cNvSpPr txBox="1"/>
          <p:nvPr>
            <p:ph idx="2" type="body"/>
          </p:nvPr>
        </p:nvSpPr>
        <p:spPr>
          <a:xfrm>
            <a:off x="4668775" y="573800"/>
            <a:ext cx="4144500" cy="3845400"/>
          </a:xfrm>
          <a:prstGeom prst="rect">
            <a:avLst/>
          </a:prstGeom>
        </p:spPr>
        <p:txBody>
          <a:bodyPr anchorCtr="0" anchor="ctr" bIns="91425" lIns="91425" rIns="91425" wrap="square" tIns="91425">
            <a:noAutofit/>
          </a:bodyPr>
          <a:lstStyle/>
          <a:p>
            <a:pPr indent="-342900" lvl="0" marL="457200" rtl="0">
              <a:spcBef>
                <a:spcPts val="0"/>
              </a:spcBef>
              <a:buSzPts val="1800"/>
              <a:buChar char="●"/>
            </a:pPr>
            <a:r>
              <a:rPr lang="en"/>
              <a:t>3D printers are becoming popular, and the demand for 3D scanners isn’t far behind</a:t>
            </a:r>
          </a:p>
          <a:p>
            <a:pPr lvl="0" rtl="0">
              <a:spcBef>
                <a:spcPts val="0"/>
              </a:spcBef>
              <a:buNone/>
            </a:pPr>
            <a:r>
              <a:t/>
            </a:r>
            <a:endParaRPr/>
          </a:p>
          <a:p>
            <a:pPr indent="-342900" lvl="0" marL="457200" rtl="0">
              <a:spcBef>
                <a:spcPts val="0"/>
              </a:spcBef>
              <a:buSzPts val="1800"/>
              <a:buChar char="●"/>
            </a:pPr>
            <a:r>
              <a:rPr lang="en"/>
              <a:t>3D modeling software is expensive and difficult to learn</a:t>
            </a:r>
          </a:p>
          <a:p>
            <a:pPr lvl="0" rtl="0">
              <a:spcBef>
                <a:spcPts val="0"/>
              </a:spcBef>
              <a:buNone/>
            </a:pPr>
            <a:r>
              <a:t/>
            </a:r>
            <a:endParaRPr/>
          </a:p>
          <a:p>
            <a:pPr indent="-342900" lvl="0" marL="457200" rtl="0">
              <a:spcBef>
                <a:spcPts val="0"/>
              </a:spcBef>
              <a:buSzPts val="1800"/>
              <a:buChar char="●"/>
            </a:pPr>
            <a:r>
              <a:rPr lang="en"/>
              <a:t>Countless applications for hobbyists and creative types</a:t>
            </a:r>
          </a:p>
        </p:txBody>
      </p:sp>
      <p:sp>
        <p:nvSpPr>
          <p:cNvPr id="70" name="Shape 70"/>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origamicube.jpg" id="71" name="Shape 71"/>
          <p:cNvPicPr preferRelativeResize="0"/>
          <p:nvPr/>
        </p:nvPicPr>
        <p:blipFill rotWithShape="1">
          <a:blip r:embed="rId3">
            <a:alphaModFix/>
          </a:blip>
          <a:srcRect b="19383" l="0" r="0" t="34167"/>
          <a:stretch/>
        </p:blipFill>
        <p:spPr>
          <a:xfrm>
            <a:off x="618450" y="1624275"/>
            <a:ext cx="3279175" cy="27054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cxnSp>
        <p:nvCxnSpPr>
          <p:cNvPr id="209" name="Shape 209"/>
          <p:cNvCxnSpPr/>
          <p:nvPr/>
        </p:nvCxnSpPr>
        <p:spPr>
          <a:xfrm>
            <a:off x="6070600" y="2891325"/>
            <a:ext cx="0" cy="1625700"/>
          </a:xfrm>
          <a:prstGeom prst="straightConnector1">
            <a:avLst/>
          </a:prstGeom>
          <a:noFill/>
          <a:ln cap="flat" cmpd="sng" w="9525">
            <a:solidFill>
              <a:srgbClr val="000000"/>
            </a:solidFill>
            <a:prstDash val="dash"/>
            <a:round/>
            <a:headEnd len="lg" w="lg" type="none"/>
            <a:tailEnd len="lg" w="lg" type="none"/>
          </a:ln>
        </p:spPr>
      </p:cxnSp>
      <p:sp>
        <p:nvSpPr>
          <p:cNvPr id="210" name="Shape 210"/>
          <p:cNvSpPr txBox="1"/>
          <p:nvPr>
            <p:ph type="title"/>
          </p:nvPr>
        </p:nvSpPr>
        <p:spPr>
          <a:xfrm>
            <a:off x="2100" y="1816400"/>
            <a:ext cx="4572000" cy="636600"/>
          </a:xfrm>
          <a:prstGeom prst="rect">
            <a:avLst/>
          </a:prstGeom>
        </p:spPr>
        <p:txBody>
          <a:bodyPr anchorCtr="0" anchor="b" bIns="91425" lIns="91425" rIns="91425" wrap="square" tIns="91425">
            <a:noAutofit/>
          </a:bodyPr>
          <a:lstStyle/>
          <a:p>
            <a:pPr lvl="0">
              <a:spcBef>
                <a:spcPts val="0"/>
              </a:spcBef>
              <a:buNone/>
            </a:pPr>
            <a:r>
              <a:rPr lang="en" sz="3000"/>
              <a:t>Device Communication</a:t>
            </a:r>
          </a:p>
        </p:txBody>
      </p:sp>
      <p:sp>
        <p:nvSpPr>
          <p:cNvPr id="211" name="Shape 211"/>
          <p:cNvSpPr txBox="1"/>
          <p:nvPr>
            <p:ph idx="1" type="subTitle"/>
          </p:nvPr>
        </p:nvSpPr>
        <p:spPr>
          <a:xfrm>
            <a:off x="265500" y="2453001"/>
            <a:ext cx="4045200" cy="636600"/>
          </a:xfrm>
          <a:prstGeom prst="rect">
            <a:avLst/>
          </a:prstGeom>
        </p:spPr>
        <p:txBody>
          <a:bodyPr anchorCtr="0" anchor="t" bIns="91425" lIns="91425" rIns="91425" wrap="square" tIns="91425">
            <a:noAutofit/>
          </a:bodyPr>
          <a:lstStyle/>
          <a:p>
            <a:pPr lvl="0">
              <a:spcBef>
                <a:spcPts val="0"/>
              </a:spcBef>
              <a:buNone/>
            </a:pPr>
            <a:r>
              <a:rPr lang="en" sz="2700">
                <a:solidFill>
                  <a:srgbClr val="FFFFFF"/>
                </a:solidFill>
                <a:latin typeface="Oswald"/>
                <a:ea typeface="Oswald"/>
                <a:cs typeface="Oswald"/>
                <a:sym typeface="Oswald"/>
              </a:rPr>
              <a:t>Stepper Motor Driver</a:t>
            </a:r>
          </a:p>
        </p:txBody>
      </p:sp>
      <p:sp>
        <p:nvSpPr>
          <p:cNvPr id="212" name="Shape 212"/>
          <p:cNvSpPr txBox="1"/>
          <p:nvPr>
            <p:ph idx="2" type="body"/>
          </p:nvPr>
        </p:nvSpPr>
        <p:spPr>
          <a:xfrm>
            <a:off x="4964900" y="495600"/>
            <a:ext cx="3837000" cy="2441700"/>
          </a:xfrm>
          <a:prstGeom prst="rect">
            <a:avLst/>
          </a:prstGeom>
        </p:spPr>
        <p:txBody>
          <a:bodyPr anchorCtr="0" anchor="ctr" bIns="91425" lIns="91425" rIns="91425" wrap="square" tIns="91425">
            <a:noAutofit/>
          </a:bodyPr>
          <a:lstStyle/>
          <a:p>
            <a:pPr indent="-342900" lvl="0" marL="457200" rtl="0">
              <a:lnSpc>
                <a:spcPct val="150000"/>
              </a:lnSpc>
              <a:spcBef>
                <a:spcPts val="0"/>
              </a:spcBef>
              <a:spcAft>
                <a:spcPts val="0"/>
              </a:spcAft>
              <a:buSzPts val="1800"/>
              <a:buChar char="●"/>
            </a:pPr>
            <a:r>
              <a:rPr lang="en"/>
              <a:t>RPi.GPIO Python Library</a:t>
            </a:r>
          </a:p>
          <a:p>
            <a:pPr indent="-317500" lvl="1" marL="914400" rtl="0">
              <a:lnSpc>
                <a:spcPct val="150000"/>
              </a:lnSpc>
              <a:spcBef>
                <a:spcPts val="0"/>
              </a:spcBef>
              <a:spcAft>
                <a:spcPts val="0"/>
              </a:spcAft>
              <a:buSzPts val="1400"/>
              <a:buChar char="○"/>
            </a:pPr>
            <a:r>
              <a:rPr lang="en"/>
              <a:t>Provides control of each of the 40 GPIO Pins</a:t>
            </a:r>
          </a:p>
          <a:p>
            <a:pPr indent="-342900" lvl="0" marL="457200" rtl="0">
              <a:lnSpc>
                <a:spcPct val="150000"/>
              </a:lnSpc>
              <a:spcBef>
                <a:spcPts val="0"/>
              </a:spcBef>
              <a:spcAft>
                <a:spcPts val="0"/>
              </a:spcAft>
              <a:buSzPts val="1800"/>
              <a:buChar char="●"/>
            </a:pPr>
            <a:r>
              <a:rPr lang="en"/>
              <a:t>Steps taken based on rising edge clock.</a:t>
            </a:r>
          </a:p>
          <a:p>
            <a:pPr indent="-342900" lvl="0" marL="457200">
              <a:lnSpc>
                <a:spcPct val="150000"/>
              </a:lnSpc>
              <a:spcBef>
                <a:spcPts val="0"/>
              </a:spcBef>
              <a:buSzPts val="1800"/>
              <a:buChar char="●"/>
            </a:pPr>
            <a:r>
              <a:rPr lang="en"/>
              <a:t>Simulate this by toggling the pin from off to on.</a:t>
            </a:r>
          </a:p>
        </p:txBody>
      </p:sp>
      <p:cxnSp>
        <p:nvCxnSpPr>
          <p:cNvPr id="213" name="Shape 213"/>
          <p:cNvCxnSpPr/>
          <p:nvPr/>
        </p:nvCxnSpPr>
        <p:spPr>
          <a:xfrm flipH="1" rot="10800000">
            <a:off x="5295900" y="3399375"/>
            <a:ext cx="1397100" cy="609600"/>
          </a:xfrm>
          <a:prstGeom prst="bentConnector3">
            <a:avLst>
              <a:gd fmla="val 50000" name="adj1"/>
            </a:avLst>
          </a:prstGeom>
          <a:noFill/>
          <a:ln cap="flat" cmpd="sng" w="19050">
            <a:solidFill>
              <a:srgbClr val="000000"/>
            </a:solidFill>
            <a:prstDash val="solid"/>
            <a:round/>
            <a:headEnd len="lg" w="lg" type="none"/>
            <a:tailEnd len="lg" w="lg" type="none"/>
          </a:ln>
        </p:spPr>
      </p:cxnSp>
      <p:cxnSp>
        <p:nvCxnSpPr>
          <p:cNvPr id="214" name="Shape 214"/>
          <p:cNvCxnSpPr/>
          <p:nvPr/>
        </p:nvCxnSpPr>
        <p:spPr>
          <a:xfrm>
            <a:off x="6692900" y="3399375"/>
            <a:ext cx="0" cy="609600"/>
          </a:xfrm>
          <a:prstGeom prst="straightConnector1">
            <a:avLst/>
          </a:prstGeom>
          <a:noFill/>
          <a:ln cap="flat" cmpd="sng" w="19050">
            <a:solidFill>
              <a:srgbClr val="000000"/>
            </a:solidFill>
            <a:prstDash val="solid"/>
            <a:round/>
            <a:headEnd len="lg" w="lg" type="none"/>
            <a:tailEnd len="lg" w="lg" type="none"/>
          </a:ln>
        </p:spPr>
      </p:cxnSp>
      <p:cxnSp>
        <p:nvCxnSpPr>
          <p:cNvPr id="215" name="Shape 215"/>
          <p:cNvCxnSpPr/>
          <p:nvPr/>
        </p:nvCxnSpPr>
        <p:spPr>
          <a:xfrm flipH="1" rot="10800000">
            <a:off x="6692900" y="3412125"/>
            <a:ext cx="1422300" cy="584100"/>
          </a:xfrm>
          <a:prstGeom prst="bentConnector3">
            <a:avLst>
              <a:gd fmla="val 50000" name="adj1"/>
            </a:avLst>
          </a:prstGeom>
          <a:noFill/>
          <a:ln cap="flat" cmpd="sng" w="19050">
            <a:solidFill>
              <a:srgbClr val="000000"/>
            </a:solidFill>
            <a:prstDash val="solid"/>
            <a:round/>
            <a:headEnd len="lg" w="lg" type="none"/>
            <a:tailEnd len="lg" w="lg" type="none"/>
          </a:ln>
        </p:spPr>
      </p:cxnSp>
      <p:cxnSp>
        <p:nvCxnSpPr>
          <p:cNvPr id="216" name="Shape 216"/>
          <p:cNvCxnSpPr/>
          <p:nvPr/>
        </p:nvCxnSpPr>
        <p:spPr>
          <a:xfrm>
            <a:off x="8115300" y="3399375"/>
            <a:ext cx="0" cy="634800"/>
          </a:xfrm>
          <a:prstGeom prst="straightConnector1">
            <a:avLst/>
          </a:prstGeom>
          <a:noFill/>
          <a:ln cap="flat" cmpd="sng" w="19050">
            <a:solidFill>
              <a:srgbClr val="000000"/>
            </a:solidFill>
            <a:prstDash val="solid"/>
            <a:round/>
            <a:headEnd len="lg" w="lg" type="none"/>
            <a:tailEnd len="lg" w="lg" type="none"/>
          </a:ln>
        </p:spPr>
      </p:cxnSp>
      <p:cxnSp>
        <p:nvCxnSpPr>
          <p:cNvPr id="217" name="Shape 217"/>
          <p:cNvCxnSpPr/>
          <p:nvPr/>
        </p:nvCxnSpPr>
        <p:spPr>
          <a:xfrm>
            <a:off x="8115300" y="4034175"/>
            <a:ext cx="444600" cy="300"/>
          </a:xfrm>
          <a:prstGeom prst="straightConnector1">
            <a:avLst/>
          </a:prstGeom>
          <a:noFill/>
          <a:ln cap="flat" cmpd="sng" w="19050">
            <a:solidFill>
              <a:srgbClr val="000000"/>
            </a:solidFill>
            <a:prstDash val="solid"/>
            <a:round/>
            <a:headEnd len="lg" w="lg" type="none"/>
            <a:tailEnd len="lg" w="lg" type="none"/>
          </a:ln>
        </p:spPr>
      </p:cxnSp>
      <p:cxnSp>
        <p:nvCxnSpPr>
          <p:cNvPr id="218" name="Shape 218"/>
          <p:cNvCxnSpPr/>
          <p:nvPr/>
        </p:nvCxnSpPr>
        <p:spPr>
          <a:xfrm>
            <a:off x="7493000" y="2903925"/>
            <a:ext cx="0" cy="1625700"/>
          </a:xfrm>
          <a:prstGeom prst="straightConnector1">
            <a:avLst/>
          </a:prstGeom>
          <a:noFill/>
          <a:ln cap="flat" cmpd="sng" w="9525">
            <a:solidFill>
              <a:srgbClr val="000000"/>
            </a:solidFill>
            <a:prstDash val="dash"/>
            <a:round/>
            <a:headEnd len="lg" w="lg" type="none"/>
            <a:tailEnd len="lg" w="lg" type="none"/>
          </a:ln>
        </p:spPr>
      </p:cxnSp>
      <p:sp>
        <p:nvSpPr>
          <p:cNvPr id="219" name="Shape 219"/>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2100" y="1791000"/>
            <a:ext cx="4572000" cy="636600"/>
          </a:xfrm>
          <a:prstGeom prst="rect">
            <a:avLst/>
          </a:prstGeom>
        </p:spPr>
        <p:txBody>
          <a:bodyPr anchorCtr="0" anchor="b" bIns="91425" lIns="91425" rIns="91425" wrap="square" tIns="91425">
            <a:noAutofit/>
          </a:bodyPr>
          <a:lstStyle/>
          <a:p>
            <a:pPr lvl="0" rtl="0">
              <a:spcBef>
                <a:spcPts val="0"/>
              </a:spcBef>
              <a:buNone/>
            </a:pPr>
            <a:r>
              <a:rPr lang="en" sz="3000"/>
              <a:t>Device Communication</a:t>
            </a:r>
          </a:p>
        </p:txBody>
      </p:sp>
      <p:sp>
        <p:nvSpPr>
          <p:cNvPr id="225" name="Shape 225"/>
          <p:cNvSpPr txBox="1"/>
          <p:nvPr>
            <p:ph idx="1" type="subTitle"/>
          </p:nvPr>
        </p:nvSpPr>
        <p:spPr>
          <a:xfrm>
            <a:off x="265500" y="2427601"/>
            <a:ext cx="4045200" cy="636600"/>
          </a:xfrm>
          <a:prstGeom prst="rect">
            <a:avLst/>
          </a:prstGeom>
        </p:spPr>
        <p:txBody>
          <a:bodyPr anchorCtr="0" anchor="t" bIns="91425" lIns="91425" rIns="91425" wrap="square" tIns="91425">
            <a:noAutofit/>
          </a:bodyPr>
          <a:lstStyle/>
          <a:p>
            <a:pPr lvl="0" rtl="0">
              <a:spcBef>
                <a:spcPts val="0"/>
              </a:spcBef>
              <a:buNone/>
            </a:pPr>
            <a:r>
              <a:rPr lang="en" sz="2700">
                <a:solidFill>
                  <a:srgbClr val="FFFFFF"/>
                </a:solidFill>
                <a:latin typeface="Oswald"/>
                <a:ea typeface="Oswald"/>
                <a:cs typeface="Oswald"/>
                <a:sym typeface="Oswald"/>
              </a:rPr>
              <a:t>Raspberry Pi Camera</a:t>
            </a:r>
          </a:p>
        </p:txBody>
      </p:sp>
      <p:sp>
        <p:nvSpPr>
          <p:cNvPr id="226" name="Shape 226"/>
          <p:cNvSpPr txBox="1"/>
          <p:nvPr>
            <p:ph idx="2" type="body"/>
          </p:nvPr>
        </p:nvSpPr>
        <p:spPr>
          <a:xfrm>
            <a:off x="4939500" y="452975"/>
            <a:ext cx="3837000" cy="3886200"/>
          </a:xfrm>
          <a:prstGeom prst="rect">
            <a:avLst/>
          </a:prstGeom>
        </p:spPr>
        <p:txBody>
          <a:bodyPr anchorCtr="0" anchor="ctr" bIns="91425" lIns="91425" rIns="91425" wrap="square" tIns="91425">
            <a:noAutofit/>
          </a:bodyPr>
          <a:lstStyle/>
          <a:p>
            <a:pPr indent="-342900" lvl="0" marL="457200" rtl="0">
              <a:lnSpc>
                <a:spcPct val="150000"/>
              </a:lnSpc>
              <a:spcBef>
                <a:spcPts val="1000"/>
              </a:spcBef>
              <a:buSzPts val="1800"/>
              <a:buChar char="●"/>
            </a:pPr>
            <a:r>
              <a:rPr lang="en"/>
              <a:t>PiCamera </a:t>
            </a:r>
            <a:r>
              <a:rPr lang="en"/>
              <a:t>Python Library</a:t>
            </a:r>
          </a:p>
          <a:p>
            <a:pPr indent="-342900" lvl="0" marL="457200" rtl="0">
              <a:lnSpc>
                <a:spcPct val="150000"/>
              </a:lnSpc>
              <a:spcBef>
                <a:spcPts val="1000"/>
              </a:spcBef>
              <a:buSzPts val="1800"/>
              <a:buChar char="●"/>
            </a:pPr>
            <a:r>
              <a:rPr lang="en"/>
              <a:t>Connected directly to camera port vs. GPIO Pin</a:t>
            </a:r>
          </a:p>
          <a:p>
            <a:pPr indent="-342900" lvl="0" marL="457200" rtl="0">
              <a:lnSpc>
                <a:spcPct val="150000"/>
              </a:lnSpc>
              <a:spcBef>
                <a:spcPts val="1000"/>
              </a:spcBef>
              <a:buSzPts val="1800"/>
              <a:buChar char="●"/>
            </a:pPr>
            <a:r>
              <a:rPr lang="en"/>
              <a:t>Preview: Show user what camera sees.</a:t>
            </a:r>
          </a:p>
          <a:p>
            <a:pPr indent="-342900" lvl="0" marL="457200" rtl="0">
              <a:lnSpc>
                <a:spcPct val="150000"/>
              </a:lnSpc>
              <a:spcBef>
                <a:spcPts val="1000"/>
              </a:spcBef>
              <a:buSzPts val="1800"/>
              <a:buChar char="●"/>
            </a:pPr>
            <a:r>
              <a:rPr lang="en"/>
              <a:t>Capture: Take picture.</a:t>
            </a:r>
          </a:p>
        </p:txBody>
      </p:sp>
      <p:sp>
        <p:nvSpPr>
          <p:cNvPr id="227" name="Shape 227"/>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1" name="Shape 231"/>
        <p:cNvGrpSpPr/>
        <p:nvPr/>
      </p:nvGrpSpPr>
      <p:grpSpPr>
        <a:xfrm>
          <a:off x="0" y="0"/>
          <a:ext cx="0" cy="0"/>
          <a:chOff x="0" y="0"/>
          <a:chExt cx="0" cy="0"/>
        </a:xfrm>
      </p:grpSpPr>
      <p:pic>
        <p:nvPicPr>
          <p:cNvPr descr="lowChartPython.png" id="232" name="Shape 232"/>
          <p:cNvPicPr preferRelativeResize="0"/>
          <p:nvPr/>
        </p:nvPicPr>
        <p:blipFill>
          <a:blip r:embed="rId3">
            <a:alphaModFix/>
          </a:blip>
          <a:stretch>
            <a:fillRect/>
          </a:stretch>
        </p:blipFill>
        <p:spPr>
          <a:xfrm>
            <a:off x="369688" y="141500"/>
            <a:ext cx="8404625" cy="4860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marR="0" rtl="0" algn="l">
              <a:lnSpc>
                <a:spcPct val="150000"/>
              </a:lnSpc>
              <a:spcBef>
                <a:spcPts val="0"/>
              </a:spcBef>
              <a:spcAft>
                <a:spcPts val="0"/>
              </a:spcAft>
              <a:buClr>
                <a:schemeClr val="lt1"/>
              </a:buClr>
              <a:buSzPts val="1800"/>
              <a:buChar char="●"/>
            </a:pPr>
            <a:r>
              <a:rPr lang="en"/>
              <a:t>Integration test consisted of:</a:t>
            </a:r>
          </a:p>
          <a:p>
            <a:pPr indent="-317500" lvl="1" marL="914400" marR="0" rtl="0" algn="l">
              <a:lnSpc>
                <a:spcPct val="150000"/>
              </a:lnSpc>
              <a:spcBef>
                <a:spcPts val="0"/>
              </a:spcBef>
              <a:spcAft>
                <a:spcPts val="0"/>
              </a:spcAft>
              <a:buSzPts val="1400"/>
              <a:buChar char="○"/>
            </a:pPr>
            <a:r>
              <a:rPr lang="en"/>
              <a:t>Rotate at 400 steps per revolution</a:t>
            </a:r>
          </a:p>
          <a:p>
            <a:pPr indent="-317500" lvl="1" marL="914400" marR="0" rtl="0" algn="l">
              <a:lnSpc>
                <a:spcPct val="150000"/>
              </a:lnSpc>
              <a:spcBef>
                <a:spcPts val="0"/>
              </a:spcBef>
              <a:spcAft>
                <a:spcPts val="0"/>
              </a:spcAft>
              <a:buSzPts val="1400"/>
              <a:buChar char="○"/>
            </a:pPr>
            <a:r>
              <a:rPr lang="en"/>
              <a:t>Capture image at each step</a:t>
            </a:r>
          </a:p>
          <a:p>
            <a:pPr indent="-317500" lvl="1" marL="914400" marR="0" rtl="0" algn="l">
              <a:lnSpc>
                <a:spcPct val="150000"/>
              </a:lnSpc>
              <a:spcBef>
                <a:spcPts val="0"/>
              </a:spcBef>
              <a:spcAft>
                <a:spcPts val="0"/>
              </a:spcAft>
              <a:buSzPts val="1400"/>
              <a:buChar char="○"/>
            </a:pPr>
            <a:r>
              <a:rPr lang="en"/>
              <a:t>NO image processing</a:t>
            </a:r>
          </a:p>
          <a:p>
            <a:pPr indent="-342900" lvl="0" marL="457200" rtl="0">
              <a:lnSpc>
                <a:spcPct val="115000"/>
              </a:lnSpc>
              <a:spcBef>
                <a:spcPts val="0"/>
              </a:spcBef>
              <a:spcAft>
                <a:spcPts val="0"/>
              </a:spcAft>
              <a:buSzPts val="1800"/>
              <a:buChar char="●"/>
            </a:pPr>
            <a:r>
              <a:rPr lang="en"/>
              <a:t>Success: Duration of each test remains within the time constraint outlined in the specification.</a:t>
            </a:r>
          </a:p>
          <a:p>
            <a:pPr indent="-342900" lvl="0" marL="457200" rtl="0">
              <a:lnSpc>
                <a:spcPct val="115000"/>
              </a:lnSpc>
              <a:spcBef>
                <a:spcPts val="0"/>
              </a:spcBef>
              <a:buSzPts val="1800"/>
              <a:buChar char="●"/>
            </a:pPr>
            <a:r>
              <a:rPr lang="en"/>
              <a:t>Difficulty: System became unresponsive when showing camera preview.</a:t>
            </a:r>
          </a:p>
        </p:txBody>
      </p:sp>
      <p:sp>
        <p:nvSpPr>
          <p:cNvPr id="238" name="Shape 238"/>
          <p:cNvSpPr txBox="1"/>
          <p:nvPr>
            <p:ph type="title"/>
          </p:nvPr>
        </p:nvSpPr>
        <p:spPr>
          <a:xfrm>
            <a:off x="76200" y="1240500"/>
            <a:ext cx="4470300" cy="1041300"/>
          </a:xfrm>
          <a:prstGeom prst="rect">
            <a:avLst/>
          </a:prstGeom>
        </p:spPr>
        <p:txBody>
          <a:bodyPr anchorCtr="0" anchor="ctr" bIns="91425" lIns="91425" rIns="91425" wrap="square" tIns="91425">
            <a:noAutofit/>
          </a:bodyPr>
          <a:lstStyle/>
          <a:p>
            <a:pPr lvl="0" rtl="0">
              <a:spcBef>
                <a:spcPts val="0"/>
              </a:spcBef>
              <a:buNone/>
            </a:pPr>
            <a:r>
              <a:rPr lang="en" sz="2800"/>
              <a:t>Device Communication</a:t>
            </a:r>
          </a:p>
          <a:p>
            <a:pPr lvl="0" rtl="0">
              <a:spcBef>
                <a:spcPts val="0"/>
              </a:spcBef>
              <a:buNone/>
            </a:pPr>
            <a:r>
              <a:t/>
            </a:r>
            <a:endParaRPr/>
          </a:p>
        </p:txBody>
      </p:sp>
      <p:sp>
        <p:nvSpPr>
          <p:cNvPr id="239" name="Shape 239"/>
          <p:cNvSpPr txBox="1"/>
          <p:nvPr>
            <p:ph idx="1" type="subTitle"/>
          </p:nvPr>
        </p:nvSpPr>
        <p:spPr>
          <a:xfrm>
            <a:off x="288750" y="1702201"/>
            <a:ext cx="4045200" cy="579600"/>
          </a:xfrm>
          <a:prstGeom prst="rect">
            <a:avLst/>
          </a:prstGeom>
        </p:spPr>
        <p:txBody>
          <a:bodyPr anchorCtr="0" anchor="t" bIns="91425" lIns="91425" rIns="91425" wrap="square" tIns="91425">
            <a:noAutofit/>
          </a:bodyPr>
          <a:lstStyle/>
          <a:p>
            <a:pPr lvl="0" rtl="0">
              <a:spcBef>
                <a:spcPts val="0"/>
              </a:spcBef>
              <a:buNone/>
            </a:pPr>
            <a:r>
              <a:rPr lang="en" sz="2400">
                <a:solidFill>
                  <a:srgbClr val="FFFFFF"/>
                </a:solidFill>
                <a:latin typeface="Oswald"/>
                <a:ea typeface="Oswald"/>
                <a:cs typeface="Oswald"/>
                <a:sym typeface="Oswald"/>
              </a:rPr>
              <a:t>Success/Difficulty</a:t>
            </a:r>
          </a:p>
        </p:txBody>
      </p:sp>
      <p:graphicFrame>
        <p:nvGraphicFramePr>
          <p:cNvPr id="240" name="Shape 240"/>
          <p:cNvGraphicFramePr/>
          <p:nvPr/>
        </p:nvGraphicFramePr>
        <p:xfrm>
          <a:off x="241250" y="2844800"/>
          <a:ext cx="3000000" cy="3000000"/>
        </p:xfrm>
        <a:graphic>
          <a:graphicData uri="http://schemas.openxmlformats.org/drawingml/2006/table">
            <a:tbl>
              <a:tblPr>
                <a:noFill/>
                <a:tableStyleId>{9EB12F37-1D18-4F5F-A2F4-FAA14D800A1E}</a:tableStyleId>
              </a:tblPr>
              <a:tblGrid>
                <a:gridCol w="850900"/>
                <a:gridCol w="1003300"/>
                <a:gridCol w="850900"/>
                <a:gridCol w="1435100"/>
              </a:tblGrid>
              <a:tr h="266700">
                <a:tc gridSpan="4">
                  <a:txBody>
                    <a:bodyPr>
                      <a:noAutofit/>
                    </a:bodyPr>
                    <a:lstStyle/>
                    <a:p>
                      <a:pPr lvl="0" rtl="0" algn="ctr">
                        <a:spcBef>
                          <a:spcPts val="0"/>
                        </a:spcBef>
                        <a:buNone/>
                      </a:pPr>
                      <a:r>
                        <a:rPr b="1" lang="en" sz="1200">
                          <a:solidFill>
                            <a:srgbClr val="FFFFFF"/>
                          </a:solidFill>
                        </a:rPr>
                        <a:t>System Testing</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hMerge="1"/>
                <a:tc hMerge="1"/>
                <a:tc hMerge="1"/>
              </a:tr>
              <a:tr h="12700">
                <a:tc>
                  <a:txBody>
                    <a:bodyPr>
                      <a:noAutofit/>
                    </a:bodyPr>
                    <a:lstStyle/>
                    <a:p>
                      <a:pPr lvl="0" rtl="0" algn="ctr">
                        <a:spcBef>
                          <a:spcPts val="0"/>
                        </a:spcBef>
                        <a:buNone/>
                      </a:pPr>
                      <a:r>
                        <a:rPr b="1" lang="en" sz="1100">
                          <a:solidFill>
                            <a:srgbClr val="FFFFFF"/>
                          </a:solidFill>
                        </a:rPr>
                        <a:t>Test #</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Steps</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Photos</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Time (minutes)</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12700">
                <a:tc>
                  <a:txBody>
                    <a:bodyPr>
                      <a:noAutofit/>
                    </a:bodyPr>
                    <a:lstStyle/>
                    <a:p>
                      <a:pPr lvl="0" rtl="0" algn="ctr">
                        <a:spcBef>
                          <a:spcPts val="0"/>
                        </a:spcBef>
                        <a:buNone/>
                      </a:pPr>
                      <a:r>
                        <a:rPr lang="en" sz="1100">
                          <a:solidFill>
                            <a:srgbClr val="FFFFFF"/>
                          </a:solidFill>
                        </a:rPr>
                        <a:t>1</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400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400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3:53:02 </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12700">
                <a:tc>
                  <a:txBody>
                    <a:bodyPr>
                      <a:noAutofit/>
                    </a:bodyPr>
                    <a:lstStyle/>
                    <a:p>
                      <a:pPr lvl="0" rtl="0" algn="ctr">
                        <a:spcBef>
                          <a:spcPts val="0"/>
                        </a:spcBef>
                        <a:buNone/>
                      </a:pPr>
                      <a:r>
                        <a:rPr lang="en" sz="1100">
                          <a:solidFill>
                            <a:srgbClr val="FFFFFF"/>
                          </a:solidFill>
                        </a:rPr>
                        <a:t>2</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400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400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3:52:30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bl>
          </a:graphicData>
        </a:graphic>
      </p:graphicFrame>
      <p:sp>
        <p:nvSpPr>
          <p:cNvPr id="241" name="Shape 241"/>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265500" y="568350"/>
            <a:ext cx="4045200" cy="909300"/>
          </a:xfrm>
          <a:prstGeom prst="rect">
            <a:avLst/>
          </a:prstGeom>
        </p:spPr>
        <p:txBody>
          <a:bodyPr anchorCtr="0" anchor="b" bIns="91425" lIns="91425" rIns="91425" wrap="square" tIns="91425">
            <a:noAutofit/>
          </a:bodyPr>
          <a:lstStyle/>
          <a:p>
            <a:pPr lvl="0">
              <a:spcBef>
                <a:spcPts val="0"/>
              </a:spcBef>
              <a:buNone/>
            </a:pPr>
            <a:r>
              <a:rPr lang="en"/>
              <a:t>Stepper Motor</a:t>
            </a:r>
          </a:p>
        </p:txBody>
      </p:sp>
      <p:sp>
        <p:nvSpPr>
          <p:cNvPr id="247" name="Shape 247"/>
          <p:cNvSpPr txBox="1"/>
          <p:nvPr>
            <p:ph idx="1" type="subTitle"/>
          </p:nvPr>
        </p:nvSpPr>
        <p:spPr>
          <a:xfrm>
            <a:off x="265500" y="2260699"/>
            <a:ext cx="4045200" cy="2218200"/>
          </a:xfrm>
          <a:prstGeom prst="rect">
            <a:avLst/>
          </a:prstGeom>
        </p:spPr>
        <p:txBody>
          <a:bodyPr anchorCtr="0" anchor="t" bIns="91425" lIns="91425" rIns="91425" wrap="square" tIns="91425">
            <a:noAutofit/>
          </a:bodyPr>
          <a:lstStyle/>
          <a:p>
            <a:pPr indent="-361950" lvl="0" marL="457200" rtl="0" algn="l">
              <a:spcBef>
                <a:spcPts val="0"/>
              </a:spcBef>
              <a:spcAft>
                <a:spcPts val="0"/>
              </a:spcAft>
              <a:buSzPts val="2100"/>
              <a:buChar char="●"/>
            </a:pPr>
            <a:r>
              <a:rPr lang="en"/>
              <a:t>2 phase</a:t>
            </a:r>
          </a:p>
          <a:p>
            <a:pPr indent="-361950" lvl="0" marL="457200" rtl="0" algn="l">
              <a:spcBef>
                <a:spcPts val="0"/>
              </a:spcBef>
              <a:spcAft>
                <a:spcPts val="0"/>
              </a:spcAft>
              <a:buSzPts val="2100"/>
              <a:buChar char="●"/>
            </a:pPr>
            <a:r>
              <a:rPr lang="en"/>
              <a:t>750 mA/phase</a:t>
            </a:r>
          </a:p>
          <a:p>
            <a:pPr indent="-361950" lvl="0" marL="457200" rtl="0" algn="l">
              <a:spcBef>
                <a:spcPts val="0"/>
              </a:spcBef>
              <a:spcAft>
                <a:spcPts val="0"/>
              </a:spcAft>
              <a:buSzPts val="2100"/>
              <a:buChar char="●"/>
            </a:pPr>
            <a:r>
              <a:rPr lang="en"/>
              <a:t>400 - 3200 steps/rev</a:t>
            </a:r>
          </a:p>
          <a:p>
            <a:pPr indent="-361950" lvl="0" marL="457200" rtl="0" algn="l">
              <a:spcBef>
                <a:spcPts val="0"/>
              </a:spcBef>
              <a:spcAft>
                <a:spcPts val="0"/>
              </a:spcAft>
              <a:buSzPts val="2100"/>
              <a:buChar char="●"/>
            </a:pPr>
            <a:r>
              <a:rPr lang="en"/>
              <a:t>Precise position &amp; speed control</a:t>
            </a:r>
          </a:p>
          <a:p>
            <a:pPr indent="-361950" lvl="0" marL="457200" rtl="0" algn="l">
              <a:spcBef>
                <a:spcPts val="0"/>
              </a:spcBef>
              <a:buSzPts val="2100"/>
              <a:buChar char="●"/>
            </a:pPr>
            <a:r>
              <a:rPr lang="en"/>
              <a:t>High low speed torque</a:t>
            </a:r>
          </a:p>
          <a:p>
            <a:pPr lvl="0" algn="l">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rtl="0">
              <a:spcBef>
                <a:spcPts val="0"/>
              </a:spcBef>
              <a:buNone/>
            </a:pPr>
            <a:r>
              <a:t/>
            </a:r>
            <a:endParaRPr/>
          </a:p>
          <a:p>
            <a:pPr lvl="0" rtl="0" algn="l">
              <a:spcBef>
                <a:spcPts val="0"/>
              </a:spcBef>
              <a:buNone/>
            </a:pPr>
            <a:r>
              <a:t/>
            </a:r>
            <a:endParaRPr/>
          </a:p>
          <a:p>
            <a:pPr lvl="0" rtl="0" algn="l">
              <a:spcBef>
                <a:spcPts val="0"/>
              </a:spcBef>
              <a:buNone/>
            </a:pPr>
            <a:r>
              <a:t/>
            </a:r>
            <a:endParaRPr/>
          </a:p>
          <a:p>
            <a:pPr lvl="0">
              <a:spcBef>
                <a:spcPts val="0"/>
              </a:spcBef>
              <a:buNone/>
            </a:pPr>
            <a:r>
              <a:t/>
            </a:r>
            <a:endParaRPr/>
          </a:p>
        </p:txBody>
      </p:sp>
      <p:pic>
        <p:nvPicPr>
          <p:cNvPr id="248" name="Shape 248"/>
          <p:cNvPicPr preferRelativeResize="0"/>
          <p:nvPr/>
        </p:nvPicPr>
        <p:blipFill>
          <a:blip r:embed="rId3">
            <a:alphaModFix/>
          </a:blip>
          <a:stretch>
            <a:fillRect/>
          </a:stretch>
        </p:blipFill>
        <p:spPr>
          <a:xfrm>
            <a:off x="5192100" y="967975"/>
            <a:ext cx="3508075" cy="3361226"/>
          </a:xfrm>
          <a:prstGeom prst="rect">
            <a:avLst/>
          </a:prstGeom>
          <a:noFill/>
          <a:ln>
            <a:noFill/>
          </a:ln>
        </p:spPr>
      </p:pic>
      <p:cxnSp>
        <p:nvCxnSpPr>
          <p:cNvPr id="249" name="Shape 249"/>
          <p:cNvCxnSpPr/>
          <p:nvPr/>
        </p:nvCxnSpPr>
        <p:spPr>
          <a:xfrm flipH="1" rot="10800000">
            <a:off x="7211625" y="3359700"/>
            <a:ext cx="922200" cy="707100"/>
          </a:xfrm>
          <a:prstGeom prst="straightConnector1">
            <a:avLst/>
          </a:prstGeom>
          <a:noFill/>
          <a:ln cap="flat" cmpd="sng" w="38100">
            <a:solidFill>
              <a:srgbClr val="000000"/>
            </a:solidFill>
            <a:prstDash val="solid"/>
            <a:round/>
            <a:headEnd len="lg" w="lg" type="stealth"/>
            <a:tailEnd len="lg" w="lg" type="stealth"/>
          </a:ln>
        </p:spPr>
      </p:cxnSp>
      <p:cxnSp>
        <p:nvCxnSpPr>
          <p:cNvPr id="250" name="Shape 250"/>
          <p:cNvCxnSpPr/>
          <p:nvPr/>
        </p:nvCxnSpPr>
        <p:spPr>
          <a:xfrm rot="10800000">
            <a:off x="8171525" y="2260700"/>
            <a:ext cx="12600" cy="997800"/>
          </a:xfrm>
          <a:prstGeom prst="straightConnector1">
            <a:avLst/>
          </a:prstGeom>
          <a:noFill/>
          <a:ln cap="flat" cmpd="sng" w="38100">
            <a:solidFill>
              <a:srgbClr val="000000"/>
            </a:solidFill>
            <a:prstDash val="solid"/>
            <a:round/>
            <a:headEnd len="lg" w="lg" type="stealth"/>
            <a:tailEnd len="lg" w="lg" type="stealth"/>
          </a:ln>
        </p:spPr>
      </p:cxnSp>
      <p:sp>
        <p:nvSpPr>
          <p:cNvPr id="251" name="Shape 251"/>
          <p:cNvSpPr txBox="1"/>
          <p:nvPr/>
        </p:nvSpPr>
        <p:spPr>
          <a:xfrm>
            <a:off x="7716725" y="3690900"/>
            <a:ext cx="922200" cy="375900"/>
          </a:xfrm>
          <a:prstGeom prst="rect">
            <a:avLst/>
          </a:prstGeom>
          <a:noFill/>
          <a:ln>
            <a:noFill/>
          </a:ln>
        </p:spPr>
        <p:txBody>
          <a:bodyPr anchorCtr="0" anchor="t" bIns="91425" lIns="91425" rIns="91425" wrap="square" tIns="91425">
            <a:noAutofit/>
          </a:bodyPr>
          <a:lstStyle/>
          <a:p>
            <a:pPr lvl="0">
              <a:spcBef>
                <a:spcPts val="0"/>
              </a:spcBef>
              <a:buNone/>
            </a:pPr>
            <a:r>
              <a:rPr lang="en"/>
              <a:t>42.3mm</a:t>
            </a:r>
          </a:p>
        </p:txBody>
      </p:sp>
      <p:sp>
        <p:nvSpPr>
          <p:cNvPr id="252" name="Shape 252"/>
          <p:cNvSpPr txBox="1"/>
          <p:nvPr/>
        </p:nvSpPr>
        <p:spPr>
          <a:xfrm>
            <a:off x="8310600" y="2571650"/>
            <a:ext cx="681900" cy="375900"/>
          </a:xfrm>
          <a:prstGeom prst="rect">
            <a:avLst/>
          </a:prstGeom>
          <a:noFill/>
          <a:ln>
            <a:noFill/>
          </a:ln>
        </p:spPr>
        <p:txBody>
          <a:bodyPr anchorCtr="0" anchor="t" bIns="91425" lIns="91425" rIns="91425" wrap="square" tIns="91425">
            <a:noAutofit/>
          </a:bodyPr>
          <a:lstStyle/>
          <a:p>
            <a:pPr lvl="0" rtl="0">
              <a:spcBef>
                <a:spcPts val="0"/>
              </a:spcBef>
              <a:buNone/>
            </a:pPr>
            <a:r>
              <a:rPr lang="en"/>
              <a:t>48mm</a:t>
            </a:r>
          </a:p>
        </p:txBody>
      </p:sp>
      <p:sp>
        <p:nvSpPr>
          <p:cNvPr id="253" name="Shape 253"/>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4" name="Shape 254"/>
          <p:cNvSpPr txBox="1"/>
          <p:nvPr/>
        </p:nvSpPr>
        <p:spPr>
          <a:xfrm>
            <a:off x="622000" y="1566975"/>
            <a:ext cx="3265500" cy="514200"/>
          </a:xfrm>
          <a:prstGeom prst="rect">
            <a:avLst/>
          </a:prstGeom>
          <a:noFill/>
          <a:ln>
            <a:noFill/>
          </a:ln>
        </p:spPr>
        <p:txBody>
          <a:bodyPr anchorCtr="0" anchor="t" bIns="91425" lIns="91425" rIns="91425" wrap="square" tIns="91425">
            <a:noAutofit/>
          </a:bodyPr>
          <a:lstStyle/>
          <a:p>
            <a:pPr lvl="0" algn="ctr">
              <a:spcBef>
                <a:spcPts val="0"/>
              </a:spcBef>
              <a:buNone/>
            </a:pPr>
            <a:r>
              <a:rPr lang="en">
                <a:solidFill>
                  <a:srgbClr val="FFFFFF"/>
                </a:solidFill>
                <a:latin typeface="Oswald"/>
                <a:ea typeface="Oswald"/>
                <a:cs typeface="Oswald"/>
                <a:sym typeface="Oswald"/>
              </a:rPr>
              <a:t>NEMA 17 Stepper Motor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265500" y="677250"/>
            <a:ext cx="4045200" cy="901500"/>
          </a:xfrm>
          <a:prstGeom prst="rect">
            <a:avLst/>
          </a:prstGeom>
        </p:spPr>
        <p:txBody>
          <a:bodyPr anchorCtr="0" anchor="b" bIns="91425" lIns="91425" rIns="91425" wrap="square" tIns="91425">
            <a:noAutofit/>
          </a:bodyPr>
          <a:lstStyle/>
          <a:p>
            <a:pPr lvl="0">
              <a:spcBef>
                <a:spcPts val="0"/>
              </a:spcBef>
              <a:buNone/>
            </a:pPr>
            <a:r>
              <a:rPr lang="en"/>
              <a:t>NiMh Battery</a:t>
            </a:r>
          </a:p>
        </p:txBody>
      </p:sp>
      <p:sp>
        <p:nvSpPr>
          <p:cNvPr id="260" name="Shape 260"/>
          <p:cNvSpPr txBox="1"/>
          <p:nvPr>
            <p:ph idx="1" type="subTitle"/>
          </p:nvPr>
        </p:nvSpPr>
        <p:spPr>
          <a:xfrm>
            <a:off x="265500" y="1986376"/>
            <a:ext cx="4045200" cy="1345500"/>
          </a:xfrm>
          <a:prstGeom prst="rect">
            <a:avLst/>
          </a:prstGeom>
        </p:spPr>
        <p:txBody>
          <a:bodyPr anchorCtr="0" anchor="t" bIns="91425" lIns="91425" rIns="91425" wrap="square" tIns="91425">
            <a:noAutofit/>
          </a:bodyPr>
          <a:lstStyle/>
          <a:p>
            <a:pPr indent="-361950" lvl="0" marL="457200" rtl="0" algn="l">
              <a:spcBef>
                <a:spcPts val="0"/>
              </a:spcBef>
              <a:spcAft>
                <a:spcPts val="0"/>
              </a:spcAft>
              <a:buSzPts val="2100"/>
              <a:buChar char="●"/>
            </a:pPr>
            <a:r>
              <a:rPr lang="en"/>
              <a:t>7.2V</a:t>
            </a:r>
          </a:p>
          <a:p>
            <a:pPr indent="-361950" lvl="0" marL="457200" rtl="0" algn="l">
              <a:spcBef>
                <a:spcPts val="0"/>
              </a:spcBef>
              <a:spcAft>
                <a:spcPts val="0"/>
              </a:spcAft>
              <a:buSzPts val="2100"/>
              <a:buChar char="●"/>
            </a:pPr>
            <a:r>
              <a:rPr lang="en"/>
              <a:t>5000mAh</a:t>
            </a:r>
          </a:p>
          <a:p>
            <a:pPr indent="-361950" lvl="0" marL="457200" rtl="0" algn="l">
              <a:spcBef>
                <a:spcPts val="0"/>
              </a:spcBef>
              <a:spcAft>
                <a:spcPts val="0"/>
              </a:spcAft>
              <a:buSzPts val="2100"/>
              <a:buChar char="●"/>
            </a:pPr>
            <a:r>
              <a:rPr lang="en"/>
              <a:t>Charged at rate of 2A in 200mins</a:t>
            </a:r>
          </a:p>
          <a:p>
            <a:pPr indent="-361950" lvl="0" marL="457200" rtl="0" algn="l">
              <a:spcBef>
                <a:spcPts val="0"/>
              </a:spcBef>
              <a:spcAft>
                <a:spcPts val="0"/>
              </a:spcAft>
              <a:buSzPts val="2100"/>
              <a:buChar char="●"/>
            </a:pPr>
            <a:r>
              <a:rPr lang="en"/>
              <a:t>Lightweight </a:t>
            </a:r>
          </a:p>
          <a:p>
            <a:pPr indent="-361950" lvl="0" marL="457200" rtl="0" algn="l">
              <a:spcBef>
                <a:spcPts val="0"/>
              </a:spcBef>
              <a:spcAft>
                <a:spcPts val="0"/>
              </a:spcAft>
              <a:buSzPts val="2100"/>
              <a:buChar char="●"/>
            </a:pPr>
            <a:r>
              <a:rPr lang="en"/>
              <a:t>No memory cell effect</a:t>
            </a:r>
          </a:p>
          <a:p>
            <a:pPr indent="-361950" lvl="0" marL="457200" rtl="0" algn="l">
              <a:spcBef>
                <a:spcPts val="0"/>
              </a:spcBef>
              <a:buSzPts val="2100"/>
              <a:buChar char="●"/>
            </a:pPr>
            <a:r>
              <a:rPr lang="en"/>
              <a:t>Inexpensive</a:t>
            </a:r>
          </a:p>
        </p:txBody>
      </p:sp>
      <p:pic>
        <p:nvPicPr>
          <p:cNvPr id="261" name="Shape 261"/>
          <p:cNvPicPr preferRelativeResize="0"/>
          <p:nvPr/>
        </p:nvPicPr>
        <p:blipFill>
          <a:blip r:embed="rId3">
            <a:alphaModFix/>
          </a:blip>
          <a:stretch>
            <a:fillRect/>
          </a:stretch>
        </p:blipFill>
        <p:spPr>
          <a:xfrm>
            <a:off x="4841400" y="1106650"/>
            <a:ext cx="3217275" cy="2382725"/>
          </a:xfrm>
          <a:prstGeom prst="rect">
            <a:avLst/>
          </a:prstGeom>
          <a:noFill/>
          <a:ln>
            <a:noFill/>
          </a:ln>
        </p:spPr>
      </p:pic>
      <p:cxnSp>
        <p:nvCxnSpPr>
          <p:cNvPr id="262" name="Shape 262"/>
          <p:cNvCxnSpPr>
            <a:stCxn id="261" idx="3"/>
          </p:cNvCxnSpPr>
          <p:nvPr/>
        </p:nvCxnSpPr>
        <p:spPr>
          <a:xfrm rot="10800000">
            <a:off x="5798175" y="1237812"/>
            <a:ext cx="2260500" cy="1060200"/>
          </a:xfrm>
          <a:prstGeom prst="straightConnector1">
            <a:avLst/>
          </a:prstGeom>
          <a:noFill/>
          <a:ln cap="flat" cmpd="sng" w="38100">
            <a:solidFill>
              <a:srgbClr val="000000"/>
            </a:solidFill>
            <a:prstDash val="solid"/>
            <a:round/>
            <a:headEnd len="lg" w="lg" type="stealth"/>
            <a:tailEnd len="lg" w="lg" type="stealth"/>
          </a:ln>
        </p:spPr>
      </p:cxnSp>
      <p:cxnSp>
        <p:nvCxnSpPr>
          <p:cNvPr id="263" name="Shape 263"/>
          <p:cNvCxnSpPr/>
          <p:nvPr/>
        </p:nvCxnSpPr>
        <p:spPr>
          <a:xfrm flipH="1" rot="10800000">
            <a:off x="7705425" y="2533425"/>
            <a:ext cx="415800" cy="872400"/>
          </a:xfrm>
          <a:prstGeom prst="straightConnector1">
            <a:avLst/>
          </a:prstGeom>
          <a:noFill/>
          <a:ln cap="flat" cmpd="sng" w="38100">
            <a:solidFill>
              <a:srgbClr val="000000"/>
            </a:solidFill>
            <a:prstDash val="solid"/>
            <a:round/>
            <a:headEnd len="lg" w="lg" type="stealth"/>
            <a:tailEnd len="lg" w="lg" type="stealth"/>
          </a:ln>
        </p:spPr>
      </p:cxnSp>
      <p:sp>
        <p:nvSpPr>
          <p:cNvPr id="264" name="Shape 264"/>
          <p:cNvSpPr txBox="1"/>
          <p:nvPr/>
        </p:nvSpPr>
        <p:spPr>
          <a:xfrm>
            <a:off x="6885225" y="1237800"/>
            <a:ext cx="820200" cy="375900"/>
          </a:xfrm>
          <a:prstGeom prst="rect">
            <a:avLst/>
          </a:prstGeom>
          <a:noFill/>
          <a:ln>
            <a:noFill/>
          </a:ln>
        </p:spPr>
        <p:txBody>
          <a:bodyPr anchorCtr="0" anchor="t" bIns="91425" lIns="91425" rIns="91425" wrap="square" tIns="91425">
            <a:noAutofit/>
          </a:bodyPr>
          <a:lstStyle/>
          <a:p>
            <a:pPr lvl="0" rtl="0">
              <a:spcBef>
                <a:spcPts val="0"/>
              </a:spcBef>
              <a:buNone/>
            </a:pPr>
            <a:r>
              <a:rPr lang="en"/>
              <a:t>136mm</a:t>
            </a:r>
          </a:p>
        </p:txBody>
      </p:sp>
      <p:sp>
        <p:nvSpPr>
          <p:cNvPr id="265" name="Shape 265"/>
          <p:cNvSpPr txBox="1"/>
          <p:nvPr/>
        </p:nvSpPr>
        <p:spPr>
          <a:xfrm>
            <a:off x="8058675" y="3029925"/>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47.5mm</a:t>
            </a:r>
          </a:p>
        </p:txBody>
      </p:sp>
      <p:sp>
        <p:nvSpPr>
          <p:cNvPr id="266" name="Shape 266"/>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265500" y="323600"/>
            <a:ext cx="4045200" cy="1710300"/>
          </a:xfrm>
          <a:prstGeom prst="rect">
            <a:avLst/>
          </a:prstGeom>
        </p:spPr>
        <p:txBody>
          <a:bodyPr anchorCtr="0" anchor="b" bIns="91425" lIns="91425" rIns="91425" wrap="square" tIns="91425">
            <a:noAutofit/>
          </a:bodyPr>
          <a:lstStyle/>
          <a:p>
            <a:pPr lvl="0">
              <a:spcBef>
                <a:spcPts val="0"/>
              </a:spcBef>
              <a:buNone/>
            </a:pPr>
            <a:r>
              <a:rPr lang="en"/>
              <a:t>Hardware </a:t>
            </a:r>
            <a:r>
              <a:rPr lang="en"/>
              <a:t>Flow Chart</a:t>
            </a:r>
          </a:p>
        </p:txBody>
      </p:sp>
      <p:sp>
        <p:nvSpPr>
          <p:cNvPr id="272" name="Shape 272"/>
          <p:cNvSpPr txBox="1"/>
          <p:nvPr>
            <p:ph idx="1" type="subTitle"/>
          </p:nvPr>
        </p:nvSpPr>
        <p:spPr>
          <a:xfrm>
            <a:off x="265500" y="2238976"/>
            <a:ext cx="4045200" cy="1345500"/>
          </a:xfrm>
          <a:prstGeom prst="rect">
            <a:avLst/>
          </a:prstGeom>
        </p:spPr>
        <p:txBody>
          <a:bodyPr anchorCtr="0" anchor="t" bIns="91425" lIns="91425" rIns="91425" wrap="square" tIns="91425">
            <a:noAutofit/>
          </a:bodyPr>
          <a:lstStyle/>
          <a:p>
            <a:pPr indent="-361950" lvl="0" marL="457200" rtl="0" algn="l">
              <a:spcBef>
                <a:spcPts val="0"/>
              </a:spcBef>
              <a:spcAft>
                <a:spcPts val="0"/>
              </a:spcAft>
              <a:buSzPts val="2100"/>
              <a:buChar char="●"/>
            </a:pPr>
            <a:r>
              <a:rPr lang="en"/>
              <a:t>Separated by electrical and software teams</a:t>
            </a:r>
          </a:p>
          <a:p>
            <a:pPr indent="-361950" lvl="0" marL="457200" rtl="0" algn="l">
              <a:spcBef>
                <a:spcPts val="0"/>
              </a:spcBef>
              <a:buSzPts val="2100"/>
              <a:buChar char="●"/>
            </a:pPr>
            <a:r>
              <a:rPr lang="en"/>
              <a:t>Power distribution displayed</a:t>
            </a:r>
          </a:p>
          <a:p>
            <a:pPr lvl="0" algn="l">
              <a:spcBef>
                <a:spcPts val="0"/>
              </a:spcBef>
              <a:buNone/>
            </a:pPr>
            <a:r>
              <a:t/>
            </a:r>
            <a:endParaRPr/>
          </a:p>
        </p:txBody>
      </p:sp>
      <p:sp>
        <p:nvSpPr>
          <p:cNvPr id="273" name="Shape 273"/>
          <p:cNvSpPr txBox="1"/>
          <p:nvPr>
            <p:ph idx="2" type="body"/>
          </p:nvPr>
        </p:nvSpPr>
        <p:spPr>
          <a:xfrm>
            <a:off x="4939500" y="449075"/>
            <a:ext cx="3840300" cy="457500"/>
          </a:xfrm>
          <a:prstGeom prst="rect">
            <a:avLst/>
          </a:prstGeom>
        </p:spPr>
        <p:txBody>
          <a:bodyPr anchorCtr="0" anchor="ctr" bIns="91425" lIns="91425" rIns="91425" wrap="square" tIns="91425">
            <a:noAutofit/>
          </a:bodyPr>
          <a:lstStyle/>
          <a:p>
            <a:pPr lvl="0">
              <a:spcBef>
                <a:spcPts val="0"/>
              </a:spcBef>
              <a:buNone/>
            </a:pPr>
            <a:r>
              <a:t/>
            </a:r>
            <a:endParaRPr/>
          </a:p>
        </p:txBody>
      </p:sp>
      <p:pic>
        <p:nvPicPr>
          <p:cNvPr descr="Snip20170921_10.png" id="274" name="Shape 274"/>
          <p:cNvPicPr preferRelativeResize="0"/>
          <p:nvPr/>
        </p:nvPicPr>
        <p:blipFill>
          <a:blip r:embed="rId3">
            <a:alphaModFix/>
          </a:blip>
          <a:stretch>
            <a:fillRect/>
          </a:stretch>
        </p:blipFill>
        <p:spPr>
          <a:xfrm>
            <a:off x="4659450" y="129288"/>
            <a:ext cx="4400393" cy="4884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265500" y="341425"/>
            <a:ext cx="4045200" cy="1710300"/>
          </a:xfrm>
          <a:prstGeom prst="rect">
            <a:avLst/>
          </a:prstGeom>
        </p:spPr>
        <p:txBody>
          <a:bodyPr anchorCtr="0" anchor="b" bIns="91425" lIns="91425" rIns="91425" wrap="square" tIns="91425">
            <a:noAutofit/>
          </a:bodyPr>
          <a:lstStyle/>
          <a:p>
            <a:pPr lvl="0">
              <a:spcBef>
                <a:spcPts val="0"/>
              </a:spcBef>
              <a:buNone/>
            </a:pPr>
            <a:r>
              <a:rPr lang="en"/>
              <a:t>Microcontroller Subsystem </a:t>
            </a:r>
          </a:p>
        </p:txBody>
      </p:sp>
      <p:sp>
        <p:nvSpPr>
          <p:cNvPr id="280" name="Shape 280"/>
          <p:cNvSpPr txBox="1"/>
          <p:nvPr>
            <p:ph idx="1" type="subTitle"/>
          </p:nvPr>
        </p:nvSpPr>
        <p:spPr>
          <a:xfrm>
            <a:off x="265500" y="2289499"/>
            <a:ext cx="4045200" cy="2130900"/>
          </a:xfrm>
          <a:prstGeom prst="rect">
            <a:avLst/>
          </a:prstGeom>
        </p:spPr>
        <p:txBody>
          <a:bodyPr anchorCtr="0" anchor="t" bIns="91425" lIns="91425" rIns="91425" wrap="square" tIns="91425">
            <a:noAutofit/>
          </a:bodyPr>
          <a:lstStyle/>
          <a:p>
            <a:pPr indent="-361950" lvl="0" marL="457200" rtl="0" algn="l">
              <a:spcBef>
                <a:spcPts val="0"/>
              </a:spcBef>
              <a:spcAft>
                <a:spcPts val="0"/>
              </a:spcAft>
              <a:buSzPts val="2100"/>
              <a:buChar char="●"/>
            </a:pPr>
            <a:r>
              <a:rPr lang="en"/>
              <a:t>Battery</a:t>
            </a:r>
          </a:p>
          <a:p>
            <a:pPr indent="-361950" lvl="0" marL="457200" rtl="0" algn="l">
              <a:spcBef>
                <a:spcPts val="0"/>
              </a:spcBef>
              <a:spcAft>
                <a:spcPts val="0"/>
              </a:spcAft>
              <a:buSzPts val="2100"/>
              <a:buChar char="●"/>
            </a:pPr>
            <a:r>
              <a:rPr lang="en"/>
              <a:t>Switch</a:t>
            </a:r>
          </a:p>
          <a:p>
            <a:pPr indent="-361950" lvl="0" marL="457200" rtl="0" algn="l">
              <a:spcBef>
                <a:spcPts val="0"/>
              </a:spcBef>
              <a:spcAft>
                <a:spcPts val="0"/>
              </a:spcAft>
              <a:buSzPts val="2100"/>
              <a:buChar char="●"/>
            </a:pPr>
            <a:r>
              <a:rPr lang="en"/>
              <a:t>5V Switching Regulator</a:t>
            </a:r>
          </a:p>
          <a:p>
            <a:pPr indent="-361950" lvl="0" marL="457200" rtl="0" algn="l">
              <a:spcBef>
                <a:spcPts val="0"/>
              </a:spcBef>
              <a:spcAft>
                <a:spcPts val="0"/>
              </a:spcAft>
              <a:buSzPts val="2100"/>
              <a:buChar char="●"/>
            </a:pPr>
            <a:r>
              <a:rPr lang="en"/>
              <a:t>Raspberry Pi</a:t>
            </a:r>
          </a:p>
          <a:p>
            <a:pPr indent="-361950" lvl="0" marL="457200" rtl="0" algn="l">
              <a:spcBef>
                <a:spcPts val="0"/>
              </a:spcBef>
              <a:spcAft>
                <a:spcPts val="0"/>
              </a:spcAft>
              <a:buSzPts val="2100"/>
              <a:buChar char="●"/>
            </a:pPr>
            <a:r>
              <a:rPr lang="en"/>
              <a:t>Camera Module</a:t>
            </a:r>
          </a:p>
          <a:p>
            <a:pPr indent="-361950" lvl="0" marL="457200" algn="l">
              <a:spcBef>
                <a:spcPts val="0"/>
              </a:spcBef>
              <a:buSzPts val="2100"/>
              <a:buChar char="●"/>
            </a:pPr>
            <a:r>
              <a:rPr lang="en"/>
              <a:t>Display</a:t>
            </a:r>
          </a:p>
        </p:txBody>
      </p:sp>
      <p:pic>
        <p:nvPicPr>
          <p:cNvPr id="281" name="Shape 281"/>
          <p:cNvPicPr preferRelativeResize="0"/>
          <p:nvPr/>
        </p:nvPicPr>
        <p:blipFill>
          <a:blip r:embed="rId3">
            <a:alphaModFix/>
          </a:blip>
          <a:stretch>
            <a:fillRect/>
          </a:stretch>
        </p:blipFill>
        <p:spPr>
          <a:xfrm>
            <a:off x="4797950" y="470550"/>
            <a:ext cx="4120099" cy="41772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265500" y="442975"/>
            <a:ext cx="4045200" cy="1483800"/>
          </a:xfrm>
          <a:prstGeom prst="rect">
            <a:avLst/>
          </a:prstGeom>
        </p:spPr>
        <p:txBody>
          <a:bodyPr anchorCtr="0" anchor="b" bIns="91425" lIns="91425" rIns="91425" wrap="square" tIns="91425">
            <a:noAutofit/>
          </a:bodyPr>
          <a:lstStyle/>
          <a:p>
            <a:pPr lvl="0">
              <a:spcBef>
                <a:spcPts val="0"/>
              </a:spcBef>
              <a:buNone/>
            </a:pPr>
            <a:r>
              <a:rPr lang="en"/>
              <a:t>Stepper Motor Subsystem </a:t>
            </a:r>
          </a:p>
        </p:txBody>
      </p:sp>
      <p:sp>
        <p:nvSpPr>
          <p:cNvPr id="287" name="Shape 287"/>
          <p:cNvSpPr txBox="1"/>
          <p:nvPr>
            <p:ph idx="1" type="subTitle"/>
          </p:nvPr>
        </p:nvSpPr>
        <p:spPr>
          <a:xfrm>
            <a:off x="265500" y="2144874"/>
            <a:ext cx="4045200" cy="2226600"/>
          </a:xfrm>
          <a:prstGeom prst="rect">
            <a:avLst/>
          </a:prstGeom>
        </p:spPr>
        <p:txBody>
          <a:bodyPr anchorCtr="0" anchor="t" bIns="91425" lIns="91425" rIns="91425" wrap="square" tIns="91425">
            <a:noAutofit/>
          </a:bodyPr>
          <a:lstStyle/>
          <a:p>
            <a:pPr indent="-361950" lvl="0" marL="457200" rtl="0" algn="l">
              <a:spcBef>
                <a:spcPts val="0"/>
              </a:spcBef>
              <a:spcAft>
                <a:spcPts val="0"/>
              </a:spcAft>
              <a:buSzPts val="2100"/>
              <a:buChar char="●"/>
            </a:pPr>
            <a:r>
              <a:rPr lang="en"/>
              <a:t>Battery</a:t>
            </a:r>
          </a:p>
          <a:p>
            <a:pPr indent="-361950" lvl="0" marL="457200" rtl="0" algn="l">
              <a:spcBef>
                <a:spcPts val="0"/>
              </a:spcBef>
              <a:spcAft>
                <a:spcPts val="0"/>
              </a:spcAft>
              <a:buSzPts val="2100"/>
              <a:buChar char="●"/>
            </a:pPr>
            <a:r>
              <a:rPr lang="en"/>
              <a:t>Switch</a:t>
            </a:r>
          </a:p>
          <a:p>
            <a:pPr indent="-361950" lvl="0" marL="457200" rtl="0" algn="l">
              <a:spcBef>
                <a:spcPts val="0"/>
              </a:spcBef>
              <a:spcAft>
                <a:spcPts val="0"/>
              </a:spcAft>
              <a:buSzPts val="2100"/>
              <a:buChar char="●"/>
            </a:pPr>
            <a:r>
              <a:rPr lang="en"/>
              <a:t>Stepper Motor Driver</a:t>
            </a:r>
          </a:p>
          <a:p>
            <a:pPr indent="-361950" lvl="0" marL="457200" rtl="0" algn="l">
              <a:spcBef>
                <a:spcPts val="0"/>
              </a:spcBef>
              <a:spcAft>
                <a:spcPts val="0"/>
              </a:spcAft>
              <a:buSzPts val="2100"/>
              <a:buChar char="●"/>
            </a:pPr>
            <a:r>
              <a:rPr lang="en"/>
              <a:t>Stepper Motor</a:t>
            </a:r>
          </a:p>
          <a:p>
            <a:pPr indent="-361950" lvl="0" marL="457200" algn="l">
              <a:spcBef>
                <a:spcPts val="0"/>
              </a:spcBef>
              <a:buSzPts val="2100"/>
              <a:buChar char="●"/>
            </a:pPr>
            <a:r>
              <a:rPr lang="en"/>
              <a:t>Raspberry Pi</a:t>
            </a:r>
          </a:p>
        </p:txBody>
      </p:sp>
      <p:pic>
        <p:nvPicPr>
          <p:cNvPr id="288" name="Shape 288"/>
          <p:cNvPicPr preferRelativeResize="0"/>
          <p:nvPr/>
        </p:nvPicPr>
        <p:blipFill>
          <a:blip r:embed="rId3">
            <a:alphaModFix/>
          </a:blip>
          <a:stretch>
            <a:fillRect/>
          </a:stretch>
        </p:blipFill>
        <p:spPr>
          <a:xfrm>
            <a:off x="4967923" y="442975"/>
            <a:ext cx="3847700" cy="4257542"/>
          </a:xfrm>
          <a:prstGeom prst="rect">
            <a:avLst/>
          </a:prstGeom>
          <a:noFill/>
          <a:ln>
            <a:noFill/>
          </a:ln>
        </p:spPr>
      </p:pic>
      <p:sp>
        <p:nvSpPr>
          <p:cNvPr id="289" name="Shape 289"/>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ctrTitle"/>
          </p:nvPr>
        </p:nvSpPr>
        <p:spPr>
          <a:xfrm>
            <a:off x="50525" y="333575"/>
            <a:ext cx="2677500" cy="3111300"/>
          </a:xfrm>
          <a:prstGeom prst="rect">
            <a:avLst/>
          </a:prstGeom>
        </p:spPr>
        <p:txBody>
          <a:bodyPr anchorCtr="0" anchor="t" bIns="91425" lIns="91425" rIns="91425" wrap="square" tIns="91425">
            <a:noAutofit/>
          </a:bodyPr>
          <a:lstStyle/>
          <a:p>
            <a:pPr lvl="0" algn="ctr">
              <a:spcBef>
                <a:spcPts val="0"/>
              </a:spcBef>
              <a:buNone/>
            </a:pPr>
            <a:r>
              <a:rPr lang="en"/>
              <a:t>Stepper Motor Driver Schematic</a:t>
            </a:r>
          </a:p>
        </p:txBody>
      </p:sp>
      <p:pic>
        <p:nvPicPr>
          <p:cNvPr id="295" name="Shape 295"/>
          <p:cNvPicPr preferRelativeResize="0"/>
          <p:nvPr/>
        </p:nvPicPr>
        <p:blipFill>
          <a:blip r:embed="rId3">
            <a:alphaModFix/>
          </a:blip>
          <a:stretch>
            <a:fillRect/>
          </a:stretch>
        </p:blipFill>
        <p:spPr>
          <a:xfrm rot="-5400000">
            <a:off x="3457625" y="-561725"/>
            <a:ext cx="4723525" cy="6352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265500" y="1071375"/>
            <a:ext cx="4045200" cy="1710300"/>
          </a:xfrm>
          <a:prstGeom prst="rect">
            <a:avLst/>
          </a:prstGeom>
        </p:spPr>
        <p:txBody>
          <a:bodyPr anchorCtr="0" anchor="b" bIns="91425" lIns="91425" rIns="91425" wrap="square" tIns="91425">
            <a:noAutofit/>
          </a:bodyPr>
          <a:lstStyle/>
          <a:p>
            <a:pPr lvl="0" rtl="0">
              <a:spcBef>
                <a:spcPts val="0"/>
              </a:spcBef>
              <a:buNone/>
            </a:pPr>
            <a:r>
              <a:rPr lang="en"/>
              <a:t>Goals &amp; Objectives</a:t>
            </a:r>
          </a:p>
        </p:txBody>
      </p:sp>
      <p:sp>
        <p:nvSpPr>
          <p:cNvPr id="77" name="Shape 77"/>
          <p:cNvSpPr txBox="1"/>
          <p:nvPr>
            <p:ph idx="1" type="subTitle"/>
          </p:nvPr>
        </p:nvSpPr>
        <p:spPr>
          <a:xfrm>
            <a:off x="265500" y="2845201"/>
            <a:ext cx="4045200" cy="13455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78" name="Shape 78"/>
          <p:cNvSpPr txBox="1"/>
          <p:nvPr>
            <p:ph idx="2" type="body"/>
          </p:nvPr>
        </p:nvSpPr>
        <p:spPr>
          <a:xfrm>
            <a:off x="4789125" y="753150"/>
            <a:ext cx="4124400" cy="3637200"/>
          </a:xfrm>
          <a:prstGeom prst="rect">
            <a:avLst/>
          </a:prstGeom>
        </p:spPr>
        <p:txBody>
          <a:bodyPr anchorCtr="0" anchor="ctr" bIns="91425" lIns="91425" rIns="91425" wrap="square" tIns="91425">
            <a:noAutofit/>
          </a:bodyPr>
          <a:lstStyle/>
          <a:p>
            <a:pPr lvl="0" rtl="0">
              <a:spcBef>
                <a:spcPts val="0"/>
              </a:spcBef>
              <a:buNone/>
            </a:pPr>
            <a:r>
              <a:rPr lang="en"/>
              <a:t>Utility</a:t>
            </a:r>
          </a:p>
          <a:p>
            <a:pPr indent="-342900" lvl="0" marL="457200" rtl="0">
              <a:spcBef>
                <a:spcPts val="0"/>
              </a:spcBef>
              <a:spcAft>
                <a:spcPts val="0"/>
              </a:spcAft>
              <a:buSzPts val="1800"/>
              <a:buChar char="●"/>
            </a:pPr>
            <a:r>
              <a:rPr lang="en"/>
              <a:t>Capable of interpreting wide range of surface geometries, reflectances</a:t>
            </a:r>
          </a:p>
          <a:p>
            <a:pPr indent="-342900" lvl="0" marL="457200" rtl="0">
              <a:spcBef>
                <a:spcPts val="0"/>
              </a:spcBef>
              <a:buSzPts val="1800"/>
              <a:buChar char="●"/>
            </a:pPr>
            <a:r>
              <a:rPr lang="en"/>
              <a:t>Real-time image processing via raspberry pi microcomputer</a:t>
            </a:r>
          </a:p>
          <a:p>
            <a:pPr lvl="0" rtl="0">
              <a:spcBef>
                <a:spcPts val="0"/>
              </a:spcBef>
              <a:buNone/>
            </a:pPr>
            <a:r>
              <a:rPr lang="en"/>
              <a:t>Simplicity</a:t>
            </a:r>
          </a:p>
          <a:p>
            <a:pPr indent="-342900" lvl="0" marL="457200" rtl="0">
              <a:spcBef>
                <a:spcPts val="0"/>
              </a:spcBef>
              <a:spcAft>
                <a:spcPts val="0"/>
              </a:spcAft>
              <a:buSzPts val="1800"/>
              <a:buChar char="●"/>
            </a:pPr>
            <a:r>
              <a:rPr lang="en"/>
              <a:t>User-friendly touchscreen interface</a:t>
            </a:r>
          </a:p>
          <a:p>
            <a:pPr indent="-342900" lvl="0" marL="457200" rtl="0">
              <a:spcBef>
                <a:spcPts val="0"/>
              </a:spcBef>
              <a:buSzPts val="1800"/>
              <a:buChar char="●"/>
            </a:pPr>
            <a:r>
              <a:rPr lang="en"/>
              <a:t>Size and weight on-par with desktop 3D printers</a:t>
            </a:r>
          </a:p>
        </p:txBody>
      </p:sp>
      <p:sp>
        <p:nvSpPr>
          <p:cNvPr id="79" name="Shape 79"/>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ctrTitle"/>
          </p:nvPr>
        </p:nvSpPr>
        <p:spPr>
          <a:xfrm>
            <a:off x="485875" y="264475"/>
            <a:ext cx="8183700" cy="704400"/>
          </a:xfrm>
          <a:prstGeom prst="rect">
            <a:avLst/>
          </a:prstGeom>
        </p:spPr>
        <p:txBody>
          <a:bodyPr anchorCtr="0" anchor="b" bIns="91425" lIns="91425" rIns="91425" wrap="square" tIns="91425">
            <a:noAutofit/>
          </a:bodyPr>
          <a:lstStyle/>
          <a:p>
            <a:pPr lvl="0">
              <a:spcBef>
                <a:spcPts val="0"/>
              </a:spcBef>
              <a:buNone/>
            </a:pPr>
            <a:r>
              <a:rPr lang="en"/>
              <a:t>Switching Regulator Prototype</a:t>
            </a:r>
          </a:p>
        </p:txBody>
      </p:sp>
      <p:sp>
        <p:nvSpPr>
          <p:cNvPr id="301" name="Shape 301"/>
          <p:cNvSpPr txBox="1"/>
          <p:nvPr>
            <p:ph idx="1" type="subTitle"/>
          </p:nvPr>
        </p:nvSpPr>
        <p:spPr>
          <a:xfrm>
            <a:off x="4234425" y="830925"/>
            <a:ext cx="3394500" cy="785700"/>
          </a:xfrm>
          <a:prstGeom prst="rect">
            <a:avLst/>
          </a:prstGeom>
        </p:spPr>
        <p:txBody>
          <a:bodyPr anchorCtr="0" anchor="t" bIns="91425" lIns="91425" rIns="91425" wrap="square" tIns="91425">
            <a:noAutofit/>
          </a:bodyPr>
          <a:lstStyle/>
          <a:p>
            <a:pPr lvl="0">
              <a:spcBef>
                <a:spcPts val="0"/>
              </a:spcBef>
              <a:buNone/>
            </a:pPr>
            <a:r>
              <a:rPr lang="en">
                <a:solidFill>
                  <a:srgbClr val="FFFFFF"/>
                </a:solidFill>
                <a:latin typeface="Nunito"/>
                <a:ea typeface="Nunito"/>
                <a:cs typeface="Nunito"/>
                <a:sym typeface="Nunito"/>
              </a:rPr>
              <a:t>5V Switching Regulator (LM2576-ADJ)</a:t>
            </a:r>
          </a:p>
        </p:txBody>
      </p:sp>
      <p:pic>
        <p:nvPicPr>
          <p:cNvPr id="302" name="Shape 302"/>
          <p:cNvPicPr preferRelativeResize="0"/>
          <p:nvPr/>
        </p:nvPicPr>
        <p:blipFill>
          <a:blip r:embed="rId3">
            <a:alphaModFix/>
          </a:blip>
          <a:stretch>
            <a:fillRect/>
          </a:stretch>
        </p:blipFill>
        <p:spPr>
          <a:xfrm>
            <a:off x="4142575" y="1616625"/>
            <a:ext cx="4584650" cy="3323550"/>
          </a:xfrm>
          <a:prstGeom prst="rect">
            <a:avLst/>
          </a:prstGeom>
          <a:noFill/>
          <a:ln>
            <a:noFill/>
          </a:ln>
        </p:spPr>
      </p:pic>
      <p:pic>
        <p:nvPicPr>
          <p:cNvPr id="303" name="Shape 303"/>
          <p:cNvPicPr preferRelativeResize="0"/>
          <p:nvPr/>
        </p:nvPicPr>
        <p:blipFill>
          <a:blip r:embed="rId4">
            <a:alphaModFix/>
          </a:blip>
          <a:stretch>
            <a:fillRect/>
          </a:stretch>
        </p:blipFill>
        <p:spPr>
          <a:xfrm>
            <a:off x="427500" y="968875"/>
            <a:ext cx="3123150" cy="1925850"/>
          </a:xfrm>
          <a:prstGeom prst="rect">
            <a:avLst/>
          </a:prstGeom>
          <a:noFill/>
          <a:ln>
            <a:noFill/>
          </a:ln>
        </p:spPr>
      </p:pic>
      <p:pic>
        <p:nvPicPr>
          <p:cNvPr id="304" name="Shape 304"/>
          <p:cNvPicPr preferRelativeResize="0"/>
          <p:nvPr/>
        </p:nvPicPr>
        <p:blipFill>
          <a:blip r:embed="rId5">
            <a:alphaModFix/>
          </a:blip>
          <a:stretch>
            <a:fillRect/>
          </a:stretch>
        </p:blipFill>
        <p:spPr>
          <a:xfrm>
            <a:off x="427500" y="3032525"/>
            <a:ext cx="3123150" cy="19076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265500" y="359050"/>
            <a:ext cx="4045200" cy="1710300"/>
          </a:xfrm>
          <a:prstGeom prst="rect">
            <a:avLst/>
          </a:prstGeom>
        </p:spPr>
        <p:txBody>
          <a:bodyPr anchorCtr="0" anchor="b" bIns="91425" lIns="91425" rIns="91425" wrap="square" tIns="91425">
            <a:noAutofit/>
          </a:bodyPr>
          <a:lstStyle/>
          <a:p>
            <a:pPr lvl="0" algn="ctr">
              <a:spcBef>
                <a:spcPts val="0"/>
              </a:spcBef>
              <a:buNone/>
            </a:pPr>
            <a:r>
              <a:rPr lang="en"/>
              <a:t>Stepper Motor Driver Chip</a:t>
            </a:r>
          </a:p>
        </p:txBody>
      </p:sp>
      <p:sp>
        <p:nvSpPr>
          <p:cNvPr id="310" name="Shape 310"/>
          <p:cNvSpPr txBox="1"/>
          <p:nvPr>
            <p:ph idx="1" type="subTitle"/>
          </p:nvPr>
        </p:nvSpPr>
        <p:spPr>
          <a:xfrm>
            <a:off x="325325" y="2069350"/>
            <a:ext cx="4045200" cy="840300"/>
          </a:xfrm>
          <a:prstGeom prst="rect">
            <a:avLst/>
          </a:prstGeom>
        </p:spPr>
        <p:txBody>
          <a:bodyPr anchorCtr="0" anchor="t" bIns="91425" lIns="91425" rIns="91425" wrap="square" tIns="91425">
            <a:noAutofit/>
          </a:bodyPr>
          <a:lstStyle/>
          <a:p>
            <a:pPr lvl="0">
              <a:spcBef>
                <a:spcPts val="0"/>
              </a:spcBef>
              <a:buNone/>
            </a:pPr>
            <a:r>
              <a:rPr lang="en">
                <a:latin typeface="Oswald"/>
                <a:ea typeface="Oswald"/>
                <a:cs typeface="Oswald"/>
                <a:sym typeface="Oswald"/>
              </a:rPr>
              <a:t>Allegro A3967 Microstepping Driver</a:t>
            </a:r>
          </a:p>
        </p:txBody>
      </p:sp>
      <p:pic>
        <p:nvPicPr>
          <p:cNvPr descr="Snip20170921_11.png" id="311" name="Shape 311"/>
          <p:cNvPicPr preferRelativeResize="0"/>
          <p:nvPr/>
        </p:nvPicPr>
        <p:blipFill>
          <a:blip r:embed="rId3">
            <a:alphaModFix/>
          </a:blip>
          <a:stretch>
            <a:fillRect/>
          </a:stretch>
        </p:blipFill>
        <p:spPr>
          <a:xfrm>
            <a:off x="5466425" y="1252237"/>
            <a:ext cx="2870800" cy="2639025"/>
          </a:xfrm>
          <a:prstGeom prst="rect">
            <a:avLst/>
          </a:prstGeom>
          <a:noFill/>
          <a:ln>
            <a:noFill/>
          </a:ln>
        </p:spPr>
      </p:pic>
      <p:cxnSp>
        <p:nvCxnSpPr>
          <p:cNvPr id="312" name="Shape 312"/>
          <p:cNvCxnSpPr/>
          <p:nvPr/>
        </p:nvCxnSpPr>
        <p:spPr>
          <a:xfrm flipH="1" rot="10800000">
            <a:off x="6291825" y="3109900"/>
            <a:ext cx="2045400" cy="789600"/>
          </a:xfrm>
          <a:prstGeom prst="straightConnector1">
            <a:avLst/>
          </a:prstGeom>
          <a:noFill/>
          <a:ln cap="flat" cmpd="sng" w="38100">
            <a:solidFill>
              <a:srgbClr val="000000"/>
            </a:solidFill>
            <a:prstDash val="solid"/>
            <a:round/>
            <a:headEnd len="lg" w="lg" type="stealth"/>
            <a:tailEnd len="lg" w="lg" type="stealth"/>
          </a:ln>
        </p:spPr>
      </p:cxnSp>
      <p:cxnSp>
        <p:nvCxnSpPr>
          <p:cNvPr id="313" name="Shape 313"/>
          <p:cNvCxnSpPr/>
          <p:nvPr/>
        </p:nvCxnSpPr>
        <p:spPr>
          <a:xfrm rot="10800000">
            <a:off x="7775175" y="2069350"/>
            <a:ext cx="801300" cy="657900"/>
          </a:xfrm>
          <a:prstGeom prst="straightConnector1">
            <a:avLst/>
          </a:prstGeom>
          <a:noFill/>
          <a:ln cap="flat" cmpd="sng" w="38100">
            <a:solidFill>
              <a:srgbClr val="000000"/>
            </a:solidFill>
            <a:prstDash val="solid"/>
            <a:round/>
            <a:headEnd len="lg" w="lg" type="stealth"/>
            <a:tailEnd len="lg" w="lg" type="stealth"/>
          </a:ln>
        </p:spPr>
      </p:cxnSp>
      <p:sp>
        <p:nvSpPr>
          <p:cNvPr id="314" name="Shape 314"/>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15" name="Shape 315"/>
          <p:cNvSpPr txBox="1"/>
          <p:nvPr/>
        </p:nvSpPr>
        <p:spPr>
          <a:xfrm>
            <a:off x="7323225" y="3607175"/>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15.4</a:t>
            </a:r>
            <a:r>
              <a:rPr lang="en"/>
              <a:t>mm</a:t>
            </a:r>
          </a:p>
        </p:txBody>
      </p:sp>
      <p:sp>
        <p:nvSpPr>
          <p:cNvPr id="316" name="Shape 316"/>
          <p:cNvSpPr txBox="1"/>
          <p:nvPr/>
        </p:nvSpPr>
        <p:spPr>
          <a:xfrm>
            <a:off x="8245425" y="1989250"/>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10.3</a:t>
            </a:r>
            <a:r>
              <a:rPr lang="en"/>
              <a:t>mm</a:t>
            </a:r>
          </a:p>
        </p:txBody>
      </p:sp>
      <p:sp>
        <p:nvSpPr>
          <p:cNvPr id="317" name="Shape 317"/>
          <p:cNvSpPr txBox="1"/>
          <p:nvPr/>
        </p:nvSpPr>
        <p:spPr>
          <a:xfrm>
            <a:off x="813400" y="2978450"/>
            <a:ext cx="3050100" cy="1758300"/>
          </a:xfrm>
          <a:prstGeom prst="rect">
            <a:avLst/>
          </a:prstGeom>
          <a:noFill/>
          <a:ln>
            <a:noFill/>
          </a:ln>
        </p:spPr>
        <p:txBody>
          <a:bodyPr anchorCtr="0" anchor="t" bIns="91425" lIns="91425" rIns="91425" wrap="square" tIns="91425">
            <a:noAutofit/>
          </a:bodyPr>
          <a:lstStyle/>
          <a:p>
            <a:pPr indent="-317500" lvl="0" marL="457200" rtl="0">
              <a:spcBef>
                <a:spcPts val="0"/>
              </a:spcBef>
              <a:spcAft>
                <a:spcPts val="0"/>
              </a:spcAft>
              <a:buClr>
                <a:srgbClr val="FFFFFF"/>
              </a:buClr>
              <a:buSzPts val="1400"/>
              <a:buChar char="●"/>
            </a:pPr>
            <a:r>
              <a:rPr lang="en">
                <a:solidFill>
                  <a:srgbClr val="FFFFFF"/>
                </a:solidFill>
              </a:rPr>
              <a:t>24 pin package</a:t>
            </a:r>
          </a:p>
          <a:p>
            <a:pPr indent="-317500" lvl="0" marL="457200" rtl="0">
              <a:spcBef>
                <a:spcPts val="0"/>
              </a:spcBef>
              <a:spcAft>
                <a:spcPts val="0"/>
              </a:spcAft>
              <a:buClr>
                <a:srgbClr val="FFFFFF"/>
              </a:buClr>
              <a:buSzPts val="1400"/>
              <a:buChar char="●"/>
            </a:pPr>
            <a:r>
              <a:rPr lang="en">
                <a:solidFill>
                  <a:srgbClr val="FFFFFF"/>
                </a:solidFill>
              </a:rPr>
              <a:t>Full, half, quarter, and eighth step modes</a:t>
            </a:r>
          </a:p>
          <a:p>
            <a:pPr indent="-317500" lvl="0" marL="457200" rtl="0">
              <a:spcBef>
                <a:spcPts val="0"/>
              </a:spcBef>
              <a:buClr>
                <a:srgbClr val="FFFFFF"/>
              </a:buClr>
              <a:buSzPts val="1400"/>
              <a:buChar char="●"/>
            </a:pPr>
            <a:r>
              <a:rPr lang="en">
                <a:solidFill>
                  <a:srgbClr val="FFFFFF"/>
                </a:solidFill>
              </a:rPr>
              <a:t>750mA, 30V output rating</a:t>
            </a:r>
          </a:p>
          <a:p>
            <a:pPr indent="-317500" lvl="0" marL="457200" rtl="0">
              <a:spcBef>
                <a:spcPts val="0"/>
              </a:spcBef>
              <a:buClr>
                <a:srgbClr val="FFFFFF"/>
              </a:buClr>
              <a:buSzPts val="1400"/>
              <a:buChar char="●"/>
            </a:pPr>
            <a:r>
              <a:rPr lang="en">
                <a:solidFill>
                  <a:srgbClr val="FFFFFF"/>
                </a:solidFill>
              </a:rPr>
              <a:t>Supply voltage 3.3V to 5V</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ctrTitle"/>
          </p:nvPr>
        </p:nvSpPr>
        <p:spPr>
          <a:xfrm>
            <a:off x="485875" y="264475"/>
            <a:ext cx="8183700" cy="620700"/>
          </a:xfrm>
          <a:prstGeom prst="rect">
            <a:avLst/>
          </a:prstGeom>
        </p:spPr>
        <p:txBody>
          <a:bodyPr anchorCtr="0" anchor="b" bIns="91425" lIns="91425" rIns="91425" wrap="square" tIns="91425">
            <a:noAutofit/>
          </a:bodyPr>
          <a:lstStyle/>
          <a:p>
            <a:pPr lvl="0" algn="ctr">
              <a:spcBef>
                <a:spcPts val="0"/>
              </a:spcBef>
              <a:buNone/>
            </a:pPr>
            <a:r>
              <a:rPr lang="en"/>
              <a:t>Power Management </a:t>
            </a:r>
          </a:p>
        </p:txBody>
      </p:sp>
      <p:pic>
        <p:nvPicPr>
          <p:cNvPr id="323" name="Shape 323"/>
          <p:cNvPicPr preferRelativeResize="0"/>
          <p:nvPr/>
        </p:nvPicPr>
        <p:blipFill>
          <a:blip r:embed="rId3">
            <a:alphaModFix/>
          </a:blip>
          <a:stretch>
            <a:fillRect/>
          </a:stretch>
        </p:blipFill>
        <p:spPr>
          <a:xfrm rot="-5400000">
            <a:off x="2466750" y="-627987"/>
            <a:ext cx="4210500" cy="7021474"/>
          </a:xfrm>
          <a:prstGeom prst="rect">
            <a:avLst/>
          </a:prstGeom>
          <a:noFill/>
          <a:ln>
            <a:noFill/>
          </a:ln>
        </p:spPr>
      </p:pic>
      <p:sp>
        <p:nvSpPr>
          <p:cNvPr id="324" name="Shape 324"/>
          <p:cNvSpPr/>
          <p:nvPr/>
        </p:nvSpPr>
        <p:spPr>
          <a:xfrm>
            <a:off x="2184950" y="777500"/>
            <a:ext cx="3334200" cy="4983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5" name="Shape 325"/>
          <p:cNvSpPr/>
          <p:nvPr/>
        </p:nvSpPr>
        <p:spPr>
          <a:xfrm>
            <a:off x="2184950" y="1339700"/>
            <a:ext cx="5889000" cy="18300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6" name="Shape 326"/>
          <p:cNvSpPr/>
          <p:nvPr/>
        </p:nvSpPr>
        <p:spPr>
          <a:xfrm>
            <a:off x="2184950" y="3217675"/>
            <a:ext cx="5625900" cy="17703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ctrTitle"/>
          </p:nvPr>
        </p:nvSpPr>
        <p:spPr>
          <a:xfrm>
            <a:off x="485875" y="264475"/>
            <a:ext cx="8183700" cy="704400"/>
          </a:xfrm>
          <a:prstGeom prst="rect">
            <a:avLst/>
          </a:prstGeom>
        </p:spPr>
        <p:txBody>
          <a:bodyPr anchorCtr="0" anchor="b" bIns="91425" lIns="91425" rIns="91425" wrap="square" tIns="91425">
            <a:noAutofit/>
          </a:bodyPr>
          <a:lstStyle/>
          <a:p>
            <a:pPr lvl="0" algn="ctr">
              <a:spcBef>
                <a:spcPts val="0"/>
              </a:spcBef>
              <a:buNone/>
            </a:pPr>
            <a:r>
              <a:rPr lang="en"/>
              <a:t>Initial Prototype Testing </a:t>
            </a:r>
          </a:p>
        </p:txBody>
      </p:sp>
      <p:pic>
        <p:nvPicPr>
          <p:cNvPr id="332" name="Shape 332"/>
          <p:cNvPicPr preferRelativeResize="0"/>
          <p:nvPr/>
        </p:nvPicPr>
        <p:blipFill>
          <a:blip r:embed="rId3">
            <a:alphaModFix/>
          </a:blip>
          <a:stretch>
            <a:fillRect/>
          </a:stretch>
        </p:blipFill>
        <p:spPr>
          <a:xfrm>
            <a:off x="1161400" y="849575"/>
            <a:ext cx="6900724" cy="4123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ctrTitle"/>
          </p:nvPr>
        </p:nvSpPr>
        <p:spPr>
          <a:xfrm>
            <a:off x="485875" y="264475"/>
            <a:ext cx="8183700" cy="620700"/>
          </a:xfrm>
          <a:prstGeom prst="rect">
            <a:avLst/>
          </a:prstGeom>
        </p:spPr>
        <p:txBody>
          <a:bodyPr anchorCtr="0" anchor="b" bIns="91425" lIns="91425" rIns="91425" wrap="square" tIns="91425">
            <a:noAutofit/>
          </a:bodyPr>
          <a:lstStyle/>
          <a:p>
            <a:pPr lvl="0" algn="ctr">
              <a:spcBef>
                <a:spcPts val="0"/>
              </a:spcBef>
              <a:buNone/>
            </a:pPr>
            <a:r>
              <a:rPr lang="en"/>
              <a:t>Full System Schematic </a:t>
            </a:r>
          </a:p>
        </p:txBody>
      </p:sp>
      <p:pic>
        <p:nvPicPr>
          <p:cNvPr id="338" name="Shape 338"/>
          <p:cNvPicPr preferRelativeResize="0"/>
          <p:nvPr/>
        </p:nvPicPr>
        <p:blipFill>
          <a:blip r:embed="rId3">
            <a:alphaModFix/>
          </a:blip>
          <a:stretch>
            <a:fillRect/>
          </a:stretch>
        </p:blipFill>
        <p:spPr>
          <a:xfrm rot="-5400000">
            <a:off x="2430500" y="-553188"/>
            <a:ext cx="4283000" cy="6818125"/>
          </a:xfrm>
          <a:prstGeom prst="rect">
            <a:avLst/>
          </a:prstGeom>
          <a:noFill/>
          <a:ln>
            <a:noFill/>
          </a:ln>
        </p:spPr>
      </p:pic>
      <p:sp>
        <p:nvSpPr>
          <p:cNvPr id="339" name="Shape 339"/>
          <p:cNvSpPr/>
          <p:nvPr/>
        </p:nvSpPr>
        <p:spPr>
          <a:xfrm>
            <a:off x="2117200" y="729650"/>
            <a:ext cx="4688700" cy="19977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0" name="Shape 340"/>
          <p:cNvSpPr/>
          <p:nvPr/>
        </p:nvSpPr>
        <p:spPr>
          <a:xfrm>
            <a:off x="4342075" y="2775100"/>
            <a:ext cx="3600600" cy="11244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41" name="Shape 341"/>
          <p:cNvSpPr/>
          <p:nvPr/>
        </p:nvSpPr>
        <p:spPr>
          <a:xfrm>
            <a:off x="2033325" y="3935375"/>
            <a:ext cx="3445200" cy="10287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idx="4294967295" type="ctrTitle"/>
          </p:nvPr>
        </p:nvSpPr>
        <p:spPr>
          <a:xfrm>
            <a:off x="299050" y="264475"/>
            <a:ext cx="3048000" cy="800100"/>
          </a:xfrm>
          <a:prstGeom prst="rect">
            <a:avLst/>
          </a:prstGeom>
        </p:spPr>
        <p:txBody>
          <a:bodyPr anchorCtr="0" anchor="t" bIns="91425" lIns="91425" rIns="91425" wrap="square" tIns="91425">
            <a:noAutofit/>
          </a:bodyPr>
          <a:lstStyle/>
          <a:p>
            <a:pPr lvl="0" algn="ctr">
              <a:spcBef>
                <a:spcPts val="0"/>
              </a:spcBef>
              <a:buNone/>
            </a:pPr>
            <a:r>
              <a:rPr lang="en"/>
              <a:t>Budget </a:t>
            </a:r>
          </a:p>
        </p:txBody>
      </p:sp>
      <p:graphicFrame>
        <p:nvGraphicFramePr>
          <p:cNvPr id="347" name="Shape 347"/>
          <p:cNvGraphicFramePr/>
          <p:nvPr/>
        </p:nvGraphicFramePr>
        <p:xfrm>
          <a:off x="3500913" y="129775"/>
          <a:ext cx="3000000" cy="3000000"/>
        </p:xfrm>
        <a:graphic>
          <a:graphicData uri="http://schemas.openxmlformats.org/drawingml/2006/table">
            <a:tbl>
              <a:tblPr>
                <a:noFill/>
                <a:tableStyleId>{A9F99C32-063A-43FD-8C3D-8D1092831EBB}</a:tableStyleId>
              </a:tblPr>
              <a:tblGrid>
                <a:gridCol w="1666075"/>
                <a:gridCol w="993700"/>
                <a:gridCol w="1435275"/>
                <a:gridCol w="1354950"/>
              </a:tblGrid>
              <a:tr h="510625">
                <a:tc>
                  <a:txBody>
                    <a:bodyPr>
                      <a:noAutofit/>
                    </a:bodyPr>
                    <a:lstStyle/>
                    <a:p>
                      <a:pPr lvl="0" rtl="0" algn="ctr">
                        <a:lnSpc>
                          <a:spcPct val="115000"/>
                        </a:lnSpc>
                        <a:spcBef>
                          <a:spcPts val="0"/>
                        </a:spcBef>
                        <a:buNone/>
                      </a:pPr>
                      <a:r>
                        <a:rPr i="1" lang="en">
                          <a:solidFill>
                            <a:srgbClr val="FFFFFF"/>
                          </a:solidFill>
                          <a:latin typeface="Average"/>
                          <a:ea typeface="Average"/>
                          <a:cs typeface="Average"/>
                          <a:sym typeface="Average"/>
                        </a:rPr>
                        <a:t>Description</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ctr">
                        <a:lnSpc>
                          <a:spcPct val="115000"/>
                        </a:lnSpc>
                        <a:spcBef>
                          <a:spcPts val="0"/>
                        </a:spcBef>
                        <a:buNone/>
                      </a:pPr>
                      <a:r>
                        <a:rPr i="1" lang="en">
                          <a:solidFill>
                            <a:srgbClr val="FFFFFF"/>
                          </a:solidFill>
                          <a:latin typeface="Average"/>
                          <a:ea typeface="Average"/>
                          <a:cs typeface="Average"/>
                          <a:sym typeface="Average"/>
                        </a:rPr>
                        <a:t>Quantity</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ctr">
                        <a:lnSpc>
                          <a:spcPct val="115000"/>
                        </a:lnSpc>
                        <a:spcBef>
                          <a:spcPts val="0"/>
                        </a:spcBef>
                        <a:buNone/>
                      </a:pPr>
                      <a:r>
                        <a:rPr i="1" lang="en">
                          <a:solidFill>
                            <a:srgbClr val="FFFFFF"/>
                          </a:solidFill>
                          <a:latin typeface="Average"/>
                          <a:ea typeface="Average"/>
                          <a:cs typeface="Average"/>
                          <a:sym typeface="Average"/>
                        </a:rPr>
                        <a:t>Price/Unit</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ctr">
                        <a:lnSpc>
                          <a:spcPct val="115000"/>
                        </a:lnSpc>
                        <a:spcBef>
                          <a:spcPts val="0"/>
                        </a:spcBef>
                        <a:buNone/>
                      </a:pPr>
                      <a:r>
                        <a:rPr i="1" lang="en">
                          <a:solidFill>
                            <a:srgbClr val="FFFFFF"/>
                          </a:solidFill>
                          <a:latin typeface="Average"/>
                          <a:ea typeface="Average"/>
                          <a:cs typeface="Average"/>
                          <a:sym typeface="Average"/>
                        </a:rPr>
                        <a:t>Estimated Total</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16750">
                <a:tc>
                  <a:txBody>
                    <a:bodyPr>
                      <a:noAutofit/>
                    </a:bodyPr>
                    <a:lstStyle/>
                    <a:p>
                      <a:pPr lvl="0" rtl="0">
                        <a:spcBef>
                          <a:spcPts val="0"/>
                        </a:spcBef>
                        <a:buNone/>
                      </a:pPr>
                      <a:r>
                        <a:rPr lang="en">
                          <a:solidFill>
                            <a:srgbClr val="FFFFFF"/>
                          </a:solidFill>
                          <a:latin typeface="Average"/>
                          <a:ea typeface="Average"/>
                          <a:cs typeface="Average"/>
                          <a:sym typeface="Average"/>
                        </a:rPr>
                        <a:t>PCB</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$50.00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$50.00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16750">
                <a:tc>
                  <a:txBody>
                    <a:bodyPr>
                      <a:noAutofit/>
                    </a:bodyPr>
                    <a:lstStyle/>
                    <a:p>
                      <a:pPr lvl="0" rtl="0">
                        <a:spcBef>
                          <a:spcPts val="0"/>
                        </a:spcBef>
                        <a:buNone/>
                      </a:pPr>
                      <a:r>
                        <a:rPr lang="en">
                          <a:solidFill>
                            <a:srgbClr val="FFFFFF"/>
                          </a:solidFill>
                          <a:latin typeface="Average"/>
                          <a:ea typeface="Average"/>
                          <a:cs typeface="Average"/>
                          <a:sym typeface="Average"/>
                        </a:rPr>
                        <a:t>Laser</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16750">
                <a:tc>
                  <a:txBody>
                    <a:bodyPr>
                      <a:noAutofit/>
                    </a:bodyPr>
                    <a:lstStyle/>
                    <a:p>
                      <a:pPr lvl="0" rtl="0">
                        <a:spcBef>
                          <a:spcPts val="0"/>
                        </a:spcBef>
                        <a:buNone/>
                      </a:pPr>
                      <a:r>
                        <a:rPr lang="en">
                          <a:solidFill>
                            <a:srgbClr val="FFFFFF"/>
                          </a:solidFill>
                          <a:latin typeface="Average"/>
                          <a:ea typeface="Average"/>
                          <a:cs typeface="Average"/>
                          <a:sym typeface="Average"/>
                        </a:rPr>
                        <a:t>Camera</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16750">
                <a:tc>
                  <a:txBody>
                    <a:bodyPr>
                      <a:noAutofit/>
                    </a:bodyPr>
                    <a:lstStyle/>
                    <a:p>
                      <a:pPr lvl="0" rtl="0">
                        <a:spcBef>
                          <a:spcPts val="0"/>
                        </a:spcBef>
                        <a:buNone/>
                      </a:pPr>
                      <a:r>
                        <a:rPr lang="en">
                          <a:solidFill>
                            <a:srgbClr val="FFFFFF"/>
                          </a:solidFill>
                          <a:latin typeface="Average"/>
                          <a:ea typeface="Average"/>
                          <a:cs typeface="Average"/>
                          <a:sym typeface="Average"/>
                        </a:rPr>
                        <a:t>Display</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53275">
                <a:tc>
                  <a:txBody>
                    <a:bodyPr>
                      <a:noAutofit/>
                    </a:bodyPr>
                    <a:lstStyle/>
                    <a:p>
                      <a:pPr lvl="0" rtl="0">
                        <a:spcBef>
                          <a:spcPts val="0"/>
                        </a:spcBef>
                        <a:buNone/>
                      </a:pPr>
                      <a:r>
                        <a:rPr lang="en">
                          <a:solidFill>
                            <a:srgbClr val="FFFFFF"/>
                          </a:solidFill>
                          <a:latin typeface="Average"/>
                          <a:ea typeface="Average"/>
                          <a:cs typeface="Average"/>
                          <a:sym typeface="Average"/>
                        </a:rPr>
                        <a:t>Microcontroller</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16750">
                <a:tc>
                  <a:txBody>
                    <a:bodyPr>
                      <a:noAutofit/>
                    </a:bodyPr>
                    <a:lstStyle/>
                    <a:p>
                      <a:pPr lvl="0" rtl="0">
                        <a:spcBef>
                          <a:spcPts val="0"/>
                        </a:spcBef>
                        <a:buNone/>
                      </a:pPr>
                      <a:r>
                        <a:rPr lang="en">
                          <a:solidFill>
                            <a:srgbClr val="FFFFFF"/>
                          </a:solidFill>
                          <a:latin typeface="Average"/>
                          <a:ea typeface="Average"/>
                          <a:cs typeface="Average"/>
                          <a:sym typeface="Average"/>
                        </a:rPr>
                        <a:t>Battery Pack</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53275">
                <a:tc>
                  <a:txBody>
                    <a:bodyPr>
                      <a:noAutofit/>
                    </a:bodyPr>
                    <a:lstStyle/>
                    <a:p>
                      <a:pPr lvl="0" rtl="0">
                        <a:spcBef>
                          <a:spcPts val="0"/>
                        </a:spcBef>
                        <a:buNone/>
                      </a:pPr>
                      <a:r>
                        <a:rPr lang="en">
                          <a:solidFill>
                            <a:srgbClr val="FFFFFF"/>
                          </a:solidFill>
                          <a:latin typeface="Average"/>
                          <a:ea typeface="Average"/>
                          <a:cs typeface="Average"/>
                          <a:sym typeface="Average"/>
                        </a:rPr>
                        <a:t>Battery Charger</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16750">
                <a:tc>
                  <a:txBody>
                    <a:bodyPr>
                      <a:noAutofit/>
                    </a:bodyPr>
                    <a:lstStyle/>
                    <a:p>
                      <a:pPr lvl="0" rtl="0">
                        <a:spcBef>
                          <a:spcPts val="0"/>
                        </a:spcBef>
                        <a:buNone/>
                      </a:pPr>
                      <a:r>
                        <a:rPr lang="en">
                          <a:solidFill>
                            <a:srgbClr val="FFFFFF"/>
                          </a:solidFill>
                          <a:latin typeface="Average"/>
                          <a:ea typeface="Average"/>
                          <a:cs typeface="Average"/>
                          <a:sym typeface="Average"/>
                        </a:rPr>
                        <a:t>Stepper Motor</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53275">
                <a:tc>
                  <a:txBody>
                    <a:bodyPr>
                      <a:noAutofit/>
                    </a:bodyPr>
                    <a:lstStyle/>
                    <a:p>
                      <a:pPr lvl="0" rtl="0">
                        <a:spcBef>
                          <a:spcPts val="0"/>
                        </a:spcBef>
                        <a:buNone/>
                      </a:pPr>
                      <a:r>
                        <a:rPr lang="en">
                          <a:solidFill>
                            <a:srgbClr val="FFFFFF"/>
                          </a:solidFill>
                          <a:latin typeface="Average"/>
                          <a:ea typeface="Average"/>
                          <a:cs typeface="Average"/>
                          <a:sym typeface="Average"/>
                        </a:rPr>
                        <a:t>Mounting Device</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16750">
                <a:tc>
                  <a:txBody>
                    <a:bodyPr>
                      <a:noAutofit/>
                    </a:bodyPr>
                    <a:lstStyle/>
                    <a:p>
                      <a:pPr lvl="0" rtl="0">
                        <a:lnSpc>
                          <a:spcPct val="115000"/>
                        </a:lnSpc>
                        <a:spcBef>
                          <a:spcPts val="0"/>
                        </a:spcBef>
                        <a:buNone/>
                      </a:pPr>
                      <a:r>
                        <a:rPr i="1" lang="en">
                          <a:solidFill>
                            <a:srgbClr val="FFFFFF"/>
                          </a:solidFill>
                          <a:latin typeface="Average"/>
                          <a:ea typeface="Average"/>
                          <a:cs typeface="Average"/>
                          <a:sym typeface="Average"/>
                        </a:rPr>
                        <a:t>Total</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 </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 </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i="1" lang="en">
                          <a:solidFill>
                            <a:srgbClr val="FFFFFF"/>
                          </a:solidFill>
                          <a:latin typeface="Average"/>
                          <a:ea typeface="Average"/>
                          <a:cs typeface="Average"/>
                          <a:sym typeface="Average"/>
                        </a:rPr>
                        <a:t>$280.00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bl>
          </a:graphicData>
        </a:graphic>
      </p:graphicFrame>
      <p:sp>
        <p:nvSpPr>
          <p:cNvPr id="348" name="Shape 348"/>
          <p:cNvSpPr txBox="1"/>
          <p:nvPr/>
        </p:nvSpPr>
        <p:spPr>
          <a:xfrm>
            <a:off x="633975" y="1578925"/>
            <a:ext cx="2583600" cy="15789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Average"/>
                <a:ea typeface="Average"/>
                <a:cs typeface="Average"/>
                <a:sym typeface="Average"/>
              </a:rPr>
              <a:t>Note: Equal Contributions by group members for total costs of project</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2" name="Shape 352"/>
        <p:cNvGrpSpPr/>
        <p:nvPr/>
      </p:nvGrpSpPr>
      <p:grpSpPr>
        <a:xfrm>
          <a:off x="0" y="0"/>
          <a:ext cx="0" cy="0"/>
          <a:chOff x="0" y="0"/>
          <a:chExt cx="0" cy="0"/>
        </a:xfrm>
      </p:grpSpPr>
      <p:pic>
        <p:nvPicPr>
          <p:cNvPr id="353" name="Shape 353" title="Points scored"/>
          <p:cNvPicPr preferRelativeResize="0"/>
          <p:nvPr/>
        </p:nvPicPr>
        <p:blipFill>
          <a:blip r:embed="rId4">
            <a:alphaModFix/>
          </a:blip>
          <a:stretch>
            <a:fillRect/>
          </a:stretch>
        </p:blipFill>
        <p:spPr>
          <a:xfrm>
            <a:off x="825625" y="0"/>
            <a:ext cx="8318367" cy="5143499"/>
          </a:xfrm>
          <a:prstGeom prst="rect">
            <a:avLst/>
          </a:prstGeom>
          <a:noFill/>
          <a:ln>
            <a:noFill/>
          </a:ln>
        </p:spPr>
      </p:pic>
      <p:sp>
        <p:nvSpPr>
          <p:cNvPr id="354" name="Shape 354"/>
          <p:cNvSpPr txBox="1"/>
          <p:nvPr>
            <p:ph idx="4294967295" type="title"/>
          </p:nvPr>
        </p:nvSpPr>
        <p:spPr>
          <a:xfrm>
            <a:off x="473925" y="111500"/>
            <a:ext cx="1812000" cy="715500"/>
          </a:xfrm>
          <a:prstGeom prst="rect">
            <a:avLst/>
          </a:prstGeom>
        </p:spPr>
        <p:txBody>
          <a:bodyPr anchorCtr="0" anchor="t" bIns="91425" lIns="91425" rIns="91425" wrap="square" tIns="91425">
            <a:noAutofit/>
          </a:bodyPr>
          <a:lstStyle/>
          <a:p>
            <a:pPr lvl="0" rtl="0">
              <a:spcBef>
                <a:spcPts val="0"/>
              </a:spcBef>
              <a:buNone/>
            </a:pPr>
            <a:r>
              <a:rPr lang="en">
                <a:solidFill>
                  <a:schemeClr val="lt1"/>
                </a:solidFill>
              </a:rPr>
              <a:t>Progress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265500" y="1081400"/>
            <a:ext cx="4045200" cy="1710300"/>
          </a:xfrm>
          <a:prstGeom prst="rect">
            <a:avLst/>
          </a:prstGeom>
        </p:spPr>
        <p:txBody>
          <a:bodyPr anchorCtr="0" anchor="b" bIns="91425" lIns="91425" rIns="91425" wrap="square" tIns="91425">
            <a:noAutofit/>
          </a:bodyPr>
          <a:lstStyle/>
          <a:p>
            <a:pPr lvl="0" rtl="0">
              <a:spcBef>
                <a:spcPts val="0"/>
              </a:spcBef>
              <a:buNone/>
            </a:pPr>
            <a:r>
              <a:rPr lang="en"/>
              <a:t>What’s Next?</a:t>
            </a:r>
          </a:p>
        </p:txBody>
      </p:sp>
      <p:sp>
        <p:nvSpPr>
          <p:cNvPr id="360" name="Shape 360"/>
          <p:cNvSpPr txBox="1"/>
          <p:nvPr>
            <p:ph idx="1" type="subTitle"/>
          </p:nvPr>
        </p:nvSpPr>
        <p:spPr>
          <a:xfrm>
            <a:off x="265500" y="2845201"/>
            <a:ext cx="4045200" cy="13455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61" name="Shape 361"/>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1000"/>
              </a:spcBef>
              <a:buSzPts val="1800"/>
              <a:buChar char="●"/>
            </a:pPr>
            <a:r>
              <a:rPr lang="en"/>
              <a:t>Finalize and order PCB</a:t>
            </a:r>
          </a:p>
          <a:p>
            <a:pPr indent="-342900" lvl="0" marL="457200" rtl="0">
              <a:spcBef>
                <a:spcPts val="1000"/>
              </a:spcBef>
              <a:buSzPts val="1800"/>
              <a:buChar char="●"/>
            </a:pPr>
            <a:r>
              <a:rPr lang="en"/>
              <a:t>Coding point cloud extraction</a:t>
            </a:r>
          </a:p>
          <a:p>
            <a:pPr indent="-342900" lvl="0" marL="457200" rtl="0">
              <a:spcBef>
                <a:spcPts val="1000"/>
              </a:spcBef>
              <a:buSzPts val="1800"/>
              <a:buChar char="●"/>
            </a:pPr>
            <a:r>
              <a:rPr lang="en"/>
              <a:t>Bluetooth interfacing and transmission of file</a:t>
            </a:r>
          </a:p>
          <a:p>
            <a:pPr indent="-342900" lvl="0" marL="457200" rtl="0">
              <a:spcBef>
                <a:spcPts val="1000"/>
              </a:spcBef>
              <a:buSzPts val="1800"/>
              <a:buChar char="●"/>
            </a:pPr>
            <a:r>
              <a:rPr lang="en"/>
              <a:t>Container for system</a:t>
            </a:r>
          </a:p>
          <a:p>
            <a:pPr indent="-342900" lvl="0" marL="457200" rtl="0">
              <a:spcBef>
                <a:spcPts val="1000"/>
              </a:spcBef>
              <a:buSzPts val="1800"/>
              <a:buChar char="●"/>
            </a:pPr>
            <a:r>
              <a:rPr b="1" lang="en"/>
              <a:t>TESTING</a:t>
            </a:r>
          </a:p>
        </p:txBody>
      </p:sp>
      <p:sp>
        <p:nvSpPr>
          <p:cNvPr id="362" name="Shape 362"/>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671250" y="2141250"/>
            <a:ext cx="7852200" cy="861000"/>
          </a:xfrm>
          <a:prstGeom prst="rect">
            <a:avLst/>
          </a:prstGeom>
        </p:spPr>
        <p:txBody>
          <a:bodyPr anchorCtr="0" anchor="ctr" bIns="91425" lIns="91425" rIns="91425" wrap="square" tIns="91425">
            <a:noAutofit/>
          </a:bodyPr>
          <a:lstStyle/>
          <a:p>
            <a:pPr lvl="0" rtl="0" algn="ctr">
              <a:spcBef>
                <a:spcPts val="0"/>
              </a:spcBef>
              <a:buNone/>
            </a:pPr>
            <a:r>
              <a:rPr lang="en"/>
              <a:t>Questions?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4294967295" type="title"/>
          </p:nvPr>
        </p:nvSpPr>
        <p:spPr>
          <a:xfrm>
            <a:off x="2489250" y="310850"/>
            <a:ext cx="4045200" cy="681900"/>
          </a:xfrm>
          <a:prstGeom prst="rect">
            <a:avLst/>
          </a:prstGeom>
        </p:spPr>
        <p:txBody>
          <a:bodyPr anchorCtr="0" anchor="t" bIns="91425" lIns="91425" rIns="91425" wrap="square" tIns="91425">
            <a:noAutofit/>
          </a:bodyPr>
          <a:lstStyle/>
          <a:p>
            <a:pPr lvl="0" rtl="0" algn="ctr">
              <a:spcBef>
                <a:spcPts val="0"/>
              </a:spcBef>
              <a:buNone/>
            </a:pPr>
            <a:r>
              <a:rPr lang="en"/>
              <a:t>Specifications</a:t>
            </a:r>
          </a:p>
        </p:txBody>
      </p:sp>
      <p:graphicFrame>
        <p:nvGraphicFramePr>
          <p:cNvPr id="85" name="Shape 85"/>
          <p:cNvGraphicFramePr/>
          <p:nvPr/>
        </p:nvGraphicFramePr>
        <p:xfrm>
          <a:off x="968375" y="1433785"/>
          <a:ext cx="3000000" cy="3000000"/>
        </p:xfrm>
        <a:graphic>
          <a:graphicData uri="http://schemas.openxmlformats.org/drawingml/2006/table">
            <a:tbl>
              <a:tblPr>
                <a:noFill/>
                <a:tableStyleId>{6422DCE7-0650-419B-8AF3-FCEF8B44CA02}</a:tableStyleId>
              </a:tblPr>
              <a:tblGrid>
                <a:gridCol w="3603625"/>
                <a:gridCol w="3603625"/>
              </a:tblGrid>
              <a:tr h="428050">
                <a:tc>
                  <a:txBody>
                    <a:bodyPr>
                      <a:noAutofit/>
                    </a:bodyPr>
                    <a:lstStyle/>
                    <a:p>
                      <a:pPr lvl="0">
                        <a:spcBef>
                          <a:spcPts val="0"/>
                        </a:spcBef>
                        <a:buNone/>
                      </a:pPr>
                      <a:r>
                        <a:rPr lang="en">
                          <a:solidFill>
                            <a:srgbClr val="FFFFFF"/>
                          </a:solidFill>
                          <a:latin typeface="Average"/>
                          <a:ea typeface="Average"/>
                          <a:cs typeface="Average"/>
                          <a:sym typeface="Average"/>
                        </a:rPr>
                        <a:t>Parameter</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666666"/>
                    </a:solidFill>
                  </a:tcPr>
                </a:tc>
                <a:tc>
                  <a:txBody>
                    <a:bodyPr>
                      <a:noAutofit/>
                    </a:bodyPr>
                    <a:lstStyle/>
                    <a:p>
                      <a:pPr lvl="0">
                        <a:spcBef>
                          <a:spcPts val="0"/>
                        </a:spcBef>
                        <a:buNone/>
                      </a:pPr>
                      <a:r>
                        <a:rPr lang="en">
                          <a:solidFill>
                            <a:srgbClr val="FFFFFF"/>
                          </a:solidFill>
                          <a:latin typeface="Average"/>
                          <a:ea typeface="Average"/>
                          <a:cs typeface="Average"/>
                          <a:sym typeface="Average"/>
                        </a:rPr>
                        <a:t>Specification</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666666"/>
                    </a:solidFill>
                  </a:tcPr>
                </a:tc>
              </a:tr>
              <a:tr h="432200">
                <a:tc>
                  <a:txBody>
                    <a:bodyPr>
                      <a:noAutofit/>
                    </a:bodyPr>
                    <a:lstStyle/>
                    <a:p>
                      <a:pPr lvl="0">
                        <a:spcBef>
                          <a:spcPts val="0"/>
                        </a:spcBef>
                        <a:buNone/>
                      </a:pPr>
                      <a:r>
                        <a:rPr lang="en">
                          <a:solidFill>
                            <a:srgbClr val="FFFFFF"/>
                          </a:solidFill>
                          <a:latin typeface="Average"/>
                          <a:ea typeface="Average"/>
                          <a:cs typeface="Average"/>
                          <a:sym typeface="Average"/>
                        </a:rPr>
                        <a:t>Scan Resolution</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latin typeface="Average"/>
                          <a:ea typeface="Average"/>
                          <a:cs typeface="Average"/>
                          <a:sym typeface="Average"/>
                        </a:rPr>
                        <a:t>1 mm or less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a:spcBef>
                          <a:spcPts val="0"/>
                        </a:spcBef>
                        <a:buNone/>
                      </a:pPr>
                      <a:r>
                        <a:rPr lang="en">
                          <a:solidFill>
                            <a:srgbClr val="FFFFFF"/>
                          </a:solidFill>
                          <a:latin typeface="Average"/>
                          <a:ea typeface="Average"/>
                          <a:cs typeface="Average"/>
                          <a:sym typeface="Average"/>
                        </a:rPr>
                        <a:t>Maximum Scan Time</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latin typeface="Average"/>
                          <a:ea typeface="Average"/>
                          <a:cs typeface="Average"/>
                          <a:sym typeface="Average"/>
                        </a:rPr>
                        <a:t>5 minutes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a:spcBef>
                          <a:spcPts val="0"/>
                        </a:spcBef>
                        <a:buNone/>
                      </a:pPr>
                      <a:r>
                        <a:rPr lang="en">
                          <a:solidFill>
                            <a:srgbClr val="FFFFFF"/>
                          </a:solidFill>
                          <a:latin typeface="Average"/>
                          <a:ea typeface="Average"/>
                          <a:cs typeface="Average"/>
                          <a:sym typeface="Average"/>
                        </a:rPr>
                        <a:t>Enclosure Dimensions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latin typeface="Average"/>
                          <a:ea typeface="Average"/>
                          <a:cs typeface="Average"/>
                          <a:sym typeface="Average"/>
                        </a:rPr>
                        <a:t>2x2x2 feet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a:spcBef>
                          <a:spcPts val="0"/>
                        </a:spcBef>
                        <a:buNone/>
                      </a:pPr>
                      <a:r>
                        <a:rPr lang="en">
                          <a:solidFill>
                            <a:srgbClr val="FFFFFF"/>
                          </a:solidFill>
                          <a:latin typeface="Average"/>
                          <a:ea typeface="Average"/>
                          <a:cs typeface="Average"/>
                          <a:sym typeface="Average"/>
                        </a:rPr>
                        <a:t>Weight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latin typeface="Average"/>
                          <a:ea typeface="Average"/>
                          <a:cs typeface="Average"/>
                          <a:sym typeface="Average"/>
                        </a:rPr>
                        <a:t>20 lbs or less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rtl="0">
                        <a:spcBef>
                          <a:spcPts val="0"/>
                        </a:spcBef>
                        <a:buNone/>
                      </a:pPr>
                      <a:r>
                        <a:rPr lang="en">
                          <a:solidFill>
                            <a:srgbClr val="FFFFFF"/>
                          </a:solidFill>
                          <a:latin typeface="Average"/>
                          <a:ea typeface="Average"/>
                          <a:cs typeface="Average"/>
                          <a:sym typeface="Average"/>
                        </a:rPr>
                        <a:t>Deliverable</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rtl="0">
                        <a:spcBef>
                          <a:spcPts val="0"/>
                        </a:spcBef>
                        <a:buNone/>
                      </a:pPr>
                      <a:r>
                        <a:rPr lang="en">
                          <a:solidFill>
                            <a:srgbClr val="FFFFFF"/>
                          </a:solidFill>
                          <a:latin typeface="Average"/>
                          <a:ea typeface="Average"/>
                          <a:cs typeface="Average"/>
                          <a:sym typeface="Average"/>
                        </a:rPr>
                        <a:t>Ready-to-print .stl file</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rtl="0">
                        <a:spcBef>
                          <a:spcPts val="0"/>
                        </a:spcBef>
                        <a:buNone/>
                      </a:pPr>
                      <a:r>
                        <a:rPr lang="en">
                          <a:solidFill>
                            <a:srgbClr val="FFFFFF"/>
                          </a:solidFill>
                          <a:latin typeface="Average"/>
                          <a:ea typeface="Average"/>
                          <a:cs typeface="Average"/>
                          <a:sym typeface="Average"/>
                        </a:rPr>
                        <a:t>Production Cost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rtl="0">
                        <a:spcBef>
                          <a:spcPts val="0"/>
                        </a:spcBef>
                        <a:buNone/>
                      </a:pPr>
                      <a:r>
                        <a:rPr lang="en">
                          <a:solidFill>
                            <a:srgbClr val="FFFFFF"/>
                          </a:solidFill>
                          <a:latin typeface="Average"/>
                          <a:ea typeface="Average"/>
                          <a:cs typeface="Average"/>
                          <a:sym typeface="Average"/>
                        </a:rPr>
                        <a:t>$500 or less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idx="1" type="body"/>
          </p:nvPr>
        </p:nvSpPr>
        <p:spPr>
          <a:xfrm>
            <a:off x="34150" y="401250"/>
            <a:ext cx="3886200" cy="1031400"/>
          </a:xfrm>
          <a:prstGeom prst="rect">
            <a:avLst/>
          </a:prstGeom>
        </p:spPr>
        <p:txBody>
          <a:bodyPr anchorCtr="0" anchor="ctr" bIns="91425" lIns="91425" rIns="91425" wrap="square" tIns="91425">
            <a:noAutofit/>
          </a:bodyPr>
          <a:lstStyle/>
          <a:p>
            <a:pPr lvl="0">
              <a:spcBef>
                <a:spcPts val="0"/>
              </a:spcBef>
              <a:buNone/>
            </a:pPr>
            <a:r>
              <a:rPr lang="en" sz="3600">
                <a:solidFill>
                  <a:srgbClr val="FFFFFF"/>
                </a:solidFill>
              </a:rPr>
              <a:t>Project Block Diagram</a:t>
            </a:r>
          </a:p>
        </p:txBody>
      </p:sp>
      <p:pic>
        <p:nvPicPr>
          <p:cNvPr descr="lock_diagram.png" id="91" name="Shape 91"/>
          <p:cNvPicPr preferRelativeResize="0"/>
          <p:nvPr/>
        </p:nvPicPr>
        <p:blipFill>
          <a:blip r:embed="rId3">
            <a:alphaModFix/>
          </a:blip>
          <a:stretch>
            <a:fillRect/>
          </a:stretch>
        </p:blipFill>
        <p:spPr>
          <a:xfrm>
            <a:off x="3834475" y="145400"/>
            <a:ext cx="4754174" cy="4795424"/>
          </a:xfrm>
          <a:prstGeom prst="rect">
            <a:avLst/>
          </a:prstGeom>
          <a:noFill/>
          <a:ln>
            <a:noFill/>
          </a:ln>
        </p:spPr>
      </p:pic>
      <p:pic>
        <p:nvPicPr>
          <p:cNvPr descr="stepper motor-01.png" id="92" name="Shape 92"/>
          <p:cNvPicPr preferRelativeResize="0"/>
          <p:nvPr/>
        </p:nvPicPr>
        <p:blipFill rotWithShape="1">
          <a:blip r:embed="rId4">
            <a:alphaModFix/>
          </a:blip>
          <a:srcRect b="-159846" l="-103420" r="-39180" t="12750"/>
          <a:stretch/>
        </p:blipFill>
        <p:spPr>
          <a:xfrm>
            <a:off x="4986402" y="2780075"/>
            <a:ext cx="3831099" cy="2363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idx="1" type="body"/>
          </p:nvPr>
        </p:nvSpPr>
        <p:spPr>
          <a:xfrm>
            <a:off x="1614225" y="190500"/>
            <a:ext cx="6015900" cy="605100"/>
          </a:xfrm>
          <a:prstGeom prst="rect">
            <a:avLst/>
          </a:prstGeom>
        </p:spPr>
        <p:txBody>
          <a:bodyPr anchorCtr="0" anchor="ctr" bIns="91425" lIns="91425" rIns="91425" wrap="square" tIns="91425">
            <a:noAutofit/>
          </a:bodyPr>
          <a:lstStyle/>
          <a:p>
            <a:pPr lvl="0">
              <a:spcBef>
                <a:spcPts val="0"/>
              </a:spcBef>
              <a:buNone/>
            </a:pPr>
            <a:r>
              <a:rPr lang="en" sz="3000"/>
              <a:t>Design Approach: Point Cloud Generation</a:t>
            </a:r>
          </a:p>
        </p:txBody>
      </p:sp>
      <p:sp>
        <p:nvSpPr>
          <p:cNvPr id="98" name="Shape 98"/>
          <p:cNvSpPr txBox="1"/>
          <p:nvPr/>
        </p:nvSpPr>
        <p:spPr>
          <a:xfrm>
            <a:off x="370800" y="1213150"/>
            <a:ext cx="3503400" cy="3449100"/>
          </a:xfrm>
          <a:prstGeom prst="rect">
            <a:avLst/>
          </a:prstGeom>
          <a:noFill/>
          <a:ln>
            <a:noFill/>
          </a:ln>
        </p:spPr>
        <p:txBody>
          <a:bodyPr anchorCtr="0" anchor="t" bIns="91425" lIns="91425" rIns="91425" wrap="square" tIns="91425">
            <a:noAutofit/>
          </a:bodyPr>
          <a:lstStyle/>
          <a:p>
            <a:pPr lvl="0">
              <a:spcBef>
                <a:spcPts val="0"/>
              </a:spcBef>
              <a:buNone/>
            </a:pPr>
            <a:r>
              <a:rPr lang="en" sz="1600">
                <a:solidFill>
                  <a:srgbClr val="FFFFFF"/>
                </a:solidFill>
                <a:latin typeface="Average"/>
                <a:ea typeface="Average"/>
                <a:cs typeface="Average"/>
                <a:sym typeface="Average"/>
              </a:rPr>
              <a:t>Step 1: Imaging</a:t>
            </a:r>
          </a:p>
          <a:p>
            <a:pPr lvl="0">
              <a:spcBef>
                <a:spcPts val="0"/>
              </a:spcBef>
              <a:buNone/>
            </a:pPr>
            <a:r>
              <a:t/>
            </a:r>
            <a:endParaRPr sz="1600">
              <a:solidFill>
                <a:srgbClr val="FFFFFF"/>
              </a:solidFill>
              <a:latin typeface="Average"/>
              <a:ea typeface="Average"/>
              <a:cs typeface="Average"/>
              <a:sym typeface="Average"/>
            </a:endParaRPr>
          </a:p>
          <a:p>
            <a:pPr indent="-330200" lvl="0" marL="457200" rtl="0">
              <a:spcBef>
                <a:spcPts val="0"/>
              </a:spcBef>
              <a:buClr>
                <a:srgbClr val="FFFFFF"/>
              </a:buClr>
              <a:buSzPts val="1600"/>
              <a:buFont typeface="Average"/>
              <a:buChar char="●"/>
            </a:pPr>
            <a:r>
              <a:rPr lang="en" sz="1600">
                <a:solidFill>
                  <a:srgbClr val="FFFFFF"/>
                </a:solidFill>
                <a:latin typeface="Average"/>
                <a:ea typeface="Average"/>
                <a:cs typeface="Average"/>
                <a:sym typeface="Average"/>
              </a:rPr>
              <a:t>Illuminate object with laser</a:t>
            </a:r>
          </a:p>
          <a:p>
            <a:pPr lvl="0" rtl="0">
              <a:spcBef>
                <a:spcPts val="0"/>
              </a:spcBef>
              <a:buNone/>
            </a:pPr>
            <a:r>
              <a:t/>
            </a:r>
            <a:endParaRPr sz="1600">
              <a:solidFill>
                <a:srgbClr val="FFFFFF"/>
              </a:solidFill>
              <a:latin typeface="Average"/>
              <a:ea typeface="Average"/>
              <a:cs typeface="Average"/>
              <a:sym typeface="Average"/>
            </a:endParaRPr>
          </a:p>
          <a:p>
            <a:pPr indent="-330200" lvl="0" marL="457200">
              <a:spcBef>
                <a:spcPts val="0"/>
              </a:spcBef>
              <a:buClr>
                <a:srgbClr val="FFFFFF"/>
              </a:buClr>
              <a:buSzPts val="1600"/>
              <a:buFont typeface="Average"/>
              <a:buChar char="●"/>
            </a:pPr>
            <a:r>
              <a:rPr lang="en" sz="1600">
                <a:solidFill>
                  <a:srgbClr val="FFFFFF"/>
                </a:solidFill>
                <a:latin typeface="Average"/>
                <a:ea typeface="Average"/>
                <a:cs typeface="Average"/>
                <a:sym typeface="Average"/>
              </a:rPr>
              <a:t>Capture an image from a relatively large angle</a:t>
            </a:r>
          </a:p>
        </p:txBody>
      </p:sp>
      <p:pic>
        <p:nvPicPr>
          <p:cNvPr descr="buddha2.jpg" id="99" name="Shape 99"/>
          <p:cNvPicPr preferRelativeResize="0"/>
          <p:nvPr/>
        </p:nvPicPr>
        <p:blipFill rotWithShape="1">
          <a:blip r:embed="rId3">
            <a:alphaModFix/>
          </a:blip>
          <a:srcRect b="28300" l="37568" r="37770" t="28878"/>
          <a:stretch/>
        </p:blipFill>
        <p:spPr>
          <a:xfrm>
            <a:off x="4261175" y="1002625"/>
            <a:ext cx="4617626" cy="3572274"/>
          </a:xfrm>
          <a:prstGeom prst="rect">
            <a:avLst/>
          </a:prstGeom>
          <a:noFill/>
          <a:ln>
            <a:noFill/>
          </a:ln>
        </p:spPr>
      </p:pic>
      <p:sp>
        <p:nvSpPr>
          <p:cNvPr id="100" name="Shape 100"/>
          <p:cNvSpPr txBox="1"/>
          <p:nvPr/>
        </p:nvSpPr>
        <p:spPr>
          <a:xfrm>
            <a:off x="5247888" y="4662250"/>
            <a:ext cx="2644200" cy="3711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Average"/>
                <a:ea typeface="Average"/>
                <a:cs typeface="Average"/>
                <a:sym typeface="Average"/>
              </a:rPr>
              <a:t>Raw image data to be processed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1" type="body"/>
          </p:nvPr>
        </p:nvSpPr>
        <p:spPr>
          <a:xfrm>
            <a:off x="1634275" y="180475"/>
            <a:ext cx="6116100" cy="605100"/>
          </a:xfrm>
          <a:prstGeom prst="rect">
            <a:avLst/>
          </a:prstGeom>
        </p:spPr>
        <p:txBody>
          <a:bodyPr anchorCtr="0" anchor="ctr" bIns="91425" lIns="91425" rIns="91425" wrap="square" tIns="91425">
            <a:noAutofit/>
          </a:bodyPr>
          <a:lstStyle/>
          <a:p>
            <a:pPr lvl="0" rtl="0">
              <a:spcBef>
                <a:spcPts val="0"/>
              </a:spcBef>
              <a:buNone/>
            </a:pPr>
            <a:r>
              <a:rPr lang="en" sz="3000"/>
              <a:t>Design Approach: Point Cloud Generation</a:t>
            </a:r>
          </a:p>
        </p:txBody>
      </p:sp>
      <p:sp>
        <p:nvSpPr>
          <p:cNvPr id="106" name="Shape 106"/>
          <p:cNvSpPr txBox="1"/>
          <p:nvPr/>
        </p:nvSpPr>
        <p:spPr>
          <a:xfrm>
            <a:off x="130325" y="1032700"/>
            <a:ext cx="4129500" cy="3449100"/>
          </a:xfrm>
          <a:prstGeom prst="rect">
            <a:avLst/>
          </a:prstGeom>
          <a:noFill/>
          <a:ln>
            <a:noFill/>
          </a:ln>
        </p:spPr>
        <p:txBody>
          <a:bodyPr anchorCtr="0" anchor="t" bIns="91425" lIns="91425" rIns="91425" wrap="square" tIns="91425">
            <a:noAutofit/>
          </a:bodyPr>
          <a:lstStyle/>
          <a:p>
            <a:pPr lvl="0">
              <a:spcBef>
                <a:spcPts val="0"/>
              </a:spcBef>
              <a:buClr>
                <a:schemeClr val="dk2"/>
              </a:buClr>
              <a:buSzPts val="1100"/>
              <a:buFont typeface="Arial"/>
              <a:buNone/>
            </a:pPr>
            <a:r>
              <a:rPr lang="en" sz="1600">
                <a:solidFill>
                  <a:srgbClr val="FFFFFF"/>
                </a:solidFill>
                <a:latin typeface="Average"/>
                <a:ea typeface="Average"/>
                <a:cs typeface="Average"/>
                <a:sym typeface="Average"/>
              </a:rPr>
              <a:t>Step 2: Image Processing</a:t>
            </a:r>
          </a:p>
          <a:p>
            <a:pPr lvl="0">
              <a:spcBef>
                <a:spcPts val="0"/>
              </a:spcBef>
              <a:buClr>
                <a:schemeClr val="dk2"/>
              </a:buClr>
              <a:buSzPts val="1100"/>
              <a:buFont typeface="Arial"/>
              <a:buNone/>
            </a:pPr>
            <a:r>
              <a:t/>
            </a:r>
            <a:endParaRPr sz="1600">
              <a:solidFill>
                <a:srgbClr val="FFFFFF"/>
              </a:solidFill>
              <a:latin typeface="Average"/>
              <a:ea typeface="Average"/>
              <a:cs typeface="Average"/>
              <a:sym typeface="Average"/>
            </a:endParaRPr>
          </a:p>
          <a:p>
            <a:pPr indent="-330200" lvl="0" marL="457200">
              <a:spcBef>
                <a:spcPts val="0"/>
              </a:spcBef>
              <a:buClr>
                <a:srgbClr val="FFFFFF"/>
              </a:buClr>
              <a:buSzPts val="1600"/>
              <a:buFont typeface="Average"/>
              <a:buChar char="●"/>
            </a:pPr>
            <a:r>
              <a:rPr lang="en" sz="1600">
                <a:solidFill>
                  <a:srgbClr val="FFFFFF"/>
                </a:solidFill>
                <a:latin typeface="Average"/>
                <a:ea typeface="Average"/>
                <a:cs typeface="Average"/>
                <a:sym typeface="Average"/>
              </a:rPr>
              <a:t>Identify contour with custom CV software on raspberry pi</a:t>
            </a:r>
          </a:p>
          <a:p>
            <a:pPr lvl="0">
              <a:spcBef>
                <a:spcPts val="0"/>
              </a:spcBef>
              <a:buNone/>
            </a:pPr>
            <a:r>
              <a:t/>
            </a:r>
            <a:endParaRPr sz="1600">
              <a:solidFill>
                <a:srgbClr val="FFFFFF"/>
              </a:solidFill>
              <a:latin typeface="Average"/>
              <a:ea typeface="Average"/>
              <a:cs typeface="Average"/>
              <a:sym typeface="Average"/>
            </a:endParaRPr>
          </a:p>
          <a:p>
            <a:pPr indent="-330200" lvl="0" marL="457200" rtl="0">
              <a:spcBef>
                <a:spcPts val="0"/>
              </a:spcBef>
              <a:buClr>
                <a:srgbClr val="FFFFFF"/>
              </a:buClr>
              <a:buSzPts val="1600"/>
              <a:buFont typeface="Average"/>
              <a:buChar char="●"/>
            </a:pPr>
            <a:r>
              <a:rPr lang="en" sz="1600">
                <a:solidFill>
                  <a:srgbClr val="FFFFFF"/>
                </a:solidFill>
                <a:latin typeface="Average"/>
                <a:ea typeface="Average"/>
                <a:cs typeface="Average"/>
                <a:sym typeface="Average"/>
              </a:rPr>
              <a:t>Reduce to a set of points whose locations are defined in 2D image space.</a:t>
            </a:r>
          </a:p>
        </p:txBody>
      </p:sp>
      <p:pic>
        <p:nvPicPr>
          <p:cNvPr descr="buddha2.jpg" id="107" name="Shape 107"/>
          <p:cNvPicPr preferRelativeResize="0"/>
          <p:nvPr/>
        </p:nvPicPr>
        <p:blipFill rotWithShape="1">
          <a:blip r:embed="rId3">
            <a:alphaModFix/>
          </a:blip>
          <a:srcRect b="11921" l="24085" r="24982" t="18197"/>
          <a:stretch/>
        </p:blipFill>
        <p:spPr>
          <a:xfrm>
            <a:off x="4259875" y="972550"/>
            <a:ext cx="4620477" cy="3569400"/>
          </a:xfrm>
          <a:prstGeom prst="rect">
            <a:avLst/>
          </a:prstGeom>
          <a:noFill/>
          <a:ln>
            <a:noFill/>
          </a:ln>
        </p:spPr>
      </p:pic>
      <p:pic>
        <p:nvPicPr>
          <p:cNvPr descr="BuddhaFirstMax.jpg" id="108" name="Shape 108"/>
          <p:cNvPicPr preferRelativeResize="0"/>
          <p:nvPr/>
        </p:nvPicPr>
        <p:blipFill>
          <a:blip r:embed="rId4">
            <a:alphaModFix/>
          </a:blip>
          <a:stretch>
            <a:fillRect/>
          </a:stretch>
        </p:blipFill>
        <p:spPr>
          <a:xfrm>
            <a:off x="4259876" y="972550"/>
            <a:ext cx="4620475" cy="3569400"/>
          </a:xfrm>
          <a:prstGeom prst="rect">
            <a:avLst/>
          </a:prstGeom>
          <a:noFill/>
          <a:ln>
            <a:noFill/>
          </a:ln>
        </p:spPr>
      </p:pic>
      <p:sp>
        <p:nvSpPr>
          <p:cNvPr id="109" name="Shape 109"/>
          <p:cNvSpPr txBox="1"/>
          <p:nvPr/>
        </p:nvSpPr>
        <p:spPr>
          <a:xfrm>
            <a:off x="5247901" y="4662250"/>
            <a:ext cx="2843400" cy="371100"/>
          </a:xfrm>
          <a:prstGeom prst="rect">
            <a:avLst/>
          </a:prstGeom>
          <a:noFill/>
          <a:ln>
            <a:noFill/>
          </a:ln>
        </p:spPr>
        <p:txBody>
          <a:bodyPr anchorCtr="0" anchor="t" bIns="91425" lIns="91425" rIns="91425" wrap="square" tIns="91425">
            <a:noAutofit/>
          </a:bodyPr>
          <a:lstStyle/>
          <a:p>
            <a:pPr lvl="0" rtl="0" algn="ctr">
              <a:spcBef>
                <a:spcPts val="0"/>
              </a:spcBef>
              <a:buNone/>
            </a:pPr>
            <a:r>
              <a:rPr lang="en">
                <a:solidFill>
                  <a:srgbClr val="FFFFFF"/>
                </a:solidFill>
                <a:latin typeface="Average"/>
                <a:ea typeface="Average"/>
                <a:cs typeface="Average"/>
                <a:sym typeface="Average"/>
              </a:rPr>
              <a:t>Processed image reduced to points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idx="1" type="body"/>
          </p:nvPr>
        </p:nvSpPr>
        <p:spPr>
          <a:xfrm>
            <a:off x="1654325" y="180475"/>
            <a:ext cx="5955600" cy="605100"/>
          </a:xfrm>
          <a:prstGeom prst="rect">
            <a:avLst/>
          </a:prstGeom>
        </p:spPr>
        <p:txBody>
          <a:bodyPr anchorCtr="0" anchor="ctr" bIns="91425" lIns="91425" rIns="91425" wrap="square" tIns="91425">
            <a:noAutofit/>
          </a:bodyPr>
          <a:lstStyle/>
          <a:p>
            <a:pPr lvl="0" rtl="0">
              <a:spcBef>
                <a:spcPts val="0"/>
              </a:spcBef>
              <a:buNone/>
            </a:pPr>
            <a:r>
              <a:rPr lang="en" sz="3000"/>
              <a:t>Design Approach: Point Cloud Generation</a:t>
            </a:r>
          </a:p>
        </p:txBody>
      </p:sp>
      <p:pic>
        <p:nvPicPr>
          <p:cNvPr descr="https://lh6.googleusercontent.com/Nnme0DE1wVdd9srVnih-ohT-OYxrI8YnqGiLlMCBJEvYuoki-HJOiFpYWfTSdGpqfy4dXpkAXvzfnrRJzyrYqHdRflD-u_8AbiXOaoDYHoRaVNJryWdTDlphScEB0y8XZXT56495" id="115" name="Shape 115"/>
          <p:cNvPicPr preferRelativeResize="0"/>
          <p:nvPr/>
        </p:nvPicPr>
        <p:blipFill>
          <a:blip r:embed="rId3">
            <a:alphaModFix/>
          </a:blip>
          <a:stretch>
            <a:fillRect/>
          </a:stretch>
        </p:blipFill>
        <p:spPr>
          <a:xfrm>
            <a:off x="4521925" y="1032700"/>
            <a:ext cx="4157100" cy="3559400"/>
          </a:xfrm>
          <a:prstGeom prst="rect">
            <a:avLst/>
          </a:prstGeom>
          <a:noFill/>
          <a:ln>
            <a:noFill/>
          </a:ln>
        </p:spPr>
      </p:pic>
      <p:sp>
        <p:nvSpPr>
          <p:cNvPr id="116" name="Shape 116"/>
          <p:cNvSpPr txBox="1"/>
          <p:nvPr/>
        </p:nvSpPr>
        <p:spPr>
          <a:xfrm>
            <a:off x="320850" y="1032700"/>
            <a:ext cx="3920400" cy="3449100"/>
          </a:xfrm>
          <a:prstGeom prst="rect">
            <a:avLst/>
          </a:prstGeom>
          <a:noFill/>
          <a:ln>
            <a:noFill/>
          </a:ln>
        </p:spPr>
        <p:txBody>
          <a:bodyPr anchorCtr="0" anchor="t" bIns="91425" lIns="91425" rIns="91425" wrap="square" tIns="91425">
            <a:noAutofit/>
          </a:bodyPr>
          <a:lstStyle/>
          <a:p>
            <a:pPr lvl="0">
              <a:spcBef>
                <a:spcPts val="0"/>
              </a:spcBef>
              <a:buClr>
                <a:schemeClr val="dk2"/>
              </a:buClr>
              <a:buSzPts val="1100"/>
              <a:buFont typeface="Arial"/>
              <a:buNone/>
            </a:pPr>
            <a:r>
              <a:rPr lang="en" sz="1600">
                <a:solidFill>
                  <a:srgbClr val="FFFFFF"/>
                </a:solidFill>
                <a:latin typeface="Average"/>
                <a:ea typeface="Average"/>
                <a:cs typeface="Average"/>
                <a:sym typeface="Average"/>
              </a:rPr>
              <a:t>Step 3: Triangulation</a:t>
            </a:r>
          </a:p>
          <a:p>
            <a:pPr lvl="0">
              <a:spcBef>
                <a:spcPts val="0"/>
              </a:spcBef>
              <a:buClr>
                <a:schemeClr val="dk2"/>
              </a:buClr>
              <a:buSzPts val="1100"/>
              <a:buFont typeface="Arial"/>
              <a:buNone/>
            </a:pPr>
            <a:r>
              <a:t/>
            </a:r>
            <a:endParaRPr sz="1600">
              <a:solidFill>
                <a:srgbClr val="FFFFFF"/>
              </a:solidFill>
              <a:latin typeface="Average"/>
              <a:ea typeface="Average"/>
              <a:cs typeface="Average"/>
              <a:sym typeface="Average"/>
            </a:endParaRPr>
          </a:p>
          <a:p>
            <a:pPr indent="-330200" lvl="0" marL="457200">
              <a:spcBef>
                <a:spcPts val="0"/>
              </a:spcBef>
              <a:buClr>
                <a:srgbClr val="FFFFFF"/>
              </a:buClr>
              <a:buSzPts val="1600"/>
              <a:buFont typeface="Average"/>
              <a:buChar char="●"/>
            </a:pPr>
            <a:r>
              <a:rPr lang="en" sz="1600">
                <a:solidFill>
                  <a:srgbClr val="FFFFFF"/>
                </a:solidFill>
                <a:latin typeface="Average"/>
                <a:ea typeface="Average"/>
                <a:cs typeface="Average"/>
                <a:sym typeface="Average"/>
              </a:rPr>
              <a:t>For each point on the imaged contour, define a ray passing through both it and the camera’s center of projection. </a:t>
            </a:r>
          </a:p>
          <a:p>
            <a:pPr lvl="0">
              <a:spcBef>
                <a:spcPts val="0"/>
              </a:spcBef>
              <a:buNone/>
            </a:pPr>
            <a:r>
              <a:t/>
            </a:r>
            <a:endParaRPr sz="1600">
              <a:solidFill>
                <a:srgbClr val="FFFFFF"/>
              </a:solidFill>
              <a:latin typeface="Average"/>
              <a:ea typeface="Average"/>
              <a:cs typeface="Average"/>
              <a:sym typeface="Average"/>
            </a:endParaRPr>
          </a:p>
          <a:p>
            <a:pPr indent="-330200" lvl="0" marL="457200" rtl="0">
              <a:spcBef>
                <a:spcPts val="0"/>
              </a:spcBef>
              <a:buClr>
                <a:srgbClr val="FFFFFF"/>
              </a:buClr>
              <a:buSzPts val="1600"/>
              <a:buFont typeface="Average"/>
              <a:buChar char="●"/>
            </a:pPr>
            <a:r>
              <a:rPr lang="en" sz="1600">
                <a:solidFill>
                  <a:srgbClr val="FFFFFF"/>
                </a:solidFill>
                <a:latin typeface="Average"/>
                <a:ea typeface="Average"/>
                <a:cs typeface="Average"/>
                <a:sym typeface="Average"/>
              </a:rPr>
              <a:t>Set each ray equal to the equation defining the laser’s plane of projection</a:t>
            </a:r>
          </a:p>
          <a:p>
            <a:pPr lvl="0" rtl="0">
              <a:spcBef>
                <a:spcPts val="0"/>
              </a:spcBef>
              <a:buNone/>
            </a:pPr>
            <a:r>
              <a:t/>
            </a:r>
            <a:endParaRPr sz="1600">
              <a:solidFill>
                <a:srgbClr val="FFFFFF"/>
              </a:solidFill>
              <a:latin typeface="Average"/>
              <a:ea typeface="Average"/>
              <a:cs typeface="Average"/>
              <a:sym typeface="Average"/>
            </a:endParaRPr>
          </a:p>
          <a:p>
            <a:pPr indent="-330200" lvl="0" marL="457200" rtl="0">
              <a:spcBef>
                <a:spcPts val="0"/>
              </a:spcBef>
              <a:buClr>
                <a:srgbClr val="FFFFFF"/>
              </a:buClr>
              <a:buSzPts val="1600"/>
              <a:buFont typeface="Average"/>
              <a:buChar char="●"/>
            </a:pPr>
            <a:r>
              <a:rPr lang="en" sz="1600">
                <a:solidFill>
                  <a:srgbClr val="FFFFFF"/>
                </a:solidFill>
                <a:latin typeface="Average"/>
                <a:ea typeface="Average"/>
                <a:cs typeface="Average"/>
                <a:sym typeface="Average"/>
              </a:rPr>
              <a:t>Solve for x and z. The y coordinate is known because the laser is stationary</a:t>
            </a:r>
          </a:p>
        </p:txBody>
      </p:sp>
      <p:sp>
        <p:nvSpPr>
          <p:cNvPr id="117" name="Shape 117"/>
          <p:cNvSpPr txBox="1"/>
          <p:nvPr/>
        </p:nvSpPr>
        <p:spPr>
          <a:xfrm>
            <a:off x="4521924" y="4652225"/>
            <a:ext cx="4157100" cy="371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Average"/>
                <a:ea typeface="Average"/>
                <a:cs typeface="Average"/>
                <a:sym typeface="Average"/>
              </a:rPr>
              <a:t>Using triangulation to map image space to real space</a:t>
            </a:r>
          </a:p>
        </p:txBody>
      </p:sp>
      <p:sp>
        <p:nvSpPr>
          <p:cNvPr id="118" name="Shape 118"/>
          <p:cNvSpPr txBox="1"/>
          <p:nvPr/>
        </p:nvSpPr>
        <p:spPr>
          <a:xfrm>
            <a:off x="782050" y="4150800"/>
            <a:ext cx="1463700" cy="441300"/>
          </a:xfrm>
          <a:prstGeom prst="rect">
            <a:avLst/>
          </a:prstGeom>
          <a:noFill/>
          <a:ln cap="flat" cmpd="sng" w="9525">
            <a:solidFill>
              <a:srgbClr val="FFFFFF"/>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lang="en">
                <a:solidFill>
                  <a:srgbClr val="FFFFFF"/>
                </a:solidFill>
              </a:rPr>
              <a:t>Note: p = (x,y,z)</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CubePicCDR.png" id="123" name="Shape 123"/>
          <p:cNvPicPr preferRelativeResize="0"/>
          <p:nvPr/>
        </p:nvPicPr>
        <p:blipFill>
          <a:blip r:embed="rId3">
            <a:alphaModFix/>
          </a:blip>
          <a:stretch>
            <a:fillRect/>
          </a:stretch>
        </p:blipFill>
        <p:spPr>
          <a:xfrm>
            <a:off x="3477350" y="889275"/>
            <a:ext cx="5531974" cy="3469201"/>
          </a:xfrm>
          <a:prstGeom prst="rect">
            <a:avLst/>
          </a:prstGeom>
          <a:noFill/>
          <a:ln>
            <a:noFill/>
          </a:ln>
        </p:spPr>
      </p:pic>
      <p:sp>
        <p:nvSpPr>
          <p:cNvPr id="124" name="Shape 124"/>
          <p:cNvSpPr txBox="1"/>
          <p:nvPr/>
        </p:nvSpPr>
        <p:spPr>
          <a:xfrm>
            <a:off x="90350" y="946475"/>
            <a:ext cx="3387000" cy="2382300"/>
          </a:xfrm>
          <a:prstGeom prst="rect">
            <a:avLst/>
          </a:prstGeom>
          <a:noFill/>
          <a:ln>
            <a:noFill/>
          </a:ln>
        </p:spPr>
        <p:txBody>
          <a:bodyPr anchorCtr="0" anchor="t" bIns="91425" lIns="91425" rIns="91425" wrap="square" tIns="91425">
            <a:noAutofit/>
          </a:bodyPr>
          <a:lstStyle/>
          <a:p>
            <a:pPr lvl="0">
              <a:spcBef>
                <a:spcPts val="0"/>
              </a:spcBef>
              <a:buNone/>
            </a:pPr>
            <a:r>
              <a:rPr lang="en" sz="1600">
                <a:solidFill>
                  <a:srgbClr val="FFFFFF"/>
                </a:solidFill>
                <a:latin typeface="Average"/>
                <a:ea typeface="Average"/>
                <a:cs typeface="Average"/>
                <a:sym typeface="Average"/>
              </a:rPr>
              <a:t>Step 4: Point Cloud Output</a:t>
            </a:r>
          </a:p>
          <a:p>
            <a:pPr lvl="0">
              <a:spcBef>
                <a:spcPts val="0"/>
              </a:spcBef>
              <a:buNone/>
            </a:pPr>
            <a:r>
              <a:t/>
            </a:r>
            <a:endParaRPr sz="1600">
              <a:solidFill>
                <a:srgbClr val="FFFFFF"/>
              </a:solidFill>
              <a:latin typeface="Average"/>
              <a:ea typeface="Average"/>
              <a:cs typeface="Average"/>
              <a:sym typeface="Average"/>
            </a:endParaRPr>
          </a:p>
          <a:p>
            <a:pPr indent="-330200" lvl="0" marL="457200" rtl="0">
              <a:spcBef>
                <a:spcPts val="0"/>
              </a:spcBef>
              <a:buClr>
                <a:srgbClr val="FFFFFF"/>
              </a:buClr>
              <a:buSzPts val="1600"/>
              <a:buFont typeface="Average"/>
              <a:buChar char="●"/>
            </a:pPr>
            <a:r>
              <a:rPr lang="en" sz="1600">
                <a:solidFill>
                  <a:srgbClr val="FFFFFF"/>
                </a:solidFill>
                <a:latin typeface="Average"/>
                <a:ea typeface="Average"/>
                <a:cs typeface="Average"/>
                <a:sym typeface="Average"/>
              </a:rPr>
              <a:t>Write .ply file using 3D points</a:t>
            </a:r>
          </a:p>
          <a:p>
            <a:pPr lvl="0">
              <a:spcBef>
                <a:spcPts val="0"/>
              </a:spcBef>
              <a:buNone/>
            </a:pPr>
            <a:r>
              <a:t/>
            </a:r>
            <a:endParaRPr sz="1600">
              <a:solidFill>
                <a:srgbClr val="FFFFFF"/>
              </a:solidFill>
              <a:latin typeface="Average"/>
              <a:ea typeface="Average"/>
              <a:cs typeface="Average"/>
              <a:sym typeface="Average"/>
            </a:endParaRPr>
          </a:p>
          <a:p>
            <a:pPr indent="-330200" lvl="0" marL="457200">
              <a:spcBef>
                <a:spcPts val="0"/>
              </a:spcBef>
              <a:buClr>
                <a:srgbClr val="FFFFFF"/>
              </a:buClr>
              <a:buSzPts val="1600"/>
              <a:buFont typeface="Average"/>
              <a:buChar char="●"/>
            </a:pPr>
            <a:r>
              <a:rPr lang="en" sz="1600">
                <a:solidFill>
                  <a:srgbClr val="FFFFFF"/>
                </a:solidFill>
                <a:latin typeface="Average"/>
                <a:ea typeface="Average"/>
                <a:cs typeface="Average"/>
                <a:sym typeface="Average"/>
              </a:rPr>
              <a:t>Begin the process of rendering as a printable .stl file</a:t>
            </a:r>
          </a:p>
        </p:txBody>
      </p:sp>
      <p:sp>
        <p:nvSpPr>
          <p:cNvPr id="125" name="Shape 125"/>
          <p:cNvSpPr txBox="1"/>
          <p:nvPr/>
        </p:nvSpPr>
        <p:spPr>
          <a:xfrm>
            <a:off x="1694450" y="126900"/>
            <a:ext cx="6005700" cy="679200"/>
          </a:xfrm>
          <a:prstGeom prst="rect">
            <a:avLst/>
          </a:prstGeom>
          <a:noFill/>
          <a:ln>
            <a:noFill/>
          </a:ln>
        </p:spPr>
        <p:txBody>
          <a:bodyPr anchorCtr="0" anchor="ctr" bIns="91425" lIns="91425" rIns="91425" wrap="square" tIns="91425">
            <a:noAutofit/>
          </a:bodyPr>
          <a:lstStyle/>
          <a:p>
            <a:pPr lvl="0" rtl="0">
              <a:spcBef>
                <a:spcPts val="0"/>
              </a:spcBef>
              <a:buNone/>
            </a:pPr>
            <a:r>
              <a:rPr lang="en" sz="3000">
                <a:solidFill>
                  <a:srgbClr val="FFFFFF"/>
                </a:solidFill>
                <a:latin typeface="Oswald"/>
                <a:ea typeface="Oswald"/>
                <a:cs typeface="Oswald"/>
                <a:sym typeface="Oswald"/>
              </a:rPr>
              <a:t>Design Approach: Point Cloud Generation</a:t>
            </a:r>
          </a:p>
        </p:txBody>
      </p:sp>
      <p:sp>
        <p:nvSpPr>
          <p:cNvPr id="126" name="Shape 126"/>
          <p:cNvSpPr txBox="1"/>
          <p:nvPr/>
        </p:nvSpPr>
        <p:spPr>
          <a:xfrm>
            <a:off x="3388900" y="4441650"/>
            <a:ext cx="5374200" cy="3939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