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7" r:id="rId3"/>
    <p:sldId id="258" r:id="rId4"/>
    <p:sldId id="259" r:id="rId5"/>
    <p:sldId id="260" r:id="rId6"/>
    <p:sldId id="269" r:id="rId7"/>
    <p:sldId id="272" r:id="rId8"/>
    <p:sldId id="279" r:id="rId9"/>
    <p:sldId id="282" r:id="rId10"/>
    <p:sldId id="283" r:id="rId11"/>
    <p:sldId id="281" r:id="rId12"/>
    <p:sldId id="280" r:id="rId13"/>
    <p:sldId id="284" r:id="rId14"/>
    <p:sldId id="263" r:id="rId15"/>
    <p:sldId id="264" r:id="rId16"/>
    <p:sldId id="265" r:id="rId17"/>
    <p:sldId id="278" r:id="rId18"/>
    <p:sldId id="271" r:id="rId19"/>
    <p:sldId id="270" r:id="rId20"/>
    <p:sldId id="273" r:id="rId21"/>
    <p:sldId id="274" r:id="rId22"/>
    <p:sldId id="275" r:id="rId23"/>
    <p:sldId id="276" r:id="rId24"/>
    <p:sldId id="277" r:id="rId25"/>
    <p:sldId id="266" r:id="rId26"/>
    <p:sldId id="267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>
        <p:scale>
          <a:sx n="75" d="100"/>
          <a:sy n="75" d="100"/>
        </p:scale>
        <p:origin x="27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Progress</a:t>
            </a:r>
            <a:r>
              <a:rPr lang="en-US" baseline="0" dirty="0"/>
              <a:t> 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Prototyping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90</c:v>
                </c:pt>
                <c:pt idx="1">
                  <c:v>80</c:v>
                </c:pt>
                <c:pt idx="2">
                  <c:v>50</c:v>
                </c:pt>
                <c:pt idx="3">
                  <c:v>50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F1-43F3-83B5-89E7660791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Prototyping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09F1-43F3-83B5-89E7660791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Prototyping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09F1-43F3-83B5-89E7660791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Prototyping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09F1-43F3-83B5-89E7660791D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Column4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Prototyping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09F1-43F3-83B5-89E7660791D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Column5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Prototyping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5-09F1-43F3-83B5-89E7660791D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Column6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Prototyping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09F1-43F3-83B5-89E7660791D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Column7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Prototyping</c:v>
                </c:pt>
                <c:pt idx="3">
                  <c:v>Testing</c:v>
                </c:pt>
                <c:pt idx="4">
                  <c:v>Total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09F1-43F3-83B5-89E766079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58150272"/>
        <c:axId val="58305920"/>
      </c:barChart>
      <c:catAx>
        <c:axId val="581502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58305920"/>
        <c:crosses val="autoZero"/>
        <c:auto val="1"/>
        <c:lblAlgn val="ctr"/>
        <c:lblOffset val="100"/>
        <c:noMultiLvlLbl val="0"/>
      </c:catAx>
      <c:valAx>
        <c:axId val="5830592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Completion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8150272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8FD2-BDEE-4A20-B479-1854856ED78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E6B3-90E0-412E-80A3-396BF7AF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2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8FD2-BDEE-4A20-B479-1854856ED78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E6B3-90E0-412E-80A3-396BF7AF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0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8FD2-BDEE-4A20-B479-1854856ED78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E6B3-90E0-412E-80A3-396BF7AF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1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8FD2-BDEE-4A20-B479-1854856ED78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E6B3-90E0-412E-80A3-396BF7AF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6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8FD2-BDEE-4A20-B479-1854856ED78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E6B3-90E0-412E-80A3-396BF7AF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5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8FD2-BDEE-4A20-B479-1854856ED78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E6B3-90E0-412E-80A3-396BF7AF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9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8FD2-BDEE-4A20-B479-1854856ED78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E6B3-90E0-412E-80A3-396BF7AF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8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8FD2-BDEE-4A20-B479-1854856ED78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E6B3-90E0-412E-80A3-396BF7AF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0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8FD2-BDEE-4A20-B479-1854856ED78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E6B3-90E0-412E-80A3-396BF7AF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5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8FD2-BDEE-4A20-B479-1854856ED78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E6B3-90E0-412E-80A3-396BF7AF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5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8FD2-BDEE-4A20-B479-1854856ED78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4E6B3-90E0-412E-80A3-396BF7AF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6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78FD2-BDEE-4A20-B479-1854856ED78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E6B3-90E0-412E-80A3-396BF7AFD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8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2">
            <a:extLst>
              <a:ext uri="{FF2B5EF4-FFF2-40B4-BE49-F238E27FC236}">
                <a16:creationId xmlns:a16="http://schemas.microsoft.com/office/drawing/2014/main" id="{07BA6415-1CCB-4FE4-8D1D-DE0505D993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 20">
            <a:extLst>
              <a:ext uri="{FF2B5EF4-FFF2-40B4-BE49-F238E27FC236}">
                <a16:creationId xmlns:a16="http://schemas.microsoft.com/office/drawing/2014/main" id="{B5128750-6DE7-4BD7-B6DD-399E90474D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75" name="Freeform 22">
            <a:extLst>
              <a:ext uri="{FF2B5EF4-FFF2-40B4-BE49-F238E27FC236}">
                <a16:creationId xmlns:a16="http://schemas.microsoft.com/office/drawing/2014/main" id="{CA1B373B-0DE9-4AE4-A839-26F801A340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D69C80-FF91-4EA5-9339-1C07037EF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619" y="3465094"/>
            <a:ext cx="7015960" cy="1235305"/>
          </a:xfrm>
        </p:spPr>
        <p:txBody>
          <a:bodyPr>
            <a:normAutofit fontScale="90000"/>
          </a:bodyPr>
          <a:lstStyle/>
          <a:p>
            <a:pPr algn="l"/>
            <a:r>
              <a:rPr lang="en-US" sz="8800" b="1"/>
              <a:t>BRAIN Helmet</a:t>
            </a:r>
            <a:endParaRPr lang="en-US" sz="8800" b="1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A2F8104-5811-4025-88A3-0D7DA345D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619" y="5448626"/>
            <a:ext cx="5379573" cy="1377511"/>
          </a:xfrm>
        </p:spPr>
        <p:txBody>
          <a:bodyPr>
            <a:normAutofit/>
          </a:bodyPr>
          <a:lstStyle/>
          <a:p>
            <a:pPr algn="l"/>
            <a:r>
              <a:rPr lang="en-US" sz="1800" b="1"/>
              <a:t>		</a:t>
            </a:r>
            <a:r>
              <a:rPr lang="en-US" b="1"/>
              <a:t>Group 4</a:t>
            </a:r>
            <a:endParaRPr lang="en-US"/>
          </a:p>
          <a:p>
            <a:pPr algn="l"/>
            <a:r>
              <a:rPr lang="en-US" sz="1800" b="1"/>
              <a:t>Ryan Mortera EE                   Nada Algharabawi CpE</a:t>
            </a:r>
          </a:p>
          <a:p>
            <a:pPr algn="l"/>
            <a:r>
              <a:rPr lang="en-US" sz="1800" b="1"/>
              <a:t>Jordan Yamson EE                 Stephen Morales CpE</a:t>
            </a:r>
          </a:p>
          <a:p>
            <a:pPr algn="l"/>
            <a:endParaRPr lang="en-US" sz="1800" dirty="0"/>
          </a:p>
        </p:txBody>
      </p:sp>
      <p:pic>
        <p:nvPicPr>
          <p:cNvPr id="15" name="image102.png">
            <a:extLst>
              <a:ext uri="{FF2B5EF4-FFF2-40B4-BE49-F238E27FC236}">
                <a16:creationId xmlns:a16="http://schemas.microsoft.com/office/drawing/2014/main" id="{1BC77D73-5A10-4229-BB6B-56AA74FB5AC3}"/>
              </a:ext>
            </a:extLst>
          </p:cNvPr>
          <p:cNvPicPr/>
          <p:nvPr/>
        </p:nvPicPr>
        <p:blipFill>
          <a:blip r:embed="rId2"/>
          <a:srcRect l="362" r="362"/>
          <a:stretch>
            <a:fillRect/>
          </a:stretch>
        </p:blipFill>
        <p:spPr>
          <a:xfrm>
            <a:off x="7009353" y="370732"/>
            <a:ext cx="4928116" cy="4044857"/>
          </a:xfrm>
          <a:prstGeom prst="rect">
            <a:avLst/>
          </a:prstGeom>
          <a:ln/>
        </p:spPr>
      </p:pic>
      <p:pic>
        <p:nvPicPr>
          <p:cNvPr id="16" name="Picture 2" descr="Image result for ucf logo">
            <a:extLst>
              <a:ext uri="{FF2B5EF4-FFF2-40B4-BE49-F238E27FC236}">
                <a16:creationId xmlns:a16="http://schemas.microsoft.com/office/drawing/2014/main" id="{1439C991-55A4-4EB0-AEA8-FC4385AF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371" y="5517492"/>
            <a:ext cx="3480080" cy="123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14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AF2407F-86B2-4A93-9118-C5B3DA005431}"/>
              </a:ext>
            </a:extLst>
          </p:cNvPr>
          <p:cNvSpPr/>
          <p:nvPr/>
        </p:nvSpPr>
        <p:spPr>
          <a:xfrm>
            <a:off x="119932" y="6464486"/>
            <a:ext cx="12192000" cy="1627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981199-9E64-41CB-81B1-CAAFC0562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83321"/>
              </p:ext>
            </p:extLst>
          </p:nvPr>
        </p:nvGraphicFramePr>
        <p:xfrm>
          <a:off x="324019" y="373090"/>
          <a:ext cx="5234572" cy="4067116"/>
        </p:xfrm>
        <a:graphic>
          <a:graphicData uri="http://schemas.openxmlformats.org/drawingml/2006/table">
            <a:tbl>
              <a:tblPr firstRow="1" firstCol="1" bandRow="1"/>
              <a:tblGrid>
                <a:gridCol w="1458159">
                  <a:extLst>
                    <a:ext uri="{9D8B030D-6E8A-4147-A177-3AD203B41FA5}">
                      <a16:colId xmlns:a16="http://schemas.microsoft.com/office/drawing/2014/main" val="2223262636"/>
                    </a:ext>
                  </a:extLst>
                </a:gridCol>
                <a:gridCol w="1208864">
                  <a:extLst>
                    <a:ext uri="{9D8B030D-6E8A-4147-A177-3AD203B41FA5}">
                      <a16:colId xmlns:a16="http://schemas.microsoft.com/office/drawing/2014/main" val="1941776143"/>
                    </a:ext>
                  </a:extLst>
                </a:gridCol>
                <a:gridCol w="1292570">
                  <a:extLst>
                    <a:ext uri="{9D8B030D-6E8A-4147-A177-3AD203B41FA5}">
                      <a16:colId xmlns:a16="http://schemas.microsoft.com/office/drawing/2014/main" val="2752861804"/>
                    </a:ext>
                  </a:extLst>
                </a:gridCol>
                <a:gridCol w="1274979">
                  <a:extLst>
                    <a:ext uri="{9D8B030D-6E8A-4147-A177-3AD203B41FA5}">
                      <a16:colId xmlns:a16="http://schemas.microsoft.com/office/drawing/2014/main" val="2759029283"/>
                    </a:ext>
                  </a:extLst>
                </a:gridCol>
              </a:tblGrid>
              <a:tr h="55515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Stock Battery Consumption for Calculations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944514"/>
                  </a:ext>
                </a:extLst>
              </a:tr>
              <a:tr h="512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Device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Operational Voltage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current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Sleep current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527645"/>
                  </a:ext>
                </a:extLst>
              </a:tr>
              <a:tr h="256226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Microprocessors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817109"/>
                  </a:ext>
                </a:extLst>
              </a:tr>
              <a:tr h="768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ATmega</a:t>
                      </a: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2560 </a:t>
                      </a:r>
                      <a:endParaRPr lang="en-US" sz="12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 – 5V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*Not using above 3.6V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~500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667165"/>
                  </a:ext>
                </a:extLst>
              </a:tr>
              <a:tr h="256226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Bluetooth Modules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43471"/>
                  </a:ext>
                </a:extLst>
              </a:tr>
              <a:tr h="2562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RN-52 </a:t>
                      </a:r>
                      <a:endParaRPr lang="en-US" sz="12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~ 3.6V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~30 mA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&lt;500 μA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170290"/>
                  </a:ext>
                </a:extLst>
              </a:tr>
              <a:tr h="256226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Heads-Up Displays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139427"/>
                  </a:ext>
                </a:extLst>
              </a:tr>
              <a:tr h="1024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LCD-13003 Breakout</a:t>
                      </a:r>
                      <a:endParaRPr lang="en-US" sz="12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[48x64 pixels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2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3.3V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*generates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LCD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7.0-7.5V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10-20.9mA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&lt;300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μA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87672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E5BBDA-B9E0-4028-AC89-4555FF484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22234"/>
              </p:ext>
            </p:extLst>
          </p:nvPr>
        </p:nvGraphicFramePr>
        <p:xfrm>
          <a:off x="6124073" y="2363510"/>
          <a:ext cx="5602706" cy="2245204"/>
        </p:xfrm>
        <a:graphic>
          <a:graphicData uri="http://schemas.openxmlformats.org/drawingml/2006/table">
            <a:tbl>
              <a:tblPr/>
              <a:tblGrid>
                <a:gridCol w="2806541">
                  <a:extLst>
                    <a:ext uri="{9D8B030D-6E8A-4147-A177-3AD203B41FA5}">
                      <a16:colId xmlns:a16="http://schemas.microsoft.com/office/drawing/2014/main" val="2617193901"/>
                    </a:ext>
                  </a:extLst>
                </a:gridCol>
                <a:gridCol w="2796165">
                  <a:extLst>
                    <a:ext uri="{9D8B030D-6E8A-4147-A177-3AD203B41FA5}">
                      <a16:colId xmlns:a16="http://schemas.microsoft.com/office/drawing/2014/main" val="3117050930"/>
                    </a:ext>
                  </a:extLst>
                </a:gridCol>
              </a:tblGrid>
              <a:tr h="40605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Battery Life Time Comparisons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130161"/>
                  </a:ext>
                </a:extLst>
              </a:tr>
              <a:tr h="367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Battery Capacity (mAh)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Battery Life Time (Hours)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779930"/>
                  </a:ext>
                </a:extLst>
              </a:tr>
              <a:tr h="367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1000 mAh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13.59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083132"/>
                  </a:ext>
                </a:extLst>
              </a:tr>
              <a:tr h="367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2000 mAh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27.18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889984"/>
                  </a:ext>
                </a:extLst>
              </a:tr>
              <a:tr h="367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2500 mAh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33.98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591596"/>
                  </a:ext>
                </a:extLst>
              </a:tr>
              <a:tr h="367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6000 mAh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81.55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64749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D4FF39F-6FB1-46D3-822D-2C773D0582CD}"/>
                  </a:ext>
                </a:extLst>
              </p:cNvPr>
              <p:cNvSpPr/>
              <p:nvPr/>
            </p:nvSpPr>
            <p:spPr>
              <a:xfrm>
                <a:off x="324019" y="4608714"/>
                <a:ext cx="5134418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𝐶𝑢𝑟𝑟𝑒𝑛𝑡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𝐷𝑟𝑎𝑤𝑛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𝑚𝐴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 .5+30+21=51.5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D4FF39F-6FB1-46D3-822D-2C773D058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9" y="4608714"/>
                <a:ext cx="5134418" cy="763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546A426-27F8-492E-AA12-6FDACE2E301A}"/>
                  </a:ext>
                </a:extLst>
              </p:cNvPr>
              <p:cNvSpPr/>
              <p:nvPr/>
            </p:nvSpPr>
            <p:spPr>
              <a:xfrm>
                <a:off x="5496426" y="559169"/>
                <a:ext cx="6858000" cy="679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𝐵𝑎𝑡𝑡𝑒𝑟𝑦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𝑙𝑖𝑓𝑒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𝐻𝑜𝑢𝑟𝑠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=0.7∗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𝐵𝑎𝑡𝑡𝑒𝑟𝑦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𝐶𝑎𝑝𝑎𝑐𝑖𝑡𝑦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𝐴𝑚𝑝h𝑜𝑢𝑟𝑠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𝐶𝑢𝑟𝑟𝑒𝑛𝑡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𝐷𝑟𝑎𝑤𝑛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𝐴𝑚𝑝𝑠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546A426-27F8-492E-AA12-6FDACE2E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426" y="559169"/>
                <a:ext cx="6858000" cy="6790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2409647-89E7-4289-B62B-4BB8DA3E93E6}"/>
                  </a:ext>
                </a:extLst>
              </p:cNvPr>
              <p:cNvSpPr/>
              <p:nvPr/>
            </p:nvSpPr>
            <p:spPr>
              <a:xfrm>
                <a:off x="5334000" y="1425219"/>
                <a:ext cx="6858000" cy="61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33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.98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hours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=0.7∗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𝑚𝐴h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51.5 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2409647-89E7-4289-B62B-4BB8DA3E9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425219"/>
                <a:ext cx="6858000" cy="6183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D1AAEEE-7A3E-4FEB-9C8E-72ED40E98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470" y="4899342"/>
            <a:ext cx="5553911" cy="131095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BRAIN Helmet will use a 2500 mAh 3.7V  </a:t>
            </a:r>
            <a:r>
              <a:rPr lang="en-US" b="1" dirty="0" err="1"/>
              <a:t>Adafruit</a:t>
            </a:r>
            <a:r>
              <a:rPr lang="en-US" b="1" dirty="0"/>
              <a:t> 328 Lithium Polymer battery</a:t>
            </a:r>
          </a:p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E4EF5-85F1-4A7E-B5F5-4CC825A5C3C3}"/>
              </a:ext>
            </a:extLst>
          </p:cNvPr>
          <p:cNvSpPr/>
          <p:nvPr/>
        </p:nvSpPr>
        <p:spPr>
          <a:xfrm>
            <a:off x="0" y="6695280"/>
            <a:ext cx="12192000" cy="1627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801EC8B8-FDED-4F60-BD80-872555CF84F2}"/>
              </a:ext>
            </a:extLst>
          </p:cNvPr>
          <p:cNvSpPr/>
          <p:nvPr/>
        </p:nvSpPr>
        <p:spPr>
          <a:xfrm>
            <a:off x="6379964" y="6377338"/>
            <a:ext cx="5974462" cy="388711"/>
          </a:xfrm>
          <a:prstGeom prst="parallelogram">
            <a:avLst>
              <a:gd name="adj" fmla="val 45731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40984669-D52D-442C-B328-05049C16B165}"/>
              </a:ext>
            </a:extLst>
          </p:cNvPr>
          <p:cNvSpPr/>
          <p:nvPr/>
        </p:nvSpPr>
        <p:spPr>
          <a:xfrm rot="10800000">
            <a:off x="-179135" y="6377338"/>
            <a:ext cx="6395067" cy="388711"/>
          </a:xfrm>
          <a:prstGeom prst="parallelogram">
            <a:avLst>
              <a:gd name="adj" fmla="val 457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23E5-4CB2-4870-89E4-284587B1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60886" cy="1325563"/>
          </a:xfrm>
        </p:spPr>
        <p:txBody>
          <a:bodyPr/>
          <a:lstStyle/>
          <a:p>
            <a:r>
              <a:rPr lang="en-US" b="1" dirty="0"/>
              <a:t>Proper Lithium-Ion charging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4867-ECF4-4716-88A0-D0893FA7D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14" y="1825625"/>
            <a:ext cx="707208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 SparkFun </a:t>
            </a:r>
            <a:r>
              <a:rPr lang="en-US" sz="3200" dirty="0" err="1"/>
              <a:t>LiPo</a:t>
            </a:r>
            <a:r>
              <a:rPr lang="en-US" sz="3200" dirty="0"/>
              <a:t> Charger prevents any damage to the battery with an adjustable charge current. (Set to 500 mA for a 3.7V Lithium-Ion Polymer battery) </a:t>
            </a:r>
          </a:p>
          <a:p>
            <a:r>
              <a:rPr lang="en-US" sz="3200" dirty="0"/>
              <a:t>Common JST Connector</a:t>
            </a:r>
          </a:p>
          <a:p>
            <a:r>
              <a:rPr lang="en-US" sz="3200" dirty="0"/>
              <a:t>Micro-USB connector to supply charge</a:t>
            </a:r>
          </a:p>
          <a:p>
            <a:endParaRPr lang="en-US" dirty="0"/>
          </a:p>
        </p:txBody>
      </p:sp>
      <p:pic>
        <p:nvPicPr>
          <p:cNvPr id="11266" name="Picture 2" descr="SparkFun LiPo Charger Basic - Micro-USB">
            <a:extLst>
              <a:ext uri="{FF2B5EF4-FFF2-40B4-BE49-F238E27FC236}">
                <a16:creationId xmlns:a16="http://schemas.microsoft.com/office/drawing/2014/main" id="{14C4ED56-AF2A-43FC-B17F-E7A9F26D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5" y="2027634"/>
            <a:ext cx="3947319" cy="39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B5FACF3B-D421-4E2A-87C6-0E061D4D4D8E}"/>
              </a:ext>
            </a:extLst>
          </p:cNvPr>
          <p:cNvSpPr/>
          <p:nvPr/>
        </p:nvSpPr>
        <p:spPr>
          <a:xfrm>
            <a:off x="6391709" y="1301977"/>
            <a:ext cx="5974462" cy="388711"/>
          </a:xfrm>
          <a:prstGeom prst="parallelogram">
            <a:avLst>
              <a:gd name="adj" fmla="val 45731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175B3FD-6748-40E2-B5E0-2C4CD2A3884D}"/>
              </a:ext>
            </a:extLst>
          </p:cNvPr>
          <p:cNvSpPr/>
          <p:nvPr/>
        </p:nvSpPr>
        <p:spPr>
          <a:xfrm rot="10800000">
            <a:off x="-174172" y="1301973"/>
            <a:ext cx="6395067" cy="388711"/>
          </a:xfrm>
          <a:prstGeom prst="parallelogram">
            <a:avLst>
              <a:gd name="adj" fmla="val 457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73205-8A1B-4255-9F4F-4BD9F3B1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249011"/>
            <a:ext cx="10515600" cy="1325563"/>
          </a:xfrm>
        </p:spPr>
        <p:txBody>
          <a:bodyPr/>
          <a:lstStyle/>
          <a:p>
            <a:r>
              <a:rPr lang="en-US" b="1" dirty="0"/>
              <a:t>Implementing the battery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0741A-9B56-4B7E-A14D-CE2C261D6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5515" y="1251284"/>
            <a:ext cx="3715274" cy="537097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Adafruit</a:t>
            </a:r>
            <a:r>
              <a:rPr lang="en-US" dirty="0"/>
              <a:t> 328 peaks at a charge voltage of 4.2V and cuts off at 2.8V.</a:t>
            </a:r>
          </a:p>
          <a:p>
            <a:r>
              <a:rPr lang="en-US" dirty="0"/>
              <a:t>With a varying discharge voltage, the battery will be regulated via a voltage regulator on the BRAIN Helmet capable of outputting 800 mA.</a:t>
            </a:r>
          </a:p>
          <a:p>
            <a:endParaRPr lang="en-US" dirty="0"/>
          </a:p>
        </p:txBody>
      </p:sp>
      <p:pic>
        <p:nvPicPr>
          <p:cNvPr id="4" name="image92.png">
            <a:extLst>
              <a:ext uri="{FF2B5EF4-FFF2-40B4-BE49-F238E27FC236}">
                <a16:creationId xmlns:a16="http://schemas.microsoft.com/office/drawing/2014/main" id="{F286EE35-80F2-4D5F-8D2C-D057C55B773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19315" y="2193131"/>
            <a:ext cx="6984546" cy="4429126"/>
          </a:xfrm>
          <a:prstGeom prst="rect">
            <a:avLst/>
          </a:prstGeom>
          <a:ln/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F207BC89-C127-4529-A6FE-A269476B0BC0}"/>
              </a:ext>
            </a:extLst>
          </p:cNvPr>
          <p:cNvSpPr/>
          <p:nvPr/>
        </p:nvSpPr>
        <p:spPr>
          <a:xfrm rot="10800000">
            <a:off x="-256341" y="1689496"/>
            <a:ext cx="7737824" cy="388711"/>
          </a:xfrm>
          <a:prstGeom prst="parallelogram">
            <a:avLst>
              <a:gd name="adj" fmla="val 53899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9FC20383-DC87-4033-AB41-C0471CCFF640}"/>
              </a:ext>
            </a:extLst>
          </p:cNvPr>
          <p:cNvSpPr/>
          <p:nvPr/>
        </p:nvSpPr>
        <p:spPr>
          <a:xfrm rot="5400000" flipV="1">
            <a:off x="4633749" y="4664114"/>
            <a:ext cx="5922886" cy="227418"/>
          </a:xfrm>
          <a:prstGeom prst="parallelogram">
            <a:avLst>
              <a:gd name="adj" fmla="val 194073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4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029B50-3033-4C8C-A438-EC4B9FEF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8" y="1447574"/>
            <a:ext cx="5484537" cy="4410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200401-FBBD-49A4-8E1D-DC6BB17AE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531" y="978688"/>
            <a:ext cx="6426469" cy="3062277"/>
          </a:xfrm>
          <a:prstGeom prst="rect">
            <a:avLst/>
          </a:prstGeom>
        </p:spPr>
      </p:pic>
      <p:sp>
        <p:nvSpPr>
          <p:cNvPr id="15" name="Parallelogram 14">
            <a:extLst>
              <a:ext uri="{FF2B5EF4-FFF2-40B4-BE49-F238E27FC236}">
                <a16:creationId xmlns:a16="http://schemas.microsoft.com/office/drawing/2014/main" id="{F8B9FDBB-3071-4D41-8157-E2A284363C3D}"/>
              </a:ext>
            </a:extLst>
          </p:cNvPr>
          <p:cNvSpPr/>
          <p:nvPr/>
        </p:nvSpPr>
        <p:spPr>
          <a:xfrm rot="10800000">
            <a:off x="5765530" y="-5824"/>
            <a:ext cx="7787745" cy="984512"/>
          </a:xfrm>
          <a:prstGeom prst="parallelogram">
            <a:avLst>
              <a:gd name="adj" fmla="val 14048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0012C58-7E7F-4A80-8B65-46EAA160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69" y="122011"/>
            <a:ext cx="4940202" cy="1325563"/>
          </a:xfrm>
        </p:spPr>
        <p:txBody>
          <a:bodyPr/>
          <a:lstStyle/>
          <a:p>
            <a:r>
              <a:rPr lang="en-US" b="1" dirty="0"/>
              <a:t>Power Block Diagram</a:t>
            </a:r>
          </a:p>
        </p:txBody>
      </p:sp>
    </p:spTree>
    <p:extLst>
      <p:ext uri="{BB962C8B-B14F-4D97-AF65-F5344CB8AC3E}">
        <p14:creationId xmlns:p14="http://schemas.microsoft.com/office/powerpoint/2010/main" val="1625503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05" y="100431"/>
            <a:ext cx="3541295" cy="741780"/>
          </a:xfrm>
        </p:spPr>
        <p:txBody>
          <a:bodyPr/>
          <a:lstStyle/>
          <a:p>
            <a:r>
              <a:rPr lang="en-US" b="1" dirty="0"/>
              <a:t>PCB Schematic</a:t>
            </a:r>
          </a:p>
        </p:txBody>
      </p:sp>
      <p:pic>
        <p:nvPicPr>
          <p:cNvPr id="3076" name="Picture 4" descr="https://lh6.googleusercontent.com/OUp0rZzfsFrQ0CQClDX20Aq5BBEDHt4C9uN_DRzSdWLYAvoh9Rr2qfMoVuL66jL6unjtg6rU81yBH8gUbMk7lZQtMvUYWeoBCGIOem12Tj-_61LyspeiN-nHinc2hSYRESdyZNy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59" y="469232"/>
            <a:ext cx="10412253" cy="63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9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Prototyping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7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63189" cy="1325563"/>
          </a:xfrm>
        </p:spPr>
        <p:txBody>
          <a:bodyPr/>
          <a:lstStyle/>
          <a:p>
            <a:r>
              <a:rPr lang="en-US" b="1" dirty="0"/>
              <a:t>Work Distribution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903643"/>
              </p:ext>
            </p:extLst>
          </p:nvPr>
        </p:nvGraphicFramePr>
        <p:xfrm>
          <a:off x="649705" y="1825624"/>
          <a:ext cx="10704095" cy="456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0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0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0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0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5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Bluetooth</a:t>
                      </a:r>
                      <a:r>
                        <a:rPr lang="en-US" sz="2800" baseline="0" dirty="0"/>
                        <a:t> Comm.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Power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Navigation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MCU and HUD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41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Ryan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41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Jordan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41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410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Stephen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76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4E5578-A3D1-414E-8704-41A9AF6CE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53622"/>
            <a:ext cx="7261225" cy="6442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33293"/>
            <a:ext cx="4546600" cy="1325563"/>
          </a:xfrm>
        </p:spPr>
        <p:txBody>
          <a:bodyPr/>
          <a:lstStyle/>
          <a:p>
            <a:r>
              <a:rPr lang="en-US" b="1" dirty="0"/>
              <a:t>Replace last slide?</a:t>
            </a:r>
          </a:p>
        </p:txBody>
      </p:sp>
    </p:spTree>
    <p:extLst>
      <p:ext uri="{BB962C8B-B14F-4D97-AF65-F5344CB8AC3E}">
        <p14:creationId xmlns:p14="http://schemas.microsoft.com/office/powerpoint/2010/main" val="174851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Difficulties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working with the Bluetooth module, the microphone had a lot of noise when first integrated. Implemented a filter to reduce noise through the microphone.</a:t>
            </a:r>
          </a:p>
          <a:p>
            <a:endParaRPr lang="en-US" dirty="0"/>
          </a:p>
        </p:txBody>
      </p:sp>
      <p:pic>
        <p:nvPicPr>
          <p:cNvPr id="3074" name="Picture 2" descr="C:\Users\Ryan\Downloads\File_0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5628" y="1983374"/>
            <a:ext cx="3172691" cy="57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8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Overall Parts Selection</a:t>
            </a:r>
          </a:p>
        </p:txBody>
      </p:sp>
      <p:pic>
        <p:nvPicPr>
          <p:cNvPr id="4098" name="Picture 2" descr="https://lh4.googleusercontent.com/8udZ4eRkctkYJIW0jINJjl9HgWHTeAieK9BZljwV-SQc5jTX6uf0RAvMm_fzVdnnGAPiiOaS1BYcwotCQezZNGT_bjYEiZOwVqRMSQuGpnuqtNzc7D8HF-Jt-8b6IBsLAp_T3Rh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85" y="1690688"/>
            <a:ext cx="9782908" cy="472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4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Riding a motorcycle, it is impossible to use any form of communication easily without distracting the rider </a:t>
            </a:r>
          </a:p>
          <a:p>
            <a:r>
              <a:rPr lang="en-US" dirty="0"/>
              <a:t>Nearly impossible to take phone calls or use GPS when riding a motorcycle</a:t>
            </a:r>
          </a:p>
          <a:p>
            <a:r>
              <a:rPr lang="en-US" dirty="0"/>
              <a:t>Utilizing features of a smartphone whilst riding a motorcycle isn’t possible without endangering the rider and others on the road</a:t>
            </a:r>
          </a:p>
          <a:p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53976A7C-541F-46E3-8FFF-4878C81960EF}"/>
              </a:ext>
            </a:extLst>
          </p:cNvPr>
          <p:cNvSpPr/>
          <p:nvPr/>
        </p:nvSpPr>
        <p:spPr>
          <a:xfrm>
            <a:off x="6266811" y="5871411"/>
            <a:ext cx="6366348" cy="986589"/>
          </a:xfrm>
          <a:prstGeom prst="parallelogram">
            <a:avLst>
              <a:gd name="adj" fmla="val 45731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B1CA26B1-3390-4286-840D-C5D019B37A0A}"/>
              </a:ext>
            </a:extLst>
          </p:cNvPr>
          <p:cNvSpPr/>
          <p:nvPr/>
        </p:nvSpPr>
        <p:spPr>
          <a:xfrm rot="10800000">
            <a:off x="-441160" y="5871409"/>
            <a:ext cx="6537159" cy="986589"/>
          </a:xfrm>
          <a:prstGeom prst="parallelogram">
            <a:avLst>
              <a:gd name="adj" fmla="val 457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Mobile Wireless Connection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9660" y="1690688"/>
            <a:ext cx="10314140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/>
              <a:t>A wireless connection has to be established between main module and Android device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/>
              <a:t>Almost all devices nowadays are able to be connected via Wi-Fi and Bluetooth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/>
              <a:t>Bluetooth implementation is simpler and more secure</a:t>
            </a:r>
          </a:p>
          <a:p>
            <a:pPr marL="285750" indent="-285750">
              <a:lnSpc>
                <a:spcPct val="200000"/>
              </a:lnSpc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000" dirty="0"/>
              <a:t>Wi-Fi implementation is difficult  </a:t>
            </a:r>
          </a:p>
        </p:txBody>
      </p:sp>
      <p:pic>
        <p:nvPicPr>
          <p:cNvPr id="1026" name="Picture 2" descr="Image result for comparison between bluetooth and wi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65" y="4380707"/>
            <a:ext cx="4634629" cy="167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65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322" y="1402915"/>
            <a:ext cx="2690813" cy="4407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18" y="1402915"/>
            <a:ext cx="2790565" cy="4407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1062" y="6101542"/>
            <a:ext cx="264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Phone Home Screen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9318" y="6101542"/>
            <a:ext cx="2724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 Main Screen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3587" y="1935217"/>
            <a:ext cx="2011680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First Step </a:t>
            </a:r>
            <a:r>
              <a:rPr lang="en-US" dirty="0"/>
              <a:t>is to Tap on the Connect_Device Button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645236" y="2527069"/>
            <a:ext cx="1255223" cy="8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89445" y="404083"/>
            <a:ext cx="50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Mobile Application</a:t>
            </a:r>
          </a:p>
        </p:txBody>
      </p:sp>
    </p:spTree>
    <p:extLst>
      <p:ext uri="{BB962C8B-B14F-4D97-AF65-F5344CB8AC3E}">
        <p14:creationId xmlns:p14="http://schemas.microsoft.com/office/powerpoint/2010/main" val="2068090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28" y="756459"/>
            <a:ext cx="3114762" cy="4979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9134" y="889348"/>
            <a:ext cx="5185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Scan for other Bluetooth devices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Query the local Bluetooth adapter for paired Bluetooth devices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Connect to other devices through service discovery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Transfer data to and from other devices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1973" y="3369500"/>
            <a:ext cx="4108536" cy="663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Second Step </a:t>
            </a:r>
            <a:r>
              <a:rPr lang="en-US" dirty="0"/>
              <a:t>is to choose the desired device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947781" y="3692666"/>
            <a:ext cx="65135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153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263" y="551144"/>
            <a:ext cx="3415234" cy="4722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82" y="551144"/>
            <a:ext cx="3181611" cy="4722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8280" y="57118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Connected Device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8252" y="57118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Disconnected Device</a:t>
            </a:r>
          </a:p>
        </p:txBody>
      </p:sp>
    </p:spTree>
    <p:extLst>
      <p:ext uri="{BB962C8B-B14F-4D97-AF65-F5344CB8AC3E}">
        <p14:creationId xmlns:p14="http://schemas.microsoft.com/office/powerpoint/2010/main" val="1352816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03" y="914400"/>
            <a:ext cx="2684549" cy="4922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42" y="914400"/>
            <a:ext cx="2884966" cy="4922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77" y="914400"/>
            <a:ext cx="2926523" cy="492273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907070" y="3190913"/>
            <a:ext cx="851770" cy="5010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818579" y="1014608"/>
            <a:ext cx="624165" cy="6638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8599" y="3691954"/>
            <a:ext cx="116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Third Step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09925" y="410506"/>
            <a:ext cx="2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Navigation Setting</a:t>
            </a:r>
          </a:p>
        </p:txBody>
      </p:sp>
    </p:spTree>
    <p:extLst>
      <p:ext uri="{BB962C8B-B14F-4D97-AF65-F5344CB8AC3E}">
        <p14:creationId xmlns:p14="http://schemas.microsoft.com/office/powerpoint/2010/main" val="2254668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4494"/>
            <a:ext cx="10515600" cy="1325563"/>
          </a:xfrm>
        </p:spPr>
        <p:txBody>
          <a:bodyPr/>
          <a:lstStyle/>
          <a:p>
            <a:r>
              <a:rPr lang="en-US" b="1" dirty="0"/>
              <a:t>Budget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35C76B-60F8-45FB-A65D-5C6410B67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294712"/>
              </p:ext>
            </p:extLst>
          </p:nvPr>
        </p:nvGraphicFramePr>
        <p:xfrm>
          <a:off x="3019425" y="600075"/>
          <a:ext cx="6047114" cy="5950937"/>
        </p:xfrm>
        <a:graphic>
          <a:graphicData uri="http://schemas.openxmlformats.org/drawingml/2006/table">
            <a:tbl>
              <a:tblPr bandRow="1"/>
              <a:tblGrid>
                <a:gridCol w="1455550">
                  <a:extLst>
                    <a:ext uri="{9D8B030D-6E8A-4147-A177-3AD203B41FA5}">
                      <a16:colId xmlns:a16="http://schemas.microsoft.com/office/drawing/2014/main" val="2033691320"/>
                    </a:ext>
                  </a:extLst>
                </a:gridCol>
                <a:gridCol w="1523250">
                  <a:extLst>
                    <a:ext uri="{9D8B030D-6E8A-4147-A177-3AD203B41FA5}">
                      <a16:colId xmlns:a16="http://schemas.microsoft.com/office/drawing/2014/main" val="2403648453"/>
                    </a:ext>
                  </a:extLst>
                </a:gridCol>
                <a:gridCol w="1296831">
                  <a:extLst>
                    <a:ext uri="{9D8B030D-6E8A-4147-A177-3AD203B41FA5}">
                      <a16:colId xmlns:a16="http://schemas.microsoft.com/office/drawing/2014/main" val="2431910521"/>
                    </a:ext>
                  </a:extLst>
                </a:gridCol>
                <a:gridCol w="891383">
                  <a:extLst>
                    <a:ext uri="{9D8B030D-6E8A-4147-A177-3AD203B41FA5}">
                      <a16:colId xmlns:a16="http://schemas.microsoft.com/office/drawing/2014/main" val="3429821418"/>
                    </a:ext>
                  </a:extLst>
                </a:gridCol>
                <a:gridCol w="880100">
                  <a:extLst>
                    <a:ext uri="{9D8B030D-6E8A-4147-A177-3AD203B41FA5}">
                      <a16:colId xmlns:a16="http://schemas.microsoft.com/office/drawing/2014/main" val="3167715790"/>
                    </a:ext>
                  </a:extLst>
                </a:gridCol>
              </a:tblGrid>
              <a:tr h="376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Part Number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Unit Cost ($)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Quantity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Total Cost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778789"/>
                  </a:ext>
                </a:extLst>
              </a:tr>
              <a:tr h="1881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Processor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MSP430F5529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8.06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8.06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100601"/>
                  </a:ext>
                </a:extLst>
              </a:tr>
              <a:tr h="1881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ATmega2560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11.85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11.85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811326"/>
                  </a:ext>
                </a:extLst>
              </a:tr>
              <a:tr h="1881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BT Module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RN52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12.50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25.00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197533"/>
                  </a:ext>
                </a:extLst>
              </a:tr>
              <a:tr h="1881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RN52 Breakout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22.50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45.00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91717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Speaker (x2)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00050016FP035A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3.50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7.00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637547"/>
                  </a:ext>
                </a:extLst>
              </a:tr>
              <a:tr h="1881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Com-10722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0.51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3.06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331992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Microphone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BOB-12758 Breakout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2.95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5.90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131806"/>
                  </a:ext>
                </a:extLst>
              </a:tr>
              <a:tr h="1881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Battery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Adafruit 328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15.96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15.96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664599"/>
                  </a:ext>
                </a:extLst>
              </a:tr>
              <a:tr h="1881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Ofeely 458292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13.59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13.59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206958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LiPo Battery Charger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PRT-102177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7.95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15.90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235870"/>
                  </a:ext>
                </a:extLst>
              </a:tr>
              <a:tr h="1881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Helmet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SH-FF0016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42.99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42.99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783851"/>
                  </a:ext>
                </a:extLst>
              </a:tr>
              <a:tr h="1881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Buttons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COM-09339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1.95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349725"/>
                  </a:ext>
                </a:extLst>
              </a:tr>
              <a:tr h="1881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Tactile Button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0.50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491183"/>
                  </a:ext>
                </a:extLst>
              </a:tr>
              <a:tr h="1881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Potentiometer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COM-09288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0.95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860024"/>
                  </a:ext>
                </a:extLst>
              </a:tr>
              <a:tr h="1881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COM-09117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2.95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015814"/>
                  </a:ext>
                </a:extLst>
              </a:tr>
              <a:tr h="1881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HUD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LCD-13003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14.95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14.95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832186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DiyMall I2C OLED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8.50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17.00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969629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Voltage Regulator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COM-00526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1.95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5.85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915435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Tools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Mini-Breadboards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1.00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6.00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195263"/>
                  </a:ext>
                </a:extLst>
              </a:tr>
              <a:tr h="1881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Solder-Kit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25.50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25.5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619433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Solder Tip Cleaner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9.14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9.14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454109"/>
                  </a:ext>
                </a:extLst>
              </a:tr>
              <a:tr h="1881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SUM =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267.10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5771" marR="4577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429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4577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3174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20597"/>
            <a:ext cx="10515600" cy="3181803"/>
          </a:xfrm>
        </p:spPr>
        <p:txBody>
          <a:bodyPr/>
          <a:lstStyle/>
          <a:p>
            <a:r>
              <a:rPr lang="en-US" dirty="0"/>
              <a:t>Low-cost approach of implementing a smart Bluetooth motorcycle helmet</a:t>
            </a:r>
          </a:p>
          <a:p>
            <a:r>
              <a:rPr lang="en-US" dirty="0"/>
              <a:t>Allow the user of the helmet to accept phone calls, stream music, and be able to utilize GPS through an app</a:t>
            </a:r>
          </a:p>
          <a:p>
            <a:r>
              <a:rPr lang="en-US" dirty="0"/>
              <a:t>The GPS instructions will be sent to an On-Board HUD on the visor of the helmet, so that the user will be able to see the instructions without ever taking out their phone</a:t>
            </a:r>
          </a:p>
          <a:p>
            <a:endParaRPr lang="en-US" dirty="0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3378DF1-5C35-412C-8DB3-86D21E1FA193}"/>
              </a:ext>
            </a:extLst>
          </p:cNvPr>
          <p:cNvSpPr/>
          <p:nvPr/>
        </p:nvSpPr>
        <p:spPr>
          <a:xfrm rot="10800000">
            <a:off x="-345292" y="1478301"/>
            <a:ext cx="6537159" cy="388711"/>
          </a:xfrm>
          <a:prstGeom prst="parallelogram">
            <a:avLst>
              <a:gd name="adj" fmla="val 457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65554C-70AD-43EE-A8ED-FE28793F8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22102" y="-205"/>
            <a:ext cx="3267046" cy="2789669"/>
          </a:xfrm>
          <a:prstGeom prst="rect">
            <a:avLst/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A2B1AED2-EC5B-4A42-A3D4-F175D432A0DE}"/>
              </a:ext>
            </a:extLst>
          </p:cNvPr>
          <p:cNvSpPr/>
          <p:nvPr/>
        </p:nvSpPr>
        <p:spPr>
          <a:xfrm>
            <a:off x="6391708" y="2704535"/>
            <a:ext cx="6366348" cy="388711"/>
          </a:xfrm>
          <a:prstGeom prst="parallelogram">
            <a:avLst>
              <a:gd name="adj" fmla="val 45731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2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701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Helmet completely wireless between user’s phone and helmet</a:t>
            </a:r>
          </a:p>
          <a:p>
            <a:r>
              <a:rPr lang="en-US" dirty="0"/>
              <a:t>Dimensions 10.6 x 13.8 x 10.4 inches</a:t>
            </a:r>
          </a:p>
          <a:p>
            <a:r>
              <a:rPr lang="en-US" dirty="0"/>
              <a:t>2 speakers integrated into helmet at 0.25 in. thick. </a:t>
            </a:r>
          </a:p>
          <a:p>
            <a:r>
              <a:rPr lang="en-US" dirty="0"/>
              <a:t>A helmet will include a microphone wired through the helmet</a:t>
            </a:r>
          </a:p>
          <a:p>
            <a:r>
              <a:rPr lang="en-US" dirty="0"/>
              <a:t>HUD on the visor at a resolution of 128x64 pixels</a:t>
            </a:r>
          </a:p>
          <a:p>
            <a:r>
              <a:rPr lang="en-US" dirty="0"/>
              <a:t>Rechargeable battery of at least 6 hours (2000 </a:t>
            </a:r>
            <a:r>
              <a:rPr lang="en-US" dirty="0" err="1"/>
              <a:t>mAh</a:t>
            </a:r>
            <a:r>
              <a:rPr lang="en-US" dirty="0"/>
              <a:t>), No larger than 3 x 3 in. </a:t>
            </a:r>
          </a:p>
          <a:p>
            <a:r>
              <a:rPr lang="en-US" dirty="0"/>
              <a:t>Pairing distance of about 10 meters</a:t>
            </a:r>
          </a:p>
          <a:p>
            <a:r>
              <a:rPr lang="en-US" dirty="0"/>
              <a:t>Pairing process of less than 1 minute</a:t>
            </a:r>
          </a:p>
          <a:p>
            <a:r>
              <a:rPr lang="en-US" dirty="0"/>
              <a:t>5 buttons for answering phone calls, track control, and toggling display. </a:t>
            </a:r>
          </a:p>
          <a:p>
            <a:r>
              <a:rPr lang="en-US" dirty="0"/>
              <a:t>PCB will be attached and covered directly to the helmet. 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0819799A-D6C5-4BD9-998E-4DAB985B71F7}"/>
              </a:ext>
            </a:extLst>
          </p:cNvPr>
          <p:cNvSpPr/>
          <p:nvPr/>
        </p:nvSpPr>
        <p:spPr>
          <a:xfrm>
            <a:off x="6464280" y="1301977"/>
            <a:ext cx="6366348" cy="388711"/>
          </a:xfrm>
          <a:prstGeom prst="parallelogram">
            <a:avLst>
              <a:gd name="adj" fmla="val 45731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E196407A-6F1A-400C-ABB0-EADD3A41E06E}"/>
              </a:ext>
            </a:extLst>
          </p:cNvPr>
          <p:cNvSpPr/>
          <p:nvPr/>
        </p:nvSpPr>
        <p:spPr>
          <a:xfrm rot="10800000">
            <a:off x="-243692" y="1301974"/>
            <a:ext cx="6537159" cy="388711"/>
          </a:xfrm>
          <a:prstGeom prst="parallelogram">
            <a:avLst>
              <a:gd name="adj" fmla="val 457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4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2A334C-DE03-4446-A32B-BB828873A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19" y="0"/>
            <a:ext cx="863978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1787"/>
            <a:ext cx="5261811" cy="1066633"/>
          </a:xfrm>
        </p:spPr>
        <p:txBody>
          <a:bodyPr/>
          <a:lstStyle/>
          <a:p>
            <a:r>
              <a:rPr lang="en-US" b="1" dirty="0"/>
              <a:t>Overall Block Diagram</a:t>
            </a:r>
          </a:p>
        </p:txBody>
      </p:sp>
    </p:spTree>
    <p:extLst>
      <p:ext uri="{BB962C8B-B14F-4D97-AF65-F5344CB8AC3E}">
        <p14:creationId xmlns:p14="http://schemas.microsoft.com/office/powerpoint/2010/main" val="333966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733" y="3887829"/>
            <a:ext cx="2484726" cy="248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7" y="4406378"/>
            <a:ext cx="2666568" cy="185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07" y="4207999"/>
            <a:ext cx="2879291" cy="184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Wireless Technology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Wireless connection between B.R.A.I.N Helmet and User’s Cellphone</a:t>
            </a:r>
          </a:p>
          <a:p>
            <a:r>
              <a:rPr lang="en-US" dirty="0"/>
              <a:t>Modern smart phones already have Bluetooth integrated</a:t>
            </a:r>
          </a:p>
          <a:p>
            <a:r>
              <a:rPr lang="en-US" dirty="0"/>
              <a:t>Wi-fi is off the scope of our project and </a:t>
            </a:r>
            <a:r>
              <a:rPr lang="en-US" dirty="0" err="1"/>
              <a:t>Zigbee</a:t>
            </a:r>
            <a:r>
              <a:rPr lang="en-US" dirty="0"/>
              <a:t> isn’t enough transfer rate</a:t>
            </a:r>
          </a:p>
          <a:p>
            <a:r>
              <a:rPr lang="en-US" dirty="0"/>
              <a:t>Bluetooth consumes less power</a:t>
            </a:r>
          </a:p>
          <a:p>
            <a:endParaRPr lang="en-US" dirty="0"/>
          </a:p>
        </p:txBody>
      </p:sp>
      <p:sp>
        <p:nvSpPr>
          <p:cNvPr id="4" name="AutoShape 4" descr="Image result for wifi symb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B1E7EFE-8E68-48D9-9F53-6F9AD81CEF6E}"/>
              </a:ext>
            </a:extLst>
          </p:cNvPr>
          <p:cNvSpPr/>
          <p:nvPr/>
        </p:nvSpPr>
        <p:spPr>
          <a:xfrm>
            <a:off x="6391709" y="1343538"/>
            <a:ext cx="5988977" cy="388711"/>
          </a:xfrm>
          <a:prstGeom prst="parallelogram">
            <a:avLst>
              <a:gd name="adj" fmla="val 45731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AABF0811-4C33-47BD-B31D-D05275A508B9}"/>
              </a:ext>
            </a:extLst>
          </p:cNvPr>
          <p:cNvSpPr/>
          <p:nvPr/>
        </p:nvSpPr>
        <p:spPr>
          <a:xfrm rot="10800000">
            <a:off x="-188687" y="1343534"/>
            <a:ext cx="6409582" cy="388711"/>
          </a:xfrm>
          <a:prstGeom prst="parallelogram">
            <a:avLst>
              <a:gd name="adj" fmla="val 457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43" y="3588338"/>
            <a:ext cx="3328822" cy="3158825"/>
          </a:xfrm>
          <a:prstGeom prst="rect">
            <a:avLst/>
          </a:prstGeom>
        </p:spPr>
      </p:pic>
      <p:pic>
        <p:nvPicPr>
          <p:cNvPr id="1026" name="Picture 2" descr="Image result for rn52 break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34" y="3186546"/>
            <a:ext cx="3671454" cy="367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RN52 Bluetooth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1052"/>
          </a:xfrm>
        </p:spPr>
        <p:txBody>
          <a:bodyPr/>
          <a:lstStyle/>
          <a:p>
            <a:r>
              <a:rPr lang="en-US" dirty="0"/>
              <a:t>The RN52 is easily implementable into our system</a:t>
            </a:r>
          </a:p>
          <a:p>
            <a:r>
              <a:rPr lang="en-US" dirty="0"/>
              <a:t>Bluetooth 3.0 </a:t>
            </a:r>
          </a:p>
          <a:p>
            <a:r>
              <a:rPr lang="en-US" dirty="0"/>
              <a:t>Maximum data rate of 3 </a:t>
            </a:r>
            <a:r>
              <a:rPr lang="en-US" dirty="0" err="1"/>
              <a:t>Mbps</a:t>
            </a:r>
            <a:endParaRPr lang="en-US" dirty="0"/>
          </a:p>
          <a:p>
            <a:r>
              <a:rPr lang="en-US" dirty="0"/>
              <a:t>Built in DAC, and ADC for speaker and microphone</a:t>
            </a:r>
          </a:p>
          <a:p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3306DF2-12B4-4F62-8EF8-3517E23224FD}"/>
              </a:ext>
            </a:extLst>
          </p:cNvPr>
          <p:cNvSpPr/>
          <p:nvPr/>
        </p:nvSpPr>
        <p:spPr>
          <a:xfrm rot="16200000">
            <a:off x="10403342" y="5526541"/>
            <a:ext cx="2590728" cy="986589"/>
          </a:xfrm>
          <a:prstGeom prst="parallelogram">
            <a:avLst>
              <a:gd name="adj" fmla="val 45731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4DF5E860-18DF-48D4-9362-15E228F7C7A7}"/>
              </a:ext>
            </a:extLst>
          </p:cNvPr>
          <p:cNvSpPr/>
          <p:nvPr/>
        </p:nvSpPr>
        <p:spPr>
          <a:xfrm rot="5400000">
            <a:off x="9113885" y="1646357"/>
            <a:ext cx="5169639" cy="986589"/>
          </a:xfrm>
          <a:prstGeom prst="parallelogram">
            <a:avLst>
              <a:gd name="adj" fmla="val 457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3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7205-3A87-439E-98EF-98226D49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49914" cy="1325563"/>
          </a:xfrm>
        </p:spPr>
        <p:txBody>
          <a:bodyPr/>
          <a:lstStyle/>
          <a:p>
            <a:r>
              <a:rPr lang="en-US" b="1" dirty="0"/>
              <a:t>Power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2EF2D-39BE-4C71-9D0E-CB841553E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8488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multiple factors to account for when choosing a power source for the BRAIN Helmet.</a:t>
            </a:r>
          </a:p>
          <a:p>
            <a:r>
              <a:rPr lang="en-US" dirty="0"/>
              <a:t>Weight? </a:t>
            </a:r>
          </a:p>
          <a:p>
            <a:r>
              <a:rPr lang="en-US" dirty="0"/>
              <a:t>Economic? </a:t>
            </a:r>
          </a:p>
          <a:p>
            <a:r>
              <a:rPr lang="en-US" dirty="0"/>
              <a:t>Size? </a:t>
            </a:r>
          </a:p>
          <a:p>
            <a:endParaRPr lang="en-US" dirty="0"/>
          </a:p>
        </p:txBody>
      </p:sp>
      <p:pic>
        <p:nvPicPr>
          <p:cNvPr id="5" name="image89.png">
            <a:extLst>
              <a:ext uri="{FF2B5EF4-FFF2-40B4-BE49-F238E27FC236}">
                <a16:creationId xmlns:a16="http://schemas.microsoft.com/office/drawing/2014/main" id="{355B1F19-FC6A-467B-A823-BA050D8090A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196115" y="1539767"/>
            <a:ext cx="6333992" cy="5029082"/>
          </a:xfrm>
          <a:prstGeom prst="rect">
            <a:avLst/>
          </a:prstGeom>
          <a:ln/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34B284BF-BA85-4319-8F37-E1C994A61BEA}"/>
              </a:ext>
            </a:extLst>
          </p:cNvPr>
          <p:cNvSpPr/>
          <p:nvPr/>
        </p:nvSpPr>
        <p:spPr>
          <a:xfrm>
            <a:off x="6391709" y="1301977"/>
            <a:ext cx="5974462" cy="388711"/>
          </a:xfrm>
          <a:prstGeom prst="parallelogram">
            <a:avLst>
              <a:gd name="adj" fmla="val 45731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6BE58193-9C1B-4463-951E-5BDA4477C3AE}"/>
              </a:ext>
            </a:extLst>
          </p:cNvPr>
          <p:cNvSpPr/>
          <p:nvPr/>
        </p:nvSpPr>
        <p:spPr>
          <a:xfrm rot="10800000">
            <a:off x="-174172" y="1301973"/>
            <a:ext cx="6395067" cy="388711"/>
          </a:xfrm>
          <a:prstGeom prst="parallelogram">
            <a:avLst>
              <a:gd name="adj" fmla="val 457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02C315-23F5-4F6F-9A3B-4ADD3E063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72723"/>
              </p:ext>
            </p:extLst>
          </p:nvPr>
        </p:nvGraphicFramePr>
        <p:xfrm>
          <a:off x="145143" y="1001486"/>
          <a:ext cx="6037942" cy="5326741"/>
        </p:xfrm>
        <a:graphic>
          <a:graphicData uri="http://schemas.openxmlformats.org/drawingml/2006/table">
            <a:tbl>
              <a:tblPr firstRow="1" firstCol="1" bandRow="1"/>
              <a:tblGrid>
                <a:gridCol w="907562">
                  <a:extLst>
                    <a:ext uri="{9D8B030D-6E8A-4147-A177-3AD203B41FA5}">
                      <a16:colId xmlns:a16="http://schemas.microsoft.com/office/drawing/2014/main" val="1067087861"/>
                    </a:ext>
                  </a:extLst>
                </a:gridCol>
                <a:gridCol w="108438">
                  <a:extLst>
                    <a:ext uri="{9D8B030D-6E8A-4147-A177-3AD203B41FA5}">
                      <a16:colId xmlns:a16="http://schemas.microsoft.com/office/drawing/2014/main" val="3670894307"/>
                    </a:ext>
                  </a:extLst>
                </a:gridCol>
                <a:gridCol w="2420886">
                  <a:extLst>
                    <a:ext uri="{9D8B030D-6E8A-4147-A177-3AD203B41FA5}">
                      <a16:colId xmlns:a16="http://schemas.microsoft.com/office/drawing/2014/main" val="3312460829"/>
                    </a:ext>
                  </a:extLst>
                </a:gridCol>
                <a:gridCol w="2601056">
                  <a:extLst>
                    <a:ext uri="{9D8B030D-6E8A-4147-A177-3AD203B41FA5}">
                      <a16:colId xmlns:a16="http://schemas.microsoft.com/office/drawing/2014/main" val="1181724055"/>
                    </a:ext>
                  </a:extLst>
                </a:gridCol>
              </a:tblGrid>
              <a:tr h="32219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Batteries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Batteries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Batteries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09351"/>
                  </a:ext>
                </a:extLst>
              </a:tr>
              <a:tr h="99315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202460"/>
                  </a:ext>
                </a:extLst>
              </a:tr>
              <a:tr h="104972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Density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356049"/>
                  </a:ext>
                </a:extLst>
              </a:tr>
              <a:tr h="104972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Battery Capacity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(mAh)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338809"/>
                  </a:ext>
                </a:extLst>
              </a:tr>
              <a:tr h="97698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Price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064917"/>
                  </a:ext>
                </a:extLst>
              </a:tr>
              <a:tr h="29740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184853"/>
                  </a:ext>
                </a:extLst>
              </a:tr>
              <a:tr h="6375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Legend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 = Beneficial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= Disadvantageous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arrow = Higher value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6065" algn="l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Down arrow = Lower value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592264"/>
                  </a:ext>
                </a:extLst>
              </a:tr>
            </a:tbl>
          </a:graphicData>
        </a:graphic>
      </p:graphicFrame>
      <p:sp>
        <p:nvSpPr>
          <p:cNvPr id="5" name="Arrow: Up 4">
            <a:extLst>
              <a:ext uri="{FF2B5EF4-FFF2-40B4-BE49-F238E27FC236}">
                <a16:creationId xmlns:a16="http://schemas.microsoft.com/office/drawing/2014/main" id="{3E8FFF66-031F-4F9C-B026-D9A24C225255}"/>
              </a:ext>
            </a:extLst>
          </p:cNvPr>
          <p:cNvSpPr/>
          <p:nvPr/>
        </p:nvSpPr>
        <p:spPr>
          <a:xfrm rot="10800000">
            <a:off x="2057852" y="2543130"/>
            <a:ext cx="471778" cy="66271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19CEFDB3-21A2-4359-8667-651ACF7509FA}"/>
              </a:ext>
            </a:extLst>
          </p:cNvPr>
          <p:cNvSpPr/>
          <p:nvPr/>
        </p:nvSpPr>
        <p:spPr>
          <a:xfrm rot="10800000">
            <a:off x="2045150" y="3516038"/>
            <a:ext cx="471778" cy="664685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586616FC-0611-4C45-8B77-A587D58C181F}"/>
              </a:ext>
            </a:extLst>
          </p:cNvPr>
          <p:cNvSpPr/>
          <p:nvPr/>
        </p:nvSpPr>
        <p:spPr>
          <a:xfrm>
            <a:off x="2057852" y="1366565"/>
            <a:ext cx="471778" cy="66271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B9390852-41A7-4026-BD5C-7D06F2A13EC7}"/>
              </a:ext>
            </a:extLst>
          </p:cNvPr>
          <p:cNvSpPr/>
          <p:nvPr/>
        </p:nvSpPr>
        <p:spPr>
          <a:xfrm rot="10800000">
            <a:off x="2057852" y="4591762"/>
            <a:ext cx="471778" cy="662713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4829ECD5-ABF8-4FEC-B602-474936E719D8}"/>
              </a:ext>
            </a:extLst>
          </p:cNvPr>
          <p:cNvSpPr/>
          <p:nvPr/>
        </p:nvSpPr>
        <p:spPr>
          <a:xfrm>
            <a:off x="4518705" y="3516038"/>
            <a:ext cx="471778" cy="664685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1275C694-DF45-4D73-B56F-B05A029F4F5C}"/>
              </a:ext>
            </a:extLst>
          </p:cNvPr>
          <p:cNvSpPr/>
          <p:nvPr/>
        </p:nvSpPr>
        <p:spPr>
          <a:xfrm>
            <a:off x="4533220" y="2465267"/>
            <a:ext cx="471778" cy="662713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F78377C7-4052-4416-9CF3-CA7C8D641FB2}"/>
              </a:ext>
            </a:extLst>
          </p:cNvPr>
          <p:cNvSpPr/>
          <p:nvPr/>
        </p:nvSpPr>
        <p:spPr>
          <a:xfrm>
            <a:off x="4533220" y="4591761"/>
            <a:ext cx="471778" cy="662713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0CEB47F6-FDF7-41D9-8512-10F021B255A1}"/>
              </a:ext>
            </a:extLst>
          </p:cNvPr>
          <p:cNvSpPr/>
          <p:nvPr/>
        </p:nvSpPr>
        <p:spPr>
          <a:xfrm rot="10800000">
            <a:off x="4521751" y="1354571"/>
            <a:ext cx="471778" cy="662713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04F618-E232-49E3-9291-E90F7307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0" y="0"/>
            <a:ext cx="6070600" cy="1325563"/>
          </a:xfrm>
        </p:spPr>
        <p:txBody>
          <a:bodyPr/>
          <a:lstStyle/>
          <a:p>
            <a:r>
              <a:rPr lang="en-US" b="1" dirty="0"/>
              <a:t>Second to none?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BDD6747-4227-483F-B3B0-094A0C77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0" y="1667453"/>
            <a:ext cx="338488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Choosing a reusable energy source for the BRAIN Helmet seems reasonable. Is there any concerns?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D696C79E-C101-4235-9914-A3ED831321C9}"/>
              </a:ext>
            </a:extLst>
          </p:cNvPr>
          <p:cNvSpPr/>
          <p:nvPr/>
        </p:nvSpPr>
        <p:spPr>
          <a:xfrm rot="16200000">
            <a:off x="4258497" y="4589666"/>
            <a:ext cx="4481783" cy="388711"/>
          </a:xfrm>
          <a:prstGeom prst="parallelogram">
            <a:avLst>
              <a:gd name="adj" fmla="val 45731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7DCF2010-5094-4357-8937-4BE83135A58D}"/>
              </a:ext>
            </a:extLst>
          </p:cNvPr>
          <p:cNvSpPr/>
          <p:nvPr/>
        </p:nvSpPr>
        <p:spPr>
          <a:xfrm rot="5400000">
            <a:off x="5137332" y="986723"/>
            <a:ext cx="2724106" cy="388711"/>
          </a:xfrm>
          <a:prstGeom prst="parallelogram">
            <a:avLst>
              <a:gd name="adj" fmla="val 45731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20" name="Graphic 19" descr="Thermometer">
            <a:extLst>
              <a:ext uri="{FF2B5EF4-FFF2-40B4-BE49-F238E27FC236}">
                <a16:creationId xmlns:a16="http://schemas.microsoft.com/office/drawing/2014/main" id="{B8FB6B89-5AFB-41B3-A251-63E5A81DE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1577" y="4282321"/>
            <a:ext cx="1736470" cy="1736470"/>
          </a:xfrm>
          <a:prstGeom prst="rect">
            <a:avLst/>
          </a:prstGeom>
        </p:spPr>
      </p:pic>
      <p:pic>
        <p:nvPicPr>
          <p:cNvPr id="22" name="Graphic 21" descr="Fire">
            <a:extLst>
              <a:ext uri="{FF2B5EF4-FFF2-40B4-BE49-F238E27FC236}">
                <a16:creationId xmlns:a16="http://schemas.microsoft.com/office/drawing/2014/main" id="{E26A44AA-27AE-486A-B8B0-DB4FC3E7B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2103" y="4282321"/>
            <a:ext cx="1718118" cy="17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1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870</Words>
  <Application>Microsoft Office PowerPoint</Application>
  <PresentationFormat>Widescreen</PresentationFormat>
  <Paragraphs>270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BRAIN Helmet</vt:lpstr>
      <vt:lpstr>Motivation</vt:lpstr>
      <vt:lpstr>Goals and Objectives</vt:lpstr>
      <vt:lpstr>Specifications</vt:lpstr>
      <vt:lpstr>Overall Block Diagram</vt:lpstr>
      <vt:lpstr>Wireless Technology Selection</vt:lpstr>
      <vt:lpstr>RN52 Bluetooth Module</vt:lpstr>
      <vt:lpstr>Power Options</vt:lpstr>
      <vt:lpstr>Second to none? </vt:lpstr>
      <vt:lpstr>PowerPoint Presentation</vt:lpstr>
      <vt:lpstr>Proper Lithium-Ion charging </vt:lpstr>
      <vt:lpstr>Implementing the battery </vt:lpstr>
      <vt:lpstr>Power Block Diagram</vt:lpstr>
      <vt:lpstr>PCB Schematic</vt:lpstr>
      <vt:lpstr>Prototyping</vt:lpstr>
      <vt:lpstr>Work Distribution</vt:lpstr>
      <vt:lpstr>Replace last slide?</vt:lpstr>
      <vt:lpstr>Difficulties</vt:lpstr>
      <vt:lpstr>Overall Parts Selection</vt:lpstr>
      <vt:lpstr>Mobile Wireless Connection</vt:lpstr>
      <vt:lpstr>PowerPoint Presentation</vt:lpstr>
      <vt:lpstr>PowerPoint Presentation</vt:lpstr>
      <vt:lpstr>PowerPoint Presentation</vt:lpstr>
      <vt:lpstr>PowerPoint Presentation</vt:lpstr>
      <vt:lpstr>Budget</vt:lpstr>
      <vt:lpstr>Progress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ryan_mortera@yahoo.com</dc:creator>
  <cp:lastModifiedBy>Jordan Yamson</cp:lastModifiedBy>
  <cp:revision>40</cp:revision>
  <dcterms:created xsi:type="dcterms:W3CDTF">2017-09-19T12:19:27Z</dcterms:created>
  <dcterms:modified xsi:type="dcterms:W3CDTF">2017-09-22T05:49:14Z</dcterms:modified>
</cp:coreProperties>
</file>