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6858000" cx="12192000"/>
  <p:notesSz cx="6858000" cy="9144000"/>
  <p:embeddedFontLst>
    <p:embeddedFont>
      <p:font typeface="Century Gothic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5CFB0E2B-717A-42E5-8E68-550E2E67B3D5}">
  <a:tblStyle styleId="{5CFB0E2B-717A-42E5-8E68-550E2E67B3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enturyGothic-italic.fntdata"/><Relationship Id="rId50" Type="http://schemas.openxmlformats.org/officeDocument/2006/relationships/font" Target="fonts/CenturyGothic-bold.fntdata"/><Relationship Id="rId52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-3175"/>
            <a:ext cx="12192000" cy="5203825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0" y="0"/>
                </a:lnTo>
                <a:lnTo>
                  <a:pt x="0" y="113117"/>
                </a:lnTo>
                <a:lnTo>
                  <a:pt x="19645" y="113117"/>
                </a:lnTo>
                <a:lnTo>
                  <a:pt x="23395" y="119707"/>
                </a:lnTo>
                <a:lnTo>
                  <a:pt x="23395" y="119707"/>
                </a:lnTo>
                <a:lnTo>
                  <a:pt x="23479" y="119780"/>
                </a:lnTo>
                <a:lnTo>
                  <a:pt x="23604" y="119890"/>
                </a:lnTo>
                <a:lnTo>
                  <a:pt x="23729" y="120000"/>
                </a:lnTo>
                <a:lnTo>
                  <a:pt x="23833" y="120000"/>
                </a:lnTo>
                <a:lnTo>
                  <a:pt x="23958" y="120000"/>
                </a:lnTo>
                <a:lnTo>
                  <a:pt x="24062" y="119890"/>
                </a:lnTo>
                <a:lnTo>
                  <a:pt x="24187" y="119780"/>
                </a:lnTo>
                <a:lnTo>
                  <a:pt x="24270" y="119707"/>
                </a:lnTo>
                <a:lnTo>
                  <a:pt x="28020" y="113117"/>
                </a:lnTo>
                <a:lnTo>
                  <a:pt x="120000" y="113117"/>
                </a:lnTo>
                <a:lnTo>
                  <a:pt x="1200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" name="Shape 13"/>
          <p:cNvSpPr txBox="1"/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ctr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ctr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ctr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ctr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ctr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ctr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ctr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ctr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noramic Picture with Ca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0" i="0" sz="2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7" name="Shape 77"/>
          <p:cNvSpPr/>
          <p:nvPr>
            <p:ph idx="2" type="pic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 cap="rnd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810000" y="5367338"/>
            <a:ext cx="10561418" cy="4937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with Ca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631697" y="1081456"/>
            <a:ext cx="6332416" cy="3239188"/>
          </a:xfrm>
          <a:custGeom>
            <a:pathLst>
              <a:path extrusionOk="0" h="120000" w="120000">
                <a:moveTo>
                  <a:pt x="118439" y="0"/>
                </a:moveTo>
                <a:lnTo>
                  <a:pt x="1560" y="0"/>
                </a:lnTo>
                <a:lnTo>
                  <a:pt x="1560" y="0"/>
                </a:lnTo>
                <a:lnTo>
                  <a:pt x="1205" y="0"/>
                </a:lnTo>
                <a:lnTo>
                  <a:pt x="921" y="207"/>
                </a:lnTo>
                <a:lnTo>
                  <a:pt x="709" y="415"/>
                </a:lnTo>
                <a:lnTo>
                  <a:pt x="425" y="623"/>
                </a:lnTo>
                <a:lnTo>
                  <a:pt x="283" y="1039"/>
                </a:lnTo>
                <a:lnTo>
                  <a:pt x="141" y="1351"/>
                </a:lnTo>
                <a:lnTo>
                  <a:pt x="0" y="1767"/>
                </a:lnTo>
                <a:lnTo>
                  <a:pt x="0" y="2287"/>
                </a:lnTo>
                <a:lnTo>
                  <a:pt x="0" y="107937"/>
                </a:lnTo>
                <a:lnTo>
                  <a:pt x="0" y="107937"/>
                </a:lnTo>
                <a:lnTo>
                  <a:pt x="0" y="108457"/>
                </a:lnTo>
                <a:lnTo>
                  <a:pt x="141" y="108873"/>
                </a:lnTo>
                <a:lnTo>
                  <a:pt x="283" y="109185"/>
                </a:lnTo>
                <a:lnTo>
                  <a:pt x="425" y="109601"/>
                </a:lnTo>
                <a:lnTo>
                  <a:pt x="709" y="109809"/>
                </a:lnTo>
                <a:lnTo>
                  <a:pt x="921" y="110017"/>
                </a:lnTo>
                <a:lnTo>
                  <a:pt x="1205" y="110225"/>
                </a:lnTo>
                <a:lnTo>
                  <a:pt x="1560" y="110225"/>
                </a:lnTo>
                <a:lnTo>
                  <a:pt x="16808" y="110225"/>
                </a:lnTo>
                <a:lnTo>
                  <a:pt x="23049" y="119376"/>
                </a:lnTo>
                <a:lnTo>
                  <a:pt x="23049" y="119376"/>
                </a:lnTo>
                <a:lnTo>
                  <a:pt x="23262" y="119584"/>
                </a:lnTo>
                <a:lnTo>
                  <a:pt x="23546" y="119792"/>
                </a:lnTo>
                <a:lnTo>
                  <a:pt x="23829" y="120000"/>
                </a:lnTo>
                <a:lnTo>
                  <a:pt x="24113" y="120000"/>
                </a:lnTo>
                <a:lnTo>
                  <a:pt x="24397" y="120000"/>
                </a:lnTo>
                <a:lnTo>
                  <a:pt x="24680" y="119792"/>
                </a:lnTo>
                <a:lnTo>
                  <a:pt x="24964" y="119584"/>
                </a:lnTo>
                <a:lnTo>
                  <a:pt x="25177" y="119376"/>
                </a:lnTo>
                <a:lnTo>
                  <a:pt x="31418" y="110225"/>
                </a:lnTo>
                <a:lnTo>
                  <a:pt x="118439" y="110225"/>
                </a:lnTo>
                <a:lnTo>
                  <a:pt x="118439" y="110225"/>
                </a:lnTo>
                <a:lnTo>
                  <a:pt x="118794" y="110225"/>
                </a:lnTo>
                <a:lnTo>
                  <a:pt x="119078" y="110017"/>
                </a:lnTo>
                <a:lnTo>
                  <a:pt x="119290" y="109809"/>
                </a:lnTo>
                <a:lnTo>
                  <a:pt x="119574" y="109601"/>
                </a:lnTo>
                <a:lnTo>
                  <a:pt x="119716" y="109185"/>
                </a:lnTo>
                <a:lnTo>
                  <a:pt x="119858" y="108873"/>
                </a:lnTo>
                <a:lnTo>
                  <a:pt x="120000" y="108457"/>
                </a:lnTo>
                <a:lnTo>
                  <a:pt x="120000" y="107937"/>
                </a:lnTo>
                <a:lnTo>
                  <a:pt x="120000" y="2287"/>
                </a:lnTo>
                <a:lnTo>
                  <a:pt x="120000" y="2287"/>
                </a:lnTo>
                <a:lnTo>
                  <a:pt x="120000" y="1767"/>
                </a:lnTo>
                <a:lnTo>
                  <a:pt x="119858" y="1351"/>
                </a:lnTo>
                <a:lnTo>
                  <a:pt x="119716" y="1039"/>
                </a:lnTo>
                <a:lnTo>
                  <a:pt x="119574" y="623"/>
                </a:lnTo>
                <a:lnTo>
                  <a:pt x="119290" y="415"/>
                </a:lnTo>
                <a:lnTo>
                  <a:pt x="119078" y="207"/>
                </a:lnTo>
                <a:lnTo>
                  <a:pt x="118794" y="0"/>
                </a:lnTo>
                <a:lnTo>
                  <a:pt x="118439" y="0"/>
                </a:lnTo>
                <a:lnTo>
                  <a:pt x="118439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2" type="body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Name Card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1140884" y="2286585"/>
            <a:ext cx="4895115" cy="2503972"/>
          </a:xfrm>
          <a:custGeom>
            <a:pathLst>
              <a:path extrusionOk="0" h="120000" w="120000">
                <a:moveTo>
                  <a:pt x="118439" y="0"/>
                </a:moveTo>
                <a:lnTo>
                  <a:pt x="1560" y="0"/>
                </a:lnTo>
                <a:lnTo>
                  <a:pt x="1560" y="0"/>
                </a:lnTo>
                <a:lnTo>
                  <a:pt x="1205" y="0"/>
                </a:lnTo>
                <a:lnTo>
                  <a:pt x="921" y="207"/>
                </a:lnTo>
                <a:lnTo>
                  <a:pt x="709" y="415"/>
                </a:lnTo>
                <a:lnTo>
                  <a:pt x="425" y="623"/>
                </a:lnTo>
                <a:lnTo>
                  <a:pt x="283" y="1039"/>
                </a:lnTo>
                <a:lnTo>
                  <a:pt x="141" y="1351"/>
                </a:lnTo>
                <a:lnTo>
                  <a:pt x="0" y="1767"/>
                </a:lnTo>
                <a:lnTo>
                  <a:pt x="0" y="2287"/>
                </a:lnTo>
                <a:lnTo>
                  <a:pt x="0" y="107937"/>
                </a:lnTo>
                <a:lnTo>
                  <a:pt x="0" y="107937"/>
                </a:lnTo>
                <a:lnTo>
                  <a:pt x="0" y="108457"/>
                </a:lnTo>
                <a:lnTo>
                  <a:pt x="141" y="108873"/>
                </a:lnTo>
                <a:lnTo>
                  <a:pt x="283" y="109185"/>
                </a:lnTo>
                <a:lnTo>
                  <a:pt x="425" y="109601"/>
                </a:lnTo>
                <a:lnTo>
                  <a:pt x="709" y="109809"/>
                </a:lnTo>
                <a:lnTo>
                  <a:pt x="921" y="110017"/>
                </a:lnTo>
                <a:lnTo>
                  <a:pt x="1205" y="110225"/>
                </a:lnTo>
                <a:lnTo>
                  <a:pt x="1560" y="110225"/>
                </a:lnTo>
                <a:lnTo>
                  <a:pt x="16808" y="110225"/>
                </a:lnTo>
                <a:lnTo>
                  <a:pt x="23049" y="119376"/>
                </a:lnTo>
                <a:lnTo>
                  <a:pt x="23049" y="119376"/>
                </a:lnTo>
                <a:lnTo>
                  <a:pt x="23262" y="119584"/>
                </a:lnTo>
                <a:lnTo>
                  <a:pt x="23546" y="119792"/>
                </a:lnTo>
                <a:lnTo>
                  <a:pt x="23829" y="120000"/>
                </a:lnTo>
                <a:lnTo>
                  <a:pt x="24113" y="120000"/>
                </a:lnTo>
                <a:lnTo>
                  <a:pt x="24397" y="120000"/>
                </a:lnTo>
                <a:lnTo>
                  <a:pt x="24680" y="119792"/>
                </a:lnTo>
                <a:lnTo>
                  <a:pt x="24964" y="119584"/>
                </a:lnTo>
                <a:lnTo>
                  <a:pt x="25177" y="119376"/>
                </a:lnTo>
                <a:lnTo>
                  <a:pt x="31418" y="110225"/>
                </a:lnTo>
                <a:lnTo>
                  <a:pt x="118439" y="110225"/>
                </a:lnTo>
                <a:lnTo>
                  <a:pt x="118439" y="110225"/>
                </a:lnTo>
                <a:lnTo>
                  <a:pt x="118794" y="110225"/>
                </a:lnTo>
                <a:lnTo>
                  <a:pt x="119078" y="110017"/>
                </a:lnTo>
                <a:lnTo>
                  <a:pt x="119290" y="109809"/>
                </a:lnTo>
                <a:lnTo>
                  <a:pt x="119574" y="109601"/>
                </a:lnTo>
                <a:lnTo>
                  <a:pt x="119716" y="109185"/>
                </a:lnTo>
                <a:lnTo>
                  <a:pt x="119858" y="108873"/>
                </a:lnTo>
                <a:lnTo>
                  <a:pt x="120000" y="108457"/>
                </a:lnTo>
                <a:lnTo>
                  <a:pt x="120000" y="107937"/>
                </a:lnTo>
                <a:lnTo>
                  <a:pt x="120000" y="2287"/>
                </a:lnTo>
                <a:lnTo>
                  <a:pt x="120000" y="2287"/>
                </a:lnTo>
                <a:lnTo>
                  <a:pt x="120000" y="1767"/>
                </a:lnTo>
                <a:lnTo>
                  <a:pt x="119858" y="1351"/>
                </a:lnTo>
                <a:lnTo>
                  <a:pt x="119716" y="1039"/>
                </a:lnTo>
                <a:lnTo>
                  <a:pt x="119574" y="623"/>
                </a:lnTo>
                <a:lnTo>
                  <a:pt x="119290" y="415"/>
                </a:lnTo>
                <a:lnTo>
                  <a:pt x="119078" y="207"/>
                </a:lnTo>
                <a:lnTo>
                  <a:pt x="118794" y="0"/>
                </a:lnTo>
                <a:lnTo>
                  <a:pt x="118439" y="0"/>
                </a:lnTo>
                <a:lnTo>
                  <a:pt x="118439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" name="Shape 92"/>
          <p:cNvSpPr txBox="1"/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3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0" y="0"/>
            <a:ext cx="12192000" cy="2185988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0" y="0"/>
                </a:lnTo>
                <a:lnTo>
                  <a:pt x="0" y="103616"/>
                </a:lnTo>
                <a:lnTo>
                  <a:pt x="19645" y="103616"/>
                </a:lnTo>
                <a:lnTo>
                  <a:pt x="23395" y="119302"/>
                </a:lnTo>
                <a:lnTo>
                  <a:pt x="23395" y="119302"/>
                </a:lnTo>
                <a:lnTo>
                  <a:pt x="23479" y="119477"/>
                </a:lnTo>
                <a:lnTo>
                  <a:pt x="23604" y="119738"/>
                </a:lnTo>
                <a:lnTo>
                  <a:pt x="23729" y="120000"/>
                </a:lnTo>
                <a:lnTo>
                  <a:pt x="23833" y="120000"/>
                </a:lnTo>
                <a:lnTo>
                  <a:pt x="23958" y="120000"/>
                </a:lnTo>
                <a:lnTo>
                  <a:pt x="24062" y="119738"/>
                </a:lnTo>
                <a:lnTo>
                  <a:pt x="24187" y="119477"/>
                </a:lnTo>
                <a:lnTo>
                  <a:pt x="24270" y="119302"/>
                </a:lnTo>
                <a:lnTo>
                  <a:pt x="28020" y="103616"/>
                </a:lnTo>
                <a:lnTo>
                  <a:pt x="120000" y="103616"/>
                </a:lnTo>
                <a:lnTo>
                  <a:pt x="1200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" name="Shape 99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 rot="5400000">
            <a:off x="4254444" y="-1260043"/>
            <a:ext cx="3674397" cy="1056328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7669651" y="446089"/>
            <a:ext cx="4522349" cy="5414962"/>
          </a:xfrm>
          <a:custGeom>
            <a:pathLst>
              <a:path extrusionOk="0" h="120000" w="120000">
                <a:moveTo>
                  <a:pt x="7627" y="0"/>
                </a:moveTo>
                <a:lnTo>
                  <a:pt x="7627" y="33250"/>
                </a:lnTo>
                <a:lnTo>
                  <a:pt x="333" y="38111"/>
                </a:lnTo>
                <a:lnTo>
                  <a:pt x="333" y="38111"/>
                </a:lnTo>
                <a:lnTo>
                  <a:pt x="250" y="38222"/>
                </a:lnTo>
                <a:lnTo>
                  <a:pt x="125" y="38388"/>
                </a:lnTo>
                <a:lnTo>
                  <a:pt x="0" y="38527"/>
                </a:lnTo>
                <a:lnTo>
                  <a:pt x="0" y="38694"/>
                </a:lnTo>
                <a:lnTo>
                  <a:pt x="0" y="38861"/>
                </a:lnTo>
                <a:lnTo>
                  <a:pt x="125" y="39000"/>
                </a:lnTo>
                <a:lnTo>
                  <a:pt x="250" y="39166"/>
                </a:lnTo>
                <a:lnTo>
                  <a:pt x="333" y="39277"/>
                </a:lnTo>
                <a:lnTo>
                  <a:pt x="7627" y="44138"/>
                </a:lnTo>
                <a:lnTo>
                  <a:pt x="7627" y="120000"/>
                </a:lnTo>
                <a:lnTo>
                  <a:pt x="119999" y="120000"/>
                </a:lnTo>
                <a:lnTo>
                  <a:pt x="119999" y="0"/>
                </a:lnTo>
                <a:lnTo>
                  <a:pt x="762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Shape 106"/>
          <p:cNvSpPr txBox="1"/>
          <p:nvPr>
            <p:ph type="title"/>
          </p:nvPr>
        </p:nvSpPr>
        <p:spPr>
          <a:xfrm rot="5400000">
            <a:off x="6863537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0"/>
            <a:ext cx="12192000" cy="2185988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0" y="0"/>
                </a:lnTo>
                <a:lnTo>
                  <a:pt x="0" y="103616"/>
                </a:lnTo>
                <a:lnTo>
                  <a:pt x="19645" y="103616"/>
                </a:lnTo>
                <a:lnTo>
                  <a:pt x="23395" y="119302"/>
                </a:lnTo>
                <a:lnTo>
                  <a:pt x="23395" y="119302"/>
                </a:lnTo>
                <a:lnTo>
                  <a:pt x="23479" y="119477"/>
                </a:lnTo>
                <a:lnTo>
                  <a:pt x="23604" y="119738"/>
                </a:lnTo>
                <a:lnTo>
                  <a:pt x="23729" y="120000"/>
                </a:lnTo>
                <a:lnTo>
                  <a:pt x="23833" y="120000"/>
                </a:lnTo>
                <a:lnTo>
                  <a:pt x="23958" y="120000"/>
                </a:lnTo>
                <a:lnTo>
                  <a:pt x="24062" y="119738"/>
                </a:lnTo>
                <a:lnTo>
                  <a:pt x="24187" y="119477"/>
                </a:lnTo>
                <a:lnTo>
                  <a:pt x="24270" y="119302"/>
                </a:lnTo>
                <a:lnTo>
                  <a:pt x="28020" y="103616"/>
                </a:lnTo>
                <a:lnTo>
                  <a:pt x="120000" y="103616"/>
                </a:lnTo>
                <a:lnTo>
                  <a:pt x="1200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" name="Shape 20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0"/>
            <a:ext cx="12192000" cy="2185988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0" y="0"/>
                </a:lnTo>
                <a:lnTo>
                  <a:pt x="0" y="103616"/>
                </a:lnTo>
                <a:lnTo>
                  <a:pt x="19645" y="103616"/>
                </a:lnTo>
                <a:lnTo>
                  <a:pt x="23395" y="119302"/>
                </a:lnTo>
                <a:lnTo>
                  <a:pt x="23395" y="119302"/>
                </a:lnTo>
                <a:lnTo>
                  <a:pt x="23479" y="119477"/>
                </a:lnTo>
                <a:lnTo>
                  <a:pt x="23604" y="119738"/>
                </a:lnTo>
                <a:lnTo>
                  <a:pt x="23729" y="120000"/>
                </a:lnTo>
                <a:lnTo>
                  <a:pt x="23833" y="120000"/>
                </a:lnTo>
                <a:lnTo>
                  <a:pt x="23958" y="120000"/>
                </a:lnTo>
                <a:lnTo>
                  <a:pt x="24062" y="119738"/>
                </a:lnTo>
                <a:lnTo>
                  <a:pt x="24187" y="119477"/>
                </a:lnTo>
                <a:lnTo>
                  <a:pt x="24270" y="119302"/>
                </a:lnTo>
                <a:lnTo>
                  <a:pt x="28020" y="103616"/>
                </a:lnTo>
                <a:lnTo>
                  <a:pt x="120000" y="103616"/>
                </a:lnTo>
                <a:lnTo>
                  <a:pt x="1200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" name="Shape 27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3" type="body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4" type="body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0" y="0"/>
            <a:ext cx="12192000" cy="2185988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0" y="0"/>
                </a:lnTo>
                <a:lnTo>
                  <a:pt x="0" y="103616"/>
                </a:lnTo>
                <a:lnTo>
                  <a:pt x="19645" y="103616"/>
                </a:lnTo>
                <a:lnTo>
                  <a:pt x="23395" y="119302"/>
                </a:lnTo>
                <a:lnTo>
                  <a:pt x="23395" y="119302"/>
                </a:lnTo>
                <a:lnTo>
                  <a:pt x="23479" y="119477"/>
                </a:lnTo>
                <a:lnTo>
                  <a:pt x="23604" y="119738"/>
                </a:lnTo>
                <a:lnTo>
                  <a:pt x="23729" y="120000"/>
                </a:lnTo>
                <a:lnTo>
                  <a:pt x="23833" y="120000"/>
                </a:lnTo>
                <a:lnTo>
                  <a:pt x="23958" y="120000"/>
                </a:lnTo>
                <a:lnTo>
                  <a:pt x="24062" y="119738"/>
                </a:lnTo>
                <a:lnTo>
                  <a:pt x="24187" y="119477"/>
                </a:lnTo>
                <a:lnTo>
                  <a:pt x="24270" y="119302"/>
                </a:lnTo>
                <a:lnTo>
                  <a:pt x="28020" y="103616"/>
                </a:lnTo>
                <a:lnTo>
                  <a:pt x="120000" y="103616"/>
                </a:lnTo>
                <a:lnTo>
                  <a:pt x="1200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" name="Shape 37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818712" y="2222287"/>
            <a:ext cx="5185873" cy="36387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1073151" y="446087"/>
            <a:ext cx="3547533" cy="1814651"/>
          </a:xfrm>
          <a:custGeom>
            <a:pathLst>
              <a:path extrusionOk="0" h="120000" w="120000">
                <a:moveTo>
                  <a:pt x="118439" y="0"/>
                </a:moveTo>
                <a:lnTo>
                  <a:pt x="1560" y="0"/>
                </a:lnTo>
                <a:lnTo>
                  <a:pt x="1560" y="0"/>
                </a:lnTo>
                <a:lnTo>
                  <a:pt x="1205" y="0"/>
                </a:lnTo>
                <a:lnTo>
                  <a:pt x="921" y="207"/>
                </a:lnTo>
                <a:lnTo>
                  <a:pt x="709" y="415"/>
                </a:lnTo>
                <a:lnTo>
                  <a:pt x="425" y="623"/>
                </a:lnTo>
                <a:lnTo>
                  <a:pt x="283" y="1039"/>
                </a:lnTo>
                <a:lnTo>
                  <a:pt x="141" y="1351"/>
                </a:lnTo>
                <a:lnTo>
                  <a:pt x="0" y="1767"/>
                </a:lnTo>
                <a:lnTo>
                  <a:pt x="0" y="2287"/>
                </a:lnTo>
                <a:lnTo>
                  <a:pt x="0" y="107937"/>
                </a:lnTo>
                <a:lnTo>
                  <a:pt x="0" y="107937"/>
                </a:lnTo>
                <a:lnTo>
                  <a:pt x="0" y="108457"/>
                </a:lnTo>
                <a:lnTo>
                  <a:pt x="141" y="108873"/>
                </a:lnTo>
                <a:lnTo>
                  <a:pt x="283" y="109185"/>
                </a:lnTo>
                <a:lnTo>
                  <a:pt x="425" y="109601"/>
                </a:lnTo>
                <a:lnTo>
                  <a:pt x="709" y="109809"/>
                </a:lnTo>
                <a:lnTo>
                  <a:pt x="921" y="110017"/>
                </a:lnTo>
                <a:lnTo>
                  <a:pt x="1205" y="110225"/>
                </a:lnTo>
                <a:lnTo>
                  <a:pt x="1560" y="110225"/>
                </a:lnTo>
                <a:lnTo>
                  <a:pt x="16808" y="110225"/>
                </a:lnTo>
                <a:lnTo>
                  <a:pt x="23049" y="119376"/>
                </a:lnTo>
                <a:lnTo>
                  <a:pt x="23049" y="119376"/>
                </a:lnTo>
                <a:lnTo>
                  <a:pt x="23262" y="119584"/>
                </a:lnTo>
                <a:lnTo>
                  <a:pt x="23546" y="119792"/>
                </a:lnTo>
                <a:lnTo>
                  <a:pt x="23829" y="120000"/>
                </a:lnTo>
                <a:lnTo>
                  <a:pt x="24113" y="120000"/>
                </a:lnTo>
                <a:lnTo>
                  <a:pt x="24397" y="120000"/>
                </a:lnTo>
                <a:lnTo>
                  <a:pt x="24680" y="119792"/>
                </a:lnTo>
                <a:lnTo>
                  <a:pt x="24964" y="119584"/>
                </a:lnTo>
                <a:lnTo>
                  <a:pt x="25177" y="119376"/>
                </a:lnTo>
                <a:lnTo>
                  <a:pt x="31418" y="110225"/>
                </a:lnTo>
                <a:lnTo>
                  <a:pt x="118439" y="110225"/>
                </a:lnTo>
                <a:lnTo>
                  <a:pt x="118439" y="110225"/>
                </a:lnTo>
                <a:lnTo>
                  <a:pt x="118794" y="110225"/>
                </a:lnTo>
                <a:lnTo>
                  <a:pt x="119078" y="110017"/>
                </a:lnTo>
                <a:lnTo>
                  <a:pt x="119290" y="109809"/>
                </a:lnTo>
                <a:lnTo>
                  <a:pt x="119574" y="109601"/>
                </a:lnTo>
                <a:lnTo>
                  <a:pt x="119716" y="109185"/>
                </a:lnTo>
                <a:lnTo>
                  <a:pt x="119858" y="108873"/>
                </a:lnTo>
                <a:lnTo>
                  <a:pt x="120000" y="108457"/>
                </a:lnTo>
                <a:lnTo>
                  <a:pt x="120000" y="107937"/>
                </a:lnTo>
                <a:lnTo>
                  <a:pt x="120000" y="2287"/>
                </a:lnTo>
                <a:lnTo>
                  <a:pt x="120000" y="2287"/>
                </a:lnTo>
                <a:lnTo>
                  <a:pt x="120000" y="1767"/>
                </a:lnTo>
                <a:lnTo>
                  <a:pt x="119858" y="1351"/>
                </a:lnTo>
                <a:lnTo>
                  <a:pt x="119716" y="1039"/>
                </a:lnTo>
                <a:lnTo>
                  <a:pt x="119574" y="623"/>
                </a:lnTo>
                <a:lnTo>
                  <a:pt x="119290" y="415"/>
                </a:lnTo>
                <a:lnTo>
                  <a:pt x="119078" y="207"/>
                </a:lnTo>
                <a:lnTo>
                  <a:pt x="118794" y="0"/>
                </a:lnTo>
                <a:lnTo>
                  <a:pt x="118439" y="0"/>
                </a:lnTo>
                <a:lnTo>
                  <a:pt x="118439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" name="Shape 45"/>
          <p:cNvSpPr txBox="1"/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2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1"/>
            <a:ext cx="12192000" cy="52038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13117"/>
                </a:lnTo>
                <a:lnTo>
                  <a:pt x="100354" y="113117"/>
                </a:lnTo>
                <a:lnTo>
                  <a:pt x="96604" y="119707"/>
                </a:lnTo>
                <a:lnTo>
                  <a:pt x="96604" y="119707"/>
                </a:lnTo>
                <a:lnTo>
                  <a:pt x="96520" y="119780"/>
                </a:lnTo>
                <a:lnTo>
                  <a:pt x="96395" y="119890"/>
                </a:lnTo>
                <a:lnTo>
                  <a:pt x="96270" y="120000"/>
                </a:lnTo>
                <a:lnTo>
                  <a:pt x="96166" y="120000"/>
                </a:lnTo>
                <a:lnTo>
                  <a:pt x="96041" y="120000"/>
                </a:lnTo>
                <a:lnTo>
                  <a:pt x="95937" y="119890"/>
                </a:lnTo>
                <a:lnTo>
                  <a:pt x="95812" y="119780"/>
                </a:lnTo>
                <a:lnTo>
                  <a:pt x="95729" y="119707"/>
                </a:lnTo>
                <a:lnTo>
                  <a:pt x="91979" y="113117"/>
                </a:lnTo>
                <a:lnTo>
                  <a:pt x="0" y="11311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" name="Shape 53"/>
          <p:cNvSpPr txBox="1"/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8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0"/>
            <a:ext cx="12192000" cy="2185988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0" y="0"/>
                </a:lnTo>
                <a:lnTo>
                  <a:pt x="0" y="103616"/>
                </a:lnTo>
                <a:lnTo>
                  <a:pt x="19645" y="103616"/>
                </a:lnTo>
                <a:lnTo>
                  <a:pt x="23395" y="119302"/>
                </a:lnTo>
                <a:lnTo>
                  <a:pt x="23395" y="119302"/>
                </a:lnTo>
                <a:lnTo>
                  <a:pt x="23479" y="119477"/>
                </a:lnTo>
                <a:lnTo>
                  <a:pt x="23604" y="119738"/>
                </a:lnTo>
                <a:lnTo>
                  <a:pt x="23729" y="120000"/>
                </a:lnTo>
                <a:lnTo>
                  <a:pt x="23833" y="120000"/>
                </a:lnTo>
                <a:lnTo>
                  <a:pt x="23958" y="120000"/>
                </a:lnTo>
                <a:lnTo>
                  <a:pt x="24062" y="119738"/>
                </a:lnTo>
                <a:lnTo>
                  <a:pt x="24187" y="119477"/>
                </a:lnTo>
                <a:lnTo>
                  <a:pt x="24270" y="119302"/>
                </a:lnTo>
                <a:lnTo>
                  <a:pt x="28020" y="103616"/>
                </a:lnTo>
                <a:lnTo>
                  <a:pt x="120000" y="103616"/>
                </a:lnTo>
                <a:lnTo>
                  <a:pt x="1200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" name="Shape 64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0" i="0" sz="2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0" name="Shape 70"/>
          <p:cNvSpPr/>
          <p:nvPr>
            <p:ph idx="2" type="pic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/>
          <a:lstStyle>
            <a:lvl1pPr indent="-342900" lvl="0" marL="342900" marR="0" rtl="0" algn="ctr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0" type="dt"/>
          </p:nvPr>
        </p:nvSpPr>
        <p:spPr>
          <a:xfrm>
            <a:off x="3885810" y="6041362"/>
            <a:ext cx="9768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1" type="ftr"/>
          </p:nvPr>
        </p:nvSpPr>
        <p:spPr>
          <a:xfrm>
            <a:off x="590396" y="6041362"/>
            <a:ext cx="32954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4862689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SzPts val="1400"/>
              <a:buFont typeface="Century Gothic"/>
              <a:buNone/>
              <a:defRPr b="1" i="0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-22860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○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184150" lvl="1" marL="742950" marR="0" rtl="0" algn="l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Noto Sans Symbols"/>
              <a:buChar char="○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139700" lvl="2" marL="1143000" marR="0" rtl="0" algn="l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152400" lvl="3" marL="16002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152400" lvl="4" marL="20574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164800" lvl="5" marL="24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158400" lvl="6" marL="28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164700" lvl="7" marL="32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158300" lvl="8" marL="3600000" marR="0" rtl="0" algn="l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○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rive.google.com/file/d/1AyNuXneHXuQyp5IwHMID6RqjQX-GYoaH/view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rive.google.com/file/d/1zHT0iThx0xhFXF9MFBFfzES2xpRd491o/view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BatPack </a:t>
            </a:r>
          </a:p>
        </p:txBody>
      </p:sp>
      <p:sp>
        <p:nvSpPr>
          <p:cNvPr id="116" name="Shape 116"/>
          <p:cNvSpPr txBox="1"/>
          <p:nvPr>
            <p:ph idx="1" type="subTitle"/>
          </p:nvPr>
        </p:nvSpPr>
        <p:spPr>
          <a:xfrm>
            <a:off x="810001" y="5280846"/>
            <a:ext cx="10572000" cy="116151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Group 2																		Christian Jackson EE</a:t>
            </a:r>
          </a:p>
          <a:p>
            <a:pPr indent="0" lvl="0" marL="0" marR="0" rtl="0" algn="l">
              <a:spcBef>
                <a:spcPts val="8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										Connor Roggero CPE</a:t>
            </a:r>
          </a:p>
          <a:p>
            <a:pPr indent="0" lvl="0" marL="0" marR="0" rtl="0" algn="l">
              <a:spcBef>
                <a:spcPts val="8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										Lucas Pasqualin CPE</a:t>
            </a:r>
          </a:p>
          <a:p>
            <a:pPr indent="0" lvl="0" marL="0" marR="0" rtl="0" algn="l">
              <a:spcBef>
                <a:spcPts val="8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										Mike Ferraro CPE 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2742" y="895448"/>
            <a:ext cx="3977554" cy="3228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Ultrasonic Sensor - Layout</a:t>
            </a:r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818712" y="2222287"/>
            <a:ext cx="5185800" cy="36387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Cross-Talk 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Sensor Data</a:t>
            </a:r>
          </a:p>
          <a:p>
            <a:pPr lvl="1" rtl="0">
              <a:spcBef>
                <a:spcPts val="96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HC-SR04: average/median </a:t>
            </a:r>
          </a:p>
          <a:p>
            <a:pPr lvl="1" marR="0" rtl="0" algn="l">
              <a:spcBef>
                <a:spcPts val="96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Ezmax3: median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7416" y="2222287"/>
            <a:ext cx="3704700" cy="36486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Optical Sensor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Considerations for measuring 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How it works and calculations 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Material </a:t>
            </a:r>
          </a:p>
          <a:p>
            <a:pPr lvl="2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Reflectivity </a:t>
            </a:r>
          </a:p>
          <a:p>
            <a:pPr lvl="3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/>
              <a:t>Diffuse </a:t>
            </a:r>
          </a:p>
          <a:p>
            <a:pPr lvl="3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/>
              <a:t>Specular </a:t>
            </a:r>
          </a:p>
          <a:p>
            <a:pPr lvl="3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/>
              <a:t>Retro 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Distance 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Size of object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0746" y="2645713"/>
            <a:ext cx="5221175" cy="27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725" y="4456275"/>
            <a:ext cx="1941299" cy="20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Reflectivity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550" y="2650938"/>
            <a:ext cx="3133725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 b="0" l="0" r="24715" t="0"/>
          <a:stretch/>
        </p:blipFill>
        <p:spPr>
          <a:xfrm>
            <a:off x="4529137" y="2650950"/>
            <a:ext cx="3133725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5">
            <a:alphaModFix/>
          </a:blip>
          <a:srcRect b="0" l="0" r="19465" t="0"/>
          <a:stretch/>
        </p:blipFill>
        <p:spPr>
          <a:xfrm>
            <a:off x="8248276" y="2650950"/>
            <a:ext cx="3133725" cy="220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746550" y="5145075"/>
            <a:ext cx="31338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Diffuse Reflectiveness</a:t>
            </a:r>
          </a:p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Rough surfaces cause energy to be </a:t>
            </a: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reflected</a:t>
            </a: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uniformly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4529100" y="5145075"/>
            <a:ext cx="3133800" cy="12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Specular Reflectiveness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Smooth surfaces cause issues for laser sensors if they are not directly perpendicular to the surface.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8311650" y="5145075"/>
            <a:ext cx="31338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Retro-</a:t>
            </a:r>
            <a:r>
              <a:rPr b="1"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Reflectiveness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Surfaces that reflect light with minimal scattering.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Camera</a:t>
            </a:r>
          </a:p>
        </p:txBody>
      </p:sp>
      <p:sp>
        <p:nvSpPr>
          <p:cNvPr id="206" name="Shape 206"/>
          <p:cNvSpPr txBox="1"/>
          <p:nvPr>
            <p:ph idx="2" type="body"/>
          </p:nvPr>
        </p:nvSpPr>
        <p:spPr>
          <a:xfrm>
            <a:off x="1073151" y="2260738"/>
            <a:ext cx="3547500" cy="3600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Raspberry Pi Camera V2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285750" lvl="1" marL="74295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IMX219 chipset</a:t>
            </a:r>
          </a:p>
          <a:p>
            <a:pPr indent="-285750" lvl="1" marL="74295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8 megapixel sensor</a:t>
            </a:r>
          </a:p>
          <a:p>
            <a:pPr indent="-285750" lvl="1" marL="74295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1080p at 30fps</a:t>
            </a:r>
          </a:p>
          <a:p>
            <a:pPr indent="-285750" lvl="1" marL="74295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Normalized colors</a:t>
            </a:r>
          </a:p>
          <a:p>
            <a:pPr indent="-285750" lvl="1" marL="74295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Small footprint for integration in glasses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854" y="446088"/>
            <a:ext cx="4833188" cy="5414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Computer Vision – Sidewalk Detection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Goal - To Deduce the direction of the sidewalk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Two Approaches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Traditional Computer Vision Algorithms</a:t>
            </a:r>
          </a:p>
          <a:p>
            <a:pPr lvl="2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Limited accuracy</a:t>
            </a:r>
          </a:p>
          <a:p>
            <a:pPr lvl="2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Limited Generalizability/ Adaptability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Neural Networks</a:t>
            </a:r>
          </a:p>
          <a:p>
            <a:pPr lvl="2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 lot of effort goes into training</a:t>
            </a:r>
          </a:p>
          <a:p>
            <a:pPr lvl="2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Complex implementation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Color Thresholding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818706" y="2222275"/>
            <a:ext cx="53013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Converting to grayscale results in lost color layer data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RGB and HLS color definitions extracted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Only the R channel was chosen from RGB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Only the S channel was chosen from HLS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-US"/>
              <a:t>Both color spaces were thresholded and </a:t>
            </a:r>
            <a:r>
              <a:rPr lang="en-US"/>
              <a:t>binarized</a:t>
            </a:r>
            <a:r>
              <a:rPr lang="en-US"/>
              <a:t> before combining.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397" y="2679481"/>
            <a:ext cx="4761600" cy="124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0397" y="3850379"/>
            <a:ext cx="4761600" cy="11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0400" y="4964575"/>
            <a:ext cx="4761600" cy="1162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Contours and Sliding Windows</a:t>
            </a:r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818705" y="2222275"/>
            <a:ext cx="62613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largest contour was found within thresholded image.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-US"/>
              <a:t>Sliding windows were applied around the perspective transform to calculate a second order polynomial.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-US"/>
              <a:t>Both the right and left line calculated. </a:t>
            </a: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5135" y="2203423"/>
            <a:ext cx="3215515" cy="201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5125" y="4215032"/>
            <a:ext cx="3215515" cy="2012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Final Result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818706" y="2222275"/>
            <a:ext cx="52293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Once the image was fully defined, it was brought back to normal perspective.</a:t>
            </a:r>
          </a:p>
          <a:p>
            <a:pPr indent="-342900" lvl="0" marL="9144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Based off average human height 5’ 7”</a:t>
            </a:r>
          </a:p>
          <a:p>
            <a:pPr indent="-342900" lvl="0" marL="9144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Can tell how off the user is to the center of the sidewalk</a:t>
            </a:r>
          </a:p>
          <a:p>
            <a:pPr indent="-342900" lvl="0" marL="914400">
              <a:spcBef>
                <a:spcPts val="0"/>
              </a:spcBef>
              <a:buSzPts val="1800"/>
              <a:buChar char="●"/>
            </a:pPr>
            <a:r>
              <a:rPr lang="en-US"/>
              <a:t>Left and right vibrations would activate accordingly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1800" y="2489150"/>
            <a:ext cx="5150500" cy="32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 title="Sequence 01.mp4">
            <a:hlinkClick r:id="rId3"/>
          </p:cNvPr>
          <p:cNvSpPr/>
          <p:nvPr/>
        </p:nvSpPr>
        <p:spPr>
          <a:xfrm>
            <a:off x="1863275" y="254463"/>
            <a:ext cx="8465450" cy="63490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 title="Sequence 01_1.mp4">
            <a:hlinkClick r:id="rId3"/>
          </p:cNvPr>
          <p:cNvSpPr/>
          <p:nvPr/>
        </p:nvSpPr>
        <p:spPr>
          <a:xfrm>
            <a:off x="1870200" y="259650"/>
            <a:ext cx="8451600" cy="633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Motivations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advancement in technology for visually impaired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Breakthroughs in Computer Vision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39 million blind, 246 million legally blind </a:t>
            </a:r>
            <a:r>
              <a:rPr b="0" i="1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(World Health Organization)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Improve quality of life for the visually impaired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Users of walking sticks have one hand occupied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Neural Networks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275" y="3594525"/>
            <a:ext cx="5144775" cy="24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2775" y="3419349"/>
            <a:ext cx="4975975" cy="27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2005275" y="2520850"/>
            <a:ext cx="7700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818712" y="1473662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-US"/>
              <a:t>What is a Neural Network?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Neural Networks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2005275" y="2520850"/>
            <a:ext cx="7700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725137" y="2355962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Noto Sans Symbols"/>
              <a:buChar char="●"/>
            </a:pPr>
            <a:r>
              <a:rPr lang="en-US"/>
              <a:t>State of the Art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Tools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Pytorch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Theanos/TensorFlow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Keras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-US"/>
              <a:t>Too slow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325" y="2355950"/>
            <a:ext cx="7111675" cy="40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Neural Networks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2005275" y="2520850"/>
            <a:ext cx="7700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725137" y="2355962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575" y="2838300"/>
            <a:ext cx="5272150" cy="23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0350" y="2520850"/>
            <a:ext cx="5959950" cy="29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614950" y="2286000"/>
            <a:ext cx="44919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>
                <a:solidFill>
                  <a:srgbClr val="FEFEFE"/>
                </a:solidFill>
              </a:rPr>
              <a:t>YOLO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7058525" y="2112200"/>
            <a:ext cx="36228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>
                <a:solidFill>
                  <a:srgbClr val="F3F3F3"/>
                </a:solidFill>
              </a:rPr>
              <a:t>TensorBox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User Interface</a:t>
            </a:r>
          </a:p>
        </p:txBody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818700" y="2222275"/>
            <a:ext cx="10554600" cy="14691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Input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Switches on straps and belt 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Controls on/off of Batpack, Laser Sensor, Computer Vision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Output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Haptic feedback</a:t>
            </a: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850" y="3571975"/>
            <a:ext cx="2765601" cy="27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8637" y="3571975"/>
            <a:ext cx="2723787" cy="27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1422800" y="6320375"/>
            <a:ext cx="27657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Belt Feedback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4595675" y="6320375"/>
            <a:ext cx="27657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7747675" y="6320375"/>
            <a:ext cx="29028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Sidewalk Detection Feedback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Vibrator Units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818706" y="2222275"/>
            <a:ext cx="5438700" cy="36366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ERM (Eccentric Rotating Mass) Vibration Motor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Uses a centrifugal force while mass is rotating.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Slim enough to be sewn into belt and straps.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In one package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PWM (Pulse Width Modulation)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Used to determine vibration strength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Important feedback for object distance to user</a:t>
            </a:r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823" y="4014698"/>
            <a:ext cx="3509650" cy="24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2395" y="2077745"/>
            <a:ext cx="2688500" cy="18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lang="en-US"/>
              <a:t>Power System</a:t>
            </a:r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818725" y="2424462"/>
            <a:ext cx="10554600" cy="36366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Two Phone Batteries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Commercially Available Phone Battery 1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5V Output, same voltage as most components need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3 Amp max current, 1A Port, and a 2A Port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22,400 mAh life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Solar Recharge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Very convenient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Easy to replace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Relatively inexpensive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Can be swapped out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Used to power main PCB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998" y="2424488"/>
            <a:ext cx="3686002" cy="363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Power System</a:t>
            </a:r>
          </a:p>
        </p:txBody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Commercially Available Phone Battery 2</a:t>
            </a:r>
          </a:p>
          <a:p>
            <a: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3.4 Amps Max 5 Volt</a:t>
            </a:r>
          </a:p>
          <a:p>
            <a: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2 USB Ports</a:t>
            </a:r>
          </a:p>
          <a:p>
            <a: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12,000 mAh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Cheap</a:t>
            </a:r>
          </a:p>
          <a:p>
            <a:pPr indent="-342900" lvl="0" marL="457200">
              <a:spcBef>
                <a:spcPts val="0"/>
              </a:spcBef>
              <a:buSzPts val="1800"/>
              <a:buChar char="○"/>
            </a:pPr>
            <a:r>
              <a:rPr lang="en-US"/>
              <a:t>Used to power secondary PCB for laser and Raspberry Pi</a:t>
            </a:r>
          </a:p>
        </p:txBody>
      </p: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7635" y="2222275"/>
            <a:ext cx="2584365" cy="463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Power System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818712" y="2298487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USB Power Delivery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Directly feeds to sensors &amp; Microcontroller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Voltage Regulator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3V output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For vibrators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7675" y="4553778"/>
            <a:ext cx="4214326" cy="230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675" y="2123100"/>
            <a:ext cx="4214325" cy="24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type="title"/>
          </p:nvPr>
        </p:nvSpPr>
        <p:spPr>
          <a:xfrm>
            <a:off x="0" y="-125162"/>
            <a:ext cx="10572000" cy="9705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PCB Schematic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6750"/>
            <a:ext cx="12191999" cy="596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PCB Layout</a:t>
            </a:r>
          </a:p>
        </p:txBody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Simple enough for two layers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Voltage Regulator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ATMega328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USB Power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Vibrator Driver Circuits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700" y="1901150"/>
            <a:ext cx="6189300" cy="49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Goals and Objectives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build a device that will provide blind users with all of the functionality that a cane provides, but using modern technology. Users should be able to readily tell where they’re going, detect obstacles, and have both hands free while doing so.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8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Administration </a:t>
            </a:r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r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Budget</a:t>
            </a:r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00" y="2559313"/>
            <a:ext cx="7886798" cy="4081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Actual Cost </a:t>
            </a:r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314" y="2339175"/>
            <a:ext cx="8313377" cy="431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Work Distribution</a:t>
            </a:r>
          </a:p>
        </p:txBody>
      </p:sp>
      <p:graphicFrame>
        <p:nvGraphicFramePr>
          <p:cNvPr id="353" name="Shape 353"/>
          <p:cNvGraphicFramePr/>
          <p:nvPr/>
        </p:nvGraphicFramePr>
        <p:xfrm>
          <a:off x="392700" y="2740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{5CFB0E2B-717A-42E5-8E68-550E2E67B3D5}</a:tableStyleId>
              </a:tblPr>
              <a:tblGrid>
                <a:gridCol w="1901100"/>
                <a:gridCol w="1901100"/>
                <a:gridCol w="1901100"/>
                <a:gridCol w="1901100"/>
                <a:gridCol w="1901100"/>
                <a:gridCol w="1901100"/>
              </a:tblGrid>
              <a:tr h="5097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Name</a:t>
                      </a:r>
                    </a:p>
                  </a:txBody>
                  <a:tcPr marT="91425" marB="91425" marR="91425" marL="91425" anchor="ctr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PCB</a:t>
                      </a: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381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Computer Vision</a:t>
                      </a: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Laser Rangefinder</a:t>
                      </a: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Ultrasonic Sensor</a:t>
                      </a: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Human 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Factors</a:t>
                      </a: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381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097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Christian</a:t>
                      </a:r>
                    </a:p>
                  </a:txBody>
                  <a:tcPr marT="91425" marB="91425" marR="91425" marL="91425" anchor="ctr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381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762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381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097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Connor</a:t>
                      </a:r>
                    </a:p>
                  </a:txBody>
                  <a:tcPr marT="91425" marB="91425" marR="91425" marL="91425" anchor="ctr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762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097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Lucas</a:t>
                      </a:r>
                    </a:p>
                  </a:txBody>
                  <a:tcPr marT="91425" marB="91425" marR="91425" marL="91425" anchor="ctr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762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097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Mike</a:t>
                      </a:r>
                    </a:p>
                  </a:txBody>
                  <a:tcPr marT="91425" marB="91425" marR="91425" marL="91425" anchor="ctr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762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00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000" y="152400"/>
            <a:ext cx="11456009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lang="en-US"/>
              <a:t>Issues </a:t>
            </a:r>
          </a:p>
        </p:txBody>
      </p:sp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54650" y="-1226425"/>
            <a:ext cx="4099874" cy="1146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lang="en-US"/>
              <a:t>PCB Lessons Learned</a:t>
            </a:r>
          </a:p>
        </p:txBody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818700" y="2222275"/>
            <a:ext cx="10554600" cy="45141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PCB V1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PCB V2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Corrected Pinout for ATMega328 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Voltage regulation circuit improved</a:t>
            </a:r>
          </a:p>
          <a:p>
            <a:pPr lvl="2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More Precision</a:t>
            </a:r>
          </a:p>
          <a:p>
            <a:pPr lvl="2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Higher Amperage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PCB V3 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Added Crystal Clock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Direct soldering pads changed to molex connector pins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Added capacitor to aREF pinout 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Added ground and power plane 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Kitchen Knife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PCB V4 (Future)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Fix crystal grounding issue</a:t>
            </a:r>
          </a:p>
          <a:p>
            <a:pPr lvl="2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Ground pour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Add data lines 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Bypass capacitors 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Separate laser and belt to individual circuits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Vibrators not working</a:t>
            </a:r>
          </a:p>
        </p:txBody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Software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Bit Banging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Hardware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Transistors not grounded on PCB V3</a:t>
            </a:r>
          </a:p>
          <a:p>
            <a:pPr indent="-330200" lvl="1" marL="914400" rtl="0">
              <a:spcBef>
                <a:spcPts val="0"/>
              </a:spcBef>
              <a:buSzPts val="1600"/>
              <a:buChar char="○"/>
            </a:pPr>
            <a:r>
              <a:rPr lang="en-US"/>
              <a:t>Low Quality Vibrators avaIlable in the Market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Broken Components	</a:t>
            </a:r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EZ3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Burned while soldering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Rasp Pi v2 camera 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Static discharge in car ride home from demo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Vibrators </a:t>
            </a:r>
          </a:p>
          <a:p>
            <a:pPr indent="-330200" lvl="1" marL="914400" rtl="0">
              <a:spcBef>
                <a:spcPts val="0"/>
              </a:spcBef>
              <a:buSzPts val="1600"/>
              <a:buChar char="○"/>
            </a:pPr>
            <a:r>
              <a:rPr lang="en-US"/>
              <a:t>Poor quality leads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Laser Issues </a:t>
            </a:r>
          </a:p>
        </p:txBody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I2C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NACKs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Cascading </a:t>
            </a:r>
            <a:r>
              <a:rPr lang="en-US"/>
              <a:t>failure</a:t>
            </a:r>
            <a:r>
              <a:rPr lang="en-US"/>
              <a:t>, crashing chip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Sensitive to change in voltage 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Vibrator voltage changing too fast, crashed chip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Software fixes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PID Controlled software for controlled vibrators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Watchdog interrupt vector with both software and hardware resets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Hardware fixes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Tested 50uF, 400uF, 680uF, 1000uF, 2000uF, 3000uF bypass capacitors 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Moved to seperate board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Redid wiring</a:t>
            </a:r>
          </a:p>
          <a:p>
            <a:pPr indent="-342900" lvl="1" marL="914400" rtl="0">
              <a:spcBef>
                <a:spcPts val="0"/>
              </a:spcBef>
              <a:buSzPts val="1800"/>
              <a:buChar char="○"/>
            </a:pPr>
            <a:r>
              <a:rPr lang="en-US" sz="1800"/>
              <a:t>Hot glue, hot glue, more hot glue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89" name="Shape 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5075" y="2222275"/>
            <a:ext cx="2382074" cy="363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Specifications</a:t>
            </a:r>
          </a:p>
        </p:txBody>
      </p:sp>
      <p:sp>
        <p:nvSpPr>
          <p:cNvPr id="135" name="Shape 135"/>
          <p:cNvSpPr txBox="1"/>
          <p:nvPr>
            <p:ph idx="2" type="body"/>
          </p:nvPr>
        </p:nvSpPr>
        <p:spPr>
          <a:xfrm>
            <a:off x="814729" y="2410692"/>
            <a:ext cx="5189856" cy="345036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Unit Housing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Dimensions	: Fit in Backpack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Weight		: Less than </a:t>
            </a:r>
            <a:r>
              <a:rPr lang="en-US" sz="1400"/>
              <a:t>10</a:t>
            </a: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lbs </a:t>
            </a:r>
          </a:p>
          <a:p>
            <a:pPr indent="-342900" lvl="0" marL="34290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Micro-Controller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I/O		: I2C and SPI Communication Protocols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		: Less than 1.5W</a:t>
            </a:r>
          </a:p>
          <a:p>
            <a:pPr indent="-342900" lvl="0" marL="34290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Ultrasonic Sensor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Distance	: More than 2m</a:t>
            </a:r>
          </a:p>
          <a:p>
            <a:pPr indent="-342900" lvl="0" marL="34290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Laser Sensor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Distance	: More than 5m</a:t>
            </a:r>
          </a:p>
        </p:txBody>
      </p:sp>
      <p:sp>
        <p:nvSpPr>
          <p:cNvPr id="136" name="Shape 136"/>
          <p:cNvSpPr txBox="1"/>
          <p:nvPr>
            <p:ph idx="4" type="body"/>
          </p:nvPr>
        </p:nvSpPr>
        <p:spPr>
          <a:xfrm>
            <a:off x="6187415" y="2410692"/>
            <a:ext cx="5194583" cy="345036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Vibration Unit(s)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	: </a:t>
            </a:r>
            <a:r>
              <a:rPr lang="en-US" sz="1400"/>
              <a:t>150 m</a:t>
            </a: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Signal	: PWM</a:t>
            </a:r>
          </a:p>
          <a:p>
            <a:pPr indent="-342900" lvl="0" marL="34290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Camera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Resolution	: Compatible for Computer Vision 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Frame Rate	: 24 Hz</a:t>
            </a:r>
          </a:p>
          <a:p>
            <a:pPr indent="-342900" lvl="0" marL="34290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Battery Supply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Capacity	: At least 20000mAh</a:t>
            </a:r>
          </a:p>
          <a:p>
            <a:pPr indent="-285750" lvl="1" marL="742950" marR="0" rtl="0" algn="l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b="0" i="0" lang="en-US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Duration	: &gt; 24hrs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Microcontroller Issues </a:t>
            </a:r>
          </a:p>
        </p:txBody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ATmega 328 vs ATmega 328p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Bootloader vs no Bootloader 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Unable to flash fuses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No crystal in PCB 2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In PCB 3, the Crystal Resonator not grounded 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Hardwire ground? Nope.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Internal 8MHz clock </a:t>
            </a:r>
            <a:r>
              <a:rPr lang="en-US"/>
              <a:t>unavailable</a:t>
            </a:r>
            <a:r>
              <a:rPr lang="en-US"/>
              <a:t>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Bad connections ? Soldering did not help.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Final solution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Using crystal resonator onboard the uno</a:t>
            </a:r>
          </a:p>
          <a:p>
            <a:pPr indent="-330200" lvl="1" marL="914400" rtl="0">
              <a:spcBef>
                <a:spcPts val="0"/>
              </a:spcBef>
              <a:buSzPts val="1600"/>
              <a:buChar char="○"/>
            </a:pPr>
            <a:r>
              <a:rPr lang="en-US"/>
              <a:t>Hardwired connections to </a:t>
            </a:r>
            <a:r>
              <a:rPr lang="en-US"/>
              <a:t>necessary</a:t>
            </a:r>
            <a:r>
              <a:rPr lang="en-US"/>
              <a:t> pins on PCB </a:t>
            </a:r>
          </a:p>
        </p:txBody>
      </p:sp>
      <p:pic>
        <p:nvPicPr>
          <p:cNvPr id="396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3650" y="2594200"/>
            <a:ext cx="2308199" cy="177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3650" y="4471825"/>
            <a:ext cx="2308200" cy="17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Lessons Learned in Testing</a:t>
            </a:r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Not enough time for Proper QA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When all vibrators run at once, it can be very confusing 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Laser / Belt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○"/>
            </a:pPr>
            <a:r>
              <a:rPr lang="en-US"/>
              <a:t>Different methods of vibrating to the user, discrete and continuous were tested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Bloopers </a:t>
            </a:r>
          </a:p>
        </p:txBody>
      </p:sp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073" y="2479275"/>
            <a:ext cx="3142674" cy="227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7850" y="2285075"/>
            <a:ext cx="5202376" cy="423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7147" y="2535500"/>
            <a:ext cx="2998302" cy="216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523624" y="3024300"/>
            <a:ext cx="1985701" cy="55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/>
        </p:nvSpPr>
        <p:spPr>
          <a:xfrm>
            <a:off x="3975198" y="2921172"/>
            <a:ext cx="424160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b="0" i="0" lang="en-US" sz="6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lang="en-US"/>
              <a:t>Modules 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818700" y="2222275"/>
            <a:ext cx="5590500" cy="38646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Main housing in a Traditional Backpack</a:t>
            </a:r>
          </a:p>
          <a:p>
            <a:pPr lvl="1" marR="0" rtl="0" algn="l">
              <a:spcBef>
                <a:spcPts val="96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Battery</a:t>
            </a:r>
          </a:p>
          <a:p>
            <a:pPr lvl="1" marR="0" rtl="0" algn="l">
              <a:spcBef>
                <a:spcPts val="96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PCB</a:t>
            </a:r>
          </a:p>
          <a:p>
            <a:pPr lvl="1" marR="0" rtl="0" algn="l">
              <a:spcBef>
                <a:spcPts val="96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Raspberry Pi</a:t>
            </a:r>
          </a:p>
          <a:p>
            <a:pPr lvl="1" marR="0" rtl="0" algn="l">
              <a:spcBef>
                <a:spcPts val="96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Storage for Glasses</a:t>
            </a:r>
          </a:p>
          <a:p>
            <a:pPr lvl="1" marR="0" rtl="0" algn="l">
              <a:spcBef>
                <a:spcPts val="96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Interface on straps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Belt across user’s waist for ultrasonic sensors and vibration units.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Glasses used for directed obstacle detection. </a:t>
            </a:r>
          </a:p>
          <a:p>
            <a:pPr indent="-342900" lvl="0" marL="342900" marR="0" rtl="0" algn="l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Camera for computer vision (Experimental)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b="0" l="23342" r="0" t="0"/>
          <a:stretch/>
        </p:blipFill>
        <p:spPr>
          <a:xfrm>
            <a:off x="6472425" y="2823400"/>
            <a:ext cx="5113025" cy="32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How we got to the Batpack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818700" y="2222274"/>
            <a:ext cx="10554600" cy="3845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The SideStick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Still have a hand occupied</a:t>
            </a:r>
          </a:p>
          <a:p>
            <a:pPr indent="-330200" lvl="1" marL="914400" rtl="0">
              <a:spcBef>
                <a:spcPts val="0"/>
              </a:spcBef>
              <a:buSzPts val="1600"/>
              <a:buChar char="○"/>
            </a:pPr>
            <a:r>
              <a:rPr lang="en-US"/>
              <a:t>Too bulky for comfortable use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The fanny pack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Limited space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No where to hold glasses</a:t>
            </a:r>
          </a:p>
          <a:p>
            <a:pPr indent="-330200" lvl="1" marL="914400" rtl="0">
              <a:spcBef>
                <a:spcPts val="0"/>
              </a:spcBef>
              <a:buSzPts val="1600"/>
              <a:buChar char="○"/>
            </a:pPr>
            <a:r>
              <a:rPr lang="en-US"/>
              <a:t>Not stylish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The BatPack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Easily holds all components needed, with extra space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Can hold collapsible walking stick</a:t>
            </a:r>
          </a:p>
          <a:p>
            <a:pPr indent="-330200" lvl="1" marL="914400" rtl="0">
              <a:spcBef>
                <a:spcPts val="0"/>
              </a:spcBef>
              <a:buSzPts val="1600"/>
              <a:buChar char="○"/>
            </a:pPr>
            <a:r>
              <a:rPr lang="en-US"/>
              <a:t>Room for user interface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Belt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818712" y="2222287"/>
            <a:ext cx="5185800" cy="36387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Composed of 3 ultrasonic sensors around the front and side of the user.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Ultrasonic sensors in 3d printed housing.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Sewn into the belt.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Vibration units on user’s side for each sensor.</a:t>
            </a:r>
          </a:p>
          <a:p>
            <a:pPr indent="-114300" lvl="0" marL="1143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425" y="2222275"/>
            <a:ext cx="4622678" cy="36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Font typeface="Century Gothic"/>
              <a:buNone/>
            </a:pPr>
            <a:r>
              <a:rPr b="1" i="0" lang="en-US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Ultrasonic Sensors </a:t>
            </a:r>
          </a:p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742512" y="2222287"/>
            <a:ext cx="10554600" cy="36366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Working and Calculations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r>
              <a:rPr lang="en-US"/>
              <a:t>Considerations when measuring 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Distance 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Size of object</a:t>
            </a:r>
          </a:p>
          <a:p>
            <a:pPr lvl="1" marR="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Size of beam  </a:t>
            </a:r>
          </a:p>
          <a:p>
            <a:pPr lvl="2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EZ: Emily’s </a:t>
            </a:r>
            <a:r>
              <a:rPr lang="en-US"/>
              <a:t>Marathon</a:t>
            </a:r>
            <a:r>
              <a:rPr lang="en-US"/>
              <a:t>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4725" y="2222275"/>
            <a:ext cx="2510600" cy="15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4725" y="4595325"/>
            <a:ext cx="2510599" cy="17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810000" y="447188"/>
            <a:ext cx="10572000" cy="970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Ultrasonic Sensors - Specs </a:t>
            </a:r>
          </a:p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818712" y="2222287"/>
            <a:ext cx="10554600" cy="3636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988" y="2514600"/>
            <a:ext cx="71532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6850" y="2538300"/>
            <a:ext cx="2510599" cy="17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6850" y="4927913"/>
            <a:ext cx="2510600" cy="15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000" y="4619950"/>
            <a:ext cx="7153202" cy="17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Quotable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