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embeddedFontLs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9AACB4B-C15F-413B-AF38-3B9BFDD28DE7}">
  <a:tblStyle styleId="{F9AACB4B-C15F-413B-AF38-3B9BFDD28D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-3175"/>
            <a:ext cx="12192000" cy="5203825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13117"/>
                </a:lnTo>
                <a:lnTo>
                  <a:pt x="19645" y="113117"/>
                </a:lnTo>
                <a:lnTo>
                  <a:pt x="23395" y="119707"/>
                </a:lnTo>
                <a:lnTo>
                  <a:pt x="23395" y="119707"/>
                </a:lnTo>
                <a:lnTo>
                  <a:pt x="23479" y="119780"/>
                </a:lnTo>
                <a:lnTo>
                  <a:pt x="23604" y="119890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890"/>
                </a:lnTo>
                <a:lnTo>
                  <a:pt x="24187" y="119780"/>
                </a:lnTo>
                <a:lnTo>
                  <a:pt x="24270" y="119707"/>
                </a:lnTo>
                <a:lnTo>
                  <a:pt x="28020" y="113117"/>
                </a:lnTo>
                <a:lnTo>
                  <a:pt x="120000" y="113117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" name="Shape 1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5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7" name="Shape 77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31697" y="1081456"/>
            <a:ext cx="6332416" cy="3239188"/>
          </a:xfrm>
          <a:custGeom>
            <a:pathLst>
              <a:path extrusionOk="0" h="120000" w="12000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140884" y="2286585"/>
            <a:ext cx="4895115" cy="2503972"/>
          </a:xfrm>
          <a:custGeom>
            <a:pathLst>
              <a:path extrusionOk="0" h="120000" w="12000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3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669651" y="446089"/>
            <a:ext cx="4522349" cy="5414962"/>
          </a:xfrm>
          <a:custGeom>
            <a:pathLst>
              <a:path extrusionOk="0" h="120000" w="120000">
                <a:moveTo>
                  <a:pt x="7627" y="0"/>
                </a:moveTo>
                <a:lnTo>
                  <a:pt x="7627" y="33250"/>
                </a:lnTo>
                <a:lnTo>
                  <a:pt x="333" y="38111"/>
                </a:lnTo>
                <a:lnTo>
                  <a:pt x="333" y="38111"/>
                </a:lnTo>
                <a:lnTo>
                  <a:pt x="250" y="38222"/>
                </a:lnTo>
                <a:lnTo>
                  <a:pt x="125" y="38388"/>
                </a:lnTo>
                <a:lnTo>
                  <a:pt x="0" y="38527"/>
                </a:lnTo>
                <a:lnTo>
                  <a:pt x="0" y="38694"/>
                </a:lnTo>
                <a:lnTo>
                  <a:pt x="0" y="38861"/>
                </a:lnTo>
                <a:lnTo>
                  <a:pt x="125" y="39000"/>
                </a:lnTo>
                <a:lnTo>
                  <a:pt x="250" y="39166"/>
                </a:lnTo>
                <a:lnTo>
                  <a:pt x="333" y="39277"/>
                </a:lnTo>
                <a:lnTo>
                  <a:pt x="7627" y="44138"/>
                </a:lnTo>
                <a:lnTo>
                  <a:pt x="7627" y="120000"/>
                </a:lnTo>
                <a:lnTo>
                  <a:pt x="119999" y="120000"/>
                </a:lnTo>
                <a:lnTo>
                  <a:pt x="119999" y="0"/>
                </a:lnTo>
                <a:lnTo>
                  <a:pt x="762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" name="Shape 2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073151" y="446087"/>
            <a:ext cx="3547533" cy="1814651"/>
          </a:xfrm>
          <a:custGeom>
            <a:pathLst>
              <a:path extrusionOk="0" h="120000" w="12000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2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1"/>
            <a:ext cx="12192000" cy="52038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3117"/>
                </a:lnTo>
                <a:lnTo>
                  <a:pt x="100354" y="113117"/>
                </a:lnTo>
                <a:lnTo>
                  <a:pt x="96604" y="119707"/>
                </a:lnTo>
                <a:lnTo>
                  <a:pt x="96604" y="119707"/>
                </a:lnTo>
                <a:lnTo>
                  <a:pt x="96520" y="119780"/>
                </a:lnTo>
                <a:lnTo>
                  <a:pt x="96395" y="119890"/>
                </a:lnTo>
                <a:lnTo>
                  <a:pt x="96270" y="120000"/>
                </a:lnTo>
                <a:lnTo>
                  <a:pt x="96166" y="120000"/>
                </a:lnTo>
                <a:lnTo>
                  <a:pt x="96041" y="120000"/>
                </a:lnTo>
                <a:lnTo>
                  <a:pt x="95937" y="119890"/>
                </a:lnTo>
                <a:lnTo>
                  <a:pt x="95812" y="119780"/>
                </a:lnTo>
                <a:lnTo>
                  <a:pt x="95729" y="119707"/>
                </a:lnTo>
                <a:lnTo>
                  <a:pt x="91979" y="113117"/>
                </a:lnTo>
                <a:lnTo>
                  <a:pt x="0" y="11311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-342900" lvl="0" marL="3429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5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BatPack </a:t>
            </a: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810001" y="5280846"/>
            <a:ext cx="10572000" cy="116151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2																		Christian Jackson</a:t>
            </a:r>
          </a:p>
          <a:p>
            <a:pPr indent="0" lvl="0" marL="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														Connor Roggero</a:t>
            </a:r>
          </a:p>
          <a:p>
            <a:pPr indent="0" lvl="0" marL="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														Lucas Pasqualin</a:t>
            </a:r>
          </a:p>
          <a:p>
            <a:pPr indent="0" lvl="0" marL="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														Mike Ferraro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742" y="895448"/>
            <a:ext cx="3977554" cy="322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Ultrasonic Sensor - Layout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18712" y="2222287"/>
            <a:ext cx="5185800" cy="3638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Cross-Talk 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Filter Sensor Data</a:t>
            </a:r>
          </a:p>
          <a:p>
            <a:pPr lvl="1" marR="0" rtl="0" algn="l">
              <a:spcBef>
                <a:spcPts val="96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Ezmax3: median</a:t>
            </a:r>
          </a:p>
          <a:p>
            <a:pPr lvl="1" marR="0" rtl="0" algn="l">
              <a:spcBef>
                <a:spcPts val="96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HC-SR04: average 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7416" y="2222287"/>
            <a:ext cx="3704700" cy="3648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Optical Sensor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Considerations for measuring 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How it works and calculations 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Material 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Reflectivity </a:t>
            </a:r>
          </a:p>
          <a:p>
            <a:pPr lvl="3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/>
              <a:t>Diffuse </a:t>
            </a:r>
          </a:p>
          <a:p>
            <a:pPr lvl="3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/>
              <a:t>Specular </a:t>
            </a:r>
          </a:p>
          <a:p>
            <a:pPr lvl="3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US"/>
              <a:t>Retro 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Distance 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Size of object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746" y="2645713"/>
            <a:ext cx="5221175" cy="27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725" y="4456275"/>
            <a:ext cx="1941299" cy="20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Reflectivity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50" y="2650938"/>
            <a:ext cx="31337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24715" t="0"/>
          <a:stretch/>
        </p:blipFill>
        <p:spPr>
          <a:xfrm>
            <a:off x="4529137" y="2650950"/>
            <a:ext cx="31337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0" l="0" r="19465" t="0"/>
          <a:stretch/>
        </p:blipFill>
        <p:spPr>
          <a:xfrm>
            <a:off x="8248276" y="2650950"/>
            <a:ext cx="3133725" cy="22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746550" y="5145075"/>
            <a:ext cx="31338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Diffuse Reflectiveness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Rough surfaces cause energy to be </a:t>
            </a: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reflected</a:t>
            </a: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uniformly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529100" y="5145075"/>
            <a:ext cx="3133800" cy="12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Specular Reflectiveness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Smooth surfaces cause issues for laser sensors if they are not directly perpendicular to the surface.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8311650" y="5145075"/>
            <a:ext cx="31338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Retro-</a:t>
            </a:r>
            <a:r>
              <a:rPr b="1"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Reflectiveness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Surfaces that reflect light with minimal scattering.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Camera</a:t>
            </a:r>
          </a:p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1073151" y="2260738"/>
            <a:ext cx="3547500" cy="3600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Raspberry Pi Camera V2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85750" lvl="1" marL="74295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IMX219 chipset</a:t>
            </a:r>
          </a:p>
          <a:p>
            <a:pPr indent="-285750" lvl="1" marL="74295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8 megapixel sensor</a:t>
            </a:r>
          </a:p>
          <a:p>
            <a:pPr indent="-285750" lvl="1" marL="74295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1080p at 30fps</a:t>
            </a:r>
          </a:p>
          <a:p>
            <a:pPr indent="-285750" lvl="1" marL="74295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Normalized colors</a:t>
            </a:r>
          </a:p>
          <a:p>
            <a:pPr indent="-285750" lvl="1" marL="74295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Small footprint for integration in glasses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854" y="446088"/>
            <a:ext cx="4833188" cy="5414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Vision – Sidewalk Detection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Goal - To Deduce the direction of the sidewalk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Two Approaches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Traditional Computer Vision Algorithms</a:t>
            </a:r>
          </a:p>
          <a:p>
            <a:pPr lvl="2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Limited accuracy</a:t>
            </a:r>
          </a:p>
          <a:p>
            <a:pPr lvl="2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Limited Generalizability/ Adaptability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Neural Networks</a:t>
            </a:r>
          </a:p>
          <a:p>
            <a:pPr lvl="2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 lot of effort goes into training</a:t>
            </a:r>
          </a:p>
          <a:p>
            <a:pPr lvl="2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Complex implementation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Traditional Computer Vision Algorithms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HSV Colorspace - Makes the algorithm more adaptable to changes in lighting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Canny Edge detection (Sobel) - Finds edges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Hough Transform Attempts to Look for  - Lines in the edges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-US"/>
              <a:t>From the two lines, decide on a direction 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263" y="2222275"/>
            <a:ext cx="102774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HSV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538" y="2459776"/>
            <a:ext cx="8192925" cy="40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Canny + Hough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300" y="2559363"/>
            <a:ext cx="100679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Neural Networks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75" y="3594525"/>
            <a:ext cx="5144775" cy="24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2775" y="3419349"/>
            <a:ext cx="4975975" cy="2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2005275" y="2520850"/>
            <a:ext cx="77001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818712" y="1473662"/>
            <a:ext cx="10554600" cy="363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-US"/>
              <a:t>What is a Neural Network?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Neural Networks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75" y="3594525"/>
            <a:ext cx="5144775" cy="24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2775" y="3419349"/>
            <a:ext cx="4975975" cy="2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005275" y="2520850"/>
            <a:ext cx="77001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818712" y="1473662"/>
            <a:ext cx="10554600" cy="363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-US"/>
              <a:t>What is a Neural Network?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Motivations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advancement in technology for visually impaired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Breakthroughs in Computer Vision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39 million blind, 246 million legally blind </a:t>
            </a:r>
            <a:r>
              <a:rPr b="0" i="1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(World Health Organization)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 quality of life for the visually impaired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Users of walking sticks have one hand occupied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Neural Networks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005275" y="2520850"/>
            <a:ext cx="77001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725137" y="2355962"/>
            <a:ext cx="10554600" cy="363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/>
              <a:t>State of the Art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Tools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Pytorch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Theanos</a:t>
            </a:r>
          </a:p>
          <a:p>
            <a:pPr indent="-330200" lvl="1" marL="914400" rtl="0">
              <a:spcBef>
                <a:spcPts val="0"/>
              </a:spcBef>
              <a:buSzPts val="1600"/>
              <a:buChar char="○"/>
            </a:pPr>
            <a:r>
              <a:rPr lang="en-US"/>
              <a:t>Spark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554" y="2355950"/>
            <a:ext cx="7542441" cy="40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Neural Networks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2005275" y="2520850"/>
            <a:ext cx="77001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725137" y="2355962"/>
            <a:ext cx="10554600" cy="363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75" y="2838300"/>
            <a:ext cx="5272150" cy="23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350" y="2520850"/>
            <a:ext cx="5959950" cy="29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614950" y="2286000"/>
            <a:ext cx="44919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solidFill>
                  <a:srgbClr val="FEFEFE"/>
                </a:solidFill>
              </a:rPr>
              <a:t>YOLO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058525" y="2112200"/>
            <a:ext cx="36228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solidFill>
                  <a:srgbClr val="F3F3F3"/>
                </a:solidFill>
              </a:rPr>
              <a:t>TensorBox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 Interface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818700" y="2222275"/>
            <a:ext cx="10554600" cy="1469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Input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Buttons along straps of Batpack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Controls on/off of Batpack, Laser Sensor, Computer Vision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Output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Haptic feedback</a:t>
            </a: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850" y="3571975"/>
            <a:ext cx="2765601" cy="2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632" y="3571975"/>
            <a:ext cx="3181824" cy="2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8637" y="3571975"/>
            <a:ext cx="2723787" cy="27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422800" y="6320375"/>
            <a:ext cx="27657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Belt Feedback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595675" y="6320375"/>
            <a:ext cx="27657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Optical Sensor Feedback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7747675" y="6320375"/>
            <a:ext cx="2902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Sidewalk Detection Feedback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Vibrator Units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818706" y="2222275"/>
            <a:ext cx="54387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ERM (Eccentric Rotating Mass) Vibration Motor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Uses a centrifugal force while mass is rotating.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Slim enough to be sewn into belt and straps.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 one package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PWM (Pulse Width Modulation)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Used to determine vibration strength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Important feedback for object distance to user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1823" y="4014698"/>
            <a:ext cx="3509650" cy="2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395" y="2077745"/>
            <a:ext cx="2688500" cy="18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lang="en-US"/>
              <a:t>Power System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Commercially Available Phone Battery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5V Output, same voltage as most components need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22,400 mAh life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Solar Recharge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Very convenient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Easy to replace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Relatively inexpensive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Can be swapped out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998" y="2222275"/>
            <a:ext cx="3686002" cy="36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Power System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818712" y="2298487"/>
            <a:ext cx="10554600" cy="363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USB Power Delivery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Directly feeds to sensors &amp; Microcontroller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Voltage Regulator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3V output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For vibrators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161" y="1878400"/>
            <a:ext cx="5242839" cy="49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0" y="-125162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PCB Schematic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t/>
            </a:r>
            <a:endParaRPr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5350"/>
            <a:ext cx="12191999" cy="601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PCB Layout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Simple enough for two layers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Organized by power, microcontroller,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and vibrator circuits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700" y="1906550"/>
            <a:ext cx="6189299" cy="49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Administration 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10273" l="0" r="0" t="0"/>
          <a:stretch/>
        </p:blipFill>
        <p:spPr>
          <a:xfrm>
            <a:off x="1813400" y="2337075"/>
            <a:ext cx="8012400" cy="3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5590326" y="5804058"/>
            <a:ext cx="2657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	$331.95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Goals and Objectives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build a device that will provide blind users with all of the functionality that a cane provides, but using modern technology. Users should be able to readily tell where they’re going, detect obstacles, and have both hands free while doing so.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Distribution</a:t>
            </a:r>
          </a:p>
        </p:txBody>
      </p:sp>
      <p:graphicFrame>
        <p:nvGraphicFramePr>
          <p:cNvPr id="336" name="Shape 336"/>
          <p:cNvGraphicFramePr/>
          <p:nvPr/>
        </p:nvGraphicFramePr>
        <p:xfrm>
          <a:off x="392700" y="274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{F9AACB4B-C15F-413B-AF38-3B9BFDD28DE7}</a:tableStyleId>
              </a:tblPr>
              <a:tblGrid>
                <a:gridCol w="1901100"/>
                <a:gridCol w="1901100"/>
                <a:gridCol w="1901100"/>
                <a:gridCol w="1901100"/>
                <a:gridCol w="1901100"/>
                <a:gridCol w="1901100"/>
              </a:tblGrid>
              <a:tr h="509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PCB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Computer Vision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Laser Rangefinder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Ultrasonic Sensor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Vibrator Calibration</a:t>
                      </a: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9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Christian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9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Connor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9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Lucas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9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Mike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00" y="541512"/>
            <a:ext cx="10249399" cy="57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Issues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Computer Vision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Neural Network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Haptic Feedback - Output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3975198" y="2921172"/>
            <a:ext cx="424160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Specifications</a:t>
            </a:r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814729" y="2410692"/>
            <a:ext cx="5189856" cy="345036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Housing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Dimensions	: Fit in Backpack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		: Less than 2lbs </a:t>
            </a: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Micro-Controller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I/O		: I2C and SPI Communication Protocols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		: Less than 1.5W</a:t>
            </a: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Ultrasonic Sensor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Distance	: More than 2m</a:t>
            </a: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Laser Sensor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Distance	: More than 5m</a:t>
            </a:r>
          </a:p>
        </p:txBody>
      </p:sp>
      <p:sp>
        <p:nvSpPr>
          <p:cNvPr id="136" name="Shape 136"/>
          <p:cNvSpPr txBox="1"/>
          <p:nvPr>
            <p:ph idx="4" type="body"/>
          </p:nvPr>
        </p:nvSpPr>
        <p:spPr>
          <a:xfrm>
            <a:off x="6187415" y="2410692"/>
            <a:ext cx="5194583" cy="345036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Vibration Unit(s)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	: Less than 0.1W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Signal	: PWM</a:t>
            </a: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Camera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Resolution	: Compatible for Computer Vision 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Frame Rate	: 24</a:t>
            </a:r>
          </a:p>
          <a:p>
            <a:pPr indent="-3429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Battery Supply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Capacity	: At least 20000mAh</a:t>
            </a:r>
          </a:p>
          <a:p>
            <a:pPr indent="-285750" lvl="1" marL="74295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Duration	: &gt; 24hrs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Components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818700" y="2222275"/>
            <a:ext cx="5590500" cy="3864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Main housing in a Traditional Backpack</a:t>
            </a:r>
          </a:p>
          <a:p>
            <a:pPr lvl="1" marR="0" rtl="0" algn="l">
              <a:spcBef>
                <a:spcPts val="96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Battery</a:t>
            </a:r>
          </a:p>
          <a:p>
            <a:pPr lvl="1" marR="0" rtl="0" algn="l">
              <a:spcBef>
                <a:spcPts val="96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PCB</a:t>
            </a:r>
          </a:p>
          <a:p>
            <a:pPr lvl="1" marR="0" rtl="0" algn="l">
              <a:spcBef>
                <a:spcPts val="96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Raspberry Pi</a:t>
            </a:r>
          </a:p>
          <a:p>
            <a:pPr lvl="1" marR="0" rtl="0" algn="l">
              <a:spcBef>
                <a:spcPts val="96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Storage for Glasses</a:t>
            </a:r>
          </a:p>
          <a:p>
            <a:pPr lvl="1" marR="0" rtl="0" algn="l">
              <a:spcBef>
                <a:spcPts val="96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Interface on straps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Belt across user’s waist for ultrasonic sensors and vibration units.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Glasses used for optical sensor (directed obstacle detection) and camera for computer vision.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23342" r="0" t="0"/>
          <a:stretch/>
        </p:blipFill>
        <p:spPr>
          <a:xfrm>
            <a:off x="6472425" y="2823400"/>
            <a:ext cx="5113025" cy="32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we got to the Batpack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818700" y="2222274"/>
            <a:ext cx="10554600" cy="3845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SideStick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Still have a hand occupied</a:t>
            </a:r>
          </a:p>
          <a:p>
            <a:pPr indent="-330200" lvl="1" marL="914400" rtl="0">
              <a:spcBef>
                <a:spcPts val="0"/>
              </a:spcBef>
              <a:buSzPts val="1600"/>
              <a:buChar char="○"/>
            </a:pPr>
            <a:r>
              <a:rPr lang="en-US"/>
              <a:t>Too bulky for comfortable use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fanny pack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Limited space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No where to hold glasses</a:t>
            </a:r>
          </a:p>
          <a:p>
            <a:pPr indent="-330200" lvl="1" marL="914400" rtl="0">
              <a:spcBef>
                <a:spcPts val="0"/>
              </a:spcBef>
              <a:buSzPts val="1600"/>
              <a:buChar char="○"/>
            </a:pPr>
            <a:r>
              <a:rPr lang="en-US"/>
              <a:t>Not stylish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BatPack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Easily holds all components needed, with extra space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Can hold collapsible walking stick</a:t>
            </a:r>
          </a:p>
          <a:p>
            <a:pPr indent="-330200" lvl="1" marL="914400" rtl="0">
              <a:spcBef>
                <a:spcPts val="0"/>
              </a:spcBef>
              <a:buSzPts val="1600"/>
              <a:buChar char="○"/>
            </a:pPr>
            <a:r>
              <a:rPr lang="en-US"/>
              <a:t>Room for user interface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Belt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818712" y="2222287"/>
            <a:ext cx="5185800" cy="3638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Composed of 3 ultrasonic sensors in the front and one on the back of the BatPack.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Gives the user a 360 degree experience.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Ultrasonic sensors in 3d printed housing.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Sewn into the belt.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Vibration units on user’s side for each sensor.</a:t>
            </a:r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425" y="2222275"/>
            <a:ext cx="4622678" cy="36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</a:pPr>
            <a:r>
              <a:rPr b="1" i="0" lang="en-US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Ultrasonic Sensors 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425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Working and Calculations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/>
              <a:t>Considerations when measuring 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Distance 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Size of object</a:t>
            </a:r>
          </a:p>
          <a:p>
            <a:pPr lvl="1" marR="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Size of beam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725" y="2222275"/>
            <a:ext cx="2510600" cy="15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4725" y="4595325"/>
            <a:ext cx="2510599" cy="17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Ultrasonic Sensors - Specs 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88" y="2514600"/>
            <a:ext cx="71532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700" y="4797725"/>
            <a:ext cx="715327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6850" y="2538300"/>
            <a:ext cx="2510599" cy="17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6850" y="4927913"/>
            <a:ext cx="2510600" cy="15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