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7"/>
  </p:notesMasterIdLst>
  <p:sldIdLst>
    <p:sldId id="256" r:id="rId2"/>
    <p:sldId id="257" r:id="rId3"/>
    <p:sldId id="258" r:id="rId4"/>
    <p:sldId id="304" r:id="rId5"/>
    <p:sldId id="264" r:id="rId6"/>
    <p:sldId id="259" r:id="rId7"/>
    <p:sldId id="261" r:id="rId8"/>
    <p:sldId id="262" r:id="rId9"/>
    <p:sldId id="273" r:id="rId10"/>
    <p:sldId id="263" r:id="rId11"/>
    <p:sldId id="299" r:id="rId12"/>
    <p:sldId id="300" r:id="rId13"/>
    <p:sldId id="301" r:id="rId14"/>
    <p:sldId id="277" r:id="rId15"/>
    <p:sldId id="278" r:id="rId16"/>
    <p:sldId id="279" r:id="rId17"/>
    <p:sldId id="266" r:id="rId18"/>
    <p:sldId id="280" r:id="rId19"/>
    <p:sldId id="281" r:id="rId20"/>
    <p:sldId id="282" r:id="rId21"/>
    <p:sldId id="267" r:id="rId22"/>
    <p:sldId id="276" r:id="rId23"/>
    <p:sldId id="275" r:id="rId24"/>
    <p:sldId id="302" r:id="rId25"/>
    <p:sldId id="271" r:id="rId26"/>
    <p:sldId id="306" r:id="rId27"/>
    <p:sldId id="285" r:id="rId28"/>
    <p:sldId id="286" r:id="rId29"/>
    <p:sldId id="305" r:id="rId30"/>
    <p:sldId id="272" r:id="rId31"/>
    <p:sldId id="293" r:id="rId32"/>
    <p:sldId id="292" r:id="rId33"/>
    <p:sldId id="303" r:id="rId34"/>
    <p:sldId id="288" r:id="rId35"/>
    <p:sldId id="298" r:id="rId36"/>
    <p:sldId id="289" r:id="rId37"/>
    <p:sldId id="283" r:id="rId38"/>
    <p:sldId id="290" r:id="rId39"/>
    <p:sldId id="287" r:id="rId40"/>
    <p:sldId id="268" r:id="rId41"/>
    <p:sldId id="269" r:id="rId42"/>
    <p:sldId id="270" r:id="rId43"/>
    <p:sldId id="274" r:id="rId44"/>
    <p:sldId id="297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DB9D3E-8010-4556-98EC-697817B06589}">
          <p14:sldIdLst>
            <p14:sldId id="256"/>
            <p14:sldId id="257"/>
            <p14:sldId id="258"/>
            <p14:sldId id="304"/>
            <p14:sldId id="264"/>
            <p14:sldId id="259"/>
            <p14:sldId id="261"/>
            <p14:sldId id="262"/>
            <p14:sldId id="273"/>
            <p14:sldId id="263"/>
            <p14:sldId id="299"/>
            <p14:sldId id="300"/>
            <p14:sldId id="301"/>
            <p14:sldId id="277"/>
            <p14:sldId id="278"/>
            <p14:sldId id="279"/>
            <p14:sldId id="266"/>
            <p14:sldId id="280"/>
            <p14:sldId id="281"/>
            <p14:sldId id="282"/>
            <p14:sldId id="267"/>
            <p14:sldId id="276"/>
            <p14:sldId id="275"/>
            <p14:sldId id="302"/>
            <p14:sldId id="271"/>
            <p14:sldId id="306"/>
            <p14:sldId id="285"/>
            <p14:sldId id="286"/>
            <p14:sldId id="305"/>
            <p14:sldId id="272"/>
            <p14:sldId id="293"/>
            <p14:sldId id="292"/>
            <p14:sldId id="303"/>
            <p14:sldId id="288"/>
            <p14:sldId id="298"/>
            <p14:sldId id="289"/>
            <p14:sldId id="283"/>
            <p14:sldId id="290"/>
            <p14:sldId id="287"/>
            <p14:sldId id="268"/>
            <p14:sldId id="269"/>
            <p14:sldId id="270"/>
            <p14:sldId id="274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0.98750000000000004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42-4D48-84ED-E492A34C6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14656"/>
        <c:axId val="127816448"/>
      </c:barChart>
      <c:catAx>
        <c:axId val="127814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816448"/>
        <c:crosses val="autoZero"/>
        <c:auto val="1"/>
        <c:lblAlgn val="ctr"/>
        <c:lblOffset val="100"/>
        <c:noMultiLvlLbl val="0"/>
      </c:catAx>
      <c:valAx>
        <c:axId val="1278164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78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5281-C474-4888-8487-AC3B5932929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64BDD-A42A-4A26-AC54-D94B9DEA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4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8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9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0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9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9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4BDD-A42A-4A26-AC54-D94B9DEA8B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c/9d/4b/dc9d4bf8e5a043004f953e9ac25dbcb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0" r="98729">
                        <a14:foregroundMark x1="28814" y1="30556" x2="28814" y2="30556"/>
                        <a14:foregroundMark x1="55508" y1="14286" x2="55508" y2="14286"/>
                        <a14:foregroundMark x1="13136" y1="33730" x2="13136" y2="33730"/>
                        <a14:foregroundMark x1="12712" y1="69444" x2="12712" y2="69444"/>
                        <a14:foregroundMark x1="43220" y1="91667" x2="43220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962400" cy="42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5637010" cy="1600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Daniel Franco, 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Steve Monroy, 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Andre Barrett, </a:t>
            </a:r>
            <a:r>
              <a:rPr lang="en-US" dirty="0" smtClean="0"/>
              <a:t>EE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391400" cy="2209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b="0" dirty="0" smtClean="0">
                <a:effectLst/>
                <a:latin typeface="Calibri" panose="020F0502020204030204" pitchFamily="34" charset="0"/>
              </a:rPr>
              <a:t>Heart Racer Go-Kart</a:t>
            </a:r>
            <a:br>
              <a:rPr lang="en-US" sz="3200" b="0" dirty="0" smtClean="0">
                <a:effectLst/>
                <a:latin typeface="Calibri" panose="020F0502020204030204" pitchFamily="34" charset="0"/>
              </a:rPr>
            </a:br>
            <a:r>
              <a:rPr lang="en-US" sz="3200" b="0" dirty="0" smtClean="0">
                <a:effectLst/>
                <a:latin typeface="Calibri" panose="020F0502020204030204" pitchFamily="34" charset="0"/>
              </a:rPr>
              <a:t>EEL 4915 Group E</a:t>
            </a:r>
            <a:br>
              <a:rPr lang="en-US" sz="3200" b="0" dirty="0" smtClean="0">
                <a:effectLst/>
                <a:latin typeface="Calibri" panose="020F0502020204030204" pitchFamily="34" charset="0"/>
              </a:rPr>
            </a:br>
            <a:r>
              <a:rPr lang="en-US" sz="3200" b="0" dirty="0" smtClean="0">
                <a:effectLst/>
                <a:latin typeface="Calibri" panose="020F0502020204030204" pitchFamily="34" charset="0"/>
              </a:rPr>
              <a:t>Department of EECS</a:t>
            </a:r>
            <a:br>
              <a:rPr lang="en-US" sz="3200" b="0" dirty="0" smtClean="0">
                <a:effectLst/>
                <a:latin typeface="Calibri" panose="020F0502020204030204" pitchFamily="34" charset="0"/>
              </a:rPr>
            </a:br>
            <a:r>
              <a:rPr lang="en-US" sz="3200" b="0" dirty="0" smtClean="0">
                <a:effectLst/>
                <a:latin typeface="Calibri" panose="020F0502020204030204" pitchFamily="34" charset="0"/>
              </a:rPr>
              <a:t>University of Central Florida</a:t>
            </a:r>
            <a:endParaRPr lang="en-US" sz="3200" b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6324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Microcontroller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599" y="5657140"/>
            <a:ext cx="3506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Printed Circuit Board containing Processors</a:t>
            </a:r>
            <a:endParaRPr lang="en-US" sz="1100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304800" y="1295400"/>
            <a:ext cx="4572000" cy="5029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initial testing purposes, all of the coding and testing was be done on Arduino UNO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transferred the ATmega328 processors to our designed PCB once design of code was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testing ensued upon transfer of processors.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784197"/>
            <a:ext cx="2725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= $150</a:t>
            </a:r>
          </a:p>
          <a:p>
            <a:r>
              <a:rPr lang="en-US" dirty="0" smtClean="0"/>
              <a:t>Designed on </a:t>
            </a:r>
            <a:r>
              <a:rPr lang="en-US" dirty="0" err="1" smtClean="0"/>
              <a:t>EagleCad</a:t>
            </a:r>
            <a:endParaRPr lang="en-US" dirty="0" smtClean="0"/>
          </a:p>
          <a:p>
            <a:r>
              <a:rPr lang="en-US" dirty="0" smtClean="0"/>
              <a:t>Purchased from </a:t>
            </a:r>
            <a:r>
              <a:rPr lang="en-US" dirty="0" err="1" smtClean="0"/>
              <a:t>AshPark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3785" y="1723215"/>
            <a:ext cx="4361739" cy="350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Microcontroller</a:t>
            </a:r>
            <a:endParaRPr lang="en-US" dirty="0"/>
          </a:p>
        </p:txBody>
      </p:sp>
      <p:pic>
        <p:nvPicPr>
          <p:cNvPr id="2050" name="Picture 2" descr="C:\Users\danifra92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75" y="1371600"/>
            <a:ext cx="5581650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8175" y="5676132"/>
            <a:ext cx="558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Power Supply #1 – Output 5V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2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Microcontroller</a:t>
            </a:r>
            <a:endParaRPr lang="en-US" dirty="0"/>
          </a:p>
        </p:txBody>
      </p:sp>
      <p:pic>
        <p:nvPicPr>
          <p:cNvPr id="3074" name="Picture 2" descr="C:\Users\danifra92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00" y="1447800"/>
            <a:ext cx="57245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300" y="5457825"/>
            <a:ext cx="558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Power Supply #2 – Output 3.3V (Later Updated to output 5V)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7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Microcontroller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1781" y="5457825"/>
            <a:ext cx="501967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I2C Communication between Processors – Third processor not shown, but Daisy Chained in the same manner to the two</a:t>
            </a:r>
            <a:endParaRPr lang="en-US" sz="1100" dirty="0"/>
          </a:p>
        </p:txBody>
      </p:sp>
      <p:pic>
        <p:nvPicPr>
          <p:cNvPr id="4099" name="Picture 3" descr="C:\Users\danifra92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81" y="1445284"/>
            <a:ext cx="5019675" cy="3990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Display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6337" y="4114801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Reprinted with permission of Adafruit</a:t>
            </a:r>
            <a:endParaRPr lang="en-US" sz="1100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304800" y="1295400"/>
            <a:ext cx="4572000" cy="5029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3.5” TFT 320x480 + Touchscreen Breakout Board w/MicroSD Socket – HXD8357D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</a:t>
            </a:r>
            <a:r>
              <a:rPr lang="en-US" dirty="0"/>
              <a:t>used in either of two modes: 8-bit or SPI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/>
              <a:t>is backlit by six white LEDs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perates </a:t>
            </a:r>
            <a:r>
              <a:rPr lang="en-US" dirty="0"/>
              <a:t>at a voltage rating between </a:t>
            </a:r>
            <a:r>
              <a:rPr lang="en-US" dirty="0" smtClean="0"/>
              <a:t>3.3</a:t>
            </a:r>
            <a:r>
              <a:rPr lang="en-US" dirty="0" smtClean="0"/>
              <a:t>V </a:t>
            </a:r>
            <a:r>
              <a:rPr lang="en-US" dirty="0"/>
              <a:t>and </a:t>
            </a:r>
            <a:r>
              <a:rPr lang="en-US" dirty="0"/>
              <a:t>5</a:t>
            </a:r>
            <a:r>
              <a:rPr lang="en-US" dirty="0" smtClean="0"/>
              <a:t>V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638094"/>
            <a:ext cx="269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= $39.95</a:t>
            </a:r>
          </a:p>
          <a:p>
            <a:r>
              <a:rPr lang="en-US" dirty="0" smtClean="0"/>
              <a:t>Purchased from Adafruit</a:t>
            </a:r>
            <a:endParaRPr lang="en-US" dirty="0"/>
          </a:p>
        </p:txBody>
      </p:sp>
      <p:pic>
        <p:nvPicPr>
          <p:cNvPr id="7" name="Picture 6" descr="3.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169378"/>
            <a:ext cx="4124325" cy="2945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0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69139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Pin assignments on display controller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09658"/>
            <a:ext cx="2600326" cy="24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72734"/>
              </p:ext>
            </p:extLst>
          </p:nvPr>
        </p:nvGraphicFramePr>
        <p:xfrm>
          <a:off x="685800" y="1428268"/>
          <a:ext cx="4572000" cy="462686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44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8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Y-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Y-/GPIO-7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Interrupt output (VCC domain, open drain)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A0/Data Out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I2C address in Reset, Data out in SPI mode (VCC domain)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SCLK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I2C/SPI clock (VCC domain)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SDAT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I2C data/SPI CS (VCC domain)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VCC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3.3 −5V </a:t>
                      </a:r>
                      <a:r>
                        <a:rPr lang="en-US" sz="1200" dirty="0">
                          <a:effectLst/>
                        </a:rPr>
                        <a:t>supply voltage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SPI Data In (VCC domain)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9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 RESET state, MODE selects the type of serial interface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"0" - I2C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"1" - SPI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IN2/GPIO-2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IN3/GPIO-3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X+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X+/GPIO-4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6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Vio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Supply for touchscreen driver and GPIO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Y+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Y+/GPIO-5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X-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X-/GPIO-6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6100" y="5918200"/>
            <a:ext cx="297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Himax </a:t>
            </a:r>
            <a:r>
              <a:rPr lang="en-US" sz="1100" b="1" dirty="0"/>
              <a:t>HX8357 PIN location and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101" y="-900902"/>
            <a:ext cx="4927601" cy="87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LED Lights</a:t>
            </a:r>
            <a:endParaRPr lang="en-US" dirty="0"/>
          </a:p>
        </p:txBody>
      </p:sp>
      <p:pic>
        <p:nvPicPr>
          <p:cNvPr id="4" name="Picture 3" descr="C:\Users\Student\Desktop\1460-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4713"/>
          <a:stretch/>
        </p:blipFill>
        <p:spPr bwMode="auto">
          <a:xfrm>
            <a:off x="4645551" y="1143000"/>
            <a:ext cx="4269849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304800" y="1143000"/>
            <a:ext cx="4191000" cy="5029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Neopixels</a:t>
            </a:r>
            <a:r>
              <a:rPr lang="en-US" dirty="0" smtClean="0"/>
              <a:t> WS2812B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Had to decide between </a:t>
            </a:r>
            <a:r>
              <a:rPr lang="en-US" dirty="0" err="1" smtClean="0"/>
              <a:t>Neopixels</a:t>
            </a:r>
            <a:r>
              <a:rPr lang="en-US" dirty="0"/>
              <a:t> or Digital RGB LED </a:t>
            </a:r>
            <a:r>
              <a:rPr lang="en-US" dirty="0" smtClean="0"/>
              <a:t>Weatherproof.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pixel can be addressed independently since they each have their own microcontroller.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cut at any point of the strip.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Consume less power (9.5W/m)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5V – 2A Power supply.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5550" y="4093868"/>
            <a:ext cx="4269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Reprinted </a:t>
            </a:r>
            <a:r>
              <a:rPr lang="en-US" sz="1100" dirty="0"/>
              <a:t>with permission of Adafruit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960" y="4660052"/>
            <a:ext cx="269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 = $16.95/m</a:t>
            </a:r>
          </a:p>
          <a:p>
            <a:r>
              <a:rPr lang="en-US" dirty="0" smtClean="0"/>
              <a:t>Purchased two meters</a:t>
            </a:r>
          </a:p>
          <a:p>
            <a:r>
              <a:rPr lang="en-US" dirty="0" smtClean="0"/>
              <a:t>Purchased from Adafruit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NeoPixel WS2812B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505" t="7930" r="6723" b="7335"/>
          <a:stretch/>
        </p:blipFill>
        <p:spPr>
          <a:xfrm>
            <a:off x="5029200" y="1066800"/>
            <a:ext cx="3886200" cy="304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31921"/>
              </p:ext>
            </p:extLst>
          </p:nvPr>
        </p:nvGraphicFramePr>
        <p:xfrm>
          <a:off x="152400" y="2141220"/>
          <a:ext cx="4641273" cy="19735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31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Name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Function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VDD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Supply LED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 Data Signal Output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 Data Signal Input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7467600" cy="198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0" y="4114800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Pin Distribution on NeoPixel WS2812B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6477000"/>
            <a:ext cx="746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Physical Distribution of single Pixel in NeoPixel</a:t>
            </a:r>
          </a:p>
        </p:txBody>
      </p:sp>
    </p:spTree>
    <p:extLst>
      <p:ext uri="{BB962C8B-B14F-4D97-AF65-F5344CB8AC3E}">
        <p14:creationId xmlns:p14="http://schemas.microsoft.com/office/powerpoint/2010/main" val="33820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NeoPixel WS2812B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38475" y="6476013"/>
            <a:ext cx="30670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Application of the circuit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038475" y="1066800"/>
            <a:ext cx="3067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966666" cy="8621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8610600" cy="44196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concept </a:t>
            </a:r>
            <a:r>
              <a:rPr lang="en-US" dirty="0"/>
              <a:t>of a Go-Kart, and the experience that comes with driving one, </a:t>
            </a:r>
            <a:r>
              <a:rPr lang="en-US" dirty="0" smtClean="0"/>
              <a:t>has remained </a:t>
            </a:r>
            <a:r>
              <a:rPr lang="en-US" dirty="0"/>
              <a:t>unchanged since 1956 when Art </a:t>
            </a:r>
            <a:r>
              <a:rPr lang="en-US" dirty="0" err="1"/>
              <a:t>Ingels</a:t>
            </a:r>
            <a:r>
              <a:rPr lang="en-US" dirty="0"/>
              <a:t> invented the first one out of </a:t>
            </a:r>
            <a:r>
              <a:rPr lang="en-US" dirty="0" smtClean="0"/>
              <a:t>scrap metal </a:t>
            </a:r>
            <a:r>
              <a:rPr lang="en-US" dirty="0"/>
              <a:t>and a lawn mower engine</a:t>
            </a:r>
            <a:r>
              <a:rPr lang="en-U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purpose of this project is to </a:t>
            </a:r>
            <a:r>
              <a:rPr lang="en-US" dirty="0" smtClean="0"/>
              <a:t>present a revolutionary </a:t>
            </a:r>
            <a:r>
              <a:rPr lang="en-US" dirty="0"/>
              <a:t>idea of what a Go-Kart should look like and the options it </a:t>
            </a:r>
            <a:r>
              <a:rPr lang="en-US" dirty="0" smtClean="0"/>
              <a:t>should have.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main goal of the Heart Racer </a:t>
            </a:r>
            <a:r>
              <a:rPr lang="en-US" dirty="0" smtClean="0"/>
              <a:t>Go-Kart is </a:t>
            </a:r>
            <a:r>
              <a:rPr lang="en-US" dirty="0"/>
              <a:t>to enhance the driving experience of the customer riding it by stimulating </a:t>
            </a:r>
            <a:r>
              <a:rPr lang="en-US" dirty="0" smtClean="0"/>
              <a:t>their senses </a:t>
            </a:r>
            <a:r>
              <a:rPr lang="en-US" dirty="0"/>
              <a:t>and encouraging their nervous system to release more adrenaline than </a:t>
            </a:r>
            <a:r>
              <a:rPr lang="en-US" dirty="0" smtClean="0"/>
              <a:t>it regularly </a:t>
            </a:r>
            <a:r>
              <a:rPr lang="en-US" dirty="0"/>
              <a:t>would with another, non-modified, Go-Kart. </a:t>
            </a:r>
          </a:p>
        </p:txBody>
      </p:sp>
    </p:spTree>
    <p:extLst>
      <p:ext uri="{BB962C8B-B14F-4D97-AF65-F5344CB8AC3E}">
        <p14:creationId xmlns:p14="http://schemas.microsoft.com/office/powerpoint/2010/main" val="31729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NeoPixel WS2812B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799" y="5559078"/>
            <a:ext cx="769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Circuit Schematic for LED lights</a:t>
            </a:r>
            <a:endParaRPr lang="en-US" sz="1100" dirty="0"/>
          </a:p>
        </p:txBody>
      </p:sp>
      <p:pic>
        <p:nvPicPr>
          <p:cNvPr id="6146" name="Picture 2" descr="C:\Users\danifra92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2922" y="632999"/>
            <a:ext cx="4441955" cy="541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Pulse Senor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2" b="1852"/>
          <a:stretch/>
        </p:blipFill>
        <p:spPr>
          <a:xfrm>
            <a:off x="6086475" y="1219200"/>
            <a:ext cx="2905125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6475" y="525780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Pulse Sensor Kit</a:t>
            </a:r>
            <a:endParaRPr lang="en-US" sz="110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04800" y="1143000"/>
            <a:ext cx="5562600" cy="5257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Pulse Sensor SEN-11574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decided to use this sensor because it was the most cost effective option and space efficient.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will be mounted directly on to the drivers finger and will be connected to the PCB.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Signals gathered from the Sensor will ultimately control the LED Strip.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will be programmed to gather data every 5 Seconds.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2742" y="5514820"/>
            <a:ext cx="294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= $24.95</a:t>
            </a:r>
          </a:p>
          <a:p>
            <a:r>
              <a:rPr lang="en-US" dirty="0" smtClean="0"/>
              <a:t>Purchased 1 unit</a:t>
            </a:r>
          </a:p>
          <a:p>
            <a:r>
              <a:rPr lang="en-US" dirty="0" smtClean="0"/>
              <a:t>Purchased from </a:t>
            </a:r>
            <a:r>
              <a:rPr lang="en-US" dirty="0" err="1" smtClean="0"/>
              <a:t>Sparkfun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Pulse Senor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40386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0488" y="4017818"/>
            <a:ext cx="3778823" cy="2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Reprinted with permission </a:t>
            </a:r>
            <a:r>
              <a:rPr lang="en-US" sz="1100" dirty="0"/>
              <a:t>from </a:t>
            </a:r>
            <a:r>
              <a:rPr lang="en-US" sz="1100" dirty="0" smtClean="0"/>
              <a:t>Avago Tech </a:t>
            </a:r>
            <a:endParaRPr lang="en-US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39438"/>
              </p:ext>
            </p:extLst>
          </p:nvPr>
        </p:nvGraphicFramePr>
        <p:xfrm>
          <a:off x="330257" y="1295400"/>
          <a:ext cx="4387216" cy="256792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6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Name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Description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Connect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Connect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Connect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Communication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15126"/>
            <a:ext cx="1695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4429425"/>
            <a:ext cx="1828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19924"/>
            <a:ext cx="1704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9425"/>
            <a:ext cx="1447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Pulse Senor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70" y="1635370"/>
            <a:ext cx="8423030" cy="4003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5194" y="5655116"/>
            <a:ext cx="29925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Reprinted </a:t>
            </a:r>
            <a:r>
              <a:rPr lang="en-US" sz="1100" b="1" dirty="0"/>
              <a:t>with Permission of Joel Murphy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07577" y="1207532"/>
            <a:ext cx="5087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Overall Pulse Sensor Circuit Schematic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84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Pulse Sensor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44503" y="5582815"/>
            <a:ext cx="49787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Circuit Schematic for </a:t>
            </a:r>
            <a:r>
              <a:rPr lang="en-US" sz="1100" b="1" dirty="0" smtClean="0"/>
              <a:t>Pulse Sensor</a:t>
            </a:r>
            <a:endParaRPr lang="en-US" sz="1100" dirty="0"/>
          </a:p>
        </p:txBody>
      </p:sp>
      <p:pic>
        <p:nvPicPr>
          <p:cNvPr id="7170" name="Picture 2" descr="C:\Users\danifra92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3" y="1282306"/>
            <a:ext cx="4978791" cy="4276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76521"/>
            <a:ext cx="7924800" cy="10426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Components-Speakers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3210" y="3553046"/>
            <a:ext cx="3778823" cy="2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Reprinted with permission </a:t>
            </a:r>
            <a:r>
              <a:rPr lang="en-US" sz="1100" dirty="0"/>
              <a:t>from Pyle </a:t>
            </a: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76891"/>
            <a:ext cx="3774233" cy="2405673"/>
          </a:xfrm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76200" y="1042678"/>
            <a:ext cx="5181600" cy="49009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Pyle PLMRKT2A 2-Channel Waterproof Amplified 6.5-Inch Marine Speaker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product </a:t>
            </a:r>
            <a:r>
              <a:rPr lang="en-US" dirty="0"/>
              <a:t>was chosen due </a:t>
            </a:r>
            <a:r>
              <a:rPr lang="en-US" dirty="0" smtClean="0"/>
              <a:t>to its </a:t>
            </a:r>
            <a:r>
              <a:rPr lang="en-US" dirty="0"/>
              <a:t>pricing, </a:t>
            </a:r>
            <a:r>
              <a:rPr lang="en-US" dirty="0" smtClean="0"/>
              <a:t>specifications </a:t>
            </a:r>
            <a:r>
              <a:rPr lang="en-US" dirty="0"/>
              <a:t>and its design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100 Watts RMS / 200 Watts Peak, the frequency response ranges from 80-20k Hz, contains an impedance of 40Ω, at 4Ω 2 x 100 Watts RMS, at 4Ω 2x200 Watts Max, at 2Ω 2 x 300 Watts </a:t>
            </a:r>
            <a:r>
              <a:rPr lang="en-US" dirty="0" smtClean="0"/>
              <a:t>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 weight – only 6.97lbs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Sound Output = &gt;95dB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9636" y="416719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= $65.29 </a:t>
            </a:r>
          </a:p>
          <a:p>
            <a:r>
              <a:rPr lang="en-US" dirty="0" smtClean="0"/>
              <a:t>Purchased from Amazon</a:t>
            </a:r>
          </a:p>
          <a:p>
            <a:r>
              <a:rPr lang="en-US" dirty="0" smtClean="0"/>
              <a:t>Purchased 1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90600" y="176521"/>
            <a:ext cx="7924800" cy="10426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Components-Speakers</a:t>
            </a:r>
            <a:endParaRPr lang="en-US" dirty="0"/>
          </a:p>
        </p:txBody>
      </p:sp>
      <p:pic>
        <p:nvPicPr>
          <p:cNvPr id="2050" name="Picture 2" descr="C:\Users\Steve\Dropbox\Senior Design\Final Presentation\Screenshot 2015-12-01 10.34.25 -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11184" r="19621" b="4953"/>
          <a:stretch/>
        </p:blipFill>
        <p:spPr bwMode="auto">
          <a:xfrm>
            <a:off x="1905000" y="1066800"/>
            <a:ext cx="5914292" cy="51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6400800"/>
            <a:ext cx="5914292" cy="2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Speakers Bridge Amplifier Schematic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989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211"/>
            <a:ext cx="8305800" cy="776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Pyle Hydra Speaker System</a:t>
            </a:r>
          </a:p>
        </p:txBody>
      </p:sp>
      <p:pic>
        <p:nvPicPr>
          <p:cNvPr id="5" name="Content Placeholder 4" descr="Image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933200" y="3630640"/>
            <a:ext cx="3718404" cy="2715515"/>
          </a:xfrm>
        </p:spPr>
      </p:pic>
      <p:pic>
        <p:nvPicPr>
          <p:cNvPr id="8" name="Picture 7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43000"/>
            <a:ext cx="3764813" cy="2514600"/>
          </a:xfrm>
          <a:prstGeom prst="rect">
            <a:avLst/>
          </a:prstGeom>
        </p:spPr>
      </p:pic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3632447095"/>
              </p:ext>
            </p:extLst>
          </p:nvPr>
        </p:nvGraphicFramePr>
        <p:xfrm>
          <a:off x="685800" y="2682240"/>
          <a:ext cx="3480499" cy="2194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05268">
                  <a:extLst>
                    <a:ext uri="{9D8B030D-6E8A-4147-A177-3AD203B41FA5}">
                      <a16:colId xmlns="" xmlns:a16="http://schemas.microsoft.com/office/drawing/2014/main" val="764518045"/>
                    </a:ext>
                  </a:extLst>
                </a:gridCol>
                <a:gridCol w="1975231">
                  <a:extLst>
                    <a:ext uri="{9D8B030D-6E8A-4147-A177-3AD203B41FA5}">
                      <a16:colId xmlns="" xmlns:a16="http://schemas.microsoft.com/office/drawing/2014/main" val="1896317869"/>
                    </a:ext>
                  </a:extLst>
                </a:gridCol>
              </a:tblGrid>
              <a:tr h="257974">
                <a:tc>
                  <a:txBody>
                    <a:bodyPr/>
                    <a:lstStyle/>
                    <a:p>
                      <a:r>
                        <a:rPr lang="en-US" dirty="0"/>
                        <a:t>Pin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Pin Name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57469356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Input Level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56746209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09976761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97969183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468326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Stereo RCA 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61406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35206" y="6367790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Permission to Reprint Requested from Pyle</a:t>
            </a:r>
          </a:p>
        </p:txBody>
      </p:sp>
    </p:spTree>
    <p:extLst>
      <p:ext uri="{BB962C8B-B14F-4D97-AF65-F5344CB8AC3E}">
        <p14:creationId xmlns:p14="http://schemas.microsoft.com/office/powerpoint/2010/main" val="1796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469900" y="1446213"/>
            <a:ext cx="3680222" cy="41544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Sunlite</a:t>
            </a:r>
            <a:r>
              <a:rPr lang="en-US" dirty="0" smtClean="0"/>
              <a:t> Speedometer, initially.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Reed Switch later.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</a:t>
            </a:r>
            <a:r>
              <a:rPr lang="en-US" dirty="0"/>
              <a:t>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effective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4775"/>
            <a:ext cx="7756127" cy="809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Components-Speedometer</a:t>
            </a:r>
          </a:p>
        </p:txBody>
      </p:sp>
      <p:pic>
        <p:nvPicPr>
          <p:cNvPr id="5" name="Content Placeholder 4" descr="51Ts9L2nzLL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9600" y="3872572"/>
            <a:ext cx="2514600" cy="2514600"/>
          </a:xfrm>
        </p:spPr>
      </p:pic>
      <p:sp>
        <p:nvSpPr>
          <p:cNvPr id="6" name="TextBox 5"/>
          <p:cNvSpPr txBox="1"/>
          <p:nvPr/>
        </p:nvSpPr>
        <p:spPr>
          <a:xfrm>
            <a:off x="609600" y="6449581"/>
            <a:ext cx="286186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Reprinted with Permission from </a:t>
            </a:r>
            <a:r>
              <a:rPr lang="en-US" sz="1100" dirty="0" err="1"/>
              <a:t>Sunlite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3203" y="5526251"/>
            <a:ext cx="3493293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Cost = </a:t>
            </a:r>
            <a:r>
              <a:rPr lang="en-US" dirty="0" smtClean="0"/>
              <a:t>$5.55</a:t>
            </a:r>
            <a:endParaRPr lang="en-US" dirty="0"/>
          </a:p>
          <a:p>
            <a:r>
              <a:rPr lang="en-US" dirty="0"/>
              <a:t>Purchased from Amazon</a:t>
            </a:r>
          </a:p>
          <a:p>
            <a:r>
              <a:rPr lang="en-US" dirty="0"/>
              <a:t>Purchased 1 unit</a:t>
            </a:r>
          </a:p>
        </p:txBody>
      </p:sp>
      <p:pic>
        <p:nvPicPr>
          <p:cNvPr id="1026" name="Picture 2" descr="http://ecx.images-amazon.com/images/I/41DVM6RPZ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0" b="19671"/>
          <a:stretch/>
        </p:blipFill>
        <p:spPr bwMode="auto">
          <a:xfrm>
            <a:off x="4038600" y="1600199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0122" y="4495800"/>
            <a:ext cx="4650978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Reed Switch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6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4775"/>
            <a:ext cx="7756127" cy="809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Components-Speedometer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571" y="6018230"/>
            <a:ext cx="3062684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Reed Switch Schematic</a:t>
            </a:r>
            <a:endParaRPr lang="en-US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71" y="1295400"/>
            <a:ext cx="3062684" cy="472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 txBox="1">
            <a:spLocks/>
          </p:cNvSpPr>
          <p:nvPr/>
        </p:nvSpPr>
        <p:spPr>
          <a:xfrm>
            <a:off x="228600" y="1447800"/>
            <a:ext cx="8610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LEDs and set </a:t>
            </a:r>
            <a:r>
              <a:rPr lang="en-US" dirty="0"/>
              <a:t>of speakers </a:t>
            </a:r>
            <a:r>
              <a:rPr lang="en-US" dirty="0" smtClean="0"/>
              <a:t>attached to cage.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Pulse sensor and display mounted on steering wheel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Microcontroller attached to the back of the display.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whole system will be powered by a 12V/7Ah battery.</a:t>
            </a:r>
          </a:p>
          <a:p>
            <a:pPr marL="662940" lvl="1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0" b="97009" l="3664" r="96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62" y="4128157"/>
            <a:ext cx="4419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0444" y="35937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593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2063" y="41663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Sensor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2080" y="447128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Lights</a:t>
            </a:r>
            <a:endParaRPr lang="en-US" dirty="0"/>
          </a:p>
        </p:txBody>
      </p:sp>
      <p:cxnSp>
        <p:nvCxnSpPr>
          <p:cNvPr id="12" name="Elbow Connector 11"/>
          <p:cNvCxnSpPr>
            <a:stCxn id="8" idx="2"/>
          </p:cNvCxnSpPr>
          <p:nvPr/>
        </p:nvCxnSpPr>
        <p:spPr>
          <a:xfrm rot="16200000" flipH="1">
            <a:off x="2716791" y="3978193"/>
            <a:ext cx="1114425" cy="10841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2"/>
          </p:cNvCxnSpPr>
          <p:nvPr/>
        </p:nvCxnSpPr>
        <p:spPr>
          <a:xfrm rot="5400000" flipH="1" flipV="1">
            <a:off x="2327883" y="4038239"/>
            <a:ext cx="184667" cy="1420093"/>
          </a:xfrm>
          <a:prstGeom prst="bentConnector4">
            <a:avLst>
              <a:gd name="adj1" fmla="val -123790"/>
              <a:gd name="adj2" fmla="val 12585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4685308" y="4218582"/>
            <a:ext cx="931973" cy="3844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</p:cNvCxnSpPr>
          <p:nvPr/>
        </p:nvCxnSpPr>
        <p:spPr>
          <a:xfrm rot="5400000">
            <a:off x="5970994" y="3908170"/>
            <a:ext cx="265607" cy="152053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344066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Cage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3852884" y="3999222"/>
            <a:ext cx="444169" cy="917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- Battery 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17638"/>
            <a:ext cx="3657600" cy="2617321"/>
          </a:xfrm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76200" y="1417638"/>
            <a:ext cx="4876800" cy="41544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Expert Power </a:t>
            </a:r>
            <a:r>
              <a:rPr lang="en-US" dirty="0"/>
              <a:t>EXP1270 Black 12V 7 Amp Rechargeable Lead Acid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BATTERY TYPE - 12 Volt 7 Amp 20 Hour Sealed Lead Acid Battery With F1 Style Terminals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 weight and compact – only 3.2 pounds with the dimensions of 5.9 </a:t>
            </a:r>
            <a:r>
              <a:rPr lang="en-US" dirty="0"/>
              <a:t>x 2.5 x 3.7 </a:t>
            </a:r>
            <a:r>
              <a:rPr lang="en-US" dirty="0" smtClean="0"/>
              <a:t>inches.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to install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Cost effective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635270"/>
            <a:ext cx="3121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= $16.03.</a:t>
            </a:r>
          </a:p>
          <a:p>
            <a:r>
              <a:rPr lang="en-US" dirty="0" smtClean="0"/>
              <a:t>Purchased from Amazon</a:t>
            </a:r>
          </a:p>
          <a:p>
            <a:r>
              <a:rPr lang="en-US" dirty="0" smtClean="0"/>
              <a:t>Purchased </a:t>
            </a:r>
            <a:r>
              <a:rPr lang="en-US" dirty="0" smtClean="0"/>
              <a:t>1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4105854"/>
            <a:ext cx="36576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dirty="0"/>
              <a:t>Reprinted with permission from </a:t>
            </a:r>
            <a:r>
              <a:rPr lang="en-US" sz="1100" dirty="0" err="1"/>
              <a:t>Expert</a:t>
            </a:r>
            <a:r>
              <a:rPr lang="en-US" sz="1100" dirty="0"/>
              <a:t> Power</a:t>
            </a:r>
          </a:p>
        </p:txBody>
      </p:sp>
    </p:spTree>
    <p:extLst>
      <p:ext uri="{BB962C8B-B14F-4D97-AF65-F5344CB8AC3E}">
        <p14:creationId xmlns:p14="http://schemas.microsoft.com/office/powerpoint/2010/main" val="1827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4775"/>
            <a:ext cx="7756127" cy="809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Components-Software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019800"/>
            <a:ext cx="830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User </a:t>
            </a:r>
            <a:r>
              <a:rPr lang="en-US" sz="1100" dirty="0"/>
              <a:t>Interface of the TFT Display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8074" y="-69673"/>
            <a:ext cx="4290291" cy="76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4775"/>
            <a:ext cx="7756127" cy="809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Components-Software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8668" y="5257800"/>
            <a:ext cx="8380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Software Development Cycle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8" y="1524000"/>
            <a:ext cx="4014732" cy="3688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31" y="1524000"/>
            <a:ext cx="1828801" cy="3688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5" y="1524000"/>
            <a:ext cx="1774635" cy="3688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68" y="104775"/>
            <a:ext cx="8646659" cy="809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Software – I2C Communication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230" y="3847352"/>
            <a:ext cx="4143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Master Processor</a:t>
            </a:r>
            <a:endParaRPr lang="en-US" sz="1100" dirty="0"/>
          </a:p>
        </p:txBody>
      </p:sp>
      <p:pic>
        <p:nvPicPr>
          <p:cNvPr id="8195" name="Picture 3" descr="C:\Users\danifra92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981450" cy="2647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0" y="1066800"/>
            <a:ext cx="4143375" cy="27527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876800" y="3688720"/>
            <a:ext cx="3981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Slave Processors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04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Constraints</a:t>
            </a:r>
            <a:endParaRPr lang="en-US" dirty="0"/>
          </a:p>
        </p:txBody>
      </p:sp>
      <p:pic>
        <p:nvPicPr>
          <p:cNvPr id="1026" name="Picture 2" descr="http://www.scmep.org/wp-content/uploads/2011/12/theory-of-constrai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7" b="93676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3236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28600" y="1417638"/>
            <a:ext cx="8686800" cy="41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Progress </a:t>
            </a:r>
            <a:r>
              <a:rPr lang="en-US" dirty="0"/>
              <a:t>Monitoring - </a:t>
            </a:r>
            <a:r>
              <a:rPr lang="en-US" dirty="0" smtClean="0"/>
              <a:t>Dropbox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Inaccurate Predictions – Will attempt to finish early to be able to correct errors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Motivation – Group meetings (2-3 times a week)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Locating Parts – Ordered primary parts first</a:t>
            </a:r>
          </a:p>
        </p:txBody>
      </p:sp>
    </p:spTree>
    <p:extLst>
      <p:ext uri="{BB962C8B-B14F-4D97-AF65-F5344CB8AC3E}">
        <p14:creationId xmlns:p14="http://schemas.microsoft.com/office/powerpoint/2010/main" val="13701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9089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7524" y="1676400"/>
            <a:ext cx="8169275" cy="347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Powering all electronics using only one battery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Recharging the battery under continuous load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Accurate power distribution to each electronic component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Maximize operating time.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AutoShape 2" descr="data:image/png;base64,%20iVBORw0KGgoAAAANSUhEUgAAAboAAADfCAYAAAH3viZOAAAAAXNSR0IArs4c6QAAAARnQU1BAACxjwv8YQUAAAAJcEhZcwAADsMAAA7DAcdvqGQAANSpSURBVHhe7F0HgBbF2Z4tX79+3MHB0XuVqhRFERuIXcFeE01MMaZp8icxaHpM1CQmMc0kxhLsDUSUo/dywNGODnfA9fb1bf/7zO4cHwcoKndwZp9j2P1mZ2envHVmdpa5OAWYNWuWsmHLtvUbNpeutyxLcqLbBK3+sPUbN2+jOvV3fnLIilIxfEj/Ts7PVoXsHFsFJSUlXtNk/S1mMhFMy2CGoXV0krQ6WrWC0aSR0A2NKmQwTbOPyWSS1dfXsxUr10SdZK2KVq1gIpHgIdoUZpHGJjtEIszSDRaOxgJOslZFq1YwGY/fHIlGWULXmGaZLGHozCSaNYhYdU17xEnWqmh1IfPaW+9aoWCQeM/iD8MRpHrFlEvaRJq2ag8CWiwcRC+iUjqCrvPQVmiTVvzz355dFYvFxsTjceb3+diDX/9Kqz23aOmaAZqm/x+TJGIL7foTPuj9ZRuGenHiYQzH8WPO2oSfJ4s5H37Yv/zAwW2KojBZlllVVRU/dujQgaWnp3NJmp+XT+cZ5sQJZyvObcdgAZUDZTCT+kxFkdj5Y0de61w6BivXlVgSSe3ahnqe/9aSLcf24Jq1682GcESqqKhgubm5jCwPXrCCTp0ZU9X7h/br+ScnaTMWrFi71DKlcyRJUTweD2tqamJGsonV1dVxtdCvXz+eBwAepEzZzp07WSAQoOMudtVVV5GkpXugKUkIgYR9qodJqsI2bdrEyRsNtZHOp99wA/OkZbJzhvST3l+5cXRINh+1DIVpTJ9iQjo31G6/6vJLBvCHEY6p4M9++Vvr+w9985j4hQsXFmTmdDwYTWq80grzWpIZlRrDERaLR3lFYkSCDdRyqGSnTp3YO2+8ydX7FVQBv9/P84E+bGhoYKXbtjGD8qk6dJh5iWz7DxrIvvble5uf+/Sf/24l4zE2oH+/6VOmXPKyE81+8MNHrRtvvpk11FWxuGYw0yChZdo8LRrxkgvPb86HxyxZucZCWLB0hTVy1HD2ne/9wNq2fRc1tY23355j3f+VBw4++/e/sT7du7K+PQpYY2OF9PLLL7MP53/A0jPy2PVXXyHdduMNUrdu3aijVfbcP//FJl18Efv7X/8soSeJB1mCGgENgeD3+WtNLckmTrqQnTN+HBswoLnROdLT09jWrZvZihVLX3WiOM6beD57/vnn2AsvvcJ7lUlUQd1iNTU1LI1IP7VywDE9tWzVWuvFF19kv3/i8eZr//jXC8WDB/U/iwiQmZLMwlTY9LQMIjE/q6ysZO+8+vJ/fvvbX92GtGvWrPHUNISTe/fuZdu3bGa//c2vpaee/rMF3kPPgvxisSi7547bpDnz5luypLDGpgb2+mtvsKuun0E9rLPa2mqSvk1syiVTWQNRBUhUpucapEsNI8kkU2Kqqe+aMOHsPryADt6e876Vn9eRVdWCirws4PUdX4rO/XCBBf4j8UC/0JESO1R5mFH+d1x+2eR/z37jg0HUD9QT4Z2eYHqiA6VFZiC/KKkEj9/He6mxsZFde+Xl0q+f+N1Osmh6exWVFzY9K5N99UtflF55463vWJr2K9Xrfyhp6CPAf0z2PBqQZenqq6duQVlefuX1hN8f5HzL5YHX+5pH0h+49NJLK3G9JV5+c87gtKDvB5akPkaFOH4FTwXeeHuuVVVdyb54123SP//zopWTk8N70KIKRogCiBqev/bKKbc6yVsNrVZBgRdefnm01+NfnZ2dzSuIngXvNJGguXLalFZ/fqtbMgpTVi9avIgb2VD0IONFixYxi3iqLdDqT8mknruQJOWyJUvY3l072bN//2ulj9RCMplgc+d9+D0nWauhVSsIh3fPnj0sFAqxvv37s3u/eI8066UXO2ZkZNjkamhNTtJWQ6tWsKa+cVWfPn1YeVkZqYVbm/ktEo2xAwcOsGQk8RUnqtXQqhWMhCMqeC9ICjgVXo/8RBXpz7LDhwYUFRWlOdGtglat4NTLLh4ChX+47ECNE8XxwFfu/2YuKX6Qqm5IrU6mrYYlK1Zb789faM35sOgXTtRRePe9D5vNwdZCq/XgG+/O+SbMMon8stJt2x9yoo8CWUWtrgdduPhfx8at2+9dt2nr+o1btn3TiWoTtDpzr1tfgrEO5xc9kITNiGED20SotOpD1m3cYlkmSX/ytAH4cKgchhNGDB3U6hVsVcWe1JKkuO05CBEwulVTXe2kaF20buUSCRYOh1m4oZE11Tfwc3jofBStDdCqlcMwBUatNZOCZQ/78TkIimsLtGrlIuHwDfFYjI+ZUK14xeDUIrQFWrVy1119xSsYDkTvGaJyCZ1phrbQSdKqaBOR/Lun/7w9HIn0UxWVeWS2+MEHH5joXDrlmLdo5TTDZDMkZljHrdz7CzYM9WKiwWP/Pn/0sBIS4Z9ICrw3d74WS8bVzZs38zkG8B/cnry8PJaWlsaH6zHn4PcEXz7vvNHTnduOwvK1G4clEpblpXIkNO3HXlV9ZMLZw0ucy0dhyap10bS0UKC6oopFYxGG5x5TOQzm7tq1ixdCIDMzk6keHxszfPAx6ZeuWf+SljSvZ5JCOkxWoMc2b1zN5yogHQsLC3ml+DgmXQP/NTY1scqKCj7fgOse1dusMpAOreijXi4/fIg3AgRRkvjUoONll05h0UTyhogZXyfHzN9bzJI03WSyR50SDUfYlAvHN5fxqMK+MOu12CuvvOJ/bdYLx1RiweIVVkI3mJ8KpEo+0sbJlcwyxlZVks6iTsUIWDKZXNzQ0HAeGgbD8WuWr2R9Bg1gnQsKuOKGEgcPHjp0iFWTrhs/fjyb995cXvnBgwdHr7l6WgjPev3t96z33n2HjRw1kt33xbuPKssf//RXa/jIUcS7UZYk+iMhzBcqIH+ENWtWhx/+9jf5kIC8fM16PsewmBzNDh1y/ddddy1btnLdUST48lvvWXfediNbMG8uGzm0HwsEmVS8fu3Ynz76GPMHQ+zqaVOkG6+/Rrr95hkTO3bsyNDzH8x9j1VWVdxeV1VlD/85c+8iPPJ/D0uYHhs2fAQbM/YcpqvsYudxbMWyRTXDqWK5KdQDrFix5nBBYRf2i589xsLRBB8rbQw38EbzEB+lZ2ZeKyoGHNUqK1eu7GQp3kP7dpXmzpgxo9aJZh8ULbEy0gLMSxk0JQ2iLoWlE99YpL9efv4/7Kc//XFzPm/NnmuBNJ979lk2a9aL0i9///vOuelZ5YI0oQYwNH//vfcos9//0PASuRMxs8q6CN2NyZAqNnhAPyIGk2XkdmDxSALrY5hu6kS2FkvG4iwzI8DOHjH0qLK/M+f9V7Jzcq9TiJxr6hqZ1+c9lueWrFjzC1VVHvIRH6CQeGCMMqyoruQ9NGvWLK83La0PZns6ZOad1dBU/0LXrl1BGyxBpNkYCXMSxdCelkxed+1V01775W+etIykxuMsWWI5GVnjv/CFO5b/d9Yr1Ja+xxVZLgRJReNxWVZ9M2c4cwtvvj37y6ahP6mqPltXEryB4OuXXjTxRv7jOJgzt+glQ9JmyrKfl/6UY8nWJel7NxxqNA3jFdJx15J0lCEhIW8TZG+CLGdcd3WrPDsVrf6AV954m0+agD/AG5CIIM3LLprU6s9uVQsFwLwfBIwQJOL3K6+9vsFJ0mpo1cphbrB79+5ckEimue/Qgf17VyxZxmpra1koPXOYk6zV0KqVKysr40KpgPTcxRdN6nHnnbf3LOzRjfXo0YOrh9ZGq1auY6dOnNdiiXjzIO13Hvy6VFpaypV4a6NVK2eSWQSbUtKUp5woDlR47eo17G3SiU5Uq6BVK3fw0AFOmtOnTzvsRHF07thxyagxo7nV0ppotcotX7WmbMCAQQzTWy1x7xfvPq9zQReWHggNd6JaBa2maxYvX2VBn8EzuHLqpa2u01y4cHFG4HPB61u2lf4wkdAfxZI2Bd6Ho0AtPvpB3rolPT18aP+v2rGfH7TrzltfvHmXLEm9MPykYxjqBIA7DFiWuWTkWYPP4z8+B2i3nbdu05bXLdO8mo8dEuyxEXSQPV8mzgGkQcCgjGUZq8aOGnkOv9DO0W47b/lqeyhSdFY0FrM7yOk4xGHkDgNXOJdMezErVuFOPG9su613KlrVA2pNxMLhfegYDNPAVme6wWTqIDFCjyMGu3GO0Xk+ZUghkYgf5Y21Z7Tbzrtw0sQeEUxSU0BH6ZjLpQDuwgtzCKITU0MiHh7kZNHu0e7Fx/P/fcWCeMQSXgExWgMRig5EQKfS0bp62pR2S7At0e4rcsuM66X62trDWPciOI16ipl0xPAHROuhsnJ06H2fp44D2jXn/XfZskD9Jq9+332jtX+9+OLNq1au+VdBp05qVlYWN1bIUmFJ0ncNdfWsa5fOe7PSg2OuvPJKPlC8bP/+ACsrw8RvjGd2hmH+klWzJMV7g57Ee5se5vN6GN7mkJ0VDqQcTq7zVq3bUKQZ1gUq3YyxZECinCRL5m/fwY/SibRJKvE39fLSM64aMqTvWzzhKQKJPWnJspVN0Xg8BOtxydKlbPjw4dwYwXIFLBUA1wnrE+VMPQK2CLVYQ2Mjw2vJuKZ6ZOZT/SxBDIuJacWjcnGE+gH8VjQYnVgGcTIZSFgNgLR4nj+A98ckptqpeXq0B27T6Qc4X0sm6uONWp+LLz7nqKXvx8Ou/eX/jcWT05meZKtXr7J69OvTa9K4cXudy0fBrtUJsHbt+lsjce25+QuKWMXhg6xn1y4F3/3ud09orS1duvLrumE8lZGVzRvKk5Y2elif7mudy8dgyfLVlVTRvPT0DPpFZCCRtahBN1EnQARShwgjBA0CvQaX4Ll//5sNGjSI7d+/n+VkZrFuvXuxrIwM/vomGlY45SgDRCcsUkxqYF1IbXU1C1A+SItXPMePm8Bf3I1HIywciWBWh+VkZeuqLDXhfnLs/xIIpRNpyqx0186HI4kY69erF8P7BnhHtmOnTtOKV1Z98MADU4+ZPPjrX1/omJHl37TvQFnexAsmM0YEoksmwztDfiqiCSOLDCsAtCKIjBtdFECYiNu+bRu77eYZx/QVj5i3cIUFKkKlUakgXpZHA0J3UAXC9XVs2/btbNSoUSw9Pbh46KABx10C9fo7c5u2bdmStrOUHnbXXWz++/P4bCsaMBRKY8NHjWhe4INXPHeUlrKNGzeym265gzjA7H/O8OGl/GIK5hUtsrBCAjoNa1y81Dn5nTrx37t37GA9evX8ndcb+HqHvFy+sAfcpFBLQKxgeSSejUaA28A7r6IStf57Ipm456yRo9iyxYtZz549WZ/+/XlD8ZeWtWTxbbfcNMIpQjN++rNfWShz+cEDeCObDR0+gk0+f+JDEyee+ysnyVFYt74ktrGkxL//wD7etniz1O8LMLxaKwgM032YUMJ7xDm52Xx11HkTzmX/fu7fbMrUqQzLY0YOO3YBFMAj3/tg/rdMS6JuIvqi/6nf+PKQgM9zZ0LThq1buYrlduy4etTIMS+W7fc8PX36kCTuS8Uzf/unNXr0KNYUN5iHUz/lQY3mpZP0UJDl59uvo4MgNmwqYUsWL2HBUIAdPniQRC1Ekffwz37yowInu2a8/uZbq0lkj8Z9aNhtW7aypsZ61n/AAGbkZKV95/bbIzMf/UmkQ8dOQaHrhGgH4aEM3EUg7gOn6fHE2O9858GVK9asb6Q4e0GSrFDH1vIGPHz48HHnd957772c7Tv3bEnLyOg4YuRIXuZD+w9UX3/tFUcvGGqB0g0bCsvq6g8UFS0goitgPYhQQt7At7REhMlN8t+Rpi6bsV67s6OjSXcvWL58am1V7bv5+fl8KV11dcXUiy64YA7SzZ27NF+SLJUFGYtSpx+3R1NRtGTZL1RFfQgZFc2fz6praiKg8MGDhlAn+Th1g2KDQR9RZHmoS5fOtsVHQDwaUJahe2ytgN/CscYSASz4wEtrPXr2wXKeSFZONhd9JFEUwzL9TZTO0uI8LUQlOgcz76RVZl48+fwf80wJjz/x1G5/MK1nwO9jiiM6IXrxPHAfyiIZ5vlf+MKdi4gQ5NfeetdAvNCJ4GTM6guOALEIHQrgHIQAym5obHpO9XhuQ9nT09L5G/UqX/6I+toiz76P9KTjf/K5aOrLC88/96h9hk6EN96Z8xK1wwyUB/l7sZSJ8kR9UBasdP3YzhPAGqqMrNyv0w1f1CyrX/ONfNQe/2wlTcr5mcy04FcnTZp00vt2vDdv/i2RxsYfUQb9DImKKCulWJtlGHqMFOFv0GAZ2bn9LEP/IQgHezngjeGg11M6Y8YN/Z99/vkB0XBsK9clJPbRwag0Kim4DwQDIyOvKt0/9Tj6qT3ipDvvTMHz77yTbdQ1LtSM5B/uufPOvzz77LN+byAtho4RHYcFd5zrHe7hho8jPskQYVdc3vqvh7cFPheVePgHj1i2MUUijDoPYlcAnAcuhdiCmCRrteSOm2cMdS63a7Trznvj7TkVJPvzNS3Jd3/ZsXMnqzh4iF17/XW2TnB07qrlK1hh92585Rp0Gyw4j2RmTp06tdHJql2i3XberFkl3vTsygQ4DZ0EkQiHGGa3oRuXf/XLX5yNdP/3gx//Pj0r86sw02F0YZE2jBQ9kSy/fOolhTyzdop2zXlYvgVdBrG4Zs0avkaNRObXr7tq2u+dJBw///UTF5DFVpSVmcHFKriRLKyyO269sauTpF3CtovbIea+X1QCEQhuA9cNJDfC5/Ve27LjgO9958EFZHuuh5+HgPSh9MAPya494bZn7QHttvPiyfiP8MoURigQwnR+1bQpbziXj4FH9cRgjSItHPHq6rpnZ73+lr50xRrbkWuHaLed1yE7N5SZmZXAkFdJSQmTTaUH6b4TdsRX7//ShPvvvUcii1THGCn0BUSuZCaDdor2h3an81auW3cz+ezPQ/RBdyFg3BKjLtiWz0n2P4F2WdnvPfLTq7NDgaGYq6NOlEw9/oeZM2c2vzrowoULFy5cuPh84HNjlW3YsLW/5FVe0jGDbDLMtEsJLXbPqGHDTrj8oj2j3XdccfGhUDAUD0cTGmOWPfGLOUXAoCN1oNbUkOg0fvyQz5UF2q47rrS0OiOp1TbARTgeMNMsZhLSgxmF/ft3K3cutXu029GUPXv2+OPx2gbMx6GDThTQaZhBTyYTZc6tnwu0246rb4xsSegJqDOSGyQTnUBdddRvLJ1DXNLS2Kri4iX85s8B2m3HmZbVU1ZwtIfCIBLBYYDgNBwxVIYPMeBDDbKkTqC4dlvnVLRLHbdk5dpxXq9nGe8w+o1OA0THiU7EEavQeDwFvtJK8feYMGHUPp6wHaNdUp9laRYWDIlle9j1DlM/6CQELMDFHB4Go3kHmhSo7/ClHdNMjnKyaddolx2nk+UvVjjjmIzGmAzb3yD9RkHGadLeblSITKyJNEjbxZKfi9V87VTH6bE10F1841thVdIfOiY1IB4dh04DwHk5mWlv8x/tHO3Wj8M7CVjxBYhK2BruCBDPRaWjA7He95KLL2i3dU5Fu7WwdE27Hbsx09GJsTsKAe+ZI3BOpADuNOi3bmlt8iHTtkC77bgpl0x+ztSTFpajE+s1Gyo8EO8hiE7j4hK6UNObv6bX3tFuOw6Qfd6B6BhsmQox2cxhThC/bQPFZKplPGrf2f7R7uX98/99+YCqegr5oqAWTjgWxxo63tDRGKVh06Z8fj690645DkgP+PrDshT7pSAA6DjENzbUsj07S2cz1ezNL3xO8LmgwBdeffWyxobwE1o0NiBKfhqcc3Af3vIB1z34tfvbZT3nFheHQkmpMBoJ/4hJCsb1QJHk6pgj223HPVtU5A+uq5RmfGtG7KmnnvJF4vq6LSUlg4aNHME3hkeHiVeRsRVH54JOT95w7dUP4l7iRnn58uW+M3X3hiWrV/eOJ6TtiiwrkqnzTxXIMlnK1HF4cxHK4KQ7rqhoTQfN5yngX8wGnK9YACLuk35B+9Pgg6LF/yEr8palK5axIUOGsIMHDzJ8UhWvXCHgPQNAvAuPgBco8U4BlqZjvBIBOz54vXgDVQ77faFBZ5899AC/8SSxbNmyAPOE+iSFN4L20JOdLEv6En4qirpQlaWiT9omm7YfOCvcVFOMj/XGY2Gyhu1XqBNJ+4uq2Kyg/EDZx3fcpm27xjTU164iN5b58QkB6nUenCX5FuWALSp0Ui2xRJKZurZp0oSRp3zn8cXL1t6nG8k/49UrDHWVU4fhHWt0CCiR+2oUAJQP79OJsqKjoPNwffeevawj3Yc3XhVFZl6Pl0SPnVbx2aKVOhO5UBwd7AoSpdvv5PHXvGRcU/hr1/w+YgHxHLyCjEXWMhlDCepVjNroyeQvzh1z1kl92XVXWaWViDSxpsYGtmPHjj91CuXOvOiqiyqcy834yI7buH3XRclYdB4KjFecYADg5XpQs7DeABQaDZiVkcWC6fgehc4G9unxsUQBLFy9/myFKT9OJhOX4LvYlBn9o9ajuxUZ73Vzsc5279jEd37gIpAab8uWLXy3BViTKBM6AuUQxgnAS0g3Ix5fWscS9v379vEX/FEHxAN9evfl9+nQjyAAxwcUgefppMVnXfgsQ8DPVq1axdOLfHAEwZRs3syPI4YPZ0MHDGIJVWbhxjg7/5xhPGHRyo2jvaqVaejWt4h2yA8l65eeSR1+qWZYMuJQ7mi40chMT/vHhLGj7sV9qbCfeAIsX11slWzaxDZtLmHpocCbP330x1c7l47BG2+8ka7p5vZuPXsVZGdms6ZwmI06zndyBEq2lt5Feukf1A38Y+hwmfG1dTSSSTY8tvvgq5bpN8l6ThjotPlFRSwjGGJNsQiJkjjvBHxjByIRaVLfXEWjguhAcJgxwMYBZfv2s159+/BGHjt2HItFY2zn9m28Y2ob6nmHZqSl1+HjKeTVJ/1pGc9SYdihQwfvrKhp7FTQqQMr6NSRhUiPznn7LfbV73yroGfHjsfdP+blV9/6yvbS0j+MnXAutV+mLRE8kFwkookTMWigUR2peg7B2s0FYoFUAXDctWvnI7fdNOMoH/SEDbulrCz3zRderi4vL0eqtX948vHRzqWPxMyf/iJ5ycWXetABUeeDKR4PNabBxRGRsC6Rxl2qeJUJ2LCmsb6RCp/khebUToEbFLqxhkTSwIbGxhAav3PnzpzS0UmLFyzkSnoTEdU5545nXbp04a8co2NTgTIgL+gIvGsA/XC4nERsQSfeIEMHD2ELFyzgb/WAezNzsu39SjI650ybdl6dkw3H4uWrN4ZjyaHvvPEaC5LK6N6jB913kP3ksZknbMMlS1e8Vly87ppOnbvx/LnLgll76hgNMxkkhjlXE9GirGgD0XkgQNEWtZU1A267bcZ2fsGBNG/xinsNzXgGN4idDlSVWJdu4iKCsGXTRtarT2/SKXmkgw1/v379jpkbef2dufcnEsmn33j9FTbm7LPZhPHj+QY3u3bvpo7zsm49uzO6jxsS+I4DOuDgoUPUoFF22ZRpsVFD+x3zJs0HCxf9NxpNTA83NbKamhq2cX0x692vL99u441XXqbOSmsIZWQH+vbr67WNDUcH42aSkwZRteg4bCdVV1PL6ior/isr6hUjRo0KYpuo2e++w6685hr+Nis3Aii88YqpvvzydGfJmI2//f3fyysqDo8tKdnINm5cxy6YdDG78MIL2XXXXHXcjlu5cmWu7A1Uz58/n3O62NQmP68jy87KZgq1MZ6Fry2jjL169SJp8iG74YYb2IH9+7m4Rf6knX8+Ydw533eybYYcpM5KT/OzUJDEDGlZXYuxSLiBhZvqWUNdNauqKGd19bW8sfE+djJpfdG5txkffLBgComSp5tI1KxZsYRt37yFvfT8C2z4iBHst7/9DfvVr3/KbrxxBjcm4vEE27lzJ1u7ajVbQpwzYMAAFo7EA2s2bjlmHJH8l7/AJwNQaTTugb172Ifvz+V7oDz11JNZAa/6b1iTaARwJjhJI6JL6PZ8HYIgQhgj3Xp0/cLAQYO/hffnOncpZHd/4V6+ZQckC3ZNIgvUatlpwIH9jRfXUztMufwKNmHiJM7lpM93O5ePAXVUHJvxjBkzhp1NhPzE479mO7Zt5TsPEaPxJReqR2GdOndk+LwMyoivipUdOMA6Fxayfr17sfPGnS0dr9MAac6HH/YnA3mqJnQ6neBPUSWTjIMnYZSsW7mSnTf5om907dK57NxxZ7/qpGzGb3739K2XXHzJc3WNcIugZG1W10jZZ6SFWA5xQ4cO2LCGLC0Si2+/NZsdJm5TSN4fIJ2Tlk7X+/dO/+r06WE7xyN47Y23LWzIjVnumopKtmbNKk6hZJDU/vlPT+f+5q9/zZFiyRoYKDBU8FwhbtAYvCMpPb76Hos0md984GvK4sUbsxNGQ60tWuGo2/ds27aNGrHHxIsuOHcxzyAFS5cu7f7+/IV7r7n2Ok4EMHK69x1UOOIjlvyVzi71JbsZS5/957OjevbpS0QRJOaQq3JzOvzco5hFcoO8h2UzVkd/0y+e3oB73nz3PQtSL5PqQ2Jdz0wPFEyaNInvHvjG+0s6QyxFox+zI9GHC5eEKZPQunXrWE1tzb4f/9/3ejiXjkJRUZGq+EKaTLYRxCKMZ4hdnToRbgI2SFMVj+1I0lWfnwSuAUMkyRbML2KVB8vZL3/x0+OW5eVXXy8LpWd0MUg9hhua2LzZ77L+/Qeg8e763ve++0+k+eXjTyQyMjO9MFDwXHAngAYWHafpfAOAh77+5S/+6v0PFu5N6snu2EZKJtM/PSONi+IdpTt5+h59B/D7ca4T50IHQvf17l5I0mIHvrFHxJbFGqIRZiRIItDzUHh0PjZnww+dKm5hIRMfK9VZdmaQb0IXzsnwTz2OqknFW3PmWjK1Izapg40AUasb1KokMbhFSwzwkR0HUOdZ0B+Qu+vXF1tUsGiPHj1ZXm5H8BZlZIdA0BcKh5uazXIoXTrhoxZi6AmWInacg1iDsQCHGA2yYWMJGzhwEP8yE3UAfy75ZqEomfCbNm5go0acxfUXEKTOx31TL72oueyPPPKInJ1fYASIUvnznY6D1YbGRweiPPfdcye/5613Z2+KJ7QhiEdDwEFH52L3BqTn91J6cCyvBwFrWJBe8XjmHi47cGGnzl08mRmZVG+yZhW7KOR88/QiQM9q1HnIG3X2q1LOeecdbfQcD3SvNPv9D+Hakx+vMl+AfE4ieVE2HD+244A5c+fpwbR0BRStSjC3bd/Ihl0xUFgkHuH7jWAK5eppU5vznvPmnMEJj9MCSWJ1LSLdfMMNm9988009YTAFugtGC981Dw4rdS4Xc1RhfFW5gqxB6B8QEBYDodMhEqdddjF/BjouPbsD39MLlfIQJ4FQuG6j68FQkGWS+X7Xnbc1l+k/z7+oU4cp1CFGKDtzsJk0ZlKlLPjesRisXDCS9R6T/at9lN5UTevaadO22neTCJ89u7eZMH5PamqyJIMD6AZUEURLHUw3I2axrKpVHq/0t0suvPBD59aTRtGsorRIhjFGkdV7ST4dIK+eSxhS5ifXccDcuUXDLcl4ifi1P9Z68I7jfWErR4qihpf2WIrytWmXXPgujzwJvPPOO52SmvkEOe0XSF5PJ2r47RBhyTg2O1N+Ts8zsJ9lfUPjc2RFcuqFT4Yto26+4VpiTMl66g9/qvf6fJnQcUJUomRoQHQejBaTIgJe7/abZlxny8F2jpPuuDMBr7/13sFYPFIAKxKde/ftN0t/e/75cWRQLYO4QxCimhMWliuQfoGTiw4EbrjmynZV5xPBVgbtBNdceVlnyzCfNHRt475d27m3HVK8b0KEwxKDHkTAOTpQJUdZJf2KOPyG+Hz1jTeu4Zm1c7R76nvhpZctlToGW0Khw8BptiFkj0aA0yA6EQ8Dg5naP6dedtldzu3tFu2K444HUv4P1ZIpDz2GTkKnCVEJAwYBFh22KN69ezcL+Hxfdm5t12jXHffSrFnfIwvzlxjO+u+sWdyihcWJMUF0FnShGGDGV3whUtduKIlho1Uni3aLdisqZxXNSvM2pTfpJj4ykeDTTjtLS9n551/APKTboNcgIjcUb+C1xNf30XGY2unVq2f4sosuTHeyapdotxyXlsj6PkZiMEcH/w77MPfr15etWLmc1dXU7KytqmSSKvVdsWwZHFo+M4DxSYyXkleb5mTTbtFuOe699z+o8PoD+ThHx8Dxrqqu4YPQ33vo2831+tHMn1jZOTl8NgJTP3AZkN6/RPJMmnnye02faWi3HKdphrR161a+8zqMEgSIx4ysrBedJBzkqBdBZIpRFehAWJftudOAdstxRYuX/oCK/xg6BGOXMEK0hMbuuevWY+r0y1//Rs/MzlHQsbAywXUdstI9n2R39zMN7ZbjyCh5LJIkv4wAowNfHDlepwF+b/AOzJZjlJ0vZSCOI51nj522U7Rfd0CjwhvOCL5uslGjT/yiaW3t4dcHDhx4xDE3jAQ57DnO5XaJdttxWHYAN4D7a4kYNtA+ZhJWYObMmVHoNswsrFy+gu3bs9dXUVNf+cGCxa2+DrS10G47Dm/oYCUZlgfA0da05Am3fiIrUhYWZWG3riw9K4MvfaB7hyxYsKRdfsa63XZcuKnxuYb6Oj5zHQ43siZFutK5dAwkSTIVS/fyZRTkGoSCIf6NGyhEMlYCdqr2hXbZcUVFRf7Czl3HdS7owhf5NDY2mg/cdttHfiTivvvu02TmuRRjmNCLGAZrbGpafe65Y993krQrtDt3oLi4OD9usArNGVSGG4D3B+654/gWZUu8+vqcn8sKexicd/6557S7+gu0u4KvXr+Rf0RCON2i8+LR6Feuu+bKPzrJPvdod6IS443oKHQYfDIEiD0yVNr193Q+Kdodxz37+rNZZSWHv+7xePh6y6ZIZKlk+Db84hff/9gP0Lpw4cKFCxcuXLhw4cKFCxenF+12xO7ziG2le29NxqM/kr3erhKT/EldYxL1EN6wwbtMAIbKAf6GnywbpqHP8fjU7w3q06eEX3BxxsNlutOM0tLSjGhMX+vz+frEk/b2SAJYT/iRwGWnB7EaipLXyD5pxNC+fT/Rdkku2hYu050mrNxSluvVGlaSxuqNWQ+sA8VeKKn4WKZzwO817VekeZdaRqXfGzxn4MCee+0ULs4ktNslKO0ZxRs33x2UYtVMUnvzjd3JZGzJcKk4HvMhTgQwHGC/ImgwU5bz41p09+bNu9rluqjPO1xN18ZYv37j1V6f//VoMs43cDyKn6yjuwP+28lou5ZJJAV7Qeg8f6/Pc+HQgQOLnEsuzgC4TNeGmFVS4u2e0HcpilIotNSJgGswF3EUgyctIa5hRRXeiEEQwBp8/uaLohyWLb3b6NGjj1x0cVrhmpdtiIJwfCQxSSF8ONsUPH4Q77Vj2b0IeB8CcWLzAhHwrgQCGA5MyM1Ug/LRdBZtCjND0zolLPkqpwguzgC4TNemwBpfe8+41ABGAzOBecBgYDrBmJyRHGZEWnwjCktMxXZnSAdwzUj8hu9EAcJHTGDv83jCdvpcnBFwma4NYcR1SYvH+Z6BYCDsQGYR0yTjCR6gobA5PP9waIuAazzQOd9AnpDKkAjY6JjYlG+ojyPYDgMrkUj8c/Nxts8DXJ+ujTG/aPEGU2L8ixtcFzkaCQz0afBR94FZ6XJ5bk56T9enO3Pgaro2RnVe9ph4JLpLI82GLUBgVkLrAS21GxhKhI+6dpS2I82JPaq52SlLxNjmTJfhziy4TNfGmD5kSDIa6TIoGovsTiSxN4HNeGIg5EQhlbEQUuNS0+AI4JzyDcci8ufm87GfF7jm5WnEq6+/9V/dNKdjg2IwC4b4MdQvGCcVLePENEJLZgNwbl+3fnrFlEt/YMe6OFPgarrTiOuuuXKGrmv/5IMqpOnwIjzOwTSccVLMyZYQzCZC6m+cJxIJfHXl705yF2cQXE13BuClWa/fb1jG05gMR8BWV6kajzNgiwly8RvM6lG9fJqB2I7F4zHWUNfAevbudfWUiy98kydycUbBZbozBP/5z3/uMSzlb6rXwxkqiK+wSfikmL3TsfhCjQjYjAmMhq+L8oEYy1rx3e88OM7JzsUZiNmlpb74vro0l+nOQJBmk57685/7JKOJtyPRaH8v+Xw+x99DAFNCI4oj4pJJrSQjI3j/bTfddMynDl2cWixaUTLItLQfG4Y+TlK9hSpxESwOfKFQlvkrVtzMh3BE/yACNotkGgzfqXaZro2wdGlxfizWcG0kEeu1aePGO5sam9QhQ4cwQ9P3xXV9TlZGhhSOhm9MxBM9+KZm2HmVfDxoOHyQgX/0z/lWTarZiY4F8+GjRBiIwYeJ+MeJZCmsSMpz8USsER8FJMa0fKpyFqUelxYM8Rz8gcALum692qlD2oYhQ4bU8kxdHBfFW3YOqa+vW2YxJR185KV+8Ki24MOnPNEXdoBPjW8L2f0DFsO57W/bG9edMqajB0hrN22+OdwYeTChs94SU7LwSWu84QygcPYR/x29KgnX7OtUJTqgYIlkcps3EKz3WPJPJpwzdDYlsCmtnaBo2bI+ZtJ4zLSsG2XJ3gA8kUyw1atXsc5durCO+fm8zhg8AZN17NixeRCFm4sEu9PsDhNthCC0HRhQnIu0XLISRNrqqhpqVYvMUfszpKqHGFexGddDpiyd8D7yyF4Ysg2qx/9rS7XWRqNJD7Hqd2RZCuBtBSdTZpI0xz04bz46kKksIq2I9XpkMoO1zfT7RV1R86kXv67HIx09Hk9XhcqBMiIx0lvUTjbIh6U/1IjXy3lOcx0pMZEWv9eS1GLJ0H8a9GV9OGxY94/9BOonxf76+pya8ur99OQQPpYLZoOg4/1WV8cOHS43VNWjU/gwIzvbZirqA4sYDKuNmhobq2Wv/3fQhPv372daFB/D/IzYsG3nZD0afk/2eFUQCx4KYgDQSLxR7SbljShBCjiNB5h0qbnh6Ro6wh5M8PP7E5rO4okkepSF/PL9Qwf0+5Nza6th4apVXWMsQH9HQISPkk+lQg21Y6BldEbyiy6CUWBOaCzd7+sWDAWvtD/Ehc8q0DWKR53QPtu3b+daCwyAONQdm92CeVBfQVgtGa3l7yNt67QfQdyPtADvD/L7DpSVNT8Dz0T/4EhVIqbwNn/OIa9TJ5adlUUa08P8Pq4tm/NGHY8Azz9acAKi7KlHaGr0vGmY/KPMaBOsGcUncw0iYhAwyoOypsKi5x15x5CEBhEtfFh8hBrfgkT58M1lTLfgCdhU36AeSsTjUX92xu1n9+t9zFfTPyl27953CbHQXMMiQeaUNdLYxPbt38sycjrMz/RJNzXk5TV83EeqW8Jp0U8OalBp1Zp1W2XV01+nBsWe5nv37uWf6IPk1ki0hkKhRaqs1KeH0lhuXgdiJHzAnO6lwnMIoiECALApPXWmFY8lz8vOyemYm51BJlCIS9BQWgZrjEaYzx9CA9w/tF/3z8R827fv71LdUHUJ9fXDkqr0QxwICUQIQPqT9cCJTqKOxke3FVLD+EO5edFBE/znkWZEx0TDUb4ged++fTxkZWeygoIC/lUgEP6OHTu4yQhzEOnBEGBEbNIv5uoEQyLgXOAognYCmAwBjIMAAsbz0Q9g/kYyVQuIoUCgIFTkh3R79+xll18+jT8P9xgmviOt80Ea/EYQDGwaggHs/hI1Rtu0ZECboZ04pw3xXGjZjFAGZyBc37d/H8vISKPHGFQNawfluYWOEspD/3GtmfpyL0Zn9+zeyzp17OQhJp5Kbafiq4OZOensrKHDmd/r5ya5hxiysakRD95I5jMxZAyZDKZ8iV99eN2J54u24/WmPsA53meEgMC5rRjo3Hkv0aL+R63x7W3QqUICJOD34ZPQTPYobNnyZW996e47r6ZnHinwCXCEWj4BsAd9XTi2NTcnp8fKlStZXV09a2io5w1JHftm1m9+de1M6icn+acGVd7z39fe+Ed+Xv6taaF0ytvLO2976XZW2LXbQUtW5lCHSlwCOoSpE9FIpnrAp3j/nURvE3wswcaMGboL5xs2bX00loj+0OcLEoHBVLLntfQkmXbUXugA1ANH0Rn8Oo+32xO/ZVyn3JEHZxCKFwyCgGF/8aVelBkfWZj33lzWqVM+EbzGDh8+zCU8pHa3Hj1YekYGCxHj8XfgKB55OcVvPqYCZUQ5xFGUFwQN5gaz8deDGhpZPZlBBYVdeN4oC7aenzp1Ks8HjPnhhx9yxsshQQCtF4mEWVp6BsshbYyP9uFD7yQLX9Pi4emWVdj8ycxodLt111132V9JSsGK1etfNAzrxiS1l5aIsTWrV5OGi7AOObksMzuL54e2mT9vHus3qP/Ye26/faVz6yfGa2+89W59XcPUoWedxTSqf4CEskK2p8n7lbE0n22y8rc7yDLRSd6LNgNT4Zz/pl9oZnFNtLk4R9sKiN9gWJwjQJBGI+FfPfDV+x9ykp0QPOf5S9bO0C3jJ/QTRaJIcDNJepJMkGQqCoBA8Sg49YAcaazv20Sqtrq6ijqqjlVVlJNf0nlbr949H8vv1EnOQsPKMim15MvkpB+9485J4K233uog+9L+LxqNXFFVWdH78KHD7OJLLuEaIRqJsj17dlEDWaxHj+78G6u1RFjRaIxlkXnUrXcPTrggQN5oOpm75Efu27eb9enVm6oh8VdkmiJNLBFNsggR54H9ZaRRJb1rt64vpoWCkt/rXWwZySJN1uzWJwPC50snJ4Wxyy++uBRRHy5a/BL17QzyP2HW8I4AoYOooWl69uzJnw+GChCRHdi3n+3dvZsPkqCc+0kL1tU3sEkXTWbpmRksgzQdiBHMwRnZ6VAEXg9eEBACyMURBo42wrNxRJ3hbwimCxPTxejoJXMdH8qvrKpkgwYO4n7lHirLgX17ubmHNuzduy9niAwqL+qET5/i2RAc5MvEcrLSCy+77LKPHXB5970PN5SVlQ2DlbJh/Vq2dctmdt1117Knf/8HdvkV0/igT5TMzO7dClnvXr3nX3DBeZOdW08axcWb3qB+vGo/9dvyZUt4nUeOOZvnLQSfDRzRWiB2+MF0DdoZMaTZUtNyEqeA9oUmw2fyIMDQthHqT/yuqKhgYWovfKwL1gruNel6h7yOE6+YctFJjRzzflyxduO9RGTPIHM0Mr9AR3IOm89RCIyJwMzCb4MIHn6MSA9pWlxczMrJfxhzNlWeCKhjfp4916TrXx0yZMDTPOHHYP78hV+pjyb+YJFvp4Wb2H9nvcRi4UZWVVXBLr/yGk6UXYhg1q9fz6XzeRMn8krHY/Y7aCBChRpWjOYhDmHZsmWc6HA/CBPmFaTTqFGjWJfCrqywW0/qHpl8BU/E65fGnTVw4Md+NOud9+bNovrfAJ/TJGEEjQtCh/bg5h1ZADC3+/TpzRlt5MgRLEga5K03Xyf/NPjnoUMLHo7HA/Ga2obyrJzc3LT0NK4hQeTC70L7HiEgG2A2cRRMh4Bz1Av+DRgNBJMkYvR5A9d+73vfev255174Gpl0vxs8eCirpzLCTHzpxRfZ+edPZMOGDSMTPo1rQuSDZ/J5QLof+VApnr3+mml38wd/DP74+2duqKytnIW6Z2Rkk6AMkCAqY++++w4bMmQoGzt2HEsnoTNoQH9iZu/YCy+c+Ik0XUlJSU4snixrCEcCtdV1xDv2pkzQ0gsWLGC7yBLyUN+PGzeODaLnwX+GpQFFAo0n2hZ0ge8mg5EgeBSK69y5Mxs0aBALkHDfvHkzp7GevXqxLBJEOIeFsmH9OjZuwrm7/QH/YnJHXh4zYti7TtFOCpxj3vrggy/5ZB/5SJCewiqkS8Kc4vFHHFu70+k3FRqaEAyJjsJ3FfeRX4evfF944YUsGAhaVNDikE+ZSNruhF+LE3jtzdm3koR8Dh+S5oxNz4D9vWvXbk5U1RWHuX2dkZFJkiWP9evTi02cOMG52y6TfaCy85qJI2Nz3ptHGjLGVixfwdasXcl27trJRo0cziZdfDnr2qMnU70B5iHarqsmQgllTrziio+XWu+8v2BgIly/BTZ+nExGQfic+SAZSYvt2EYE4FM5I0FSTjz/fHr+WubzKLc8/fTTLyCfn/z859cpkvJKIM3+8JpgPHSyYLjjMR7vE3omiEc8G3NFEQggjQQBnSdiiYUPPfStSdSe1rx5r+UWLdywZ8rll6cjb6SHr4a8YUEkNdtMx7Xy8jJiQJTbSwIjvPCaK6Zd4Dz6Y/HMM8941qwv3tetW4+CSy6bxgkawrq6uoZtL9nAupMF0KGgI/PKni9ceP74T7VUbfHiNd1kL1uuyEoHMiW9qD+E6YsvPM+SRId9+/bl6WLkbqDdp142les8iRiU2k0jMklSzXkai9oAbSlJcBjYFtOS16g+VSJrRKG633n4cIWaQ2YxLBEwM9y20tJSfUD/flPHjBw5j2fyCeCQ5CfH0jXFl0abGt8DgUCjrFuxiq1dt5ZlZeeUDR8+dsQtt1xZ7SQ9abzw31cvLys/+M5ZJHUhnci+5UwWJ1MEI2lgco0ICSNhZKWTtiVtTMSJQQ+vBAKFGQZZIeZNQJBIC060TTSUFYQJMxrXKFeukZYsXsTfEU3LyFr94x8+dDYlOCm88sprX5VVz+/h+EOCAvD/oB3CpN1qqqtZyYZiTsww23KpXhWHK/ZceOH5A6ZPn95sdv/qN088SfV4ABPhwhcE8YtwIqYDw+EomA8vyPIxD6o7+Wa1XToO6j59+iQu8BYtWvWI5GE/RtmQ3oNBI0qL+/EMr8/DpT7KieeXHSiHGYxRjv/GNSsNL8eqVA6MbgrwMhBhg36JuUjcmRcEg2khOqqrVq5gffv0ZXl5+eTLduLCJArhRMyOxo6SbS/JnveozpqlK782TOJ6ghIwTUX3XW5K1jj0JhWAl5dPV1AfwUzEgCIKv3zxYpnKfrnf75P4yCuVGwD9wFSuqa0h5lZumzhx3H/4hU+BV99691Wq6LWwAtAufLUQ0aaHrDGyBMyDhw8miDbnSYqXy3uAynoZ3SOLtsUoLnx5uDWfmumARSvXXpaMReegIAhomG3btrFdO3eyoD+wJ6dD1nfikcg8Kpg0atRFrI7+8E+A2sSBc0KHPgUFBdu3lW6gSnlRODFIgiDMAk6ERCzQMBhlQhwZGHxIGtfsSUv0CqQXmRFELKg8JLswLRFg8nF/kMwSdFIomB7t3qPbtPrqxLq6ut28gPhDuVFCFN2jq9nUiddqhmYF0gKsqb5Jqq0+/AgVO0MwCr53jjxhauI5FQcPcbMFvwMBX4ll6qNmzpx5jJ/7q8ef/IUv4H8IWt7nD5CWt+vD60t1RHwqUCdRr9RzSghzd39OPG3w9K9O5wxH1+R35ry327Sk7mgD9JVoS3GO0VOYhNB6AOLxMX3UC0AaAdwHiOfiGvK109jzj2hfjTRuPWn8pqZG1r17d+4HCTNfke0BIzwH5cZQBYgT4CPaEB4OeHfiSE2AMQdiOzuCACbk9SZA8MTiMTrDIE5yj5oRPGfiyJFV/OJnwCOPPCKPHDN2FnH4dagjnoN2EvXwwBWjspF44HUSAelwRBvxIpNE/ExMJ7BwyYpfxBPxh9CY0CSq4uHMgk/IIeD7triGzvMTMUEz8UI4EIXCHxEzb9L83A7NDY284CehAqgwddzXSGqUmonktyWvko6K6KaZZ5pWb05E+HM6j99D+fNORQPI0i7qtKqsrMyxyBN5g9hs6e5lhw4dYnW1DcQs8I/ifBAk6GhzmBb8SMzu8fv49AJlzfONx6Lcz4SPiN8waeBXolNAfKgfGBCDU7qm//DqaVN+wguYAnRsKCN3h2FovRSPjwX89mgjhA3uRzu1BOqJazjiuQgYEVUtacJ99929zEnG8cbbs68nX/xlW9MTDTh9gHvxHLSFEBy8P5x80eYIIn0zEaUgtWxYeUEx67yq52VTNz646qqpa+m69e7c+RNiscjjkWh0bDq1DSDyFkHkg3m61EfApGu+RgG9K55Ipnmz8KByhenO3/pV9utJk2wNf6rx+rvvD6XHzSTBfzYVqguEAJ5vtxuVgZfQBuqEcgF8MoHCsb34GbB0VfGQcFPdXMq2Az3M29xJ9ODUTkKhIJ1aAo2KAiKASWBOoiKITyTiW+i271971bRTtnL+v29/0IVI7fvUeLdTl6dpJmkMirc7n2JI06DcIGR7uuBIxyMO6XCdB6fMYGAQL5gYZUcamHPQAogHEE+V23D9tVePoJ/NDfPPf77Y+2DloQ3UcSHkddSz0F5oG3oW4lFSXLXLaq9SEZYAGKcgr+MjjGm/njFjBsT+UXjzzTf7WJZ0O8rl8fmkWKRp1q233npavrb+39mz89KbnB/pzvEEQLLUJFOmTKmmuh8hrHaCYym/FTBn3rxxxEgyLACii2OA+OPhqssvXeqctimeeeaZYF52wUjTx0VF0w1XXbXRuXRSePfd90cH0kI3R2PRB8Fs0CIgcAwoQNtBWyoS23HLTTP6C6L541/++oEsq5MF4yANAn4L5kVpwGA45ztDE7h0BzM2B/i6xMmU1ospH8Zuv/6aK5/jiV2cEWgTpvtfxTvvFHWKJZtWkV/TFQMcYDiJmMjUtDcz04PXTZ8+nc+4vvTSf3+jS/I3Dd1eEoUARgVz4SiYDgDTAVwcEIRVgN84t7WyY85QWvJ5qxoy07rdNWnSMZPYLk4PXKY7zfjPiy9P83rVtzHvCSYRTAYth9+pmk5AMJxgNBzBbCIe94EROTNy09Qiv+qKi/lFF6cdR3rSxWnBrTfd8A6xzQtgEDAcBl7gF2J4HaNj8M+EyQnmEwwogohLTQeNKqYFdNOozshIu8t5nIszAK6mO8148b8vP9TU2PSLqtpqdqjsEPlhHjZ+wgTOSP6QPXQPhhJmJSA0GgDGgt+IOPiMAKYrMN+G14UwFdJQ31Ac8vccP2PG+GMGVVy0PVymO0145525o6LRxtWm5JE0w57OiBPTNNTXs0pimMqqKr5IGVMQYkBFIJUBoSHBdFjOtHPnTj4PhqkKBKzv9Hp9bPPWrXzJlaIq3778kot+49zq4jTBZbrTgDkfLByZiEdXSVjN6ox4Q2MhiDlJaKva6mp+HglH2PjzzmWZxESk0uguBetZKb2RnD17jreANFpmRiYLpqc1ryYBk+JeMGTXrl252QkmTCSTd025aNI/+UNdnBa4TNfGKCkp8e4vP7RXVtQCy8SqGts3A2AiQnOB8WAq4oVJMA5fyRIKXvntB78++9/PPz/NjMcD3kBgbmlpaaShsWm/aUodkYc3GODrA8F4tpazpx3gJ4IJwdT0336fR+49adKkE0zUuGhtuEzXxpg1q8Sbll52wBMI5UNbQSuB2QRTgOlgaoLxmkjDRSNhvFZyuHPHDt1T12oKPPLoL6cpivU2lsTBtMQADPICo2EVkGBo5I3nGAlj3tVXT7mER7o4LXBHL9sY06cPSdbWNb0bdQY9oMWwZAxrVvEqCdYsYvSRz7fpFszBus7d+55zPIYDZv7ooXe8ir+7ZGoGvggUicS4SSnyhabEMjR7HaTG6hvqQsR8rrA9jXAbv43x/vsLBlqKuUxRPFnwzbCOU2g3MAoWYO/atYsvkM7pkDvzhquu+LFz68fit79/+kuxWOJPWZkZPD9MOeAIzYfpCAzA+Dy+ss25GT1nuublaYOr6doakvWyypQsmH14aTLVj/PIKn/5t1+//iy/U941n4ThAMXUm7LTgrZpSpoNL1xiQAbaE88BVI/yXZfhTi9cpmtjYG0kPgaJgRK8XQ7mgDlpX7P9Lrw7SMdP3DcPPPDA85FIshcptCR8O/h0OELD4ZUdbBxVVV39wiuvv90w9/0P176xZMnHLDF20Rpwma6NkUjEy6KJOGe0SDTGGU8wXzQR43utWMnEoary8redW04aTz31lC8t3b+K2NaLFSlVVVVs7+49bFfpDv6iLrbOwHMbGhsyGiORkb5YonFe0cIVro/XtnAbu43x32XLArHd+/czy+yg43Uhy56fA7AKBZrO5/d85bYbb/wjj/yEeOTZZ/35ullEvttYvMyJN5WRP3w6aD2MluIcAT4ftkc0FevSyeee+76ThYtWhst0pwk//cWva6OxWDZMP8yl2WsqGTGD+tC3v/GNXznJPjX+9rd/D4kmo5v4G/TOMwC80Avm48vMsLzMYqsKu3Q81/1aa9vBZbo2wurVqwsMpi4n1dY9EU/wLe7AcNjSECYfdqvKyspedu2VU8VOS6cEf/nLc2OZYv6GfLnxGLix5/ACLL9j/i8trcNMdz1m28NlulbGspKSHFUz1xPBd8MoJQJMSAQAQ/piygAbGlVXVkZzuxcWTjvvvFO2L//PH39qhMyMH2AfmaDfx2RVOfy1L937FeeyizaGy3StjCUrVq2lZh6JczAadrZCo/NzYjJ7G0P7/TcMfth+nfmdK6de9jjucfH5g8t0rYw//+O5kVtKNi6rqKz0kj8leRX7zXAAWy40YZlXJGKqqpLMzcmV+vbt+0aXTnl33nWc7cpduHDhwoULFy5cuHDhwoULFy5cuHDhwoULFy5cuHDhwoULFy7aBdwVKWcWJGvWLHnLWSMvNU3zXoux7njplb/4Q//hyz2yKuMDudWSafxei0fmuG8HtD+4THeGYOOuXR09mvVYXNOuDAT8HWPxBN7I4cDaaPFZaqzTxBdk8R3vRDx+UFW9v5KM+N9P5vPSLs4MuEx3BqCktHSQEdXnKR61s4bvXMmk0yz+QR8OfMtPvJXAIUHb4bfF8CFLYr4aS5IvGzVs4Bo7gYszGe52DacZm7fu/DrTrM2yohDD8Q8Akylpf4RSBCyMBpM1B3zplDQfNodOJvBenpzrVdXVmzaX/szO1cWZDFfTnUZs2LT1AWKYJ9EJgrFOFkLzYVcxbMeAV4IAQ7d+MWrEwO/xHy7OSLhMd5qwadO2b8iq+gTeGoefBiZKZbmjzMmPAO4VwLmHmE9iyi8HD+79sBPt4gyDy3SnAes3ltzlkX3/0A2NMxr2LYG2sodKTg5gSjCZYFhoPM64ZHl6PDLTLfmCkcP6LXSSuziD4Pp0bYw9e/b4DZPN1BwmA9PhbXLLYSARUtFS64nfOIqdxHDEb8kjMUwySJL+GL/g4oyDy3RtjPrGyI0+r6erRazBNVNqIGYRgY+SUEg9P5kA5oN/aBj6uRs2b5/oPNbFGQSX6doQxFjYseHhZBJfTj3CYM2B+EsEUn3NR3Geei01YDBTBMqIgsUURZUMLfFLeubRatPFaYfbIW2ItRu3DZMsfQPZftBEFHNs82MUUpiM0H5Aqrkp4nBEPNLiiN9CyyEPFQMq8PMM85IxI4fN4ze5OCPgaro2hGYkJ9rzbGAqZ8SyRdB1fGGVtN5xriEAggnxG+cYAcUXf/B9BOzojICPhiCVIpvdeGIXZwxcpmtLGOYdYBvsb2lbgccylAAYLzWINDjH1n0AfuMLPQiIBwOC0bCtX9KJ1zXjHJ7YxRkDl+naFibf5xInYDyHkVIZCppOaK2WQTAXAMbDRx4Rh3sBfsSpaVHHSiwRjTHDMi965JFH3H4+g+B2RhsCjMI3mHU0F47iHCFODBQlsxCf0hKMBOAc98GMBJPhiN8459rN8elkugUMLX4jbyOpH8nIxRkBl+naEKZpf4uRM4PDgIBgIJ00l0XXwDhgmtQARgKEdsNu0IgHUo/NwfmtuTx3xsFlujaEJCnN3y0QzIFzxIGZ+AIuYi6ZLEiJTMSWAZoMaYR2A1I1Jf9N7AaPURzBoC7OLLhM14YwNU2CrwVGwWCKBGaho6nj3GYgqChbTx0NMFUqg6UymjgHo4m45vlyyWr48Y9/fGyGLk4bXKZrQ+im/ndoNs5c/DcxHwXOLLbiamYaaKnUYNJ1EQSTtQz8LQXHn4OZirk6y7T+RFrRZbozCC7TtSFMzdgtmA5HEQTTpDJZS4g0qUHEp0IwNMxPnNOf7Ti6OGPgMl0bonby+fM1QyuFD8f9OBzBGGAiup7KUHwS/QQhNZ0IAmA2/AbD0TMaMtICLzuXXJwhcJmuDTFdkgxZkh+VDNJ0ms5NQJMYj7iEj1hioEQE/E4NCsWJIJDKdFyrUcAyMPppm6SmHtYwQuPijILLdG0MLR55JRaP7jUt28TkjOIcU/22lkhlsNTfAs3XTTJPyaJUFLxTZz0/adIk9zt3ZxhcpmtjTJ06NaF6Aj80Da2Z2WBqAqnTA81M9BEBaHkOtYiXYnGqyoqdsYszCi7TnQZcPmXyi0ldW8X9OrL+mrUdmYQWNB2ODjM1B4pvDuAoBzjnWpKCOOfxhqF5FPYM/+HijILLdKcBEvl20Zh5J87BKGA+BD5IgjhcaIHUgRQBzozOb3EOPxHHRDyusYyMCL/o4oyCy3SnCXfcdO1WwzT/CwbB/iac6RyGOW6ge5rD8a47AeDTEJL03sXnnFPDI1ycUXCZ7nRCYT8gBonCxASjgPEEUkcyW45mpiKV2XAUpib9c9d/naFwme40YsZVV+1UZOmbYBbDtPjbAwj8N+k0BN0yeRAMJQZfAMTxJZiWzAzdYTa+ZYPEfKr6G57IxRkHl+lOM/we5bl4PH5Y1+zXdRAAMBRCy3Mx+S1WnOC7BtjxmViSaZRHbV013tVbsHr1svX8BhdnHFpaKy5OA56f9er9TNeetmSFqarK/H5/847NAJgMvwXzCQbkTEqMFw9HWFMkXJ2ZkfZOfuduTyhGfMukSZPc6YIzFC7TnQGYXVrqO7Rk6QbVF+ivejzMQ8Hv9RK3cUuRj1hqzourPJDvh28Y4J26aDzK5/U6d+127q03Xr/UydLFGYj3li3LUSIR7hG4OAPwt7/9LV3xBh8mM/F63TCsWDgSkFS1W4IYC9oM2zsAMCtlSWayLHHth4BdvyTZM+prX7p7HU/kok2wYPm6viqW/hCisdhXSEhm4xyvIVP32BBWCdNVS5avNvAaF49xccbhr//491d37Nzx++zsbCg85vf5OINhegEBwBFMCIPFH/Dd1yEzfe7ll1++n+LsnnZxykGmvbRo1cbbjWTsPtkTGKdQH2A7RTECrSgee0CLQjOI8WCtqEyn/sIblS7aFNgk6NJLL/UVFhay5cuXsxkzZsScS+zFF1/sWl5ZM7OurnZy9aGKbhk52Sw3N5d5ieEE04HJoNn4IIqjATGYEotFWVZWVjQjLbgjLTPnx507ZL3b8iutRUV7KBuF+ryMeb1e3f2K68kDzLZk+fq7w/Ho//n8oZ4KNaNGJr5M8g394vGo3B/neo5aGPuy2S8R2wNfAjh3ma4N8Naat4KBuqxC3dTuLj98cNiWks3j8jvkWV26FrKmcPj5Dh1yI/X1Dfm6rt+YTCYDtbW1fEcwbLUQCARYECEU4p0qtBw6T0hUL/mAobQ07gsGgkH+W5akLeTqvZlMxmWdhG56MCgnYtE7A6E0ykZliqrs8yjeV4P+9L+PGTPoEM/UxQmxunjzXyLR6BclxctU6gIYE0Gfn2k6pnjQD2As9AmOYCub0TjT0RHCUdc1ltSSrcN0c4uKh9DDJOZl+Hc0PM6xBY5KJyux8aOG7HR+tVtAq40/b/LN1CuPUat3lWRJmb9wAevXrx/LycnhG8Jia72DBw+y7t27c4YCo/FNinR7LxUEMBaYDMzCGYYkK44+0n6ksfg5GA5NLrQhfu/bt4+lp6fz6xh0yc7Ktu9XyUwlMycQCBIRaHrIF1ximvp748aN+qVT9FbF8rWbBlqmqSZb6tkU2vBQhTXDuIcO3cigJv1hm2uyoiRlVXlcMa2kISkN540esp9faEWs2bjjb5Fw3T3BYBrvj0DAxwxioFgkSm3p4QIS/QOLQzfsAS/0GUzOGLV7HQnRmpoaRq1uf8TTyfczo7TU9B2uXvd6NB7r5PGkj8DckYc6mCiAXwchIDDp6BeZeZxztD/5K3FTiY5rFV9gaccMz6ODBg1qd8uZPli0/FZZMn9IQrAfRB0mvcFk64rXsaFDhnANhk5pbGzkjIPfAOIAdFrqUbSfYCrBeELzCaRqQnR+VVU1tajEmc/r8zKfx4cm5vdillaySDaS9MbAjOr1Lqai/jJJnRdLauOIMafRs0yeJ+VHD2YmSepm0O9U8DwJkO1IDub2KIoVi8eekFVPrWFad5i61o8ss1F2euIykQUJAfzAT5Sd501HOuPgcQTUXZUNOnJ/Vrck+c8KU145e+TARXRVJD9l2LGvYmY40vQjPF8hxke7x6IxpiXjbP++fVYyqZnUd6uoMHU+sjIsontJppSazuLJmGzo+r+YwXZUNzSw6upqdHBzlT811qxZ45EUzzcj0fiD1Gkdk2TL+KjtFQUSGb7HkcbiwUqZf3L+Rzz9x0xJ4cPhJM1YgogUW9Jput6YmRb6q2z4Hhs9uncDv+UMRlHR2j6yx/iVqsrXxBNxrrFQP3RaU1MT21RSwgYMGMC1FOoKf82H6QG0AYiMApgFEAwHIA8Qv2Cq5vbEfSm/cT/uQzo8u7GxidVRh3fMy+PXwRiUkl+XFKQjLUlMh2sJ6juZCIZf8ziDNkTcIH1IaftRR0jG/k0gxuWgCIXoHr4m6oZyiAXaeC42YwKjQSCj/vCLAP48ohO8kgSIOuFZqA9+8jROrE5lQh4QUMgfph5pzvWqqvwgPHTQ+5OIGZ2knwmle8pGGIa1zJRMv0nP8pBgipJlEo5G2MbiDaWDhw5/KOBla8aOHVtOyU+a4UU9PhVmWZbSe0PJ29SAU6BG0cloHLuh7KzR5pwYnDJhezkBxKC/cJ2npwh0itdLweNlmqER8+ksGqcKq9L2gGKMGzZsWJ19d+tg6dLifN2T9MVYgP6OQPGZwXh94n7V64PY56YEGRP8mpnEb40p8K186u10PSMeixNBgOjsNZWCmYqLi7kpCc0DokwjXwxajrcRpUFIhWgb0aap5wLiHPmJPBAwt9dIjA4Niwl3YYKij7hWosbH78OHDrNAKMg6dupE5QlR+/u4lULmMM+XwxGeAPJuCRGHI5gadedxFITwAA00NDRyhguSVkDbIA3aRdCNANoXT0cMfCZMnWAzXrSVz2vXxUM04vGqXEBH40kIazxsWawhdNGkST0/08u7RUVFapeevd63ZO+kJLUf13DEcPFonK1eu9IaM27ixZFYfOsl54466Nxy0khp1U+O9RtK3lVUdWqYCoPOQ+PV1dVxkwmEhoKigdFQaCQgtWFbAg2PgHs4kahkDvl9JCFBRES8hrG9S1726I4dO4adWz4zFi0q7if52bmqKk3XNNMgzXoh5DzMF1FSm6jxlSt72RxOHPOGAqer5npVHD7IKg7tZxkZGQzD/QCIHvUCNm3axKj8nNkgqdE2SAsiFMyAdhNAviBauwwO6Fw8D0ehIXAObQJTFj4cNGst+RLIG+2PdgWQF0xa+JLIe/DgwSwUSmOhYIjv2wItRT4o70/xHLELGT93mEggldkxsiqA53ionVAvnJMvRianytujtLSU1x/XhFBqCX4PXce1ispKVkkB+edSu2L0Nz8/n3Up6MwCRCsGxTdSvsxUmZaILjvv7LMm0v3NvkzRyo2jcZQNiwwq60Y6HYIehmDB2/b0NKqg3e4a+WXUpgXUEcO5CIEmpSR8u0SnLxob600PpugsY15OTsdfjBszdAG/+SSQ0pOfDMWbttxIHfSiRt4wzIny8jJWVlbGmS4cDlOUGSVpPjctGJIy09OIAHPInFFsQqbCc1DhmzuJzkFsiUQyQAR9aefOnZUQ6W6FfJC0tHSmE9MZEpkourYlyDLGDhyY12Tf+Omwet3mqWT+3UwFuJl6VjIof5XMWzJReFlUalAQMxoYzYRPCotzgP/Pr9ORKoVr6BAQUhOZdLDfd+7cSW2jcyYD0YN4wAgVFRWsQ4cOyIETP7QeAgQNfoPQEABBsAKCuEUAQLR4thiAAVHjORikQTnE85E/8gLzbd26lQ0cMIgP6qDMyCtBfgoYFnngiDwFTBJ8AO4X5RFHUQ4gtayARQQLQYIA6yXgD3Bm3r9vP8vOzYJw0PCbMnmH8jFxP0xc+INHvTtIdkVtbT0jC8LKysgcTWUupPqqsXiUDSKh0bmggJiHSItu4eXXtD0JXWsyyWROakkf0VZ/lYQ4yoFnQHvygQ+n7YSJTK2KsvD3EsGU2JVbpntQR9AnNvuFS+CBv6rKvJzbS0sNf1r6RVdcPOmkGO/oFjpJFFlFKlvk2xYMhXpXkfTZsm0bhr65lE8PhZKdC7teFvBIxffff/+nMgXXrl07sPzQ4Zkkga7K6ZDnDQRCfJ4KaCAtGgwF3xsxdOAUHvEJsXXfvs4NVdU/Y8xzBxobwsrn89t7RMqOaQRnmJpc123hgM5R6BqONoFRZ9B50iCtQL/BHkI74WgTN3xmnVUR0b/+2musR48erGOHPDJITbZzx06u3VTSAkHSeDm5OaTR/byOYAjkwc0/gjimAuVGOXBEANOAeHCEhkMA42FUraL8ICvoXMD8zpQDAoQj+SEsJzuX30NCkqEfQbUgSDBcOBZt9jlxT3oovR4PhSwAk2jJuOTxehf6/OlbnVLZB4sV7tm791a4BAlKl5Hmp+dksazMTJtYHebfuHEj61rQZW2njl0vNwOmNWH4cCrAyeGZt94KFjDWTZZ9Pz54+PCMvfv2sbNGjGAFXQpZyE/amn90E+xDbUR+I+bQ0KY++g1wZkb7UeAMTxCyn3ccPxxhDbvPUTXcZw92IT/OrASMTG7dvLmxa5dO3aZPn/6x4w6fiulWrd94F0mcf+zbt5fMhB3UyQm2f/9e1qVL52Q0Gr/oz394crGT9LNAWrhw2YiKmqrFXToXBn1+W0qGI00kxcMsIyf3ZdKITSA20ShgBGpEicyYv0hWoApxPoYPbhhNEyYMr1yzpqSbbsRWB9Mz8uPkA9iNRg1PeWAzHwBxQvqlBp3yBvizKEAS4h5oapzbEtrWSmAcaCxuMlLnYN5s8eLFrHz/AdapUz4f3KghZsSQfXZeB5aXl8fn2WAmgShTNR2QSgAAyiOOgmg4IxAxIIDZuLYjZjp8oIz7an7y2ZA35gD79OnDevXqxe8v3lDMtm/bzrKzsviW7lVVVZxIM8gygfmGyXkygXXVI48M16U1T+N07crYuHHj4lQ2u/EdFBdv6xmOR3Z4vD4lTP5PY301+/CDD1if3r14m3QijQSmO0CMX19ft/Khb35jrHPrJ8a7c+dO2L/nwOIevXpK+fmd+HaGaFPObHSukFDze0kYkjCB2Y3vOqCdmumF4sXyOnACZ1QntGQ63Ic+EUdBI2A+uFerly+Ldu9W2OWuu+6qd247IT4V0738xrtPRMPhb+zdu5cIOsH27d9PEsbPevbuPfXh7zw4x0l2SjBv/qK/VlRUfgGEgs5ChTds2MA6d+vO0kh6ozHRKGgAXENjWbpMEtk+J71FjR2Pku2+MhmPjsjNzsmGFAczYOgXJhkkIxpR9dgr+QH8BpAv4poZ0WIxRZbWEKn5GsNNZ+P5MEOhHdAB0GDCRASRe6nMPjpuI2ugjEwqbKEOf27Pnj0soSXZgMGDuKmZDr8OgwTEsLgXeZ0IKI8IIAKUC+UTTAdNB9MSzFd56DDLJC3jCwZ4uQ4dOsTOOussRuY721S8gW2CxunWjR0+fJi3RQExBUZT/WkhXhaUFQxJpuHjV10x5TtOEU6IpSvWXNjY0Pih4vWx2vpGVrplE2nWA2zv7t3ssilknFCZIYyqq2tYRnpw69e//tVBzq2fCOvWbTx/1eqV8yORqJyRkcmSusZGjT6bWwvoC7zmRA8jl8ue7wTwLRXRbhxWim9MdJJ6raWgQ38gH/QprqG9cUTbwzcmxv7jXbff+hUn+UdCwpB/bcwoIgXbQcwxSCQBPFR42KuwYW2/Cw6tIzESsS5N9fVpJKn4oMlh6sh4NMz69hvw/V79+hzIyEgnxzzEAoq0u2/fvsvsR508MHIU1+XLDUN/JB6PDSiaPz9w7nkTWXciDsw1bdm8hSSaj0thNHCtM3gDguvXrz9Ly8rgWgiLS2UTvhSYRSN/s5Z17ljAR0UbGxuIOKlziOEOH66gPGrRsEt79+m1OzM9Q5NU7xNaJJpkPvsFbDL86H8v5aU2Tps26TBprm6VNfV7QmnpMgQPyoGOgE+LTsgkJkL5FCLgTPLXwAC7duxge3btIf82C73PihYuZBdefBH5I51ZJsVB02FgBeYcFxhOx+MIYsAv0ASRBv/NhYDDcOIIxhGmJREkqyPNhUESD1kKmMKANTDh3HM5Y65avowTESbRMzOzWCGpr0wiYLzpQJKEPxdlQZnoeb+99cYbvsUL9BFYuHTFhbt27vowl0zpTSVb2MGyfWzVihXs6iuvhO/D+vXvx8gs5Ux30YUXkC+bNXTChLNLnNtPCps2bZsgSWZRfWOjZ+XKVWzvnt2kebuxnn37cl8Lg1wQXGgTWSF/jI7QL5jCQrDbEq15xDpBm+IctILf6E/QFIC2wgQ3jiUlm1nPXj250IIfDpqj9ll00w3Xns8TnwSkWSUl3ozK+v102pEXgxfA9iVEsE0eu+NREaSDPYzfgEYdXVVZwaD5YLZ06JjP0kjNe30eQzatawcO7PsWT3gSWLz4neyGSHCRbuhDIH13bN/GNqxfy8ZOOJcNHTaMdSPGK92+nR0kswl+CIaRwThUcN6gOWQWde5WiHWIvFEgVaEhsc5x5MiR/PtvMKHQqJUVFayisopdcMGFrFef/iQVE38dM3zwvU5RPhJziop6kKraBTEFYkd+IHZ0TAMmQilffA21U5fOXGN0JYIG8c5+913uoIM4aurq1nXp0q2yQ37+ZRhkyCRhgbKKNkf7CqLgRhxveAwW4KVVWwu3ZDpM3YjPH+OjkHXVNWGPz/srXTPuTGrxXgMGDmQFhYWsqTHMGupq2KJFi3jZhgwdyjKg0RwtzfOiPER/U1GuvOXG69+m04/Ey6/POW9X6ZZFqMeuXbtYJNzEduwoZYOHDGJgkHPOGcvSiMGxImfcmNFVJDz7kH9pU/dJonhjyRPEG9+ob2pky5YuYwHS4hjZhDaCoEOfAwopEJiboAUoAd6OFAC0LawB+GON1F+gH/RTJzLF0f579+3hVgGZ0CyfBEgkGmGrVq9im4npzj3vPEbKhLcVKarDeiJ2znnnnXfSK2NktoWx3KxMlpeTxfJys1kHHJ2Qk5nOMsgXSAt4WVoQEjvAcrPJ8c9KI4kYIvMgRMc08klyqRIm2bZhIuIKFm5q4sRHHaaQZvxraWmpPQryMSANl1XX5FsZSxpDdIuIkhpy48Zi8kOqOQFs27qVrV2zho/MbS3dTpKtD5t86SXs4ssuY+dPmsTGn3se692vHzfXYOahE8QyKzju69evZxuKi7GSgJVs2sSJYsKECdy0i1KjxmPaF9ds2HJS29b5KYDRQJTCxBOED+kHvwjlrDx8iB0uL2fbt2xhOmmaAmLCaCRSr+va5f/8x99Hp6Wlz0mSuauoMr8P9yM/cRRBh+am/DWTGIwIRjwP14QwxDm4A+mEQMzMyaz8+c8f+8mwsy4YlpGZWVlY2IULBRDf7r37yMKS2BhihEISZvDhMM0BYYX2g68JQqScdFOT1vAMPwYlxSuWasnE7kOHDhJRqqx7j57swskXkXbazPtQCEIIZ820dn9ShgOo3U20Ffq2L/U3tM6YMWN4nebOfpc988c/svkfzGMNZInld8wjDbuNlR8sY3v37+WhjM4RDlLf7C/bz3bv28v27N3Ndu3eyRoa6/ncXwHlOZTM8Gpiyhj1G7TzuURfPXr2ZN0LC9HCG0kP3R23/CM+CcMBMiOLOq4lWDxJfkAsQg+I8WNTpIk1NDVQqCeJXMsqq6rZITLD9h8oZ3v2H+CEe2D/PraHCrp5cwmrowpCG+7atZNLABANJD01hC1aPgZEJDL9m3/oYFnfxvoa8td8bMPGDaycNNohYpriteuIeA9yv2gHOf6D+g9gk86/gF1ADXHpJRewq6+awq6Ydgm75OLz2VCS2nn5zuAEaRd09ECS8GAyg7TiASK2NSR1J194IVu1ahX3AzTyCTSiWcMwv7Bq4/ZeTrFOiEmTJu0l83U1qgeCB8DkqDsCpCxU0wHydzEaijaqr69nXtUD/yOyYUP2+3SvFQqkv0bmaTwWjhzDaMgXzMOZymEmwXAi/niB/uPaCgwjyepzeI7f36CRYLQOHjzEiR/Sf+LE89m1115P59kkhEpII+3gvieEFKQ96ob283m8S2677bqTWhQ9c+ZMagzpX1jK16NHd9aHzP0evXuzq6+7jvXp05czHJgETG1qxl+c2z4RJMvai3qibKgH5uxgVo8YMYIYMkFlV1geCd5dO3eylStWUR+UsZ49enH3BAHTCwi9evZgo8j6Oe/cCRTOZxPPO59lZWaT8E3y0ewOpI0jJDhhHcHFQvtPvfxy1hSObLlg/Nizzh414tlJ5ww57BTrpEGabgsLNzbKsF8hOez5nSgfIQyTCdLU0ERHYsCGRj60HKVrifiRT/Cij0FkuVRJjJKhUTE/JSkSi5K686jyt/v16/exO1O9/PLL0sHKqg54H6ljXgcWofLcdscd7FsPfZ996+Ef2kunyGRB/mcNH8HNsI6kYaF1M4i5QugAYq4u1JiD+vZi54wYzqhh2CUXTmSTzhvPepPE7duzL3foly5ZRFKwGlMT7NwJ57H6JgiZGJlbMJH3rDh7WP/dTrE+EqrXW4W1iKlMB2LFGwEwZzLJt01gKRhJZfgVB0njxcjcUmVVv+ACfgvb7LcqSGrvgt2INhXtaretPVDCz8FoeA7FIf5EjMcn7albURYSIfDNP8Bzpk+fnsztkPNvD7UTtEJWTiY38bp06dLMgBBMEFi9iUlKSjbQXXiGwXLz8n6IPE4WhiyVY7lUv0FDSIN2Jx+oLxt21ih28423kIAL8GdKirzH57vw384tnwhjxoz6PZHdT/zeQDSLrDTodAy0lZOwwHwwCUTuhuSTm3Ow4iCZtoPJzA0zLR7j1kaCCD0Zj0USsUSEmiziU70RjyJFmKmHJab/XVXlZzIzs/9M/bgyjfowDF4gvsCAGfoyvyBvyLtzP3iP2vvEo10fAa6F5nww/z7KkBvCmk0/RyAiFDJrnNFVn8+bRbf+kIhFApHAdKokLUgq2Ow7eOCPe3TrGQ4FQqxjMOOF3sN6V9h3fTRQgR89+tM9Uy6b0hWrUBIJMrUs2+kFAUGL2ipT4loJ2sNLBI6RQS9JNki9tDTyI0kABMnGF2sGDTJ744kkm/f+ByQ4ImS/18LXpPR+vlqjmvw7DB7BfMCkbFp6xrcf+tbXT2onrTfeeWeiZLKFmNWDuSO0HvwqLBlqqKtnxcXruJ8B32HwoEFcaiqq+tBPH5v5Kycb9psnnvq5aRgPe8n/QD0gULi2pHojT2itVBylAelcBJQBc4Mw9fFiZTQS/uDbD37jYuc2tmL1+p9TUR+GcOW+IjEnNRM1PvUptTl8aDAgygCtDI3o8XgXXH7p5El2Dh+POXPmFJiK7+Y5s995vLCwK5tAlgjyAzRepig7XHaQ9e7b95Gxo4c9yi98SpRUlKSZFdLVqkf954cffqDs3rWbde7egw9IAXg+/PZePXv+gwRXCTn/2GEt7vEoL7DUGeRsxn+maZo1derUZnO3yLLU2AdFS0mAnI0+gcDHkZvvFGoqq+Z17N7lrvEjRmApGHifg/pFnjdvaSfnp4Moq45GcXDo+FPg/aJFqzLS08fgPFzfyObP/5CVkSk44pzR333wq/f/mif6BMBrMLl5ndenZ2YMGzJ4MGkMD5Mo8OF86iz+PhIFqhEvNSqN1Qc+IlQFBo0z2oaqm5YgPFtggBhhaoEwcb+s2G/7GnqSeWSVrV69kpWXlVG8l+Xk5417+FsPrOA3fgxmzZrllWXPLsnrLcRaRRAynoHBnRg1cBNp6+1bbF8GFsTo0aPJQd9HpnPGbb/85U/+42TDfvn733fWw5E9gVC6F52KAI2JgDwF8wmA2YBUhoM2hHmKNoI/jTeaqZ2+9ZV7v/BbpF2ydWu6XlW/N6knc5Ae+cqSvagZwLOwegbWDBgvEo5y3y8rM3NtYzy5U5HVAARYkJhTgDM9tDD9QfhSP6V5Pd7zSShLZfv2yhUVh4nge/NBB0xbYKkW1qRaMKM1w4xrsVUeX6hKlZWFSSZ/IJEQZ14P85hGwJLlb9MjVKodrxvJB2ZiwAxdijJTHSKxRmvzhk39FEUeiGkDMVgCdwL+KOp56PChPX17dh0wZMiQlNcjTh6vv/POeFlSF1Fe1A0klMmq8vlJqFMZQkR7O3ftIOWnLTd1q47ogLcFWT8d6dZRcAVE/2EdrEYWYoTo4lMz3co1635Jtu13wf1YT4eRxKVLl3LiDoWCD3/nwQc+8btZz73w6pXZWRlvhqjRUDCfhwiDCozO9XjIoacj4kF/5PFQo9IJMQ2IQZhldiUx+mdrCpXOsYAaTGaPwErEbFidTjlQX+7ZvYsVr1tD51hvaGmq6h38k5/8aAcv0Engjbfe/Qpl/AdoJgAMrVE5ktTAMEkOHtjPNhRv4IMUmWQKRaKRfemhygEzZ/7rqAW5v3z8ySeofN/AS6hoQ5QdI5i8DtS+qQAxAWgPTpAExAmmgxlE2rbOK5k977vvPr5CYt7CJTMUi70UIV8L6VBetCmYBoTKX8PxqHyJGvytGDHHG6+/wcs8cuQo5kvL5PnyZ9Fz6eH0bJL49IftAzF6iHZOT8dUCZmtZNrt3FnKR4oxaAJtnxZIZ16yMAzKBoMTGlkzeAsFk9joQw7KGnXmp/QMe9E4zGYe5dTdFpp4S4HXOUlChBLA7wr6bUGCdJge8aie288eNfQ5++5Ph9nzis6Nx2JFxNzUFR4mUz0z09J5udHfEIGYoonDfDXs6Qq0C/xCUXDen46Qc6ry6TB/4dI1siKN8pGdDucVJsn64mIWJ2mZnpHxlCcj9AtPMhnbvbuOXXTDRayOjnzrFke12+uB7UXBdfR3/eTJyY3btv+l/MDBW9GBgpBAIDiHBkBHgAgxf8grQJUyiJEwXYDfuKbyV0bsqtGlZuKExsM5pDmYFOXFsDAkO7TRWcNGvRPyB7+0aseGcK9sjKUcvYoNv0jGXWWZci5/RYX+yDwdkRH032YTsf1CI/LEM6DdMHWyevVqvuwKy68yMjNuffTHP3zezvEI/vjHf+dHYjVb/MFQLl6MxJQC6oI6ocNQz1RtB4h6oW3EOR0oUMl0/cEv3XvPk05S9t5782ZYkvRSjLQw2hR5ifYDRPlhBoPpkBeeCw2FI9IiAKlMAeA3BjJw5BvvUJ71pCUxdUGmH1/nifWfEDzIG/2I50HTinKLj2PyCoi62tnbJrADXm7nvBmUzq67xRcckBnE2z8QDHzr3HPGcE3/WfH6e++Nl5NsvupVfRAEaAtoVFXxNPcTni/KinKiX3BEPL9G8oLH2Uk+HRavWdMt3hRdRQ/tiIaEegchl24vJf/gEFRpjHwrEw2Pa926dqPGJgYl7QOphAKAOdC+YBpMaGdkpPnJ7ldqamuoo/KbC44OFcTCgSNVBNcF8QhiAERFcR0dwjuW7gdxwPzCwBFMBTAcGGUL+aWFXXuynJzsOJmuBvLDJDEGRUSDonep7CFoE7xOgjiM6laU72Nnn30294nQEcgT13AfloBhmRnMCtIMtTmZoYETJkw47jrDx3/35xmmnnjJT4wqmA51wtGW9k7deVnsOgpis9sSWghNI6+97+7b+Kp6gdlzP7iCyvFWnMqNtKJ8yBPnYDgIJbSPmDZAOhFE24pninMAeYjn4xoEmiirFo8fDGVl/nH/nn13B0PBXtw8I00OpvOTmYbnYnG50uyzC9htDgHiPMY54j87JXchKEh0P0bKoXmTZIJicbrHE/jmuWNHPcETniK89taccVTW/5J26yrqB0uM9xHROI5iUZxo49Rz+IK46+h6fgqsWrWpa21TzXpSpbkwNdGgeA+kobGBmyqNTY18kEL4Kl6v7eSmdhiA37pEUpskZZDMHhAuagBGgcYQ5mN6KG2t6g08lIg0jqQcrlc8Cpn61OGWNRZ5IfDJY8rPJgRKRf9wPxqFolekp6fl0fXeYDykw7wenP1oNExmUg3m64gxo3Sbxbc4IB+F1wsEwgP9hklNpouTv0FarJxrSwyH47nwh7CkCoMWIGTEgXkaGxsOZqXlj7j00mMZ79dP/O5aYoRXMRiCgR6k50RJR9RdtJUAyi4YAPnjHOYapV/zlfvu4f62AFYe7dx7YBPl0R+/cS+COMczIIzQh/gtBI24Js5RhtSjgEiPAS4KTdTPK6i9f1OQlzNfbID07+df+icJ2/HEcH2RJydSykccRQDEWw0AX96Ja85vu8Y28WLADFeE0CDffomlKD+67IJzi+xUpxZUR/nt2e/dTf3/Raru2TClUH7UHwFui0BqGwLQdLyO/NdnxMIVK3rGGsOrVK+vAx4ArYZGtUccqTApj8F1FMb5xX+LhkbZQDzQJGAScvo5w4nCa7pW3KNLwQTqROzncBTefvv9vqQt+Ut7dCeP4+CnSZZgmDuMardcf/2OoqIifySaWERScrRumBI0LBZTg+AQ8Dxy7vkzefkoB07UlM7+0ikkl236ircNcI7GR+eDeGFGoV44x71CaAAUvUWbFhk2XZp+pIcIv3nyyWs83sBrSIv8bCayNQjeSEC5EJAvfDFoP5SP1AR/LjcRYUVIbDWZlmfzG1Mwe/bsvMrqmtUZ6RndkT+A/MKRSI03kHZ5MOgxTN16kPLnHQS657tdUVskDY18t6OKG5MV7xP0MB5pD6/Y7ZwwYtW3X3fdcbX5M8884+nSpcvghC59w9Di00ggp1MlSGMQvcBwBC0goF4IgPOb15XO0R9E60lK/Q6pGL5WlPrkoB5P/G3atEuctx5aH3PmfNif+khWPOrdVKhCu2CWRH31Z00yqP4tdgiifqVOSuGGz4gVK1ZkNEXiPzUs6xYivmxuDuECMR6UgQAnYjQizulP8D3icE0Qt07SHg0NYtJ1rYlSPWsk4z+4+uqrP9N7dAIlJSXerbv2Xq1a1mNer68fiBDM00zYFACUCcTPOxylRXXo3P5tg8+hOb8xkIA1nhg8gMAAoOkEIwFeMkWIrC+75oor5vIIB3/8y9+fJp/qfrQFninaBOfwYdE2/BpvOTQtymP7ZmB4CDqb+XzV3fv0GHXlxRcfs1Ji7ty5odrahltIexfCjyKTrCYzvfDZqVM/+cqQzwoSAhnUSD5qNMbQVHT4KIiORzJqC33atGlHO93tBDbFnyIQgUizZv3Wn5U/5iqisnuIGLoSmXWiBsoUJApCaSZY/nQ6byZg4efRmSxr1K5bSdo+RcbZ2zOmTuWv6pxq8MXVcf1ykuQdTS35Da6HZak/sRH3F0h47JNlJc6NdRKvWL1O2o3SKLOp2FiRQrUwuAkN7RZujPygrq6uPyZrwXRgBJiaqSZmgMxTsqOvvP76I2sZ//TnvzylW+zrYB4EmLP0kGZGQpvhN46ijQCcgylFgBiDf0Tnus/vufvWGTM+08idi1OPU8p0x8MHH3zQMZpUyPRLCs46Co7wPwYGk6uuvfziUudnm+LlN94YTbzELaZN69Ytt5c2nRxmzZqVll9QMC4e12Zpuk6OqT24IAZvwFAh8teYya680VlA/Jdnnx1LxtUyYjoJ1+FfCuazzXRhjtsjhWA0NKbQghBaiEOAaU4/yeTykNxL7B02aED/TztH5aJ10OpM97+KeR8uejAai/02nohxBx8MgVFS+F3EKFogmD7q1hnXbELaZ597fj6ZeZNSNRvSCcZDALhSBTBESeBTA/Ax+VEMpNjyAUfKJ2lp1pDrr7/ipOcdXbQ+johQF6cUF0+e+ASxxg/55jXQQOTTYbkaMWDC6/VfKBjumeef76BI0jlgNDCcCELLCaY76hqGp3nw2Jv9pKTBEcxpn6texcMu5wVyccbAZbpWxNXTLv2J4vFekYjFVntUdSOZe29lhtJH33HL9CVOEtYhGLzJ5/UGse0dH310mA/MA80nGOqoQNcxP4TBHoTUa8gDAffa2+BJX8ESO+dxLs4AuOblaQT5f4qmmesUn2+YGCRJHUABE+EIzYU4HIX5CAiTEsBRmJ84R4BZG/ASg0rsnMsuu2wVv+jitMOVgKcR06dPNwzJOiQYCsBRvGkgGO54QQCMid9CS4rVHjjHtWQyqYVCoWonuYszAC7TnWZkZmV+NxwORzGPJ1btgNnAiGAcwTyCMXFsGQRzQrthsAZTFTgCiur5w3nnnXdS7we6aBu4THeaEfR4ymtqauq2b9/OpxSwUBcMA9NQrGIBQ4m5TRwRECe0HMxMpMVcIJad4R4wHhZYqz7PRn6jizMGrk93GvHaa6/l1tQ2ronEwj1qauvYwQPlbNSoUXxzHLwCk+rT4SgYDxDMBwbDShfBaNB82N4PGhKv00BzBvz+e66+Yuo/nFtdnGa4THea8Oabb3aMxfUVcS3RAztJN5KGq6upYQcOHGA5xCxnjxnT7J+BkcCAqRADKmA2oeXwhgf2N8FicfiF9sZCfmLCXaxv//63T5k8yV2dcgbANS9PE0xZ/afq9fXAq04erw/bRLAO2TmsZ7furIm03uuvv85fAMVKFpiaYCoEMBgCXytKR3Edrybh1SK8OgOGw3tw0I74TBZeobEM8+dvFRXZH1BwcVpxtPh00SZ4+733v6El9K/KqjMQgrcE8P6c1/6ykUrazSLtt2XzZuJOxnLwti+ZmMKMBJMJDQemW7d6DdeEePcPzIZ34aAhcf3woYPcXCVzM8PDpMR//v2vVnnlxcXJw9V0pwFGUrs4GApyRsEWCWAQ+F54JSqTTEO8RNqxk/2m9eYtJWz1mtX8TWxsaoSXZ7HfBpiuoaFenzVrlnO//c035AnTE4My+/fv5yYmGJsPxjDpjtmzZ5/UHqQuWg8u07UxsKGux+s5D285w2cTAYwDsxBaClvjYZt1MAxeiq2qrmIFeXnvNtbVRiIN9SweCTNTT3z34KHy72ILwN27d/MNf8Bo2NYdzIY9S7DVHfIUUxCKxNIUpfOxnwFy0aZwma6NoUvqdI/qSQczQPuAGTDSCKZL1XgdsnP5W+sdcjvgw4fbL71k8hWd8rsOCAZ8N1kym3rTjBm/NjUzivf2wJzw9/DmOvKDhsS+j2Bm8TY/tJ9HVXMMufZqpyguThNcpmtjWMmEjHWT2O4OpiCCmBIAwzQzCpmfwfQ0HjKysixKY1133dSyW2655aV77ryTfxnJl5X+RlpaWqQDmaK5HfP4NwnEXv6CgcWUA/LGp6RNbCbq4rTC7YDTALHtnWAGwXg4F+BbCBLDwFfLysp+2ok+Cn07d66WFGUn9tz0eW1tJvIAsyFfzOVhAIaPgMbj5FDqp+UdRRdH4DJdG0P1BmRs2oQVKAj4fgCmBsAwGBwRR+zriH0Tdd3ULMV637n9KGDtpi8U+I5ON4jJcpiZYDCMauIcR5idODeYVS3LRrFzu4vTBJfp2hgd8wrera2pjWPXY/hdGM6HJsKHLjH4AebgGsve2ZNlZKT/4d477jihdnrk4YfneWT5bxLdk0gc2fwI0wXIizMbxeEZ0XCkQ9KUx/MELk4bXKZrY1RW7qvpP3BgAr4bRirhf8EP69+/Px99xIoUaCZ89aapof5wwCP/yLn1hPjeQ9/+UkJLvond14QpiSMYDswnAr5OROkKndtcnCa4TNfGiMSSvybmyLS38bP4gIcYUMH0AIb78V3whvraQ3kdssaQCRl2bv1IZGek3aBryYOCwYSWEwHPwULqgMfed9TF6YPLdG2IZcuWXZSdm/2lpkiYYadlwRCpvhymDyRJqu/Xp+eI6667rsy59WORnZ1telSvUVFRyUpLS/nbCnjjABoPgzRYl4kVK8zUjtkz1EXbwmW6NoRpynI8Emd+D5mWZFbCtMQo4xGG87LhI0aAgWomT5583M1aPxKmzgq7FPBJcTAzNJtgPKzJjCcSO+PxyMd+wthF68JlujYEGAFaB+YfNBECRhf5wIlsf+cbJicl+cTASKYpyT/A5syYnwNDYx0mJuFhuuI5qipvCmZkX2hZa+xFni5OC1yma0MkiKnAWNiKHcwFZkMQw/1ijs0g9uEnnxAPfv0r/9Y07d824zqfkaIAbYc3EA4dOnxNXV3dnHdm15R/uGjpXc5tLtoYLtO1JZxvHljEUknNHmVEEIMfxHm8Q0xdf5uY5sgbqyeJX//6j/mmZV6Ll1kRsLM0/776qtX8q7CYHOcmZyyaZ+j6Pz5csPhu51YXbQiX6doQliXVJpJHJqtFEKON4UiYmDCJDw1+qi0WMrMDM3xeXxrMS2hQMB6+ZNulc2eWFgrxrwwJDQvmkxXp7+8vWjTZud1FG8FlujbE1KkXr0vq2k4xWS00nGA8xIfDEXyS+VPtyKx6lW34DDTm//B6EEJWhxwWykhngbQQ8/p99rfVycfD8/BJLq/kmenc7qKN4DJdG4JMRnLi5D+CufB5YbFEC0cEMJ9hmoc7hOtXO7d8Itx9++3zSJtNJ9/QxJsKGERBgObDZDwC1mli7Sf8x2RSZ5Jp8u8tuGg7uEzXxtCT+psN9bWJeMze9QvMhoEOHDUyPSVV+u2ku+466nvknwT3feGul0mNzpBMg/kcZhPMh8EVMJsIqj3Y4u6T08Zwma6Nccst1+/Jz+/8ldraOr7WEqtP4HuB8ZoikdqsQOAvTtJPjXvvveeVaCLxOr6bh+8dYEQGK2BgVoK5wXDQqvEY5smln/CbXLQZXKZrQ6xZU9JtwYJl/wgG/I8OG3oW69GjB2cAfFwfgxt6Upszffr0Bif5Z0JNxaHpum68b5EpCVWm480DMmUBmLRJTbN0S79x8uSJL/JIF20G17RoI6xYs+77uqb/0LIsv6EbLMnn0DQ+mggmwNKtsWPHXXDhxPELnVs+M+699xnP+PHp365tqP9JMpmQYV5imVl+fsf9aYHQPVdfPeUDJ6mLNoTLdG2AVes2fJ802k8xYgiNhoEUMXSPUUzM1eG8urq6Nq9zx5HTJk/e59z6mfHI4493GDlg6H56XgBaFT6eoigLL5p07gVOEhdtDHcLvlbGmuKS76mq+jMwGhgLgMZBAMAIAqSFApGGsPbqK7PmOVGfGQvffz961ohRWbU1VYdramu2hpsat1XX1Px89jtvnTLGdvHJ4Gq6VgRpF3n56vW7ZFnqITRb6hHAudB0ODY1Nh0uyM/pOWnSpE89gunizIY7kNKKWL5+03nEej1gQkLTcW1HzIaRRH6k32A0aD3BeB6PShagzxWGn2O4TNeKqD9ctqKysuIQmE6sQMHENKk5fkQcGE74ehUVFayqqrq+rKzM3nPBxecSrkRtZfzqid+9taG4+FJdN7wyMZhP9TDVo3KGiyXtT1tpup7wejxWr5696vv06fHVr91//6vO7S4+h3CZrpXxyCOPqGPHjs1buHj53WnBoCxeWo2SdvN7vawhHE6qodx/WE2HzNzc3Ph3vvOdiHOrCxcuXLhw4cKFCxcuXLhw4cKFCxcuXLhw4cKFCxcuXLhw4cKFCxcuXLhw4cKFCxcuXLhw4cKFCxcuXLg4RXBfpnPh4iRhWRb4Rdq268Bg09Cz7VjGdP6fxs+boYqD/R1AbESlG2bEr5ib+vXrl+CRLly4aBO4is6Fi+OgpKTES4qto1fxjpFUJT+hW+cRs4zQdSNN9aldKMlx9xZyNngj2Cf4n3Qc3wdHliVsy3FIZlaTYVg7LVmZoyrK4mqvtP2CHj0SlKb5bhcuXJw6uIrOhYsUbNm7t0DRjLsT8eQ9qqp2VFQ1mNQNvnEbV2KkrCxHiR0FR8OZptG8hzCHOMfmbyZ+QunZR4+H3D4Ln+xM1smyvILOFzLZ887wQb1L7ZtcuHBxKuAqOhf/89i/f39OLKbfkEzql5JCO9fr9eXppsa3ArZIIUGHNas2S2aKPVhJ8XYsjlyB4QdPf7QiFIrPNB3PDr8RLJPyNe37ZA8+eM10PRmWZGWZzMyFhma9OHz4gD38ZhcuXHxq2BzowsX/IEpLSzPimnWnoWlfJeXWF3HYjBQ7AEPBtRaEIhQKEEcRJ74kg6NhGNWkCf8WCihP9+vXr4xfcOHCxSeGq+hc/M9h48aN2Zal3kG+1Jc9Xk+/1M+XAVA8qb9PJY7n7QlFh4BzKDk8H7+9Xi++nlvBmPKsGpT/OLRv3wPOrS5cuDhJuIrOxf8M1qzZ1sHjl2/Tk4mv+X3+npqWhKbhigUKBp4cFAx+f5RH11JZfRoIpQaI4/HylWSJKZLCFJTJsqpNTfuTL6D8bsCAAdVOEhcuXHwMXEXn4n8CK4qLe3okz489incGKQyfrpM/J6d4bVA8pExwPBk1diqU3UkDipD+qbKCOby4onifYgHlt8P79Kl0Urhw4eIj4Co6F597rF+/tYfJjJkWM2d4vD6fadhKyrI+3fDk8ZSciBPe2fHwUcrxo+6DV4c7LdNgHo8Hn+uNelXPU4ZPeWJkv35VdioXLlycCK6ic/G5xtq1JX0UlT0iMWmGJUse3TCYopBnpOl8leMJcWKddIRrKM3J+X+fDZIk86dA3WFo1efzMUPXGiUm/96rZjwxaFBhjZ3ShQsXx4Or6Fx8brFmzRqPLPu+wGT2A1VWOmuk5GSVD/85HtRHKbqP8LDo3hN5dZ/WozvxNag3ukZeHdQdPDrMJeLlc1Vi9bph/kGy0n8zYkTPeucGFy5ctICr6Fx8brF+05ZLTMv8LamIwYYB5cAXdDQrpI9TPEJppaZNjQdEfGrajwLSt7wnNW94bGIVqEiLq0gLT1QcURceLOuQV1V+mEjE/j169OgW+5C5cOEC+AiT1oWL9ouV69cPTyaTD+i6MVgnJUcagmHY0oACoes4b1YkxwmAOE9VOqlo+RtA2pYBigvhePeLNPF4nEWjURaLxfh5IpHAXBy/T9c0ptF5guJxPRoOszgdcb+ha1IyHlf9fv9Ha1gXLv6HoThHFy4+V7jjri/2UFX1OlmSukADcCXjKBrJOSLuRKGlt5WqtDB0KF5FSD0KZSaCAPJCQLrUa/gNZQalhnsFkFa88oA0Cn4ze+cVbpnS/XxLMgoeVU0zJblXLKrvLSws2Llw4cIjD3bhwgWH69G5+NxCI09IKCYchaLhW3udIAggjUb3xUkJwYvinhSFCHldwts63hFeWSQS4SHVO0NZUvPHb1zDfSL+qHIYJpNMiyxRUm8nUF08j6TG9GTCL6mG/ZkEFy5cHANX0bn4nEI/SnGIAGXXMqReF4oRQ4MYKsSQIRQK0lECe5/Kj4Dw3hCQF+6FohPKUgQoOJ5nC4hyHA/Hu2aSQtR0i+mJIx6hCxcujoar6Fx8bmFZthfXMkABiZAaDwUnPDODzi2K48OFUFx0bA7kaX1ckEkfwRtD4L8piGcg4BxKCwpRKDChxFJ/I1BKZlAw6eE4pgbMNeo6PFd+qwsXLo4DV9G5+ByDvCpSKC0VWiqgSHBdKCAE/LYwdAhlJcnEJKRhSFEhIK6lIjpeaPk8DIWSXuKKDfNvgEgnzkVwIo6KS712VBz9abohRRMRl5dduDgBXOZw8bmElbSiejxZYSV1rpzgoXEFRsqBe0EU4GlhLgzB0skloqPwxISnJZSkwFFK5jjhROD54Y/SIL/UtEIhpgbyJ5u9tpZziigjgkdWmKElGi1Lf1X3Kgtmzpx5tBZ34cIFh6voXHwuMXHiuI3kOP2BPLotXMFRHFcgzrAhQtLQmWaS0rPI6xNKBc4bhVTF0jKINMcLIp/jBYGW+X0coCQFWt4nS56oIqnbO6enN/AIFy5cHANX0bn43ELXE7t0TVuTSCZ0rKAU3pkIwrND4O/XpSiR4ykqET4KqXmcKAgcL+54QFlFGig9ofiSyaRlWvomOi0ZNXq0/TVYFy5cHANX0bn43GLy5Mm7pID6Q8sy/60nknHMuxlYkh+LM0MnpQfFByVHAQtPOKBEoExIr5wopCqoluF46UUAjndPakhVxCLQ3XyKEDoWZdXJC7VhNZiW9EE83rSRSu08wYULFy1xZEzEhYvPKWavWFFo1DY8YunGLR6vN8AUmS/7F4tCAHhJYlstAHNgJwKGKE+Ek70PSk0g9VzgqOsOm2KWD0AZSUEnTV1/zevx/+iSSy7YwS+4cOHiuHA9Ohefe0wdO7bM0uXHTEV6IZaMxpPJBCmSYz0nEYCWw5WpQXhfrRmAI+fOawh0JspnWoYhqUpZVTLsfoDVhYuPgavoXPxP4MorL94v6fJPmaK+ZJiGRuGo1wmOerWAlItY2Xi88FEQyul4QUCct4wHRNxR8XSKOUb4dYiHstN1s9QrsyU3R6ONdiIXLlycCK6ic/E/g6uuunRPdmXFl3XDvM9MJHYhDooNw5ip5whiJWbL1ZT8N5TNCYJId7zQUoFxL82JE95k6vmRYDCJymOnxdZghub3qmsSqrpSmj7dfVXchYuPgT3478LF/xak/7782i2mxX6ketS+mPOCEuFzX6RYVFXlQczbCYV0MoCyOxFStw8T+eF5wPHyT43DOT7PQ+ktQ0suzkzP/P6FF05c6lx24cLFR8D16Fz8L8LaUrLhBVk2HzN0fQc8OSgcDF1CocCjw1Zg+I14xKWG1K2+jgmU+YlCah6AOB7vGeJa6jnKwxfRKN7a+vrqwzzShQsXHwvwnwsX/6uQXn11zoiEEf0/UjZXKoqsSrLKLFJYimJ/4BSenfjgqcDRTEO/HEXEIdtXhXICxLlY0Sk8RCg4wFZmUHg4kkdJz8Md+Fgs0hoG4jx0zWCJZPKAInl+3rlT1j/Hjx8f4xm4cOHiI+F6dC7+l2Fdd92UdZoqfU83zFdJxyR1LYnoZg+Pz9c5np4AzhDseTmTb7osglBgtvI64o0BYqELlJdQnCItvkJAscyjQqFB+ZnNQ6k+n4+Fw038iwoBf2BpRlrwA1fJuXBx8jjaOHXh4n8U//rXi/10yXzU61GvlSTZIxQRlI2YsxPzdqlIVWTHQ8vrQskhPlXxkcbkig5eHOIjkbCpaUkprmn7PR7vjrwO+YfT0/0vX3zhhW9T+o9+qAsXLo6Cq+hcuHDwrxf/NVAyfY+aun6N7PEoQikhYDjR4/Uy1eM5hmmEskpVajgXv8V5c6A47jGSt8g/2kpepKnpLBaNkfeo1Q0cMPhP5MW9GDZi9ZHq6rrbb789wjNy4cLFp4Kr6Fy4SMGzzz6bRZ7bzbop32NYZk/LMLNlUnKyqvC5Og8pOpU0lULenUbeF/bJBPCeG4Y4SZNxJYYAz0wE/MZiFSg6vvUYHQEwIF/ZqZDn6KE848lFij/4wINfvbeYJ3Dh4n8IRUVFKmPBDsRIdGTsk47PG4ZpqYrkMUz9bDI+x5D96dWJ21xF58LFcUAKSXrhhXezLCU+XDalIHlaMsVtLy+vrinomntbNBb9anlZeW/MnwFQeF7y+BTndQQor9SQCnEdRwQAw6JQgslEcnEoPeOBL9xx83p+wYWLzwkeecSSx12ytl/Aq2RIujzaUqQLFIulJQwNE91MxtumltTZkqyhZBlKWBRmOvyBYX0xXiKUlj02wk+OAv8pWTLlw/PgP/n/Lly4OC5I+ch//uc/u2nJ5MBkXCvYu3fvpR6POoK4qK8vGGB+UnR8dSZ5evxIAcoL5whCyaUqNyg0HhDvXIOHBycvGgmbXp93l0dRm1SvZ21aesZCyVSq5JBSfO0ll1RTWnuppgsXZzCIvqUFCxYoLD29j6EpY5muT5OZOZxIvbekYCUzOWwSqTZstK5r9ubqpmlvrk5MIeGDxzLeG4XyM4/wD/5k/j9TWxiL4hwB65Y55+E3/3Ph4nOIt9asCRpNTV5WX8+U9PRejTV14w4dPBSsqq6yZIOxfgP6Mq/qt3w+dXso5F/p8XiSZeEw54csxtLrI5ELtIQxUdO0SdF4rHM8FgtEIlEWi8f4FxDC4TALhkIsOzubBQIBrtT4HJ6j6MCUQrEJSPQb2kwoOjA2hjSbfxOza0mNBYNBFgoFuZcnE8P7fR5GwqGRnlFG+b0fCoYWZYR8y6gMcQr8AfVUz6wePVB2Vk/BE0n21iVzrK5pQb8/ZJHyxF7WVHbDUgP+barhXSXL0fiECROilKe7u4qLU4Z1JaWDwpHoA/FYZKokK/myonox/M+VF1GryVcxm8yjyvy1GdWj0F3C86IEoGj6Cd7AnkSpIDbB//xoKzCHnxCLBV0Ou1l0YueI/11F5+JzgFmzZnnz8vK6JQ35XFIGY5LxeEdikvGKImc2hJvYvr37vDU1NSoUUufOBSwnJ4cznaYlWVLTzMbGxkQ8Hrew4jEeT7DcnFwlIzPDJ14tAMPhHAtHUn8jQDkBUGhgOMzhCQUnPDoEkUZcgxLDdQT85nN/FCeOIi0CV3h0xHN9Pj+eaR06fDBBjG1i6JSScgsZednCAb9lr9fjU71e2+MUz3XOTVKySfqpK7KygZKXkiTY71cDc0kAHTbNaMP48eNreUYuToiFq7cUyHE94PwkxCn47VMBXxx9Yil6ZvW55w5scmI/l9i46/CwRFPd16KRxhuJ2NLwTirmssFrUDvYGUgl5cZ/E6/ohs0/8OqOqCLEp6xGFuoKmq0FQOvCQETAJg/NfIk586TONPIWwbNnrKKjCqirijcPodoEdC0ZiCes80lhn0Oc6qVGsWy3lP+jQBaBLUuOgBrJjqIG+rideB3YDUs2hGULL9gZfAEBHWVFpr6xyijRuwZTDpCAMZWkvm/MmEGHeGIXbYpFK1f202LJ0UTr04gexlAv9UH/IeCdNHvTZo3t2LmDHTx4kOXn57PCwkLm9/ubmQgMEIlEOJPAQ8MRHlpaWho/h3IQDIR7BFO1hLiGPMURwBF5CCXzcUcRUoHfQhkKxobiw7Guro4ztVCMqA8CFDrqgHyBVEUn8rMhM6/Hy+OQHxG+RYqWHE+5gmr1d1lWZns8HYqHDy84atVn0fr1WXLM0y/OLI+fiuJEHx9UPpTpuODLDY4H+8LxLmOIGKtVcfQ0J6ATVT589rD+u50IjkXFW/qR955rWUnFMqVh1BoXkxmQRS1srwUyP/pbtdRa5E+ItrKBFjUsvMjP0qjNhlNbNb+Kwtsw5Yh4tDsZEyQ7zIOmoe2gttepgSX7+4fydouZ73pDvnVjBrVfObLrQO2wcLTp68lY5Baqux8Sk+pM7WDwNgB9guZAq+g7yGTMZesJjTU21ZNxSQZn8tjdiHBO2RyhTwqirdEBUJxoXzL4tidNqyYWi7JoNMp5GquYkdaA/CaePZqrTiOoIvKBAwd8VeHE8Hi4YYJlSdNJs4+JU2MoxIxUe154ohGqgM20zp12I4AsKQ6x/FfzdcJHvHbEUzn3NR8BamGMJYu8Abjb+ImOSJIQpSdHvKqyw6Mo8wOewIJgXmhp1a5djZMmTXK/9nwKQX1gj/cHg8OlhP5VcmQmkAfTk6QVl0JQPugnu684RXBlB6Jfu24dXyTSuXNnLvxtD4gYBIznMBYYEJ4UhiI9xJSwBgWQJ/ob94hnpJ63BNICnBZTAiAUkoA4T00j0DKdeB4YG/UVygOM3ERKOhGL8ZWfUHIZGRm4iYQyKTVHweG+I89B/Sk/xwBUJPIsQe8k1Pk9RPcytRMECeVZSc+qJcFswXggfqQs5Dxqv1zMq/C8FS7MkS3P2z7gWc2/+G+bM20cKYsN0ZSI4UO8ODrXoW5wmefF/x25j+8iQzdTHyZNw9pvSVIS5SEC8MWSye6UlnSiPX+KNgBEHwk0P8cpkwRDl/IUTzlSTkfgogwiTlRJJAFS4+yC8wMfTqP7kQVkCeCldrZ0I0Lte9CSWB2dz1e83kUe07+sqWl/5EyXJbvKa8+NRJoepQqeTxUliqI/MiCopvYcGh35yAkpMoloJE7K6FB5uVVXV6N5PN7SnNzszbnZuUY4GinXTX2O4vEclDRZwrYNH4lkgumyjgnrRG4otP/j2im1e04LsJw0O69gomnqDxqaNp6UWhYRpQxmThVgICxBqPiN82bCBeWgSZ10RwjTruCJHDpE2yxE6Zx7Uu9VMKaMZyB/ni+dkmBBufBMTbcFDhxvksX48nOTV1X3htIDf7J8yosjevbEdMn/JOYWF4e8dXqApac5MUDYOZ4AGNjh6e10wWDQUmN6l7imf9kwtKuob3KpI7xocygnAP1FIpj3fUuFBAuxpKSE9xcUHbw5zH9B6CEd8kD/Ig7CUPQ97hVHkSd/Dp2LayItIOgQEOkBcUy9DqTeC+C3iBP5A6nlSI0HRFlQt3g8zioqKnj9QqSs8TwE1FNAnB95NibzVWo701ECtsUNq5h/EoiUnZfaBPnBOBBtBiWChd8QYXiGWBiAsiBnVXxd1nmOeBpH87OPhdjwGoISQJ4CvMz0D7wHvkPdRcDX1oWsEO0o2gXznVgshHrxvicjgJeZ/kzJTg8FbcsPtPORvhPApSNtjzpiA3DnJ0Fc40cqj4JJKMoDZSMxRlfscxxJRHADC3LFVuZ2XZJU1iR5iXx3HEvmu+PEE4kGcgP3UMPM86anfdDRry7u1q3bGbMbTklJRZo/LfFlqut3FNWTl0xiqDCGqtv1Qz9QfyXxnijxYZyu7d2zh1VU1uzq2avPL7p2znvj7aa362dOmtkmivzoXm1DEGFIm7Zsmaxp5oPUJJf6AgFFI48NTAtBhoYCUQpCEoSdGjjRtiBMQNyDa/x6KmW2gGAs0RR2dva5EBY4YlEAiFPF+1TEHCoRIyx0CAodQ2UUsFchSFohzUrlKw0F/E96pMwXevfOaeAZnuEoLS31VTcluyaTlscTolYEknKBrmtTLEPvSm1hKYrHSW0DAgV9AaCddGoE+gtQs5zNLCOfrH8yZEXbHt0fouXpKeLM7ltqSwhbtC2dK5ZpkJuV4MNVEFjwOCCU0OaYN7OztI0cHIXQQ9+Vl5fzocvMzEwecD+UWmo6KDp4Qig/+pT3NwVA5CmQep4KEc/r50Cci2PzvS1/Ay3uxzXxbAQIY3GOcmMICG0EQYKhGgy9pqen87oBgm6FghL8goB2hTAFmpqaeIiRR4j2yc/L523hpXbCEe0BIA+eJ/IiPkVp7eG3o+tB1MCPqXEAfqcqr5bg6XGZDjhv5kv8ts84RJsIqDBGKQ43w+NEPXlZ4WGq8H5tOdrQ0MgFro+8e3j4aAPkA/oRbYPfOBf583I4ccf+xvFIegQsLoL8QlsKOYY2BM3BWMgkT9v+jXbFCl17ThajCCqVF/NZFinHCN2fJCOaNAapVZklYxg6N5eTov6NT0q+PWTIkI91eI6HopUlnYhBs7z2GzEnRsI5pkLcQ9cy89P6Uft+mZTbxdTapNeojKToEok4tSP1BbWFTkZGnH5jngzzcY3RRkSz7JycmlgkujQQ8Ecy0tLCiiQtoEbcoKtmePzIkfup71K7+5ThxJTXiti8c2ffeCTxiJaM3xIIhqiREkQYiWZGBIE0NjZyBsTwEwIIh+8iQcTqCFdOX8jPT4QLaw0CCwFEhXwEUyCcEJSGNwJnliPgsZQHmJsYQ6I8JZwjgPm9xEQyEarqwW4ZRLCqj7/0C+tR15M8Hq46lXebrCq/t9L9/xpecPRcx+kCtQc1jWQtX7eur64pY5hkTpNN1sOSrU4ej9qTszFZ5sTH3Cqz77EFiG3BH+2hpMImdDpx2pPfw4N9zg2GlGv2iX0Q93GhQX2MgOdiiCwWbmS1tbV8dWFDQwO/hqFICHevj4QFCQz0uUMbR/X5vn37OA0hLegDgk7QGdJCEEEAIQ/QDq6LYUYu3CktYNfDDgLiXByPR2siLvU+EYdj6rk4olypdcE5aAuBW8jEC7pzBJ8gTW5uLi9vKp3iPhzxG+eoG/LYt28/CzdFWI8e3VnPnj1ZVlYWfxbKaCs3PNM2KEU5cMS8JxEFL6com82FdKB7cQ8/F5EEUAyA9CdC6jXRDgKp7QbgtwjcgyKgj0S9RX/xF/3hsTl5o16Y19y/fz9LSw/x+0Wb4MjzI2OOzrlx1jJw2m4m1iMQ5YXAxznoU8yfoq9AvzCMSTlQ0Y7QEugujWgyMz2NDIw8lkbeMyViCtGhRGXFvVoS5SKD2iRFQt42PX4J0ei/kpZpz0dCj1NIWhoGl/NJWU6hpu/Hi0SKn4M6g8ruI4YerHiUAMqIIW0BUX7nQCfNk5/H9AU8YdFWCOBPAOcGpeU0gfYWt5H8wG8SnuQQ6CQnFRbw+3geKtUVQ89NxNsVFRVWKD39LbKinrp62rQi5+5ThmN7rZWxbt3OvrFk/Y+okjeTMpATpOTQltFYnNXV1nACaWxqZFGyUjGMEqN4EAoRSCKUFlqZlZW9IxyO7MsMpc09WFtRRcJO6kiWqM8Hi91HytB50GcCZUICz0eEmO7xWKTl0ixTnhRubJyo68ZE6rksss7IEPOQ4AzwTkRa4enxXTOocxNk1UCwk4ghApG3Ei38LtOv/JMEC5ZntSlKSkq8ltfbtakxcr+W0KZoSS3N4/WTxyX5sMMHCJULCliYpLjJmKRgCz0IDE7wCBSHtBB2R7OAwxT0T3aMMvy0AWFuH/lHROl2zhD8mq3YIABwxDXECaHCywWmlGxGMcjSxZAU6KahvoHV1FSzA2UHWFVVFVdU3bp1454JmAvMhAyRNzw7eD2Yv4Iyw7OQL45QcgFSgEIhQPAh4BxxvA0oLQLieP1TgN8ijrdBClJ/i/PUoxDCOBe/cUTZRbCNJ/LeSPCJgN88ngJ4Bs/v1KmTPTTmBJQXZQdwjvpDyGM4cujQYax7t+78GoxIUX7xzGQyzo8oj65j1EKzBRblI/pOtALOeZ3oH/ekcB1tQhGIx7NFvQDRXpS/RnGaonqbrx0LThMKKXMfjGH+/hWB9w31t+qhOtIRXh3vG7oGDwk8CCWH56BM6E+8GoI2qK2pJUO6np0zdmw4FAh9SPEV5QfLMbYbJWG9OKlZxaph6pSfXcUWCylPBPLbnDOsv0zw3yiz4TEs6iefZKnjKcNRqix1JIPgXArZkUjYW1tfSx5ckmVlZLHCrl1ZdnYOCwWC3OtGH1BFnP6RuFzhfQIlSkYHhpg5beI6gtPevI0pHflbdBfoHN1yxHiUiJ+QDw+4SMF+BgyEI30h4gDelpbNB9zxwiNxwLMoWPQDTxNpKRVO+Dm8X4WUnD2vK+ZWQftQkLaBhbJt2bKZqmi817FTl19NvXjSEp7ZKcCRWrQBVm8q7V1XVU5KzncTMZsHLj4E1OHDh20LiDpOo8rW1dQQoyXIYg9hqCFBymWux6s8/quf/WwpNYgtGU4T5s6dGyKBUlhZWTe5qanhIkmSL87MyU7z+LzkWQY44YCphNCEMIIXgrqSR1ETSEt/yptIvkg8EI7Z0tzGcXy9aEpk0jSTF59zTo3z86SxaceOrmbc/EI42nAnSam8tGAaWXREVHTN1JKcAGzL94iFx4USAwPQsdmjc4QyaJfu52kojgeegtI4TIP7EMnjneucqJEX7qNH2S+H2szFO5R+4xz54YjABRcdUTbRnpypKYhrSA+hhvbdvWsX27lzJ/feMkJpXKmhbgAUQzUpxaaGJpaekW7ni+dQXmn0WyhAruAoP8xP4RmpzxTlwjMFRBzCx4G3n4PmtqMg2tIWQscqO/xuVmzOESGJIymp6qpqXs6OHTsyFe/LOeVGmdBuyKOyspJ7bcOHD+eeMO7n/UFp4BVWVVWy8rJyFqG2Q19gbksYBGhbjKZAIdrzdzJvJxgIYtjXNvRky6Mo64NpoXdI3DbIFll5As4Z7ifvXPb7Q00ef+bSYH5wHzG/ffE4oHJaoZzOuZlpwe+TkrpZ05JBzI03NoXJE4iSV1rLKkh+oF1Qr6ysTN6vKJOYX4QiRFtg2DJBRgKU/baSTaxzYbeVHfI7fu3u225c7TyuzbB/2bLAprq6rqon8EhDY+N1ZYfKfYqssoKCAtalayELBTFXDVOBukN4ydQXItB/6Domk6LnxrSgVYpEXTmFOvcBLWkPigc8iYDzVNBV58xOm3oUdC5+AyJvPF/EC1pGel4eOhfpRB7iN464jn6pJn1QW1UVDYSCfxhwdp+fXzPpmlOyzuHjufMUYX/J/pySgzv+jxjmy2RxB6DcUDHML2A4xGZenSs9MFF2dqbh9/nfIkvniSd//evFTjZnHObOn39OfX3jY+RlTO7VsxdcDxKutoBBPeBlgAlR16ZwE+veow+I0IjF4xaGXWyBZFu8giig/0B8IJbmDjKVBFlhq+hSPU8Gy5mEL2CQNUjGFNGKuc20jLl+1V9DPJ+mm/K0hvrae9PTM/IwFIJycEFJAfTokCz/H88X13GOZwMgwFQiFeUUwDUBnPO6OHHimh1PhcZvyjdJnplQrmKvSFionFEdhSLuPd5vpEO7CoOCr1yj67iWIGGMocpdO3aSx1dHaTzOe3P24pPGRniBNSQE0yiOhAPdn9+pY/OKTAhsnjcFoVztPrL7BgHPaQnEfxxEGwIorwiIb3mOo1ByOCJw5YbhrJRjPBpj9bW1vB5QZFB0otw4QklhoQrq17dvXy5IoQSwsjTc2MS2b9/OjQPk1yGvg6MEdRYJN/LpA9ADhtiEQsNL8fAi0EaiD6BQcB+um7p2gBy1R3Oysv4zadKkUzJysWL91klmIvobapcRMIRB+1HylJJUTkOLcS+hurKKlWwuYQf272N9e/dhhV26YLyOCEbiSluUH+2yZ+9eVkahc2Hhyk4F+Q/cfvPNK51HtRmWLVt1fll52TeIVi+n9vXASMnOyeULVmCoqeTlZmVn8eF2n8f2ePkGA1RXnANQajLZ/YJeUgPiLGonfnRCKpAm9djyuvjd8jroXOSXeo+g/9R4kVbkgd+pIRWCz3fu2MFqqqtq8gsKfl5ZfuAvDz300Cl597D5aXOXFucrpnaWrps+S06pgQM+YqCTywlhQMQilsoQL6VA/LCvEqvxI1XWJObIqizffyNVYkpjY5MH49h0gVcuSswIj+5wxWGyCiXWgQRT9559PujctfBbd958w8ZZs2YpN9xwA8+rBTCWfkR6tBGoPtL77y/Li7P4kKDPW5iZnnXrBx+8f2FTU1iBxYx3tgJ+e3GDWHqNoba9e/ayQCjABTOW3Hbr2s222IgQhJIBkUOAgagh3CBwA4EgVZQUmyAQEBPdh3ME2YQghkUFxsYwL2O1JMwTyTgr7NSFhI9BPWJPuIu8NVKOegKfhDmi1ACc86ExUkb0IJMEqIXhQjqFcpLIWyun52/2+fwa5Ue/j9wLyFROCEIOKmc8GmaKP7BNsaz3VCbXqAHV8vvSu1J5v1ZfX3sR5QEK50IZ6fFsBDGpj4DfSAZhCsZHWpQTcfbwFbURtSl+Y2jq0KFDrK66hlvCdaQEkFdGBhai2AoRAnzPnj2sKRJmObk5bODgwVxJQKAjQJjD+sdzhNKwi3l8Jm35+0QQDA+gHCKkChOci3jUEUHQBvpOBN5OOMbiXGFh7jQQJJpDmaGE6Ig0GE2AQupS2IWRIcaFPWisgfitZNNGrgTRpghoJ4yw4FkZGbaQFXOaaAeuKOgohppEmyB/tBvSkTETCwTTn1al4M+mTTvvxK7aJ8DSpWsu1Ez9CSrbsESCFDLxV4QUfFn5IVZ9uJx7mzt37uDL2S+6aDJbuHAhqyLFN2LEcFLeec19JtoTX4nIzc0mDzifQqd/m6b26OTJk3c5j2tVrNu45XzZNL9BvHklednynj37qA8O8UVFfmrfYBC77eSw/IJOLJP6gPMFWbGgCxFS6QT1sr0y5O6IbdSXH2y6tNO0EOnWkWsinUCKH07gksY+JYA2hBGF/k+lUwRA5CfKiQCaFRBxCLw/nBEDkp+xjIz0Z9MDaX+4446btjrJTwl4ibCzRE7H7nebsvSox+PNg9UA8MahFLwx6A/iVTQMVgyJc75AQZzzG+wGQD58KIsqRBF0xP04J4GKFVIkiODNgXjREKaWIIucLFRizng8RsmtyrzcPL2gcyfmIyLgQgjWJFnpfPRclrcTy/1OMRLvfdqVSCeL14uKsljUuCDg80wkwX8xKYvuFNLr6mr53GI9CY4DB/axXBKY+V0KWY8ePbjCQ5kFQaxft55Fm5q4BYyPaEJQgXDQPnxYiOqPjkc74h4MZWRmYSVcHsvJy+fnIj/hZeCcty81Kn9XheK2l5ZyK793794sp0MHLvDwHAg4EBSGb/AOGbwfzFs0NoRZXQMJRLIi8/M7kZHRk3Xp0qUsFAr+hiyUl8sov6SSlMj7srK83vpLL730My2qmVNU1MMjK78M1zdcn5aRKaPcNp0cLdhFQBzqAO8fQ3AGnUNxceUU8LM4/YawFcoqSIYB5jzq6+rZDvJWquieOCk1zN0F6HoiEaO2iLDde8us7t27RfPy8lUqhy/gIxojQwR5+YjGwMw4F0wt2htHQBwBcS5eZUm9ZvcPHTkH2QA9iIDrqUdxjnrD84IXw9vFoRfwik48w5UdeTYQFHRPjMqKOS86eAKYf4QBmdQTpLAyWPfuRI8kPJN0X5QEfSTcRDQQZ9XV1Vy54QiPtgPRSz55F8G0dE6naE/QGlUInH1U2cS5oEduaBlmmCj4d4qlPX7LLbecEkU3+/35k0mZP3mwvGwIPZQrrwjmGw8cYNUVVfRIjYybg0T329m1117D5yr//ve/07Ez69mrl71Ih/pQ8dgGJjCgfz/Wi3jUMq13SCY9NHHixC38QithPV6yV9UHmaU8KMtKepRoMBaNc1mHcjc1NfL3IbE2AXScR3WEkYH2F3Qo2ln85jBtuQvKwjX0CYC04ijObSD9sfQp+Az3IwvM0+M5wshBHrgHo1WbNm1iO8jzAv1hhKBPnz6cdkgicVrEojHwXJjqsnv3bj6alUHe6VlnncWGDRvGn4eNGUBfyBuynPqlUteNP67dvvX33/riF0/5rjy8trNKSrwFYe1OKsGjRBAdUWF+sbktjjQKhtU4UWPojKJ55Z3GxOSvfRTcbh944+MfHbn7zYPN0MgP8yScjeg3FAC8PTDeASJkCGYI7Lz8PC4k8Oy0UBo1ElmXeBaTTBIGi01TnvnKK30Wzpx5aj28xYsXZ8cN66ZIOP6A7PH2w2QwVruFSTFUU2eWlR3giyHqaqtZlAi1oHMBG3rWCN6BGDIDwWL+B94IrOc1q9dwpZaZac8JgZjRHqgnlujiHIYDLC5bsCWp3hLVN8jnlpAP7kM7c0Ho9BWOiAdRQXANGjSIMziUG4hPeAIAng8PGgHPHzJ0GFfMHhIE8AgUhYibupee3+j3+V/0+Ly/HzG472Z+8ymAUHSJaOx6WfXwdyYxTYDNXXEuFBwX6M45ysx3PKD20Ui4Y/gRbYby55JlDrpIUDzaJ5e8tByqO7wyCJKNGzeywwfL+cpcaqM6Q0/uzcjKmRvw+RcWFORv3L5j7y1er/pQZlZWLlbLQlFi/z0IE/QjZ0bKXzA7zgWEwEgVHAKIswWHww8EcS7iEVCnluc4iv7F8C7vP6I7/BbtgmX+hqGhj/eQ4fnDnj27vVVaeiAzLy9nkterXFFWXnY50V5w8OAhVBdqCxKmuNdL/Yzi7irdwbZs3cLbEbvGYPUlhtAwrKv6QQNHLHcgtWwIKAPuxREgpUGn2oumJv3gjjum7+eRpwDPP/98h/r6yLfqG+q+pGl6FtoAnjvoGuWwjT+J5EY9H7bGKwUHyvaTkPbzBTe9SNlhsZHi9bEsMnZySZl369IZHupqkiDfPv/8CYucR7UaSkpKcpKa9X/UlF82DDMQIXrGatnysoNE12EWSgtxwY/2BF9CWUCRwABE/ajh7TanuoPSwOvwuGGY5OTk8jqDR/B6COQHRmrsKRF7+JtPhTjOBY7gFSz2a6QygK9AWzawww7RmW4b3BjKh4GIdkP5AiSHIJ/xyk42KeQYyZcuRDtQeEjP50MpFxjTmIbaS4pu67ZtbPSYMawrpUOZYLAbmh4jPqrx+b1NdN9rSsD3pxH9+5fbZTj14Nw5a1aJt1tv807Jsh5VPUcUHTRLKgODyLliOtq3bQbSIlCT0i+bocX9nJEhsjEE5/A94gB0BM5j1FENJJig5NDZaFAQNCaYu/foSZZmJxb0B/hwnj9gC3tYEWQNVJO6fayuLviXSZNOzYrGN95Ykp6RYd0eiUa/HonH+mm6yRWBH1YWPbuhuootW7qUbdq4gQSfxAm0jDw61GPc+PNJaPTg+aBuGPJBPOrSSHXCKk0IlgKyPPEiM9LAcoIA5S1CablwobbjxE2CBMNFOBftKdpaxCHgGRs2bOAGAvLj8yY+P11jfLgGBA0rC0yE8f0OZDzA0oUi7dmzFxs5chQRdoDSRLnHDjPC78dEvhmVFPUPRkz/7bhxwyp4AT4DioqKOjVG498lz+wr3kDQizrweUM64lzUGYELeApoXxzBzLFwhCtw8fpJKOhvHqKCYsP9MI4guDHmXl5WxrZt2UyCQysj4f0Dqs8Lf/nLX7jWf+SRR7zZ2R2ur6yuepQUXO9AAF4MWaeOR4d2FNa0CKK9AXEufguI3+gThFSI3ziirCJNy3Oh6LhyQ1uQ8ODtQr/5xrhYDYkhaN1YScLw+w8//O0ieq6FEZpYLHl36Y7SmVT2/EGDBlPb6ayJvFjUKeAP8vZcsWIF27VrF6fBc889t3kEAojGIrytURYIOAjVZhqlOAhh1JF7lU65iL6iJD+eCHqUJ6+88spqntEpAD1P+sUvHj+/sbH+ZyRIx4GPUDYYctnZuVQnD7WXLbMQv2vXTrZu3Vpezn79+rEBAwbw6QIP0TZGR6AcvGTJGab1hmzJP7z00kkl/OZWBBSdZlj/Rx71l6lYgUZSbrxfybiFFMbwozAqQG+g67LycrZm1SpWQjKmjGgYbY8+Am2jHvC6c3LzWdduhZQBI4WylQ0ZMoTkSgHvDyGmW9IsIPgL7YX2hKyF0sMQKgwdHxkFkB98FATyi/7Af3gQ7sPwPzx/yBrk2qVLF250oox4jqgL6oi0y5cuYePHjS3Jyc37UyJpbfOGlH2jhwzhr0iAZnFsTfCaQ9Fl5zfcSez1KAkCruhQWBCKDcG0trPEr8EEd4B0CCSieDxuE/eLPOxhS6SFQLPj8Bvg93Imt9OhQdGYiIPSQ4B11qt3L1bYuQsnBCxVxZE8A+SzNhjw/6hfv95z6bmOlv70sKxZyoIFeTdFosmfV1dXFTY1RZiXlJu9ca6HrEM/C5FA2LNnLwmLpZwIdS1BBEFeV3qIhG2EdzzqhWEIeHRoU7jrGEaC9TVy5EjOgB1ys6j8VH8LhAhrzWlr+hPn1DL0v6MECWgnLPmGgIFlppFVDwLFqxibN2/mhFtTW8P27zvA4sQwWKZcX1/HywkrC2U5Z+w57Nrrr+fDp34qN3kzxFxxalcSGpQ/FB262zSSRPjBRlmRn9QV4/eTRo8+JQLszTkfDpaN5BPkll9sUF1guaJdBC0IQS8YUig8vFqAOkFpwxiCZwdhDwHALWJiXCg7WJbDR4xg6ZlZrOLQIbZ3z27kWU4e5P+Vbi15fuHChWKamT311FMZkVjiQVIk3ySBnsFHJkBbFMTQDQKY+HjKDr8BTvP87GgIHnDInQNxIti0f+QozlF/3gYUOE9QwG9+Pyx2SmdQnUxD/9GuXenP/eUv93HlPeuGWUp4mnnR7l2lP4nHIqPzyEDMzspmBeTF5OZ24KMxyB9AHdG+qAOOEHx4lj9IhiRJStQfgLDCiATaHYoRxieWziMfrJAm2oukpYWeCORkPXWqaCQV9z7zjCf/4MHb4tH4T6gNCvKovwcPGkTKK8TLibJD2UVIQUOJNxEP7N1RSndKXFhjdKUDhmQdYUz08RqTzEcundT6Sk5g8Zo13Tw6u5fKdJ+lSB043VP7YcgX/I62xWgM6BgjQTgvmj+f7SAF1kDtD+MYw7JQ8LivsZEUE9EB6AWyICc7h11wwQU2bZJDgnfvIEPsESIqAKdXhxahBekUjgu/ZMfyvBDBV04T6DnEmmRScbkOOWXPjYNuSLapVEYZr+7wUSsyhjCKgq30UAakgfGK58Kw2FhcbBV0LXwvKyf9yTlvvPPBzJkz7Ye0AXj9YAEGc3Juli3pIWqAAvCPaBCAV/4E4NdSiosOo0heudT7UHFqU5k8iHSKV8BQIh7MC+aCsIZuxxJn/AZzkbema4bRlJubY/Xo3oMsGFju9AjTrAyGgvM8kjS/0O/5MG/gqdsZnNpDaWhK3FRbX/uzoD/YdejQoZxB+OsPVC5UCyuaQGzwjMA4KBSIDVa3Sh4ertleCIQ3Gsi2cjAWj2GFnj26kytPAoOYEC9RIg++og35ca/ZLosAb0mnPZ3mRZb0j55FV3GEIFyzfiOrOFxBFqyf1dXWswP795JyO8SVHOal0pwh0EDATwIU22zZQ30ZpISDwXSef0JL8nfosBlqLSnM7Oyct7MzMh+66aZrT9kE8Zo1azL37dv3FU03vkkWZC6GOog6OC2g7QRwjiCUHXZcQLuCVmCBYvi4svIQn7OD14F0sE5xD4Zvs6heMJQOHTpkkEB8JzuU8cgvn/glduw/Co89/nhXRTewZ9/NPp/PK5HCR39xY4pCqrJD4PTsKDgAvxE+lleco0iLIOoo4sRvtAVoxzAsPhQEy8OmP/Q3pdP1aor6rdrInn5g5gONPHMH5eVWcPnKd79ORtDDhYVdMuGpCc8LPIpFQ7YsO1Le1LolyXBDWig61BPPxHAZ4vbt28M9ji5dyJMgEJ82kNB7QrHSn5o0aUSrbHuHrQJ3HSi/tXj16p9Rfxb0HTCQe+wDBw3h/WK3lTMSQuBGINE7FB4MItAM6CMnO1snz/0Vcth/OH78+J08cRtj4apVXT2mMlXxqN0tQx9AbDxBUpRMkiX8RTzIxr379rFNmzayyopKbiBnZGbYQ+pUV9AAlDq+ZIHFgZjXg3LsUlgY9Xt9cYgGyCUYjnSAPaRR3Eo6J6UuG9S/9vwONZWMBYN0BL0xUrwA/qcUkC4J3VBXe2SpmJxqvXPnDGSNtFZtIiFn+kKjmpqaHmxsarwgnkiomEoCr4BmEEAvKC+kFJQu4mCEV1VUUh+E5nfuWvj4iKEDMQrRbHS2FnjBASISecGCBbb51gogIjMSCalz0kx8k5jlPmoEH5gKBIojhNZ+sroPweuoOEzWTDVZNfn6sLNGvN6joPOPp1w1ZduCBXu9PewRQVjyxujRo48s5TmFeOSRR9S8jl1vaoo0/czjUcmQsucv0FG8zKAc3d4tXghmeCSwXhD4yjS4RZzxiI7oPwzZQmhhmBPEgHthiVIS3gtYuAO7ToCIksIRzwGft0A+dl50kZKKLY+QF56P8zh/KTZCSs9RGE6WXi8WD+EeLB7gw738u2rYDBjCAEYFJpChJFC+9MwcvgCImGuNz+/95je/fv8pf8XjzdmzhxkJ/WfULpfDk4SvgvZD/UQ9UQcIMJSbKzqqK5QcBBlWHKK8e/fu5vGwKHHEwiAw/sCBA3k+GAKiutaSl/1YIhH7M1mSxx3e/sXjj1+KIXCSDGMwn4N7waipig5BlK25Lwip5ycC748UoF4Ioo6pQQhuBJ0sEqg2CC7MY2KhABktMX8g7U9GXP7Z1752x1HvV+JLzlOuLjmfBP1P6f5xiEO7IC+UEQF0jOei3ACuAYgXdYSCgNDFEBYUJeJxLzwPWPFol8zMjHoSuC/UVGQ92KtX3KpqaOgViZIlR4DUTnDRTUIPh5QXqvmmDA6oN/lRvOfmo/RmzLI8QW92Y6Tu0jR/qA+Ja0lW5P5aIj5648aNCubn4N1glAXeBEZQsFoRX2OAtYxFN0lYzagXAglxg4zORDxqSrK8zh9KX+jxe+ZQq+4nckL9La8VqBo9uvdHbte3ceO+7LDWlEvtcOLOpvwSKfU7Hqh/Td2Iml5vhqUlkuOjDTUPV1ZWDKXAPWXMqWaQQYq5O0x1iD7jvEl0jpEiDCli+P5A2YE4GeIv9O7W++ekW/bDy3Iew0FtZa1cuVJrDQ+quLg4v/xw9beJUr9CdQqCbkE7CCgv+BByU2w0wNdVUAC91VbXaGQwrSN5uSMzKwvbf71naeYhUoYS5BFpSucpNhTV390ytcvo7nxfIEiCguiXYZQFvIU2xYiEPSSciMTJkCd5QefQ3B/Nma2ARcXF/ZSE/jh10DTSdZJgKjQGrJDKyiq2mxTevr17WXVNDfek8nJz9ufkZP0x6fX+tTVW5BwPr702L7eytvx7iiJ/sXNBlwyUD50GgOjsjwXaDQgRgTjUA0dYyrxhcU4diiAEF5gQHQ49iA1pSRVyJYWhSIluxP1QcDax2EKJ5y32mEQeBMSJI/KFIBMLhKBMMenMiY17SaBv+zc9mT/HZhpsfWSS4GpiB0lw7ScrspGEG1Z/xklQ1Nc3sILOXVZnd8h94LsPfm05f+ApxhvvvjtaiyYeo86/DF+pQLkQRL0B1FjDHAwJfCg8bq07Xh0mw6sOHeQr8ADEg2ZgnMCirCdFSAoy3iE39wVdTxKvz/zIRRK/ePzJi0mYPKbr2jlCsYmQWja7f+wgfqeW+XgQtCAgfgtF1zJOBFzCVZ2ME5SDrGfD7/fNjkaTP/jGV764kd/ogO6Vlq1cO4no4WdEWOfE9QSnBdwHQ+FIueHRHSkLcKReWISAXYYS3BuGcEWbIg8UBKsFI+QtYX4Gq2ApX6ugoEDq3LkL8wbTeWnt9nDa5P/bOxNou4oy3++9z9lnuOfONxMJSQjREKLQoCgKMoRRAhLABpqnTx4IgjxbQYy9pLETGuleSNuC7XsNai8Fl9hJ7GbII8ISiQKCtiBBCAJtMHNChps7nHvGPbzvV/t8NyfXgKgMyb31T+pW7dp1an9Vu3b966uxUY6p5JrTqcAVSaUEeLeQK36S1yY3WXdO3cCMbAy9Eth07REvEyHo6uP75J0jLyTA1llUcrFEgoZqNmFvfIe8R74Zyd+Y/JEGlisV5VZPKt2Ul6ZVIOI3vhdppIa1alwqFX1h24NElp5ELEmfOEwaxbBuT93Ii52A1CT5YRrE8v3xLuvybpCF0PVKMlRjfivxDEPqC99PNCUaG6aelPva6IvqQSUO4++1tLRe9973HpJ8BG8B7lq27BhJ8Wei2D1b5POQl/Qk5cA1cxsYDgE0TkzOSNqT9+SaHgKGHKQRFVMGNC9Mg3NXfSBZnpQhrnEDdWMrcKE8JPmUTOB50/Gz/1r5ziiqf3qoWPyYanasvdK9z3iBtCb5kJjdQwuyQ1oxhdbW30nr8TY3ynx7ZerRnd+4LJlQ8Ebh0UcfbYu99HlbNr+8IF9oOYiZW8hGhpJxzRmsbox+RKZiEPDS8AOS0iSsFHpAodcPRl8H95tfpskfCTdMfBqu8TzTySDGVFy4zZ8kDARLgTLbZ8kHjSxUYPjT/cG4HpXV+vXraPlJS7HLVBY7d/RG06ZPv79nv/HXfeikk/7LRPYngq5xqYgaXy8q+RrjklZ4/PxAIVUorZlfHirdUKvXZpBnPB8gIx83NvlJoUVG5Ccd6l8aLDrPPfec6Z6dOnWqM316srUV2p5ocLX2js7vH3HUX1w3/9T5vzM3/gBuvvlfTpYK7QbRet/jy4fGTiB8nL7IZTR2eQ/6XrCb371W4OY9Nd4BwB+Zm4Gf+uvv1E8NoHdAu6JEpYtdP/PDIKxde8UllzxlAjRBfuM9+OCKc0Xbv1G05OllqTSQmXxq3DdyITuVEW78TDkRcK3Ehj/jctp4gEiIp3dnr7Pq2VXmXUAyaBhoVaacyu81L3CrAfgp1E/BJd+EWRsoMhMXlSATz+hep0zgp7IiE5Uj+yQyTotmg+aZzBpNtAh+z1IkKlh+a4zIANmE9HhgS3poPBGneT/ynYVeWlhsVyPV8JSRUfwS5x4hsclfzK604dK0omAqNC5zXxxeLK7kv/mukdNsdyZljZ4blS95l1LtiVyiEq5JZ3NfD33njmPf9a5txPtW474HHjo6qFevEvk+lJaXYNbgSqpYlsD75x1ks0zw4n02yoOknfzAmDJC2ngn5r0kXe16PwmTmKTxsMs/eVGNfJVvRnzF30Rn8vUtwcMPPzw+TuWvDILqxyVxnAhtPjAqOs0QhKcA03Jj5wMWQdPaE/GL0uJcn8lnVmT8XG+1VnfpsgOthWQ7oqlTpks8GbOeiskKmXTSEpI/JpyOERrg11QHtbRkyEMn62ejzs62wtSp+58omXXoxo0b3c1btpgwEDIfEzLy8ScZnVTOuHmWfijqxt8U9kauazi0LhaWG55q+Bmb8A1jfqNvS8KZD7AB3ORfs0EOjFZwkASVg5IFlQT3yGfIhAF7+s8hC7pF3va2WXLPL0ocvRL7g1LoNtUqVYQz8pF2NtMm28TH5Jc82DybMMC443iKOOfKF9oeuQwX7EojZqgomsG6ddlNmzYUZs44wJAUcmvFBAkzS5TKq7lFSxgaQKZrLd9irkkbA/VFKTM7dvRC7psOnnPwP02aUL3tiCPOLBmhXiNuueXWmY7vXSmtwv8liWg12ojIbQgvnZRNLaOaFtz6Vsw7wxYz/KZGvDO1ySd+j1sNfrvCYCQvXXebqB9fS8W5b1566f/Y4+xXxpfzrR3nSn7fmPb9aWXRzM16Vn03AiOnRKqyg+ZrbWxQXmhw8l1CGgA3E38I0ywjeaFl7bVCfwt4f8SJH26VETcVfVBPJiWp4dmax8gkcgdCeP0ib4vIkjczjiFKyqmUG+LGjTF1DBsbyO+RmzTvng9UkubK/N0NMXcS2cylhpFrygf/mtGcxmY30GsmfkC6yELjEw2E+Egjlb3RQhtkx29E1NWZfOv/qRf7vjt37tzXfeLPn4uF8ULvL5a970gvdq4Wgjs95ad32y2UNJD3vAfSjNnVi7Wr4Qgar/j30Pz+AXGqaXgktgDnK0Tz5uHnTz+9f3Wo+qlaeegiL53mWJdhwlNDomnl9fcNmK6Uvv4+pzSULH6mkCQFf9cu7dgU8rY2xhY4n4uhR014kmT+klEY7ug1BdfkkRT2yKW1J9dSwFiYy0w3KgCz2LGtxbRAyXD98Jo/QmQgrImTFxDF60XWflooURj1SIW5nwRMXihyyCODJJyElwqkIZP5rdgq//CLFOiL5XmN0MPPww+ba5VJf0P+8sFDDBhkpUVOy5x83r59m7Np8xaj7ZGPHCuCIR7ynEkzTHxBdioUfk+8WkjRHIelluea7hrkwUPCKIGrfMgiAUQz6zfjm5AVY0AQGcTHdHA+ctKAfMgAkA1j5BJ/KnTCUQZIF6hWKhv9TO7WbFvu30477rjXfIrzwoULvfaurvnyyJtEypn4ZUS7Qz5KCWlVQxqajQHuhi0JNV4jQfox+q6aofcoC0ajS/Ltl1Lrfebyyy951W5klm8MDpauKdeqF6f9TIE8AfoMtYdlFagfz9HKh3zlt+oHeNf48VtNu5YtoHE2P2ukn6L5mjAaDnAPQ9w8R+PZ5e+87Pvp7fJRbpRGyPJUJv2YFJZfO79dv3+xPHh0UKufXQuDefLbjNYJ2MQFGuRojN7T+zTHeMdgpEziY0ziTqBule2VEO+KqhH7LjCrkW8Km2ciB3FRr9EIlne/U37zfCabWVzPTvjOyX9gLHFvAN/Q4UceOdv3vKPrkXN62ksdKmmbQbnSPAek2WSI5A9pb3w5Bql0UsYUryWvNQ6UCgllwjVl/VsLpt5GleAKUcsvFcG6SQIvmwKJQethpxD6+xGcD4CWXhzGZno9fqagNhVmk2GS6JHJ1IzTeMx1Iwh+8l8gH69EQwXNS2B7Ibo7kMNsj2VUs6QlqpUvlSu/5/n6gabTqadaC603j+tq/3fdveXee+9tyWbbZonqnpHwJiKqZc8N3HotPlh8PigfGwPeCIdQ5ngMI4sgeTLPhkSkMBg1HnGl0pGwAUs44hgVZIdIfX9nd/dz8mmL/JVDhBAuk8bEeyEWTlcg7RQ8bIiZ1q+ZzZV2DLkleZWkJ5kOLa1s8r0hi1YY2ICCZX6yBxAX8Wiea4VJ+sygsYC46Ktfs2aN6YZE00Q+sgntjbxGRgiWsFxrvhMfNn6A5wBkEw12o7yyW+sZ79aPvIY1XnyknT09Z4WRe5PIeGBS6Stp79I4mytJU/5M4qXkYY/IB2TDJBdcQ3BiyNOG/Jo/QOPkvfCcWq3+hHwBn7nssosfMwFeBYsXL+6WlH888pxPSRzTeK7mvzzUuM27apQZ7qO1up43IOVjpZS4oeLgUE6+t0PlXXdLHsbkN4Y4TGNF3MDEi+wSB/eBppN75jsU8LxGpuD9kgR5ScjKzALEU2GuJGjSvS9lI4rYeo6X+1Qq5f+4kM3tGBjYsfq888571ZN8/3P58pmif3cHUf2gqB58MIzD/YJ6OEvSMoVHSr6YRyGzpoW8MZqZeXYiaDNGXitIY5K+RrobaR6GXBKvcYoleSgBE9WR79Z0XQrIN7kXiEwrJY7tIsZK38s80BFlnz7i5CP2iXMtXwkJ8R0zO+vHHfUgek8q7R8vudwacsJQHHe4KfdwSbOf5DFlMskr8kj+1yWzfuWmvP4k1/g+dpGg0YKb0Kieh5GE2ovw85+vnDFYGThb1N5j67Xacdl8vtOo71LRUCD54Km4NIHmA+Zfo2C+Ekz4PaQ2KZy7QLjhYFL4+Kip2BmwHnZTMTXIVStXjPlgXDcWuSsS6/PSlvzqjP32+8/DDjtsrziHDnD6QjVInRxH1Q9KBTJXvvCpQuKmX4r0mYFbyQAaDFSyWpGTNmwM0Fwzmpqknd9qhYmfuuWPsXmHgPw1YdTwexNREiPvmWcQH+NCvGvC4Q+Bof1BfhqWe+bZDYMfRkmj8U5MnJVyueS5qW9n0vE/nHXWWZtMJK+AeGHs/evEfzuvFtX/QeKYoVokcTanoZmcSGME6Ur50PvNMOuZsKWsqkzJOIW4ORpJrjWfm/Nd3UImT7YU2q7+yPnn/NRE9Bpwzz33TJQqYX7sxsf39/cf56f9dhqMpqtZIFqEK/lazhfaHguC2iMtHW13nTNv3vC+j3fdtaIzDIeSDG/CcNc/nVLq7JQLcZt7u3VW7Y5UPRV5Xm37+eef/6afmL1kxZLWVLm10ymHPV46OimMvQOZxWoabhjJb0M9YnkMfpvrBnBrGCljwzA/aYQz8SROQOlm4o9CYnQj39uSjb0H6vU4GQcZBtnBp+hVzzhjLl3TuxegUY577nlworQ9fr/kSJaEcUtl/knv/5M3qxiu0/dGLF/+6Ew3Ex4jGsvEKAyOFhX+UHn1eSmV4+W21BdSIOUflSot4pEVi0L9R941iR9J/Q2YikoaCXQbUCmpHxUaNvteU/mIdjck1/1S/fVKpfUj+UIeqRX7fyYVYJ+0OBPVYi/F8uXLs8Uo6urMtB5TqZWPrVVqJ0qa2iU/3VTa65FKNpsMBks+mMpdHJIVWHzAmq/kj+aRkgCBTX41wvAjupmpuCVvBqIgHHS9tLnJL5PfJDUE2h15y1o/acG3hEG9uyoEwhpFujUhQMYYCQMJoNFRuY7U7IDaLCDPSYUmFftv05n01fPPOGOZyJrcHIFv3H77rL7evitEsv8p4btJE88C6sYmLc0GP3mgCQe4Nn4NaF40y0Z5Alqu1DT7Uc6ZUEFU2UxmYy6f/1G+UFiR8+Llf8wOJPQkCNklM6QUPY4zITUhPOWUU0oi6x7zw8JiX8eur3Avh3zw7tKlS705c+akNm7tPTwKgnHMwQriOCsN6A/IR8p6oay0zORj1e91T8nb07eMX6PCEScD1c0wa+LkvmqN8owXpOJ/IEqlN0eO//zKxx/auMhZ5Liv8z6bbzYkjz3JY/fcc8+Nly1bNqtWCw9Mp11XKlw3CKI5UuGeKlpJl9Tq6CzmnURhvEGq+PuilLNB3oHLpLO0ZB/tXWpUbIiHFrD83o09r1oNw2fWrFq19R3veMcey5+eVLFo0aL4+OOPb9/ZX7qwUqucJQ2J7rSfmdHR3t7GhBriheggGdX4IDvV6jCIhFZIGF8aLZKOF9MZ73Pnf/jD/29kxX777bf3OF76r8ul0lXpbK5diQbwHLoQuW7uUcBWogPDhPcHoA/ejeBGkB33MBAdmjaNDY4dgjDdOK546fSdvhMuOvvss9+yaeUWFvsC9hmis7AAjz/+5KE7+nu/JMrfvHTaTzFhRXS4YS0LctPxUqPZSRHHn5mSkIc4X2jJZz937tnn3Ce3honum99c3O1lap+WT+KzQi7s3mN+R7xKZLjVNBOcurEVzW4FU55HAiIDpkdC/jUTnxKdygI0vJlJmEr1BVH45eLO9Nc+9rE/70QJC4vRDEt0Fvsclj342BSvPnTxwODg5bl8fjJn/bFwHHJD+0HzgeToAtVz5QYHB2uikf2ws7PrK3951hm7nVS/ZMmS1lrgXFGvV/8m5fvdyThlQpBKakp4ajffw6gfRtHsBhBWM5oJDTSTXPM9bOJSP8A145WSzt+J5992tReWzp0794+b329hMUbQGEG1sNh38KGTjtp4+mknX9/dUTi8Vq9f68bRM1k/PZgVrc1Hh4tCxxOVL+O5UVCrr68HwQ8mdE88ccOa1eece/aHHhGSGCY5IQ6OCToqDKofzmb8bsgLAoEc6aLExuDf7FbCU3ez0XDNZqS/hiUOrl8pLgxy7MnfEGQUHiCOv+rr63tnI0kWFhYjYDU6i1GBe+68Z2I9Ex9Uj2OfcVqWgESOt/3CC/7y2WZiGwmm4Yvm94VUOvMJP51urzEWJiQC0JpUU8NWMgJ6zb3mcGCkrVqY6nN6DVENa2zGZ5eWpwYYQmtg5L20J9prvb5Zrr8sGun/3dsnQFlYvBWwRGcxZsHm3W+bM+ev0rF3QyqdniZsZYiMLlAAUakGpsSGWwkM4MZwDzQTnqKZmBTqpyQ2MozGg1F/0x3bmGQDzH3o0xBmvFKcV8+ff/pD5qaFhcUwLNFZjGnccccDhWxr+bJqufL5tO9PpNtSiQqCgXDwY8alzt5sJiSF+inhjYTex1aj1/q8ZmJTTQ9oePwgYSVHwtarVY5Uer5QyC3auXPnD0Sj233lrIWFhSU6Cwuw/KGHT1y35qUbKqXyezs7O11IDXLTXUmaNTW0PiWlZn9sJSf1A0pUe4L6K5FpWDNjtOGHm5mkaHI6bshSimKxWG/J5R6YPGnK3xx77PueMxFZWFj8HizRWYxpsHauWK5eInrYFcXS0LTenTvNRsasB+SoH7YhY4E6xJX20+a8M5eFggIITzU87kNCI8E9RTMRqg2RvRLBQWxocFzzHMiOnfpZLM/ygkJrq9MuJpfNPZ0r5G/Jes73586d27RbuYWFBbBEZzEm8b177x2XjZxLKkNDn6jVwxns2sIRMWwOzVIF0ezMyRmcnMBJFQfOnOkccMABphtTt+vSiSnqhsiU+F4JSmgKCA1AavwWomNtoMaFmxMcWCDPMyBd3RoNbZM9P4nvxRdfcLq6u56eMG7C1/KZyYtPPXXv2XbOwuKthiU6izGFu+++uy2TTl/SN1C8Kp3JT60LwQj1GLKoh4HZQZ4jYRj70uOMIDzOtuNUdk4wmH3wbGf8hAnmxAeISrU5iAhyejU0k5ySHnGgrWlcPBNy45lKbrrkARttjlMbuJfN5Q0xr127xuwB2tPTHebyLUsd1194+snHvth4lIXFmIYlOosxgx+uWHFAVKlcLsR1eUsu11ELEw0Kw+GqkEwtEKKDcCqcAJ2c3YdhL03O6xsQ8uEwUxaps+/mrFmzhs9ng+yIoxnN1yPvQXJocjwfktu8ebM5aJhwEBnxQWqQm7rx15mfGHa827ptm5GPU7bbzdFUORbL/1bivz4VTV88b96sZEdqC4sxCkt0FmMCv/jRL3q21Qe+GEQBxxTlOI1CdKnG3QSQTbOWBQEx6UOJTkmvXCyJf3LCNf5ocZy0ffDBB5vxOx3Ta14GQHyq7UFaaHAQFlrb6tWrnZKQKBs3mwkwQlR+NpnpqeTGbxS4iY9uTQzX3d3dJjzP4jei7VUldUtjJ1w078QTh08jsLAYi7BEZzHqwa79fr79kmqlcm0m649HCzKH5nI8RRMgOLUhEqATQiA8SA1TKg0J4QnJVStOrSpEWBEiLFc4ycI56YSTRBMM61EY+IWWQhIH5xfKp8bx/xzZUiwOru8ZP+GnmzZunLLs3ns/IHH6M2ccaDQyuh/R4CBM1eQwKhtyoVkiE6euQ3Dch+A0PF2a2BK2N4qjv9+SWnvbRXMvspNULMYsktF0C4tRCiEId+3LL78/rFT+t5/x50ACLLNGm+IIJmz80Law1ai/uptNzhdCSflO1heNK5uTa9G6cqJ1pTK906ZN+6d3H3bIFf1D5ccGB/p3VMqlQjrllYJarV+0wbVe7P3ztKkHfaK9NbVk1TPPpvK57PvaWgut9XowPBYIkZWERIfEZgYoB9Gq9gg6OzudSZMmDR8+iyanWh/y4QcxunGUc8PIa4l7Vn3vu9951fP3LCxGM6xGZzGqsWTJkkx75/iPO260KJ1KT+CUAMjLaHWiYaEhoQ1ptyLAjT9kodqdanaJHZguQyatlMpDTih2TYhJPqcXci0tn736yk8tT2JKiNZZtMhdJG6OHZJnGdVsxYoV6fvuv39+abD0pda21tnpTNLtiFbG2Xloa8gBeUFiKiOy44bQlNjUD6NAbk8+77AebpTLL+RyHksP7KbPFmMSrz5FzMJin8ccKeQhjOVwwjdnCkICnOwNaanGpkSBSe4n2pySCwRkxs/E+OLOMxMy6xutqqW1YMhJwr3Y1lHYTXOS+GL3uuui68Tgbng7kE48btz9k/af9h2JbyfnzJmxOeJuEJt2RRrSashhNEoJh+EefoQFhIOUdYKNOZA4CoXbxdPCYgzDEp3FqMacOVLIIQvR4Kj8WSJgZk8ODJiJJdolCEFAJhjcShjYSiAAUiGMz+LxBhEJxTi5lvxvx0+ecEdnofCMCfga8JUFC4ZSsf+dfGvrt13PG4LEMEDlUDRrlMNE1pBRxxCZ4ILBjX+lUu6VkLcV8zvvsdqcxViGHaOzGNW4+OKLvTBw3j4wOHD02rXrutj5BLJQ4qALkjEw1q1t2bLFjIlBfGhKEIkSnRIMbtQyCEU0JeMfRfG6zo6OG+Ja9T8++tGPJjtCv0Y89ND9Q8ccfdRDLYW2VZHjzpY4JzFhhWcB88yGDJAfRKtyKdFpelRG/IHIWJXfPdHaNeXn3/vWt+wSA4sxCztGZzHqsXLlysKWrb1Xira0wM/4HayVY9alampKDFxDYGh527ZtM0TIWBmzIdG0NHy5VJNrD1IMxP+ens6uL55zzhm/MZH8Gbjppq8eH0XhlfKUM/1M1s3k8qb7MSXEl0px0Gui8UHCqvE1u7GREYO2SUdpqVjakMn510ya0GPH6CzGLCzRWYx6PP7kMweXin1/JwRwTiaTzUAekIIwwjBJqCakbgya3bp168w2YJBdV1dXQoaVshMG4dae8RNuDSrBty644Oz1jUe9HnBvvOUrxzqBd3U65Z+e9n2PZzKmiKwYHasD3FN/ZAc6gaXKkocg3NDZ2X5NWyFnic5izMISncWoxZNPPjm9r1T6/GBf/0cyuWyH50EOnpPLZpy6EJnf0IYgCyU63GrQ7DBPPfWU6eKcOXMmk082dHZ3fcvPZ7/x4dNO25w86fXFkiVLUlu29p0XhLUbB4tDUwcGB5xCS4vT1taWaGqNySc6EYU0YGN0JiaaaT6bRyPd6KTcazpasndaorMYq7CTUSxGLYrFymy37hw/rnt8R2u+1cllsk7GT464icJkiQATU1i/ht1s+nv7RKNLjsaZPXu2c9jhhzv7TZm8evL++135m6efuv6NIjmF54ReWgisu7PD2W/iRENmjCOuXbvWbBOGljlyQg0214B9OIX3SpVS6b6MGz1kSc5iLMMSncWoRSB6mdT2MWRVFdIql5OdTUx3n5scqIoGpAuuGY9juQCaE4uy29vana7ubqe7p8fpEOJIuSknqkcR6+Eaj3hDsGrVqlhIdksURxv9dNJN2SaysM0YRwdNFOJjRxTITOXFNksdRPMjvcXBwbKb8u5sn9h9/bx58zY0orawGJOwXZcWoxYP/Pinp8RB/Z/Taf8ddEsGUeiEYms3H1oSgPh0fEuRkjYg3Zth3JjVWK8TfnU2k1kw/4zT7pbfv6FkB266446Cs33nOUJ0C9xU6hA+Vu1Wbe6qxKbrFRvyptsSd74lP5RJZ3ak/FRfS67lwfa2/H+Hcbw2FcePiIZXTJ5iYTH6YTU6i1GLUAiKiSdm2r0YAAE0TzhRo2SnBrJovger1eu1oXo9eNP2jJy+bJk8y+2tB2HAsUHIxExQlQs3XZV0wWI2btrk/PqZXzurX3rJefnlLc62rdsLO3p3TisOFg8tlUuf7e0v/qsbxsuD2H18xcM/u+jRRx9tazzKwmJUw2p0FqMWyx/48SlREHzV9Zw59RCqSrQhzqBjhxRXriE+Bfeabe5BkoyVlUpDm0Vn+uIhs99+xxFHHPFHrZX7U8AWYaue/+/ThVy/5PuZd3IoLN2uuhgc0isKuQWMNwZCfCInXbBt7e3D59dl2Mklv+uYH7pnCWNORGjJM075bBg5N1eL/d8/88wzS41HW1iMOliNzmLUoti/4ye1KPhGsVTaEsfJkTsQRgAxNDQi4ycG4lA3/hi0JMJxSoHQXpTPF6Inn3wyifwNxk9+8pO0n05PbWstTEynk9MIGDdkiQNExrhct7h7unvMIbCTGbtrbPRsyAyCy2YcV0jaY3YpMzTFHUh6hkolZ3BgUJ7ivTPj+ze2dnYvWL58eXvyZAuL0Qer0VmMatx3332HDJYri6rVYL4QRgriEj0uGZOLd43LqRan4JpJIGZ8LggG8oX8zePa274yb968gUaQNxyLFy/Ob+0bPMOL46tT6fR7xEv4KrUbIZMOZCVdjDlyH1JUgzaXEn9IjvRwX9fhca8gWp5kyG/E86rjjj7ygeTJFhajC1ajsxjV2LBhw/Nx6P1HFNXXVatlIYiKUykXnXqtOjwlX6flc41mh7sqWlxdwtYq5TCo1x6tFcO730ySA+eff375ry+7ZOnz1dJxceSe77nuY56wUkZIKp9NDmSlGxINTmdc6jUkBplBgrpAXtfdAWOHsRPURbMNgkgcuzO9hcUogtXoLEY9VqxYkVu7ftMF/cWBhUG9Pt0oc1L5GxLgQkDFr2SAvzjR5MJsJnt/JuX+7Sc/+cmnTcC3ECwk7+0tXpTKeNdICmaEIjpaHXIjM2lAftIEyUF4Sm56j7CAbcVYMI86J5rfgxm/cO0JJ7z/F+amhcUog93U2WJU44knnvBFu5na0t41sP9+U14sFodmDgwMji+Xyu7QUHKKAYed6oxGugQhjUA0HN9PP1gP6tde+elPr2xE95Zi6dKl8bvffdjKQlfn8/UgmlApl2cIeZnGKssmzCQbyFo1uQaJY9MFq25hPScKmdBS+WW+UPhcLpNaeMIJx6w1ASwsRiGsRmcx6vCLZ5+dFFXqHwwq1WOlvp8bhsFEIYQ86+Lkengiitn1WEBXJYS3Y8cOMwEll8s6LfnC+lTa/8dpk8ffvjfOSGRW5nOrV59QK9evCuq1I4W+OjKNfTHR2tDogGp0EJzYseul+jMZ/zdC/rccOHXyvUcddVSylYqFxSiGJTqLUQMILhXGF4dBdEUq5U1BizGEJlANR7Wc5mvchIMU+M327dsdIY2+8ePG3+ZE3m2nnnrc78yP9kKI7N6qVavSW3b0X1oeGvp8EITTGHMkTRCcmXBSKJhdVPLZ3CPFwYHPHXvs+38J6TWisLAY9bBEZ7HP4+Ff/Wp8zvEvjaL6FZlMdgoaG0ZJDAOa3UDDqbt5vIuuQPaTTHnu1s6urut3uvG3P3bqqUMm8F6Gm2++eWIlcq92ovhTURTmxcskUsccIbxcLhd5qdR3Dzhw1pfmnfiB1dy3sBgrsERnsc9CCMl96pnnThSSutH3/XepBgfBMbWe6z2RnNoKJTwlRiU/fl+uVIKgXr8/k235u3PPmveUubGX4stf//KksNbagjsrpqMj6+hpq24qVb38wgs3WU3OYizCEp3FPotHnnh2mu/UvxCE4YVSkPOQFBqMEhbQWt34iWEihrknRsOg8XAfYsNGE2JyCuNcg4NFJqv0tba2/WNrLvV1u4OIhcW+B7uOzmKfhReVJpbL5bcLY+UhKAwEpRoZMPtdct0gNWOLISzA1sXXSnz8Ho2QSSpRFDr5fI57cbk8rhGJhYXFvgSr0VnssxDucf/9B3ed2dvbe5OQ09shJyZeMAGDhdNoZBAZGpvZHcRobnRNJl2abIcFwUFs2Dr7kpmXLDkgntbW1tKE8ePvzLa1/P3FF1zwep4kbmFh8SbBEp3FPg2m2b+weu0xg8XiiTu2bZ24YdPGI/t39k03Z8+VS04cJicVoIpBdEpwGSFFN2Wm4Yu3F+XyuVXtHe0r9588uZ5raXG7OjpiL+2/0OLnHhoa2rlhwYIFe+VEFAsLiz8MS3QWowoLFy7MiIVxtm3b5owfPx6nAdcJ8FO34+TzM+LW1mL1uuuus6dwW1hYWFhYWFhYWFhYWFhYWFhYWFhYWFhYWFhYWFhYWFhYWFhYWFhYWFhYWFhYWFhYWFhYWFhYWFhY7ENwnP8PORX5KYMv9AQ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www.scmep.org/wp-content/uploads/2011/12/theory-of-constrai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7" b="93676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3236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Constraints</a:t>
            </a:r>
            <a:endParaRPr lang="en-US" dirty="0"/>
          </a:p>
        </p:txBody>
      </p:sp>
      <p:pic>
        <p:nvPicPr>
          <p:cNvPr id="4" name="Picture 2" descr="http://www.scmep.org/wp-content/uploads/2011/12/theory-of-constrai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7" b="93676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3236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28600" y="1417638"/>
            <a:ext cx="8686800" cy="41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Knowledge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 a group we need to understand elements in Electrical, Computer and Mechanical Engineering.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 a group we lack knowledge in Computer and Mechanical Engineering so we must accommodate.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learn how to implement </a:t>
            </a:r>
            <a:r>
              <a:rPr lang="en-US" dirty="0"/>
              <a:t>multiple elements into a single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32836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Constraints</a:t>
            </a:r>
            <a:endParaRPr lang="en-US" dirty="0"/>
          </a:p>
        </p:txBody>
      </p:sp>
      <p:pic>
        <p:nvPicPr>
          <p:cNvPr id="4" name="Picture 2" descr="http://www.scmep.org/wp-content/uploads/2011/12/theory-of-constrai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7" b="93676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3236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28600" y="1417638"/>
            <a:ext cx="8534400" cy="42973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Driver is required to wear a helmet.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Caution when entering and exiting the Go-Kart due to the engine placement.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Cage must be properly built to prevent injury to the driver if involved in an accident.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Lighting that is too distracting to the driver.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Speakers being too loud could damage the drivers hearing.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Constraints</a:t>
            </a:r>
            <a:endParaRPr lang="en-US" dirty="0"/>
          </a:p>
        </p:txBody>
      </p:sp>
      <p:pic>
        <p:nvPicPr>
          <p:cNvPr id="4" name="Picture 2" descr="http://www.scmep.org/wp-content/uploads/2011/12/theory-of-constrai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7" b="93676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73236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28600" y="1417638"/>
            <a:ext cx="8534400" cy="42973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Size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/>
              <a:t>The Go-Kart </a:t>
            </a:r>
            <a:r>
              <a:rPr lang="en-US" dirty="0" smtClean="0"/>
              <a:t>is </a:t>
            </a:r>
            <a:r>
              <a:rPr lang="en-US" dirty="0"/>
              <a:t>a big piece with </a:t>
            </a:r>
            <a:r>
              <a:rPr lang="en-US" dirty="0" smtClean="0"/>
              <a:t>dimensions</a:t>
            </a:r>
            <a:r>
              <a:rPr lang="en-US" dirty="0"/>
              <a:t>:  </a:t>
            </a:r>
            <a:r>
              <a:rPr lang="en-US" dirty="0" smtClean="0"/>
              <a:t>71”L X 55”W.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Storage: Member’s house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Transportation: 3 times max (to storage, to UCF for show, back to storage)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fit all components: Used parts that we knew would fit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Display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LEDs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Speakers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5260" y="152400"/>
            <a:ext cx="684634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76200" y="1417638"/>
            <a:ext cx="5638800" cy="41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EPA phase III emission </a:t>
            </a:r>
            <a:r>
              <a:rPr lang="en-US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IEEE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LED Lighting Standards (OSRAM)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IEC Standard, Publication 268-14 (1980)</a:t>
            </a:r>
          </a:p>
        </p:txBody>
      </p:sp>
      <p:pic>
        <p:nvPicPr>
          <p:cNvPr id="2050" name="Picture 2" descr="http://www.mcim24x7.com/images/icons/comp-standards-ad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352800"/>
            <a:ext cx="2533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1026" name="Picture 2" descr="C:\Users\Steve\Downloads\20151130_234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8" y="1164649"/>
            <a:ext cx="7124700" cy="53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371600" y="1600200"/>
            <a:ext cx="6781800" cy="519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944076"/>
            <a:ext cx="535972" cy="7323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6034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LED LIGHTS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14400" y="3186331"/>
            <a:ext cx="314412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76200" y="2971800"/>
            <a:ext cx="110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59725" y="2362200"/>
            <a:ext cx="685800" cy="477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45526" y="2530138"/>
            <a:ext cx="2360274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12648" y="2209800"/>
            <a:ext cx="12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PULSE SENSOR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562487" y="3594096"/>
            <a:ext cx="743313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3352800"/>
            <a:ext cx="12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CAGE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038600" y="2743200"/>
            <a:ext cx="990600" cy="88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48400" y="4312227"/>
            <a:ext cx="2209800" cy="22409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3" idx="0"/>
          </p:cNvCxnSpPr>
          <p:nvPr/>
        </p:nvCxnSpPr>
        <p:spPr>
          <a:xfrm flipH="1" flipV="1">
            <a:off x="8175088" y="6178034"/>
            <a:ext cx="435512" cy="3106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248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200400" y="4018462"/>
            <a:ext cx="533400" cy="477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14400" y="4257131"/>
            <a:ext cx="2286000" cy="1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25883" y="3962400"/>
            <a:ext cx="12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78002"/>
              </p:ext>
            </p:extLst>
          </p:nvPr>
        </p:nvGraphicFramePr>
        <p:xfrm>
          <a:off x="152400" y="2362200"/>
          <a:ext cx="8839200" cy="2316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3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Name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Go-Kart</a:t>
                      </a:r>
                      <a:endParaRPr lang="en-US" sz="16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LED Lights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Pulse Sensor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Speakers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Display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Speedometer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Battery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Micro-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Controller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Daniel</a:t>
                      </a:r>
                      <a:r>
                        <a:rPr lang="en-US" sz="1600" baseline="0" dirty="0" smtClean="0"/>
                        <a:t> Franco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Steve Monroy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 Barrett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✓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08372"/>
              </p:ext>
            </p:extLst>
          </p:nvPr>
        </p:nvGraphicFramePr>
        <p:xfrm>
          <a:off x="457200" y="1523998"/>
          <a:ext cx="3973197" cy="47690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40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</a:rPr>
                        <a:t>Item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Supplier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# Units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Price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Go-Kart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Craigslist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Motor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Harbor</a:t>
                      </a:r>
                      <a:r>
                        <a:rPr lang="en-US" sz="1200" baseline="0" dirty="0" smtClean="0"/>
                        <a:t> Freights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$170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LED</a:t>
                      </a:r>
                      <a:r>
                        <a:rPr lang="en-US" sz="1200" baseline="0" dirty="0" smtClean="0"/>
                        <a:t> Lights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Adafruit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$30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Display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Adafruit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$70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Sensor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Sparkfun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$50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Speakers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Pyle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$50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Cage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</a:t>
                      </a:r>
                      <a:r>
                        <a:rPr lang="en-US" sz="1200" baseline="0" dirty="0" smtClean="0"/>
                        <a:t> 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Speedometer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Sunlite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12V Battery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Expert</a:t>
                      </a:r>
                      <a:r>
                        <a:rPr lang="en-US" sz="1200" baseline="0" dirty="0" smtClean="0"/>
                        <a:t> Power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Micro-Controller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Arduino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UCF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</a:t>
                      </a:r>
                      <a:r>
                        <a:rPr lang="en-US" sz="1200" baseline="0" dirty="0" smtClean="0"/>
                        <a:t> (m)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$40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$1000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47185"/>
              </p:ext>
            </p:extLst>
          </p:nvPr>
        </p:nvGraphicFramePr>
        <p:xfrm>
          <a:off x="4673915" y="1523998"/>
          <a:ext cx="4117659" cy="47690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40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7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</a:rPr>
                        <a:t>Item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Supplier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# Units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Price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Go-Kart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Craigslist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$450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AshPark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$150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LED</a:t>
                      </a:r>
                      <a:r>
                        <a:rPr lang="en-US" sz="1200" baseline="0" dirty="0" smtClean="0"/>
                        <a:t> Lights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Adafruit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$33.90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Display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Adafruit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$39.95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Sensor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Sparkfun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$24.95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Speakers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Pyle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$65.29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Cage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</a:t>
                      </a:r>
                      <a:r>
                        <a:rPr lang="en-US" sz="1200" baseline="0" dirty="0" smtClean="0"/>
                        <a:t> 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$30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Speedometer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Sunlite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$20.45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12V Battery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Expert</a:t>
                      </a:r>
                      <a:r>
                        <a:rPr lang="en-US" sz="1200" baseline="0" dirty="0" smtClean="0"/>
                        <a:t> Power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$16.00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Micro-Controller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Arduino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UCF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</a:t>
                      </a:r>
                      <a:r>
                        <a:rPr lang="en-US" sz="1200" baseline="0" dirty="0" smtClean="0"/>
                        <a:t> (m)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</a:t>
                      </a:r>
                      <a:r>
                        <a:rPr lang="en-US" sz="1200" b="1" dirty="0" smtClean="0"/>
                        <a:t>815.54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Text Placeholder 9"/>
          <p:cNvSpPr txBox="1">
            <a:spLocks/>
          </p:cNvSpPr>
          <p:nvPr/>
        </p:nvSpPr>
        <p:spPr>
          <a:xfrm>
            <a:off x="228600" y="1828800"/>
            <a:ext cx="8610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Initially we planned for the worst case scenario of not receiving a sponsor.</a:t>
            </a:r>
          </a:p>
          <a:p>
            <a:pPr marL="66294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In this case each member would contribute $250.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We were able to receive a sponsorship from Boeing for the amount of $643.00.</a:t>
            </a:r>
          </a:p>
          <a:p>
            <a:pPr marL="66294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Now each member will contribute a max of $119.</a:t>
            </a:r>
          </a:p>
          <a:p>
            <a:pPr marL="662940" lvl="1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32651544"/>
              </p:ext>
            </p:extLst>
          </p:nvPr>
        </p:nvGraphicFramePr>
        <p:xfrm>
          <a:off x="1371600" y="1447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Immediate Plans</a:t>
            </a:r>
            <a:endParaRPr lang="en-US" dirty="0"/>
          </a:p>
        </p:txBody>
      </p:sp>
      <p:pic>
        <p:nvPicPr>
          <p:cNvPr id="1026" name="Picture 2" descr="http://cdn2.hubspot.net/hub/171726/file-350149648-png/webicons/Marketing_Strategy.png?t=14145072810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228600" y="1828800"/>
            <a:ext cx="8610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 project to other students and faculty during Senior Design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 and submit project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653334" y="2871606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966666" cy="7859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Challenges so far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8686800" cy="28194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Reduction of our group from four members to three.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Finding a proper location to store Go-Kart.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Speedometer we ordered did not fit.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Finding electronic parts that are compatible with each other.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Codes that blocked each other in one processor.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Testing of the PCB.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Deciding whether to implement speakers with display or not.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2819400" y="381000"/>
            <a:ext cx="5966666" cy="8621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91774"/>
              </p:ext>
            </p:extLst>
          </p:nvPr>
        </p:nvGraphicFramePr>
        <p:xfrm>
          <a:off x="457200" y="2286000"/>
          <a:ext cx="8328867" cy="293477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6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6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6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6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Component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Parameter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Design Specification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Go-Kart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40+ mph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LED Lights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Pattern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Variation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Responds to</a:t>
                      </a:r>
                      <a:r>
                        <a:rPr lang="en-US" sz="1600" baseline="0" dirty="0" smtClean="0"/>
                        <a:t> Pulse Sensor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Sensor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Accuracy of reading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Reads driver’s bpm every 5s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Speakers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Output level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90dB</a:t>
                      </a:r>
                      <a:r>
                        <a:rPr lang="en-US" sz="1600" baseline="0" dirty="0" smtClean="0"/>
                        <a:t>– 110dB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Accuracy to display</a:t>
                      </a:r>
                      <a:r>
                        <a:rPr lang="en-US" sz="1600" baseline="0" dirty="0" smtClean="0"/>
                        <a:t> info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Displays</a:t>
                      </a:r>
                      <a:r>
                        <a:rPr lang="en-US" sz="1600" baseline="0" dirty="0" smtClean="0"/>
                        <a:t> updated stats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Speedometer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</a:t>
                      </a:r>
                      <a:r>
                        <a:rPr lang="en-US" sz="1600" baseline="0" dirty="0" smtClean="0"/>
                        <a:t>d Test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Provides</a:t>
                      </a:r>
                      <a:r>
                        <a:rPr lang="en-US" sz="1600" baseline="0" dirty="0" smtClean="0"/>
                        <a:t> accurate readings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Electronics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6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Block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5040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228600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mtClean="0"/>
              <a:t>Block Diagrams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9532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– Go-Kart</a:t>
            </a:r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304800" y="1143000"/>
            <a:ext cx="4191000" cy="50292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decided to choose a racing Go-Kart to be able to reach high speeds.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Go-Kart holds a Yamaha KT100 engine on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enough area to have all electrical equipment installed on the Go-Kart itself.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55” x 71”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6073" y="5248870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 = $300</a:t>
            </a:r>
          </a:p>
          <a:p>
            <a:r>
              <a:rPr lang="en-US" dirty="0" smtClean="0"/>
              <a:t>Purchased from Craigslist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1447800"/>
            <a:ext cx="3438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869</TotalTime>
  <Words>1692</Words>
  <Application>Microsoft Office PowerPoint</Application>
  <PresentationFormat>On-screen Show (4:3)</PresentationFormat>
  <Paragraphs>479</Paragraphs>
  <Slides>45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Slipstream</vt:lpstr>
      <vt:lpstr>Heart Racer Go-Kart EEL 4915 Group E Department of EECS University of Central Florida</vt:lpstr>
      <vt:lpstr>Project Motivation</vt:lpstr>
      <vt:lpstr>PowerPoint Presentation</vt:lpstr>
      <vt:lpstr>PowerPoint Presentation</vt:lpstr>
      <vt:lpstr>Challenges so far</vt:lpstr>
      <vt:lpstr>PowerPoint Presentation</vt:lpstr>
      <vt:lpstr>Block Diagrams</vt:lpstr>
      <vt:lpstr>PowerPoint Presentation</vt:lpstr>
      <vt:lpstr>Components – Go-Kart</vt:lpstr>
      <vt:lpstr>Components – Microcontroller</vt:lpstr>
      <vt:lpstr>Components – Microcontroller</vt:lpstr>
      <vt:lpstr>Components – Microcontroller</vt:lpstr>
      <vt:lpstr>Components – Microcontroller</vt:lpstr>
      <vt:lpstr>Components – Display</vt:lpstr>
      <vt:lpstr>Display</vt:lpstr>
      <vt:lpstr>Display</vt:lpstr>
      <vt:lpstr>Components – LED Lights</vt:lpstr>
      <vt:lpstr>NeoPixel WS2812B </vt:lpstr>
      <vt:lpstr>NeoPixel WS2812B </vt:lpstr>
      <vt:lpstr>NeoPixel WS2812B </vt:lpstr>
      <vt:lpstr>Components – Pulse Senor</vt:lpstr>
      <vt:lpstr>Pulse Senor</vt:lpstr>
      <vt:lpstr>Pulse Senor</vt:lpstr>
      <vt:lpstr>Pulse Sensor</vt:lpstr>
      <vt:lpstr> Components-Speakers</vt:lpstr>
      <vt:lpstr> Components-Speakers</vt:lpstr>
      <vt:lpstr>Pyle Hydra Speaker System</vt:lpstr>
      <vt:lpstr>Components-Speedometer</vt:lpstr>
      <vt:lpstr>Components-Speedometer</vt:lpstr>
      <vt:lpstr>Components - Battery </vt:lpstr>
      <vt:lpstr>Components-Software</vt:lpstr>
      <vt:lpstr>Components-Software</vt:lpstr>
      <vt:lpstr>Software – I2C Communication</vt:lpstr>
      <vt:lpstr>Design Constraints</vt:lpstr>
      <vt:lpstr>Design Constraints</vt:lpstr>
      <vt:lpstr>Design Constraints</vt:lpstr>
      <vt:lpstr>Design Constraints</vt:lpstr>
      <vt:lpstr>Design Constraints</vt:lpstr>
      <vt:lpstr>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Racer Go-Kart EEL 4915 Group E Department of EECS University of Central Florida</dc:title>
  <dc:creator>Student</dc:creator>
  <cp:lastModifiedBy>Steve</cp:lastModifiedBy>
  <cp:revision>147</cp:revision>
  <dcterms:created xsi:type="dcterms:W3CDTF">2006-08-16T00:00:00Z</dcterms:created>
  <dcterms:modified xsi:type="dcterms:W3CDTF">2015-12-01T15:58:22Z</dcterms:modified>
</cp:coreProperties>
</file>