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3.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4.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5.xml" ContentType="application/vnd.openxmlformats-officedocument.presentationml.comments+xml"/>
  <Override PartName="/ppt/notesSlides/notesSlide32.xml" ContentType="application/vnd.openxmlformats-officedocument.presentationml.notesSlide+xml"/>
  <Override PartName="/ppt/comments/comment6.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7.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comment8.xml" ContentType="application/vnd.openxmlformats-officedocument.presentationml.comments+xml"/>
  <Override PartName="/ppt/notesSlides/notesSlide65.xml" ContentType="application/vnd.openxmlformats-officedocument.presentationml.notesSlide+xml"/>
  <Override PartName="/ppt/comments/comment9.xml" ContentType="application/vnd.openxmlformats-officedocument.presentationml.comment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omments/comment10.xml" ContentType="application/vnd.openxmlformats-officedocument.presentationml.comment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omments/comment11.xml" ContentType="application/vnd.openxmlformats-officedocument.presentationml.comments+xml"/>
  <Override PartName="/ppt/notesSlides/notesSlide72.xml" ContentType="application/vnd.openxmlformats-officedocument.presentationml.notesSlide+xml"/>
  <Override PartName="/ppt/comments/comment12.xml" ContentType="application/vnd.openxmlformats-officedocument.presentationml.comments+xml"/>
  <Override PartName="/ppt/notesSlides/notesSlide73.xml" ContentType="application/vnd.openxmlformats-officedocument.presentationml.notesSlide+xml"/>
  <Override PartName="/ppt/comments/comment13.xml" ContentType="application/vnd.openxmlformats-officedocument.presentationml.comment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omments/comment14.xml" ContentType="application/vnd.openxmlformats-officedocument.presentationml.comment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xml" ContentType="application/vnd.openxmlformats-officedocument.drawingml.chart+xml"/>
  <Override PartName="/ppt/notesSlides/notesSlide8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5"/>
  </p:notesMasterIdLst>
  <p:sldIdLst>
    <p:sldId id="316" r:id="rId2"/>
    <p:sldId id="257" r:id="rId3"/>
    <p:sldId id="350" r:id="rId4"/>
    <p:sldId id="306" r:id="rId5"/>
    <p:sldId id="351" r:id="rId6"/>
    <p:sldId id="260" r:id="rId7"/>
    <p:sldId id="317" r:id="rId8"/>
    <p:sldId id="318" r:id="rId9"/>
    <p:sldId id="319" r:id="rId10"/>
    <p:sldId id="352" r:id="rId11"/>
    <p:sldId id="423" r:id="rId12"/>
    <p:sldId id="353" r:id="rId13"/>
    <p:sldId id="428" r:id="rId14"/>
    <p:sldId id="466" r:id="rId15"/>
    <p:sldId id="354" r:id="rId16"/>
    <p:sldId id="355" r:id="rId17"/>
    <p:sldId id="356" r:id="rId18"/>
    <p:sldId id="357" r:id="rId19"/>
    <p:sldId id="358" r:id="rId20"/>
    <p:sldId id="359" r:id="rId21"/>
    <p:sldId id="360" r:id="rId22"/>
    <p:sldId id="362" r:id="rId23"/>
    <p:sldId id="363" r:id="rId24"/>
    <p:sldId id="429" r:id="rId25"/>
    <p:sldId id="430" r:id="rId26"/>
    <p:sldId id="431" r:id="rId27"/>
    <p:sldId id="432" r:id="rId28"/>
    <p:sldId id="433" r:id="rId29"/>
    <p:sldId id="434" r:id="rId30"/>
    <p:sldId id="418" r:id="rId31"/>
    <p:sldId id="337" r:id="rId32"/>
    <p:sldId id="338" r:id="rId33"/>
    <p:sldId id="339" r:id="rId34"/>
    <p:sldId id="340" r:id="rId35"/>
    <p:sldId id="341" r:id="rId36"/>
    <p:sldId id="342" r:id="rId37"/>
    <p:sldId id="343" r:id="rId38"/>
    <p:sldId id="344" r:id="rId39"/>
    <p:sldId id="345" r:id="rId40"/>
    <p:sldId id="346" r:id="rId41"/>
    <p:sldId id="422" r:id="rId42"/>
    <p:sldId id="348" r:id="rId43"/>
    <p:sldId id="349" r:id="rId44"/>
    <p:sldId id="472" r:id="rId45"/>
    <p:sldId id="440" r:id="rId46"/>
    <p:sldId id="441" r:id="rId47"/>
    <p:sldId id="442" r:id="rId48"/>
    <p:sldId id="443" r:id="rId49"/>
    <p:sldId id="444" r:id="rId50"/>
    <p:sldId id="445" r:id="rId51"/>
    <p:sldId id="446" r:id="rId52"/>
    <p:sldId id="447" r:id="rId53"/>
    <p:sldId id="448" r:id="rId54"/>
    <p:sldId id="449" r:id="rId55"/>
    <p:sldId id="450" r:id="rId56"/>
    <p:sldId id="451" r:id="rId57"/>
    <p:sldId id="452" r:id="rId58"/>
    <p:sldId id="453" r:id="rId59"/>
    <p:sldId id="454" r:id="rId60"/>
    <p:sldId id="455" r:id="rId61"/>
    <p:sldId id="456" r:id="rId62"/>
    <p:sldId id="388" r:id="rId63"/>
    <p:sldId id="321" r:id="rId64"/>
    <p:sldId id="427" r:id="rId65"/>
    <p:sldId id="425" r:id="rId66"/>
    <p:sldId id="310" r:id="rId67"/>
    <p:sldId id="311" r:id="rId68"/>
    <p:sldId id="465" r:id="rId69"/>
    <p:sldId id="467" r:id="rId70"/>
    <p:sldId id="366" r:id="rId71"/>
    <p:sldId id="464" r:id="rId72"/>
    <p:sldId id="367" r:id="rId73"/>
    <p:sldId id="368" r:id="rId74"/>
    <p:sldId id="370" r:id="rId75"/>
    <p:sldId id="371" r:id="rId76"/>
    <p:sldId id="373" r:id="rId77"/>
    <p:sldId id="389" r:id="rId78"/>
    <p:sldId id="390" r:id="rId79"/>
    <p:sldId id="391" r:id="rId80"/>
    <p:sldId id="461" r:id="rId81"/>
    <p:sldId id="462" r:id="rId82"/>
    <p:sldId id="463" r:id="rId83"/>
    <p:sldId id="468" r:id="rId84"/>
    <p:sldId id="374" r:id="rId85"/>
    <p:sldId id="457" r:id="rId86"/>
    <p:sldId id="458" r:id="rId87"/>
    <p:sldId id="470" r:id="rId88"/>
    <p:sldId id="469" r:id="rId89"/>
    <p:sldId id="293" r:id="rId90"/>
    <p:sldId id="364" r:id="rId91"/>
    <p:sldId id="435" r:id="rId92"/>
    <p:sldId id="436" r:id="rId93"/>
    <p:sldId id="437" r:id="rId94"/>
    <p:sldId id="438" r:id="rId95"/>
    <p:sldId id="439" r:id="rId96"/>
    <p:sldId id="365" r:id="rId97"/>
    <p:sldId id="312" r:id="rId98"/>
    <p:sldId id="313" r:id="rId99"/>
    <p:sldId id="314" r:id="rId100"/>
    <p:sldId id="320" r:id="rId101"/>
    <p:sldId id="414" r:id="rId102"/>
    <p:sldId id="424" r:id="rId103"/>
    <p:sldId id="471" r:id="rId10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5" clrIdx="0"/>
  <p:cmAuthor id="1" name="francisco avila" initials="" lastIdx="1" clrIdx="1"/>
  <p:cmAuthor id="2" name="Daniel Zehl" initials="DZ" lastIdx="19"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173" autoAdjust="0"/>
    <p:restoredTop sz="94660"/>
  </p:normalViewPr>
  <p:slideViewPr>
    <p:cSldViewPr>
      <p:cViewPr varScale="1">
        <p:scale>
          <a:sx n="107" d="100"/>
          <a:sy n="107" d="100"/>
        </p:scale>
        <p:origin x="-111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oleObject" Target="file:///E:\ucf_spring_2015\eng_design_1\pdr_docs\gantt_chart_spring_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ucf_spring_2015\eng_design_1\pdr_docs\lastest_pdr_docs_4_26\gantt_chart_fall_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1"/>
          <c:order val="0"/>
          <c:tx>
            <c:strRef>
              <c:f>Sheet1!$B$1</c:f>
              <c:strCache>
                <c:ptCount val="1"/>
                <c:pt idx="0">
                  <c:v>Start Date</c:v>
                </c:pt>
              </c:strCache>
            </c:strRef>
          </c:tx>
          <c:spPr>
            <a:noFill/>
          </c:spPr>
          <c:invertIfNegative val="0"/>
          <c:cat>
            <c:strRef>
              <c:f>Sheet1!$A$2:$A$15</c:f>
              <c:strCache>
                <c:ptCount val="14"/>
                <c:pt idx="0">
                  <c:v>Initial Meeting with Harris Rep</c:v>
                </c:pt>
                <c:pt idx="1">
                  <c:v>EDS</c:v>
                </c:pt>
                <c:pt idx="2">
                  <c:v>Trade Studies</c:v>
                </c:pt>
                <c:pt idx="3">
                  <c:v>CFD Training</c:v>
                </c:pt>
                <c:pt idx="4">
                  <c:v>Analytical Solution</c:v>
                </c:pt>
                <c:pt idx="5">
                  <c:v>Numerical Solution</c:v>
                </c:pt>
                <c:pt idx="6">
                  <c:v>Meeting with Harris Rep</c:v>
                </c:pt>
                <c:pt idx="7">
                  <c:v>Validation of Previous Assumptions</c:v>
                </c:pt>
                <c:pt idx="8">
                  <c:v>First Partial Prototype Construction</c:v>
                </c:pt>
                <c:pt idx="9">
                  <c:v>Meeting with Harris Rep</c:v>
                </c:pt>
                <c:pt idx="10">
                  <c:v>PDR Specifications Document</c:v>
                </c:pt>
                <c:pt idx="11">
                  <c:v>Uncertainty Analysis</c:v>
                </c:pt>
                <c:pt idx="12">
                  <c:v>Representative Sub-System Testing</c:v>
                </c:pt>
                <c:pt idx="13">
                  <c:v>PDR Presentation</c:v>
                </c:pt>
              </c:strCache>
            </c:strRef>
          </c:cat>
          <c:val>
            <c:numRef>
              <c:f>Sheet1!$B$2:$B$15</c:f>
              <c:numCache>
                <c:formatCode>m/d/yy;@</c:formatCode>
                <c:ptCount val="14"/>
                <c:pt idx="0">
                  <c:v>42051</c:v>
                </c:pt>
                <c:pt idx="1">
                  <c:v>42052</c:v>
                </c:pt>
                <c:pt idx="2">
                  <c:v>42040</c:v>
                </c:pt>
                <c:pt idx="3">
                  <c:v>42062</c:v>
                </c:pt>
                <c:pt idx="4">
                  <c:v>42061</c:v>
                </c:pt>
                <c:pt idx="5">
                  <c:v>42064</c:v>
                </c:pt>
                <c:pt idx="6">
                  <c:v>42067</c:v>
                </c:pt>
                <c:pt idx="7">
                  <c:v>42067</c:v>
                </c:pt>
                <c:pt idx="8">
                  <c:v>42074</c:v>
                </c:pt>
                <c:pt idx="9">
                  <c:v>42088</c:v>
                </c:pt>
                <c:pt idx="10">
                  <c:v>42095</c:v>
                </c:pt>
                <c:pt idx="11">
                  <c:v>42097</c:v>
                </c:pt>
                <c:pt idx="12">
                  <c:v>42104</c:v>
                </c:pt>
                <c:pt idx="13">
                  <c:v>42122</c:v>
                </c:pt>
              </c:numCache>
            </c:numRef>
          </c:val>
        </c:ser>
        <c:ser>
          <c:idx val="0"/>
          <c:order val="1"/>
          <c:tx>
            <c:strRef>
              <c:f>Sheet1!$C$1</c:f>
              <c:strCache>
                <c:ptCount val="1"/>
                <c:pt idx="0">
                  <c:v>Duration</c:v>
                </c:pt>
              </c:strCache>
            </c:strRef>
          </c:tx>
          <c:invertIfNegative val="0"/>
          <c:cat>
            <c:strRef>
              <c:f>Sheet1!$A$2:$A$15</c:f>
              <c:strCache>
                <c:ptCount val="14"/>
                <c:pt idx="0">
                  <c:v>Initial Meeting with Harris Rep</c:v>
                </c:pt>
                <c:pt idx="1">
                  <c:v>EDS</c:v>
                </c:pt>
                <c:pt idx="2">
                  <c:v>Trade Studies</c:v>
                </c:pt>
                <c:pt idx="3">
                  <c:v>CFD Training</c:v>
                </c:pt>
                <c:pt idx="4">
                  <c:v>Analytical Solution</c:v>
                </c:pt>
                <c:pt idx="5">
                  <c:v>Numerical Solution</c:v>
                </c:pt>
                <c:pt idx="6">
                  <c:v>Meeting with Harris Rep</c:v>
                </c:pt>
                <c:pt idx="7">
                  <c:v>Validation of Previous Assumptions</c:v>
                </c:pt>
                <c:pt idx="8">
                  <c:v>First Partial Prototype Construction</c:v>
                </c:pt>
                <c:pt idx="9">
                  <c:v>Meeting with Harris Rep</c:v>
                </c:pt>
                <c:pt idx="10">
                  <c:v>PDR Specifications Document</c:v>
                </c:pt>
                <c:pt idx="11">
                  <c:v>Uncertainty Analysis</c:v>
                </c:pt>
                <c:pt idx="12">
                  <c:v>Representative Sub-System Testing</c:v>
                </c:pt>
                <c:pt idx="13">
                  <c:v>PDR Presentation</c:v>
                </c:pt>
              </c:strCache>
            </c:strRef>
          </c:cat>
          <c:val>
            <c:numRef>
              <c:f>Sheet1!$C$2:$C$15</c:f>
              <c:numCache>
                <c:formatCode>0</c:formatCode>
                <c:ptCount val="14"/>
                <c:pt idx="0">
                  <c:v>1</c:v>
                </c:pt>
                <c:pt idx="1">
                  <c:v>8</c:v>
                </c:pt>
                <c:pt idx="2">
                  <c:v>82</c:v>
                </c:pt>
                <c:pt idx="3">
                  <c:v>1</c:v>
                </c:pt>
                <c:pt idx="4">
                  <c:v>4</c:v>
                </c:pt>
                <c:pt idx="5">
                  <c:v>58</c:v>
                </c:pt>
                <c:pt idx="6">
                  <c:v>1</c:v>
                </c:pt>
                <c:pt idx="7">
                  <c:v>55</c:v>
                </c:pt>
                <c:pt idx="8">
                  <c:v>5</c:v>
                </c:pt>
                <c:pt idx="9">
                  <c:v>1</c:v>
                </c:pt>
                <c:pt idx="10">
                  <c:v>26</c:v>
                </c:pt>
                <c:pt idx="11">
                  <c:v>11</c:v>
                </c:pt>
                <c:pt idx="12">
                  <c:v>18</c:v>
                </c:pt>
                <c:pt idx="13">
                  <c:v>1</c:v>
                </c:pt>
              </c:numCache>
            </c:numRef>
          </c:val>
        </c:ser>
        <c:dLbls>
          <c:showLegendKey val="0"/>
          <c:showVal val="0"/>
          <c:showCatName val="0"/>
          <c:showSerName val="0"/>
          <c:showPercent val="0"/>
          <c:showBubbleSize val="0"/>
        </c:dLbls>
        <c:gapWidth val="150"/>
        <c:overlap val="100"/>
        <c:axId val="106382848"/>
        <c:axId val="84181568"/>
      </c:barChart>
      <c:catAx>
        <c:axId val="106382848"/>
        <c:scaling>
          <c:orientation val="maxMin"/>
        </c:scaling>
        <c:delete val="0"/>
        <c:axPos val="l"/>
        <c:numFmt formatCode="General" sourceLinked="0"/>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84181568"/>
        <c:crosses val="autoZero"/>
        <c:auto val="1"/>
        <c:lblAlgn val="ctr"/>
        <c:lblOffset val="100"/>
        <c:noMultiLvlLbl val="0"/>
      </c:catAx>
      <c:valAx>
        <c:axId val="84181568"/>
        <c:scaling>
          <c:orientation val="minMax"/>
          <c:max val="42123"/>
          <c:min val="42051"/>
        </c:scaling>
        <c:delete val="0"/>
        <c:axPos val="t"/>
        <c:majorGridlines/>
        <c:numFmt formatCode="m/d/yy;@" sourceLinked="1"/>
        <c:majorTickMark val="out"/>
        <c:minorTickMark val="none"/>
        <c:tickLblPos val="nextTo"/>
        <c:crossAx val="106382848"/>
        <c:crosses val="autoZero"/>
        <c:crossBetween val="between"/>
        <c:majorUnit val="7"/>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1"/>
          <c:order val="0"/>
          <c:tx>
            <c:strRef>
              <c:f>Sheet1!$B$1</c:f>
              <c:strCache>
                <c:ptCount val="1"/>
                <c:pt idx="0">
                  <c:v>Start Date</c:v>
                </c:pt>
              </c:strCache>
            </c:strRef>
          </c:tx>
          <c:spPr>
            <a:noFill/>
            <a:ln>
              <a:noFill/>
            </a:ln>
            <a:effectLst/>
          </c:spPr>
          <c:invertIfNegative val="0"/>
          <c:cat>
            <c:strRef>
              <c:f>Sheet1!$A$2:$A$12</c:f>
              <c:strCache>
                <c:ptCount val="11"/>
                <c:pt idx="0">
                  <c:v>Plate Material Selection</c:v>
                </c:pt>
                <c:pt idx="1">
                  <c:v>Revision Calculations</c:v>
                </c:pt>
                <c:pt idx="2">
                  <c:v>Material &amp; Componet Acquistion</c:v>
                </c:pt>
                <c:pt idx="3">
                  <c:v>Material Machining</c:v>
                </c:pt>
                <c:pt idx="4">
                  <c:v>Individual Component Testing</c:v>
                </c:pt>
                <c:pt idx="5">
                  <c:v>Sub-System Prototyping</c:v>
                </c:pt>
                <c:pt idx="6">
                  <c:v>Sub-System Testing</c:v>
                </c:pt>
                <c:pt idx="7">
                  <c:v>Unit Prototyping</c:v>
                </c:pt>
                <c:pt idx="8">
                  <c:v>Unit Construction &amp; Assembly</c:v>
                </c:pt>
                <c:pt idx="9">
                  <c:v>Complete Unit Testing</c:v>
                </c:pt>
                <c:pt idx="10">
                  <c:v>Conformance Verification</c:v>
                </c:pt>
              </c:strCache>
            </c:strRef>
          </c:cat>
          <c:val>
            <c:numRef>
              <c:f>Sheet1!$B$2:$B$12</c:f>
              <c:numCache>
                <c:formatCode>m/d/yy;@</c:formatCode>
                <c:ptCount val="11"/>
                <c:pt idx="0">
                  <c:v>42240</c:v>
                </c:pt>
                <c:pt idx="1">
                  <c:v>42240</c:v>
                </c:pt>
                <c:pt idx="2">
                  <c:v>42240</c:v>
                </c:pt>
                <c:pt idx="3">
                  <c:v>42217</c:v>
                </c:pt>
                <c:pt idx="4">
                  <c:v>42240</c:v>
                </c:pt>
                <c:pt idx="5">
                  <c:v>42240</c:v>
                </c:pt>
                <c:pt idx="6">
                  <c:v>42240</c:v>
                </c:pt>
                <c:pt idx="7">
                  <c:v>42278</c:v>
                </c:pt>
                <c:pt idx="8">
                  <c:v>42309</c:v>
                </c:pt>
                <c:pt idx="9">
                  <c:v>42325</c:v>
                </c:pt>
                <c:pt idx="10">
                  <c:v>42339</c:v>
                </c:pt>
              </c:numCache>
            </c:numRef>
          </c:val>
        </c:ser>
        <c:ser>
          <c:idx val="0"/>
          <c:order val="1"/>
          <c:tx>
            <c:strRef>
              <c:f>Sheet1!$C$1</c:f>
              <c:strCache>
                <c:ptCount val="1"/>
                <c:pt idx="0">
                  <c:v>Duration</c:v>
                </c:pt>
              </c:strCache>
            </c:strRef>
          </c:tx>
          <c:spPr>
            <a:solidFill>
              <a:schemeClr val="accent1"/>
            </a:solidFill>
            <a:ln>
              <a:noFill/>
            </a:ln>
            <a:effectLst/>
          </c:spPr>
          <c:invertIfNegative val="0"/>
          <c:cat>
            <c:strRef>
              <c:f>Sheet1!$A$2:$A$12</c:f>
              <c:strCache>
                <c:ptCount val="11"/>
                <c:pt idx="0">
                  <c:v>Plate Material Selection</c:v>
                </c:pt>
                <c:pt idx="1">
                  <c:v>Revision Calculations</c:v>
                </c:pt>
                <c:pt idx="2">
                  <c:v>Material &amp; Componet Acquistion</c:v>
                </c:pt>
                <c:pt idx="3">
                  <c:v>Material Machining</c:v>
                </c:pt>
                <c:pt idx="4">
                  <c:v>Individual Component Testing</c:v>
                </c:pt>
                <c:pt idx="5">
                  <c:v>Sub-System Prototyping</c:v>
                </c:pt>
                <c:pt idx="6">
                  <c:v>Sub-System Testing</c:v>
                </c:pt>
                <c:pt idx="7">
                  <c:v>Unit Prototyping</c:v>
                </c:pt>
                <c:pt idx="8">
                  <c:v>Unit Construction &amp; Assembly</c:v>
                </c:pt>
                <c:pt idx="9">
                  <c:v>Complete Unit Testing</c:v>
                </c:pt>
                <c:pt idx="10">
                  <c:v>Conformance Verification</c:v>
                </c:pt>
              </c:strCache>
            </c:strRef>
          </c:cat>
          <c:val>
            <c:numRef>
              <c:f>Sheet1!$C$2:$C$12</c:f>
              <c:numCache>
                <c:formatCode>0</c:formatCode>
                <c:ptCount val="11"/>
                <c:pt idx="0">
                  <c:v>14</c:v>
                </c:pt>
                <c:pt idx="1">
                  <c:v>7</c:v>
                </c:pt>
                <c:pt idx="2">
                  <c:v>71</c:v>
                </c:pt>
                <c:pt idx="3">
                  <c:v>61</c:v>
                </c:pt>
                <c:pt idx="4">
                  <c:v>61</c:v>
                </c:pt>
                <c:pt idx="5">
                  <c:v>28</c:v>
                </c:pt>
                <c:pt idx="6">
                  <c:v>28</c:v>
                </c:pt>
                <c:pt idx="7">
                  <c:v>21</c:v>
                </c:pt>
                <c:pt idx="8">
                  <c:v>16</c:v>
                </c:pt>
                <c:pt idx="9">
                  <c:v>21</c:v>
                </c:pt>
                <c:pt idx="10">
                  <c:v>14</c:v>
                </c:pt>
              </c:numCache>
            </c:numRef>
          </c:val>
        </c:ser>
        <c:dLbls>
          <c:showLegendKey val="0"/>
          <c:showVal val="0"/>
          <c:showCatName val="0"/>
          <c:showSerName val="0"/>
          <c:showPercent val="0"/>
          <c:showBubbleSize val="0"/>
        </c:dLbls>
        <c:gapWidth val="219"/>
        <c:overlap val="100"/>
        <c:axId val="106784256"/>
        <c:axId val="84183872"/>
      </c:barChart>
      <c:catAx>
        <c:axId val="106784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84183872"/>
        <c:crosses val="autoZero"/>
        <c:auto val="1"/>
        <c:lblAlgn val="ctr"/>
        <c:lblOffset val="100"/>
        <c:noMultiLvlLbl val="0"/>
      </c:catAx>
      <c:valAx>
        <c:axId val="84183872"/>
        <c:scaling>
          <c:orientation val="minMax"/>
          <c:max val="42354"/>
          <c:min val="42240"/>
        </c:scaling>
        <c:delete val="0"/>
        <c:axPos val="t"/>
        <c:majorGridlines>
          <c:spPr>
            <a:ln w="9525" cap="flat" cmpd="sng" algn="ctr">
              <a:solidFill>
                <a:schemeClr val="tx1">
                  <a:lumMod val="15000"/>
                  <a:lumOff val="85000"/>
                </a:schemeClr>
              </a:solidFill>
              <a:round/>
            </a:ln>
            <a:effectLst/>
          </c:spPr>
        </c:majorGridlines>
        <c:numFmt formatCode="m/d/yy;@" sourceLinked="1"/>
        <c:majorTickMark val="none"/>
        <c:minorTickMark val="none"/>
        <c:tickLblPos val="nextTo"/>
        <c:spPr>
          <a:noFill/>
          <a:ln>
            <a:noFill/>
          </a:ln>
          <a:effectLst/>
        </c:spPr>
        <c:txPr>
          <a:bodyPr rot="27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106784256"/>
        <c:crosses val="autoZero"/>
        <c:crossBetween val="between"/>
        <c:majorUnit val="7"/>
        <c:minorUnit val="1"/>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2" dt="2015-04-26T20:11:22.005" idx="1">
    <p:pos x="10" y="10"/>
    <p:text>Should we included steady state condition as well?</p:text>
  </p:cm>
</p:cmLst>
</file>

<file path=ppt/comments/comment10.xml><?xml version="1.0" encoding="utf-8"?>
<p:cmLst xmlns:a="http://schemas.openxmlformats.org/drawingml/2006/main" xmlns:r="http://schemas.openxmlformats.org/officeDocument/2006/relationships" xmlns:p="http://schemas.openxmlformats.org/presentationml/2006/main">
  <p:cm authorId="2" dt="2015-04-26T21:14:25.052" idx="11">
    <p:pos x="10" y="10"/>
    <p:text>Equation format</p:text>
  </p:cm>
</p:cmLst>
</file>

<file path=ppt/comments/comment11.xml><?xml version="1.0" encoding="utf-8"?>
<p:cmLst xmlns:a="http://schemas.openxmlformats.org/drawingml/2006/main" xmlns:r="http://schemas.openxmlformats.org/officeDocument/2006/relationships" xmlns:p="http://schemas.openxmlformats.org/presentationml/2006/main">
  <p:cm authorId="2" dt="2015-04-26T21:27:05.013" idx="18">
    <p:pos x="10" y="10"/>
    <p:text>Fix table format
Resolution over range. what range?</p:text>
  </p:cm>
</p:cmLst>
</file>

<file path=ppt/comments/comment12.xml><?xml version="1.0" encoding="utf-8"?>
<p:cmLst xmlns:a="http://schemas.openxmlformats.org/drawingml/2006/main" xmlns:r="http://schemas.openxmlformats.org/officeDocument/2006/relationships" xmlns:p="http://schemas.openxmlformats.org/presentationml/2006/main">
  <p:cm authorId="2" dt="2015-04-26T21:21:56.883" idx="19">
    <p:pos x="10" y="10"/>
    <p:text>Format table to reflect format
Equations in diagram?</p:text>
  </p:cm>
</p:cmLst>
</file>

<file path=ppt/comments/comment13.xml><?xml version="1.0" encoding="utf-8"?>
<p:cmLst xmlns:a="http://schemas.openxmlformats.org/drawingml/2006/main" xmlns:r="http://schemas.openxmlformats.org/officeDocument/2006/relationships" xmlns:p="http://schemas.openxmlformats.org/presentationml/2006/main">
  <p:cm authorId="2" dt="2015-04-26T21:16:07.068" idx="12">
    <p:pos x="10" y="10"/>
    <p:text>synonyms for simple and controllability
</p:text>
  </p:cm>
</p:cmLst>
</file>

<file path=ppt/comments/comment14.xml><?xml version="1.0" encoding="utf-8"?>
<p:cmLst xmlns:a="http://schemas.openxmlformats.org/drawingml/2006/main" xmlns:r="http://schemas.openxmlformats.org/officeDocument/2006/relationships" xmlns:p="http://schemas.openxmlformats.org/presentationml/2006/main">
  <p:cm authorId="2" dt="2015-04-26T21:33:57.786" idx="15">
    <p:pos x="10" y="10"/>
    <p:text>
What is system performance?</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5-04-26T20:26:15.754" idx="2">
    <p:pos x="10" y="10"/>
    <p:text>Should we add pre plate duct extension?</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5-04-26T20:50:09.473" idx="4">
    <p:pos x="10" y="10"/>
    <p:text>Remove "Velocity across distance" &amp; "temperature"</p:text>
  </p:cm>
</p:cmLst>
</file>

<file path=ppt/comments/comment4.xml><?xml version="1.0" encoding="utf-8"?>
<p:cmLst xmlns:a="http://schemas.openxmlformats.org/drawingml/2006/main" xmlns:r="http://schemas.openxmlformats.org/officeDocument/2006/relationships" xmlns:p="http://schemas.openxmlformats.org/presentationml/2006/main">
  <p:cm authorId="1" idx="1">
    <p:pos x="6000" y="0"/>
    <p:text>change x axis from 200 to center line</p:text>
  </p:cm>
  <p:cm authorId="2" dt="2015-04-26T20:56:21.750" idx="5">
    <p:pos x="2781" y="203"/>
    <p:text>Can we edit this table to be non-italicized?
Remove "velocity across distance"
Can we remove the carrot?</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5-04-26T20:56:06.619" idx="6">
    <p:pos x="10" y="10"/>
    <p:text>Remove "velocity across distance"
Can we remove 'carrot' in the y-axis label?</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5-04-26T20:57:18.453" idx="7">
    <p:pos x="10" y="10"/>
    <p:text>remove 'titles' in graph</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5-04-26T21:00:07.265" idx="8">
    <p:pos x="10" y="10"/>
    <p:text> What conditions?
Min &amp; max Re?</p:text>
  </p:cm>
</p:cmLst>
</file>

<file path=ppt/comments/comment8.xml><?xml version="1.0" encoding="utf-8"?>
<p:cmLst xmlns:a="http://schemas.openxmlformats.org/drawingml/2006/main" xmlns:r="http://schemas.openxmlformats.org/officeDocument/2006/relationships" xmlns:p="http://schemas.openxmlformats.org/presentationml/2006/main">
  <p:cm authorId="2" dt="2015-04-26T21:08:45.645" idx="9">
    <p:pos x="10" y="10"/>
    <p:text>'Controler' is misspelled in the diagram.</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15-04-26T21:09:49.794" idx="10">
    <p:pos x="10" y="10"/>
    <p:text>Change equation in to equation form.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extLst>
      <p:ext uri="{BB962C8B-B14F-4D97-AF65-F5344CB8AC3E}">
        <p14:creationId xmlns:p14="http://schemas.microsoft.com/office/powerpoint/2010/main" val="8073659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7377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07765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6708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6821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8047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1415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52724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1098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24711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0016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71622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0783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99610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77219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87130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17209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1546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16576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65354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48039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0242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00675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05349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52586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59150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84116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51345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22824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74017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19346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6967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49187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3155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68622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45802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4127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17731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43702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238078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53581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021373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4386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561300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12092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348111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24474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64879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Copy the picture from John</a:t>
            </a:r>
            <a:endParaRPr dirty="0"/>
          </a:p>
        </p:txBody>
      </p:sp>
    </p:spTree>
    <p:extLst>
      <p:ext uri="{BB962C8B-B14F-4D97-AF65-F5344CB8AC3E}">
        <p14:creationId xmlns:p14="http://schemas.microsoft.com/office/powerpoint/2010/main" val="2787042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62</a:t>
            </a:fld>
            <a:endParaRPr lang="en-US"/>
          </a:p>
        </p:txBody>
      </p:sp>
    </p:spTree>
    <p:extLst>
      <p:ext uri="{BB962C8B-B14F-4D97-AF65-F5344CB8AC3E}">
        <p14:creationId xmlns:p14="http://schemas.microsoft.com/office/powerpoint/2010/main" val="12878608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63</a:t>
            </a:fld>
            <a:endParaRPr lang="en-US"/>
          </a:p>
        </p:txBody>
      </p:sp>
    </p:spTree>
    <p:extLst>
      <p:ext uri="{BB962C8B-B14F-4D97-AF65-F5344CB8AC3E}">
        <p14:creationId xmlns:p14="http://schemas.microsoft.com/office/powerpoint/2010/main" val="13486011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64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65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1094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38920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67</a:t>
            </a:fld>
            <a:endParaRPr lang="en-US"/>
          </a:p>
        </p:txBody>
      </p:sp>
    </p:spTree>
    <p:extLst>
      <p:ext uri="{BB962C8B-B14F-4D97-AF65-F5344CB8AC3E}">
        <p14:creationId xmlns:p14="http://schemas.microsoft.com/office/powerpoint/2010/main" val="27465794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70</a:t>
            </a:fld>
            <a:endParaRPr lang="en-US"/>
          </a:p>
        </p:txBody>
      </p:sp>
    </p:spTree>
    <p:extLst>
      <p:ext uri="{BB962C8B-B14F-4D97-AF65-F5344CB8AC3E}">
        <p14:creationId xmlns:p14="http://schemas.microsoft.com/office/powerpoint/2010/main" val="26769697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72</a:t>
            </a:fld>
            <a:endParaRPr lang="en-US"/>
          </a:p>
        </p:txBody>
      </p:sp>
    </p:spTree>
    <p:extLst>
      <p:ext uri="{BB962C8B-B14F-4D97-AF65-F5344CB8AC3E}">
        <p14:creationId xmlns:p14="http://schemas.microsoft.com/office/powerpoint/2010/main" val="5974314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73</a:t>
            </a:fld>
            <a:endParaRPr lang="en-US"/>
          </a:p>
        </p:txBody>
      </p:sp>
    </p:spTree>
    <p:extLst>
      <p:ext uri="{BB962C8B-B14F-4D97-AF65-F5344CB8AC3E}">
        <p14:creationId xmlns:p14="http://schemas.microsoft.com/office/powerpoint/2010/main" val="7601857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74</a:t>
            </a:fld>
            <a:endParaRPr lang="en-US"/>
          </a:p>
        </p:txBody>
      </p:sp>
    </p:spTree>
    <p:extLst>
      <p:ext uri="{BB962C8B-B14F-4D97-AF65-F5344CB8AC3E}">
        <p14:creationId xmlns:p14="http://schemas.microsoft.com/office/powerpoint/2010/main" val="12084971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75</a:t>
            </a:fld>
            <a:endParaRPr lang="en-US"/>
          </a:p>
        </p:txBody>
      </p:sp>
    </p:spTree>
    <p:extLst>
      <p:ext uri="{BB962C8B-B14F-4D97-AF65-F5344CB8AC3E}">
        <p14:creationId xmlns:p14="http://schemas.microsoft.com/office/powerpoint/2010/main" val="1541120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76</a:t>
            </a:fld>
            <a:endParaRPr lang="en-US"/>
          </a:p>
        </p:txBody>
      </p:sp>
    </p:spTree>
    <p:extLst>
      <p:ext uri="{BB962C8B-B14F-4D97-AF65-F5344CB8AC3E}">
        <p14:creationId xmlns:p14="http://schemas.microsoft.com/office/powerpoint/2010/main" val="5105665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77</a:t>
            </a:fld>
            <a:endParaRPr lang="en-US"/>
          </a:p>
        </p:txBody>
      </p:sp>
    </p:spTree>
    <p:extLst>
      <p:ext uri="{BB962C8B-B14F-4D97-AF65-F5344CB8AC3E}">
        <p14:creationId xmlns:p14="http://schemas.microsoft.com/office/powerpoint/2010/main" val="8561571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78</a:t>
            </a:fld>
            <a:endParaRPr lang="en-US"/>
          </a:p>
        </p:txBody>
      </p:sp>
    </p:spTree>
    <p:extLst>
      <p:ext uri="{BB962C8B-B14F-4D97-AF65-F5344CB8AC3E}">
        <p14:creationId xmlns:p14="http://schemas.microsoft.com/office/powerpoint/2010/main" val="13073269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79</a:t>
            </a:fld>
            <a:endParaRPr lang="en-US"/>
          </a:p>
        </p:txBody>
      </p:sp>
    </p:spTree>
    <p:extLst>
      <p:ext uri="{BB962C8B-B14F-4D97-AF65-F5344CB8AC3E}">
        <p14:creationId xmlns:p14="http://schemas.microsoft.com/office/powerpoint/2010/main" val="364970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7</a:t>
            </a:fld>
            <a:endParaRPr lang="en-US"/>
          </a:p>
        </p:txBody>
      </p:sp>
    </p:spTree>
    <p:extLst>
      <p:ext uri="{BB962C8B-B14F-4D97-AF65-F5344CB8AC3E}">
        <p14:creationId xmlns:p14="http://schemas.microsoft.com/office/powerpoint/2010/main" val="13774574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81</a:t>
            </a:fld>
            <a:endParaRPr lang="en-US"/>
          </a:p>
        </p:txBody>
      </p:sp>
    </p:spTree>
    <p:extLst>
      <p:ext uri="{BB962C8B-B14F-4D97-AF65-F5344CB8AC3E}">
        <p14:creationId xmlns:p14="http://schemas.microsoft.com/office/powerpoint/2010/main" val="367098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476" name="Shape 4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Arial"/>
                <a:buNone/>
              </a:pPr>
              <a:t>82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56103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816893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27935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666765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666765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87</a:t>
            </a:fld>
            <a:endParaRPr lang="en-US"/>
          </a:p>
        </p:txBody>
      </p:sp>
    </p:spTree>
    <p:extLst>
      <p:ext uri="{BB962C8B-B14F-4D97-AF65-F5344CB8AC3E}">
        <p14:creationId xmlns:p14="http://schemas.microsoft.com/office/powerpoint/2010/main" val="1683274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880390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476391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8356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8</a:t>
            </a:fld>
            <a:endParaRPr lang="en-US"/>
          </a:p>
        </p:txBody>
      </p:sp>
    </p:spTree>
    <p:extLst>
      <p:ext uri="{BB962C8B-B14F-4D97-AF65-F5344CB8AC3E}">
        <p14:creationId xmlns:p14="http://schemas.microsoft.com/office/powerpoint/2010/main" val="30845283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92</a:t>
            </a:fld>
            <a:endParaRPr lang="en-US"/>
          </a:p>
        </p:txBody>
      </p:sp>
    </p:spTree>
    <p:extLst>
      <p:ext uri="{BB962C8B-B14F-4D97-AF65-F5344CB8AC3E}">
        <p14:creationId xmlns:p14="http://schemas.microsoft.com/office/powerpoint/2010/main" val="36279467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93</a:t>
            </a:fld>
            <a:endParaRPr lang="en-US"/>
          </a:p>
        </p:txBody>
      </p:sp>
    </p:spTree>
    <p:extLst>
      <p:ext uri="{BB962C8B-B14F-4D97-AF65-F5344CB8AC3E}">
        <p14:creationId xmlns:p14="http://schemas.microsoft.com/office/powerpoint/2010/main" val="19161095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94</a:t>
            </a:fld>
            <a:endParaRPr lang="en-US"/>
          </a:p>
        </p:txBody>
      </p:sp>
    </p:spTree>
    <p:extLst>
      <p:ext uri="{BB962C8B-B14F-4D97-AF65-F5344CB8AC3E}">
        <p14:creationId xmlns:p14="http://schemas.microsoft.com/office/powerpoint/2010/main" val="14104804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864867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984071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802506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253096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100</a:t>
            </a:fld>
            <a:endParaRPr lang="en-US"/>
          </a:p>
        </p:txBody>
      </p:sp>
    </p:spTree>
    <p:extLst>
      <p:ext uri="{BB962C8B-B14F-4D97-AF65-F5344CB8AC3E}">
        <p14:creationId xmlns:p14="http://schemas.microsoft.com/office/powerpoint/2010/main" val="15427718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101</a:t>
            </a:fld>
            <a:endParaRPr lang="en-US"/>
          </a:p>
        </p:txBody>
      </p:sp>
    </p:spTree>
    <p:extLst>
      <p:ext uri="{BB962C8B-B14F-4D97-AF65-F5344CB8AC3E}">
        <p14:creationId xmlns:p14="http://schemas.microsoft.com/office/powerpoint/2010/main" val="7457840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102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9</a:t>
            </a:fld>
            <a:endParaRPr lang="en-US"/>
          </a:p>
        </p:txBody>
      </p:sp>
    </p:spTree>
    <p:extLst>
      <p:ext uri="{BB962C8B-B14F-4D97-AF65-F5344CB8AC3E}">
        <p14:creationId xmlns:p14="http://schemas.microsoft.com/office/powerpoint/2010/main" val="15398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wo Conten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B3A75E-0FE6-4AEB-AFE6-F58827808CA5}" type="datetime1">
              <a:rPr lang="en-US" smtClean="0">
                <a:solidFill>
                  <a:srgbClr val="000000">
                    <a:lumMod val="50000"/>
                    <a:lumOff val="50000"/>
                  </a:srgbClr>
                </a:solidFill>
              </a:rPr>
              <a:pPr/>
              <a:t>4/28/2015</a:t>
            </a:fld>
            <a:endParaRPr lang="en-US" dirty="0">
              <a:solidFill>
                <a:srgbClr val="000000">
                  <a:lumMod val="50000"/>
                  <a:lumOff val="50000"/>
                </a:srgbClr>
              </a:solidFill>
            </a:endParaRPr>
          </a:p>
        </p:txBody>
      </p:sp>
      <p:sp>
        <p:nvSpPr>
          <p:cNvPr id="4" name="Rectangle 25"/>
          <p:cNvSpPr>
            <a:spLocks noGrp="1" noChangeArrowheads="1"/>
          </p:cNvSpPr>
          <p:nvPr>
            <p:ph type="title" hasCustomPrompt="1"/>
          </p:nvPr>
        </p:nvSpPr>
        <p:spPr bwMode="auto">
          <a:xfrm>
            <a:off x="722312" y="0"/>
            <a:ext cx="6242932" cy="778933"/>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a:defRPr sz="2600" b="1" i="0">
                <a:latin typeface="Arial" pitchFamily="34" charset="0"/>
                <a:cs typeface="Arial" pitchFamily="34" charset="0"/>
              </a:defRPr>
            </a:lvl1pPr>
          </a:lstStyle>
          <a:p>
            <a:pPr lvl="0"/>
            <a:r>
              <a:rPr lang="en-US" dirty="0" smtClean="0"/>
              <a:t>Click to edit master title style</a:t>
            </a:r>
          </a:p>
        </p:txBody>
      </p:sp>
      <p:sp>
        <p:nvSpPr>
          <p:cNvPr id="5" name="Content Placeholder 10"/>
          <p:cNvSpPr>
            <a:spLocks noGrp="1"/>
          </p:cNvSpPr>
          <p:nvPr>
            <p:ph sz="quarter" idx="13"/>
          </p:nvPr>
        </p:nvSpPr>
        <p:spPr>
          <a:xfrm>
            <a:off x="485424" y="990600"/>
            <a:ext cx="3999443" cy="5029200"/>
          </a:xfrm>
          <a:prstGeom prst="rect">
            <a:avLst/>
          </a:prstGeom>
        </p:spPr>
        <p:txBody>
          <a:bodyPr lIns="0" tIns="0" rIns="0" bIns="0">
            <a:normAutofit/>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10"/>
          <p:cNvSpPr>
            <a:spLocks noGrp="1"/>
          </p:cNvSpPr>
          <p:nvPr>
            <p:ph sz="quarter" idx="14"/>
          </p:nvPr>
        </p:nvSpPr>
        <p:spPr>
          <a:xfrm>
            <a:off x="4706679" y="990600"/>
            <a:ext cx="3997054" cy="5029200"/>
          </a:xfrm>
          <a:prstGeom prst="rect">
            <a:avLst/>
          </a:prstGeom>
        </p:spPr>
        <p:txBody>
          <a:bodyPr lIns="0" tIns="0" rIns="0" bIns="0">
            <a:normAutofit/>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737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EB3A75E-0FE6-4AEB-AFE6-F58827808CA5}" type="datetime1">
              <a:rPr lang="en-US" smtClean="0">
                <a:solidFill>
                  <a:srgbClr val="000000">
                    <a:lumMod val="50000"/>
                    <a:lumOff val="50000"/>
                  </a:srgbClr>
                </a:solidFill>
              </a:rPr>
              <a:pPr/>
              <a:t>4/28/2015</a:t>
            </a:fld>
            <a:endParaRPr lang="en-US" dirty="0">
              <a:solidFill>
                <a:srgbClr val="000000">
                  <a:lumMod val="50000"/>
                  <a:lumOff val="50000"/>
                </a:srgbClr>
              </a:solidFill>
            </a:endParaRPr>
          </a:p>
        </p:txBody>
      </p:sp>
      <p:sp>
        <p:nvSpPr>
          <p:cNvPr id="12" name="Content Placeholder 10"/>
          <p:cNvSpPr>
            <a:spLocks noGrp="1"/>
          </p:cNvSpPr>
          <p:nvPr>
            <p:ph sz="quarter" idx="13"/>
          </p:nvPr>
        </p:nvSpPr>
        <p:spPr>
          <a:xfrm>
            <a:off x="485423" y="990601"/>
            <a:ext cx="8218311" cy="5184423"/>
          </a:xfrm>
          <a:prstGeom prst="rect">
            <a:avLst/>
          </a:prstGeom>
        </p:spPr>
        <p:txBody>
          <a:bodyPr lIns="0" tIns="0" rIns="0" bIns="0">
            <a:normAutofit/>
          </a:bodyPr>
          <a:lstStyle>
            <a:lvl1pPr marL="171450" indent="-171450">
              <a:buClrTx/>
              <a:defRPr sz="2000"/>
            </a:lvl1pPr>
            <a:lvl2pPr marL="400050" indent="-228600">
              <a:buClrTx/>
              <a:defRPr sz="1800"/>
            </a:lvl2pPr>
            <a:lvl3pPr marL="571500" indent="-171450">
              <a:buClrTx/>
              <a:defRPr sz="1600"/>
            </a:lvl3pPr>
            <a:lvl4pPr marL="800100" indent="-228600">
              <a:buClrTx/>
              <a:defRPr sz="1400"/>
            </a:lvl4pPr>
            <a:lvl5pPr marL="971550" indent="-171450">
              <a:buClrTx/>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25"/>
          <p:cNvSpPr>
            <a:spLocks noGrp="1" noChangeArrowheads="1"/>
          </p:cNvSpPr>
          <p:nvPr>
            <p:ph type="title" hasCustomPrompt="1"/>
          </p:nvPr>
        </p:nvSpPr>
        <p:spPr bwMode="auto">
          <a:xfrm>
            <a:off x="722312" y="0"/>
            <a:ext cx="6242932" cy="778933"/>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a:defRPr sz="2600" b="1" i="0">
                <a:latin typeface="Arial" pitchFamily="34" charset="0"/>
                <a:cs typeface="Arial" pitchFamily="34" charset="0"/>
              </a:defRPr>
            </a:lvl1pPr>
          </a:lstStyle>
          <a:p>
            <a:pPr lvl="0"/>
            <a:r>
              <a:rPr lang="en-US" dirty="0" smtClean="0"/>
              <a:t>Click to edit master title style</a:t>
            </a:r>
          </a:p>
        </p:txBody>
      </p:sp>
    </p:spTree>
    <p:extLst>
      <p:ext uri="{BB962C8B-B14F-4D97-AF65-F5344CB8AC3E}">
        <p14:creationId xmlns:p14="http://schemas.microsoft.com/office/powerpoint/2010/main" val="323206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Layou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CA8CCF7E-EF11-4EAE-9594-DF08AB0FF1B0}" type="datetime1">
              <a:rPr lang="en-US" smtClean="0">
                <a:solidFill>
                  <a:srgbClr val="000000">
                    <a:lumMod val="50000"/>
                    <a:lumOff val="50000"/>
                  </a:srgbClr>
                </a:solidFill>
              </a:rPr>
              <a:pPr/>
              <a:t>4/28/2015</a:t>
            </a:fld>
            <a:endParaRPr lang="en-US">
              <a:solidFill>
                <a:srgbClr val="000000">
                  <a:lumMod val="50000"/>
                  <a:lumOff val="50000"/>
                </a:srgbClr>
              </a:solidFill>
            </a:endParaRPr>
          </a:p>
        </p:txBody>
      </p:sp>
      <p:sp>
        <p:nvSpPr>
          <p:cNvPr id="9" name="Rectangle 25"/>
          <p:cNvSpPr>
            <a:spLocks noGrp="1" noChangeArrowheads="1"/>
          </p:cNvSpPr>
          <p:nvPr>
            <p:ph type="title" hasCustomPrompt="1"/>
          </p:nvPr>
        </p:nvSpPr>
        <p:spPr bwMode="auto">
          <a:xfrm>
            <a:off x="722312" y="0"/>
            <a:ext cx="6242932" cy="778933"/>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a:defRPr sz="2600" b="1" i="0">
                <a:latin typeface="Arial" pitchFamily="34" charset="0"/>
                <a:cs typeface="Arial" pitchFamily="34" charset="0"/>
              </a:defRPr>
            </a:lvl1pPr>
          </a:lstStyle>
          <a:p>
            <a:pPr lvl="0"/>
            <a:r>
              <a:rPr lang="en-US" dirty="0" smtClean="0"/>
              <a:t>Click to edit master title style</a:t>
            </a:r>
          </a:p>
        </p:txBody>
      </p:sp>
    </p:spTree>
    <p:extLst>
      <p:ext uri="{BB962C8B-B14F-4D97-AF65-F5344CB8AC3E}">
        <p14:creationId xmlns:p14="http://schemas.microsoft.com/office/powerpoint/2010/main" val="26810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5" name="Rectangle 5"/>
          <p:cNvSpPr>
            <a:spLocks noGrp="1" noChangeArrowheads="1"/>
          </p:cNvSpPr>
          <p:nvPr>
            <p:ph type="ctrTitle"/>
          </p:nvPr>
        </p:nvSpPr>
        <p:spPr>
          <a:xfrm>
            <a:off x="685800" y="2286000"/>
            <a:ext cx="7772400" cy="1143000"/>
          </a:xfrm>
          <a:prstGeom prst="rect">
            <a:avLst/>
          </a:prstGeom>
        </p:spPr>
        <p:txBody>
          <a:bodyPr/>
          <a:lstStyle>
            <a:lvl1pPr algn="ctr">
              <a:defRPr/>
            </a:lvl1pPr>
          </a:lstStyle>
          <a:p>
            <a:r>
              <a:rPr lang="en-US" smtClean="0"/>
              <a:t>Click to edit Master title style</a:t>
            </a:r>
            <a:endParaRPr lang="en-US"/>
          </a:p>
        </p:txBody>
      </p:sp>
      <p:sp>
        <p:nvSpPr>
          <p:cNvPr id="5126" name="Rectangle 6"/>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529844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2" y="171451"/>
            <a:ext cx="6278563" cy="53657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2" y="1066800"/>
            <a:ext cx="4086225" cy="514985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7" y="1066800"/>
            <a:ext cx="4086225" cy="514985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46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2" y="171451"/>
            <a:ext cx="6278563" cy="536575"/>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7753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2" y="171451"/>
            <a:ext cx="6278563" cy="536575"/>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066800"/>
            <a:ext cx="8324850" cy="5149851"/>
          </a:xfrm>
          <a:prstGeom prst="rect">
            <a:avLst/>
          </a:prstGeom>
        </p:spPr>
        <p:txBody>
          <a:bodyPr/>
          <a:lstStyle/>
          <a:p>
            <a:pPr lvl="0"/>
            <a:endParaRPr lang="en-US" noProof="0" smtClean="0"/>
          </a:p>
        </p:txBody>
      </p:sp>
    </p:spTree>
    <p:extLst>
      <p:ext uri="{BB962C8B-B14F-4D97-AF65-F5344CB8AC3E}">
        <p14:creationId xmlns:p14="http://schemas.microsoft.com/office/powerpoint/2010/main" val="20754798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0" name="Shape 3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indent="-88900" algn="l" rtl="0">
              <a:spcBef>
                <a:spcPts val="520"/>
              </a:spcBef>
              <a:spcAft>
                <a:spcPts val="0"/>
              </a:spcAft>
              <a:buClr>
                <a:srgbClr val="D4272E"/>
              </a:buClr>
              <a:buFont typeface="Arial"/>
              <a:buChar char="•"/>
              <a:defRPr/>
            </a:lvl1pPr>
            <a:lvl2pPr marL="742950" indent="-44450" algn="l" rtl="0">
              <a:spcBef>
                <a:spcPts val="480"/>
              </a:spcBef>
              <a:spcAft>
                <a:spcPts val="0"/>
              </a:spcAft>
              <a:buClr>
                <a:schemeClr val="dk1"/>
              </a:buClr>
              <a:buFont typeface="Arial"/>
              <a:buChar char="–"/>
              <a:defRPr/>
            </a:lvl2pPr>
            <a:lvl3pPr marL="1085850" indent="-6350" algn="l" rtl="0">
              <a:spcBef>
                <a:spcPts val="440"/>
              </a:spcBef>
              <a:spcAft>
                <a:spcPts val="0"/>
              </a:spcAft>
              <a:buClr>
                <a:schemeClr val="dk1"/>
              </a:buClr>
              <a:buFont typeface="Arial"/>
              <a:buChar char="•"/>
              <a:defRPr/>
            </a:lvl3pPr>
            <a:lvl4pPr marL="1428750" indent="-19050" algn="l" rtl="0">
              <a:spcBef>
                <a:spcPts val="400"/>
              </a:spcBef>
              <a:spcAft>
                <a:spcPts val="0"/>
              </a:spcAft>
              <a:buClr>
                <a:schemeClr val="dk1"/>
              </a:buClr>
              <a:buFont typeface="Arial"/>
              <a:buChar char="–"/>
              <a:defRPr/>
            </a:lvl4pPr>
            <a:lvl5pPr marL="1771650" indent="-31750" algn="l" rtl="0">
              <a:spcBef>
                <a:spcPts val="360"/>
              </a:spcBef>
              <a:spcAft>
                <a:spcPts val="0"/>
              </a:spcAft>
              <a:buClr>
                <a:schemeClr val="dk1"/>
              </a:buClr>
              <a:buFont typeface="Arial"/>
              <a:buChar char="•"/>
              <a:defRPr/>
            </a:lvl5pPr>
            <a:lvl6pPr marL="2228850" indent="-31750" algn="l" rtl="0">
              <a:spcBef>
                <a:spcPts val="360"/>
              </a:spcBef>
              <a:spcAft>
                <a:spcPts val="0"/>
              </a:spcAft>
              <a:buClr>
                <a:schemeClr val="dk1"/>
              </a:buClr>
              <a:buFont typeface="Arial"/>
              <a:buChar char="•"/>
              <a:defRPr/>
            </a:lvl6pPr>
            <a:lvl7pPr marL="2686050" indent="-31750" algn="l" rtl="0">
              <a:spcBef>
                <a:spcPts val="360"/>
              </a:spcBef>
              <a:spcAft>
                <a:spcPts val="0"/>
              </a:spcAft>
              <a:buClr>
                <a:schemeClr val="dk1"/>
              </a:buClr>
              <a:buFont typeface="Arial"/>
              <a:buChar char="•"/>
              <a:defRPr/>
            </a:lvl7pPr>
            <a:lvl8pPr marL="3143250" indent="-31750" algn="l" rtl="0">
              <a:spcBef>
                <a:spcPts val="360"/>
              </a:spcBef>
              <a:spcAft>
                <a:spcPts val="0"/>
              </a:spcAft>
              <a:buClr>
                <a:schemeClr val="dk1"/>
              </a:buClr>
              <a:buFont typeface="Arial"/>
              <a:buChar char="•"/>
              <a:defRPr/>
            </a:lvl8pPr>
            <a:lvl9pPr marL="3600450" indent="-31750" algn="l" rtl="0">
              <a:spcBef>
                <a:spcPts val="360"/>
              </a:spcBef>
              <a:spcAft>
                <a:spcPts val="0"/>
              </a:spcAft>
              <a:buClr>
                <a:schemeClr val="dk1"/>
              </a:buClr>
              <a:buFont typeface="Arial"/>
              <a:buChar char="•"/>
              <a:defRPr/>
            </a:lvl9pPr>
          </a:lstStyle>
          <a:p>
            <a:endParaRPr/>
          </a:p>
        </p:txBody>
      </p:sp>
      <p:sp>
        <p:nvSpPr>
          <p:cNvPr id="31" name="Shape 31"/>
          <p:cNvSpPr txBox="1">
            <a:spLocks noGrp="1"/>
          </p:cNvSpPr>
          <p:nvPr>
            <p:ph type="dt" idx="10"/>
          </p:nvPr>
        </p:nvSpPr>
        <p:spPr>
          <a:xfrm>
            <a:off x="7875194" y="6510007"/>
            <a:ext cx="666749" cy="266699"/>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solidFill>
                <a:srgbClr val="000000">
                  <a:lumMod val="50000"/>
                  <a:lumOff val="50000"/>
                </a:srgbClr>
              </a:solidFill>
            </a:endParaRPr>
          </a:p>
        </p:txBody>
      </p:sp>
      <p:sp>
        <p:nvSpPr>
          <p:cNvPr id="32" name="Shape 32"/>
          <p:cNvSpPr txBox="1">
            <a:spLocks noGrp="1"/>
          </p:cNvSpPr>
          <p:nvPr>
            <p:ph type="ftr" idx="11"/>
          </p:nvPr>
        </p:nvSpPr>
        <p:spPr>
          <a:xfrm>
            <a:off x="3124200" y="6356351"/>
            <a:ext cx="2895600" cy="365125"/>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sldNum" idx="12"/>
          </p:nvPr>
        </p:nvSpPr>
        <p:spPr>
          <a:xfrm>
            <a:off x="6553200" y="6356351"/>
            <a:ext cx="2133598"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Arial"/>
                <a:ea typeface="Arial"/>
                <a:cs typeface="Arial"/>
                <a:sym typeface="Arial"/>
              </a:defRPr>
            </a:lvl1pPr>
          </a:lstStyle>
          <a:p>
            <a:pPr>
              <a:buClr>
                <a:srgbClr val="000000"/>
              </a:buClr>
              <a:buSzPct val="25000"/>
              <a:buFont typeface="Arial"/>
              <a:buNone/>
            </a:pPr>
            <a:fld id="{00000000-1234-1234-1234-123412341234}" type="slidenum">
              <a:rPr lang="en-US">
                <a:solidFill>
                  <a:srgbClr val="000000"/>
                </a:solidFill>
              </a:rPr>
              <a:pPr>
                <a:buClr>
                  <a:srgbClr val="000000"/>
                </a:buClr>
                <a:buSzPct val="25000"/>
                <a:buFont typeface="Arial"/>
                <a:buNone/>
              </a:pPr>
              <a:t>‹#›</a:t>
            </a:fld>
            <a:endParaRPr lang="en-US">
              <a:solidFill>
                <a:srgbClr val="000000"/>
              </a:solidFill>
            </a:endParaRPr>
          </a:p>
        </p:txBody>
      </p:sp>
    </p:spTree>
    <p:extLst>
      <p:ext uri="{BB962C8B-B14F-4D97-AF65-F5344CB8AC3E}">
        <p14:creationId xmlns:p14="http://schemas.microsoft.com/office/powerpoint/2010/main" val="1108584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02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54" name="Rectangle 30"/>
          <p:cNvSpPr>
            <a:spLocks noGrp="1" noChangeArrowheads="1"/>
          </p:cNvSpPr>
          <p:nvPr>
            <p:ph type="dt" sz="half" idx="2"/>
          </p:nvPr>
        </p:nvSpPr>
        <p:spPr bwMode="auto">
          <a:xfrm>
            <a:off x="7875193" y="6510009"/>
            <a:ext cx="666750" cy="2667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800">
                <a:solidFill>
                  <a:schemeClr val="tx1">
                    <a:lumMod val="50000"/>
                    <a:lumOff val="50000"/>
                  </a:schemeClr>
                </a:solidFill>
                <a:latin typeface="+mn-lt"/>
              </a:defRPr>
            </a:lvl1pPr>
          </a:lstStyle>
          <a:p>
            <a:pPr eaLnBrk="0" fontAlgn="base" hangingPunct="0">
              <a:spcBef>
                <a:spcPct val="0"/>
              </a:spcBef>
              <a:spcAft>
                <a:spcPct val="0"/>
              </a:spcAft>
            </a:pPr>
            <a:fld id="{EF4880E4-E4EC-4CD9-88F7-A468D9C2DF8D}" type="datetime1">
              <a:rPr lang="en-US" kern="1200" smtClean="0">
                <a:solidFill>
                  <a:srgbClr val="000000">
                    <a:lumMod val="50000"/>
                    <a:lumOff val="50000"/>
                  </a:srgbClr>
                </a:solidFill>
                <a:ea typeface="+mn-ea"/>
              </a:rPr>
              <a:pPr eaLnBrk="0" fontAlgn="base" hangingPunct="0">
                <a:spcBef>
                  <a:spcPct val="0"/>
                </a:spcBef>
                <a:spcAft>
                  <a:spcPct val="0"/>
                </a:spcAft>
              </a:pPr>
              <a:t>4/28/2015</a:t>
            </a:fld>
            <a:endParaRPr lang="en-US" kern="1200" dirty="0">
              <a:solidFill>
                <a:srgbClr val="000000">
                  <a:lumMod val="50000"/>
                  <a:lumOff val="50000"/>
                </a:srgbClr>
              </a:solidFill>
              <a:ea typeface="+mn-ea"/>
            </a:endParaRPr>
          </a:p>
        </p:txBody>
      </p:sp>
      <p:sp>
        <p:nvSpPr>
          <p:cNvPr id="11" name="Rectangle 30"/>
          <p:cNvSpPr txBox="1">
            <a:spLocks noChangeArrowheads="1"/>
          </p:cNvSpPr>
          <p:nvPr/>
        </p:nvSpPr>
        <p:spPr bwMode="auto">
          <a:xfrm>
            <a:off x="8448675" y="6503989"/>
            <a:ext cx="666750" cy="266700"/>
          </a:xfrm>
          <a:prstGeom prst="rect">
            <a:avLst/>
          </a:prstGeom>
          <a:noFill/>
          <a:ln w="9525">
            <a:noFill/>
            <a:miter lim="800000"/>
            <a:headEnd/>
            <a:tailEnd/>
          </a:ln>
          <a:effectLst/>
        </p:spPr>
        <p:txBody>
          <a:bodyPr wrap="none" lIns="92075" tIns="46038" rIns="92075" bIns="46038"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fontAlgn="base">
              <a:spcBef>
                <a:spcPct val="0"/>
              </a:spcBef>
              <a:spcAft>
                <a:spcPct val="0"/>
              </a:spcAft>
              <a:defRPr/>
            </a:pPr>
            <a:r>
              <a:rPr lang="en-US" sz="900" b="1" kern="1200" dirty="0" smtClean="0">
                <a:solidFill>
                  <a:srgbClr val="000000"/>
                </a:solidFill>
                <a:latin typeface="Arial" pitchFamily="34" charset="0"/>
              </a:rPr>
              <a:t>|</a:t>
            </a:r>
            <a:r>
              <a:rPr lang="en-US" sz="800" kern="1200" dirty="0" smtClean="0">
                <a:solidFill>
                  <a:srgbClr val="000000"/>
                </a:solidFill>
                <a:latin typeface="Arial" pitchFamily="34" charset="0"/>
              </a:rPr>
              <a:t> </a:t>
            </a:r>
            <a:fld id="{5C639030-093B-4E7D-A320-B8A4D3F5EC3B}" type="slidenum">
              <a:rPr lang="en-US" sz="800" kern="1200" smtClean="0">
                <a:solidFill>
                  <a:srgbClr val="000000"/>
                </a:solidFill>
                <a:latin typeface="Arial" pitchFamily="34" charset="0"/>
              </a:rPr>
              <a:pPr fontAlgn="base">
                <a:spcBef>
                  <a:spcPct val="0"/>
                </a:spcBef>
                <a:spcAft>
                  <a:spcPct val="0"/>
                </a:spcAft>
                <a:defRPr/>
              </a:pPr>
              <a:t>‹#›</a:t>
            </a:fld>
            <a:endParaRPr lang="en-US" sz="800" kern="1200" dirty="0" smtClean="0">
              <a:solidFill>
                <a:srgbClr val="000000"/>
              </a:solidFill>
              <a:latin typeface="Arial" pitchFamily="34" charset="0"/>
            </a:endParaRPr>
          </a:p>
        </p:txBody>
      </p:sp>
      <p:pic>
        <p:nvPicPr>
          <p:cNvPr id="16" name="Picture 15" descr="Harris_wR_2color.png"/>
          <p:cNvPicPr>
            <a:picLocks noChangeAspect="1"/>
          </p:cNvPicPr>
          <p:nvPr/>
        </p:nvPicPr>
        <p:blipFill>
          <a:blip r:embed="rId11" cstate="print"/>
          <a:stretch>
            <a:fillRect/>
          </a:stretch>
        </p:blipFill>
        <p:spPr>
          <a:xfrm>
            <a:off x="7185379" y="295275"/>
            <a:ext cx="1519627" cy="397416"/>
          </a:xfrm>
          <a:prstGeom prst="rect">
            <a:avLst/>
          </a:prstGeom>
        </p:spPr>
      </p:pic>
      <p:sp>
        <p:nvSpPr>
          <p:cNvPr id="8" name="Freeform 7"/>
          <p:cNvSpPr/>
          <p:nvPr/>
        </p:nvSpPr>
        <p:spPr bwMode="auto">
          <a:xfrm>
            <a:off x="-5024" y="6335485"/>
            <a:ext cx="2803490" cy="527539"/>
          </a:xfrm>
          <a:custGeom>
            <a:avLst/>
            <a:gdLst>
              <a:gd name="connsiteX0" fmla="*/ 2617595 w 2803490"/>
              <a:gd name="connsiteY0" fmla="*/ 0 h 527538"/>
              <a:gd name="connsiteX1" fmla="*/ 2803490 w 2803490"/>
              <a:gd name="connsiteY1" fmla="*/ 527538 h 527538"/>
              <a:gd name="connsiteX2" fmla="*/ 5024 w 2803490"/>
              <a:gd name="connsiteY2" fmla="*/ 527538 h 527538"/>
              <a:gd name="connsiteX3" fmla="*/ 0 w 2803490"/>
              <a:gd name="connsiteY3" fmla="*/ 0 h 527538"/>
              <a:gd name="connsiteX4" fmla="*/ 2617595 w 2803490"/>
              <a:gd name="connsiteY4" fmla="*/ 0 h 52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3490" h="527538">
                <a:moveTo>
                  <a:pt x="2617595" y="0"/>
                </a:moveTo>
                <a:lnTo>
                  <a:pt x="2803490" y="527538"/>
                </a:lnTo>
                <a:lnTo>
                  <a:pt x="5024" y="527538"/>
                </a:lnTo>
                <a:cubicBezTo>
                  <a:pt x="3349" y="351692"/>
                  <a:pt x="1675" y="175846"/>
                  <a:pt x="0" y="0"/>
                </a:cubicBezTo>
                <a:lnTo>
                  <a:pt x="2617595" y="0"/>
                </a:lnTo>
                <a:close/>
              </a:path>
            </a:pathLst>
          </a:custGeom>
          <a:blipFill>
            <a:blip r:embed="rId12" cstate="prin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kern="1200" smtClean="0">
              <a:latin typeface="Times New Roman" pitchFamily="18" charset="0"/>
              <a:ea typeface="+mn-ea"/>
            </a:endParaRPr>
          </a:p>
        </p:txBody>
      </p:sp>
      <p:sp>
        <p:nvSpPr>
          <p:cNvPr id="9" name="Text Placeholder 51"/>
          <p:cNvSpPr txBox="1">
            <a:spLocks/>
          </p:cNvSpPr>
          <p:nvPr/>
        </p:nvSpPr>
        <p:spPr>
          <a:xfrm>
            <a:off x="4717084" y="6516626"/>
            <a:ext cx="2826716" cy="250545"/>
          </a:xfrm>
          <a:prstGeom prst="rect">
            <a:avLst/>
          </a:prstGeom>
        </p:spPr>
        <p:txBody>
          <a:bodyPr anchor="ctr"/>
          <a:lstStyle>
            <a:lvl1pPr>
              <a:buFontTx/>
              <a:buNone/>
              <a:defRPr sz="900" b="1">
                <a:latin typeface="Arial" pitchFamily="34" charset="0"/>
                <a:cs typeface="Arial" pitchFamily="34" charset="0"/>
              </a:defRPr>
            </a:lvl1pPr>
          </a:lstStyle>
          <a:p>
            <a:pPr eaLnBrk="0" fontAlgn="base" hangingPunct="0">
              <a:spcBef>
                <a:spcPct val="0"/>
              </a:spcBef>
              <a:spcAft>
                <a:spcPct val="0"/>
              </a:spcAft>
              <a:defRPr/>
            </a:pPr>
            <a:r>
              <a:rPr lang="en-US" kern="1200" dirty="0" smtClean="0">
                <a:latin typeface="Arial" charset="0"/>
                <a:ea typeface="+mn-ea"/>
              </a:rPr>
              <a:t>Harris Cold Plate Test Rig</a:t>
            </a:r>
            <a:endParaRPr lang="en-US" kern="1200" dirty="0">
              <a:latin typeface="Arial" charset="0"/>
              <a:ea typeface="ＭＳ Ｐゴシック" charset="-128"/>
            </a:endParaRPr>
          </a:p>
        </p:txBody>
      </p:sp>
      <p:sp>
        <p:nvSpPr>
          <p:cNvPr id="10" name="Rectangle 37"/>
          <p:cNvSpPr>
            <a:spLocks noChangeArrowheads="1"/>
          </p:cNvSpPr>
          <p:nvPr/>
        </p:nvSpPr>
        <p:spPr bwMode="auto">
          <a:xfrm>
            <a:off x="4572000" y="6526481"/>
            <a:ext cx="216726" cy="230832"/>
          </a:xfrm>
          <a:prstGeom prst="rect">
            <a:avLst/>
          </a:prstGeom>
          <a:noFill/>
          <a:ln w="9525">
            <a:noFill/>
            <a:miter lim="800000"/>
            <a:headEnd/>
            <a:tailEnd/>
          </a:ln>
        </p:spPr>
        <p:txBody>
          <a:bodyPr wrap="none">
            <a:spAutoFit/>
          </a:bodyPr>
          <a:lstStyle/>
          <a:p>
            <a:pPr eaLnBrk="0" fontAlgn="base" hangingPunct="0">
              <a:spcBef>
                <a:spcPct val="0"/>
              </a:spcBef>
              <a:spcAft>
                <a:spcPct val="0"/>
              </a:spcAft>
              <a:defRPr/>
            </a:pPr>
            <a:r>
              <a:rPr lang="en-US" sz="900" b="1" kern="1200" dirty="0" smtClean="0">
                <a:latin typeface="Arial" pitchFamily="34" charset="0"/>
                <a:ea typeface="+mn-ea"/>
              </a:rPr>
              <a:t>|</a:t>
            </a:r>
            <a:endParaRPr lang="en-US" sz="900" b="1" kern="1200" dirty="0">
              <a:latin typeface="Arial" pitchFamily="34" charset="0"/>
              <a:ea typeface="+mn-ea"/>
            </a:endParaRPr>
          </a:p>
        </p:txBody>
      </p:sp>
      <p:pic>
        <p:nvPicPr>
          <p:cNvPr id="12" name="Picture 11" descr="red_line.png"/>
          <p:cNvPicPr>
            <a:picLocks noChangeAspect="1"/>
          </p:cNvPicPr>
          <p:nvPr/>
        </p:nvPicPr>
        <p:blipFill>
          <a:blip r:embed="rId13" cstate="print"/>
          <a:stretch>
            <a:fillRect/>
          </a:stretch>
        </p:blipFill>
        <p:spPr>
          <a:xfrm>
            <a:off x="0" y="770917"/>
            <a:ext cx="9144000" cy="36503"/>
          </a:xfrm>
          <a:prstGeom prst="rect">
            <a:avLst/>
          </a:prstGeom>
        </p:spPr>
      </p:pic>
      <p:sp>
        <p:nvSpPr>
          <p:cNvPr id="13" name="Freeform 12"/>
          <p:cNvSpPr/>
          <p:nvPr/>
        </p:nvSpPr>
        <p:spPr bwMode="auto">
          <a:xfrm>
            <a:off x="-7675" y="1"/>
            <a:ext cx="702365" cy="803719"/>
          </a:xfrm>
          <a:custGeom>
            <a:avLst/>
            <a:gdLst>
              <a:gd name="connsiteX0" fmla="*/ 429371 w 707666"/>
              <a:gd name="connsiteY0" fmla="*/ 0 h 811033"/>
              <a:gd name="connsiteX1" fmla="*/ 707666 w 707666"/>
              <a:gd name="connsiteY1" fmla="*/ 811033 h 811033"/>
              <a:gd name="connsiteX2" fmla="*/ 0 w 707666"/>
              <a:gd name="connsiteY2" fmla="*/ 811033 h 811033"/>
              <a:gd name="connsiteX3" fmla="*/ 0 w 707666"/>
              <a:gd name="connsiteY3" fmla="*/ 7951 h 811033"/>
              <a:gd name="connsiteX4" fmla="*/ 429371 w 707666"/>
              <a:gd name="connsiteY4" fmla="*/ 0 h 811033"/>
              <a:gd name="connsiteX0" fmla="*/ 429371 w 707666"/>
              <a:gd name="connsiteY0" fmla="*/ 0 h 811033"/>
              <a:gd name="connsiteX1" fmla="*/ 707666 w 707666"/>
              <a:gd name="connsiteY1" fmla="*/ 811033 h 811033"/>
              <a:gd name="connsiteX2" fmla="*/ 0 w 707666"/>
              <a:gd name="connsiteY2" fmla="*/ 811033 h 811033"/>
              <a:gd name="connsiteX3" fmla="*/ 160934 w 707666"/>
              <a:gd name="connsiteY3" fmla="*/ 278613 h 811033"/>
              <a:gd name="connsiteX4" fmla="*/ 429371 w 707666"/>
              <a:gd name="connsiteY4" fmla="*/ 0 h 811033"/>
              <a:gd name="connsiteX0" fmla="*/ 429371 w 707666"/>
              <a:gd name="connsiteY0" fmla="*/ 0 h 811033"/>
              <a:gd name="connsiteX1" fmla="*/ 707666 w 707666"/>
              <a:gd name="connsiteY1" fmla="*/ 811033 h 811033"/>
              <a:gd name="connsiteX2" fmla="*/ 0 w 707666"/>
              <a:gd name="connsiteY2" fmla="*/ 811033 h 811033"/>
              <a:gd name="connsiteX3" fmla="*/ 7952 w 707666"/>
              <a:gd name="connsiteY3" fmla="*/ 7315 h 811033"/>
              <a:gd name="connsiteX4" fmla="*/ 429371 w 707666"/>
              <a:gd name="connsiteY4" fmla="*/ 0 h 811033"/>
              <a:gd name="connsiteX0" fmla="*/ 424070 w 702365"/>
              <a:gd name="connsiteY0" fmla="*/ 0 h 825664"/>
              <a:gd name="connsiteX1" fmla="*/ 702365 w 702365"/>
              <a:gd name="connsiteY1" fmla="*/ 811033 h 825664"/>
              <a:gd name="connsiteX2" fmla="*/ 206840 w 702365"/>
              <a:gd name="connsiteY2" fmla="*/ 825664 h 825664"/>
              <a:gd name="connsiteX3" fmla="*/ 2651 w 702365"/>
              <a:gd name="connsiteY3" fmla="*/ 7315 h 825664"/>
              <a:gd name="connsiteX4" fmla="*/ 424070 w 702365"/>
              <a:gd name="connsiteY4" fmla="*/ 0 h 825664"/>
              <a:gd name="connsiteX0" fmla="*/ 424070 w 702365"/>
              <a:gd name="connsiteY0" fmla="*/ 0 h 825664"/>
              <a:gd name="connsiteX1" fmla="*/ 702365 w 702365"/>
              <a:gd name="connsiteY1" fmla="*/ 811033 h 825664"/>
              <a:gd name="connsiteX2" fmla="*/ 2651 w 702365"/>
              <a:gd name="connsiteY2" fmla="*/ 825664 h 825664"/>
              <a:gd name="connsiteX3" fmla="*/ 2651 w 702365"/>
              <a:gd name="connsiteY3" fmla="*/ 7315 h 825664"/>
              <a:gd name="connsiteX4" fmla="*/ 424070 w 702365"/>
              <a:gd name="connsiteY4" fmla="*/ 0 h 825664"/>
              <a:gd name="connsiteX0" fmla="*/ 431385 w 702365"/>
              <a:gd name="connsiteY0" fmla="*/ 160935 h 818349"/>
              <a:gd name="connsiteX1" fmla="*/ 702365 w 702365"/>
              <a:gd name="connsiteY1" fmla="*/ 803718 h 818349"/>
              <a:gd name="connsiteX2" fmla="*/ 2651 w 702365"/>
              <a:gd name="connsiteY2" fmla="*/ 818349 h 818349"/>
              <a:gd name="connsiteX3" fmla="*/ 2651 w 702365"/>
              <a:gd name="connsiteY3" fmla="*/ 0 h 818349"/>
              <a:gd name="connsiteX4" fmla="*/ 431385 w 702365"/>
              <a:gd name="connsiteY4" fmla="*/ 160935 h 818349"/>
              <a:gd name="connsiteX0" fmla="*/ 380178 w 702365"/>
              <a:gd name="connsiteY0" fmla="*/ 0 h 818350"/>
              <a:gd name="connsiteX1" fmla="*/ 702365 w 702365"/>
              <a:gd name="connsiteY1" fmla="*/ 803719 h 818350"/>
              <a:gd name="connsiteX2" fmla="*/ 2651 w 702365"/>
              <a:gd name="connsiteY2" fmla="*/ 818350 h 818350"/>
              <a:gd name="connsiteX3" fmla="*/ 2651 w 702365"/>
              <a:gd name="connsiteY3" fmla="*/ 1 h 818350"/>
              <a:gd name="connsiteX4" fmla="*/ 380178 w 702365"/>
              <a:gd name="connsiteY4" fmla="*/ 0 h 818350"/>
              <a:gd name="connsiteX0" fmla="*/ 380178 w 702365"/>
              <a:gd name="connsiteY0" fmla="*/ 0 h 803719"/>
              <a:gd name="connsiteX1" fmla="*/ 702365 w 702365"/>
              <a:gd name="connsiteY1" fmla="*/ 803719 h 803719"/>
              <a:gd name="connsiteX2" fmla="*/ 2651 w 702365"/>
              <a:gd name="connsiteY2" fmla="*/ 796405 h 803719"/>
              <a:gd name="connsiteX3" fmla="*/ 2651 w 702365"/>
              <a:gd name="connsiteY3" fmla="*/ 1 h 803719"/>
              <a:gd name="connsiteX4" fmla="*/ 380178 w 702365"/>
              <a:gd name="connsiteY4" fmla="*/ 0 h 803719"/>
              <a:gd name="connsiteX0" fmla="*/ 380178 w 702365"/>
              <a:gd name="connsiteY0" fmla="*/ 0 h 901912"/>
              <a:gd name="connsiteX1" fmla="*/ 702365 w 702365"/>
              <a:gd name="connsiteY1" fmla="*/ 803719 h 901912"/>
              <a:gd name="connsiteX2" fmla="*/ 273956 w 702365"/>
              <a:gd name="connsiteY2" fmla="*/ 901912 h 901912"/>
              <a:gd name="connsiteX3" fmla="*/ 2651 w 702365"/>
              <a:gd name="connsiteY3" fmla="*/ 1 h 901912"/>
              <a:gd name="connsiteX4" fmla="*/ 380178 w 702365"/>
              <a:gd name="connsiteY4" fmla="*/ 0 h 901912"/>
              <a:gd name="connsiteX0" fmla="*/ 380178 w 702365"/>
              <a:gd name="connsiteY0" fmla="*/ 0 h 803719"/>
              <a:gd name="connsiteX1" fmla="*/ 702365 w 702365"/>
              <a:gd name="connsiteY1" fmla="*/ 803719 h 803719"/>
              <a:gd name="connsiteX2" fmla="*/ 148352 w 702365"/>
              <a:gd name="connsiteY2" fmla="*/ 801428 h 803719"/>
              <a:gd name="connsiteX3" fmla="*/ 2651 w 702365"/>
              <a:gd name="connsiteY3" fmla="*/ 1 h 803719"/>
              <a:gd name="connsiteX4" fmla="*/ 380178 w 702365"/>
              <a:gd name="connsiteY4" fmla="*/ 0 h 803719"/>
              <a:gd name="connsiteX0" fmla="*/ 380178 w 702365"/>
              <a:gd name="connsiteY0" fmla="*/ 0 h 803719"/>
              <a:gd name="connsiteX1" fmla="*/ 702365 w 702365"/>
              <a:gd name="connsiteY1" fmla="*/ 803719 h 803719"/>
              <a:gd name="connsiteX2" fmla="*/ 2651 w 702365"/>
              <a:gd name="connsiteY2" fmla="*/ 796404 h 803719"/>
              <a:gd name="connsiteX3" fmla="*/ 2651 w 702365"/>
              <a:gd name="connsiteY3" fmla="*/ 1 h 803719"/>
              <a:gd name="connsiteX4" fmla="*/ 380178 w 702365"/>
              <a:gd name="connsiteY4" fmla="*/ 0 h 803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365" h="803719">
                <a:moveTo>
                  <a:pt x="380178" y="0"/>
                </a:moveTo>
                <a:lnTo>
                  <a:pt x="702365" y="803719"/>
                </a:lnTo>
                <a:lnTo>
                  <a:pt x="2651" y="796404"/>
                </a:lnTo>
                <a:cubicBezTo>
                  <a:pt x="5302" y="528498"/>
                  <a:pt x="0" y="267907"/>
                  <a:pt x="2651" y="1"/>
                </a:cubicBezTo>
                <a:lnTo>
                  <a:pt x="380178" y="0"/>
                </a:lnTo>
                <a:close/>
              </a:path>
            </a:pathLst>
          </a:custGeom>
          <a:blipFill dpi="0" rotWithShape="1">
            <a:blip r:embed="rId14" cstate="print"/>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kern="1200" smtClean="0">
              <a:latin typeface="Times New Roman" pitchFamily="18" charset="0"/>
              <a:ea typeface="+mn-ea"/>
            </a:endParaRPr>
          </a:p>
        </p:txBody>
      </p:sp>
    </p:spTree>
    <p:extLst>
      <p:ext uri="{BB962C8B-B14F-4D97-AF65-F5344CB8AC3E}">
        <p14:creationId xmlns:p14="http://schemas.microsoft.com/office/powerpoint/2010/main" val="411950158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iming>
    <p:tnLst>
      <p:par>
        <p:cTn id="1" dur="indefinite" restart="never" nodeType="tmRoot"/>
      </p:par>
    </p:tnLst>
  </p:timing>
  <p:txStyles>
    <p:titleStyle>
      <a:lvl1pPr algn="l" rtl="0" eaLnBrk="1" fontAlgn="base" hangingPunct="1">
        <a:spcBef>
          <a:spcPct val="0"/>
        </a:spcBef>
        <a:spcAft>
          <a:spcPct val="0"/>
        </a:spcAft>
        <a:defRPr sz="2600" i="1">
          <a:solidFill>
            <a:schemeClr val="tx1"/>
          </a:solidFill>
          <a:latin typeface="+mj-lt"/>
          <a:ea typeface="+mj-ea"/>
          <a:cs typeface="+mj-cs"/>
        </a:defRPr>
      </a:lvl1pPr>
      <a:lvl2pPr algn="l" rtl="0" eaLnBrk="1" fontAlgn="base" hangingPunct="1">
        <a:spcBef>
          <a:spcPct val="0"/>
        </a:spcBef>
        <a:spcAft>
          <a:spcPct val="0"/>
        </a:spcAft>
        <a:defRPr sz="2600" i="1">
          <a:solidFill>
            <a:schemeClr val="tx1"/>
          </a:solidFill>
          <a:latin typeface="Arial Black" pitchFamily="34" charset="0"/>
        </a:defRPr>
      </a:lvl2pPr>
      <a:lvl3pPr algn="l" rtl="0" eaLnBrk="1" fontAlgn="base" hangingPunct="1">
        <a:spcBef>
          <a:spcPct val="0"/>
        </a:spcBef>
        <a:spcAft>
          <a:spcPct val="0"/>
        </a:spcAft>
        <a:defRPr sz="2600" i="1">
          <a:solidFill>
            <a:schemeClr val="tx1"/>
          </a:solidFill>
          <a:latin typeface="Arial Black" pitchFamily="34" charset="0"/>
        </a:defRPr>
      </a:lvl3pPr>
      <a:lvl4pPr algn="l" rtl="0" eaLnBrk="1" fontAlgn="base" hangingPunct="1">
        <a:spcBef>
          <a:spcPct val="0"/>
        </a:spcBef>
        <a:spcAft>
          <a:spcPct val="0"/>
        </a:spcAft>
        <a:defRPr sz="2600" i="1">
          <a:solidFill>
            <a:schemeClr val="tx1"/>
          </a:solidFill>
          <a:latin typeface="Arial Black" pitchFamily="34" charset="0"/>
        </a:defRPr>
      </a:lvl4pPr>
      <a:lvl5pPr algn="l" rtl="0" eaLnBrk="1" fontAlgn="base" hangingPunct="1">
        <a:spcBef>
          <a:spcPct val="0"/>
        </a:spcBef>
        <a:spcAft>
          <a:spcPct val="0"/>
        </a:spcAft>
        <a:defRPr sz="2600" i="1">
          <a:solidFill>
            <a:schemeClr val="tx1"/>
          </a:solidFill>
          <a:latin typeface="Arial Black" pitchFamily="34" charset="0"/>
        </a:defRPr>
      </a:lvl5pPr>
      <a:lvl6pPr marL="457200" algn="l" rtl="0" eaLnBrk="1" fontAlgn="base" hangingPunct="1">
        <a:spcBef>
          <a:spcPct val="0"/>
        </a:spcBef>
        <a:spcAft>
          <a:spcPct val="0"/>
        </a:spcAft>
        <a:defRPr sz="2600" i="1">
          <a:solidFill>
            <a:schemeClr val="tx1"/>
          </a:solidFill>
          <a:latin typeface="Arial Black" pitchFamily="34" charset="0"/>
        </a:defRPr>
      </a:lvl6pPr>
      <a:lvl7pPr marL="914400" algn="l" rtl="0" eaLnBrk="1" fontAlgn="base" hangingPunct="1">
        <a:spcBef>
          <a:spcPct val="0"/>
        </a:spcBef>
        <a:spcAft>
          <a:spcPct val="0"/>
        </a:spcAft>
        <a:defRPr sz="2600" i="1">
          <a:solidFill>
            <a:schemeClr val="tx1"/>
          </a:solidFill>
          <a:latin typeface="Arial Black" pitchFamily="34" charset="0"/>
        </a:defRPr>
      </a:lvl7pPr>
      <a:lvl8pPr marL="1371600" algn="l" rtl="0" eaLnBrk="1" fontAlgn="base" hangingPunct="1">
        <a:spcBef>
          <a:spcPct val="0"/>
        </a:spcBef>
        <a:spcAft>
          <a:spcPct val="0"/>
        </a:spcAft>
        <a:defRPr sz="2600" i="1">
          <a:solidFill>
            <a:schemeClr val="tx1"/>
          </a:solidFill>
          <a:latin typeface="Arial Black" pitchFamily="34" charset="0"/>
        </a:defRPr>
      </a:lvl8pPr>
      <a:lvl9pPr marL="1828800" algn="l" rtl="0" eaLnBrk="1" fontAlgn="base" hangingPunct="1">
        <a:spcBef>
          <a:spcPct val="0"/>
        </a:spcBef>
        <a:spcAft>
          <a:spcPct val="0"/>
        </a:spcAft>
        <a:defRPr sz="2600" i="1">
          <a:solidFill>
            <a:schemeClr val="tx1"/>
          </a:solidFill>
          <a:latin typeface="Arial Black" pitchFamily="34" charset="0"/>
        </a:defRPr>
      </a:lvl9pPr>
    </p:titleStyle>
    <p:bodyStyle>
      <a:lvl1pPr marL="342900" indent="-342900" algn="l" rtl="0" eaLnBrk="1" fontAlgn="base" hangingPunct="1">
        <a:spcBef>
          <a:spcPct val="20000"/>
        </a:spcBef>
        <a:spcAft>
          <a:spcPct val="0"/>
        </a:spcAft>
        <a:buClr>
          <a:srgbClr val="D4272E"/>
        </a:buClr>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085850" indent="-228600" algn="l" rtl="0" eaLnBrk="1" fontAlgn="base" hangingPunct="1">
        <a:spcBef>
          <a:spcPct val="20000"/>
        </a:spcBef>
        <a:spcAft>
          <a:spcPct val="0"/>
        </a:spcAft>
        <a:buChar char="•"/>
        <a:defRPr sz="22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lr>
          <a:schemeClr val="tx1"/>
        </a:buClr>
        <a:buChar char="•"/>
        <a:defRPr>
          <a:solidFill>
            <a:schemeClr val="tx1"/>
          </a:solidFill>
          <a:latin typeface="+mn-lt"/>
        </a:defRPr>
      </a:lvl5pPr>
      <a:lvl6pPr marL="2228850" indent="-228600" algn="l" rtl="0" eaLnBrk="1" fontAlgn="base" hangingPunct="1">
        <a:spcBef>
          <a:spcPct val="20000"/>
        </a:spcBef>
        <a:spcAft>
          <a:spcPct val="0"/>
        </a:spcAft>
        <a:buClr>
          <a:schemeClr val="tx1"/>
        </a:buClr>
        <a:buChar char="•"/>
        <a:defRPr>
          <a:solidFill>
            <a:schemeClr val="tx1"/>
          </a:solidFill>
          <a:latin typeface="+mn-lt"/>
        </a:defRPr>
      </a:lvl6pPr>
      <a:lvl7pPr marL="2686050" indent="-228600" algn="l" rtl="0" eaLnBrk="1" fontAlgn="base" hangingPunct="1">
        <a:spcBef>
          <a:spcPct val="20000"/>
        </a:spcBef>
        <a:spcAft>
          <a:spcPct val="0"/>
        </a:spcAft>
        <a:buClr>
          <a:schemeClr val="tx1"/>
        </a:buClr>
        <a:buChar char="•"/>
        <a:defRPr>
          <a:solidFill>
            <a:schemeClr val="tx1"/>
          </a:solidFill>
          <a:latin typeface="+mn-lt"/>
        </a:defRPr>
      </a:lvl7pPr>
      <a:lvl8pPr marL="3143250" indent="-228600" algn="l" rtl="0" eaLnBrk="1" fontAlgn="base" hangingPunct="1">
        <a:spcBef>
          <a:spcPct val="20000"/>
        </a:spcBef>
        <a:spcAft>
          <a:spcPct val="0"/>
        </a:spcAft>
        <a:buClr>
          <a:schemeClr val="tx1"/>
        </a:buClr>
        <a:buChar char="•"/>
        <a:defRPr>
          <a:solidFill>
            <a:schemeClr val="tx1"/>
          </a:solidFill>
          <a:latin typeface="+mn-lt"/>
        </a:defRPr>
      </a:lvl8pPr>
      <a:lvl9pPr marL="3600450" indent="-228600" algn="l" rtl="0" eaLnBrk="1" fontAlgn="base" hangingPunct="1">
        <a:spcBef>
          <a:spcPct val="20000"/>
        </a:spcBef>
        <a:spcAft>
          <a:spcPct val="0"/>
        </a:spcAft>
        <a:buClr>
          <a:schemeClr val="tx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37.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comments" Target="../comments/comment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5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0.wmf"/><Relationship Id="rId5" Type="http://schemas.openxmlformats.org/officeDocument/2006/relationships/oleObject" Target="../embeddings/oleObject2.bin"/><Relationship Id="rId4" Type="http://schemas.openxmlformats.org/officeDocument/2006/relationships/image" Target="../media/image101.png"/></Relationships>
</file>

<file path=ppt/slides/_rels/slide6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06.png"/><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0.png"/><Relationship Id="rId7" Type="http://schemas.openxmlformats.org/officeDocument/2006/relationships/image" Target="../media/image110.jpe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2.xml"/><Relationship Id="rId1" Type="http://schemas.openxmlformats.org/officeDocument/2006/relationships/slideLayout" Target="../slideLayouts/slideLayout9.xml"/><Relationship Id="rId6" Type="http://schemas.openxmlformats.org/officeDocument/2006/relationships/image" Target="../media/image114.jpeg"/><Relationship Id="rId5" Type="http://schemas.openxmlformats.org/officeDocument/2006/relationships/image" Target="../media/image113.png"/><Relationship Id="rId4" Type="http://schemas.openxmlformats.org/officeDocument/2006/relationships/image" Target="../media/image112.jpeg"/></Relationships>
</file>

<file path=ppt/slides/_rels/slide7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16.png"/></Relationships>
</file>

<file path=ppt/slides/_rels/slide7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4.xml"/><Relationship Id="rId1" Type="http://schemas.openxmlformats.org/officeDocument/2006/relationships/slideLayout" Target="../slideLayouts/slideLayout9.xml"/><Relationship Id="rId4" Type="http://schemas.openxmlformats.org/officeDocument/2006/relationships/comments" Target="../comments/comment8.xml"/></Relationships>
</file>

<file path=ppt/slides/_rels/slide7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5.xml"/><Relationship Id="rId1" Type="http://schemas.openxmlformats.org/officeDocument/2006/relationships/slideLayout" Target="../slideLayouts/slideLayout9.xml"/><Relationship Id="rId5" Type="http://schemas.openxmlformats.org/officeDocument/2006/relationships/comments" Target="../comments/comment9.xml"/><Relationship Id="rId4" Type="http://schemas.openxmlformats.org/officeDocument/2006/relationships/image" Target="../media/image119.png"/></Relationships>
</file>

<file path=ppt/slides/_rels/slide76.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66.xml"/><Relationship Id="rId1" Type="http://schemas.openxmlformats.org/officeDocument/2006/relationships/slideLayout" Target="../slideLayouts/slideLayout9.xml"/><Relationship Id="rId4" Type="http://schemas.openxmlformats.org/officeDocument/2006/relationships/image" Target="../media/image121.jpeg"/></Relationships>
</file>

<file path=ppt/slides/_rels/slide7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27.wmf"/><Relationship Id="rId3" Type="http://schemas.openxmlformats.org/officeDocument/2006/relationships/notesSlide" Target="../notesSlides/notesSlide69.xml"/><Relationship Id="rId7" Type="http://schemas.openxmlformats.org/officeDocument/2006/relationships/image" Target="../media/image124.wmf"/><Relationship Id="rId12"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126.wmf"/><Relationship Id="rId5" Type="http://schemas.openxmlformats.org/officeDocument/2006/relationships/image" Target="../media/image129.png"/><Relationship Id="rId10" Type="http://schemas.openxmlformats.org/officeDocument/2006/relationships/oleObject" Target="../embeddings/oleObject5.bin"/><Relationship Id="rId4" Type="http://schemas.openxmlformats.org/officeDocument/2006/relationships/image" Target="../media/image128.png"/><Relationship Id="rId9" Type="http://schemas.openxmlformats.org/officeDocument/2006/relationships/image" Target="../media/image125.wmf"/><Relationship Id="rId14" Type="http://schemas.openxmlformats.org/officeDocument/2006/relationships/comments" Target="../comments/commen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comments" Target="../comments/comment11.xml"/><Relationship Id="rId4" Type="http://schemas.openxmlformats.org/officeDocument/2006/relationships/image" Target="../media/image133.png"/></Relationships>
</file>

<file path=ppt/slides/_rels/slide8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comments" Target="../comments/comment12.xml"/><Relationship Id="rId5" Type="http://schemas.openxmlformats.org/officeDocument/2006/relationships/image" Target="../media/image136.png"/><Relationship Id="rId4" Type="http://schemas.openxmlformats.org/officeDocument/2006/relationships/image" Target="../media/image135.png"/></Relationships>
</file>

<file path=ppt/slides/_rels/slide8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comments" Target="../comments/comment13.xml"/><Relationship Id="rId5" Type="http://schemas.openxmlformats.org/officeDocument/2006/relationships/image" Target="../media/image139.png"/><Relationship Id="rId4" Type="http://schemas.openxmlformats.org/officeDocument/2006/relationships/image" Target="../media/image138.gif"/></Relationships>
</file>

<file path=ppt/slides/_rels/slide8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76.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9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1981200"/>
            <a:ext cx="7772400" cy="1143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3200" b="0" i="1" u="none" strike="noStrike" cap="none" baseline="0">
                <a:solidFill>
                  <a:schemeClr val="dk1"/>
                </a:solidFill>
                <a:latin typeface="Arial Black"/>
                <a:ea typeface="Arial Black"/>
                <a:cs typeface="Arial Black"/>
                <a:sym typeface="Arial Black"/>
              </a:rPr>
              <a:t>HARRIS CORPORATION</a:t>
            </a:r>
          </a:p>
          <a:p>
            <a:pPr marL="0" marR="0" lvl="0" indent="0" algn="ctr" rtl="0">
              <a:spcBef>
                <a:spcPts val="0"/>
              </a:spcBef>
              <a:spcAft>
                <a:spcPts val="0"/>
              </a:spcAft>
              <a:buClr>
                <a:schemeClr val="dk1"/>
              </a:buClr>
              <a:buSzPct val="25000"/>
              <a:buFont typeface="Arial Black"/>
              <a:buNone/>
            </a:pPr>
            <a:r>
              <a:rPr lang="en-US" sz="3200" b="0" i="1" u="none" strike="noStrike" cap="none" baseline="0">
                <a:solidFill>
                  <a:schemeClr val="dk1"/>
                </a:solidFill>
                <a:latin typeface="Arial Black"/>
                <a:ea typeface="Arial Black"/>
                <a:cs typeface="Arial Black"/>
                <a:sym typeface="Arial Black"/>
              </a:rPr>
              <a:t>COLD PLATE TEST RIG</a:t>
            </a:r>
          </a:p>
        </p:txBody>
      </p:sp>
      <p:sp>
        <p:nvSpPr>
          <p:cNvPr id="49" name="Shape 49"/>
          <p:cNvSpPr txBox="1">
            <a:spLocks noGrp="1"/>
          </p:cNvSpPr>
          <p:nvPr>
            <p:ph type="subTitle" idx="1"/>
          </p:nvPr>
        </p:nvSpPr>
        <p:spPr>
          <a:xfrm>
            <a:off x="1371602" y="4558801"/>
            <a:ext cx="6400799" cy="1493100"/>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dk1"/>
              </a:buClr>
              <a:buSzPct val="25000"/>
              <a:buFont typeface="Arial"/>
              <a:buNone/>
            </a:pPr>
            <a:r>
              <a:rPr lang="en-US" sz="2600" b="0" i="0" u="none" strike="noStrike" cap="none" baseline="0" dirty="0">
                <a:solidFill>
                  <a:schemeClr val="dk1"/>
                </a:solidFill>
                <a:latin typeface="Arial"/>
                <a:ea typeface="Arial"/>
                <a:cs typeface="Arial"/>
                <a:sym typeface="Arial"/>
              </a:rPr>
              <a:t>ME &amp; EE Senior Design Team</a:t>
            </a:r>
          </a:p>
          <a:p>
            <a:pPr marL="0" marR="0" lvl="0" indent="0" algn="ctr" rtl="0">
              <a:lnSpc>
                <a:spcPct val="115000"/>
              </a:lnSpc>
              <a:spcBef>
                <a:spcPts val="600"/>
              </a:spcBef>
              <a:spcAft>
                <a:spcPts val="0"/>
              </a:spcAft>
              <a:buClr>
                <a:schemeClr val="dk1"/>
              </a:buClr>
              <a:buSzPct val="25000"/>
              <a:buFont typeface="Arial"/>
              <a:buNone/>
            </a:pPr>
            <a:r>
              <a:rPr lang="en-US" sz="2600" b="0" i="0" u="none" strike="noStrike" cap="none" baseline="0" dirty="0">
                <a:solidFill>
                  <a:schemeClr val="dk1"/>
                </a:solidFill>
                <a:latin typeface="Arial"/>
                <a:ea typeface="Arial"/>
                <a:cs typeface="Arial"/>
                <a:sym typeface="Arial"/>
              </a:rPr>
              <a:t>April </a:t>
            </a:r>
            <a:r>
              <a:rPr lang="en-US" sz="2600" b="0" i="0" u="none" strike="noStrike" cap="none" baseline="0" dirty="0" smtClean="0">
                <a:solidFill>
                  <a:schemeClr val="dk1"/>
                </a:solidFill>
                <a:latin typeface="Arial"/>
                <a:ea typeface="Arial"/>
                <a:cs typeface="Arial"/>
                <a:sym typeface="Arial"/>
              </a:rPr>
              <a:t>28, </a:t>
            </a:r>
            <a:r>
              <a:rPr lang="en-US" sz="2600" b="0" i="0" u="none" strike="noStrike" cap="none" baseline="0" dirty="0">
                <a:solidFill>
                  <a:schemeClr val="dk1"/>
                </a:solidFill>
                <a:latin typeface="Arial"/>
                <a:ea typeface="Arial"/>
                <a:cs typeface="Arial"/>
                <a:sym typeface="Arial"/>
              </a:rPr>
              <a:t>2015</a:t>
            </a:r>
          </a:p>
        </p:txBody>
      </p:sp>
      <p:pic>
        <p:nvPicPr>
          <p:cNvPr id="50" name="Shape 50"/>
          <p:cNvPicPr preferRelativeResize="0"/>
          <p:nvPr/>
        </p:nvPicPr>
        <p:blipFill rotWithShape="1">
          <a:blip r:embed="rId3">
            <a:alphaModFix/>
          </a:blip>
          <a:srcRect/>
          <a:stretch/>
        </p:blipFill>
        <p:spPr>
          <a:xfrm>
            <a:off x="3048000" y="3270000"/>
            <a:ext cx="3048000" cy="1143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3671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Agenda</a:t>
            </a:r>
            <a:endParaRPr lang="en-US" sz="2600" b="1" i="0" u="none" strike="noStrike" cap="none" baseline="0" dirty="0">
              <a:solidFill>
                <a:schemeClr val="dk1"/>
              </a:solidFill>
              <a:latin typeface="Arial"/>
              <a:ea typeface="Arial"/>
              <a:cs typeface="Arial"/>
              <a:sym typeface="Arial"/>
            </a:endParaRPr>
          </a:p>
        </p:txBody>
      </p:sp>
      <p:sp>
        <p:nvSpPr>
          <p:cNvPr id="62" name="Shape 62"/>
          <p:cNvSpPr txBox="1"/>
          <p:nvPr/>
        </p:nvSpPr>
        <p:spPr>
          <a:xfrm>
            <a:off x="216125" y="778801"/>
            <a:ext cx="8529300" cy="5474097"/>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800" b="0" i="0" u="none" strike="noStrike" cap="none" baseline="0" dirty="0" smtClean="0">
                <a:solidFill>
                  <a:srgbClr val="FF0000"/>
                </a:solidFill>
                <a:latin typeface="Arial"/>
                <a:ea typeface="Arial"/>
                <a:cs typeface="Arial"/>
                <a:sym typeface="Arial"/>
              </a:rPr>
              <a:t>	</a:t>
            </a:r>
            <a:r>
              <a:rPr lang="en-US" sz="2000" i="0" u="none" strike="noStrike" cap="none" baseline="0" dirty="0" smtClean="0">
                <a:solidFill>
                  <a:schemeClr val="tx1"/>
                </a:solidFill>
                <a:latin typeface="Arial"/>
                <a:ea typeface="Arial"/>
                <a:cs typeface="Arial"/>
                <a:sym typeface="Arial"/>
              </a:rPr>
              <a:t>•</a:t>
            </a:r>
            <a:r>
              <a:rPr lang="en-US" sz="2000" i="0" u="none" strike="noStrike" cap="none" baseline="0" dirty="0">
                <a:solidFill>
                  <a:schemeClr val="tx1"/>
                </a:solidFill>
                <a:latin typeface="Arial"/>
                <a:ea typeface="Arial"/>
                <a:cs typeface="Arial"/>
                <a:sym typeface="Arial"/>
              </a:rPr>
              <a:t>Objective of Project</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i="0" u="none" strike="noStrike" cap="none" baseline="0" dirty="0" smtClean="0">
                <a:solidFill>
                  <a:schemeClr val="tx1"/>
                </a:solidFill>
                <a:latin typeface="Arial"/>
                <a:ea typeface="Arial"/>
                <a:cs typeface="Arial"/>
                <a:sym typeface="Arial"/>
              </a:rPr>
              <a:t>•</a:t>
            </a:r>
            <a:r>
              <a:rPr lang="en-US" sz="2000" i="0" u="none" strike="noStrike" cap="none" baseline="0" dirty="0">
                <a:solidFill>
                  <a:schemeClr val="tx1"/>
                </a:solidFill>
                <a:latin typeface="Arial"/>
                <a:ea typeface="Arial"/>
                <a:cs typeface="Arial"/>
                <a:sym typeface="Arial"/>
              </a:rPr>
              <a:t>Requirements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3200" b="1" i="0" u="none" strike="noStrike" cap="none" baseline="0" dirty="0" smtClean="0">
                <a:solidFill>
                  <a:srgbClr val="FF0000"/>
                </a:solidFill>
                <a:latin typeface="Arial"/>
                <a:ea typeface="Arial"/>
                <a:cs typeface="Arial"/>
                <a:sym typeface="Arial"/>
              </a:rPr>
              <a:t>•</a:t>
            </a:r>
            <a:r>
              <a:rPr lang="en-US" sz="3200" b="1" i="0" u="none" strike="noStrike" cap="none" baseline="0" dirty="0">
                <a:solidFill>
                  <a:srgbClr val="FF0000"/>
                </a:solidFill>
                <a:latin typeface="Arial"/>
                <a:ea typeface="Arial"/>
                <a:cs typeface="Arial"/>
                <a:sym typeface="Arial"/>
              </a:rPr>
              <a:t>System Diagrams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Trade Studies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Performance</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Planned Course of Action / </a:t>
            </a:r>
            <a:r>
              <a:rPr lang="en-US" sz="2000" b="0" i="0" u="none" strike="noStrike" cap="none" baseline="0" dirty="0" smtClean="0">
                <a:solidFill>
                  <a:schemeClr val="dk1"/>
                </a:solidFill>
                <a:latin typeface="Arial"/>
                <a:ea typeface="Arial"/>
                <a:cs typeface="Arial"/>
                <a:sym typeface="Arial"/>
              </a:rPr>
              <a:t>Schedule</a:t>
            </a:r>
            <a:endParaRPr sz="2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66404878"/>
      </p:ext>
    </p:extLst>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solidFill>
                  <a:schemeClr val="dk1"/>
                </a:solidFill>
              </a:rPr>
              <a:t>Preliminary </a:t>
            </a:r>
            <a:r>
              <a:rPr lang="en-US" sz="2600" b="1" dirty="0" smtClean="0">
                <a:solidFill>
                  <a:schemeClr val="dk1"/>
                </a:solidFill>
              </a:rPr>
              <a:t>Design </a:t>
            </a:r>
            <a:r>
              <a:rPr lang="en-US" sz="2600" b="1" dirty="0" smtClean="0">
                <a:solidFill>
                  <a:schemeClr val="dk1"/>
                </a:solidFill>
              </a:rPr>
              <a:t>Phase Activity</a:t>
            </a:r>
            <a:endParaRPr lang="en-US" sz="2600" dirty="0"/>
          </a:p>
        </p:txBody>
      </p:sp>
      <p:sp>
        <p:nvSpPr>
          <p:cNvPr id="6" name="TextBox 5"/>
          <p:cNvSpPr txBox="1"/>
          <p:nvPr/>
        </p:nvSpPr>
        <p:spPr>
          <a:xfrm>
            <a:off x="0" y="914402"/>
            <a:ext cx="9144000" cy="6366871"/>
          </a:xfrm>
          <a:prstGeom prst="rect">
            <a:avLst/>
          </a:prstGeom>
          <a:noFill/>
        </p:spPr>
        <p:txBody>
          <a:bodyPr wrap="square" rtlCol="0">
            <a:spAutoFit/>
          </a:bodyPr>
          <a:lstStyle/>
          <a:p>
            <a:pPr lvl="0">
              <a:lnSpc>
                <a:spcPct val="115000"/>
              </a:lnSpc>
              <a:spcBef>
                <a:spcPts val="400"/>
              </a:spcBef>
              <a:buClr>
                <a:schemeClr val="dk1"/>
              </a:buClr>
              <a:buSzPct val="61111"/>
            </a:pPr>
            <a:r>
              <a:rPr lang="en-US" sz="1800" b="1" dirty="0" smtClean="0">
                <a:solidFill>
                  <a:schemeClr val="dk1"/>
                </a:solidFill>
              </a:rPr>
              <a:t>–Meeting with Harris Representative 3/25/15</a:t>
            </a:r>
          </a:p>
          <a:p>
            <a:pPr lvl="0">
              <a:lnSpc>
                <a:spcPct val="115000"/>
              </a:lnSpc>
              <a:spcBef>
                <a:spcPts val="400"/>
              </a:spcBef>
              <a:buClr>
                <a:schemeClr val="dk1"/>
              </a:buClr>
              <a:buSzPct val="68750"/>
            </a:pPr>
            <a:r>
              <a:rPr lang="en-US" sz="1600" dirty="0" smtClean="0">
                <a:solidFill>
                  <a:schemeClr val="dk1"/>
                </a:solidFill>
              </a:rPr>
              <a:t>•Established and/or Modified Requirements for PDR</a:t>
            </a:r>
          </a:p>
          <a:p>
            <a:pPr lvl="0">
              <a:lnSpc>
                <a:spcPct val="115000"/>
              </a:lnSpc>
              <a:spcBef>
                <a:spcPts val="400"/>
              </a:spcBef>
              <a:buClr>
                <a:schemeClr val="dk1"/>
              </a:buClr>
              <a:buSzPct val="68750"/>
            </a:pPr>
            <a:r>
              <a:rPr lang="en-US" sz="1600" dirty="0" smtClean="0">
                <a:solidFill>
                  <a:schemeClr val="dk1"/>
                </a:solidFill>
              </a:rPr>
              <a:t>•Discussed CFD Modeling</a:t>
            </a:r>
          </a:p>
          <a:p>
            <a:pPr lvl="0">
              <a:lnSpc>
                <a:spcPct val="115000"/>
              </a:lnSpc>
              <a:spcBef>
                <a:spcPts val="400"/>
              </a:spcBef>
              <a:buClr>
                <a:schemeClr val="dk1"/>
              </a:buClr>
              <a:buSzPct val="68750"/>
            </a:pPr>
            <a:r>
              <a:rPr lang="en-US" sz="1600" dirty="0" smtClean="0">
                <a:solidFill>
                  <a:schemeClr val="dk1"/>
                </a:solidFill>
              </a:rPr>
              <a:t>•Conformance Verification</a:t>
            </a:r>
          </a:p>
          <a:p>
            <a:pPr lvl="0">
              <a:lnSpc>
                <a:spcPct val="115000"/>
              </a:lnSpc>
              <a:spcBef>
                <a:spcPts val="400"/>
              </a:spcBef>
              <a:buClr>
                <a:schemeClr val="dk1"/>
              </a:buClr>
              <a:buSzPct val="68750"/>
            </a:pPr>
            <a:endParaRPr lang="en-US" sz="1600" dirty="0" smtClean="0">
              <a:solidFill>
                <a:schemeClr val="dk1"/>
              </a:solidFill>
            </a:endParaRPr>
          </a:p>
          <a:p>
            <a:pPr lvl="0">
              <a:lnSpc>
                <a:spcPct val="115000"/>
              </a:lnSpc>
              <a:spcBef>
                <a:spcPts val="400"/>
              </a:spcBef>
              <a:buClr>
                <a:schemeClr val="dk1"/>
              </a:buClr>
              <a:buSzPct val="68750"/>
            </a:pPr>
            <a:r>
              <a:rPr lang="en-US" sz="1800" b="1" dirty="0" smtClean="0">
                <a:solidFill>
                  <a:schemeClr val="dk1"/>
                </a:solidFill>
              </a:rPr>
              <a:t>–PDR Specification Document  4/1/15 – 4/27/15</a:t>
            </a:r>
          </a:p>
          <a:p>
            <a:pPr lvl="0">
              <a:lnSpc>
                <a:spcPct val="115000"/>
              </a:lnSpc>
              <a:spcBef>
                <a:spcPts val="400"/>
              </a:spcBef>
              <a:buClr>
                <a:schemeClr val="dk1"/>
              </a:buClr>
              <a:buSzPct val="68750"/>
            </a:pPr>
            <a:endParaRPr lang="en-US" sz="1800" b="1" dirty="0" smtClean="0">
              <a:solidFill>
                <a:schemeClr val="dk1"/>
              </a:solidFill>
            </a:endParaRPr>
          </a:p>
          <a:p>
            <a:pPr>
              <a:lnSpc>
                <a:spcPct val="115000"/>
              </a:lnSpc>
              <a:spcBef>
                <a:spcPts val="400"/>
              </a:spcBef>
              <a:buClr>
                <a:schemeClr val="dk1"/>
              </a:buClr>
              <a:buSzPct val="68750"/>
            </a:pPr>
            <a:r>
              <a:rPr lang="en-US" sz="1800" b="1" dirty="0" smtClean="0">
                <a:solidFill>
                  <a:schemeClr val="dk1"/>
                </a:solidFill>
              </a:rPr>
              <a:t>–Uncertainty Analysis 4/3/15 – 4/14/15</a:t>
            </a:r>
          </a:p>
          <a:p>
            <a:pPr>
              <a:lnSpc>
                <a:spcPct val="115000"/>
              </a:lnSpc>
              <a:spcBef>
                <a:spcPts val="400"/>
              </a:spcBef>
              <a:buClr>
                <a:schemeClr val="dk1"/>
              </a:buClr>
              <a:buSzPct val="68750"/>
            </a:pPr>
            <a:endParaRPr lang="en-US" sz="1800" b="1" dirty="0" smtClean="0">
              <a:solidFill>
                <a:schemeClr val="dk1"/>
              </a:solidFill>
            </a:endParaRPr>
          </a:p>
          <a:p>
            <a:pPr lvl="0">
              <a:lnSpc>
                <a:spcPct val="115000"/>
              </a:lnSpc>
              <a:spcBef>
                <a:spcPts val="400"/>
              </a:spcBef>
              <a:buClr>
                <a:schemeClr val="dk1"/>
              </a:buClr>
              <a:buSzPct val="68750"/>
            </a:pPr>
            <a:r>
              <a:rPr lang="en-US" sz="1800" b="1" dirty="0" smtClean="0">
                <a:solidFill>
                  <a:schemeClr val="dk1"/>
                </a:solidFill>
              </a:rPr>
              <a:t>–Representative Sub-System Construction and Testing 4/10/15 – 4/28/15</a:t>
            </a:r>
          </a:p>
          <a:p>
            <a:pPr marL="285750" lvl="0" indent="-285750">
              <a:lnSpc>
                <a:spcPct val="115000"/>
              </a:lnSpc>
              <a:spcBef>
                <a:spcPts val="400"/>
              </a:spcBef>
              <a:buClr>
                <a:schemeClr val="dk1"/>
              </a:buClr>
              <a:buSzPct val="68750"/>
              <a:buFont typeface="Arial" panose="020B0604020202020204" pitchFamily="34" charset="0"/>
              <a:buChar char="•"/>
            </a:pPr>
            <a:r>
              <a:rPr lang="en-US" sz="1800" b="1" dirty="0" smtClean="0">
                <a:solidFill>
                  <a:schemeClr val="dk1"/>
                </a:solidFill>
              </a:rPr>
              <a:t> </a:t>
            </a:r>
            <a:r>
              <a:rPr lang="en-US" sz="1600" dirty="0" smtClean="0">
                <a:solidFill>
                  <a:schemeClr val="dk1"/>
                </a:solidFill>
              </a:rPr>
              <a:t>Fan testing</a:t>
            </a:r>
            <a:endParaRPr lang="en-US" sz="1800" b="1" dirty="0" smtClean="0">
              <a:solidFill>
                <a:schemeClr val="dk1"/>
              </a:solidFill>
            </a:endParaRPr>
          </a:p>
          <a:p>
            <a:pPr lvl="0">
              <a:lnSpc>
                <a:spcPct val="115000"/>
              </a:lnSpc>
              <a:spcBef>
                <a:spcPts val="400"/>
              </a:spcBef>
              <a:buClr>
                <a:schemeClr val="dk1"/>
              </a:buClr>
              <a:buSzPct val="68750"/>
            </a:pPr>
            <a:endParaRPr lang="en-US" sz="1800" b="1" dirty="0" smtClean="0">
              <a:solidFill>
                <a:schemeClr val="dk1"/>
              </a:solidFill>
            </a:endParaRPr>
          </a:p>
          <a:p>
            <a:pPr lvl="0">
              <a:lnSpc>
                <a:spcPct val="115000"/>
              </a:lnSpc>
              <a:spcBef>
                <a:spcPts val="400"/>
              </a:spcBef>
              <a:buClr>
                <a:schemeClr val="dk1"/>
              </a:buClr>
              <a:buSzPct val="68750"/>
            </a:pPr>
            <a:r>
              <a:rPr lang="en-US" sz="1800" b="1" dirty="0" smtClean="0">
                <a:solidFill>
                  <a:schemeClr val="dk1"/>
                </a:solidFill>
              </a:rPr>
              <a:t>–PDR Presentation 4/28/15</a:t>
            </a:r>
          </a:p>
          <a:p>
            <a:pPr lvl="0">
              <a:lnSpc>
                <a:spcPct val="115000"/>
              </a:lnSpc>
              <a:spcBef>
                <a:spcPts val="400"/>
              </a:spcBef>
              <a:buClr>
                <a:schemeClr val="dk1"/>
              </a:buClr>
              <a:buSzPct val="68750"/>
            </a:pPr>
            <a:endParaRPr lang="en-US" sz="1800" b="1" dirty="0" smtClean="0">
              <a:solidFill>
                <a:schemeClr val="dk1"/>
              </a:solidFill>
            </a:endParaRPr>
          </a:p>
          <a:p>
            <a:pPr lvl="0">
              <a:lnSpc>
                <a:spcPct val="115000"/>
              </a:lnSpc>
              <a:spcBef>
                <a:spcPts val="400"/>
              </a:spcBef>
              <a:buClr>
                <a:schemeClr val="dk1"/>
              </a:buClr>
              <a:buSzPct val="68750"/>
            </a:pPr>
            <a:endParaRPr lang="en-US" sz="1800" b="1" dirty="0" smtClean="0">
              <a:solidFill>
                <a:schemeClr val="dk1"/>
              </a:solidFill>
            </a:endParaRPr>
          </a:p>
          <a:p>
            <a:pPr>
              <a:lnSpc>
                <a:spcPct val="115000"/>
              </a:lnSpc>
              <a:spcBef>
                <a:spcPts val="400"/>
              </a:spcBef>
              <a:buClr>
                <a:schemeClr val="dk1"/>
              </a:buClr>
              <a:buSzPct val="68750"/>
            </a:pPr>
            <a:endParaRPr lang="en-US" sz="1600" dirty="0" smtClean="0">
              <a:solidFill>
                <a:schemeClr val="dk1"/>
              </a:solidFill>
            </a:endParaRPr>
          </a:p>
          <a:p>
            <a:pPr lvl="0">
              <a:lnSpc>
                <a:spcPct val="115000"/>
              </a:lnSpc>
              <a:spcBef>
                <a:spcPts val="400"/>
              </a:spcBef>
              <a:buClr>
                <a:schemeClr val="dk1"/>
              </a:buClr>
              <a:buSzPct val="61111"/>
            </a:pPr>
            <a:endParaRPr lang="en-US" sz="1800" b="1" dirty="0" smtClean="0">
              <a:solidFill>
                <a:schemeClr val="dk1"/>
              </a:solidFill>
            </a:endParaRPr>
          </a:p>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dk1"/>
                </a:solidFill>
              </a:rPr>
              <a:t>Preliminary </a:t>
            </a:r>
            <a:r>
              <a:rPr lang="en-US" dirty="0" smtClean="0">
                <a:solidFill>
                  <a:schemeClr val="dk1"/>
                </a:solidFill>
              </a:rPr>
              <a:t>Design </a:t>
            </a:r>
            <a:r>
              <a:rPr lang="en-US" dirty="0">
                <a:solidFill>
                  <a:schemeClr val="dk1"/>
                </a:solidFill>
              </a:rPr>
              <a:t>Phase Activity</a:t>
            </a:r>
            <a:endParaRPr lang="en-US" dirty="0"/>
          </a:p>
        </p:txBody>
      </p:sp>
      <p:graphicFrame>
        <p:nvGraphicFramePr>
          <p:cNvPr id="14" name="Content Placeholder 13"/>
          <p:cNvGraphicFramePr>
            <a:graphicFrameLocks noGrp="1"/>
          </p:cNvGraphicFramePr>
          <p:nvPr>
            <p:ph sz="quarter" idx="13"/>
          </p:nvPr>
        </p:nvGraphicFramePr>
        <p:xfrm>
          <a:off x="485775" y="990602"/>
          <a:ext cx="8218488" cy="5184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07243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Future Plans</a:t>
            </a:r>
            <a:endParaRPr lang="en-US" dirty="0"/>
          </a:p>
        </p:txBody>
      </p:sp>
      <p:graphicFrame>
        <p:nvGraphicFramePr>
          <p:cNvPr id="6" name="Content Placeholder 5"/>
          <p:cNvGraphicFramePr>
            <a:graphicFrameLocks noGrp="1"/>
          </p:cNvGraphicFramePr>
          <p:nvPr>
            <p:ph sz="quarter" idx="13"/>
          </p:nvPr>
        </p:nvGraphicFramePr>
        <p:xfrm>
          <a:off x="485775" y="990602"/>
          <a:ext cx="8218488" cy="5184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45507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895601"/>
            <a:ext cx="8218311" cy="2667000"/>
          </a:xfrm>
        </p:spPr>
        <p:txBody>
          <a:bodyPr>
            <a:normAutofit/>
          </a:bodyPr>
          <a:lstStyle/>
          <a:p>
            <a:pPr marL="0" indent="0" algn="ctr">
              <a:buNone/>
            </a:pPr>
            <a:r>
              <a:rPr lang="en-US" sz="3200" dirty="0" smtClean="0"/>
              <a:t>Questions?</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854656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1473993" y="1658542"/>
            <a:ext cx="4133850" cy="259080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Rectangle 35"/>
          <p:cNvSpPr/>
          <p:nvPr/>
        </p:nvSpPr>
        <p:spPr>
          <a:xfrm>
            <a:off x="1569243" y="1908573"/>
            <a:ext cx="3943350" cy="1500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ysClr val="windowText" lastClr="000000"/>
                </a:solidFill>
              </a:rPr>
              <a:t>Endplate</a:t>
            </a:r>
          </a:p>
        </p:txBody>
      </p:sp>
      <p:sp>
        <p:nvSpPr>
          <p:cNvPr id="5" name="Rounded Rectangle 4"/>
          <p:cNvSpPr/>
          <p:nvPr/>
        </p:nvSpPr>
        <p:spPr>
          <a:xfrm>
            <a:off x="137160" y="5207788"/>
            <a:ext cx="853440" cy="657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AC Power / </a:t>
            </a:r>
          </a:p>
          <a:p>
            <a:pPr algn="ctr"/>
            <a:r>
              <a:rPr lang="en-US" sz="900" dirty="0">
                <a:solidFill>
                  <a:sysClr val="windowText" lastClr="000000"/>
                </a:solidFill>
              </a:rPr>
              <a:t>VARIAC</a:t>
            </a:r>
          </a:p>
        </p:txBody>
      </p:sp>
      <p:sp>
        <p:nvSpPr>
          <p:cNvPr id="11" name="Rounded Rectangle 10"/>
          <p:cNvSpPr/>
          <p:nvPr/>
        </p:nvSpPr>
        <p:spPr>
          <a:xfrm>
            <a:off x="1950243" y="1955010"/>
            <a:ext cx="109538" cy="78581"/>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solidFill>
                  <a:sysClr val="windowText" lastClr="000000"/>
                </a:solidFill>
              </a:rPr>
              <a:t>T/C</a:t>
            </a:r>
          </a:p>
        </p:txBody>
      </p:sp>
      <p:sp>
        <p:nvSpPr>
          <p:cNvPr id="14" name="Rounded Rectangle 13"/>
          <p:cNvSpPr/>
          <p:nvPr/>
        </p:nvSpPr>
        <p:spPr>
          <a:xfrm>
            <a:off x="1052510" y="3345142"/>
            <a:ext cx="360762" cy="3000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ysClr val="windowText" lastClr="000000"/>
                </a:solidFill>
              </a:rPr>
              <a:t>P/S</a:t>
            </a:r>
          </a:p>
        </p:txBody>
      </p:sp>
      <p:sp>
        <p:nvSpPr>
          <p:cNvPr id="37" name="Rectangle 36"/>
          <p:cNvSpPr/>
          <p:nvPr/>
        </p:nvSpPr>
        <p:spPr>
          <a:xfrm>
            <a:off x="1569243" y="3832623"/>
            <a:ext cx="3943350" cy="1500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ysClr val="windowText" lastClr="000000"/>
                </a:solidFill>
              </a:rPr>
              <a:t>Endplate</a:t>
            </a:r>
          </a:p>
        </p:txBody>
      </p:sp>
      <p:sp>
        <p:nvSpPr>
          <p:cNvPr id="38" name="Rectangle 37"/>
          <p:cNvSpPr/>
          <p:nvPr/>
        </p:nvSpPr>
        <p:spPr>
          <a:xfrm>
            <a:off x="1569243" y="3983831"/>
            <a:ext cx="3943350" cy="1500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Heater</a:t>
            </a:r>
          </a:p>
        </p:txBody>
      </p:sp>
      <p:sp>
        <p:nvSpPr>
          <p:cNvPr id="41" name="Rectangle 40"/>
          <p:cNvSpPr/>
          <p:nvPr/>
        </p:nvSpPr>
        <p:spPr>
          <a:xfrm>
            <a:off x="1569243" y="1762126"/>
            <a:ext cx="3943350" cy="1500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Heater</a:t>
            </a:r>
          </a:p>
        </p:txBody>
      </p:sp>
      <p:cxnSp>
        <p:nvCxnSpPr>
          <p:cNvPr id="43" name="Elbow Connector 42"/>
          <p:cNvCxnSpPr>
            <a:stCxn id="38" idx="1"/>
            <a:endCxn id="5" idx="0"/>
          </p:cNvCxnSpPr>
          <p:nvPr/>
        </p:nvCxnSpPr>
        <p:spPr>
          <a:xfrm rot="10800000" flipV="1">
            <a:off x="563883" y="4058841"/>
            <a:ext cx="1005363" cy="114894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291515" y="2604576"/>
            <a:ext cx="638175" cy="657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FAN</a:t>
            </a:r>
          </a:p>
        </p:txBody>
      </p:sp>
      <p:sp>
        <p:nvSpPr>
          <p:cNvPr id="6" name="Rounded Rectangle 5"/>
          <p:cNvSpPr/>
          <p:nvPr/>
        </p:nvSpPr>
        <p:spPr>
          <a:xfrm>
            <a:off x="8291514" y="4397418"/>
            <a:ext cx="638175" cy="657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DAQ</a:t>
            </a:r>
          </a:p>
        </p:txBody>
      </p:sp>
      <p:sp>
        <p:nvSpPr>
          <p:cNvPr id="13" name="Rounded Rectangle 12"/>
          <p:cNvSpPr/>
          <p:nvPr/>
        </p:nvSpPr>
        <p:spPr>
          <a:xfrm>
            <a:off x="5672138" y="3331757"/>
            <a:ext cx="369095" cy="30003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ysClr val="windowText" lastClr="000000"/>
                </a:solidFill>
              </a:rPr>
              <a:t>P/S</a:t>
            </a:r>
          </a:p>
        </p:txBody>
      </p:sp>
      <p:sp>
        <p:nvSpPr>
          <p:cNvPr id="51" name="Rounded Rectangle 50"/>
          <p:cNvSpPr/>
          <p:nvPr/>
        </p:nvSpPr>
        <p:spPr>
          <a:xfrm>
            <a:off x="7254004" y="4832785"/>
            <a:ext cx="638175" cy="657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PC</a:t>
            </a:r>
          </a:p>
        </p:txBody>
      </p:sp>
      <p:sp>
        <p:nvSpPr>
          <p:cNvPr id="62" name="TextBox 61"/>
          <p:cNvSpPr txBox="1"/>
          <p:nvPr/>
        </p:nvSpPr>
        <p:spPr>
          <a:xfrm>
            <a:off x="7574757" y="938042"/>
            <a:ext cx="1354933" cy="1015663"/>
          </a:xfrm>
          <a:prstGeom prst="rect">
            <a:avLst/>
          </a:prstGeom>
          <a:noFill/>
          <a:ln>
            <a:solidFill>
              <a:schemeClr val="tx1"/>
            </a:solidFill>
          </a:ln>
        </p:spPr>
        <p:txBody>
          <a:bodyPr wrap="square" rtlCol="0">
            <a:spAutoFit/>
          </a:bodyPr>
          <a:lstStyle/>
          <a:p>
            <a:pPr marL="128588" indent="-128588">
              <a:buFont typeface="Arial" panose="020B0604020202020204" pitchFamily="34" charset="0"/>
              <a:buChar char="•"/>
            </a:pPr>
            <a:r>
              <a:rPr lang="en-US" sz="1000" dirty="0" smtClean="0"/>
              <a:t>P/S </a:t>
            </a:r>
            <a:r>
              <a:rPr lang="en-US" sz="1000" dirty="0"/>
              <a:t>= Pressure Sensor</a:t>
            </a:r>
          </a:p>
          <a:p>
            <a:pPr marL="128588" indent="-128588">
              <a:buFont typeface="Arial" panose="020B0604020202020204" pitchFamily="34" charset="0"/>
              <a:buChar char="•"/>
            </a:pPr>
            <a:r>
              <a:rPr lang="en-US" sz="1000" dirty="0"/>
              <a:t>T/C = Thermocouple</a:t>
            </a:r>
          </a:p>
          <a:p>
            <a:pPr marL="128588" indent="-128588">
              <a:buFont typeface="Arial" panose="020B0604020202020204" pitchFamily="34" charset="0"/>
              <a:buChar char="•"/>
            </a:pPr>
            <a:r>
              <a:rPr lang="en-US" sz="1000" dirty="0"/>
              <a:t>DAQ = Data Acquisition</a:t>
            </a:r>
          </a:p>
        </p:txBody>
      </p:sp>
      <p:sp>
        <p:nvSpPr>
          <p:cNvPr id="39" name="Rounded Rectangle 38"/>
          <p:cNvSpPr/>
          <p:nvPr/>
        </p:nvSpPr>
        <p:spPr>
          <a:xfrm>
            <a:off x="8153402" y="3418780"/>
            <a:ext cx="776287" cy="657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dirty="0">
                <a:solidFill>
                  <a:schemeClr val="tx1"/>
                </a:solidFill>
              </a:rPr>
              <a:t>LOGIC CONTROL SYSTEM</a:t>
            </a:r>
          </a:p>
        </p:txBody>
      </p:sp>
      <p:sp>
        <p:nvSpPr>
          <p:cNvPr id="58" name="Rounded Rectangle 57"/>
          <p:cNvSpPr/>
          <p:nvPr/>
        </p:nvSpPr>
        <p:spPr>
          <a:xfrm>
            <a:off x="4941093" y="3864176"/>
            <a:ext cx="109538" cy="78581"/>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solidFill>
                  <a:sysClr val="windowText" lastClr="000000"/>
                </a:solidFill>
              </a:rPr>
              <a:t>T/C</a:t>
            </a:r>
          </a:p>
        </p:txBody>
      </p:sp>
      <p:sp>
        <p:nvSpPr>
          <p:cNvPr id="59" name="Rounded Rectangle 58"/>
          <p:cNvSpPr/>
          <p:nvPr/>
        </p:nvSpPr>
        <p:spPr>
          <a:xfrm>
            <a:off x="1921668" y="3873104"/>
            <a:ext cx="109538" cy="78581"/>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solidFill>
                  <a:sysClr val="windowText" lastClr="000000"/>
                </a:solidFill>
              </a:rPr>
              <a:t>T/C</a:t>
            </a:r>
          </a:p>
        </p:txBody>
      </p:sp>
      <p:sp>
        <p:nvSpPr>
          <p:cNvPr id="60" name="Rounded Rectangle 59"/>
          <p:cNvSpPr/>
          <p:nvPr/>
        </p:nvSpPr>
        <p:spPr>
          <a:xfrm>
            <a:off x="4941093" y="1955008"/>
            <a:ext cx="109538" cy="78581"/>
          </a:xfrm>
          <a:prstGeom prst="round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 dirty="0">
                <a:solidFill>
                  <a:sysClr val="windowText" lastClr="000000"/>
                </a:solidFill>
              </a:rPr>
              <a:t>T/C</a:t>
            </a:r>
          </a:p>
        </p:txBody>
      </p:sp>
      <p:sp>
        <p:nvSpPr>
          <p:cNvPr id="65" name="TextBox 64"/>
          <p:cNvSpPr txBox="1"/>
          <p:nvPr/>
        </p:nvSpPr>
        <p:spPr>
          <a:xfrm>
            <a:off x="5974555" y="1527408"/>
            <a:ext cx="1233488" cy="415498"/>
          </a:xfrm>
          <a:prstGeom prst="rect">
            <a:avLst/>
          </a:prstGeom>
          <a:noFill/>
          <a:ln>
            <a:solidFill>
              <a:schemeClr val="tx1"/>
            </a:solidFill>
          </a:ln>
        </p:spPr>
        <p:txBody>
          <a:bodyPr wrap="square" rtlCol="0">
            <a:spAutoFit/>
          </a:bodyPr>
          <a:lstStyle/>
          <a:p>
            <a:pPr algn="ctr"/>
            <a:r>
              <a:rPr lang="en-US" sz="1050" dirty="0"/>
              <a:t>Thermocouples (~22/Plate)</a:t>
            </a:r>
          </a:p>
        </p:txBody>
      </p:sp>
      <p:sp>
        <p:nvSpPr>
          <p:cNvPr id="15" name="Rounded Rectangle 14"/>
          <p:cNvSpPr/>
          <p:nvPr/>
        </p:nvSpPr>
        <p:spPr>
          <a:xfrm>
            <a:off x="6877882" y="2604576"/>
            <a:ext cx="570670" cy="657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ysClr val="windowText" lastClr="000000"/>
                </a:solidFill>
              </a:rPr>
              <a:t>ORIFICE</a:t>
            </a:r>
            <a:br>
              <a:rPr lang="en-US" sz="600" dirty="0">
                <a:solidFill>
                  <a:sysClr val="windowText" lastClr="000000"/>
                </a:solidFill>
              </a:rPr>
            </a:br>
            <a:r>
              <a:rPr lang="en-US" sz="600" dirty="0">
                <a:solidFill>
                  <a:sysClr val="windowText" lastClr="000000"/>
                </a:solidFill>
              </a:rPr>
              <a:t>Plate</a:t>
            </a:r>
          </a:p>
        </p:txBody>
      </p:sp>
      <p:cxnSp>
        <p:nvCxnSpPr>
          <p:cNvPr id="103" name="Elbow Connector 102"/>
          <p:cNvCxnSpPr>
            <a:stCxn id="65" idx="1"/>
            <a:endCxn id="60" idx="3"/>
          </p:cNvCxnSpPr>
          <p:nvPr/>
        </p:nvCxnSpPr>
        <p:spPr>
          <a:xfrm rot="10800000" flipV="1">
            <a:off x="5050631" y="1735157"/>
            <a:ext cx="923924" cy="259142"/>
          </a:xfrm>
          <a:prstGeom prst="bentConnector3">
            <a:avLst>
              <a:gd name="adj1" fmla="val 50000"/>
            </a:avLst>
          </a:prstGeom>
          <a:ln w="12700">
            <a:solidFill>
              <a:schemeClr val="tx1"/>
            </a:solidFill>
            <a:prstDash val="solid"/>
            <a:tailEnd type="triangle"/>
          </a:ln>
          <a:effectLst/>
        </p:spPr>
        <p:style>
          <a:lnRef idx="3">
            <a:schemeClr val="dk1"/>
          </a:lnRef>
          <a:fillRef idx="0">
            <a:schemeClr val="dk1"/>
          </a:fillRef>
          <a:effectRef idx="2">
            <a:schemeClr val="dk1"/>
          </a:effectRef>
          <a:fontRef idx="minor">
            <a:schemeClr val="tx1"/>
          </a:fontRef>
        </p:style>
      </p:cxnSp>
      <p:sp>
        <p:nvSpPr>
          <p:cNvPr id="105" name="TextBox 104"/>
          <p:cNvSpPr txBox="1"/>
          <p:nvPr/>
        </p:nvSpPr>
        <p:spPr>
          <a:xfrm>
            <a:off x="5874304" y="4237912"/>
            <a:ext cx="1241822" cy="253916"/>
          </a:xfrm>
          <a:prstGeom prst="rect">
            <a:avLst/>
          </a:prstGeom>
          <a:noFill/>
          <a:ln>
            <a:solidFill>
              <a:schemeClr val="tx1"/>
            </a:solidFill>
          </a:ln>
        </p:spPr>
        <p:txBody>
          <a:bodyPr wrap="square" rtlCol="0">
            <a:spAutoFit/>
          </a:bodyPr>
          <a:lstStyle/>
          <a:p>
            <a:r>
              <a:rPr lang="en-US" sz="1050" dirty="0"/>
              <a:t>Discharge Area</a:t>
            </a:r>
          </a:p>
        </p:txBody>
      </p:sp>
      <p:cxnSp>
        <p:nvCxnSpPr>
          <p:cNvPr id="107" name="Straight Arrow Connector 106"/>
          <p:cNvCxnSpPr/>
          <p:nvPr/>
        </p:nvCxnSpPr>
        <p:spPr>
          <a:xfrm flipV="1">
            <a:off x="6439494" y="3866003"/>
            <a:ext cx="0" cy="3651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920007" y="1255213"/>
            <a:ext cx="1241822" cy="253916"/>
          </a:xfrm>
          <a:prstGeom prst="rect">
            <a:avLst/>
          </a:prstGeom>
          <a:noFill/>
          <a:ln>
            <a:solidFill>
              <a:schemeClr val="tx1"/>
            </a:solidFill>
          </a:ln>
        </p:spPr>
        <p:txBody>
          <a:bodyPr wrap="square" rtlCol="0">
            <a:spAutoFit/>
          </a:bodyPr>
          <a:lstStyle/>
          <a:p>
            <a:pPr algn="ctr"/>
            <a:r>
              <a:rPr lang="en-US" sz="1050" dirty="0"/>
              <a:t>Housing</a:t>
            </a:r>
          </a:p>
        </p:txBody>
      </p:sp>
      <p:cxnSp>
        <p:nvCxnSpPr>
          <p:cNvPr id="110" name="Straight Arrow Connector 109"/>
          <p:cNvCxnSpPr>
            <a:stCxn id="108" idx="2"/>
            <a:endCxn id="66" idx="0"/>
          </p:cNvCxnSpPr>
          <p:nvPr/>
        </p:nvCxnSpPr>
        <p:spPr>
          <a:xfrm>
            <a:off x="3540918" y="1509129"/>
            <a:ext cx="0" cy="1494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9545" y="3827861"/>
            <a:ext cx="1314451" cy="77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59545" y="2033589"/>
            <a:ext cx="1314451"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07844" y="2043115"/>
            <a:ext cx="1419224" cy="5614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607844" y="3246193"/>
            <a:ext cx="1419224" cy="5812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448551" y="2604575"/>
            <a:ext cx="842963"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448551" y="3236670"/>
            <a:ext cx="842963"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5353051" y="5207788"/>
            <a:ext cx="638175" cy="657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DC Power Supply</a:t>
            </a:r>
          </a:p>
        </p:txBody>
      </p:sp>
      <p:cxnSp>
        <p:nvCxnSpPr>
          <p:cNvPr id="55" name="Elbow Connector 54"/>
          <p:cNvCxnSpPr>
            <a:stCxn id="41" idx="1"/>
            <a:endCxn id="5" idx="0"/>
          </p:cNvCxnSpPr>
          <p:nvPr/>
        </p:nvCxnSpPr>
        <p:spPr>
          <a:xfrm rot="10800000" flipV="1">
            <a:off x="563883" y="1837135"/>
            <a:ext cx="1005363" cy="337065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203954" y="1337163"/>
            <a:ext cx="1241822" cy="253916"/>
          </a:xfrm>
          <a:prstGeom prst="rect">
            <a:avLst/>
          </a:prstGeom>
          <a:noFill/>
          <a:ln>
            <a:solidFill>
              <a:schemeClr val="tx1"/>
            </a:solidFill>
          </a:ln>
        </p:spPr>
        <p:txBody>
          <a:bodyPr wrap="square" rtlCol="0">
            <a:spAutoFit/>
          </a:bodyPr>
          <a:lstStyle/>
          <a:p>
            <a:pPr algn="ctr"/>
            <a:r>
              <a:rPr lang="en-US" sz="1050" dirty="0"/>
              <a:t>Inlet Area</a:t>
            </a:r>
          </a:p>
        </p:txBody>
      </p:sp>
      <p:cxnSp>
        <p:nvCxnSpPr>
          <p:cNvPr id="22" name="Elbow Connector 21"/>
          <p:cNvCxnSpPr>
            <a:stCxn id="115" idx="1"/>
          </p:cNvCxnSpPr>
          <p:nvPr/>
        </p:nvCxnSpPr>
        <p:spPr>
          <a:xfrm rot="10800000" flipV="1">
            <a:off x="70368" y="1464120"/>
            <a:ext cx="133586" cy="59446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6" idx="1"/>
            <a:endCxn id="14" idx="2"/>
          </p:cNvCxnSpPr>
          <p:nvPr/>
        </p:nvCxnSpPr>
        <p:spPr>
          <a:xfrm rot="10800000">
            <a:off x="1232894" y="3645180"/>
            <a:ext cx="7058621" cy="1080851"/>
          </a:xfrm>
          <a:prstGeom prst="bentConnector2">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6" idx="1"/>
            <a:endCxn id="13" idx="2"/>
          </p:cNvCxnSpPr>
          <p:nvPr/>
        </p:nvCxnSpPr>
        <p:spPr>
          <a:xfrm rot="10800000">
            <a:off x="5856684" y="3631795"/>
            <a:ext cx="2434828" cy="1094236"/>
          </a:xfrm>
          <a:prstGeom prst="bentConnector2">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6" idx="1"/>
            <a:endCxn id="15" idx="2"/>
          </p:cNvCxnSpPr>
          <p:nvPr/>
        </p:nvCxnSpPr>
        <p:spPr>
          <a:xfrm rot="10800000">
            <a:off x="7163220" y="3261802"/>
            <a:ext cx="1128295" cy="1464231"/>
          </a:xfrm>
          <a:prstGeom prst="bentConnector2">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6" idx="2"/>
            <a:endCxn id="51" idx="3"/>
          </p:cNvCxnSpPr>
          <p:nvPr/>
        </p:nvCxnSpPr>
        <p:spPr>
          <a:xfrm rot="5400000">
            <a:off x="8198011" y="4748810"/>
            <a:ext cx="106755" cy="718423"/>
          </a:xfrm>
          <a:prstGeom prst="bentConnector2">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6" idx="0"/>
            <a:endCxn id="39" idx="2"/>
          </p:cNvCxnSpPr>
          <p:nvPr/>
        </p:nvCxnSpPr>
        <p:spPr>
          <a:xfrm rot="16200000" flipV="1">
            <a:off x="8415366" y="4202183"/>
            <a:ext cx="321415" cy="69056"/>
          </a:xfrm>
          <a:prstGeom prst="bentConnector3">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5909815" y="3747391"/>
            <a:ext cx="2938463" cy="1789008"/>
          </a:xfrm>
          <a:prstGeom prst="bentConnector3">
            <a:avLst>
              <a:gd name="adj1" fmla="val 10778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39" idx="0"/>
            <a:endCxn id="7" idx="2"/>
          </p:cNvCxnSpPr>
          <p:nvPr/>
        </p:nvCxnSpPr>
        <p:spPr>
          <a:xfrm rot="5400000" flipH="1" flipV="1">
            <a:off x="8497584" y="3305762"/>
            <a:ext cx="156979" cy="69057"/>
          </a:xfrm>
          <a:prstGeom prst="bentConnector3">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39" idx="1"/>
          </p:cNvCxnSpPr>
          <p:nvPr/>
        </p:nvCxnSpPr>
        <p:spPr>
          <a:xfrm rot="10800000">
            <a:off x="7460462" y="2953946"/>
            <a:ext cx="692941" cy="793447"/>
          </a:xfrm>
          <a:prstGeom prst="bentConnector2">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90602" y="152400"/>
            <a:ext cx="4841081" cy="523220"/>
          </a:xfrm>
          <a:prstGeom prst="rect">
            <a:avLst/>
          </a:prstGeom>
          <a:noFill/>
        </p:spPr>
        <p:txBody>
          <a:bodyPr wrap="square" rtlCol="0">
            <a:spAutoFit/>
          </a:bodyPr>
          <a:lstStyle/>
          <a:p>
            <a:r>
              <a:rPr lang="en-US" sz="2800" dirty="0" smtClean="0"/>
              <a:t>Schematic Diagram</a:t>
            </a:r>
            <a:endParaRPr lang="en-US" sz="2800" dirty="0"/>
          </a:p>
        </p:txBody>
      </p:sp>
    </p:spTree>
    <p:extLst>
      <p:ext uri="{BB962C8B-B14F-4D97-AF65-F5344CB8AC3E}">
        <p14:creationId xmlns:p14="http://schemas.microsoft.com/office/powerpoint/2010/main" val="1180326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dk1"/>
                </a:solidFill>
                <a:latin typeface="Arial"/>
                <a:ea typeface="Arial"/>
                <a:cs typeface="Arial"/>
                <a:sym typeface="Arial"/>
              </a:rPr>
              <a:t>3-D System Diagram</a:t>
            </a:r>
          </a:p>
        </p:txBody>
      </p:sp>
      <p:pic>
        <p:nvPicPr>
          <p:cNvPr id="4" name="image08.jpg" descr="HARRIS ISO VIEW.jpg"/>
          <p:cNvPicPr/>
          <p:nvPr/>
        </p:nvPicPr>
        <p:blipFill>
          <a:blip r:embed="rId3"/>
          <a:srcRect/>
          <a:stretch>
            <a:fillRect/>
          </a:stretch>
        </p:blipFill>
        <p:spPr>
          <a:xfrm>
            <a:off x="152400" y="1066800"/>
            <a:ext cx="8839200" cy="5029200"/>
          </a:xfrm>
          <a:prstGeom prst="rect">
            <a:avLst/>
          </a:prstGeom>
          <a:ln/>
        </p:spPr>
      </p:pic>
    </p:spTree>
    <p:extLst>
      <p:ext uri="{BB962C8B-B14F-4D97-AF65-F5344CB8AC3E}">
        <p14:creationId xmlns:p14="http://schemas.microsoft.com/office/powerpoint/2010/main" val="1949615014"/>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dirty="0">
                <a:solidFill>
                  <a:schemeClr val="dk1"/>
                </a:solidFill>
                <a:latin typeface="Arial"/>
                <a:ea typeface="Arial"/>
                <a:cs typeface="Arial"/>
                <a:sym typeface="Arial"/>
              </a:rPr>
              <a:t>3-D </a:t>
            </a:r>
            <a:r>
              <a:rPr lang="en-US" sz="2600" b="1" i="0" u="none" strike="noStrike" cap="none" baseline="0" dirty="0" smtClean="0">
                <a:solidFill>
                  <a:schemeClr val="dk1"/>
                </a:solidFill>
                <a:latin typeface="Arial"/>
                <a:ea typeface="Arial"/>
                <a:cs typeface="Arial"/>
                <a:sym typeface="Arial"/>
              </a:rPr>
              <a:t>360 </a:t>
            </a:r>
            <a:r>
              <a:rPr lang="en-US" sz="2600" b="1" i="0" u="none" strike="noStrike" cap="none" baseline="0" dirty="0" err="1" smtClean="0">
                <a:solidFill>
                  <a:schemeClr val="dk1"/>
                </a:solidFill>
                <a:latin typeface="Arial"/>
                <a:ea typeface="Arial"/>
                <a:cs typeface="Arial"/>
                <a:sym typeface="Arial"/>
              </a:rPr>
              <a:t>Walkaround</a:t>
            </a:r>
            <a:endParaRPr lang="en-US" sz="2600" b="1" i="0" u="none" strike="noStrike" cap="none" baseline="0" dirty="0">
              <a:solidFill>
                <a:schemeClr val="dk1"/>
              </a:solidFill>
              <a:latin typeface="Arial"/>
              <a:ea typeface="Arial"/>
              <a:cs typeface="Arial"/>
              <a:sym typeface="Arial"/>
            </a:endParaRPr>
          </a:p>
        </p:txBody>
      </p:sp>
      <p:pic>
        <p:nvPicPr>
          <p:cNvPr id="2" name="Harris Housi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60426"/>
            <a:ext cx="9144000" cy="5137151"/>
          </a:xfrm>
          <a:prstGeom prst="rect">
            <a:avLst/>
          </a:prstGeom>
        </p:spPr>
      </p:pic>
    </p:spTree>
    <p:extLst>
      <p:ext uri="{BB962C8B-B14F-4D97-AF65-F5344CB8AC3E}">
        <p14:creationId xmlns:p14="http://schemas.microsoft.com/office/powerpoint/2010/main" val="1028721115"/>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Collapse 2">
            <a:hlinkClick r:id="" action="ppaction://media"/>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5"/>
          <a:stretch>
            <a:fillRect/>
          </a:stretch>
        </p:blipFill>
        <p:spPr>
          <a:xfrm>
            <a:off x="215504" y="1351722"/>
            <a:ext cx="8594776" cy="3816764"/>
          </a:xfrm>
        </p:spPr>
      </p:pic>
      <p:sp>
        <p:nvSpPr>
          <p:cNvPr id="110" name="Shape 110"/>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00"/>
              </a:buClr>
              <a:buFont typeface="Arial"/>
              <a:buNone/>
            </a:pPr>
            <a:r>
              <a:rPr lang="en-US" sz="2600" b="1" i="0" u="none" strike="noStrike" cap="none" baseline="0" dirty="0" smtClean="0">
                <a:solidFill>
                  <a:schemeClr val="dk1"/>
                </a:solidFill>
                <a:latin typeface="Arial"/>
                <a:ea typeface="Arial"/>
                <a:cs typeface="Arial"/>
                <a:sym typeface="Arial"/>
                <a:rtl val="0"/>
              </a:rPr>
              <a:t>Collapse Animation</a:t>
            </a:r>
            <a:endParaRPr sz="2600" b="1" i="0" u="none" strike="noStrike" cap="none" baseline="0" dirty="0">
              <a:solidFill>
                <a:schemeClr val="dk1"/>
              </a:solidFill>
              <a:latin typeface="Arial"/>
              <a:ea typeface="Arial"/>
              <a:cs typeface="Arial"/>
              <a:sym typeface="Arial"/>
              <a:rtl val="0"/>
            </a:endParaRPr>
          </a:p>
        </p:txBody>
      </p:sp>
    </p:spTree>
    <p:extLst>
      <p:ext uri="{BB962C8B-B14F-4D97-AF65-F5344CB8AC3E}">
        <p14:creationId xmlns:p14="http://schemas.microsoft.com/office/powerpoint/2010/main" val="2250970781"/>
      </p:ext>
    </p:extLst>
  </p:cSld>
  <p:clrMapOvr>
    <a:masterClrMapping/>
  </p:clrMapOvr>
  <p:transition spd="slow">
    <p:cu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Block Diagram</a:t>
            </a:r>
          </a:p>
        </p:txBody>
      </p:sp>
      <p:sp>
        <p:nvSpPr>
          <p:cNvPr id="116" name="Shape 116"/>
          <p:cNvSpPr/>
          <p:nvPr/>
        </p:nvSpPr>
        <p:spPr>
          <a:xfrm>
            <a:off x="1076775" y="3152364"/>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HARRIS COLD PLATE TEST RIG</a:t>
            </a:r>
          </a:p>
        </p:txBody>
      </p:sp>
      <p:sp>
        <p:nvSpPr>
          <p:cNvPr id="117" name="Shape 117"/>
          <p:cNvSpPr/>
          <p:nvPr/>
        </p:nvSpPr>
        <p:spPr>
          <a:xfrm>
            <a:off x="4641504" y="2788480"/>
            <a:ext cx="2140296"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a:solidFill>
                  <a:schemeClr val="lt1"/>
                </a:solidFill>
                <a:latin typeface="Arial"/>
                <a:ea typeface="Arial"/>
                <a:cs typeface="Arial"/>
                <a:sym typeface="Arial"/>
              </a:rPr>
              <a:t>FLUID </a:t>
            </a:r>
            <a:r>
              <a:rPr lang="en-US" sz="1400" b="0" i="0" u="none" strike="noStrike" cap="none" baseline="0" dirty="0" smtClean="0">
                <a:solidFill>
                  <a:schemeClr val="lt1"/>
                </a:solidFill>
                <a:latin typeface="Arial"/>
                <a:ea typeface="Arial"/>
                <a:cs typeface="Arial"/>
                <a:sym typeface="Arial"/>
              </a:rPr>
              <a:t>DUCT SYSTEM</a:t>
            </a:r>
            <a:endParaRPr lang="en-US" sz="1400" b="0" i="0" u="none" strike="noStrike" cap="none" baseline="0" dirty="0">
              <a:solidFill>
                <a:schemeClr val="lt1"/>
              </a:solidFill>
              <a:latin typeface="Arial"/>
              <a:ea typeface="Arial"/>
              <a:cs typeface="Arial"/>
              <a:sym typeface="Arial"/>
            </a:endParaRPr>
          </a:p>
        </p:txBody>
      </p:sp>
      <p:sp>
        <p:nvSpPr>
          <p:cNvPr id="118" name="Shape 118"/>
          <p:cNvSpPr/>
          <p:nvPr/>
        </p:nvSpPr>
        <p:spPr>
          <a:xfrm>
            <a:off x="4641504" y="3420721"/>
            <a:ext cx="2140296"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a:solidFill>
                  <a:schemeClr val="lt1"/>
                </a:solidFill>
                <a:latin typeface="Arial"/>
                <a:ea typeface="Arial"/>
                <a:cs typeface="Arial"/>
                <a:sym typeface="Arial"/>
              </a:rPr>
              <a:t>POWER </a:t>
            </a:r>
            <a:r>
              <a:rPr lang="en-US" sz="1400" b="0" i="0" u="none" strike="noStrike" cap="none" baseline="0" dirty="0" smtClean="0">
                <a:solidFill>
                  <a:schemeClr val="lt1"/>
                </a:solidFill>
                <a:latin typeface="Arial"/>
                <a:ea typeface="Arial"/>
                <a:cs typeface="Arial"/>
                <a:sym typeface="Arial"/>
              </a:rPr>
              <a:t>SUPPLIES</a:t>
            </a:r>
            <a:endParaRPr lang="en-US" sz="1400" b="0" i="0" u="none" strike="noStrike" cap="none" baseline="0" dirty="0">
              <a:solidFill>
                <a:schemeClr val="lt1"/>
              </a:solidFill>
              <a:latin typeface="Arial"/>
              <a:ea typeface="Arial"/>
              <a:cs typeface="Arial"/>
              <a:sym typeface="Arial"/>
            </a:endParaRPr>
          </a:p>
        </p:txBody>
      </p:sp>
      <p:sp>
        <p:nvSpPr>
          <p:cNvPr id="119" name="Shape 119"/>
          <p:cNvSpPr/>
          <p:nvPr/>
        </p:nvSpPr>
        <p:spPr>
          <a:xfrm>
            <a:off x="4641505" y="1524001"/>
            <a:ext cx="2140297"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a:solidFill>
                  <a:schemeClr val="lt1"/>
                </a:solidFill>
                <a:latin typeface="Arial"/>
                <a:ea typeface="Arial"/>
                <a:cs typeface="Arial"/>
                <a:sym typeface="Arial"/>
              </a:rPr>
              <a:t>HOUSING</a:t>
            </a:r>
          </a:p>
        </p:txBody>
      </p:sp>
      <p:sp>
        <p:nvSpPr>
          <p:cNvPr id="120" name="Shape 120"/>
          <p:cNvSpPr/>
          <p:nvPr/>
        </p:nvSpPr>
        <p:spPr>
          <a:xfrm>
            <a:off x="4641504" y="2156240"/>
            <a:ext cx="2140296"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SENSORS &amp; DAQ</a:t>
            </a:r>
          </a:p>
        </p:txBody>
      </p:sp>
      <p:sp>
        <p:nvSpPr>
          <p:cNvPr id="121" name="Shape 121"/>
          <p:cNvSpPr/>
          <p:nvPr/>
        </p:nvSpPr>
        <p:spPr>
          <a:xfrm>
            <a:off x="4641502" y="4705075"/>
            <a:ext cx="2140298" cy="6926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b="0" i="0" u="none" strike="noStrike" cap="none" baseline="0" dirty="0" smtClean="0">
                <a:solidFill>
                  <a:schemeClr val="lt1"/>
                </a:solidFill>
                <a:latin typeface="+mn-lt"/>
                <a:ea typeface="Arial"/>
                <a:cs typeface="Arial"/>
                <a:sym typeface="Arial"/>
              </a:rPr>
              <a:t>FLUID MANAGEMENT </a:t>
            </a:r>
            <a:r>
              <a:rPr lang="en-US" b="0" i="0" u="none" strike="noStrike" cap="none" baseline="0" dirty="0" smtClean="0">
                <a:solidFill>
                  <a:schemeClr val="lt1"/>
                </a:solidFill>
                <a:latin typeface="+mn-lt"/>
                <a:ea typeface="Arial"/>
                <a:cs typeface="Arial"/>
                <a:sym typeface="Arial"/>
              </a:rPr>
              <a:t>&amp;</a:t>
            </a:r>
            <a:r>
              <a:rPr lang="en-US" b="0" i="0" u="none" strike="noStrike" cap="none" dirty="0" smtClean="0">
                <a:solidFill>
                  <a:schemeClr val="lt1"/>
                </a:solidFill>
                <a:latin typeface="+mn-lt"/>
                <a:ea typeface="Arial"/>
                <a:cs typeface="Arial"/>
                <a:sym typeface="Arial"/>
              </a:rPr>
              <a:t> PULSATION</a:t>
            </a:r>
          </a:p>
        </p:txBody>
      </p:sp>
      <p:sp>
        <p:nvSpPr>
          <p:cNvPr id="122" name="Shape 122"/>
          <p:cNvSpPr/>
          <p:nvPr/>
        </p:nvSpPr>
        <p:spPr>
          <a:xfrm>
            <a:off x="4641504" y="4052960"/>
            <a:ext cx="2140296"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SOFTWARE</a:t>
            </a:r>
          </a:p>
        </p:txBody>
      </p:sp>
      <p:cxnSp>
        <p:nvCxnSpPr>
          <p:cNvPr id="123" name="Shape 123"/>
          <p:cNvCxnSpPr>
            <a:stCxn id="116" idx="3"/>
            <a:endCxn id="119" idx="1"/>
          </p:cNvCxnSpPr>
          <p:nvPr/>
        </p:nvCxnSpPr>
        <p:spPr>
          <a:xfrm flipV="1">
            <a:off x="3051417" y="1792357"/>
            <a:ext cx="1590086" cy="1628363"/>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24" name="Shape 124"/>
          <p:cNvCxnSpPr>
            <a:stCxn id="116" idx="3"/>
            <a:endCxn id="120" idx="1"/>
          </p:cNvCxnSpPr>
          <p:nvPr/>
        </p:nvCxnSpPr>
        <p:spPr>
          <a:xfrm flipV="1">
            <a:off x="3051419" y="2424595"/>
            <a:ext cx="1590087" cy="996124"/>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25" name="Shape 125"/>
          <p:cNvCxnSpPr>
            <a:stCxn id="116" idx="3"/>
            <a:endCxn id="117" idx="1"/>
          </p:cNvCxnSpPr>
          <p:nvPr/>
        </p:nvCxnSpPr>
        <p:spPr>
          <a:xfrm flipV="1">
            <a:off x="3051419" y="3056835"/>
            <a:ext cx="1590087" cy="363884"/>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26" name="Shape 126"/>
          <p:cNvCxnSpPr>
            <a:stCxn id="116" idx="3"/>
            <a:endCxn id="118" idx="1"/>
          </p:cNvCxnSpPr>
          <p:nvPr/>
        </p:nvCxnSpPr>
        <p:spPr>
          <a:xfrm>
            <a:off x="3051419" y="3420720"/>
            <a:ext cx="1590087" cy="268357"/>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27" name="Shape 127"/>
          <p:cNvCxnSpPr>
            <a:stCxn id="116" idx="3"/>
            <a:endCxn id="122" idx="1"/>
          </p:cNvCxnSpPr>
          <p:nvPr/>
        </p:nvCxnSpPr>
        <p:spPr>
          <a:xfrm>
            <a:off x="3051419" y="3420719"/>
            <a:ext cx="1590087" cy="900596"/>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28" name="Shape 128"/>
          <p:cNvCxnSpPr>
            <a:stCxn id="116" idx="3"/>
            <a:endCxn id="121" idx="1"/>
          </p:cNvCxnSpPr>
          <p:nvPr/>
        </p:nvCxnSpPr>
        <p:spPr>
          <a:xfrm>
            <a:off x="3051419" y="3420719"/>
            <a:ext cx="1590085" cy="1630663"/>
          </a:xfrm>
          <a:prstGeom prst="bentConnector3">
            <a:avLst>
              <a:gd name="adj1" fmla="val 50000"/>
            </a:avLst>
          </a:prstGeom>
          <a:noFill/>
          <a:ln w="9525" cap="flat">
            <a:solidFill>
              <a:srgbClr val="031441"/>
            </a:solidFill>
            <a:prstDash val="solid"/>
            <a:round/>
            <a:headEnd type="none" w="med" len="med"/>
            <a:tailEnd type="triangle" w="lg" len="lg"/>
          </a:ln>
        </p:spPr>
      </p:cxnSp>
    </p:spTree>
    <p:extLst>
      <p:ext uri="{BB962C8B-B14F-4D97-AF65-F5344CB8AC3E}">
        <p14:creationId xmlns:p14="http://schemas.microsoft.com/office/powerpoint/2010/main" val="1510901393"/>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HOUSING SUB-SYSTEM</a:t>
            </a:r>
          </a:p>
        </p:txBody>
      </p:sp>
      <p:sp>
        <p:nvSpPr>
          <p:cNvPr id="134" name="Shape 134"/>
          <p:cNvSpPr/>
          <p:nvPr/>
        </p:nvSpPr>
        <p:spPr>
          <a:xfrm>
            <a:off x="1242429" y="3029592"/>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HOUSING</a:t>
            </a:r>
          </a:p>
        </p:txBody>
      </p:sp>
      <p:sp>
        <p:nvSpPr>
          <p:cNvPr id="135" name="Shape 135"/>
          <p:cNvSpPr/>
          <p:nvPr/>
        </p:nvSpPr>
        <p:spPr>
          <a:xfrm>
            <a:off x="4807158" y="3029593"/>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INSULATION</a:t>
            </a:r>
          </a:p>
        </p:txBody>
      </p:sp>
      <p:sp>
        <p:nvSpPr>
          <p:cNvPr id="136" name="Shape 136"/>
          <p:cNvSpPr/>
          <p:nvPr/>
        </p:nvSpPr>
        <p:spPr>
          <a:xfrm>
            <a:off x="4807158" y="3661833"/>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smtClean="0">
                <a:solidFill>
                  <a:schemeClr val="lt1"/>
                </a:solidFill>
                <a:latin typeface="Arial"/>
                <a:ea typeface="Arial"/>
                <a:cs typeface="Arial"/>
                <a:sym typeface="Arial"/>
              </a:rPr>
              <a:t>FRAME</a:t>
            </a:r>
            <a:endParaRPr lang="en-US" sz="1400" b="0" i="0" u="none" strike="noStrike" cap="none" baseline="0" dirty="0">
              <a:solidFill>
                <a:schemeClr val="lt1"/>
              </a:solidFill>
              <a:latin typeface="Arial"/>
              <a:ea typeface="Arial"/>
              <a:cs typeface="Arial"/>
              <a:sym typeface="Arial"/>
            </a:endParaRPr>
          </a:p>
        </p:txBody>
      </p:sp>
      <p:sp>
        <p:nvSpPr>
          <p:cNvPr id="137" name="Shape 137"/>
          <p:cNvSpPr/>
          <p:nvPr/>
        </p:nvSpPr>
        <p:spPr>
          <a:xfrm>
            <a:off x="4807158" y="2397353"/>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HEATERS</a:t>
            </a:r>
          </a:p>
        </p:txBody>
      </p:sp>
      <p:cxnSp>
        <p:nvCxnSpPr>
          <p:cNvPr id="138" name="Shape 138"/>
          <p:cNvCxnSpPr>
            <a:stCxn id="134" idx="3"/>
            <a:endCxn id="137" idx="1"/>
          </p:cNvCxnSpPr>
          <p:nvPr/>
        </p:nvCxnSpPr>
        <p:spPr>
          <a:xfrm flipV="1">
            <a:off x="3217073" y="2665710"/>
            <a:ext cx="1590087" cy="632239"/>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39" name="Shape 139"/>
          <p:cNvCxnSpPr>
            <a:stCxn id="134" idx="3"/>
            <a:endCxn id="135" idx="1"/>
          </p:cNvCxnSpPr>
          <p:nvPr/>
        </p:nvCxnSpPr>
        <p:spPr>
          <a:xfrm>
            <a:off x="3217073" y="3297949"/>
            <a:ext cx="1590087" cy="1"/>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40" name="Shape 140"/>
          <p:cNvCxnSpPr>
            <a:stCxn id="134" idx="3"/>
            <a:endCxn id="136" idx="1"/>
          </p:cNvCxnSpPr>
          <p:nvPr/>
        </p:nvCxnSpPr>
        <p:spPr>
          <a:xfrm>
            <a:off x="3217073" y="3297947"/>
            <a:ext cx="1590087" cy="632243"/>
          </a:xfrm>
          <a:prstGeom prst="bentConnector3">
            <a:avLst>
              <a:gd name="adj1" fmla="val 50000"/>
            </a:avLst>
          </a:prstGeom>
          <a:noFill/>
          <a:ln w="9525" cap="flat">
            <a:solidFill>
              <a:srgbClr val="031441"/>
            </a:solidFill>
            <a:prstDash val="solid"/>
            <a:round/>
            <a:headEnd type="none" w="med" len="med"/>
            <a:tailEnd type="triangle" w="lg" len="lg"/>
          </a:ln>
        </p:spPr>
      </p:cxnSp>
    </p:spTree>
    <p:extLst>
      <p:ext uri="{BB962C8B-B14F-4D97-AF65-F5344CB8AC3E}">
        <p14:creationId xmlns:p14="http://schemas.microsoft.com/office/powerpoint/2010/main" val="382797451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SENSORS &amp; DAQ SUB-SYSTEM</a:t>
            </a:r>
          </a:p>
        </p:txBody>
      </p:sp>
      <p:sp>
        <p:nvSpPr>
          <p:cNvPr id="146" name="Shape 146"/>
          <p:cNvSpPr/>
          <p:nvPr/>
        </p:nvSpPr>
        <p:spPr>
          <a:xfrm>
            <a:off x="1242429" y="3282125"/>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a:solidFill>
                  <a:schemeClr val="lt1"/>
                </a:solidFill>
                <a:latin typeface="Arial"/>
                <a:ea typeface="Arial"/>
                <a:cs typeface="Arial"/>
                <a:sym typeface="Arial"/>
              </a:rPr>
              <a:t>SENSORS &amp; </a:t>
            </a:r>
            <a:r>
              <a:rPr lang="en-US" sz="1400" b="0" i="0" u="none" strike="noStrike" cap="none" baseline="0" dirty="0" smtClean="0">
                <a:solidFill>
                  <a:schemeClr val="lt1"/>
                </a:solidFill>
                <a:latin typeface="Arial"/>
                <a:ea typeface="Arial"/>
                <a:cs typeface="Arial"/>
                <a:sym typeface="Arial"/>
              </a:rPr>
              <a:t>DATA</a:t>
            </a:r>
            <a:r>
              <a:rPr lang="en-US" sz="1400" b="0" i="0" u="none" strike="noStrike" cap="none" dirty="0" smtClean="0">
                <a:solidFill>
                  <a:schemeClr val="lt1"/>
                </a:solidFill>
                <a:latin typeface="Arial"/>
                <a:ea typeface="Arial"/>
                <a:cs typeface="Arial"/>
                <a:sym typeface="Arial"/>
              </a:rPr>
              <a:t> </a:t>
            </a:r>
            <a:r>
              <a:rPr lang="en-US" dirty="0">
                <a:solidFill>
                  <a:schemeClr val="lt1"/>
                </a:solidFill>
              </a:rPr>
              <a:t>A</a:t>
            </a:r>
            <a:r>
              <a:rPr lang="en-US" sz="1400" b="0" i="0" u="none" strike="noStrike" cap="none" dirty="0" smtClean="0">
                <a:solidFill>
                  <a:schemeClr val="lt1"/>
                </a:solidFill>
                <a:latin typeface="Arial"/>
                <a:ea typeface="Arial"/>
                <a:cs typeface="Arial"/>
                <a:sym typeface="Arial"/>
              </a:rPr>
              <a:t>CQUISTION</a:t>
            </a:r>
            <a:endParaRPr lang="en-US" sz="1400" b="0" i="0" u="none" strike="noStrike" cap="none" baseline="0" dirty="0">
              <a:solidFill>
                <a:schemeClr val="lt1"/>
              </a:solidFill>
              <a:latin typeface="Arial"/>
              <a:ea typeface="Arial"/>
              <a:cs typeface="Arial"/>
              <a:sym typeface="Arial"/>
            </a:endParaRPr>
          </a:p>
        </p:txBody>
      </p:sp>
      <p:sp>
        <p:nvSpPr>
          <p:cNvPr id="147" name="Shape 147"/>
          <p:cNvSpPr/>
          <p:nvPr/>
        </p:nvSpPr>
        <p:spPr>
          <a:xfrm>
            <a:off x="4807158" y="2918241"/>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a:solidFill>
                  <a:schemeClr val="lt1"/>
                </a:solidFill>
                <a:latin typeface="Arial"/>
                <a:ea typeface="Arial"/>
                <a:cs typeface="Arial"/>
                <a:sym typeface="Arial"/>
              </a:rPr>
              <a:t>PRESSURE </a:t>
            </a:r>
            <a:r>
              <a:rPr lang="en-US" sz="1400" b="0" i="0" u="none" strike="noStrike" cap="none" baseline="0" dirty="0" smtClean="0">
                <a:solidFill>
                  <a:schemeClr val="lt1"/>
                </a:solidFill>
                <a:latin typeface="Arial"/>
                <a:ea typeface="Arial"/>
                <a:cs typeface="Arial"/>
                <a:sym typeface="Arial"/>
              </a:rPr>
              <a:t>TRANSDUCERS</a:t>
            </a:r>
            <a:endParaRPr lang="en-US" sz="1400" b="0" i="0" u="none" strike="noStrike" cap="none" baseline="0" dirty="0">
              <a:solidFill>
                <a:schemeClr val="lt1"/>
              </a:solidFill>
              <a:latin typeface="Arial"/>
              <a:ea typeface="Arial"/>
              <a:cs typeface="Arial"/>
              <a:sym typeface="Arial"/>
            </a:endParaRPr>
          </a:p>
        </p:txBody>
      </p:sp>
      <p:sp>
        <p:nvSpPr>
          <p:cNvPr id="148" name="Shape 148"/>
          <p:cNvSpPr/>
          <p:nvPr/>
        </p:nvSpPr>
        <p:spPr>
          <a:xfrm>
            <a:off x="4807158" y="3550482"/>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ORIFICE PLATE</a:t>
            </a:r>
          </a:p>
        </p:txBody>
      </p:sp>
      <p:sp>
        <p:nvSpPr>
          <p:cNvPr id="149" name="Shape 149"/>
          <p:cNvSpPr/>
          <p:nvPr/>
        </p:nvSpPr>
        <p:spPr>
          <a:xfrm>
            <a:off x="4807158" y="2286001"/>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smtClean="0">
                <a:solidFill>
                  <a:schemeClr val="lt1"/>
                </a:solidFill>
                <a:latin typeface="Arial"/>
                <a:ea typeface="Arial"/>
                <a:cs typeface="Arial"/>
                <a:sym typeface="Arial"/>
              </a:rPr>
              <a:t>THERMOCOUPLES</a:t>
            </a:r>
            <a:endParaRPr lang="en-US" sz="1400" b="0" i="0" u="none" strike="noStrike" cap="none" baseline="0" dirty="0">
              <a:solidFill>
                <a:schemeClr val="lt1"/>
              </a:solidFill>
              <a:latin typeface="Arial"/>
              <a:ea typeface="Arial"/>
              <a:cs typeface="Arial"/>
              <a:sym typeface="Arial"/>
            </a:endParaRPr>
          </a:p>
        </p:txBody>
      </p:sp>
      <p:sp>
        <p:nvSpPr>
          <p:cNvPr id="150" name="Shape 150"/>
          <p:cNvSpPr/>
          <p:nvPr/>
        </p:nvSpPr>
        <p:spPr>
          <a:xfrm>
            <a:off x="4807158" y="4182721"/>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DAQ</a:t>
            </a:r>
          </a:p>
        </p:txBody>
      </p:sp>
      <p:cxnSp>
        <p:nvCxnSpPr>
          <p:cNvPr id="151" name="Shape 151"/>
          <p:cNvCxnSpPr>
            <a:stCxn id="146" idx="3"/>
            <a:endCxn id="149" idx="1"/>
          </p:cNvCxnSpPr>
          <p:nvPr/>
        </p:nvCxnSpPr>
        <p:spPr>
          <a:xfrm rot="10800000" flipH="1">
            <a:off x="3217072" y="2554480"/>
            <a:ext cx="1590000" cy="996000"/>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52" name="Shape 152"/>
          <p:cNvCxnSpPr>
            <a:stCxn id="146" idx="3"/>
            <a:endCxn id="147" idx="1"/>
          </p:cNvCxnSpPr>
          <p:nvPr/>
        </p:nvCxnSpPr>
        <p:spPr>
          <a:xfrm rot="10800000" flipH="1">
            <a:off x="3217072" y="3186581"/>
            <a:ext cx="1590000" cy="363900"/>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53" name="Shape 153"/>
          <p:cNvCxnSpPr>
            <a:stCxn id="146" idx="3"/>
            <a:endCxn id="148" idx="1"/>
          </p:cNvCxnSpPr>
          <p:nvPr/>
        </p:nvCxnSpPr>
        <p:spPr>
          <a:xfrm>
            <a:off x="3217072" y="3550481"/>
            <a:ext cx="1590000" cy="268500"/>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54" name="Shape 154"/>
          <p:cNvCxnSpPr>
            <a:stCxn id="146" idx="3"/>
            <a:endCxn id="150" idx="1"/>
          </p:cNvCxnSpPr>
          <p:nvPr/>
        </p:nvCxnSpPr>
        <p:spPr>
          <a:xfrm>
            <a:off x="3217072" y="3550480"/>
            <a:ext cx="1590000" cy="900600"/>
          </a:xfrm>
          <a:prstGeom prst="bentConnector3">
            <a:avLst>
              <a:gd name="adj1" fmla="val 50000"/>
            </a:avLst>
          </a:prstGeom>
          <a:noFill/>
          <a:ln w="9525" cap="flat">
            <a:solidFill>
              <a:srgbClr val="031441"/>
            </a:solidFill>
            <a:prstDash val="solid"/>
            <a:round/>
            <a:headEnd type="none" w="med" len="med"/>
            <a:tailEnd type="triangle" w="lg" len="lg"/>
          </a:ln>
        </p:spPr>
      </p:cxnSp>
    </p:spTree>
    <p:extLst>
      <p:ext uri="{BB962C8B-B14F-4D97-AF65-F5344CB8AC3E}">
        <p14:creationId xmlns:p14="http://schemas.microsoft.com/office/powerpoint/2010/main" val="1465810714"/>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FLUID </a:t>
            </a:r>
            <a:r>
              <a:rPr lang="en-US" sz="2800" b="1" i="0" u="none" strike="noStrike" cap="none" baseline="0" dirty="0" smtClean="0">
                <a:solidFill>
                  <a:schemeClr val="dk1"/>
                </a:solidFill>
                <a:latin typeface="Arial"/>
                <a:ea typeface="Arial"/>
                <a:cs typeface="Arial"/>
                <a:sym typeface="Arial"/>
              </a:rPr>
              <a:t>SUB-SYSTEM</a:t>
            </a:r>
            <a:endParaRPr lang="en-US" sz="2800" b="1" i="0" u="none" strike="noStrike" cap="none" baseline="0" dirty="0">
              <a:solidFill>
                <a:schemeClr val="dk1"/>
              </a:solidFill>
              <a:latin typeface="Arial"/>
              <a:ea typeface="Arial"/>
              <a:cs typeface="Arial"/>
              <a:sym typeface="Arial"/>
            </a:endParaRPr>
          </a:p>
        </p:txBody>
      </p:sp>
      <p:sp>
        <p:nvSpPr>
          <p:cNvPr id="160" name="Shape 160"/>
          <p:cNvSpPr/>
          <p:nvPr/>
        </p:nvSpPr>
        <p:spPr>
          <a:xfrm>
            <a:off x="1381576" y="3164877"/>
            <a:ext cx="2140297" cy="735129"/>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FLUID SYSTEM</a:t>
            </a:r>
          </a:p>
        </p:txBody>
      </p:sp>
      <p:sp>
        <p:nvSpPr>
          <p:cNvPr id="161" name="Shape 161"/>
          <p:cNvSpPr/>
          <p:nvPr/>
        </p:nvSpPr>
        <p:spPr>
          <a:xfrm>
            <a:off x="4946305" y="2693873"/>
            <a:ext cx="2140297" cy="735129"/>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EXHAUST TRANSITION</a:t>
            </a:r>
          </a:p>
        </p:txBody>
      </p:sp>
      <p:sp>
        <p:nvSpPr>
          <p:cNvPr id="162" name="Shape 162"/>
          <p:cNvSpPr/>
          <p:nvPr/>
        </p:nvSpPr>
        <p:spPr>
          <a:xfrm>
            <a:off x="4946305" y="3532073"/>
            <a:ext cx="2140297" cy="735129"/>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PRE-ORIFICE PLATE CONSTANT DIAMETER</a:t>
            </a:r>
          </a:p>
        </p:txBody>
      </p:sp>
      <p:sp>
        <p:nvSpPr>
          <p:cNvPr id="163" name="Shape 163"/>
          <p:cNvSpPr/>
          <p:nvPr/>
        </p:nvSpPr>
        <p:spPr>
          <a:xfrm>
            <a:off x="4946305" y="1905001"/>
            <a:ext cx="2140297" cy="735129"/>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PLATE DUCT</a:t>
            </a:r>
          </a:p>
        </p:txBody>
      </p:sp>
      <p:sp>
        <p:nvSpPr>
          <p:cNvPr id="164" name="Shape 164"/>
          <p:cNvSpPr/>
          <p:nvPr/>
        </p:nvSpPr>
        <p:spPr>
          <a:xfrm>
            <a:off x="4946305" y="4370273"/>
            <a:ext cx="2140297" cy="735129"/>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POST-ORIFICE PLATE CONSTANT DIAMETER</a:t>
            </a:r>
          </a:p>
        </p:txBody>
      </p:sp>
      <p:cxnSp>
        <p:nvCxnSpPr>
          <p:cNvPr id="165" name="Shape 165"/>
          <p:cNvCxnSpPr>
            <a:stCxn id="160" idx="3"/>
            <a:endCxn id="163" idx="1"/>
          </p:cNvCxnSpPr>
          <p:nvPr/>
        </p:nvCxnSpPr>
        <p:spPr>
          <a:xfrm flipV="1">
            <a:off x="3521871" y="2272565"/>
            <a:ext cx="1424432" cy="1259875"/>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66" name="Shape 166"/>
          <p:cNvCxnSpPr>
            <a:stCxn id="160" idx="3"/>
            <a:endCxn id="161" idx="1"/>
          </p:cNvCxnSpPr>
          <p:nvPr/>
        </p:nvCxnSpPr>
        <p:spPr>
          <a:xfrm flipV="1">
            <a:off x="3521871" y="3061437"/>
            <a:ext cx="1424432" cy="471004"/>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67" name="Shape 167"/>
          <p:cNvCxnSpPr>
            <a:stCxn id="160" idx="3"/>
            <a:endCxn id="162" idx="1"/>
          </p:cNvCxnSpPr>
          <p:nvPr/>
        </p:nvCxnSpPr>
        <p:spPr>
          <a:xfrm>
            <a:off x="3521871" y="3532441"/>
            <a:ext cx="1424432" cy="367196"/>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68" name="Shape 168"/>
          <p:cNvCxnSpPr>
            <a:stCxn id="160" idx="3"/>
            <a:endCxn id="164" idx="1"/>
          </p:cNvCxnSpPr>
          <p:nvPr/>
        </p:nvCxnSpPr>
        <p:spPr>
          <a:xfrm>
            <a:off x="3521871" y="3532441"/>
            <a:ext cx="1424432" cy="1205396"/>
          </a:xfrm>
          <a:prstGeom prst="bentConnector3">
            <a:avLst>
              <a:gd name="adj1" fmla="val 50000"/>
            </a:avLst>
          </a:prstGeom>
          <a:noFill/>
          <a:ln w="9525" cap="flat">
            <a:solidFill>
              <a:srgbClr val="031441"/>
            </a:solidFill>
            <a:prstDash val="solid"/>
            <a:round/>
            <a:headEnd type="none" w="med" len="med"/>
            <a:tailEnd type="triangle" w="lg" len="lg"/>
          </a:ln>
        </p:spPr>
      </p:cxnSp>
    </p:spTree>
    <p:extLst>
      <p:ext uri="{BB962C8B-B14F-4D97-AF65-F5344CB8AC3E}">
        <p14:creationId xmlns:p14="http://schemas.microsoft.com/office/powerpoint/2010/main" val="1187868118"/>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POWER SUPPLY </a:t>
            </a:r>
            <a:r>
              <a:rPr lang="en-US" sz="2800" b="1" i="0" u="none" strike="noStrike" cap="none" baseline="0" dirty="0" smtClean="0">
                <a:solidFill>
                  <a:schemeClr val="dk1"/>
                </a:solidFill>
                <a:latin typeface="Arial"/>
                <a:ea typeface="Arial"/>
                <a:cs typeface="Arial"/>
                <a:sym typeface="Arial"/>
              </a:rPr>
              <a:t>SUB-SYSTEM</a:t>
            </a:r>
            <a:endParaRPr lang="en-US" sz="2800" b="1" i="0" u="none" strike="noStrike" cap="none" baseline="0" dirty="0">
              <a:solidFill>
                <a:schemeClr val="dk1"/>
              </a:solidFill>
              <a:latin typeface="Arial"/>
              <a:ea typeface="Arial"/>
              <a:cs typeface="Arial"/>
              <a:sym typeface="Arial"/>
            </a:endParaRPr>
          </a:p>
        </p:txBody>
      </p:sp>
      <p:sp>
        <p:nvSpPr>
          <p:cNvPr id="174" name="Shape 174"/>
          <p:cNvSpPr/>
          <p:nvPr/>
        </p:nvSpPr>
        <p:spPr>
          <a:xfrm>
            <a:off x="1623429" y="2954685"/>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POWER SUPPL</a:t>
            </a:r>
            <a:r>
              <a:rPr lang="en-US">
                <a:solidFill>
                  <a:schemeClr val="lt1"/>
                </a:solidFill>
              </a:rPr>
              <a:t>IE</a:t>
            </a:r>
            <a:r>
              <a:rPr lang="en-US" sz="1400" b="0" i="0" u="none" strike="noStrike" cap="none" baseline="0">
                <a:solidFill>
                  <a:schemeClr val="lt1"/>
                </a:solidFill>
                <a:latin typeface="Arial"/>
                <a:ea typeface="Arial"/>
                <a:cs typeface="Arial"/>
                <a:sym typeface="Arial"/>
              </a:rPr>
              <a:t>S</a:t>
            </a:r>
          </a:p>
        </p:txBody>
      </p:sp>
      <p:sp>
        <p:nvSpPr>
          <p:cNvPr id="175" name="Shape 175"/>
          <p:cNvSpPr/>
          <p:nvPr/>
        </p:nvSpPr>
        <p:spPr>
          <a:xfrm>
            <a:off x="5188158" y="2590801"/>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AC POWER SUPPLY</a:t>
            </a:r>
            <a:br>
              <a:rPr lang="en-US" sz="1400" b="0" i="0" u="none" strike="noStrike" cap="none" baseline="0">
                <a:solidFill>
                  <a:schemeClr val="lt1"/>
                </a:solidFill>
                <a:latin typeface="Arial"/>
                <a:ea typeface="Arial"/>
                <a:cs typeface="Arial"/>
                <a:sym typeface="Arial"/>
              </a:rPr>
            </a:br>
            <a:r>
              <a:rPr lang="en-US" sz="1400" b="0" i="0" u="none" strike="noStrike" cap="none" baseline="0">
                <a:solidFill>
                  <a:schemeClr val="lt1"/>
                </a:solidFill>
                <a:latin typeface="Arial"/>
                <a:ea typeface="Arial"/>
                <a:cs typeface="Arial"/>
                <a:sym typeface="Arial"/>
              </a:rPr>
              <a:t>(VARIAC)</a:t>
            </a:r>
          </a:p>
        </p:txBody>
      </p:sp>
      <p:sp>
        <p:nvSpPr>
          <p:cNvPr id="176" name="Shape 176"/>
          <p:cNvSpPr/>
          <p:nvPr/>
        </p:nvSpPr>
        <p:spPr>
          <a:xfrm>
            <a:off x="5188158" y="3223042"/>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DC POWER SUPPLY</a:t>
            </a:r>
          </a:p>
        </p:txBody>
      </p:sp>
      <p:cxnSp>
        <p:nvCxnSpPr>
          <p:cNvPr id="177" name="Shape 177"/>
          <p:cNvCxnSpPr>
            <a:stCxn id="174" idx="3"/>
            <a:endCxn id="175" idx="1"/>
          </p:cNvCxnSpPr>
          <p:nvPr/>
        </p:nvCxnSpPr>
        <p:spPr>
          <a:xfrm rot="10800000" flipH="1">
            <a:off x="3598072" y="2859141"/>
            <a:ext cx="1590000" cy="363900"/>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78" name="Shape 178"/>
          <p:cNvCxnSpPr>
            <a:stCxn id="174" idx="3"/>
            <a:endCxn id="176" idx="1"/>
          </p:cNvCxnSpPr>
          <p:nvPr/>
        </p:nvCxnSpPr>
        <p:spPr>
          <a:xfrm>
            <a:off x="3598072" y="3223041"/>
            <a:ext cx="1590000" cy="268500"/>
          </a:xfrm>
          <a:prstGeom prst="bentConnector3">
            <a:avLst>
              <a:gd name="adj1" fmla="val 50000"/>
            </a:avLst>
          </a:prstGeom>
          <a:noFill/>
          <a:ln w="9525" cap="flat">
            <a:solidFill>
              <a:srgbClr val="031441"/>
            </a:solidFill>
            <a:prstDash val="solid"/>
            <a:round/>
            <a:headEnd type="none" w="med" len="med"/>
            <a:tailEnd type="triangle" w="lg" len="lg"/>
          </a:ln>
        </p:spPr>
      </p:cxnSp>
    </p:spTree>
    <p:extLst>
      <p:ext uri="{BB962C8B-B14F-4D97-AF65-F5344CB8AC3E}">
        <p14:creationId xmlns:p14="http://schemas.microsoft.com/office/powerpoint/2010/main" val="143685030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sz="quarter" idx="13"/>
          </p:nvPr>
        </p:nvSpPr>
        <p:spPr>
          <a:xfrm>
            <a:off x="485423" y="990600"/>
            <a:ext cx="8218311" cy="53340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dk1"/>
              </a:buClr>
              <a:buSzPct val="25000"/>
              <a:buNone/>
            </a:pPr>
            <a:r>
              <a:rPr lang="en-US" sz="2800" b="0" i="0" strike="noStrike" cap="none" baseline="0" dirty="0" smtClean="0">
                <a:solidFill>
                  <a:schemeClr val="dk1"/>
                </a:solidFill>
                <a:latin typeface="Arial"/>
                <a:ea typeface="Arial"/>
                <a:cs typeface="Arial"/>
                <a:sym typeface="Arial"/>
              </a:rPr>
              <a:t>Harris Corporation Representatives</a:t>
            </a:r>
          </a:p>
          <a:p>
            <a:pPr marL="514350" lvl="1" indent="-285750">
              <a:lnSpc>
                <a:spcPct val="115000"/>
              </a:lnSpc>
              <a:spcBef>
                <a:spcPts val="0"/>
              </a:spcBef>
              <a:spcAft>
                <a:spcPts val="0"/>
              </a:spcAft>
              <a:buClr>
                <a:schemeClr val="dk1"/>
              </a:buClr>
              <a:buSzPct val="100000"/>
              <a:buFont typeface="Arial" panose="020B0604020202020204" pitchFamily="34" charset="0"/>
              <a:buChar char="•"/>
            </a:pPr>
            <a:r>
              <a:rPr lang="en-US" sz="1800" dirty="0" smtClean="0">
                <a:solidFill>
                  <a:schemeClr val="dk1"/>
                </a:solidFill>
              </a:rPr>
              <a:t>Donald George</a:t>
            </a:r>
          </a:p>
          <a:p>
            <a:pPr marL="514350" lvl="1" indent="-285750">
              <a:lnSpc>
                <a:spcPct val="115000"/>
              </a:lnSpc>
              <a:spcBef>
                <a:spcPts val="0"/>
              </a:spcBef>
              <a:spcAft>
                <a:spcPts val="0"/>
              </a:spcAft>
              <a:buClr>
                <a:schemeClr val="dk1"/>
              </a:buClr>
              <a:buSzPct val="100000"/>
              <a:buFont typeface="Arial" panose="020B0604020202020204" pitchFamily="34" charset="0"/>
              <a:buChar char="•"/>
            </a:pPr>
            <a:r>
              <a:rPr lang="en-US" sz="1800" dirty="0" smtClean="0">
                <a:solidFill>
                  <a:schemeClr val="dk1"/>
                </a:solidFill>
              </a:rPr>
              <a:t>Joel Johnson</a:t>
            </a:r>
          </a:p>
          <a:p>
            <a:pPr marL="342900" marR="0" lvl="0" indent="-342900" algn="l" rtl="0">
              <a:lnSpc>
                <a:spcPct val="115000"/>
              </a:lnSpc>
              <a:spcBef>
                <a:spcPts val="0"/>
              </a:spcBef>
              <a:spcAft>
                <a:spcPts val="0"/>
              </a:spcAft>
              <a:buClr>
                <a:schemeClr val="dk1"/>
              </a:buClr>
              <a:buSzPct val="25000"/>
            </a:pPr>
            <a:endParaRPr lang="en-US" sz="1600" b="0" i="0" u="none" strike="noStrike" cap="none" baseline="0" dirty="0" smtClean="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None/>
            </a:pPr>
            <a:r>
              <a:rPr lang="en-US" sz="2800" dirty="0" smtClean="0">
                <a:solidFill>
                  <a:schemeClr val="dk1"/>
                </a:solidFill>
              </a:rPr>
              <a:t>Technical Advisor</a:t>
            </a:r>
            <a:r>
              <a:rPr lang="en-US" sz="2000" dirty="0" smtClean="0">
                <a:solidFill>
                  <a:schemeClr val="dk1"/>
                </a:solidFill>
              </a:rPr>
              <a:t>: </a:t>
            </a:r>
            <a:r>
              <a:rPr lang="en-US" sz="2000" dirty="0" err="1" smtClean="0">
                <a:solidFill>
                  <a:schemeClr val="dk1"/>
                </a:solidFill>
              </a:rPr>
              <a:t>Yingying</a:t>
            </a:r>
            <a:r>
              <a:rPr lang="en-US" sz="2000" dirty="0" smtClean="0">
                <a:solidFill>
                  <a:schemeClr val="dk1"/>
                </a:solidFill>
              </a:rPr>
              <a:t> Wang</a:t>
            </a:r>
            <a:endParaRPr lang="en-US" sz="1600" dirty="0" smtClean="0">
              <a:solidFill>
                <a:schemeClr val="dk1"/>
              </a:solidFill>
            </a:endParaRPr>
          </a:p>
          <a:p>
            <a:pPr marL="0" marR="0" lvl="0" indent="0" algn="l" rtl="0">
              <a:lnSpc>
                <a:spcPct val="115000"/>
              </a:lnSpc>
              <a:spcBef>
                <a:spcPts val="0"/>
              </a:spcBef>
              <a:spcAft>
                <a:spcPts val="0"/>
              </a:spcAft>
              <a:buClr>
                <a:schemeClr val="dk1"/>
              </a:buClr>
              <a:buSzPct val="25000"/>
              <a:buNone/>
            </a:pPr>
            <a:r>
              <a:rPr lang="en-US" sz="2800" dirty="0" smtClean="0">
                <a:solidFill>
                  <a:schemeClr val="dk1"/>
                </a:solidFill>
              </a:rPr>
              <a:t>ME Faculty Advisor:</a:t>
            </a:r>
            <a:r>
              <a:rPr lang="en-US" sz="2000" dirty="0" smtClean="0">
                <a:solidFill>
                  <a:schemeClr val="dk1"/>
                </a:solidFill>
              </a:rPr>
              <a:t> Professor Kurt </a:t>
            </a:r>
            <a:r>
              <a:rPr lang="en-US" sz="2000" dirty="0" err="1" smtClean="0">
                <a:solidFill>
                  <a:schemeClr val="dk1"/>
                </a:solidFill>
              </a:rPr>
              <a:t>Stresau</a:t>
            </a:r>
            <a:endParaRPr lang="en-US" sz="2000" dirty="0" smtClean="0">
              <a:solidFill>
                <a:schemeClr val="dk1"/>
              </a:solidFill>
            </a:endParaRPr>
          </a:p>
          <a:p>
            <a:pPr marL="342900" marR="0" lvl="0" indent="-342900" algn="l" rtl="0">
              <a:lnSpc>
                <a:spcPct val="115000"/>
              </a:lnSpc>
              <a:spcBef>
                <a:spcPts val="0"/>
              </a:spcBef>
              <a:spcAft>
                <a:spcPts val="0"/>
              </a:spcAft>
              <a:buClr>
                <a:schemeClr val="dk1"/>
              </a:buClr>
              <a:buSzPct val="25000"/>
            </a:pPr>
            <a:endParaRPr lang="en-US" sz="1600" b="0" i="0" u="none" strike="noStrike" cap="none" baseline="0" dirty="0" smtClean="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ct val="25000"/>
              <a:buNone/>
            </a:pPr>
            <a:r>
              <a:rPr lang="en-US" sz="2800" b="0" i="0" strike="noStrike" cap="none" baseline="0" dirty="0" smtClean="0">
                <a:solidFill>
                  <a:schemeClr val="dk1"/>
                </a:solidFill>
                <a:latin typeface="Arial"/>
                <a:ea typeface="Arial"/>
                <a:cs typeface="Arial"/>
                <a:sym typeface="Arial"/>
              </a:rPr>
              <a:t>    </a:t>
            </a:r>
            <a:r>
              <a:rPr lang="en-US" sz="2800" b="0" i="0" u="sng" strike="noStrike" cap="none" baseline="0" dirty="0" smtClean="0">
                <a:solidFill>
                  <a:schemeClr val="dk1"/>
                </a:solidFill>
                <a:latin typeface="Arial"/>
                <a:ea typeface="Arial"/>
                <a:cs typeface="Arial"/>
                <a:sym typeface="Arial"/>
              </a:rPr>
              <a:t>ME Team</a:t>
            </a:r>
            <a:r>
              <a:rPr lang="en-US" sz="2600" b="0" i="0" u="none" strike="noStrike" cap="none" baseline="0" dirty="0" smtClean="0">
                <a:solidFill>
                  <a:schemeClr val="dk1"/>
                </a:solidFill>
                <a:latin typeface="Arial"/>
                <a:ea typeface="Arial"/>
                <a:cs typeface="Arial"/>
                <a:sym typeface="Arial"/>
              </a:rPr>
              <a:t>				</a:t>
            </a:r>
            <a:r>
              <a:rPr lang="en-US" sz="2800" b="0" i="0" u="sng" strike="noStrike" cap="none" baseline="0" dirty="0" smtClean="0">
                <a:solidFill>
                  <a:schemeClr val="dk1"/>
                </a:solidFill>
                <a:latin typeface="Arial"/>
                <a:ea typeface="Arial"/>
                <a:cs typeface="Arial"/>
                <a:sym typeface="Arial"/>
              </a:rPr>
              <a:t>EE</a:t>
            </a:r>
            <a:r>
              <a:rPr lang="en-US" sz="2800" b="0" i="0" u="sng" strike="noStrike" cap="none" dirty="0" smtClean="0">
                <a:solidFill>
                  <a:schemeClr val="dk1"/>
                </a:solidFill>
                <a:latin typeface="Arial"/>
                <a:ea typeface="Arial"/>
                <a:cs typeface="Arial"/>
                <a:sym typeface="Arial"/>
              </a:rPr>
              <a:t> Team</a:t>
            </a:r>
            <a:endParaRPr lang="en-US" sz="2800" u="sng" dirty="0" smtClean="0">
              <a:solidFill>
                <a:schemeClr val="dk1"/>
              </a:solidFill>
            </a:endParaRPr>
          </a:p>
          <a:p>
            <a:pPr marL="0" marR="0" lvl="0" indent="0" algn="l" rtl="0">
              <a:lnSpc>
                <a:spcPct val="115000"/>
              </a:lnSpc>
              <a:spcBef>
                <a:spcPts val="0"/>
              </a:spcBef>
              <a:spcAft>
                <a:spcPts val="0"/>
              </a:spcAft>
              <a:buClr>
                <a:schemeClr val="dk1"/>
              </a:buClr>
              <a:buSzPct val="25000"/>
              <a:buNone/>
            </a:pPr>
            <a:r>
              <a:rPr lang="en-US" dirty="0"/>
              <a:t> </a:t>
            </a:r>
            <a:r>
              <a:rPr lang="en-US" dirty="0" smtClean="0"/>
              <a:t>    </a:t>
            </a:r>
            <a:r>
              <a:rPr lang="en-US" sz="2000" dirty="0" smtClean="0"/>
              <a:t>Francisco Avila  				Patrick </a:t>
            </a:r>
            <a:r>
              <a:rPr lang="en-US" sz="2000" dirty="0" err="1" smtClean="0"/>
              <a:t>Armengol</a:t>
            </a:r>
            <a:endParaRPr lang="en-US" sz="2000" dirty="0" smtClean="0"/>
          </a:p>
          <a:p>
            <a:pPr marL="0" indent="0">
              <a:buNone/>
            </a:pPr>
            <a:r>
              <a:rPr lang="en-US" sz="2000" dirty="0" smtClean="0"/>
              <a:t>     Jason Carver  				Adam Blair	</a:t>
            </a:r>
          </a:p>
          <a:p>
            <a:pPr marL="0" indent="0">
              <a:buNone/>
            </a:pPr>
            <a:r>
              <a:rPr lang="en-US" sz="2000" dirty="0" smtClean="0"/>
              <a:t>     </a:t>
            </a:r>
            <a:r>
              <a:rPr lang="en-US" sz="2000" dirty="0" err="1" smtClean="0"/>
              <a:t>Beyonel</a:t>
            </a:r>
            <a:r>
              <a:rPr lang="en-US" sz="2000" dirty="0" smtClean="0"/>
              <a:t> Joseph  				</a:t>
            </a:r>
            <a:r>
              <a:rPr lang="en-US" dirty="0" smtClean="0"/>
              <a:t>Eric </a:t>
            </a:r>
            <a:r>
              <a:rPr lang="en-US" dirty="0"/>
              <a:t>Guest</a:t>
            </a:r>
          </a:p>
          <a:p>
            <a:pPr marL="0" indent="0">
              <a:buNone/>
            </a:pPr>
            <a:r>
              <a:rPr lang="en-US" sz="2000" dirty="0" smtClean="0"/>
              <a:t>     Jonathan Lopez   				</a:t>
            </a:r>
            <a:r>
              <a:rPr lang="en-US" dirty="0" err="1"/>
              <a:t>JinJin</a:t>
            </a:r>
            <a:r>
              <a:rPr lang="en-US" dirty="0"/>
              <a:t> </a:t>
            </a:r>
            <a:r>
              <a:rPr lang="en-US" dirty="0" smtClean="0"/>
              <a:t>Lin</a:t>
            </a:r>
            <a:endParaRPr lang="en-US" dirty="0"/>
          </a:p>
          <a:p>
            <a:pPr marL="0" indent="0">
              <a:buNone/>
            </a:pPr>
            <a:r>
              <a:rPr lang="en-US" sz="2000" dirty="0" smtClean="0"/>
              <a:t>     Dan </a:t>
            </a:r>
            <a:r>
              <a:rPr lang="en-US" sz="2000" dirty="0" err="1" smtClean="0"/>
              <a:t>Zehl</a:t>
            </a:r>
            <a:endParaRPr lang="en-US" sz="2000" dirty="0" smtClean="0"/>
          </a:p>
        </p:txBody>
      </p:sp>
      <p:sp>
        <p:nvSpPr>
          <p:cNvPr id="56" name="Shape 56"/>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600" b="1" i="0" u="none" strike="noStrike" cap="none" baseline="0" dirty="0">
                <a:solidFill>
                  <a:schemeClr val="dk1"/>
                </a:solidFill>
                <a:latin typeface="Arial"/>
                <a:ea typeface="Arial"/>
                <a:cs typeface="Arial"/>
                <a:sym typeface="Arial"/>
              </a:rPr>
              <a:t>Team Member Introduction</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SOFTWARE </a:t>
            </a:r>
            <a:r>
              <a:rPr lang="en-US" sz="2800" b="1" i="0" u="none" strike="noStrike" cap="none" baseline="0" dirty="0" smtClean="0">
                <a:solidFill>
                  <a:schemeClr val="dk1"/>
                </a:solidFill>
                <a:latin typeface="Arial"/>
                <a:ea typeface="Arial"/>
                <a:cs typeface="Arial"/>
                <a:sym typeface="Arial"/>
              </a:rPr>
              <a:t>SUB-SYSTEM</a:t>
            </a:r>
            <a:endParaRPr lang="en-US" sz="2800" b="1" i="0" u="none" strike="noStrike" cap="none" baseline="0" dirty="0">
              <a:solidFill>
                <a:schemeClr val="dk1"/>
              </a:solidFill>
              <a:latin typeface="Arial"/>
              <a:ea typeface="Arial"/>
              <a:cs typeface="Arial"/>
              <a:sym typeface="Arial"/>
            </a:endParaRPr>
          </a:p>
        </p:txBody>
      </p:sp>
      <p:sp>
        <p:nvSpPr>
          <p:cNvPr id="184" name="Shape 184"/>
          <p:cNvSpPr/>
          <p:nvPr/>
        </p:nvSpPr>
        <p:spPr>
          <a:xfrm>
            <a:off x="1524000" y="2971804"/>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SOFTWARE</a:t>
            </a:r>
          </a:p>
        </p:txBody>
      </p:sp>
      <p:sp>
        <p:nvSpPr>
          <p:cNvPr id="185" name="Shape 185"/>
          <p:cNvSpPr/>
          <p:nvPr/>
        </p:nvSpPr>
        <p:spPr>
          <a:xfrm>
            <a:off x="5281475" y="2590801"/>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LABVIEW (NI VI)</a:t>
            </a:r>
          </a:p>
        </p:txBody>
      </p:sp>
      <p:cxnSp>
        <p:nvCxnSpPr>
          <p:cNvPr id="186" name="Shape 186"/>
          <p:cNvCxnSpPr>
            <a:stCxn id="184" idx="3"/>
            <a:endCxn id="185" idx="1"/>
          </p:cNvCxnSpPr>
          <p:nvPr/>
        </p:nvCxnSpPr>
        <p:spPr>
          <a:xfrm flipV="1">
            <a:off x="3498644" y="2859157"/>
            <a:ext cx="1782833" cy="381003"/>
          </a:xfrm>
          <a:prstGeom prst="bentConnector3">
            <a:avLst>
              <a:gd name="adj1" fmla="val 50000"/>
            </a:avLst>
          </a:prstGeom>
          <a:noFill/>
          <a:ln w="9525" cap="flat">
            <a:solidFill>
              <a:srgbClr val="031441"/>
            </a:solidFill>
            <a:prstDash val="solid"/>
            <a:round/>
            <a:headEnd type="none" w="med" len="med"/>
            <a:tailEnd type="triangle" w="lg" len="lg"/>
          </a:ln>
        </p:spPr>
      </p:cxnSp>
      <p:sp>
        <p:nvSpPr>
          <p:cNvPr id="6" name="Shape 185"/>
          <p:cNvSpPr/>
          <p:nvPr/>
        </p:nvSpPr>
        <p:spPr>
          <a:xfrm>
            <a:off x="5281475" y="3279915"/>
            <a:ext cx="1974642" cy="685800"/>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smtClean="0">
                <a:solidFill>
                  <a:schemeClr val="lt1"/>
                </a:solidFill>
                <a:latin typeface="Arial"/>
                <a:ea typeface="Arial"/>
                <a:cs typeface="Arial"/>
                <a:sym typeface="Arial"/>
              </a:rPr>
              <a:t>MATLAB</a:t>
            </a:r>
          </a:p>
          <a:p>
            <a:pPr marL="0" marR="0" lvl="0" indent="0" algn="ctr" rtl="0">
              <a:lnSpc>
                <a:spcPct val="100000"/>
              </a:lnSpc>
              <a:spcBef>
                <a:spcPts val="0"/>
              </a:spcBef>
              <a:spcAft>
                <a:spcPts val="0"/>
              </a:spcAft>
              <a:buClr>
                <a:schemeClr val="lt1"/>
              </a:buClr>
              <a:buSzPct val="25000"/>
              <a:buFont typeface="Arial"/>
              <a:buNone/>
            </a:pPr>
            <a:r>
              <a:rPr lang="en-US" dirty="0" smtClean="0">
                <a:solidFill>
                  <a:schemeClr val="lt1"/>
                </a:solidFill>
              </a:rPr>
              <a:t>(DATA POST PROCESSING)</a:t>
            </a:r>
            <a:endParaRPr lang="en-US" sz="1400" b="0" i="0" u="none" strike="noStrike" cap="none" baseline="0" dirty="0">
              <a:solidFill>
                <a:schemeClr val="lt1"/>
              </a:solidFill>
              <a:latin typeface="Arial"/>
              <a:ea typeface="Arial"/>
              <a:cs typeface="Arial"/>
              <a:sym typeface="Arial"/>
            </a:endParaRPr>
          </a:p>
        </p:txBody>
      </p:sp>
      <p:cxnSp>
        <p:nvCxnSpPr>
          <p:cNvPr id="12" name="Shape 186"/>
          <p:cNvCxnSpPr>
            <a:stCxn id="184" idx="3"/>
            <a:endCxn id="6" idx="1"/>
          </p:cNvCxnSpPr>
          <p:nvPr/>
        </p:nvCxnSpPr>
        <p:spPr>
          <a:xfrm>
            <a:off x="3498644" y="3240159"/>
            <a:ext cx="1782833" cy="382656"/>
          </a:xfrm>
          <a:prstGeom prst="bentConnector3">
            <a:avLst>
              <a:gd name="adj1" fmla="val 50000"/>
            </a:avLst>
          </a:prstGeom>
          <a:noFill/>
          <a:ln w="9525" cap="flat">
            <a:solidFill>
              <a:srgbClr val="031441"/>
            </a:solidFill>
            <a:prstDash val="solid"/>
            <a:round/>
            <a:headEnd type="none" w="med" len="med"/>
            <a:tailEnd type="triangle" w="lg" len="lg"/>
          </a:ln>
        </p:spPr>
      </p:cxnSp>
    </p:spTree>
    <p:extLst>
      <p:ext uri="{BB962C8B-B14F-4D97-AF65-F5344CB8AC3E}">
        <p14:creationId xmlns:p14="http://schemas.microsoft.com/office/powerpoint/2010/main" val="1856206564"/>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FAN &amp; LCS </a:t>
            </a:r>
            <a:r>
              <a:rPr lang="en-US" sz="2800" b="1" i="0" u="none" strike="noStrike" cap="none" baseline="0" dirty="0" smtClean="0">
                <a:solidFill>
                  <a:schemeClr val="dk1"/>
                </a:solidFill>
                <a:latin typeface="Arial"/>
                <a:ea typeface="Arial"/>
                <a:cs typeface="Arial"/>
                <a:sym typeface="Arial"/>
              </a:rPr>
              <a:t>SUB-SYSTEM</a:t>
            </a:r>
            <a:endParaRPr lang="en-US" sz="2800" b="1" i="0" u="none" strike="noStrike" cap="none" baseline="0" dirty="0">
              <a:solidFill>
                <a:schemeClr val="dk1"/>
              </a:solidFill>
              <a:latin typeface="Arial"/>
              <a:ea typeface="Arial"/>
              <a:cs typeface="Arial"/>
              <a:sym typeface="Arial"/>
            </a:endParaRPr>
          </a:p>
        </p:txBody>
      </p:sp>
      <p:sp>
        <p:nvSpPr>
          <p:cNvPr id="192" name="Shape 192"/>
          <p:cNvSpPr/>
          <p:nvPr/>
        </p:nvSpPr>
        <p:spPr>
          <a:xfrm>
            <a:off x="1547229" y="3030885"/>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smtClean="0">
                <a:solidFill>
                  <a:schemeClr val="lt1"/>
                </a:solidFill>
                <a:latin typeface="Arial"/>
                <a:ea typeface="Arial"/>
                <a:cs typeface="Arial"/>
                <a:sym typeface="Arial"/>
              </a:rPr>
              <a:t>FLUID MANAGEMENT</a:t>
            </a:r>
            <a:endParaRPr lang="en-US" sz="1400" b="0" i="0" u="none" strike="noStrike" cap="none" baseline="0" dirty="0">
              <a:solidFill>
                <a:schemeClr val="lt1"/>
              </a:solidFill>
              <a:latin typeface="Arial"/>
              <a:ea typeface="Arial"/>
              <a:cs typeface="Arial"/>
              <a:sym typeface="Arial"/>
            </a:endParaRPr>
          </a:p>
        </p:txBody>
      </p:sp>
      <p:sp>
        <p:nvSpPr>
          <p:cNvPr id="193" name="Shape 193"/>
          <p:cNvSpPr/>
          <p:nvPr/>
        </p:nvSpPr>
        <p:spPr>
          <a:xfrm>
            <a:off x="5111958" y="2667001"/>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a:solidFill>
                  <a:schemeClr val="lt1"/>
                </a:solidFill>
                <a:latin typeface="Arial"/>
                <a:ea typeface="Arial"/>
                <a:cs typeface="Arial"/>
                <a:sym typeface="Arial"/>
              </a:rPr>
              <a:t>FAN</a:t>
            </a:r>
          </a:p>
        </p:txBody>
      </p:sp>
      <p:sp>
        <p:nvSpPr>
          <p:cNvPr id="194" name="Shape 194"/>
          <p:cNvSpPr/>
          <p:nvPr/>
        </p:nvSpPr>
        <p:spPr>
          <a:xfrm>
            <a:off x="5111958" y="3299242"/>
            <a:ext cx="1974642" cy="536713"/>
          </a:xfrm>
          <a:prstGeom prst="roundRect">
            <a:avLst>
              <a:gd name="adj" fmla="val 16667"/>
            </a:avLst>
          </a:prstGeom>
          <a:solidFill>
            <a:schemeClr val="accent1"/>
          </a:solidFill>
          <a:ln w="25400" cap="flat">
            <a:solidFill>
              <a:srgbClr val="04103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400" b="0" i="0" u="none" strike="noStrike" cap="none" baseline="0" dirty="0">
                <a:solidFill>
                  <a:schemeClr val="lt1"/>
                </a:solidFill>
                <a:latin typeface="Arial"/>
                <a:ea typeface="Arial"/>
                <a:cs typeface="Arial"/>
                <a:sym typeface="Arial"/>
              </a:rPr>
              <a:t>LINEAR CONTROL SYSTEM</a:t>
            </a:r>
          </a:p>
        </p:txBody>
      </p:sp>
      <p:cxnSp>
        <p:nvCxnSpPr>
          <p:cNvPr id="195" name="Shape 195"/>
          <p:cNvCxnSpPr>
            <a:stCxn id="192" idx="3"/>
            <a:endCxn id="193" idx="1"/>
          </p:cNvCxnSpPr>
          <p:nvPr/>
        </p:nvCxnSpPr>
        <p:spPr>
          <a:xfrm rot="10800000" flipH="1">
            <a:off x="3521872" y="2935341"/>
            <a:ext cx="1590000" cy="363900"/>
          </a:xfrm>
          <a:prstGeom prst="bentConnector3">
            <a:avLst>
              <a:gd name="adj1" fmla="val 50000"/>
            </a:avLst>
          </a:prstGeom>
          <a:noFill/>
          <a:ln w="9525" cap="flat">
            <a:solidFill>
              <a:srgbClr val="031441"/>
            </a:solidFill>
            <a:prstDash val="solid"/>
            <a:round/>
            <a:headEnd type="none" w="med" len="med"/>
            <a:tailEnd type="triangle" w="lg" len="lg"/>
          </a:ln>
        </p:spPr>
      </p:cxnSp>
      <p:cxnSp>
        <p:nvCxnSpPr>
          <p:cNvPr id="196" name="Shape 196"/>
          <p:cNvCxnSpPr>
            <a:stCxn id="192" idx="3"/>
            <a:endCxn id="194" idx="1"/>
          </p:cNvCxnSpPr>
          <p:nvPr/>
        </p:nvCxnSpPr>
        <p:spPr>
          <a:xfrm>
            <a:off x="3521872" y="3299241"/>
            <a:ext cx="1590000" cy="268500"/>
          </a:xfrm>
          <a:prstGeom prst="bentConnector3">
            <a:avLst>
              <a:gd name="adj1" fmla="val 50000"/>
            </a:avLst>
          </a:prstGeom>
          <a:noFill/>
          <a:ln w="9525" cap="flat">
            <a:solidFill>
              <a:srgbClr val="031441"/>
            </a:solidFill>
            <a:prstDash val="solid"/>
            <a:round/>
            <a:headEnd type="none" w="med" len="med"/>
            <a:tailEnd type="triangle" w="lg" len="lg"/>
          </a:ln>
        </p:spPr>
      </p:cxnSp>
    </p:spTree>
    <p:extLst>
      <p:ext uri="{BB962C8B-B14F-4D97-AF65-F5344CB8AC3E}">
        <p14:creationId xmlns:p14="http://schemas.microsoft.com/office/powerpoint/2010/main" val="2221123775"/>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Interface Matrix</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46" y="890380"/>
            <a:ext cx="8077131" cy="5417291"/>
          </a:xfrm>
          <a:prstGeom prst="rect">
            <a:avLst/>
          </a:prstGeom>
        </p:spPr>
      </p:pic>
    </p:spTree>
    <p:extLst>
      <p:ext uri="{BB962C8B-B14F-4D97-AF65-F5344CB8AC3E}">
        <p14:creationId xmlns:p14="http://schemas.microsoft.com/office/powerpoint/2010/main" val="2501572680"/>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3671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Agenda</a:t>
            </a:r>
            <a:endParaRPr lang="en-US" sz="2600" b="1" i="0" u="none" strike="noStrike" cap="none" baseline="0" dirty="0">
              <a:solidFill>
                <a:schemeClr val="dk1"/>
              </a:solidFill>
              <a:latin typeface="Arial"/>
              <a:ea typeface="Arial"/>
              <a:cs typeface="Arial"/>
              <a:sym typeface="Arial"/>
            </a:endParaRPr>
          </a:p>
        </p:txBody>
      </p:sp>
      <p:sp>
        <p:nvSpPr>
          <p:cNvPr id="62" name="Shape 62"/>
          <p:cNvSpPr txBox="1"/>
          <p:nvPr/>
        </p:nvSpPr>
        <p:spPr>
          <a:xfrm>
            <a:off x="216125" y="778801"/>
            <a:ext cx="8529300" cy="5474097"/>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800" b="0" i="0" u="none" strike="noStrike" cap="none" baseline="0" dirty="0" smtClean="0">
                <a:solidFill>
                  <a:srgbClr val="FF0000"/>
                </a:solidFill>
                <a:latin typeface="Arial"/>
                <a:ea typeface="Arial"/>
                <a:cs typeface="Arial"/>
                <a:sym typeface="Arial"/>
              </a:rPr>
              <a:t>	</a:t>
            </a:r>
            <a:r>
              <a:rPr lang="en-US" sz="2000" i="0" u="none" strike="noStrike" cap="none" baseline="0" dirty="0" smtClean="0">
                <a:solidFill>
                  <a:schemeClr val="tx1"/>
                </a:solidFill>
                <a:latin typeface="Arial"/>
                <a:ea typeface="Arial"/>
                <a:cs typeface="Arial"/>
                <a:sym typeface="Arial"/>
              </a:rPr>
              <a:t>•</a:t>
            </a:r>
            <a:r>
              <a:rPr lang="en-US" sz="2000" i="0" u="none" strike="noStrike" cap="none" baseline="0" dirty="0">
                <a:solidFill>
                  <a:schemeClr val="tx1"/>
                </a:solidFill>
                <a:latin typeface="Arial"/>
                <a:ea typeface="Arial"/>
                <a:cs typeface="Arial"/>
                <a:sym typeface="Arial"/>
              </a:rPr>
              <a:t>Objective of Project</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i="0" u="none" strike="noStrike" cap="none" baseline="0" dirty="0" smtClean="0">
                <a:solidFill>
                  <a:schemeClr val="tx1"/>
                </a:solidFill>
                <a:latin typeface="Arial"/>
                <a:ea typeface="Arial"/>
                <a:cs typeface="Arial"/>
                <a:sym typeface="Arial"/>
              </a:rPr>
              <a:t>•</a:t>
            </a:r>
            <a:r>
              <a:rPr lang="en-US" sz="2000" i="0" u="none" strike="noStrike" cap="none" baseline="0" dirty="0">
                <a:solidFill>
                  <a:schemeClr val="tx1"/>
                </a:solidFill>
                <a:latin typeface="Arial"/>
                <a:ea typeface="Arial"/>
                <a:cs typeface="Arial"/>
                <a:sym typeface="Arial"/>
              </a:rPr>
              <a:t>Requirements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Diagrams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3200" b="1" i="0" u="none" strike="noStrike" cap="none" baseline="0" dirty="0" smtClean="0">
                <a:solidFill>
                  <a:srgbClr val="FF0000"/>
                </a:solidFill>
                <a:latin typeface="Arial"/>
                <a:ea typeface="Arial"/>
                <a:cs typeface="Arial"/>
                <a:sym typeface="Arial"/>
              </a:rPr>
              <a:t>•</a:t>
            </a:r>
            <a:r>
              <a:rPr lang="en-US" sz="3200" b="1" i="0" u="none" strike="noStrike" cap="none" baseline="0" dirty="0">
                <a:solidFill>
                  <a:srgbClr val="FF0000"/>
                </a:solidFill>
                <a:latin typeface="Arial"/>
                <a:ea typeface="Arial"/>
                <a:cs typeface="Arial"/>
                <a:sym typeface="Arial"/>
              </a:rPr>
              <a:t>Trade Studies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Performance</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Planned Course of Action / </a:t>
            </a:r>
            <a:r>
              <a:rPr lang="en-US" sz="2000" b="0" i="0" u="none" strike="noStrike" cap="none" baseline="0" dirty="0" smtClean="0">
                <a:solidFill>
                  <a:schemeClr val="dk1"/>
                </a:solidFill>
                <a:latin typeface="Arial"/>
                <a:ea typeface="Arial"/>
                <a:cs typeface="Arial"/>
                <a:sym typeface="Arial"/>
              </a:rPr>
              <a:t>Schedule</a:t>
            </a:r>
            <a:endParaRPr sz="2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886859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p:cNvSpPr>
                <a:spLocks noGrp="1"/>
              </p:cNvSpPr>
              <p:nvPr>
                <p:ph sz="quarter" idx="13"/>
              </p:nvPr>
            </p:nvSpPr>
            <p:spPr/>
            <p:txBody>
              <a:bodyPr>
                <a:normAutofit/>
              </a:bodyPr>
              <a:lstStyle/>
              <a:p>
                <a:r>
                  <a:rPr lang="en-US" dirty="0" smtClean="0"/>
                  <a:t>The test article dimensions were chosen to simulate a parallel plate channel so that the walls had no effect on the centerline velocity.</a:t>
                </a:r>
              </a:p>
              <a:p>
                <a:r>
                  <a:rPr lang="en-US" dirty="0" smtClean="0"/>
                  <a:t>The total test article length shall be long enough for both hydraulically and thermally developed flow.</a:t>
                </a:r>
              </a:p>
              <a:p>
                <a:endParaRPr lang="en-US" dirty="0"/>
              </a:p>
              <a:p>
                <a:r>
                  <a:rPr lang="en-US" dirty="0" smtClean="0"/>
                  <a:t>The dimensions of the test article will be:</a:t>
                </a:r>
              </a:p>
              <a:p>
                <a:pPr lvl="1"/>
                <a:r>
                  <a:rPr lang="en-US" sz="2000" dirty="0" smtClean="0"/>
                  <a:t>Length (L)</a:t>
                </a:r>
              </a:p>
              <a:p>
                <a:pPr lvl="1"/>
                <a:r>
                  <a:rPr lang="en-US" sz="2000" dirty="0" smtClean="0"/>
                  <a:t>Width (w)</a:t>
                </a:r>
              </a:p>
              <a:p>
                <a:pPr lvl="1"/>
                <a:r>
                  <a:rPr lang="en-US" sz="2000" dirty="0" smtClean="0"/>
                  <a:t>Height (H), between two plates</a:t>
                </a:r>
              </a:p>
              <a:p>
                <a:pPr lvl="1"/>
                <a:r>
                  <a:rPr lang="en-US" sz="2000" dirty="0" smtClean="0"/>
                  <a:t>Thickness (t)</a:t>
                </a:r>
              </a:p>
              <a:p>
                <a:pPr lvl="1"/>
                <a:endParaRPr lang="en-US" sz="2000" dirty="0" smtClean="0"/>
              </a:p>
              <a:p>
                <a:pPr lvl="1"/>
                <a:r>
                  <a:rPr lang="en-US" sz="2000" dirty="0" smtClean="0"/>
                  <a:t>Hydraulic diameter: </a:t>
                </a:r>
                <a14:m>
                  <m:oMath xmlns:m="http://schemas.openxmlformats.org/officeDocument/2006/math">
                    <m:sSub>
                      <m:sSubPr>
                        <m:ctrlPr>
                          <a:rPr lang="en-US" sz="2000" i="1" smtClean="0">
                            <a:latin typeface="Cambria Math"/>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h</m:t>
                        </m:r>
                      </m:sub>
                    </m:sSub>
                    <m:r>
                      <a:rPr lang="en-US" sz="2000" b="0" i="1" smtClean="0">
                        <a:latin typeface="Cambria Math" panose="02040503050406030204" pitchFamily="18" charset="0"/>
                      </a:rPr>
                      <m:t>=</m:t>
                    </m:r>
                    <m:f>
                      <m:fPr>
                        <m:ctrlPr>
                          <a:rPr lang="en-US" sz="2000" b="0" i="1" smtClean="0">
                            <a:latin typeface="Cambria Math"/>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𝑤h</m:t>
                        </m:r>
                      </m:num>
                      <m:den>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h</m:t>
                        </m:r>
                      </m:den>
                    </m:f>
                  </m:oMath>
                </a14:m>
                <a:endParaRPr lang="en-US" sz="2000" dirty="0" smtClean="0"/>
              </a:p>
            </p:txBody>
          </p:sp>
        </mc:Choice>
        <mc:Fallback xmlns="">
          <p:sp>
            <p:nvSpPr>
              <p:cNvPr id="5" name="Content Placeholder 4"/>
              <p:cNvSpPr>
                <a:spLocks noGrp="1" noRot="1" noChangeAspect="1" noMove="1" noResize="1" noEditPoints="1" noAdjustHandles="1" noChangeArrowheads="1" noChangeShapeType="1" noTextEdit="1"/>
              </p:cNvSpPr>
              <p:nvPr>
                <p:ph sz="quarter" idx="13"/>
              </p:nvPr>
            </p:nvSpPr>
            <p:spPr>
              <a:blipFill rotWithShape="0">
                <a:blip r:embed="rId2"/>
                <a:stretch>
                  <a:fillRect l="-1780" t="-1412"/>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Test Article Dimensions</a:t>
            </a:r>
            <a:endParaRPr lang="en-US" dirty="0"/>
          </a:p>
        </p:txBody>
      </p:sp>
      <p:pic>
        <p:nvPicPr>
          <p:cNvPr id="6" name="Picture 5" descr="C:\Users\da964535\Downloads\Endplate Assembly Isometric 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7" y="3247559"/>
            <a:ext cx="4172531" cy="276130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4789843" y="4191000"/>
            <a:ext cx="2688879" cy="1602464"/>
          </a:xfrm>
          <a:prstGeom prst="straightConnector1">
            <a:avLst/>
          </a:prstGeom>
          <a:ln w="63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599942" y="4853734"/>
            <a:ext cx="269626" cy="276999"/>
          </a:xfrm>
          <a:prstGeom prst="rect">
            <a:avLst/>
          </a:prstGeom>
          <a:noFill/>
        </p:spPr>
        <p:txBody>
          <a:bodyPr wrap="none" rtlCol="0">
            <a:spAutoFit/>
          </a:bodyPr>
          <a:lstStyle/>
          <a:p>
            <a:r>
              <a:rPr lang="en-US" sz="1200" dirty="0" smtClean="0"/>
              <a:t>L</a:t>
            </a:r>
            <a:endParaRPr lang="en-US" sz="1200" dirty="0"/>
          </a:p>
        </p:txBody>
      </p:sp>
      <p:cxnSp>
        <p:nvCxnSpPr>
          <p:cNvPr id="12" name="Straight Arrow Connector 11"/>
          <p:cNvCxnSpPr/>
          <p:nvPr/>
        </p:nvCxnSpPr>
        <p:spPr>
          <a:xfrm flipV="1">
            <a:off x="7742389" y="5424672"/>
            <a:ext cx="637153" cy="401387"/>
          </a:xfrm>
          <a:prstGeom prst="straightConnector1">
            <a:avLst/>
          </a:prstGeom>
          <a:ln w="63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020780" y="5549061"/>
            <a:ext cx="298764" cy="276999"/>
          </a:xfrm>
          <a:prstGeom prst="rect">
            <a:avLst/>
          </a:prstGeom>
          <a:noFill/>
        </p:spPr>
        <p:txBody>
          <a:bodyPr wrap="square" rtlCol="0">
            <a:spAutoFit/>
          </a:bodyPr>
          <a:lstStyle/>
          <a:p>
            <a:r>
              <a:rPr lang="en-US" sz="1200" dirty="0" smtClean="0"/>
              <a:t>w</a:t>
            </a:r>
            <a:endParaRPr lang="en-US" sz="1200" dirty="0"/>
          </a:p>
        </p:txBody>
      </p:sp>
      <p:cxnSp>
        <p:nvCxnSpPr>
          <p:cNvPr id="15" name="Straight Arrow Connector 14"/>
          <p:cNvCxnSpPr/>
          <p:nvPr/>
        </p:nvCxnSpPr>
        <p:spPr>
          <a:xfrm flipV="1">
            <a:off x="8379540" y="5217012"/>
            <a:ext cx="0" cy="175067"/>
          </a:xfrm>
          <a:prstGeom prst="straightConnector1">
            <a:avLst/>
          </a:prstGeom>
          <a:ln w="63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362361" y="5189206"/>
            <a:ext cx="295274" cy="276999"/>
          </a:xfrm>
          <a:prstGeom prst="rect">
            <a:avLst/>
          </a:prstGeom>
          <a:noFill/>
        </p:spPr>
        <p:txBody>
          <a:bodyPr wrap="none" rtlCol="0">
            <a:spAutoFit/>
          </a:bodyPr>
          <a:lstStyle/>
          <a:p>
            <a:r>
              <a:rPr lang="en-US" sz="1200" dirty="0" smtClean="0"/>
              <a:t>H</a:t>
            </a:r>
            <a:endParaRPr lang="en-US" sz="1200" dirty="0"/>
          </a:p>
        </p:txBody>
      </p:sp>
    </p:spTree>
    <p:extLst>
      <p:ext uri="{BB962C8B-B14F-4D97-AF65-F5344CB8AC3E}">
        <p14:creationId xmlns:p14="http://schemas.microsoft.com/office/powerpoint/2010/main" val="2172649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normAutofit/>
              </a:bodyPr>
              <a:lstStyle/>
              <a:p>
                <a:pPr marL="0" indent="0">
                  <a:buNone/>
                </a:pPr>
                <a:r>
                  <a:rPr lang="en-US" sz="1800" dirty="0" smtClean="0"/>
                  <a:t>Boundary layer length (</a:t>
                </a:r>
                <a14:m>
                  <m:oMath xmlns:m="http://schemas.openxmlformats.org/officeDocument/2006/math">
                    <m:r>
                      <a:rPr lang="en-US" sz="1800" i="1" smtClean="0">
                        <a:latin typeface="Cambria Math" panose="02040503050406030204" pitchFamily="18" charset="0"/>
                        <a:ea typeface="Cambria Math" panose="02040503050406030204" pitchFamily="18" charset="0"/>
                      </a:rPr>
                      <m:t>𝛿</m:t>
                    </m:r>
                  </m:oMath>
                </a14:m>
                <a:r>
                  <a:rPr lang="en-US" sz="1800" dirty="0" smtClean="0"/>
                  <a:t>) :  </a:t>
                </a:r>
                <a14:m>
                  <m:oMath xmlns:m="http://schemas.openxmlformats.org/officeDocument/2006/math">
                    <m:r>
                      <a:rPr lang="en-US" sz="1800" i="1">
                        <a:latin typeface="Cambria Math" panose="02040503050406030204" pitchFamily="18" charset="0"/>
                        <a:ea typeface="Cambria Math" panose="02040503050406030204" pitchFamily="18" charset="0"/>
                      </a:rPr>
                      <m:t>𝛿</m:t>
                    </m:r>
                    <m:r>
                      <a:rPr lang="en-US" sz="1800" i="1">
                        <a:latin typeface="Cambria Math" panose="02040503050406030204" pitchFamily="18" charset="0"/>
                        <a:ea typeface="Cambria Math" panose="02040503050406030204" pitchFamily="18" charset="0"/>
                      </a:rPr>
                      <m:t>=</m:t>
                    </m:r>
                    <m:f>
                      <m:fPr>
                        <m:ctrlPr>
                          <a:rPr lang="en-US" sz="1800" i="1">
                            <a:latin typeface="Cambria Math"/>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5</m:t>
                        </m:r>
                        <m:r>
                          <a:rPr lang="en-US" sz="1800" i="1">
                            <a:latin typeface="Cambria Math" panose="02040503050406030204" pitchFamily="18" charset="0"/>
                            <a:ea typeface="Cambria Math" panose="02040503050406030204" pitchFamily="18" charset="0"/>
                          </a:rPr>
                          <m:t>𝑥</m:t>
                        </m:r>
                      </m:num>
                      <m:den>
                        <m:rad>
                          <m:radPr>
                            <m:degHide m:val="on"/>
                            <m:ctrlPr>
                              <a:rPr lang="en-US" sz="1800" i="1">
                                <a:latin typeface="Cambria Math"/>
                                <a:ea typeface="Cambria Math" panose="02040503050406030204" pitchFamily="18" charset="0"/>
                              </a:rPr>
                            </m:ctrlPr>
                          </m:radPr>
                          <m:deg/>
                          <m:e>
                            <m:sSub>
                              <m:sSubPr>
                                <m:ctrlPr>
                                  <a:rPr lang="en-US" sz="1800" i="1">
                                    <a:latin typeface="Cambria Math"/>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𝑅𝑒</m:t>
                                </m:r>
                              </m:e>
                              <m:sub>
                                <m:r>
                                  <a:rPr lang="en-US" sz="1800" i="1">
                                    <a:latin typeface="Cambria Math" panose="02040503050406030204" pitchFamily="18" charset="0"/>
                                    <a:ea typeface="Cambria Math" panose="02040503050406030204" pitchFamily="18" charset="0"/>
                                  </a:rPr>
                                  <m:t>𝑥</m:t>
                                </m:r>
                              </m:sub>
                            </m:sSub>
                          </m:e>
                        </m:rad>
                      </m:den>
                    </m:f>
                  </m:oMath>
                </a14:m>
                <a:endParaRPr lang="en-US" sz="1800" dirty="0" smtClean="0"/>
              </a:p>
              <a:p>
                <a:r>
                  <a:rPr lang="en-US" sz="1800" dirty="0"/>
                  <a:t>Fully developed at </a:t>
                </a:r>
                <a14:m>
                  <m:oMath xmlns:m="http://schemas.openxmlformats.org/officeDocument/2006/math">
                    <m:r>
                      <a:rPr lang="en-US" sz="1800" i="1">
                        <a:latin typeface="Cambria Math" panose="02040503050406030204" pitchFamily="18" charset="0"/>
                        <a:ea typeface="Cambria Math" panose="02040503050406030204" pitchFamily="18" charset="0"/>
                      </a:rPr>
                      <m:t>𝛿</m:t>
                    </m:r>
                  </m:oMath>
                </a14:m>
                <a:r>
                  <a:rPr lang="en-US" sz="1800" dirty="0"/>
                  <a:t> = H/2,</a:t>
                </a:r>
                <a:r>
                  <a:rPr lang="en-US" sz="1800" dirty="0" smtClean="0"/>
                  <a:t>	</a:t>
                </a:r>
                <a14:m>
                  <m:oMath xmlns:m="http://schemas.openxmlformats.org/officeDocument/2006/math">
                    <m:r>
                      <m:rPr>
                        <m:sty m:val="p"/>
                      </m:rPr>
                      <a:rPr lang="en-US" sz="1800" i="1">
                        <a:latin typeface="Cambria Math" panose="02040503050406030204" pitchFamily="18" charset="0"/>
                      </a:rPr>
                      <m:t>H</m:t>
                    </m:r>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10</m:t>
                        </m:r>
                        <m:sSub>
                          <m:sSubPr>
                            <m:ctrlPr>
                              <a:rPr lang="en-US" sz="1800" i="1">
                                <a:latin typeface="Cambria Math"/>
                              </a:rPr>
                            </m:ctrlPr>
                          </m:sSubPr>
                          <m:e>
                            <m:r>
                              <a:rPr lang="en-US" sz="1800" i="1">
                                <a:latin typeface="Cambria Math" panose="02040503050406030204" pitchFamily="18" charset="0"/>
                              </a:rPr>
                              <m:t>𝑥</m:t>
                            </m:r>
                          </m:e>
                          <m:sub>
                            <m:r>
                              <a:rPr lang="en-US" sz="1800" i="1">
                                <a:latin typeface="Cambria Math" panose="02040503050406030204" pitchFamily="18" charset="0"/>
                              </a:rPr>
                              <m:t>𝑓𝑑</m:t>
                            </m:r>
                            <m:r>
                              <a:rPr lang="en-US" sz="1800" i="1">
                                <a:latin typeface="Cambria Math" panose="02040503050406030204" pitchFamily="18" charset="0"/>
                              </a:rPr>
                              <m:t>,</m:t>
                            </m:r>
                            <m:r>
                              <a:rPr lang="en-US" sz="1800" i="1">
                                <a:latin typeface="Cambria Math" panose="02040503050406030204" pitchFamily="18" charset="0"/>
                              </a:rPr>
                              <m:t>h</m:t>
                            </m:r>
                          </m:sub>
                        </m:sSub>
                      </m:num>
                      <m:den>
                        <m:rad>
                          <m:radPr>
                            <m:degHide m:val="on"/>
                            <m:ctrlPr>
                              <a:rPr lang="en-US" sz="1800" i="1">
                                <a:latin typeface="Cambria Math"/>
                              </a:rPr>
                            </m:ctrlPr>
                          </m:radPr>
                          <m:deg/>
                          <m:e>
                            <m:sSub>
                              <m:sSubPr>
                                <m:ctrlPr>
                                  <a:rPr lang="en-US" sz="1800" i="1">
                                    <a:latin typeface="Cambria Math"/>
                                  </a:rPr>
                                </m:ctrlPr>
                              </m:sSubPr>
                              <m:e>
                                <m:r>
                                  <a:rPr lang="en-US" sz="1800" i="1">
                                    <a:latin typeface="Cambria Math" panose="02040503050406030204" pitchFamily="18" charset="0"/>
                                  </a:rPr>
                                  <m:t>𝑅𝑒</m:t>
                                </m:r>
                              </m:e>
                              <m:sub>
                                <m:sSub>
                                  <m:sSubPr>
                                    <m:ctrlPr>
                                      <a:rPr lang="en-US" sz="1800" i="1">
                                        <a:latin typeface="Cambria Math"/>
                                      </a:rPr>
                                    </m:ctrlPr>
                                  </m:sSubPr>
                                  <m:e>
                                    <m:r>
                                      <a:rPr lang="en-US" sz="1800" i="1">
                                        <a:latin typeface="Cambria Math" panose="02040503050406030204" pitchFamily="18" charset="0"/>
                                      </a:rPr>
                                      <m:t>𝑥</m:t>
                                    </m:r>
                                  </m:e>
                                  <m:sub>
                                    <m:r>
                                      <a:rPr lang="en-US" sz="1800" i="1">
                                        <a:latin typeface="Cambria Math" panose="02040503050406030204" pitchFamily="18" charset="0"/>
                                      </a:rPr>
                                      <m:t>𝑓𝑑</m:t>
                                    </m:r>
                                    <m:r>
                                      <a:rPr lang="en-US" sz="1800" i="1">
                                        <a:latin typeface="Cambria Math" panose="02040503050406030204" pitchFamily="18" charset="0"/>
                                      </a:rPr>
                                      <m:t>,</m:t>
                                    </m:r>
                                    <m:r>
                                      <a:rPr lang="en-US" sz="1800" i="1">
                                        <a:latin typeface="Cambria Math" panose="02040503050406030204" pitchFamily="18" charset="0"/>
                                      </a:rPr>
                                      <m:t>h</m:t>
                                    </m:r>
                                  </m:sub>
                                </m:sSub>
                              </m:sub>
                            </m:sSub>
                          </m:e>
                        </m:rad>
                      </m:den>
                    </m:f>
                  </m:oMath>
                </a14:m>
                <a:endParaRPr lang="en-US" sz="1800" dirty="0" smtClean="0"/>
              </a:p>
              <a:p>
                <a:pPr marL="0" indent="0">
                  <a:buNone/>
                </a:pPr>
                <a:r>
                  <a:rPr lang="en-US" sz="1400" dirty="0" smtClean="0"/>
                  <a:t>For </a:t>
                </a:r>
                <a14:m>
                  <m:oMath xmlns:m="http://schemas.openxmlformats.org/officeDocument/2006/math">
                    <m:sSub>
                      <m:sSubPr>
                        <m:ctrlPr>
                          <a:rPr lang="en-US" sz="1400" i="1">
                            <a:latin typeface="Cambria Math"/>
                          </a:rPr>
                        </m:ctrlPr>
                      </m:sSubPr>
                      <m:e>
                        <m:r>
                          <a:rPr lang="en-US" sz="1400" i="1">
                            <a:latin typeface="Cambria Math" panose="02040503050406030204" pitchFamily="18" charset="0"/>
                          </a:rPr>
                          <m:t>𝑅𝑒</m:t>
                        </m:r>
                      </m:e>
                      <m:sub>
                        <m:r>
                          <a:rPr lang="en-US" sz="1400" i="1">
                            <a:latin typeface="Cambria Math" panose="02040503050406030204" pitchFamily="18" charset="0"/>
                          </a:rPr>
                          <m:t>𝐷</m:t>
                        </m:r>
                      </m:sub>
                    </m:sSub>
                  </m:oMath>
                </a14:m>
                <a:r>
                  <a:rPr lang="en-US" sz="1400" dirty="0" smtClean="0"/>
                  <a:t> = 2000 and H = 1 inch:</a:t>
                </a:r>
              </a:p>
              <a:p>
                <a:r>
                  <a:rPr lang="en-US" sz="1800" dirty="0" smtClean="0"/>
                  <a:t>Fluid Entry Length = </a:t>
                </a:r>
                <a14:m>
                  <m:oMath xmlns:m="http://schemas.openxmlformats.org/officeDocument/2006/math">
                    <m:f>
                      <m:fPr>
                        <m:ctrlPr>
                          <a:rPr lang="en-US" sz="1800" i="1" smtClean="0">
                            <a:latin typeface="Cambria Math"/>
                          </a:rPr>
                        </m:ctrlPr>
                      </m:fPr>
                      <m:num>
                        <m:sSup>
                          <m:sSupPr>
                            <m:ctrlPr>
                              <a:rPr lang="en-US" sz="1800" i="1" smtClean="0">
                                <a:latin typeface="Cambria Math"/>
                              </a:rPr>
                            </m:ctrlPr>
                          </m:sSupPr>
                          <m:e>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9</m:t>
                                </m:r>
                              </m:num>
                              <m:den>
                                <m:r>
                                  <a:rPr lang="en-US" sz="1800" i="1">
                                    <a:latin typeface="Cambria Math" panose="02040503050406030204" pitchFamily="18" charset="0"/>
                                  </a:rPr>
                                  <m:t>16</m:t>
                                </m:r>
                              </m:den>
                            </m:f>
                            <m:r>
                              <a:rPr lang="en-US" sz="1800" i="1">
                                <a:latin typeface="Cambria Math" panose="02040503050406030204" pitchFamily="18" charset="0"/>
                              </a:rPr>
                              <m:t>)</m:t>
                            </m:r>
                          </m:e>
                          <m:sup>
                            <m:r>
                              <a:rPr lang="en-US" sz="1800" b="0" i="1" smtClean="0">
                                <a:latin typeface="Cambria Math" panose="02040503050406030204" pitchFamily="18" charset="0"/>
                              </a:rPr>
                              <m:t>2</m:t>
                            </m:r>
                          </m:sup>
                        </m:sSup>
                        <m:sSub>
                          <m:sSubPr>
                            <m:ctrlPr>
                              <a:rPr lang="en-US" sz="1800" i="1" smtClean="0">
                                <a:latin typeface="Cambria Math"/>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h</m:t>
                            </m:r>
                          </m:sub>
                        </m:sSub>
                        <m:sSub>
                          <m:sSubPr>
                            <m:ctrlPr>
                              <a:rPr lang="en-US" sz="1800" i="1" smtClean="0">
                                <a:latin typeface="Cambria Math"/>
                              </a:rPr>
                            </m:ctrlPr>
                          </m:sSubPr>
                          <m:e>
                            <m:r>
                              <a:rPr lang="en-US" sz="1800" b="0" i="1" smtClean="0">
                                <a:latin typeface="Cambria Math" panose="02040503050406030204" pitchFamily="18" charset="0"/>
                              </a:rPr>
                              <m:t>𝑅𝑒</m:t>
                            </m:r>
                          </m:e>
                          <m:sub>
                            <m:r>
                              <a:rPr lang="en-US" sz="1800" b="0" i="1" smtClean="0">
                                <a:latin typeface="Cambria Math" panose="02040503050406030204" pitchFamily="18" charset="0"/>
                              </a:rPr>
                              <m:t>𝐷</m:t>
                            </m:r>
                          </m:sub>
                        </m:sSub>
                      </m:num>
                      <m:den>
                        <m:r>
                          <a:rPr lang="en-US" sz="1800" b="0" i="1" smtClean="0">
                            <a:latin typeface="Cambria Math" panose="02040503050406030204" pitchFamily="18" charset="0"/>
                          </a:rPr>
                          <m:t>100</m:t>
                        </m:r>
                      </m:den>
                    </m:f>
                  </m:oMath>
                </a14:m>
                <a:r>
                  <a:rPr lang="en-US" sz="1800" dirty="0" smtClean="0"/>
                  <a:t> = 11.25 inches</a:t>
                </a:r>
              </a:p>
              <a:p>
                <a:r>
                  <a:rPr lang="en-US" sz="1800" dirty="0" smtClean="0"/>
                  <a:t>Thermal Entry Length = </a:t>
                </a:r>
                <a14:m>
                  <m:oMath xmlns:m="http://schemas.openxmlformats.org/officeDocument/2006/math">
                    <m:f>
                      <m:fPr>
                        <m:ctrlPr>
                          <a:rPr lang="en-US" sz="1800" i="1">
                            <a:latin typeface="Cambria Math"/>
                          </a:rPr>
                        </m:ctrlPr>
                      </m:fPr>
                      <m:num>
                        <m:sSup>
                          <m:sSupPr>
                            <m:ctrlPr>
                              <a:rPr lang="en-US" sz="1800" i="1">
                                <a:latin typeface="Cambria Math"/>
                              </a:rPr>
                            </m:ctrlPr>
                          </m:sSupPr>
                          <m:e>
                            <m:r>
                              <a:rPr lang="en-US" sz="1800" i="1">
                                <a:latin typeface="Cambria Math" panose="02040503050406030204" pitchFamily="18" charset="0"/>
                              </a:rPr>
                              <m:t>(</m:t>
                            </m:r>
                            <m:f>
                              <m:fPr>
                                <m:ctrlPr>
                                  <a:rPr lang="en-US" sz="1800" i="1">
                                    <a:latin typeface="Cambria Math"/>
                                  </a:rPr>
                                </m:ctrlPr>
                              </m:fPr>
                              <m:num>
                                <m:r>
                                  <a:rPr lang="en-US" sz="1800" i="1">
                                    <a:latin typeface="Cambria Math" panose="02040503050406030204" pitchFamily="18" charset="0"/>
                                  </a:rPr>
                                  <m:t>9</m:t>
                                </m:r>
                              </m:num>
                              <m:den>
                                <m:r>
                                  <a:rPr lang="en-US" sz="1800" i="1">
                                    <a:latin typeface="Cambria Math" panose="02040503050406030204" pitchFamily="18" charset="0"/>
                                  </a:rPr>
                                  <m:t>16</m:t>
                                </m:r>
                              </m:den>
                            </m:f>
                            <m:r>
                              <a:rPr lang="en-US" sz="1800" i="1">
                                <a:latin typeface="Cambria Math" panose="02040503050406030204" pitchFamily="18" charset="0"/>
                              </a:rPr>
                              <m:t>)</m:t>
                            </m:r>
                          </m:e>
                          <m:sup>
                            <m:r>
                              <a:rPr lang="en-US" sz="1800" i="1">
                                <a:latin typeface="Cambria Math" panose="02040503050406030204" pitchFamily="18" charset="0"/>
                              </a:rPr>
                              <m:t>2</m:t>
                            </m:r>
                          </m:sup>
                        </m:sSup>
                        <m:sSub>
                          <m:sSubPr>
                            <m:ctrlPr>
                              <a:rPr lang="en-US" sz="1800" i="1">
                                <a:latin typeface="Cambria Math"/>
                              </a:rPr>
                            </m:ctrlPr>
                          </m:sSubPr>
                          <m:e>
                            <m:r>
                              <a:rPr lang="en-US" sz="1800" i="1">
                                <a:latin typeface="Cambria Math" panose="02040503050406030204" pitchFamily="18" charset="0"/>
                              </a:rPr>
                              <m:t>𝐷</m:t>
                            </m:r>
                          </m:e>
                          <m:sub>
                            <m:r>
                              <a:rPr lang="en-US" sz="1800" i="1">
                                <a:latin typeface="Cambria Math" panose="02040503050406030204" pitchFamily="18" charset="0"/>
                              </a:rPr>
                              <m:t>h</m:t>
                            </m:r>
                          </m:sub>
                        </m:sSub>
                        <m:sSub>
                          <m:sSubPr>
                            <m:ctrlPr>
                              <a:rPr lang="en-US" sz="1800" i="1">
                                <a:latin typeface="Cambria Math"/>
                              </a:rPr>
                            </m:ctrlPr>
                          </m:sSubPr>
                          <m:e>
                            <m:r>
                              <a:rPr lang="en-US" sz="1800" i="1">
                                <a:latin typeface="Cambria Math" panose="02040503050406030204" pitchFamily="18" charset="0"/>
                              </a:rPr>
                              <m:t>𝑅𝑒</m:t>
                            </m:r>
                          </m:e>
                          <m:sub>
                            <m:r>
                              <a:rPr lang="en-US" sz="1800" i="1">
                                <a:latin typeface="Cambria Math" panose="02040503050406030204" pitchFamily="18" charset="0"/>
                              </a:rPr>
                              <m:t>𝐷</m:t>
                            </m:r>
                          </m:sub>
                        </m:sSub>
                        <m:sSup>
                          <m:sSupPr>
                            <m:ctrlPr>
                              <a:rPr lang="en-US" sz="1800" i="1" smtClean="0">
                                <a:latin typeface="Cambria Math"/>
                              </a:rPr>
                            </m:ctrlPr>
                          </m:sSupPr>
                          <m:e>
                            <m:r>
                              <a:rPr lang="en-US" sz="1800" b="0" i="1" smtClean="0">
                                <a:latin typeface="Cambria Math" panose="02040503050406030204" pitchFamily="18" charset="0"/>
                              </a:rPr>
                              <m:t>𝑃𝑟</m:t>
                            </m:r>
                          </m:e>
                          <m:sup>
                            <m:r>
                              <a:rPr lang="en-US" sz="1800" b="0" i="1" smtClean="0">
                                <a:latin typeface="Cambria Math" panose="02040503050406030204" pitchFamily="18" charset="0"/>
                              </a:rPr>
                              <m:t>2/3</m:t>
                            </m:r>
                          </m:sup>
                        </m:sSup>
                      </m:num>
                      <m:den>
                        <m:r>
                          <a:rPr lang="en-US" sz="1800" i="1">
                            <a:latin typeface="Cambria Math" panose="02040503050406030204" pitchFamily="18" charset="0"/>
                          </a:rPr>
                          <m:t>100</m:t>
                        </m:r>
                      </m:den>
                    </m:f>
                  </m:oMath>
                </a14:m>
                <a:r>
                  <a:rPr lang="en-US" sz="1800" dirty="0" smtClean="0"/>
                  <a:t> = 8.94 inches</a:t>
                </a:r>
              </a:p>
              <a:p>
                <a:endParaRPr lang="en-US" sz="2000" dirty="0"/>
              </a:p>
              <a:p>
                <a:pPr marL="0" indent="0">
                  <a:buNone/>
                </a:pPr>
                <a:r>
                  <a:rPr lang="en-US" sz="2400" dirty="0" smtClean="0"/>
                  <a:t>Based on these entry lengths:</a:t>
                </a:r>
              </a:p>
              <a:p>
                <a:pPr lvl="1"/>
                <a:r>
                  <a:rPr lang="en-US" sz="2000" dirty="0" smtClean="0"/>
                  <a:t>Total Length: L = </a:t>
                </a:r>
                <a14:m>
                  <m:oMath xmlns:m="http://schemas.openxmlformats.org/officeDocument/2006/math">
                    <m:r>
                      <a:rPr lang="en-US" sz="2000" b="0" i="1" smtClean="0">
                        <a:latin typeface="Cambria Math" panose="02040503050406030204" pitchFamily="18" charset="0"/>
                      </a:rPr>
                      <m:t>20</m:t>
                    </m:r>
                    <m:sSub>
                      <m:sSubPr>
                        <m:ctrlPr>
                          <a:rPr lang="en-US" sz="2000" b="0" i="1" smtClean="0">
                            <a:latin typeface="Cambria Math"/>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h</m:t>
                        </m:r>
                      </m:sub>
                    </m:sSub>
                    <m:r>
                      <a:rPr lang="en-US" sz="2000" b="0" i="1" smtClean="0">
                        <a:latin typeface="Cambria Math" panose="02040503050406030204" pitchFamily="18" charset="0"/>
                        <a:ea typeface="Cambria Math" panose="02040503050406030204" pitchFamily="18" charset="0"/>
                      </a:rPr>
                      <m:t>≈</m:t>
                    </m:r>
                  </m:oMath>
                </a14:m>
                <a:r>
                  <a:rPr lang="en-US" sz="2000" dirty="0" smtClean="0"/>
                  <a:t> 36 inches</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0">
                <a:blip r:embed="rId2"/>
                <a:stretch>
                  <a:fillRect l="-2300" t="-47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Total Test Article Length</a:t>
            </a:r>
            <a:endParaRPr lang="en-US" dirty="0"/>
          </a:p>
        </p:txBody>
      </p:sp>
      <p:cxnSp>
        <p:nvCxnSpPr>
          <p:cNvPr id="6" name="Straight Arrow Connector 5"/>
          <p:cNvCxnSpPr/>
          <p:nvPr/>
        </p:nvCxnSpPr>
        <p:spPr>
          <a:xfrm>
            <a:off x="2738674" y="6274051"/>
            <a:ext cx="4110273"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4711431" y="6285836"/>
            <a:ext cx="284052" cy="307777"/>
          </a:xfrm>
          <a:prstGeom prst="rect">
            <a:avLst/>
          </a:prstGeom>
          <a:noFill/>
        </p:spPr>
        <p:txBody>
          <a:bodyPr wrap="none" rtlCol="0">
            <a:spAutoFit/>
          </a:bodyPr>
          <a:lstStyle/>
          <a:p>
            <a:r>
              <a:rPr lang="en-US" dirty="0" smtClean="0"/>
              <a:t>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916" y="4965337"/>
            <a:ext cx="5923791" cy="1252143"/>
          </a:xfrm>
          <a:prstGeom prst="rect">
            <a:avLst/>
          </a:prstGeom>
        </p:spPr>
      </p:pic>
      <p:cxnSp>
        <p:nvCxnSpPr>
          <p:cNvPr id="10" name="Straight Connector 9"/>
          <p:cNvCxnSpPr/>
          <p:nvPr/>
        </p:nvCxnSpPr>
        <p:spPr>
          <a:xfrm flipH="1">
            <a:off x="3838669" y="5105400"/>
            <a:ext cx="9054" cy="977775"/>
          </a:xfrm>
          <a:prstGeom prst="line">
            <a:avLst/>
          </a:prstGeom>
          <a:ln w="9525">
            <a:prstDash val="sysDot"/>
          </a:ln>
        </p:spPr>
        <p:style>
          <a:lnRef idx="2">
            <a:schemeClr val="accent1"/>
          </a:lnRef>
          <a:fillRef idx="0">
            <a:schemeClr val="accent1"/>
          </a:fillRef>
          <a:effectRef idx="1">
            <a:schemeClr val="accent1"/>
          </a:effectRef>
          <a:fontRef idx="minor">
            <a:schemeClr val="tx1"/>
          </a:fontRef>
        </p:style>
      </p:cxnSp>
      <p:pic>
        <p:nvPicPr>
          <p:cNvPr id="1026" name="Picture 2" descr="http://upload.wikimedia.org/wikipedia/commons/thumb/0/0e/Laminar_boundary_layer_scheme.svg/2000px-Laminar_boundary_layer_schem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2" y="948144"/>
            <a:ext cx="3667177" cy="157138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8198615" y="2521039"/>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8382000" y="1828801"/>
            <a:ext cx="0" cy="4707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8363264" y="1905001"/>
                <a:ext cx="3375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8363264" y="1905000"/>
                <a:ext cx="370038" cy="36933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00624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400" dirty="0" smtClean="0"/>
              <a:t>The exact number of </a:t>
            </a:r>
            <a:r>
              <a:rPr lang="en-US" sz="2400" dirty="0"/>
              <a:t>t</a:t>
            </a:r>
            <a:r>
              <a:rPr lang="en-US" sz="2400" dirty="0" smtClean="0"/>
              <a:t>hermocouples is TBD. They will be placed at various lengths from the inlet at the centerline of each plate.</a:t>
            </a:r>
          </a:p>
          <a:p>
            <a:r>
              <a:rPr lang="en-US" sz="2400" dirty="0" smtClean="0"/>
              <a:t>The thermocouples near the inlet will be more closely spaced together than the thermocouples near the end of the plate.</a:t>
            </a:r>
            <a:endParaRPr lang="en-US" sz="2400" dirty="0"/>
          </a:p>
        </p:txBody>
      </p:sp>
      <p:sp>
        <p:nvSpPr>
          <p:cNvPr id="2" name="Title 1"/>
          <p:cNvSpPr>
            <a:spLocks noGrp="1"/>
          </p:cNvSpPr>
          <p:nvPr>
            <p:ph type="title"/>
          </p:nvPr>
        </p:nvSpPr>
        <p:spPr/>
        <p:txBody>
          <a:bodyPr/>
          <a:lstStyle/>
          <a:p>
            <a:r>
              <a:rPr lang="en-US" dirty="0" smtClean="0"/>
              <a:t>Thermocouple Placement</a:t>
            </a:r>
            <a:endParaRPr lang="en-US" dirty="0"/>
          </a:p>
        </p:txBody>
      </p:sp>
      <p:pic>
        <p:nvPicPr>
          <p:cNvPr id="6" name="Picture 5"/>
          <p:cNvPicPr>
            <a:picLocks noChangeAspect="1"/>
          </p:cNvPicPr>
          <p:nvPr/>
        </p:nvPicPr>
        <p:blipFill>
          <a:blip r:embed="rId2"/>
          <a:stretch>
            <a:fillRect/>
          </a:stretch>
        </p:blipFill>
        <p:spPr>
          <a:xfrm>
            <a:off x="1552292" y="3733800"/>
            <a:ext cx="6296308" cy="1490683"/>
          </a:xfrm>
          <a:prstGeom prst="rect">
            <a:avLst/>
          </a:prstGeom>
        </p:spPr>
      </p:pic>
      <p:sp>
        <p:nvSpPr>
          <p:cNvPr id="4" name="TextBox 3"/>
          <p:cNvSpPr txBox="1"/>
          <p:nvPr/>
        </p:nvSpPr>
        <p:spPr>
          <a:xfrm>
            <a:off x="914400" y="4287184"/>
            <a:ext cx="522900" cy="307777"/>
          </a:xfrm>
          <a:prstGeom prst="rect">
            <a:avLst/>
          </a:prstGeom>
          <a:noFill/>
        </p:spPr>
        <p:txBody>
          <a:bodyPr wrap="none" rtlCol="0">
            <a:spAutoFit/>
          </a:bodyPr>
          <a:lstStyle/>
          <a:p>
            <a:r>
              <a:rPr lang="en-US" dirty="0" smtClean="0"/>
              <a:t>Inlet</a:t>
            </a:r>
            <a:endParaRPr lang="en-US" dirty="0"/>
          </a:p>
        </p:txBody>
      </p:sp>
      <p:cxnSp>
        <p:nvCxnSpPr>
          <p:cNvPr id="7" name="Straight Arrow Connector 6"/>
          <p:cNvCxnSpPr/>
          <p:nvPr/>
        </p:nvCxnSpPr>
        <p:spPr>
          <a:xfrm>
            <a:off x="830997" y="4572000"/>
            <a:ext cx="60824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87301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485423" y="990600"/>
                <a:ext cx="8218311" cy="5410200"/>
              </a:xfrm>
            </p:spPr>
            <p:txBody>
              <a:bodyPr>
                <a:normAutofit fontScale="92500" lnSpcReduction="20000"/>
              </a:bodyPr>
              <a:lstStyle/>
              <a:p>
                <a:pPr marL="0" indent="0">
                  <a:buNone/>
                </a:pPr>
                <a:r>
                  <a:rPr lang="en-US" sz="1800" dirty="0" smtClean="0"/>
                  <a:t>Velocity for </a:t>
                </a:r>
                <a14:m>
                  <m:oMath xmlns:m="http://schemas.openxmlformats.org/officeDocument/2006/math">
                    <m:sSub>
                      <m:sSubPr>
                        <m:ctrlPr>
                          <a:rPr lang="en-US" sz="1800" i="1">
                            <a:latin typeface="Cambria Math"/>
                          </a:rPr>
                        </m:ctrlPr>
                      </m:sSubPr>
                      <m:e>
                        <m:r>
                          <a:rPr lang="en-US" sz="1800" i="1">
                            <a:latin typeface="Cambria Math" panose="02040503050406030204" pitchFamily="18" charset="0"/>
                          </a:rPr>
                          <m:t>𝑅𝑒</m:t>
                        </m:r>
                      </m:e>
                      <m:sub>
                        <m:r>
                          <a:rPr lang="en-US" sz="1800" i="1">
                            <a:latin typeface="Cambria Math" panose="02040503050406030204" pitchFamily="18" charset="0"/>
                          </a:rPr>
                          <m:t>𝐷</m:t>
                        </m:r>
                      </m:sub>
                    </m:sSub>
                  </m:oMath>
                </a14:m>
                <a:r>
                  <a:rPr lang="en-US" sz="1900" dirty="0" smtClean="0"/>
                  <a:t> = 2000:</a:t>
                </a:r>
              </a:p>
              <a:p>
                <a:r>
                  <a:rPr lang="en-US" sz="2400" dirty="0"/>
                  <a:t>Fluid Entry Length </a:t>
                </a:r>
                <a:r>
                  <a:rPr lang="en-US" sz="2400" dirty="0" smtClean="0"/>
                  <a:t>for parallel plate channel:</a:t>
                </a:r>
              </a:p>
              <a:p>
                <a:endParaRPr lang="en-US" sz="2800" dirty="0" smtClean="0"/>
              </a:p>
              <a:p>
                <a:pPr marL="0" indent="0">
                  <a:buNone/>
                </a:pPr>
                <a:r>
                  <a:rPr lang="en-US" sz="2800" dirty="0">
                    <a:ea typeface="Cambria Math" panose="02040503050406030204" pitchFamily="18" charset="0"/>
                  </a:rPr>
                  <a:t>	</a:t>
                </a:r>
                <a14:m>
                  <m:oMath xmlns:m="http://schemas.openxmlformats.org/officeDocument/2006/math">
                    <m:sSub>
                      <m:sSubPr>
                        <m:ctrlPr>
                          <a:rPr lang="en-US" sz="2800" i="1" smtClean="0">
                            <a:latin typeface="Cambria Math"/>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𝜉</m:t>
                        </m:r>
                      </m:e>
                      <m:sub>
                        <m:r>
                          <a:rPr lang="en-US" sz="2800" b="0" i="1" smtClean="0">
                            <a:latin typeface="Cambria Math" panose="02040503050406030204" pitchFamily="18" charset="0"/>
                            <a:ea typeface="Cambria Math" panose="02040503050406030204" pitchFamily="18" charset="0"/>
                          </a:rPr>
                          <m:t>𝐻</m:t>
                        </m:r>
                      </m:sub>
                    </m:sSub>
                    <m:r>
                      <a:rPr lang="en-US" sz="2800" b="0" i="1" smtClean="0">
                        <a:latin typeface="Cambria Math" panose="02040503050406030204" pitchFamily="18" charset="0"/>
                        <a:ea typeface="Cambria Math" panose="02040503050406030204" pitchFamily="18" charset="0"/>
                      </a:rPr>
                      <m:t>𝑎𝑅𝑒</m:t>
                    </m:r>
                  </m:oMath>
                </a14:m>
                <a:r>
                  <a:rPr lang="en-US" sz="2800" dirty="0" smtClean="0"/>
                  <a:t> = 41.5 inches         </a:t>
                </a:r>
                <a:r>
                  <a:rPr lang="en-US" sz="2800" dirty="0"/>
                  <a:t>[</a:t>
                </a:r>
                <a:r>
                  <a:rPr lang="en-US" sz="2800" dirty="0" smtClean="0"/>
                  <a:t>1]</a:t>
                </a:r>
                <a:endParaRPr lang="en-US" sz="2800" dirty="0" smtClean="0"/>
              </a:p>
              <a:p>
                <a:pPr marL="0" indent="0">
                  <a:buNone/>
                </a:pPr>
                <a:r>
                  <a:rPr lang="en-US" sz="2800" dirty="0" smtClean="0"/>
                  <a:t>		</a:t>
                </a:r>
                <a:r>
                  <a:rPr lang="en-US" sz="2400" dirty="0" smtClean="0"/>
                  <a:t>Where:</a:t>
                </a:r>
              </a:p>
              <a:p>
                <a:pPr marL="0" indent="0">
                  <a:buNone/>
                </a:pPr>
                <a:r>
                  <a:rPr lang="en-US" sz="2400" dirty="0"/>
                  <a:t>	</a:t>
                </a:r>
                <a:r>
                  <a:rPr lang="en-US" sz="2400" dirty="0" smtClean="0"/>
                  <a:t>		a = h/2</a:t>
                </a:r>
              </a:p>
              <a:p>
                <a:pPr marL="0" indent="0">
                  <a:buNone/>
                </a:pPr>
                <a:r>
                  <a:rPr lang="en-US" sz="2400" dirty="0"/>
                  <a:t>	</a:t>
                </a:r>
                <a:r>
                  <a:rPr lang="en-US" sz="2400" dirty="0" smtClean="0"/>
                  <a:t>		Re: Reynold’s Number = </a:t>
                </a:r>
                <a14:m>
                  <m:oMath xmlns:m="http://schemas.openxmlformats.org/officeDocument/2006/math">
                    <m:f>
                      <m:fPr>
                        <m:ctrlPr>
                          <a:rPr lang="en-US" sz="2400" b="0" i="1" smtClean="0">
                            <a:latin typeface="Cambria Math"/>
                          </a:rPr>
                        </m:ctrlPr>
                      </m:fPr>
                      <m:num>
                        <m:r>
                          <a:rPr lang="en-US" sz="2400" i="1">
                            <a:latin typeface="Cambria Math" panose="02040503050406030204" pitchFamily="18" charset="0"/>
                          </a:rPr>
                          <m:t>4</m:t>
                        </m:r>
                        <m:r>
                          <a:rPr lang="en-US" sz="2400" i="1">
                            <a:latin typeface="Cambria Math" panose="02040503050406030204" pitchFamily="18" charset="0"/>
                          </a:rPr>
                          <m:t>𝑎𝑢</m:t>
                        </m:r>
                      </m:num>
                      <m:den>
                        <m:r>
                          <a:rPr lang="en-US" sz="2400" b="0" i="1" smtClean="0">
                            <a:latin typeface="Cambria Math" panose="02040503050406030204" pitchFamily="18" charset="0"/>
                            <a:ea typeface="Cambria Math" panose="02040503050406030204" pitchFamily="18" charset="0"/>
                          </a:rPr>
                          <m:t>𝜈</m:t>
                        </m:r>
                      </m:den>
                    </m:f>
                  </m:oMath>
                </a14:m>
                <a:endParaRPr lang="en-US" sz="2400" dirty="0" smtClean="0"/>
              </a:p>
              <a:p>
                <a:pPr marL="0" indent="0">
                  <a:buNone/>
                </a:pPr>
                <a:r>
                  <a:rPr lang="en-US" sz="2400" dirty="0"/>
                  <a:t>	</a:t>
                </a:r>
                <a:r>
                  <a:rPr lang="en-US" sz="2400" dirty="0" smtClean="0"/>
                  <a:t>		</a:t>
                </a:r>
                <a14:m>
                  <m:oMath xmlns:m="http://schemas.openxmlformats.org/officeDocument/2006/math">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𝐻</m:t>
                        </m:r>
                      </m:sub>
                    </m:sSub>
                  </m:oMath>
                </a14:m>
                <a:r>
                  <a:rPr lang="en-US" sz="2400" dirty="0" smtClean="0"/>
                  <a:t>: Dimensionless axial distance = 0.036</a:t>
                </a:r>
              </a:p>
              <a:p>
                <a:pPr marL="0" indent="0">
                  <a:buNone/>
                </a:pPr>
                <a:endParaRPr lang="en-US" sz="2400" dirty="0" smtClean="0"/>
              </a:p>
              <a:p>
                <a:pPr marL="0" indent="0">
                  <a:buNone/>
                </a:pPr>
                <a:r>
                  <a:rPr lang="en-US" sz="2400" dirty="0" smtClean="0"/>
                  <a:t>Corrections to be made going forward:</a:t>
                </a:r>
              </a:p>
              <a:p>
                <a:r>
                  <a:rPr lang="en-US" sz="2400" dirty="0" smtClean="0"/>
                  <a:t>Thermocouple Placement</a:t>
                </a:r>
              </a:p>
              <a:p>
                <a:r>
                  <a:rPr lang="en-US" sz="2400" dirty="0" smtClean="0"/>
                  <a:t>Thermal Entry Region</a:t>
                </a:r>
              </a:p>
              <a:p>
                <a:r>
                  <a:rPr lang="en-US" sz="2400" dirty="0" smtClean="0"/>
                  <a:t>Plate Dimensions</a:t>
                </a:r>
              </a:p>
              <a:p>
                <a:endParaRPr lang="en-US" sz="1100" dirty="0" smtClean="0"/>
              </a:p>
              <a:p>
                <a:pPr marL="0" indent="0">
                  <a:buNone/>
                </a:pPr>
                <a:r>
                  <a:rPr lang="en-US" sz="1100" dirty="0"/>
                  <a:t> </a:t>
                </a:r>
                <a:r>
                  <a:rPr lang="en-US" sz="1100" dirty="0" smtClean="0"/>
                  <a:t>  [1]  </a:t>
                </a:r>
                <a:r>
                  <a:rPr lang="en-US" sz="1100" dirty="0" smtClean="0"/>
                  <a:t>applied </a:t>
                </a:r>
                <a:r>
                  <a:rPr lang="en-US" sz="1100" dirty="0"/>
                  <a:t>scientific research 51: 663-675, 1993. </a:t>
                </a:r>
                <a:endParaRPr lang="en-US" sz="1100" dirty="0" smtClean="0"/>
              </a:p>
              <a:p>
                <a:pPr marL="0" indent="0">
                  <a:buNone/>
                </a:pPr>
                <a:r>
                  <a:rPr lang="en-US" sz="1100" dirty="0" smtClean="0"/>
                  <a:t>         © </a:t>
                </a:r>
                <a:r>
                  <a:rPr lang="en-US" sz="1100" dirty="0"/>
                  <a:t>1993 </a:t>
                </a:r>
                <a:r>
                  <a:rPr lang="en-US" sz="1100" dirty="0" err="1"/>
                  <a:t>kluwer</a:t>
                </a:r>
                <a:r>
                  <a:rPr lang="en-US" sz="1100" dirty="0"/>
                  <a:t> academic publishers. printed in the </a:t>
                </a:r>
                <a:r>
                  <a:rPr lang="en-US" sz="1100" dirty="0" err="1"/>
                  <a:t>netherlands</a:t>
                </a:r>
                <a:r>
                  <a:rPr lang="en-US" sz="1100" dirty="0"/>
                  <a:t>.</a:t>
                </a:r>
                <a:endParaRPr lang="en-US" sz="1200"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485423" y="990600"/>
                <a:ext cx="8218311" cy="5410200"/>
              </a:xfrm>
              <a:blipFill rotWithShape="1">
                <a:blip r:embed="rId2"/>
                <a:stretch>
                  <a:fillRect l="-2077" t="-2480"/>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sz="2400" dirty="0"/>
              <a:t>Corrections in Entry Length Calculation</a:t>
            </a:r>
            <a:r>
              <a:rPr lang="en-US" sz="2400" dirty="0" smtClean="0"/>
              <a:t>:</a:t>
            </a:r>
            <a:endParaRPr lang="en-US" dirty="0"/>
          </a:p>
        </p:txBody>
      </p:sp>
    </p:spTree>
    <p:extLst>
      <p:ext uri="{BB962C8B-B14F-4D97-AF65-F5344CB8AC3E}">
        <p14:creationId xmlns:p14="http://schemas.microsoft.com/office/powerpoint/2010/main" val="3965920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Solutions</a:t>
            </a:r>
            <a:endParaRPr lang="en-US" dirty="0"/>
          </a:p>
        </p:txBody>
      </p:sp>
      <mc:AlternateContent xmlns:mc="http://schemas.openxmlformats.org/markup-compatibility/2006">
        <mc:Choice xmlns:a14="http://schemas.microsoft.com/office/drawing/2010/main" Requires="a14">
          <p:sp>
            <p:nvSpPr>
              <p:cNvPr id="4" name="Content Placeholder 3"/>
              <p:cNvSpPr>
                <a:spLocks noGrp="1"/>
              </p:cNvSpPr>
              <p:nvPr>
                <p:ph sz="quarter" idx="13"/>
              </p:nvPr>
            </p:nvSpPr>
            <p:spPr>
              <a:ln>
                <a:solidFill>
                  <a:schemeClr val="accent1"/>
                </a:solidFill>
              </a:ln>
            </p:spPr>
            <p:txBody>
              <a:bodyPr anchor="ctr">
                <a:normAutofit fontScale="85000" lnSpcReduction="10000"/>
              </a:bodyPr>
              <a:lstStyle/>
              <a:p>
                <a:pPr marL="0" indent="0">
                  <a:buClrTx/>
                  <a:buNone/>
                </a:pPr>
                <a14:m>
                  <m:oMath xmlns:m="http://schemas.openxmlformats.org/officeDocument/2006/math">
                    <m:r>
                      <m:rPr>
                        <m:nor/>
                      </m:rPr>
                      <a:rPr lang="en-US" sz="1900" b="0" i="0" smtClean="0"/>
                      <m:t> </m:t>
                    </m:r>
                    <m:r>
                      <m:rPr>
                        <m:nor/>
                      </m:rPr>
                      <a:rPr lang="en-US" sz="1900" smtClean="0"/>
                      <m:t>Reynold</m:t>
                    </m:r>
                    <m:r>
                      <m:rPr>
                        <m:nor/>
                      </m:rPr>
                      <a:rPr lang="en-US" sz="1900" smtClean="0"/>
                      <m:t>’</m:t>
                    </m:r>
                    <m:r>
                      <m:rPr>
                        <m:nor/>
                      </m:rPr>
                      <a:rPr lang="en-US" sz="1900" smtClean="0"/>
                      <m:t>s</m:t>
                    </m:r>
                    <m:r>
                      <m:rPr>
                        <m:nor/>
                      </m:rPr>
                      <a:rPr lang="en-US" sz="1900" smtClean="0"/>
                      <m:t> </m:t>
                    </m:r>
                    <m:r>
                      <m:rPr>
                        <m:nor/>
                      </m:rPr>
                      <a:rPr lang="en-US" sz="1900" smtClean="0"/>
                      <m:t>Number</m:t>
                    </m:r>
                  </m:oMath>
                </a14:m>
                <a:r>
                  <a:rPr lang="en-US" sz="1900" dirty="0" smtClean="0"/>
                  <a:t>: 100 – 2000</a:t>
                </a:r>
                <a:endParaRPr lang="en-US" sz="1900" dirty="0"/>
              </a:p>
              <a:p>
                <a:pPr marL="0" indent="0">
                  <a:buClrTx/>
                  <a:buNone/>
                </a:pPr>
                <a14:m>
                  <m:oMathPara xmlns:m="http://schemas.openxmlformats.org/officeDocument/2006/math">
                    <m:oMathParaPr>
                      <m:jc m:val="centerGroup"/>
                    </m:oMathParaPr>
                    <m:oMath xmlns:m="http://schemas.openxmlformats.org/officeDocument/2006/math">
                      <m:sSub>
                        <m:sSubPr>
                          <m:ctrlPr>
                            <a:rPr lang="en-US" sz="1900" i="1">
                              <a:latin typeface="Cambria Math"/>
                            </a:rPr>
                          </m:ctrlPr>
                        </m:sSubPr>
                        <m:e>
                          <m:r>
                            <a:rPr lang="en-US" sz="1900" i="1">
                              <a:latin typeface="Cambria Math" panose="02040503050406030204" pitchFamily="18" charset="0"/>
                            </a:rPr>
                            <m:t>𝑅𝑒</m:t>
                          </m:r>
                        </m:e>
                        <m:sub>
                          <m:sSub>
                            <m:sSubPr>
                              <m:ctrlPr>
                                <a:rPr lang="en-US" sz="1900" i="1">
                                  <a:latin typeface="Cambria Math"/>
                                </a:rPr>
                              </m:ctrlPr>
                            </m:sSubPr>
                            <m:e>
                              <m:r>
                                <a:rPr lang="en-US" sz="1900" i="1">
                                  <a:latin typeface="Cambria Math" panose="02040503050406030204" pitchFamily="18" charset="0"/>
                                </a:rPr>
                                <m:t>𝐷</m:t>
                              </m:r>
                            </m:e>
                            <m:sub>
                              <m:r>
                                <a:rPr lang="en-US" sz="1900" i="1">
                                  <a:latin typeface="Cambria Math" panose="02040503050406030204" pitchFamily="18" charset="0"/>
                                </a:rPr>
                                <m:t>h</m:t>
                              </m:r>
                            </m:sub>
                          </m:sSub>
                        </m:sub>
                      </m:sSub>
                      <m:r>
                        <a:rPr lang="en-US" sz="1900" i="1">
                          <a:latin typeface="Cambria Math" panose="02040503050406030204" pitchFamily="18" charset="0"/>
                        </a:rPr>
                        <m:t>= </m:t>
                      </m:r>
                      <m:f>
                        <m:fPr>
                          <m:ctrlPr>
                            <a:rPr lang="en-US" sz="1900" i="1">
                              <a:latin typeface="Cambria Math"/>
                            </a:rPr>
                          </m:ctrlPr>
                        </m:fPr>
                        <m:num>
                          <m:r>
                            <a:rPr lang="en-US" sz="1900" i="1">
                              <a:latin typeface="Cambria Math" panose="02040503050406030204" pitchFamily="18" charset="0"/>
                            </a:rPr>
                            <m:t>𝜌</m:t>
                          </m:r>
                          <m:r>
                            <a:rPr lang="en-US" sz="1900" i="1">
                              <a:latin typeface="Cambria Math" panose="02040503050406030204" pitchFamily="18" charset="0"/>
                            </a:rPr>
                            <m:t>𝑢</m:t>
                          </m:r>
                          <m:sSub>
                            <m:sSubPr>
                              <m:ctrlPr>
                                <a:rPr lang="en-US" sz="1900" i="1">
                                  <a:latin typeface="Cambria Math"/>
                                </a:rPr>
                              </m:ctrlPr>
                            </m:sSubPr>
                            <m:e>
                              <m:r>
                                <a:rPr lang="en-US" sz="1900" i="1">
                                  <a:latin typeface="Cambria Math" panose="02040503050406030204" pitchFamily="18" charset="0"/>
                                </a:rPr>
                                <m:t>𝐷</m:t>
                              </m:r>
                            </m:e>
                            <m:sub>
                              <m:r>
                                <a:rPr lang="en-US" sz="1900" i="1">
                                  <a:latin typeface="Cambria Math" panose="02040503050406030204" pitchFamily="18" charset="0"/>
                                </a:rPr>
                                <m:t>h</m:t>
                              </m:r>
                            </m:sub>
                          </m:sSub>
                        </m:num>
                        <m:den>
                          <m:r>
                            <a:rPr lang="en-US" sz="1900" i="1">
                              <a:latin typeface="Cambria Math" panose="02040503050406030204" pitchFamily="18" charset="0"/>
                            </a:rPr>
                            <m:t>𝜇</m:t>
                          </m:r>
                        </m:den>
                      </m:f>
                      <m:r>
                        <m:rPr>
                          <m:nor/>
                        </m:rPr>
                        <a:rPr lang="en-US" sz="1900"/>
                        <m:t>     </m:t>
                      </m:r>
                      <m:r>
                        <a:rPr lang="en-US" sz="1900" i="1">
                          <a:latin typeface="Cambria Math" panose="02040503050406030204" pitchFamily="18" charset="0"/>
                        </a:rPr>
                        <m:t>→</m:t>
                      </m:r>
                      <m:r>
                        <m:rPr>
                          <m:nor/>
                        </m:rPr>
                        <a:rPr lang="en-US" sz="1900"/>
                        <m:t>    </m:t>
                      </m:r>
                      <m:r>
                        <a:rPr lang="en-US" sz="1900" i="1">
                          <a:latin typeface="Cambria Math" panose="02040503050406030204" pitchFamily="18" charset="0"/>
                        </a:rPr>
                        <m:t>𝑢</m:t>
                      </m:r>
                      <m:r>
                        <a:rPr lang="en-US" sz="1900" i="1">
                          <a:latin typeface="Cambria Math" panose="02040503050406030204" pitchFamily="18" charset="0"/>
                        </a:rPr>
                        <m:t>= </m:t>
                      </m:r>
                      <m:f>
                        <m:fPr>
                          <m:ctrlPr>
                            <a:rPr lang="en-US" sz="1900" i="1">
                              <a:latin typeface="Cambria Math"/>
                            </a:rPr>
                          </m:ctrlPr>
                        </m:fPr>
                        <m:num>
                          <m:sSub>
                            <m:sSubPr>
                              <m:ctrlPr>
                                <a:rPr lang="en-US" sz="1900" i="1">
                                  <a:latin typeface="Cambria Math"/>
                                </a:rPr>
                              </m:ctrlPr>
                            </m:sSubPr>
                            <m:e>
                              <m:r>
                                <a:rPr lang="en-US" sz="1900" i="1">
                                  <a:latin typeface="Cambria Math" panose="02040503050406030204" pitchFamily="18" charset="0"/>
                                </a:rPr>
                                <m:t>𝑅𝑒</m:t>
                              </m:r>
                            </m:e>
                            <m:sub>
                              <m:sSub>
                                <m:sSubPr>
                                  <m:ctrlPr>
                                    <a:rPr lang="en-US" sz="1900" i="1">
                                      <a:latin typeface="Cambria Math"/>
                                    </a:rPr>
                                  </m:ctrlPr>
                                </m:sSubPr>
                                <m:e>
                                  <m:r>
                                    <a:rPr lang="en-US" sz="1900" i="1">
                                      <a:latin typeface="Cambria Math" panose="02040503050406030204" pitchFamily="18" charset="0"/>
                                    </a:rPr>
                                    <m:t>𝐷</m:t>
                                  </m:r>
                                </m:e>
                                <m:sub>
                                  <m:r>
                                    <a:rPr lang="en-US" sz="1900" i="1">
                                      <a:latin typeface="Cambria Math" panose="02040503050406030204" pitchFamily="18" charset="0"/>
                                    </a:rPr>
                                    <m:t>h</m:t>
                                  </m:r>
                                </m:sub>
                              </m:sSub>
                            </m:sub>
                          </m:sSub>
                          <m:r>
                            <a:rPr lang="en-US" sz="1900" i="1">
                              <a:latin typeface="Cambria Math" panose="02040503050406030204" pitchFamily="18" charset="0"/>
                            </a:rPr>
                            <m:t>𝜇</m:t>
                          </m:r>
                        </m:num>
                        <m:den>
                          <m:r>
                            <a:rPr lang="en-US" sz="1900" i="1">
                              <a:latin typeface="Cambria Math" panose="02040503050406030204" pitchFamily="18" charset="0"/>
                            </a:rPr>
                            <m:t>𝜌</m:t>
                          </m:r>
                          <m:sSub>
                            <m:sSubPr>
                              <m:ctrlPr>
                                <a:rPr lang="en-US" sz="1900" i="1">
                                  <a:latin typeface="Cambria Math"/>
                                </a:rPr>
                              </m:ctrlPr>
                            </m:sSubPr>
                            <m:e>
                              <m:r>
                                <a:rPr lang="en-US" sz="1900" i="1">
                                  <a:latin typeface="Cambria Math" panose="02040503050406030204" pitchFamily="18" charset="0"/>
                                </a:rPr>
                                <m:t>𝐷</m:t>
                              </m:r>
                            </m:e>
                            <m:sub>
                              <m:r>
                                <a:rPr lang="en-US" sz="1900" i="1">
                                  <a:latin typeface="Cambria Math" panose="02040503050406030204" pitchFamily="18" charset="0"/>
                                </a:rPr>
                                <m:t>h</m:t>
                              </m:r>
                            </m:sub>
                          </m:sSub>
                        </m:den>
                      </m:f>
                    </m:oMath>
                  </m:oMathPara>
                </a14:m>
                <a:endParaRPr lang="en-US" sz="1900" dirty="0" smtClean="0"/>
              </a:p>
              <a:p>
                <a:pPr marL="0" indent="0">
                  <a:buClrTx/>
                  <a:buNone/>
                </a:pPr>
                <a:endParaRPr lang="en-US" sz="1900" dirty="0"/>
              </a:p>
              <a:p>
                <a:pPr marL="0" indent="0">
                  <a:buClrTx/>
                  <a:buNone/>
                </a:pPr>
                <a:r>
                  <a:rPr lang="en-US" sz="1900" dirty="0" smtClean="0"/>
                  <a:t> Mass </a:t>
                </a:r>
                <a:r>
                  <a:rPr lang="en-US" sz="1900" dirty="0"/>
                  <a:t>Flow Rate</a:t>
                </a:r>
              </a:p>
              <a:p>
                <a:pPr marL="0" indent="0" algn="ctr">
                  <a:buClrTx/>
                  <a:buNone/>
                </a:pPr>
                <a14:m>
                  <m:oMathPara xmlns:m="http://schemas.openxmlformats.org/officeDocument/2006/math">
                    <m:oMathParaPr>
                      <m:jc m:val="centerGroup"/>
                    </m:oMathParaPr>
                    <m:oMath xmlns:m="http://schemas.openxmlformats.org/officeDocument/2006/math">
                      <m:acc>
                        <m:accPr>
                          <m:chr m:val="̇"/>
                          <m:ctrlPr>
                            <a:rPr lang="en-US" sz="1900" i="1">
                              <a:latin typeface="Cambria Math"/>
                            </a:rPr>
                          </m:ctrlPr>
                        </m:accPr>
                        <m:e>
                          <m:r>
                            <a:rPr lang="en-US" sz="1900" i="1">
                              <a:latin typeface="Cambria Math" panose="02040503050406030204" pitchFamily="18" charset="0"/>
                            </a:rPr>
                            <m:t>𝑚</m:t>
                          </m:r>
                        </m:e>
                      </m:acc>
                      <m:r>
                        <a:rPr lang="en-US" sz="1900" i="1">
                          <a:latin typeface="Cambria Math" panose="02040503050406030204" pitchFamily="18" charset="0"/>
                        </a:rPr>
                        <m:t>= </m:t>
                      </m:r>
                      <m:r>
                        <a:rPr lang="en-US" sz="1900" i="1">
                          <a:latin typeface="Cambria Math" panose="02040503050406030204" pitchFamily="18" charset="0"/>
                        </a:rPr>
                        <m:t>𝜌</m:t>
                      </m:r>
                      <m:r>
                        <a:rPr lang="en-US" sz="1900" i="1">
                          <a:latin typeface="Cambria Math" panose="02040503050406030204" pitchFamily="18" charset="0"/>
                        </a:rPr>
                        <m:t>𝑢𝐴</m:t>
                      </m:r>
                    </m:oMath>
                  </m:oMathPara>
                </a14:m>
                <a:endParaRPr lang="en-US" sz="1900" dirty="0" smtClean="0"/>
              </a:p>
              <a:p>
                <a:pPr marL="0" indent="0" algn="ctr">
                  <a:buClrTx/>
                  <a:buNone/>
                </a:pPr>
                <a:endParaRPr lang="en-US" sz="1900" dirty="0" smtClean="0"/>
              </a:p>
              <a:p>
                <a:pPr marL="0" indent="0">
                  <a:buClrTx/>
                  <a:buNone/>
                </a:pPr>
                <a:r>
                  <a:rPr lang="en-US" sz="1900" dirty="0" smtClean="0"/>
                  <a:t> Heat </a:t>
                </a:r>
                <a:r>
                  <a:rPr lang="en-US" sz="1900" dirty="0"/>
                  <a:t>transfer rate through </a:t>
                </a:r>
                <a:r>
                  <a:rPr lang="en-US" sz="1900" dirty="0" smtClean="0"/>
                  <a:t>convection</a:t>
                </a:r>
                <a:endParaRPr lang="en-US" sz="1900" dirty="0"/>
              </a:p>
              <a:p>
                <a:pPr marL="0" indent="0" algn="ctr">
                  <a:buClrTx/>
                  <a:buNone/>
                </a:pPr>
                <a:r>
                  <a:rPr lang="en-US" sz="1900" dirty="0"/>
                  <a:t> </a:t>
                </a:r>
                <a:r>
                  <a:rPr lang="en-US" sz="1900" dirty="0" smtClean="0"/>
                  <a:t>       </a:t>
                </a:r>
                <a14:m>
                  <m:oMath xmlns:m="http://schemas.openxmlformats.org/officeDocument/2006/math">
                    <m:acc>
                      <m:accPr>
                        <m:chr m:val="̇"/>
                        <m:ctrlPr>
                          <a:rPr lang="en-US" sz="1900" i="1">
                            <a:latin typeface="Cambria Math"/>
                          </a:rPr>
                        </m:ctrlPr>
                      </m:accPr>
                      <m:e>
                        <m:sSub>
                          <m:sSubPr>
                            <m:ctrlPr>
                              <a:rPr lang="en-US" sz="1900" i="1">
                                <a:latin typeface="Cambria Math"/>
                              </a:rPr>
                            </m:ctrlPr>
                          </m:sSubPr>
                          <m:e>
                            <m:r>
                              <a:rPr lang="en-US" sz="1900" i="1">
                                <a:latin typeface="Cambria Math" panose="02040503050406030204" pitchFamily="18" charset="0"/>
                              </a:rPr>
                              <m:t>𝑄</m:t>
                            </m:r>
                          </m:e>
                          <m:sub>
                            <m:r>
                              <a:rPr lang="en-US" sz="1900" i="1">
                                <a:latin typeface="Cambria Math" panose="02040503050406030204" pitchFamily="18" charset="0"/>
                              </a:rPr>
                              <m:t>𝑐𝑜𝑛𝑣</m:t>
                            </m:r>
                          </m:sub>
                        </m:sSub>
                      </m:e>
                    </m:acc>
                    <m:r>
                      <a:rPr lang="en-US" sz="1900" i="1">
                        <a:latin typeface="Cambria Math" panose="02040503050406030204" pitchFamily="18" charset="0"/>
                      </a:rPr>
                      <m:t>= </m:t>
                    </m:r>
                    <m:acc>
                      <m:accPr>
                        <m:chr m:val="̇"/>
                        <m:ctrlPr>
                          <a:rPr lang="en-US" sz="1900" i="1">
                            <a:latin typeface="Cambria Math"/>
                          </a:rPr>
                        </m:ctrlPr>
                      </m:accPr>
                      <m:e>
                        <m:r>
                          <a:rPr lang="en-US" sz="1900" i="1">
                            <a:latin typeface="Cambria Math" panose="02040503050406030204" pitchFamily="18" charset="0"/>
                          </a:rPr>
                          <m:t>𝑚</m:t>
                        </m:r>
                      </m:e>
                    </m:acc>
                    <m:sSub>
                      <m:sSubPr>
                        <m:ctrlPr>
                          <a:rPr lang="en-US" sz="1900" i="1">
                            <a:latin typeface="Cambria Math"/>
                          </a:rPr>
                        </m:ctrlPr>
                      </m:sSubPr>
                      <m:e>
                        <m:r>
                          <a:rPr lang="en-US" sz="1900" i="1">
                            <a:latin typeface="Cambria Math" panose="02040503050406030204" pitchFamily="18" charset="0"/>
                          </a:rPr>
                          <m:t>𝐶</m:t>
                        </m:r>
                      </m:e>
                      <m:sub>
                        <m:r>
                          <a:rPr lang="en-US" sz="1900" i="1">
                            <a:latin typeface="Cambria Math" panose="02040503050406030204" pitchFamily="18" charset="0"/>
                          </a:rPr>
                          <m:t>𝑝</m:t>
                        </m:r>
                      </m:sub>
                    </m:sSub>
                    <m:r>
                      <a:rPr lang="en-US" sz="1900" i="1">
                        <a:latin typeface="Cambria Math" panose="02040503050406030204" pitchFamily="18" charset="0"/>
                      </a:rPr>
                      <m:t>∆</m:t>
                    </m:r>
                    <m:sSub>
                      <m:sSubPr>
                        <m:ctrlPr>
                          <a:rPr lang="en-US" sz="1900" i="1">
                            <a:latin typeface="Cambria Math"/>
                          </a:rPr>
                        </m:ctrlPr>
                      </m:sSubPr>
                      <m:e>
                        <m:r>
                          <a:rPr lang="en-US" sz="1900" i="1">
                            <a:latin typeface="Cambria Math" panose="02040503050406030204" pitchFamily="18" charset="0"/>
                          </a:rPr>
                          <m:t>𝑇</m:t>
                        </m:r>
                      </m:e>
                      <m:sub>
                        <m:r>
                          <a:rPr lang="en-US" sz="1900" i="1">
                            <a:latin typeface="Cambria Math" panose="02040503050406030204" pitchFamily="18" charset="0"/>
                          </a:rPr>
                          <m:t>𝑎𝑖𝑟</m:t>
                        </m:r>
                      </m:sub>
                    </m:sSub>
                  </m:oMath>
                </a14:m>
                <a:r>
                  <a:rPr lang="en-US" sz="1900" dirty="0" smtClean="0"/>
                  <a:t>;   </a:t>
                </a:r>
                <a14:m>
                  <m:oMath xmlns:m="http://schemas.openxmlformats.org/officeDocument/2006/math">
                    <m:r>
                      <a:rPr lang="en-US" sz="1900" i="1">
                        <a:latin typeface="Cambria Math" panose="02040503050406030204" pitchFamily="18" charset="0"/>
                      </a:rPr>
                      <m:t>∆</m:t>
                    </m:r>
                    <m:sSub>
                      <m:sSubPr>
                        <m:ctrlPr>
                          <a:rPr lang="en-US" sz="1900" i="1">
                            <a:latin typeface="Cambria Math"/>
                          </a:rPr>
                        </m:ctrlPr>
                      </m:sSubPr>
                      <m:e>
                        <m:r>
                          <a:rPr lang="en-US" sz="1900" i="1">
                            <a:latin typeface="Cambria Math" panose="02040503050406030204" pitchFamily="18" charset="0"/>
                          </a:rPr>
                          <m:t>𝑇</m:t>
                        </m:r>
                      </m:e>
                      <m:sub>
                        <m:r>
                          <a:rPr lang="en-US" sz="1900" i="1">
                            <a:latin typeface="Cambria Math" panose="02040503050406030204" pitchFamily="18" charset="0"/>
                          </a:rPr>
                          <m:t>𝑎𝑖𝑟</m:t>
                        </m:r>
                      </m:sub>
                    </m:sSub>
                    <m:r>
                      <a:rPr lang="en-US" sz="1900" i="1">
                        <a:latin typeface="Cambria Math" panose="02040503050406030204" pitchFamily="18" charset="0"/>
                      </a:rPr>
                      <m:t>≈ </m:t>
                    </m:r>
                    <m:r>
                      <a:rPr lang="en-US" sz="1900" i="1">
                        <a:latin typeface="Cambria Math" panose="02040503050406030204" pitchFamily="18" charset="0"/>
                      </a:rPr>
                      <m:t>10</m:t>
                    </m:r>
                    <m:r>
                      <a:rPr lang="en-US" sz="1900" i="1">
                        <a:latin typeface="Cambria Math" panose="02040503050406030204" pitchFamily="18" charset="0"/>
                      </a:rPr>
                      <m:t>℃</m:t>
                    </m:r>
                  </m:oMath>
                </a14:m>
                <a:endParaRPr lang="en-US" sz="1900" dirty="0" smtClean="0"/>
              </a:p>
              <a:p>
                <a:pPr marL="0" indent="0" algn="ctr">
                  <a:buClrTx/>
                  <a:buNone/>
                </a:pPr>
                <a:endParaRPr lang="en-US" sz="1900" dirty="0"/>
              </a:p>
              <a:p>
                <a:pPr marL="0" indent="0">
                  <a:buClrTx/>
                  <a:buNone/>
                </a:pPr>
                <a:r>
                  <a:rPr lang="en-US" sz="1900" dirty="0" smtClean="0"/>
                  <a:t> Total </a:t>
                </a:r>
                <a:r>
                  <a:rPr lang="en-US" sz="1900" dirty="0"/>
                  <a:t>Heat flux</a:t>
                </a:r>
              </a:p>
              <a:p>
                <a:pPr marL="0" indent="0" algn="ctr">
                  <a:buClrTx/>
                  <a:buNone/>
                </a:pPr>
                <a14:m>
                  <m:oMath xmlns:m="http://schemas.openxmlformats.org/officeDocument/2006/math">
                    <m:acc>
                      <m:accPr>
                        <m:chr m:val="̇"/>
                        <m:ctrlPr>
                          <a:rPr lang="en-US" sz="1900" i="1">
                            <a:latin typeface="Cambria Math"/>
                          </a:rPr>
                        </m:ctrlPr>
                      </m:accPr>
                      <m:e>
                        <m:r>
                          <a:rPr lang="en-US" sz="1900" i="1">
                            <a:latin typeface="Cambria Math" panose="02040503050406030204" pitchFamily="18" charset="0"/>
                          </a:rPr>
                          <m:t>𝑄</m:t>
                        </m:r>
                      </m:e>
                    </m:acc>
                    <m:r>
                      <a:rPr lang="en-US" sz="1900" i="1">
                        <a:latin typeface="Cambria Math" panose="02040503050406030204" pitchFamily="18" charset="0"/>
                      </a:rPr>
                      <m:t>= </m:t>
                    </m:r>
                    <m:acc>
                      <m:accPr>
                        <m:chr m:val="̇"/>
                        <m:ctrlPr>
                          <a:rPr lang="en-US" sz="1900" i="1">
                            <a:latin typeface="Cambria Math"/>
                          </a:rPr>
                        </m:ctrlPr>
                      </m:accPr>
                      <m:e>
                        <m:sSub>
                          <m:sSubPr>
                            <m:ctrlPr>
                              <a:rPr lang="en-US" sz="1900" i="1">
                                <a:latin typeface="Cambria Math"/>
                              </a:rPr>
                            </m:ctrlPr>
                          </m:sSubPr>
                          <m:e>
                            <m:r>
                              <a:rPr lang="en-US" sz="1900" i="1">
                                <a:latin typeface="Cambria Math" panose="02040503050406030204" pitchFamily="18" charset="0"/>
                              </a:rPr>
                              <m:t>𝑄</m:t>
                            </m:r>
                          </m:e>
                          <m:sub>
                            <m:r>
                              <a:rPr lang="en-US" sz="1900" i="1">
                                <a:latin typeface="Cambria Math" panose="02040503050406030204" pitchFamily="18" charset="0"/>
                              </a:rPr>
                              <m:t>𝑐𝑜𝑛𝑣</m:t>
                            </m:r>
                          </m:sub>
                        </m:sSub>
                      </m:e>
                    </m:acc>
                    <m:r>
                      <a:rPr lang="en-US" sz="1900" i="1">
                        <a:latin typeface="Cambria Math" panose="02040503050406030204" pitchFamily="18" charset="0"/>
                      </a:rPr>
                      <m:t>+ </m:t>
                    </m:r>
                    <m:acc>
                      <m:accPr>
                        <m:chr m:val="̇"/>
                        <m:ctrlPr>
                          <a:rPr lang="en-US" sz="1900" i="1">
                            <a:latin typeface="Cambria Math"/>
                          </a:rPr>
                        </m:ctrlPr>
                      </m:accPr>
                      <m:e>
                        <m:sSub>
                          <m:sSubPr>
                            <m:ctrlPr>
                              <a:rPr lang="en-US" sz="1900" i="1">
                                <a:latin typeface="Cambria Math"/>
                              </a:rPr>
                            </m:ctrlPr>
                          </m:sSubPr>
                          <m:e>
                            <m:r>
                              <a:rPr lang="en-US" sz="1900" i="1">
                                <a:latin typeface="Cambria Math" panose="02040503050406030204" pitchFamily="18" charset="0"/>
                              </a:rPr>
                              <m:t>𝑄</m:t>
                            </m:r>
                          </m:e>
                          <m:sub>
                            <m:r>
                              <a:rPr lang="en-US" sz="1900" i="1">
                                <a:latin typeface="Cambria Math" panose="02040503050406030204" pitchFamily="18" charset="0"/>
                              </a:rPr>
                              <m:t>𝐿𝑜𝑠𝑠</m:t>
                            </m:r>
                          </m:sub>
                        </m:sSub>
                      </m:e>
                    </m:acc>
                  </m:oMath>
                </a14:m>
                <a:r>
                  <a:rPr lang="en-US" sz="1900" dirty="0"/>
                  <a:t> ;         </a:t>
                </a:r>
              </a:p>
              <a:p>
                <a:pPr marL="0" indent="0">
                  <a:buClrTx/>
                  <a:buNone/>
                </a:pPr>
                <a:r>
                  <a:rPr lang="en-US" sz="1900" dirty="0" smtClean="0"/>
                  <a:t>	Assuming,</a:t>
                </a:r>
              </a:p>
              <a:p>
                <a:pPr marL="0" indent="0" algn="ctr">
                  <a:buClrTx/>
                  <a:buNone/>
                </a:pPr>
                <a:r>
                  <a:rPr lang="en-US" sz="1900" dirty="0" smtClean="0"/>
                  <a:t> </a:t>
                </a:r>
                <a14:m>
                  <m:oMath xmlns:m="http://schemas.openxmlformats.org/officeDocument/2006/math">
                    <m:acc>
                      <m:accPr>
                        <m:chr m:val="̇"/>
                        <m:ctrlPr>
                          <a:rPr lang="en-US" sz="1900" i="1">
                            <a:latin typeface="Cambria Math"/>
                          </a:rPr>
                        </m:ctrlPr>
                      </m:accPr>
                      <m:e>
                        <m:sSub>
                          <m:sSubPr>
                            <m:ctrlPr>
                              <a:rPr lang="en-US" sz="1900" i="1">
                                <a:latin typeface="Cambria Math"/>
                              </a:rPr>
                            </m:ctrlPr>
                          </m:sSubPr>
                          <m:e>
                            <m:r>
                              <a:rPr lang="en-US" sz="1900" i="1">
                                <a:latin typeface="Cambria Math" panose="02040503050406030204" pitchFamily="18" charset="0"/>
                              </a:rPr>
                              <m:t>𝑄</m:t>
                            </m:r>
                          </m:e>
                          <m:sub>
                            <m:r>
                              <a:rPr lang="en-US" sz="1900" i="1">
                                <a:latin typeface="Cambria Math" panose="02040503050406030204" pitchFamily="18" charset="0"/>
                              </a:rPr>
                              <m:t>𝐿𝑜𝑠𝑠</m:t>
                            </m:r>
                          </m:sub>
                        </m:sSub>
                      </m:e>
                    </m:acc>
                    <m:r>
                      <a:rPr lang="en-US" sz="1900" i="1">
                        <a:latin typeface="Cambria Math" panose="02040503050406030204" pitchFamily="18" charset="0"/>
                      </a:rPr>
                      <m:t>≈</m:t>
                    </m:r>
                    <m:r>
                      <a:rPr lang="en-US" sz="1900" i="1">
                        <a:latin typeface="Cambria Math" panose="02040503050406030204" pitchFamily="18" charset="0"/>
                      </a:rPr>
                      <m:t>0</m:t>
                    </m:r>
                    <m:r>
                      <a:rPr lang="en-US" sz="1900" i="1">
                        <a:latin typeface="Cambria Math" panose="02040503050406030204" pitchFamily="18" charset="0"/>
                      </a:rPr>
                      <m:t>.</m:t>
                    </m:r>
                    <m:r>
                      <a:rPr lang="en-US" sz="1900" i="1">
                        <a:latin typeface="Cambria Math" panose="02040503050406030204" pitchFamily="18" charset="0"/>
                      </a:rPr>
                      <m:t>2</m:t>
                    </m:r>
                    <m:acc>
                      <m:accPr>
                        <m:chr m:val="̇"/>
                        <m:ctrlPr>
                          <a:rPr lang="en-US" sz="1900" i="1">
                            <a:latin typeface="Cambria Math"/>
                          </a:rPr>
                        </m:ctrlPr>
                      </m:accPr>
                      <m:e>
                        <m:r>
                          <a:rPr lang="en-US" sz="1900" i="1">
                            <a:latin typeface="Cambria Math" panose="02040503050406030204" pitchFamily="18" charset="0"/>
                          </a:rPr>
                          <m:t>𝑄</m:t>
                        </m:r>
                      </m:e>
                    </m:acc>
                  </m:oMath>
                </a14:m>
                <a:endParaRPr lang="en-US" sz="1900" dirty="0"/>
              </a:p>
              <a:p>
                <a:pPr marL="0" indent="0">
                  <a:buClrTx/>
                  <a:buNone/>
                </a:pPr>
                <a14:m>
                  <m:oMathPara xmlns:m="http://schemas.openxmlformats.org/officeDocument/2006/math">
                    <m:oMathParaPr>
                      <m:jc m:val="centerGroup"/>
                    </m:oMathParaPr>
                    <m:oMath xmlns:m="http://schemas.openxmlformats.org/officeDocument/2006/math">
                      <m:acc>
                        <m:accPr>
                          <m:chr m:val="̇"/>
                          <m:ctrlPr>
                            <a:rPr lang="en-US" sz="1900" i="1">
                              <a:latin typeface="Cambria Math"/>
                            </a:rPr>
                          </m:ctrlPr>
                        </m:accPr>
                        <m:e>
                          <m:r>
                            <a:rPr lang="en-US" sz="1900" i="1">
                              <a:latin typeface="Cambria Math" panose="02040503050406030204" pitchFamily="18" charset="0"/>
                            </a:rPr>
                            <m:t>𝑄</m:t>
                          </m:r>
                        </m:e>
                      </m:acc>
                      <m:r>
                        <a:rPr lang="en-US" sz="1900" i="1">
                          <a:latin typeface="Cambria Math" panose="02040503050406030204" pitchFamily="18" charset="0"/>
                        </a:rPr>
                        <m:t>= </m:t>
                      </m:r>
                      <m:acc>
                        <m:accPr>
                          <m:chr m:val="̇"/>
                          <m:ctrlPr>
                            <a:rPr lang="en-US" sz="1900" i="1">
                              <a:latin typeface="Cambria Math"/>
                            </a:rPr>
                          </m:ctrlPr>
                        </m:accPr>
                        <m:e>
                          <m:f>
                            <m:fPr>
                              <m:ctrlPr>
                                <a:rPr lang="en-US" sz="1900" i="1">
                                  <a:latin typeface="Cambria Math"/>
                                </a:rPr>
                              </m:ctrlPr>
                            </m:fPr>
                            <m:num>
                              <m:sSub>
                                <m:sSubPr>
                                  <m:ctrlPr>
                                    <a:rPr lang="en-US" sz="1900" i="1">
                                      <a:latin typeface="Cambria Math"/>
                                    </a:rPr>
                                  </m:ctrlPr>
                                </m:sSubPr>
                                <m:e>
                                  <m:r>
                                    <a:rPr lang="en-US" sz="1900" i="1">
                                      <a:latin typeface="Cambria Math" panose="02040503050406030204" pitchFamily="18" charset="0"/>
                                    </a:rPr>
                                    <m:t>𝑄</m:t>
                                  </m:r>
                                </m:e>
                                <m:sub>
                                  <m:r>
                                    <a:rPr lang="en-US" sz="1900" i="1">
                                      <a:latin typeface="Cambria Math" panose="02040503050406030204" pitchFamily="18" charset="0"/>
                                    </a:rPr>
                                    <m:t>𝑐𝑜𝑛𝑣</m:t>
                                  </m:r>
                                </m:sub>
                              </m:sSub>
                            </m:num>
                            <m:den>
                              <m:r>
                                <a:rPr lang="en-US" sz="1900" i="1">
                                  <a:latin typeface="Cambria Math" panose="02040503050406030204" pitchFamily="18" charset="0"/>
                                </a:rPr>
                                <m:t>0</m:t>
                              </m:r>
                              <m:r>
                                <a:rPr lang="en-US" sz="1900" i="1">
                                  <a:latin typeface="Cambria Math" panose="02040503050406030204" pitchFamily="18" charset="0"/>
                                </a:rPr>
                                <m:t>.</m:t>
                              </m:r>
                              <m:r>
                                <a:rPr lang="en-US" sz="1900" i="1">
                                  <a:latin typeface="Cambria Math" panose="02040503050406030204" pitchFamily="18" charset="0"/>
                                </a:rPr>
                                <m:t>8</m:t>
                              </m:r>
                            </m:den>
                          </m:f>
                        </m:e>
                      </m:acc>
                      <m:r>
                        <a:rPr lang="en-US" sz="1900" i="1">
                          <a:latin typeface="Cambria Math" panose="02040503050406030204" pitchFamily="18" charset="0"/>
                        </a:rPr>
                        <m:t>=</m:t>
                      </m:r>
                      <m:r>
                        <a:rPr lang="en-US" sz="1900" i="1">
                          <a:latin typeface="Cambria Math" panose="02040503050406030204" pitchFamily="18" charset="0"/>
                        </a:rPr>
                        <m:t>1</m:t>
                      </m:r>
                      <m:r>
                        <a:rPr lang="en-US" sz="1900" i="1">
                          <a:latin typeface="Cambria Math" panose="02040503050406030204" pitchFamily="18" charset="0"/>
                        </a:rPr>
                        <m:t>.</m:t>
                      </m:r>
                      <m:r>
                        <a:rPr lang="en-US" sz="1900" i="1">
                          <a:latin typeface="Cambria Math" panose="02040503050406030204" pitchFamily="18" charset="0"/>
                        </a:rPr>
                        <m:t>25</m:t>
                      </m:r>
                      <m:acc>
                        <m:accPr>
                          <m:chr m:val="̇"/>
                          <m:ctrlPr>
                            <a:rPr lang="en-US" sz="1900" i="1">
                              <a:latin typeface="Cambria Math"/>
                            </a:rPr>
                          </m:ctrlPr>
                        </m:accPr>
                        <m:e>
                          <m:sSub>
                            <m:sSubPr>
                              <m:ctrlPr>
                                <a:rPr lang="en-US" sz="1900" i="1">
                                  <a:latin typeface="Cambria Math"/>
                                </a:rPr>
                              </m:ctrlPr>
                            </m:sSubPr>
                            <m:e>
                              <m:r>
                                <a:rPr lang="en-US" sz="1900" i="1">
                                  <a:latin typeface="Cambria Math" panose="02040503050406030204" pitchFamily="18" charset="0"/>
                                </a:rPr>
                                <m:t>𝑄</m:t>
                              </m:r>
                            </m:e>
                            <m:sub>
                              <m:r>
                                <a:rPr lang="en-US" sz="1900" i="1">
                                  <a:latin typeface="Cambria Math" panose="02040503050406030204" pitchFamily="18" charset="0"/>
                                </a:rPr>
                                <m:t>𝑐𝑜𝑛𝑣</m:t>
                              </m:r>
                            </m:sub>
                          </m:sSub>
                        </m:e>
                      </m:acc>
                    </m:oMath>
                  </m:oMathPara>
                </a14:m>
                <a:endParaRPr lang="en-US" sz="1900" dirty="0" smtClean="0"/>
              </a:p>
              <a:p>
                <a:pPr marL="0" indent="0">
                  <a:buClrTx/>
                  <a:buNone/>
                </a:pPr>
                <a14:m>
                  <m:oMathPara xmlns:m="http://schemas.openxmlformats.org/officeDocument/2006/math">
                    <m:oMathParaPr>
                      <m:jc m:val="centerGroup"/>
                    </m:oMathParaPr>
                    <m:oMath xmlns:m="http://schemas.openxmlformats.org/officeDocument/2006/math">
                      <m:sSup>
                        <m:sSupPr>
                          <m:ctrlPr>
                            <a:rPr lang="en-US" sz="1900" b="0" i="1" smtClean="0">
                              <a:latin typeface="Cambria Math"/>
                            </a:rPr>
                          </m:ctrlPr>
                        </m:sSupPr>
                        <m:e>
                          <m:r>
                            <a:rPr lang="en-US" sz="1900" b="0" i="1" smtClean="0">
                              <a:latin typeface="Cambria Math" panose="02040503050406030204" pitchFamily="18" charset="0"/>
                            </a:rPr>
                            <m:t>𝑞</m:t>
                          </m:r>
                        </m:e>
                        <m:sup>
                          <m:r>
                            <a:rPr lang="en-US" sz="1900" b="0" i="1" smtClean="0">
                              <a:latin typeface="Cambria Math" panose="02040503050406030204" pitchFamily="18" charset="0"/>
                            </a:rPr>
                            <m:t>′′</m:t>
                          </m:r>
                        </m:sup>
                      </m:sSup>
                      <m:r>
                        <a:rPr lang="en-US" sz="1900" b="0" i="1" smtClean="0">
                          <a:latin typeface="Cambria Math" panose="02040503050406030204" pitchFamily="18" charset="0"/>
                        </a:rPr>
                        <m:t>= </m:t>
                      </m:r>
                      <m:f>
                        <m:fPr>
                          <m:ctrlPr>
                            <a:rPr lang="en-US" sz="1900" b="0" i="1" smtClean="0">
                              <a:latin typeface="Cambria Math"/>
                            </a:rPr>
                          </m:ctrlPr>
                        </m:fPr>
                        <m:num>
                          <m:acc>
                            <m:accPr>
                              <m:chr m:val="̇"/>
                              <m:ctrlPr>
                                <a:rPr lang="en-US" sz="1900" i="1">
                                  <a:latin typeface="Cambria Math"/>
                                </a:rPr>
                              </m:ctrlPr>
                            </m:accPr>
                            <m:e>
                              <m:r>
                                <a:rPr lang="en-US" sz="1900" i="1">
                                  <a:latin typeface="Cambria Math" panose="02040503050406030204" pitchFamily="18" charset="0"/>
                                </a:rPr>
                                <m:t>𝑄</m:t>
                              </m:r>
                            </m:e>
                          </m:acc>
                        </m:num>
                        <m:den>
                          <m:r>
                            <a:rPr lang="en-US" sz="1900" b="0" i="1" smtClean="0">
                              <a:latin typeface="Cambria Math" panose="02040503050406030204" pitchFamily="18" charset="0"/>
                            </a:rPr>
                            <m:t>2</m:t>
                          </m:r>
                          <m:r>
                            <a:rPr lang="en-US" sz="1900" b="0" i="1" smtClean="0">
                              <a:latin typeface="Cambria Math" panose="02040503050406030204" pitchFamily="18" charset="0"/>
                            </a:rPr>
                            <m:t>𝑤𝐿</m:t>
                          </m:r>
                        </m:den>
                      </m:f>
                    </m:oMath>
                  </m:oMathPara>
                </a14:m>
                <a:endParaRPr lang="en-US" sz="2000" dirty="0" smtClean="0"/>
              </a:p>
              <a:p>
                <a:pPr marL="0" indent="0">
                  <a:buClrTx/>
                  <a:buNone/>
                </a:pPr>
                <a:endParaRPr lang="en-US" sz="2000" dirty="0"/>
              </a:p>
            </p:txBody>
          </p:sp>
        </mc:Choice>
        <mc:Fallback>
          <p:sp>
            <p:nvSpPr>
              <p:cNvPr id="4" name="Content Placeholder 3"/>
              <p:cNvSpPr>
                <a:spLocks noGrp="1" noRot="1" noChangeAspect="1" noMove="1" noResize="1" noEditPoints="1" noAdjustHandles="1" noChangeArrowheads="1" noChangeShapeType="1" noTextEdit="1"/>
              </p:cNvSpPr>
              <p:nvPr>
                <p:ph sz="quarter" idx="13"/>
              </p:nvPr>
            </p:nvSpPr>
            <p:spPr>
              <a:blipFill rotWithShape="1">
                <a:blip r:embed="rId2"/>
                <a:stretch>
                  <a:fillRect l="-1672" t="-1330"/>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5"/>
              <p:cNvSpPr>
                <a:spLocks noGrp="1"/>
              </p:cNvSpPr>
              <p:nvPr>
                <p:ph sz="quarter" idx="14"/>
              </p:nvPr>
            </p:nvSpPr>
            <p:spPr>
              <a:ln>
                <a:solidFill>
                  <a:schemeClr val="accent1"/>
                </a:solidFill>
              </a:ln>
            </p:spPr>
            <p:txBody>
              <a:bodyPr anchor="ctr">
                <a:normAutofit fontScale="85000" lnSpcReduction="10000"/>
              </a:bodyPr>
              <a:lstStyle/>
              <a:p>
                <a:pPr marL="0" indent="0">
                  <a:buClrTx/>
                  <a:buNone/>
                </a:pPr>
                <a:r>
                  <a:rPr lang="en-US" sz="1900" dirty="0"/>
                  <a:t> </a:t>
                </a:r>
                <a:r>
                  <a:rPr lang="en-US" sz="1900" dirty="0" smtClean="0"/>
                  <a:t>Change in pressure</a:t>
                </a:r>
              </a:p>
              <a:p>
                <a:pPr marL="0" indent="0" algn="ctr">
                  <a:buNone/>
                </a:pPr>
                <a14:m>
                  <m:oMath xmlns:m="http://schemas.openxmlformats.org/officeDocument/2006/math">
                    <m:r>
                      <a:rPr lang="en-US" sz="1900" i="1">
                        <a:latin typeface="Cambria Math" panose="02040503050406030204" pitchFamily="18" charset="0"/>
                      </a:rPr>
                      <m:t>∆</m:t>
                    </m:r>
                    <m:r>
                      <a:rPr lang="en-US" sz="1900" i="1">
                        <a:latin typeface="Cambria Math" panose="02040503050406030204" pitchFamily="18" charset="0"/>
                      </a:rPr>
                      <m:t>𝑝</m:t>
                    </m:r>
                    <m:r>
                      <a:rPr lang="en-US" sz="1900" i="1">
                        <a:latin typeface="Cambria Math" panose="02040503050406030204" pitchFamily="18" charset="0"/>
                      </a:rPr>
                      <m:t>= ∆</m:t>
                    </m:r>
                    <m:sSub>
                      <m:sSubPr>
                        <m:ctrlPr>
                          <a:rPr lang="en-US" sz="1900" i="1">
                            <a:latin typeface="Cambria Math"/>
                          </a:rPr>
                        </m:ctrlPr>
                      </m:sSubPr>
                      <m:e>
                        <m:r>
                          <a:rPr lang="en-US" sz="1900" i="1">
                            <a:latin typeface="Cambria Math" panose="02040503050406030204" pitchFamily="18" charset="0"/>
                          </a:rPr>
                          <m:t>𝑝</m:t>
                        </m:r>
                      </m:e>
                      <m:sub>
                        <m:r>
                          <a:rPr lang="en-US" sz="1900" i="1">
                            <a:latin typeface="Cambria Math" panose="02040503050406030204" pitchFamily="18" charset="0"/>
                          </a:rPr>
                          <m:t>𝑒𝑛𝑡𝑟𝑦</m:t>
                        </m:r>
                      </m:sub>
                    </m:sSub>
                    <m:r>
                      <a:rPr lang="en-US" sz="1900" i="1">
                        <a:latin typeface="Cambria Math" panose="02040503050406030204" pitchFamily="18" charset="0"/>
                      </a:rPr>
                      <m:t>+ ∆</m:t>
                    </m:r>
                    <m:sSub>
                      <m:sSubPr>
                        <m:ctrlPr>
                          <a:rPr lang="en-US" sz="1900" i="1">
                            <a:latin typeface="Cambria Math"/>
                          </a:rPr>
                        </m:ctrlPr>
                      </m:sSubPr>
                      <m:e>
                        <m:r>
                          <a:rPr lang="en-US" sz="1900" i="1">
                            <a:latin typeface="Cambria Math" panose="02040503050406030204" pitchFamily="18" charset="0"/>
                          </a:rPr>
                          <m:t>𝑝</m:t>
                        </m:r>
                      </m:e>
                      <m:sub>
                        <m:r>
                          <a:rPr lang="en-US" sz="1900" i="1">
                            <a:latin typeface="Cambria Math" panose="02040503050406030204" pitchFamily="18" charset="0"/>
                          </a:rPr>
                          <m:t>𝑓𝑑</m:t>
                        </m:r>
                      </m:sub>
                    </m:sSub>
                  </m:oMath>
                </a14:m>
                <a:r>
                  <a:rPr lang="en-US" sz="1900" dirty="0"/>
                  <a:t> </a:t>
                </a:r>
              </a:p>
              <a:p>
                <a:pPr marL="0" indent="0" algn="ctr">
                  <a:buNone/>
                </a:pPr>
                <a:r>
                  <a:rPr lang="en-US" sz="1900" dirty="0" smtClean="0"/>
                  <a:t>	</a:t>
                </a:r>
                <a14:m>
                  <m:oMath xmlns:m="http://schemas.openxmlformats.org/officeDocument/2006/math">
                    <m:r>
                      <a:rPr lang="en-US" sz="1900" i="1">
                        <a:latin typeface="Cambria Math" panose="02040503050406030204" pitchFamily="18" charset="0"/>
                      </a:rPr>
                      <m:t>∆</m:t>
                    </m:r>
                    <m:sSub>
                      <m:sSubPr>
                        <m:ctrlPr>
                          <a:rPr lang="en-US" sz="1900" i="1">
                            <a:latin typeface="Cambria Math"/>
                          </a:rPr>
                        </m:ctrlPr>
                      </m:sSubPr>
                      <m:e>
                        <m:r>
                          <a:rPr lang="en-US" sz="1900" i="1">
                            <a:latin typeface="Cambria Math" panose="02040503050406030204" pitchFamily="18" charset="0"/>
                          </a:rPr>
                          <m:t>𝑝</m:t>
                        </m:r>
                      </m:e>
                      <m:sub>
                        <m:r>
                          <a:rPr lang="en-US" sz="1900" i="1">
                            <a:latin typeface="Cambria Math" panose="02040503050406030204" pitchFamily="18" charset="0"/>
                          </a:rPr>
                          <m:t>𝑓𝑑</m:t>
                        </m:r>
                      </m:sub>
                    </m:sSub>
                    <m:r>
                      <a:rPr lang="en-US" sz="1900" i="1">
                        <a:latin typeface="Cambria Math" panose="02040503050406030204" pitchFamily="18" charset="0"/>
                      </a:rPr>
                      <m:t>=</m:t>
                    </m:r>
                    <m:r>
                      <a:rPr lang="en-US" sz="1900" i="1">
                        <a:latin typeface="Cambria Math" panose="02040503050406030204" pitchFamily="18" charset="0"/>
                      </a:rPr>
                      <m:t>𝑓</m:t>
                    </m:r>
                    <m:f>
                      <m:fPr>
                        <m:ctrlPr>
                          <a:rPr lang="en-US" sz="1900" i="1">
                            <a:latin typeface="Cambria Math"/>
                          </a:rPr>
                        </m:ctrlPr>
                      </m:fPr>
                      <m:num>
                        <m:r>
                          <a:rPr lang="en-US" sz="1900" i="1">
                            <a:latin typeface="Cambria Math" panose="02040503050406030204" pitchFamily="18" charset="0"/>
                          </a:rPr>
                          <m:t>𝐿</m:t>
                        </m:r>
                      </m:num>
                      <m:den>
                        <m:sSub>
                          <m:sSubPr>
                            <m:ctrlPr>
                              <a:rPr lang="en-US" sz="1900" i="1">
                                <a:latin typeface="Cambria Math"/>
                              </a:rPr>
                            </m:ctrlPr>
                          </m:sSubPr>
                          <m:e>
                            <m:r>
                              <a:rPr lang="en-US" sz="1900" i="1">
                                <a:latin typeface="Cambria Math" panose="02040503050406030204" pitchFamily="18" charset="0"/>
                              </a:rPr>
                              <m:t>𝐷</m:t>
                            </m:r>
                          </m:e>
                          <m:sub>
                            <m:r>
                              <a:rPr lang="en-US" sz="1900" i="1">
                                <a:latin typeface="Cambria Math" panose="02040503050406030204" pitchFamily="18" charset="0"/>
                              </a:rPr>
                              <m:t>h</m:t>
                            </m:r>
                          </m:sub>
                        </m:sSub>
                      </m:den>
                    </m:f>
                    <m:f>
                      <m:fPr>
                        <m:ctrlPr>
                          <a:rPr lang="en-US" sz="1900" i="1">
                            <a:latin typeface="Cambria Math"/>
                          </a:rPr>
                        </m:ctrlPr>
                      </m:fPr>
                      <m:num>
                        <m:r>
                          <a:rPr lang="en-US" sz="1900" i="1">
                            <a:latin typeface="Cambria Math" panose="02040503050406030204" pitchFamily="18" charset="0"/>
                          </a:rPr>
                          <m:t>𝜌</m:t>
                        </m:r>
                        <m:sSup>
                          <m:sSupPr>
                            <m:ctrlPr>
                              <a:rPr lang="en-US" sz="1900" i="1">
                                <a:latin typeface="Cambria Math"/>
                              </a:rPr>
                            </m:ctrlPr>
                          </m:sSupPr>
                          <m:e>
                            <m:r>
                              <a:rPr lang="en-US" sz="1900" i="1">
                                <a:latin typeface="Cambria Math" panose="02040503050406030204" pitchFamily="18" charset="0"/>
                              </a:rPr>
                              <m:t>𝑢</m:t>
                            </m:r>
                          </m:e>
                          <m:sup>
                            <m:r>
                              <a:rPr lang="en-US" sz="1900" i="1">
                                <a:latin typeface="Cambria Math" panose="02040503050406030204" pitchFamily="18" charset="0"/>
                              </a:rPr>
                              <m:t>2</m:t>
                            </m:r>
                          </m:sup>
                        </m:sSup>
                      </m:num>
                      <m:den>
                        <m:r>
                          <a:rPr lang="en-US" sz="1900" i="1">
                            <a:latin typeface="Cambria Math" panose="02040503050406030204" pitchFamily="18" charset="0"/>
                          </a:rPr>
                          <m:t>2</m:t>
                        </m:r>
                      </m:den>
                    </m:f>
                  </m:oMath>
                </a14:m>
                <a:r>
                  <a:rPr lang="en-US" sz="1900" dirty="0"/>
                  <a:t>  ;       </a:t>
                </a:r>
              </a:p>
              <a:p>
                <a:pPr marL="0" indent="0" algn="ctr">
                  <a:buNone/>
                </a:pPr>
                <a:r>
                  <a:rPr lang="en-US" sz="1900" i="1" dirty="0">
                    <a:latin typeface="Cambria Math" panose="02040503050406030204" pitchFamily="18" charset="0"/>
                  </a:rPr>
                  <a:t>	</a:t>
                </a:r>
                <a:r>
                  <a:rPr lang="en-US" sz="1900" i="1" dirty="0" smtClean="0">
                    <a:latin typeface="Cambria Math" panose="02040503050406030204" pitchFamily="18" charset="0"/>
                  </a:rPr>
                  <a:t>	</a:t>
                </a:r>
                <a14:m>
                  <m:oMath xmlns:m="http://schemas.openxmlformats.org/officeDocument/2006/math">
                    <m:r>
                      <a:rPr lang="en-US" sz="1900" i="1">
                        <a:latin typeface="Cambria Math" panose="02040503050406030204" pitchFamily="18" charset="0"/>
                      </a:rPr>
                      <m:t>∆</m:t>
                    </m:r>
                    <m:sSub>
                      <m:sSubPr>
                        <m:ctrlPr>
                          <a:rPr lang="en-US" sz="1900" i="1">
                            <a:latin typeface="Cambria Math"/>
                          </a:rPr>
                        </m:ctrlPr>
                      </m:sSubPr>
                      <m:e>
                        <m:r>
                          <a:rPr lang="en-US" sz="1900" i="1">
                            <a:latin typeface="Cambria Math" panose="02040503050406030204" pitchFamily="18" charset="0"/>
                          </a:rPr>
                          <m:t>𝑝</m:t>
                        </m:r>
                      </m:e>
                      <m:sub>
                        <m:r>
                          <a:rPr lang="en-US" sz="1900" i="1">
                            <a:latin typeface="Cambria Math" panose="02040503050406030204" pitchFamily="18" charset="0"/>
                          </a:rPr>
                          <m:t>𝑒𝑛𝑡𝑟𝑦</m:t>
                        </m:r>
                      </m:sub>
                    </m:sSub>
                    <m:r>
                      <a:rPr lang="en-US" sz="1900" i="1">
                        <a:latin typeface="Cambria Math" panose="02040503050406030204" pitchFamily="18" charset="0"/>
                      </a:rPr>
                      <m:t>=</m:t>
                    </m:r>
                    <m:r>
                      <a:rPr lang="en-US" sz="1900" i="1">
                        <a:latin typeface="Cambria Math" panose="02040503050406030204" pitchFamily="18" charset="0"/>
                      </a:rPr>
                      <m:t>4</m:t>
                    </m:r>
                    <m:acc>
                      <m:accPr>
                        <m:chr m:val="̅"/>
                        <m:ctrlPr>
                          <a:rPr lang="en-US" sz="1900" i="1">
                            <a:latin typeface="Cambria Math"/>
                          </a:rPr>
                        </m:ctrlPr>
                      </m:accPr>
                      <m:e>
                        <m:sSub>
                          <m:sSubPr>
                            <m:ctrlPr>
                              <a:rPr lang="en-US" sz="1900" i="1">
                                <a:latin typeface="Cambria Math"/>
                              </a:rPr>
                            </m:ctrlPr>
                          </m:sSubPr>
                          <m:e>
                            <m:r>
                              <a:rPr lang="en-US" sz="1900" i="1">
                                <a:latin typeface="Cambria Math" panose="02040503050406030204" pitchFamily="18" charset="0"/>
                              </a:rPr>
                              <m:t>𝐶</m:t>
                            </m:r>
                          </m:e>
                          <m:sub>
                            <m:r>
                              <a:rPr lang="en-US" sz="1900" i="1">
                                <a:latin typeface="Cambria Math" panose="02040503050406030204" pitchFamily="18" charset="0"/>
                              </a:rPr>
                              <m:t>𝑓</m:t>
                            </m:r>
                          </m:sub>
                        </m:sSub>
                      </m:e>
                    </m:acc>
                    <m:f>
                      <m:fPr>
                        <m:ctrlPr>
                          <a:rPr lang="en-US" sz="1900" i="1">
                            <a:latin typeface="Cambria Math"/>
                          </a:rPr>
                        </m:ctrlPr>
                      </m:fPr>
                      <m:num>
                        <m:r>
                          <a:rPr lang="en-US" sz="1900" i="1">
                            <a:latin typeface="Cambria Math" panose="02040503050406030204" pitchFamily="18" charset="0"/>
                          </a:rPr>
                          <m:t>𝐿</m:t>
                        </m:r>
                      </m:num>
                      <m:den>
                        <m:sSub>
                          <m:sSubPr>
                            <m:ctrlPr>
                              <a:rPr lang="en-US" sz="1900" i="1">
                                <a:latin typeface="Cambria Math"/>
                              </a:rPr>
                            </m:ctrlPr>
                          </m:sSubPr>
                          <m:e>
                            <m:r>
                              <a:rPr lang="en-US" sz="1900" i="1">
                                <a:latin typeface="Cambria Math" panose="02040503050406030204" pitchFamily="18" charset="0"/>
                              </a:rPr>
                              <m:t>𝐷</m:t>
                            </m:r>
                          </m:e>
                          <m:sub>
                            <m:r>
                              <a:rPr lang="en-US" sz="1900" i="1">
                                <a:latin typeface="Cambria Math" panose="02040503050406030204" pitchFamily="18" charset="0"/>
                              </a:rPr>
                              <m:t>h</m:t>
                            </m:r>
                          </m:sub>
                        </m:sSub>
                      </m:den>
                    </m:f>
                    <m:f>
                      <m:fPr>
                        <m:ctrlPr>
                          <a:rPr lang="en-US" sz="1900" i="1">
                            <a:latin typeface="Cambria Math"/>
                          </a:rPr>
                        </m:ctrlPr>
                      </m:fPr>
                      <m:num>
                        <m:r>
                          <a:rPr lang="en-US" sz="1900" i="1">
                            <a:latin typeface="Cambria Math" panose="02040503050406030204" pitchFamily="18" charset="0"/>
                          </a:rPr>
                          <m:t>𝜌</m:t>
                        </m:r>
                        <m:sSup>
                          <m:sSupPr>
                            <m:ctrlPr>
                              <a:rPr lang="en-US" sz="1900" i="1">
                                <a:latin typeface="Cambria Math"/>
                              </a:rPr>
                            </m:ctrlPr>
                          </m:sSupPr>
                          <m:e>
                            <m:r>
                              <a:rPr lang="en-US" sz="1900" i="1">
                                <a:latin typeface="Cambria Math" panose="02040503050406030204" pitchFamily="18" charset="0"/>
                              </a:rPr>
                              <m:t>𝑢</m:t>
                            </m:r>
                          </m:e>
                          <m:sup>
                            <m:r>
                              <a:rPr lang="en-US" sz="1900" i="1">
                                <a:latin typeface="Cambria Math" panose="02040503050406030204" pitchFamily="18" charset="0"/>
                              </a:rPr>
                              <m:t>2</m:t>
                            </m:r>
                          </m:sup>
                        </m:sSup>
                      </m:num>
                      <m:den>
                        <m:r>
                          <a:rPr lang="en-US" sz="1900" i="1">
                            <a:latin typeface="Cambria Math" panose="02040503050406030204" pitchFamily="18" charset="0"/>
                          </a:rPr>
                          <m:t>2</m:t>
                        </m:r>
                      </m:den>
                    </m:f>
                  </m:oMath>
                </a14:m>
                <a:r>
                  <a:rPr lang="en-US" sz="1900" dirty="0"/>
                  <a:t> </a:t>
                </a:r>
                <a:r>
                  <a:rPr lang="en-US" sz="1900" dirty="0" smtClean="0"/>
                  <a:t>;</a:t>
                </a:r>
              </a:p>
              <a:p>
                <a:pPr marL="0" indent="0" algn="ctr">
                  <a:buNone/>
                </a:pPr>
                <a:r>
                  <a:rPr lang="en-US" sz="1900" dirty="0" smtClean="0"/>
                  <a:t> </a:t>
                </a:r>
                <a:endParaRPr lang="en-US" sz="1900" dirty="0" smtClean="0"/>
              </a:p>
              <a:p>
                <a:pPr marL="0" indent="0">
                  <a:buNone/>
                </a:pPr>
                <a:r>
                  <a:rPr lang="en-US" sz="1900" dirty="0" smtClean="0"/>
                  <a:t> For </a:t>
                </a:r>
                <a:r>
                  <a:rPr lang="en-US" sz="1900" dirty="0"/>
                  <a:t>rectangular duct: </a:t>
                </a:r>
                <a14:m>
                  <m:oMath xmlns:m="http://schemas.openxmlformats.org/officeDocument/2006/math">
                    <m:r>
                      <a:rPr lang="en-US" sz="1900" i="1">
                        <a:latin typeface="Cambria Math" panose="02040503050406030204" pitchFamily="18" charset="0"/>
                      </a:rPr>
                      <m:t>𝑓</m:t>
                    </m:r>
                    <m:r>
                      <a:rPr lang="en-US" sz="1900" i="1">
                        <a:latin typeface="Cambria Math" panose="02040503050406030204" pitchFamily="18" charset="0"/>
                      </a:rPr>
                      <m:t>=</m:t>
                    </m:r>
                    <m:f>
                      <m:fPr>
                        <m:ctrlPr>
                          <a:rPr lang="en-US" sz="1900" i="1">
                            <a:latin typeface="Cambria Math"/>
                          </a:rPr>
                        </m:ctrlPr>
                      </m:fPr>
                      <m:num>
                        <m:r>
                          <a:rPr lang="en-US" sz="1900" i="1">
                            <a:latin typeface="Cambria Math" panose="02040503050406030204" pitchFamily="18" charset="0"/>
                          </a:rPr>
                          <m:t>84</m:t>
                        </m:r>
                        <m:r>
                          <a:rPr lang="en-US" sz="1900" i="1">
                            <a:latin typeface="Cambria Math" panose="02040503050406030204" pitchFamily="18" charset="0"/>
                          </a:rPr>
                          <m:t>.</m:t>
                        </m:r>
                        <m:r>
                          <a:rPr lang="en-US" sz="1900" i="1">
                            <a:latin typeface="Cambria Math" panose="02040503050406030204" pitchFamily="18" charset="0"/>
                          </a:rPr>
                          <m:t>7</m:t>
                        </m:r>
                      </m:num>
                      <m:den>
                        <m:sSub>
                          <m:sSubPr>
                            <m:ctrlPr>
                              <a:rPr lang="en-US" sz="1900" i="1">
                                <a:latin typeface="Cambria Math"/>
                              </a:rPr>
                            </m:ctrlPr>
                          </m:sSubPr>
                          <m:e>
                            <m:r>
                              <a:rPr lang="en-US" sz="1900" i="1">
                                <a:latin typeface="Cambria Math" panose="02040503050406030204" pitchFamily="18" charset="0"/>
                              </a:rPr>
                              <m:t>𝑅𝑒</m:t>
                            </m:r>
                          </m:e>
                          <m:sub>
                            <m:sSub>
                              <m:sSubPr>
                                <m:ctrlPr>
                                  <a:rPr lang="en-US" sz="1900" i="1">
                                    <a:latin typeface="Cambria Math"/>
                                  </a:rPr>
                                </m:ctrlPr>
                              </m:sSubPr>
                              <m:e>
                                <m:r>
                                  <a:rPr lang="en-US" sz="1900" i="1">
                                    <a:latin typeface="Cambria Math" panose="02040503050406030204" pitchFamily="18" charset="0"/>
                                  </a:rPr>
                                  <m:t>𝐷</m:t>
                                </m:r>
                              </m:e>
                              <m:sub>
                                <m:r>
                                  <a:rPr lang="en-US" sz="1900" i="1">
                                    <a:latin typeface="Cambria Math" panose="02040503050406030204" pitchFamily="18" charset="0"/>
                                  </a:rPr>
                                  <m:t>h</m:t>
                                </m:r>
                              </m:sub>
                            </m:sSub>
                          </m:sub>
                        </m:sSub>
                      </m:den>
                    </m:f>
                  </m:oMath>
                </a14:m>
                <a:endParaRPr lang="en-US" sz="1900" i="1" dirty="0" smtClean="0">
                  <a:latin typeface="Cambria Math" panose="02040503050406030204" pitchFamily="18" charset="0"/>
                </a:endParaRPr>
              </a:p>
              <a:p>
                <a:pPr marL="0" indent="0">
                  <a:buNone/>
                </a:pPr>
                <a:endParaRPr lang="en-US" sz="1900" dirty="0" smtClean="0"/>
              </a:p>
              <a:p>
                <a:pPr marL="0" indent="0">
                  <a:buNone/>
                </a:pPr>
                <a:endParaRPr lang="en-US" sz="1900" dirty="0"/>
              </a:p>
              <a:p>
                <a:pPr marL="0" indent="0">
                  <a:buNone/>
                </a:pPr>
                <a:r>
                  <a:rPr lang="en-US" sz="1900" dirty="0" smtClean="0"/>
                  <a:t> Through </a:t>
                </a:r>
                <a:r>
                  <a:rPr lang="en-US" sz="1900" dirty="0"/>
                  <a:t>analytical calculation: </a:t>
                </a:r>
                <a:endParaRPr lang="en-US" sz="1900" dirty="0" smtClean="0"/>
              </a:p>
              <a:p>
                <a:pPr marL="0" indent="0">
                  <a:buNone/>
                </a:pPr>
                <a14:m>
                  <m:oMathPara xmlns:m="http://schemas.openxmlformats.org/officeDocument/2006/math">
                    <m:oMathParaPr>
                      <m:jc m:val="centerGroup"/>
                    </m:oMathParaPr>
                    <m:oMath xmlns:m="http://schemas.openxmlformats.org/officeDocument/2006/math">
                      <m:sSub>
                        <m:sSubPr>
                          <m:ctrlPr>
                            <a:rPr lang="en-US" sz="1900" i="1">
                              <a:latin typeface="Cambria Math"/>
                            </a:rPr>
                          </m:ctrlPr>
                        </m:sSubPr>
                        <m:e>
                          <m:r>
                            <a:rPr lang="en-US" sz="1900" i="1">
                              <a:latin typeface="Cambria Math" panose="02040503050406030204" pitchFamily="18" charset="0"/>
                            </a:rPr>
                            <m:t>𝐶</m:t>
                          </m:r>
                        </m:e>
                        <m:sub>
                          <m:r>
                            <a:rPr lang="en-US" sz="1900" i="1">
                              <a:latin typeface="Cambria Math" panose="02040503050406030204" pitchFamily="18" charset="0"/>
                            </a:rPr>
                            <m:t>𝑓</m:t>
                          </m:r>
                        </m:sub>
                      </m:sSub>
                      <m:r>
                        <a:rPr lang="en-US" sz="1900" i="1">
                          <a:latin typeface="Cambria Math" panose="02040503050406030204" pitchFamily="18" charset="0"/>
                        </a:rPr>
                        <m:t>=</m:t>
                      </m:r>
                      <m:r>
                        <a:rPr lang="en-US" sz="1900" i="1">
                          <a:latin typeface="Cambria Math" panose="02040503050406030204" pitchFamily="18" charset="0"/>
                        </a:rPr>
                        <m:t>0</m:t>
                      </m:r>
                      <m:r>
                        <a:rPr lang="en-US" sz="1900" i="1">
                          <a:latin typeface="Cambria Math" panose="02040503050406030204" pitchFamily="18" charset="0"/>
                        </a:rPr>
                        <m:t>.</m:t>
                      </m:r>
                      <m:r>
                        <a:rPr lang="en-US" sz="1900" i="1">
                          <a:latin typeface="Cambria Math" panose="02040503050406030204" pitchFamily="18" charset="0"/>
                        </a:rPr>
                        <m:t>664</m:t>
                      </m:r>
                      <m:sSubSup>
                        <m:sSubSupPr>
                          <m:ctrlPr>
                            <a:rPr lang="en-US" sz="1900" i="1">
                              <a:latin typeface="Cambria Math"/>
                            </a:rPr>
                          </m:ctrlPr>
                        </m:sSubSupPr>
                        <m:e>
                          <m:r>
                            <a:rPr lang="en-US" sz="1900" i="1">
                              <a:latin typeface="Cambria Math" panose="02040503050406030204" pitchFamily="18" charset="0"/>
                            </a:rPr>
                            <m:t>𝑅𝑒</m:t>
                          </m:r>
                        </m:e>
                        <m:sub>
                          <m:r>
                            <a:rPr lang="en-US" sz="1900" i="1">
                              <a:latin typeface="Cambria Math" panose="02040503050406030204" pitchFamily="18" charset="0"/>
                            </a:rPr>
                            <m:t>𝑥</m:t>
                          </m:r>
                        </m:sub>
                        <m:sup>
                          <m:r>
                            <a:rPr lang="en-US" sz="1900" i="1">
                              <a:latin typeface="Cambria Math" panose="02040503050406030204" pitchFamily="18" charset="0"/>
                            </a:rPr>
                            <m:t>−</m:t>
                          </m:r>
                          <m:r>
                            <a:rPr lang="en-US" sz="1900" i="1">
                              <a:latin typeface="Cambria Math" panose="02040503050406030204" pitchFamily="18" charset="0"/>
                            </a:rPr>
                            <m:t>1</m:t>
                          </m:r>
                          <m:r>
                            <a:rPr lang="en-US" sz="1900" i="1">
                              <a:latin typeface="Cambria Math" panose="02040503050406030204" pitchFamily="18" charset="0"/>
                            </a:rPr>
                            <m:t>/</m:t>
                          </m:r>
                          <m:r>
                            <a:rPr lang="en-US" sz="1900" i="1">
                              <a:latin typeface="Cambria Math" panose="02040503050406030204" pitchFamily="18" charset="0"/>
                            </a:rPr>
                            <m:t>2</m:t>
                          </m:r>
                        </m:sup>
                      </m:sSubSup>
                    </m:oMath>
                  </m:oMathPara>
                </a14:m>
                <a:endParaRPr lang="en-US" sz="1900" dirty="0"/>
              </a:p>
              <a:p>
                <a:pPr marL="0" indent="0">
                  <a:buNone/>
                </a:pPr>
                <a14:m>
                  <m:oMathPara xmlns:m="http://schemas.openxmlformats.org/officeDocument/2006/math">
                    <m:oMathParaPr>
                      <m:jc m:val="centerGroup"/>
                    </m:oMathParaPr>
                    <m:oMath xmlns:m="http://schemas.openxmlformats.org/officeDocument/2006/math">
                      <m:acc>
                        <m:accPr>
                          <m:chr m:val="̅"/>
                          <m:ctrlPr>
                            <a:rPr lang="en-US" sz="1900" i="1">
                              <a:latin typeface="Cambria Math"/>
                            </a:rPr>
                          </m:ctrlPr>
                        </m:accPr>
                        <m:e>
                          <m:sSub>
                            <m:sSubPr>
                              <m:ctrlPr>
                                <a:rPr lang="en-US" sz="1900" i="1">
                                  <a:latin typeface="Cambria Math"/>
                                </a:rPr>
                              </m:ctrlPr>
                            </m:sSubPr>
                            <m:e>
                              <m:r>
                                <a:rPr lang="en-US" sz="1900" i="1">
                                  <a:latin typeface="Cambria Math" panose="02040503050406030204" pitchFamily="18" charset="0"/>
                                </a:rPr>
                                <m:t>𝐶</m:t>
                              </m:r>
                            </m:e>
                            <m:sub>
                              <m:r>
                                <a:rPr lang="en-US" sz="1900" i="1">
                                  <a:latin typeface="Cambria Math" panose="02040503050406030204" pitchFamily="18" charset="0"/>
                                </a:rPr>
                                <m:t>𝑓</m:t>
                              </m:r>
                            </m:sub>
                          </m:sSub>
                        </m:e>
                      </m:acc>
                      <m:r>
                        <a:rPr lang="en-US" sz="1900">
                          <a:latin typeface="Cambria Math" panose="02040503050406030204" pitchFamily="18" charset="0"/>
                        </a:rPr>
                        <m:t>= </m:t>
                      </m:r>
                      <m:f>
                        <m:fPr>
                          <m:ctrlPr>
                            <a:rPr lang="en-US" sz="1900" i="1">
                              <a:latin typeface="Cambria Math"/>
                            </a:rPr>
                          </m:ctrlPr>
                        </m:fPr>
                        <m:num>
                          <m:nary>
                            <m:naryPr>
                              <m:ctrlPr>
                                <a:rPr lang="en-US" sz="1900" i="1">
                                  <a:latin typeface="Cambria Math"/>
                                </a:rPr>
                              </m:ctrlPr>
                            </m:naryPr>
                            <m:sub>
                              <m:r>
                                <m:rPr>
                                  <m:brk m:alnAt="23"/>
                                </m:rPr>
                                <a:rPr lang="en-US" sz="1900" i="1">
                                  <a:latin typeface="Cambria Math" panose="02040503050406030204" pitchFamily="18" charset="0"/>
                                </a:rPr>
                                <m:t>0</m:t>
                              </m:r>
                            </m:sub>
                            <m:sup>
                              <m:sSub>
                                <m:sSubPr>
                                  <m:ctrlPr>
                                    <a:rPr lang="en-US" sz="1900" i="1">
                                      <a:latin typeface="Cambria Math"/>
                                    </a:rPr>
                                  </m:ctrlPr>
                                </m:sSubPr>
                                <m:e>
                                  <m:r>
                                    <a:rPr lang="en-US" sz="1900" i="1">
                                      <a:latin typeface="Cambria Math" panose="02040503050406030204" pitchFamily="18" charset="0"/>
                                    </a:rPr>
                                    <m:t>𝑥</m:t>
                                  </m:r>
                                </m:e>
                                <m:sub>
                                  <m:r>
                                    <a:rPr lang="en-US" sz="1900" i="1">
                                      <a:latin typeface="Cambria Math" panose="02040503050406030204" pitchFamily="18" charset="0"/>
                                    </a:rPr>
                                    <m:t>𝑓𝑑</m:t>
                                  </m:r>
                                  <m:r>
                                    <a:rPr lang="en-US" sz="1900" i="1">
                                      <a:latin typeface="Cambria Math" panose="02040503050406030204" pitchFamily="18" charset="0"/>
                                    </a:rPr>
                                    <m:t>,</m:t>
                                  </m:r>
                                  <m:r>
                                    <a:rPr lang="en-US" sz="1900" i="1">
                                      <a:latin typeface="Cambria Math" panose="02040503050406030204" pitchFamily="18" charset="0"/>
                                    </a:rPr>
                                    <m:t>h</m:t>
                                  </m:r>
                                </m:sub>
                              </m:sSub>
                            </m:sup>
                            <m:e>
                              <m:sSub>
                                <m:sSubPr>
                                  <m:ctrlPr>
                                    <a:rPr lang="en-US" sz="1900" i="1">
                                      <a:latin typeface="Cambria Math"/>
                                    </a:rPr>
                                  </m:ctrlPr>
                                </m:sSubPr>
                                <m:e>
                                  <m:r>
                                    <a:rPr lang="en-US" sz="1900" i="1">
                                      <a:latin typeface="Cambria Math" panose="02040503050406030204" pitchFamily="18" charset="0"/>
                                    </a:rPr>
                                    <m:t>𝐶</m:t>
                                  </m:r>
                                </m:e>
                                <m:sub>
                                  <m:r>
                                    <a:rPr lang="en-US" sz="1900" i="1">
                                      <a:latin typeface="Cambria Math" panose="02040503050406030204" pitchFamily="18" charset="0"/>
                                    </a:rPr>
                                    <m:t>𝑓</m:t>
                                  </m:r>
                                </m:sub>
                              </m:sSub>
                              <m:r>
                                <a:rPr lang="en-US" sz="1900" i="1">
                                  <a:latin typeface="Cambria Math" panose="02040503050406030204" pitchFamily="18" charset="0"/>
                                </a:rPr>
                                <m:t> </m:t>
                              </m:r>
                              <m:r>
                                <a:rPr lang="en-US" sz="1900" i="1">
                                  <a:latin typeface="Cambria Math" panose="02040503050406030204" pitchFamily="18" charset="0"/>
                                </a:rPr>
                                <m:t>𝑑𝑥</m:t>
                              </m:r>
                            </m:e>
                          </m:nary>
                        </m:num>
                        <m:den>
                          <m:sSub>
                            <m:sSubPr>
                              <m:ctrlPr>
                                <a:rPr lang="en-US" sz="1900" i="1">
                                  <a:latin typeface="Cambria Math"/>
                                </a:rPr>
                              </m:ctrlPr>
                            </m:sSubPr>
                            <m:e>
                              <m:r>
                                <a:rPr lang="en-US" sz="1900" i="1">
                                  <a:latin typeface="Cambria Math" panose="02040503050406030204" pitchFamily="18" charset="0"/>
                                </a:rPr>
                                <m:t>𝑥</m:t>
                              </m:r>
                            </m:e>
                            <m:sub>
                              <m:r>
                                <a:rPr lang="en-US" sz="1900" i="1">
                                  <a:latin typeface="Cambria Math" panose="02040503050406030204" pitchFamily="18" charset="0"/>
                                </a:rPr>
                                <m:t>𝑓𝑑</m:t>
                              </m:r>
                              <m:r>
                                <a:rPr lang="en-US" sz="1900" i="1">
                                  <a:latin typeface="Cambria Math" panose="02040503050406030204" pitchFamily="18" charset="0"/>
                                </a:rPr>
                                <m:t>,</m:t>
                              </m:r>
                              <m:r>
                                <a:rPr lang="en-US" sz="1900" i="1">
                                  <a:latin typeface="Cambria Math" panose="02040503050406030204" pitchFamily="18" charset="0"/>
                                </a:rPr>
                                <m:t>h</m:t>
                              </m:r>
                            </m:sub>
                          </m:sSub>
                        </m:den>
                      </m:f>
                    </m:oMath>
                  </m:oMathPara>
                </a14:m>
                <a:endParaRPr lang="en-US" sz="19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acc>
                        <m:accPr>
                          <m:chr m:val="̅"/>
                          <m:ctrlPr>
                            <a:rPr lang="en-US" sz="1900" i="1">
                              <a:latin typeface="Cambria Math"/>
                            </a:rPr>
                          </m:ctrlPr>
                        </m:accPr>
                        <m:e>
                          <m:sSub>
                            <m:sSubPr>
                              <m:ctrlPr>
                                <a:rPr lang="en-US" sz="1900" i="1">
                                  <a:latin typeface="Cambria Math"/>
                                </a:rPr>
                              </m:ctrlPr>
                            </m:sSubPr>
                            <m:e>
                              <m:r>
                                <a:rPr lang="en-US" sz="1900" i="1">
                                  <a:latin typeface="Cambria Math" panose="02040503050406030204" pitchFamily="18" charset="0"/>
                                </a:rPr>
                                <m:t>𝐶</m:t>
                              </m:r>
                            </m:e>
                            <m:sub>
                              <m:r>
                                <a:rPr lang="en-US" sz="1900" i="1">
                                  <a:latin typeface="Cambria Math" panose="02040503050406030204" pitchFamily="18" charset="0"/>
                                </a:rPr>
                                <m:t>𝑓</m:t>
                              </m:r>
                            </m:sub>
                          </m:sSub>
                        </m:e>
                      </m:acc>
                      <m:r>
                        <a:rPr lang="en-US" sz="1900" i="1">
                          <a:latin typeface="Cambria Math" panose="02040503050406030204" pitchFamily="18" charset="0"/>
                        </a:rPr>
                        <m:t>= </m:t>
                      </m:r>
                      <m:f>
                        <m:fPr>
                          <m:ctrlPr>
                            <a:rPr lang="en-US" sz="1900" i="1">
                              <a:latin typeface="Cambria Math"/>
                            </a:rPr>
                          </m:ctrlPr>
                        </m:fPr>
                        <m:num>
                          <m:r>
                            <a:rPr lang="en-US" sz="1900" i="1">
                              <a:latin typeface="Cambria Math" panose="02040503050406030204" pitchFamily="18" charset="0"/>
                            </a:rPr>
                            <m:t>1</m:t>
                          </m:r>
                          <m:r>
                            <a:rPr lang="en-US" sz="1900" i="1">
                              <a:latin typeface="Cambria Math" panose="02040503050406030204" pitchFamily="18" charset="0"/>
                            </a:rPr>
                            <m:t>.</m:t>
                          </m:r>
                          <m:r>
                            <a:rPr lang="en-US" sz="1900" i="1">
                              <a:latin typeface="Cambria Math" panose="02040503050406030204" pitchFamily="18" charset="0"/>
                            </a:rPr>
                            <m:t>328</m:t>
                          </m:r>
                        </m:num>
                        <m:den>
                          <m:rad>
                            <m:radPr>
                              <m:degHide m:val="on"/>
                              <m:ctrlPr>
                                <a:rPr lang="en-US" sz="1900" i="1">
                                  <a:latin typeface="Cambria Math"/>
                                </a:rPr>
                              </m:ctrlPr>
                            </m:radPr>
                            <m:deg/>
                            <m:e>
                              <m:f>
                                <m:fPr>
                                  <m:ctrlPr>
                                    <a:rPr lang="en-US" sz="1900" i="1">
                                      <a:latin typeface="Cambria Math"/>
                                    </a:rPr>
                                  </m:ctrlPr>
                                </m:fPr>
                                <m:num>
                                  <m:r>
                                    <a:rPr lang="en-US" sz="1900" i="1">
                                      <a:latin typeface="Cambria Math" panose="02040503050406030204" pitchFamily="18" charset="0"/>
                                    </a:rPr>
                                    <m:t>𝑢</m:t>
                                  </m:r>
                                </m:num>
                                <m:den>
                                  <m:r>
                                    <a:rPr lang="en-US" sz="1900" i="1">
                                      <a:latin typeface="Cambria Math" panose="02040503050406030204" pitchFamily="18" charset="0"/>
                                    </a:rPr>
                                    <m:t>𝜈</m:t>
                                  </m:r>
                                </m:den>
                              </m:f>
                            </m:e>
                          </m:rad>
                          <m:rad>
                            <m:radPr>
                              <m:degHide m:val="on"/>
                              <m:ctrlPr>
                                <a:rPr lang="en-US" sz="1900" i="1">
                                  <a:latin typeface="Cambria Math"/>
                                </a:rPr>
                              </m:ctrlPr>
                            </m:radPr>
                            <m:deg/>
                            <m:e>
                              <m:sSub>
                                <m:sSubPr>
                                  <m:ctrlPr>
                                    <a:rPr lang="en-US" sz="1900" i="1">
                                      <a:latin typeface="Cambria Math"/>
                                    </a:rPr>
                                  </m:ctrlPr>
                                </m:sSubPr>
                                <m:e>
                                  <m:r>
                                    <a:rPr lang="en-US" sz="1900" i="1">
                                      <a:latin typeface="Cambria Math" panose="02040503050406030204" pitchFamily="18" charset="0"/>
                                    </a:rPr>
                                    <m:t>𝑥</m:t>
                                  </m:r>
                                </m:e>
                                <m:sub>
                                  <m:r>
                                    <a:rPr lang="en-US" sz="1900" i="1">
                                      <a:latin typeface="Cambria Math" panose="02040503050406030204" pitchFamily="18" charset="0"/>
                                    </a:rPr>
                                    <m:t>𝑓𝑑</m:t>
                                  </m:r>
                                  <m:r>
                                    <a:rPr lang="en-US" sz="1900" i="1">
                                      <a:latin typeface="Cambria Math" panose="02040503050406030204" pitchFamily="18" charset="0"/>
                                    </a:rPr>
                                    <m:t>,</m:t>
                                  </m:r>
                                  <m:r>
                                    <a:rPr lang="en-US" sz="1900" i="1">
                                      <a:latin typeface="Cambria Math" panose="02040503050406030204" pitchFamily="18" charset="0"/>
                                    </a:rPr>
                                    <m:t>h</m:t>
                                  </m:r>
                                </m:sub>
                              </m:sSub>
                            </m:e>
                          </m:rad>
                        </m:den>
                      </m:f>
                    </m:oMath>
                  </m:oMathPara>
                </a14:m>
                <a:endParaRPr lang="en-US" sz="1800" dirty="0"/>
              </a:p>
            </p:txBody>
          </p:sp>
        </mc:Choice>
        <mc:Fallback>
          <p:sp>
            <p:nvSpPr>
              <p:cNvPr id="6" name="Content Placeholder 5"/>
              <p:cNvSpPr>
                <a:spLocks noGrp="1" noRot="1" noChangeAspect="1" noMove="1" noResize="1" noEditPoints="1" noAdjustHandles="1" noChangeArrowheads="1" noChangeShapeType="1" noTextEdit="1"/>
              </p:cNvSpPr>
              <p:nvPr>
                <p:ph sz="quarter" idx="14"/>
              </p:nvPr>
            </p:nvSpPr>
            <p:spPr>
              <a:blipFill rotWithShape="1">
                <a:blip r:embed="rId3"/>
                <a:stretch>
                  <a:fillRect l="-152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949878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1447800" y="1543565"/>
            <a:ext cx="6248400" cy="4095235"/>
          </a:xfrm>
          <a:prstGeom prst="rect">
            <a:avLst/>
          </a:prstGeom>
        </p:spPr>
      </p:pic>
      <p:sp>
        <p:nvSpPr>
          <p:cNvPr id="5" name="Title 4"/>
          <p:cNvSpPr>
            <a:spLocks noGrp="1"/>
          </p:cNvSpPr>
          <p:nvPr>
            <p:ph type="title"/>
          </p:nvPr>
        </p:nvSpPr>
        <p:spPr/>
        <p:txBody>
          <a:bodyPr/>
          <a:lstStyle/>
          <a:p>
            <a:r>
              <a:rPr lang="en-US" dirty="0" smtClean="0"/>
              <a:t>Analytical Solutions</a:t>
            </a:r>
            <a:endParaRPr lang="en-US" dirty="0"/>
          </a:p>
        </p:txBody>
      </p:sp>
      <p:sp>
        <p:nvSpPr>
          <p:cNvPr id="4" name="TextBox 3"/>
          <p:cNvSpPr txBox="1"/>
          <p:nvPr/>
        </p:nvSpPr>
        <p:spPr>
          <a:xfrm>
            <a:off x="1447800" y="1143000"/>
            <a:ext cx="6248400" cy="400110"/>
          </a:xfrm>
          <a:prstGeom prst="rect">
            <a:avLst/>
          </a:prstGeom>
          <a:noFill/>
        </p:spPr>
        <p:txBody>
          <a:bodyPr wrap="square" rtlCol="0">
            <a:spAutoFit/>
          </a:bodyPr>
          <a:lstStyle/>
          <a:p>
            <a:pPr algn="ctr"/>
            <a:r>
              <a:rPr lang="en-US" sz="2000" dirty="0" smtClean="0"/>
              <a:t>Analytical Solutions used for Numerical Analysis</a:t>
            </a:r>
            <a:endParaRPr lang="en-US" sz="2000" dirty="0"/>
          </a:p>
        </p:txBody>
      </p:sp>
    </p:spTree>
    <p:extLst>
      <p:ext uri="{BB962C8B-B14F-4D97-AF65-F5344CB8AC3E}">
        <p14:creationId xmlns:p14="http://schemas.microsoft.com/office/powerpoint/2010/main" val="1408229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3671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Agenda</a:t>
            </a:r>
            <a:endParaRPr lang="en-US" sz="2600" b="1" i="0" u="none" strike="noStrike" cap="none" baseline="0" dirty="0">
              <a:solidFill>
                <a:schemeClr val="dk1"/>
              </a:solidFill>
              <a:latin typeface="Arial"/>
              <a:ea typeface="Arial"/>
              <a:cs typeface="Arial"/>
              <a:sym typeface="Arial"/>
            </a:endParaRPr>
          </a:p>
        </p:txBody>
      </p:sp>
      <p:sp>
        <p:nvSpPr>
          <p:cNvPr id="62" name="Shape 62"/>
          <p:cNvSpPr txBox="1"/>
          <p:nvPr/>
        </p:nvSpPr>
        <p:spPr>
          <a:xfrm>
            <a:off x="216125" y="778801"/>
            <a:ext cx="8529300" cy="5474097"/>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800" b="0" i="0" u="none" strike="noStrike" cap="none" baseline="0" dirty="0" smtClean="0">
                <a:solidFill>
                  <a:srgbClr val="FF0000"/>
                </a:solidFill>
                <a:latin typeface="Arial"/>
                <a:ea typeface="Arial"/>
                <a:cs typeface="Arial"/>
                <a:sym typeface="Arial"/>
              </a:rPr>
              <a:t>	</a:t>
            </a:r>
            <a:r>
              <a:rPr lang="en-US" sz="3200" b="1" i="0" u="none" strike="noStrike" cap="none" baseline="0" dirty="0" smtClean="0">
                <a:solidFill>
                  <a:srgbClr val="FF0000"/>
                </a:solidFill>
                <a:latin typeface="Arial"/>
                <a:ea typeface="Arial"/>
                <a:cs typeface="Arial"/>
                <a:sym typeface="Arial"/>
              </a:rPr>
              <a:t>•</a:t>
            </a:r>
            <a:r>
              <a:rPr lang="en-US" sz="3200" b="1" i="0" u="none" strike="noStrike" cap="none" baseline="0" dirty="0">
                <a:solidFill>
                  <a:srgbClr val="FF0000"/>
                </a:solidFill>
                <a:latin typeface="Arial"/>
                <a:ea typeface="Arial"/>
                <a:cs typeface="Arial"/>
                <a:sym typeface="Arial"/>
              </a:rPr>
              <a:t>Objective of Project</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Requirements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Diagrams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Trade Studies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Performance</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Planned Course of Action / </a:t>
            </a:r>
            <a:r>
              <a:rPr lang="en-US" sz="2000" b="0" i="0" u="none" strike="noStrike" cap="none" baseline="0" dirty="0" smtClean="0">
                <a:solidFill>
                  <a:schemeClr val="dk1"/>
                </a:solidFill>
                <a:latin typeface="Arial"/>
                <a:ea typeface="Arial"/>
                <a:cs typeface="Arial"/>
                <a:sym typeface="Arial"/>
              </a:rPr>
              <a:t>Schedule</a:t>
            </a:r>
            <a:endParaRPr sz="2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82598014"/>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4" name="Shape 44"/>
              <p:cNvSpPr txBox="1"/>
              <p:nvPr/>
            </p:nvSpPr>
            <p:spPr>
              <a:xfrm>
                <a:off x="106950" y="1066800"/>
                <a:ext cx="8573400" cy="4419599"/>
              </a:xfrm>
              <a:prstGeom prst="rect">
                <a:avLst/>
              </a:prstGeom>
              <a:noFill/>
              <a:ln>
                <a:noFill/>
              </a:ln>
            </p:spPr>
            <p:txBody>
              <a:bodyPr lIns="91425" tIns="91425" rIns="91425" bIns="91425" anchor="ctr" anchorCtr="0">
                <a:noAutofit/>
              </a:bodyPr>
              <a:lstStyle/>
              <a:p>
                <a:pPr marL="114300">
                  <a:buClr>
                    <a:schemeClr val="dk1"/>
                  </a:buClr>
                  <a:buSzPct val="100000"/>
                </a:pPr>
                <a:r>
                  <a:rPr lang="en-US" sz="3200" b="1" dirty="0" smtClean="0">
                    <a:latin typeface="+mn-lt"/>
                  </a:rPr>
                  <a:t>Purpose</a:t>
                </a:r>
                <a:endParaRPr lang="en-US" sz="3200" b="1" dirty="0">
                  <a:latin typeface="+mn-lt"/>
                </a:endParaRPr>
              </a:p>
              <a:p>
                <a:pPr marL="114300">
                  <a:buClr>
                    <a:schemeClr val="dk1"/>
                  </a:buClr>
                  <a:buSzPct val="100000"/>
                </a:pPr>
                <a:endParaRPr lang="en-US" sz="1800" dirty="0" smtClean="0">
                  <a:solidFill>
                    <a:schemeClr val="dk1"/>
                  </a:solidFill>
                  <a:latin typeface="+mn-lt"/>
                  <a:ea typeface="Times New Roman"/>
                  <a:cs typeface="Times New Roman"/>
                  <a:sym typeface="Times New Roman"/>
                </a:endParaRPr>
              </a:p>
              <a:p>
                <a:pPr marL="457200" indent="-342900">
                  <a:buClr>
                    <a:schemeClr val="dk1"/>
                  </a:buClr>
                  <a:buSzPct val="100000"/>
                  <a:buFont typeface="Times New Roman"/>
                  <a:buChar char="●"/>
                </a:pPr>
                <a:r>
                  <a:rPr lang="en-US" sz="1800" dirty="0" smtClean="0">
                    <a:solidFill>
                      <a:schemeClr val="dk1"/>
                    </a:solidFill>
                    <a:latin typeface="+mn-lt"/>
                    <a:ea typeface="Times New Roman"/>
                    <a:cs typeface="Times New Roman"/>
                    <a:sym typeface="Times New Roman"/>
                  </a:rPr>
                  <a:t>2D </a:t>
                </a:r>
                <a:r>
                  <a:rPr lang="en-US" sz="1800" dirty="0">
                    <a:solidFill>
                      <a:schemeClr val="dk1"/>
                    </a:solidFill>
                    <a:latin typeface="+mn-lt"/>
                    <a:ea typeface="Times New Roman"/>
                    <a:cs typeface="Times New Roman"/>
                    <a:sym typeface="Times New Roman"/>
                  </a:rPr>
                  <a:t>numerical analysis was performed to </a:t>
                </a:r>
                <a:r>
                  <a:rPr lang="en-US" sz="1800" dirty="0" smtClean="0">
                    <a:solidFill>
                      <a:schemeClr val="dk1"/>
                    </a:solidFill>
                    <a:latin typeface="+mn-lt"/>
                    <a:ea typeface="Times New Roman"/>
                    <a:cs typeface="Times New Roman"/>
                    <a:sym typeface="Times New Roman"/>
                  </a:rPr>
                  <a:t>simulate </a:t>
                </a:r>
                <a:r>
                  <a:rPr lang="en-US" sz="1800" dirty="0">
                    <a:solidFill>
                      <a:schemeClr val="dk1"/>
                    </a:solidFill>
                    <a:latin typeface="+mn-lt"/>
                    <a:ea typeface="Times New Roman"/>
                    <a:cs typeface="Times New Roman"/>
                    <a:sym typeface="Times New Roman"/>
                  </a:rPr>
                  <a:t>the behavior of </a:t>
                </a:r>
                <a:r>
                  <a:rPr lang="en-US" sz="1800" dirty="0" smtClean="0">
                    <a:solidFill>
                      <a:schemeClr val="dk1"/>
                    </a:solidFill>
                    <a:latin typeface="+mn-lt"/>
                    <a:ea typeface="Times New Roman"/>
                    <a:cs typeface="Times New Roman"/>
                    <a:sym typeface="Times New Roman"/>
                  </a:rPr>
                  <a:t>laminar air </a:t>
                </a:r>
                <a:r>
                  <a:rPr lang="en-US" sz="1800" dirty="0">
                    <a:solidFill>
                      <a:schemeClr val="dk1"/>
                    </a:solidFill>
                    <a:latin typeface="+mn-lt"/>
                    <a:ea typeface="Times New Roman"/>
                    <a:cs typeface="Times New Roman"/>
                    <a:sym typeface="Times New Roman"/>
                  </a:rPr>
                  <a:t>flow through the test section at three boundary conditions:</a:t>
                </a:r>
              </a:p>
              <a:p>
                <a:pPr marL="914400" lvl="1" indent="-342900">
                  <a:buClr>
                    <a:srgbClr val="000000"/>
                  </a:buClr>
                  <a:buSzPct val="100000"/>
                  <a:buFont typeface="Times New Roman"/>
                  <a:buChar char="○"/>
                </a:pPr>
                <a:r>
                  <a:rPr lang="en-US" sz="1800" dirty="0">
                    <a:solidFill>
                      <a:schemeClr val="dk1"/>
                    </a:solidFill>
                    <a:latin typeface="+mn-lt"/>
                    <a:ea typeface="Times New Roman"/>
                    <a:cs typeface="Times New Roman"/>
                    <a:sym typeface="Times New Roman"/>
                  </a:rPr>
                  <a:t>Re=100, Velocity u =0.034 m/s and q”=</a:t>
                </a:r>
                <a:r>
                  <a:rPr lang="en-US" sz="1800" dirty="0" smtClean="0">
                    <a:solidFill>
                      <a:schemeClr val="dk1"/>
                    </a:solidFill>
                    <a:latin typeface="+mn-lt"/>
                    <a:ea typeface="Times New Roman"/>
                    <a:cs typeface="Times New Roman"/>
                    <a:sym typeface="Times New Roman"/>
                  </a:rPr>
                  <a:t>5.651</a:t>
                </a:r>
                <a14:m>
                  <m:oMath xmlns:m="http://schemas.openxmlformats.org/officeDocument/2006/math">
                    <m:f>
                      <m:fPr>
                        <m:ctrlPr>
                          <a:rPr lang="ar-AE" sz="1800" i="1" smtClean="0">
                            <a:solidFill>
                              <a:schemeClr val="dk1"/>
                            </a:solidFill>
                            <a:latin typeface="Cambria Math"/>
                            <a:cs typeface="Times New Roman"/>
                            <a:sym typeface="Times New Roman"/>
                          </a:rPr>
                        </m:ctrlPr>
                      </m:fPr>
                      <m:num>
                        <m:r>
                          <a:rPr lang="en" sz="1800" b="0" i="1" smtClean="0">
                            <a:solidFill>
                              <a:schemeClr val="dk1"/>
                            </a:solidFill>
                            <a:latin typeface="Cambria Math"/>
                            <a:cs typeface="Times New Roman"/>
                            <a:sym typeface="Times New Roman"/>
                          </a:rPr>
                          <m:t>𝑊</m:t>
                        </m:r>
                      </m:num>
                      <m:den>
                        <m:sSup>
                          <m:sSupPr>
                            <m:ctrlPr>
                              <a:rPr lang="ar-AE" sz="1800" i="1" smtClean="0">
                                <a:solidFill>
                                  <a:schemeClr val="dk1"/>
                                </a:solidFill>
                                <a:latin typeface="Cambria Math"/>
                                <a:cs typeface="Times New Roman"/>
                                <a:sym typeface="Times New Roman"/>
                              </a:rPr>
                            </m:ctrlPr>
                          </m:sSupPr>
                          <m:e>
                            <m:r>
                              <a:rPr lang="en-US" sz="1800" b="0" i="1" smtClean="0">
                                <a:solidFill>
                                  <a:schemeClr val="dk1"/>
                                </a:solidFill>
                                <a:latin typeface="Cambria Math"/>
                                <a:cs typeface="Times New Roman"/>
                                <a:sym typeface="Times New Roman"/>
                              </a:rPr>
                              <m:t>𝑚</m:t>
                            </m:r>
                          </m:e>
                          <m:sup>
                            <m:r>
                              <a:rPr lang="en-US" sz="1800" b="0" i="1" smtClean="0">
                                <a:solidFill>
                                  <a:schemeClr val="dk1"/>
                                </a:solidFill>
                                <a:latin typeface="Cambria Math"/>
                                <a:cs typeface="Times New Roman"/>
                                <a:sym typeface="Times New Roman"/>
                              </a:rPr>
                              <m:t>2</m:t>
                            </m:r>
                          </m:sup>
                        </m:sSup>
                      </m:den>
                    </m:f>
                  </m:oMath>
                </a14:m>
                <a:endParaRPr lang="ar-AE" sz="1800" dirty="0">
                  <a:solidFill>
                    <a:schemeClr val="dk1"/>
                  </a:solidFill>
                  <a:latin typeface="+mn-lt"/>
                  <a:ea typeface="Times New Roman"/>
                  <a:cs typeface="Times New Roman"/>
                  <a:sym typeface="Times New Roman"/>
                </a:endParaRPr>
              </a:p>
              <a:p>
                <a:pPr marL="914400" lvl="1" indent="-342900">
                  <a:buClr>
                    <a:schemeClr val="dk1"/>
                  </a:buClr>
                  <a:buSzPct val="100000"/>
                  <a:buFont typeface="Times New Roman"/>
                  <a:buChar char="○"/>
                </a:pPr>
                <a:r>
                  <a:rPr lang="en-US" sz="1800" dirty="0">
                    <a:solidFill>
                      <a:schemeClr val="dk1"/>
                    </a:solidFill>
                    <a:latin typeface="+mn-lt"/>
                    <a:ea typeface="Times New Roman"/>
                    <a:cs typeface="Times New Roman"/>
                    <a:sym typeface="Times New Roman"/>
                  </a:rPr>
                  <a:t>Re=2000, Velocity u= 0.654 </a:t>
                </a:r>
                <a:r>
                  <a:rPr lang="en-US" sz="1800" dirty="0" smtClean="0">
                    <a:solidFill>
                      <a:schemeClr val="dk1"/>
                    </a:solidFill>
                    <a:latin typeface="+mn-lt"/>
                    <a:ea typeface="Times New Roman"/>
                    <a:cs typeface="Times New Roman"/>
                    <a:sym typeface="Times New Roman"/>
                  </a:rPr>
                  <a:t>m/s and </a:t>
                </a:r>
                <a:r>
                  <a:rPr lang="en-US" sz="1800" dirty="0">
                    <a:solidFill>
                      <a:schemeClr val="dk1"/>
                    </a:solidFill>
                    <a:latin typeface="+mn-lt"/>
                    <a:ea typeface="Times New Roman"/>
                    <a:cs typeface="Times New Roman"/>
                    <a:sym typeface="Times New Roman"/>
                  </a:rPr>
                  <a:t>q</a:t>
                </a:r>
                <a:r>
                  <a:rPr lang="en-US" sz="1800" dirty="0" smtClean="0">
                    <a:solidFill>
                      <a:schemeClr val="dk1"/>
                    </a:solidFill>
                    <a:latin typeface="+mn-lt"/>
                    <a:ea typeface="Times New Roman"/>
                    <a:cs typeface="Times New Roman"/>
                    <a:sym typeface="Times New Roman"/>
                  </a:rPr>
                  <a:t>”=113.02</a:t>
                </a:r>
                <a:r>
                  <a:rPr lang="ar-AE" sz="1800" dirty="0">
                    <a:solidFill>
                      <a:schemeClr val="dk1"/>
                    </a:solidFill>
                    <a:cs typeface="Times New Roman"/>
                    <a:sym typeface="Times New Roman"/>
                  </a:rPr>
                  <a:t> </a:t>
                </a:r>
                <a14:m>
                  <m:oMath xmlns:m="http://schemas.openxmlformats.org/officeDocument/2006/math">
                    <m:f>
                      <m:fPr>
                        <m:ctrlPr>
                          <a:rPr lang="ar-AE" sz="1800" i="1">
                            <a:solidFill>
                              <a:schemeClr val="dk1"/>
                            </a:solidFill>
                            <a:latin typeface="Cambria Math"/>
                            <a:cs typeface="Times New Roman"/>
                            <a:sym typeface="Times New Roman"/>
                          </a:rPr>
                        </m:ctrlPr>
                      </m:fPr>
                      <m:num>
                        <m:r>
                          <a:rPr lang="en" sz="1800" i="1">
                            <a:solidFill>
                              <a:schemeClr val="dk1"/>
                            </a:solidFill>
                            <a:latin typeface="Cambria Math"/>
                            <a:cs typeface="Times New Roman"/>
                            <a:sym typeface="Times New Roman"/>
                          </a:rPr>
                          <m:t>𝑊</m:t>
                        </m:r>
                      </m:num>
                      <m:den>
                        <m:sSup>
                          <m:sSupPr>
                            <m:ctrlPr>
                              <a:rPr lang="ar-AE" sz="1800" i="1">
                                <a:solidFill>
                                  <a:schemeClr val="dk1"/>
                                </a:solidFill>
                                <a:latin typeface="Cambria Math"/>
                                <a:cs typeface="Times New Roman"/>
                                <a:sym typeface="Times New Roman"/>
                              </a:rPr>
                            </m:ctrlPr>
                          </m:sSupPr>
                          <m:e>
                            <m:r>
                              <a:rPr lang="en-US" sz="1800" i="1">
                                <a:solidFill>
                                  <a:schemeClr val="dk1"/>
                                </a:solidFill>
                                <a:latin typeface="Cambria Math"/>
                                <a:cs typeface="Times New Roman"/>
                                <a:sym typeface="Times New Roman"/>
                              </a:rPr>
                              <m:t>𝑚</m:t>
                            </m:r>
                          </m:e>
                          <m:sup>
                            <m:r>
                              <a:rPr lang="en-US" sz="1800" i="1">
                                <a:solidFill>
                                  <a:schemeClr val="dk1"/>
                                </a:solidFill>
                                <a:latin typeface="Cambria Math"/>
                                <a:cs typeface="Times New Roman"/>
                                <a:sym typeface="Times New Roman"/>
                              </a:rPr>
                              <m:t>2</m:t>
                            </m:r>
                          </m:sup>
                        </m:sSup>
                      </m:den>
                    </m:f>
                  </m:oMath>
                </a14:m>
                <a:endParaRPr lang="en-US" sz="1800" dirty="0">
                  <a:solidFill>
                    <a:schemeClr val="dk1"/>
                  </a:solidFill>
                  <a:latin typeface="+mn-lt"/>
                  <a:ea typeface="Times New Roman"/>
                  <a:cs typeface="Times New Roman"/>
                  <a:sym typeface="Times New Roman"/>
                </a:endParaRPr>
              </a:p>
              <a:p>
                <a:pPr marL="914400" lvl="1" indent="-342900">
                  <a:buClr>
                    <a:schemeClr val="dk1"/>
                  </a:buClr>
                  <a:buSzPct val="100000"/>
                  <a:buFont typeface="Times New Roman"/>
                  <a:buChar char="○"/>
                </a:pPr>
                <a:r>
                  <a:rPr lang="en-US" sz="1800" dirty="0">
                    <a:solidFill>
                      <a:schemeClr val="dk1"/>
                    </a:solidFill>
                    <a:latin typeface="+mn-lt"/>
                    <a:ea typeface="Times New Roman"/>
                    <a:cs typeface="Times New Roman"/>
                    <a:sym typeface="Times New Roman"/>
                  </a:rPr>
                  <a:t>Pulsating Velocity </a:t>
                </a:r>
              </a:p>
              <a:p>
                <a:endParaRPr lang="en-US" sz="1800" dirty="0">
                  <a:solidFill>
                    <a:schemeClr val="dk1"/>
                  </a:solidFill>
                  <a:latin typeface="+mn-lt"/>
                  <a:ea typeface="Times New Roman"/>
                  <a:cs typeface="Times New Roman"/>
                  <a:sym typeface="Times New Roman"/>
                </a:endParaRPr>
              </a:p>
              <a:p>
                <a:pPr marL="457200" indent="-342900">
                  <a:buClr>
                    <a:schemeClr val="dk1"/>
                  </a:buClr>
                  <a:buSzPct val="100000"/>
                  <a:buFont typeface="Times New Roman"/>
                  <a:buChar char="●"/>
                </a:pPr>
                <a:r>
                  <a:rPr lang="en-US" sz="1800" dirty="0">
                    <a:solidFill>
                      <a:schemeClr val="dk1"/>
                    </a:solidFill>
                    <a:latin typeface="+mn-lt"/>
                    <a:ea typeface="Times New Roman"/>
                    <a:cs typeface="Times New Roman"/>
                    <a:sym typeface="Times New Roman"/>
                  </a:rPr>
                  <a:t>The Numerical results for </a:t>
                </a:r>
                <a:r>
                  <a:rPr lang="en-US" sz="1800" dirty="0" smtClean="0">
                    <a:solidFill>
                      <a:schemeClr val="dk1"/>
                    </a:solidFill>
                    <a:latin typeface="+mn-lt"/>
                    <a:ea typeface="Times New Roman"/>
                    <a:cs typeface="Times New Roman"/>
                    <a:sym typeface="Times New Roman"/>
                  </a:rPr>
                  <a:t>velocity</a:t>
                </a:r>
                <a:r>
                  <a:rPr lang="en-US" sz="1800" dirty="0">
                    <a:solidFill>
                      <a:schemeClr val="dk1"/>
                    </a:solidFill>
                    <a:latin typeface="+mn-lt"/>
                    <a:ea typeface="Times New Roman"/>
                    <a:cs typeface="Times New Roman"/>
                    <a:sym typeface="Times New Roman"/>
                  </a:rPr>
                  <a:t>, </a:t>
                </a:r>
                <a:r>
                  <a:rPr lang="en-US" sz="1800" dirty="0" smtClean="0">
                    <a:solidFill>
                      <a:schemeClr val="dk1"/>
                    </a:solidFill>
                    <a:latin typeface="+mn-lt"/>
                    <a:ea typeface="Times New Roman"/>
                    <a:cs typeface="Times New Roman"/>
                    <a:sym typeface="Times New Roman"/>
                  </a:rPr>
                  <a:t>pressure </a:t>
                </a:r>
                <a:r>
                  <a:rPr lang="en-US" sz="1800" dirty="0">
                    <a:solidFill>
                      <a:schemeClr val="dk1"/>
                    </a:solidFill>
                    <a:latin typeface="+mn-lt"/>
                    <a:ea typeface="Times New Roman"/>
                    <a:cs typeface="Times New Roman"/>
                    <a:sym typeface="Times New Roman"/>
                  </a:rPr>
                  <a:t>and </a:t>
                </a:r>
                <a:r>
                  <a:rPr lang="en-US" sz="1800" dirty="0" smtClean="0">
                    <a:solidFill>
                      <a:schemeClr val="dk1"/>
                    </a:solidFill>
                    <a:latin typeface="+mn-lt"/>
                    <a:ea typeface="Times New Roman"/>
                    <a:cs typeface="Times New Roman"/>
                    <a:sym typeface="Times New Roman"/>
                  </a:rPr>
                  <a:t>temperature </a:t>
                </a:r>
                <a:r>
                  <a:rPr lang="en-US" sz="1800" dirty="0">
                    <a:solidFill>
                      <a:schemeClr val="dk1"/>
                    </a:solidFill>
                    <a:latin typeface="+mn-lt"/>
                    <a:ea typeface="Times New Roman"/>
                    <a:cs typeface="Times New Roman"/>
                    <a:sym typeface="Times New Roman"/>
                  </a:rPr>
                  <a:t>were then used to be compared to the 3D </a:t>
                </a:r>
                <a:r>
                  <a:rPr lang="en-US" sz="1800" dirty="0" smtClean="0">
                    <a:solidFill>
                      <a:schemeClr val="dk1"/>
                    </a:solidFill>
                    <a:latin typeface="+mn-lt"/>
                    <a:ea typeface="Times New Roman"/>
                    <a:cs typeface="Times New Roman"/>
                    <a:sym typeface="Times New Roman"/>
                  </a:rPr>
                  <a:t>numerical </a:t>
                </a:r>
                <a:r>
                  <a:rPr lang="en-US" sz="1800" dirty="0">
                    <a:solidFill>
                      <a:schemeClr val="dk1"/>
                    </a:solidFill>
                    <a:latin typeface="+mn-lt"/>
                    <a:ea typeface="Times New Roman"/>
                    <a:cs typeface="Times New Roman"/>
                    <a:sym typeface="Times New Roman"/>
                  </a:rPr>
                  <a:t>analysis and </a:t>
                </a:r>
                <a:r>
                  <a:rPr lang="en-US" sz="1800" dirty="0" smtClean="0">
                    <a:solidFill>
                      <a:schemeClr val="dk1"/>
                    </a:solidFill>
                    <a:latin typeface="+mn-lt"/>
                    <a:ea typeface="Times New Roman"/>
                    <a:cs typeface="Times New Roman"/>
                    <a:sym typeface="Times New Roman"/>
                  </a:rPr>
                  <a:t>analytical results </a:t>
                </a:r>
                <a:r>
                  <a:rPr lang="en-US" sz="1800" dirty="0">
                    <a:solidFill>
                      <a:schemeClr val="dk1"/>
                    </a:solidFill>
                    <a:latin typeface="+mn-lt"/>
                    <a:ea typeface="Times New Roman"/>
                    <a:cs typeface="Times New Roman"/>
                    <a:sym typeface="Times New Roman"/>
                  </a:rPr>
                  <a:t>so that a proper </a:t>
                </a:r>
                <a:r>
                  <a:rPr lang="en-US" sz="1800" dirty="0" smtClean="0">
                    <a:solidFill>
                      <a:schemeClr val="dk1"/>
                    </a:solidFill>
                    <a:latin typeface="+mn-lt"/>
                    <a:ea typeface="Times New Roman"/>
                    <a:cs typeface="Times New Roman"/>
                    <a:sym typeface="Times New Roman"/>
                  </a:rPr>
                  <a:t>width </a:t>
                </a:r>
                <a:r>
                  <a:rPr lang="en-US" sz="1800" dirty="0">
                    <a:solidFill>
                      <a:schemeClr val="dk1"/>
                    </a:solidFill>
                    <a:latin typeface="+mn-lt"/>
                    <a:ea typeface="Times New Roman"/>
                    <a:cs typeface="Times New Roman"/>
                    <a:sym typeface="Times New Roman"/>
                  </a:rPr>
                  <a:t>and </a:t>
                </a:r>
                <a:r>
                  <a:rPr lang="en-US" sz="1800" dirty="0" smtClean="0">
                    <a:solidFill>
                      <a:schemeClr val="dk1"/>
                    </a:solidFill>
                    <a:latin typeface="+mn-lt"/>
                    <a:ea typeface="Times New Roman"/>
                    <a:cs typeface="Times New Roman"/>
                    <a:sym typeface="Times New Roman"/>
                  </a:rPr>
                  <a:t>length </a:t>
                </a:r>
                <a:r>
                  <a:rPr lang="en-US" sz="1800" dirty="0">
                    <a:solidFill>
                      <a:schemeClr val="dk1"/>
                    </a:solidFill>
                    <a:latin typeface="+mn-lt"/>
                    <a:ea typeface="Times New Roman"/>
                    <a:cs typeface="Times New Roman"/>
                    <a:sym typeface="Times New Roman"/>
                  </a:rPr>
                  <a:t>of the test section could be defined. </a:t>
                </a:r>
                <a:endParaRPr lang="en-US" sz="1800" dirty="0" smtClean="0">
                  <a:solidFill>
                    <a:schemeClr val="dk1"/>
                  </a:solidFill>
                  <a:latin typeface="+mn-lt"/>
                  <a:ea typeface="Times New Roman"/>
                  <a:cs typeface="Times New Roman"/>
                  <a:sym typeface="Times New Roman"/>
                </a:endParaRPr>
              </a:p>
              <a:p>
                <a:pPr marL="457200" indent="-342900">
                  <a:buClr>
                    <a:schemeClr val="dk1"/>
                  </a:buClr>
                  <a:buSzPct val="100000"/>
                  <a:buFont typeface="Times New Roman"/>
                  <a:buChar char="●"/>
                </a:pPr>
                <a:endParaRPr lang="en-US" sz="1800" dirty="0">
                  <a:solidFill>
                    <a:schemeClr val="dk1"/>
                  </a:solidFill>
                  <a:latin typeface="+mn-lt"/>
                  <a:ea typeface="Times New Roman"/>
                  <a:cs typeface="Times New Roman"/>
                  <a:sym typeface="Times New Roman"/>
                </a:endParaRPr>
              </a:p>
              <a:p>
                <a:pPr marL="457200" indent="-342900">
                  <a:buClr>
                    <a:schemeClr val="dk1"/>
                  </a:buClr>
                  <a:buSzPct val="100000"/>
                  <a:buFont typeface="Times New Roman"/>
                  <a:buChar char="●"/>
                </a:pPr>
                <a:r>
                  <a:rPr lang="en-US" sz="1800" dirty="0">
                    <a:solidFill>
                      <a:schemeClr val="dk1"/>
                    </a:solidFill>
                    <a:latin typeface="+mn-lt"/>
                    <a:ea typeface="Times New Roman"/>
                    <a:cs typeface="Times New Roman"/>
                    <a:sym typeface="Times New Roman"/>
                  </a:rPr>
                  <a:t>The dimensions should be </a:t>
                </a:r>
                <a:r>
                  <a:rPr lang="en-US" sz="1800" dirty="0" smtClean="0">
                    <a:solidFill>
                      <a:schemeClr val="dk1"/>
                    </a:solidFill>
                    <a:latin typeface="+mn-lt"/>
                    <a:ea typeface="Times New Roman"/>
                    <a:cs typeface="Times New Roman"/>
                    <a:sym typeface="Times New Roman"/>
                  </a:rPr>
                  <a:t>enough </a:t>
                </a:r>
                <a:r>
                  <a:rPr lang="en-US" sz="1800" dirty="0">
                    <a:solidFill>
                      <a:schemeClr val="dk1"/>
                    </a:solidFill>
                    <a:latin typeface="+mn-lt"/>
                    <a:ea typeface="Times New Roman"/>
                    <a:cs typeface="Times New Roman"/>
                    <a:sym typeface="Times New Roman"/>
                  </a:rPr>
                  <a:t>so that the </a:t>
                </a:r>
                <a:r>
                  <a:rPr lang="en-US" sz="1800" dirty="0" smtClean="0">
                    <a:solidFill>
                      <a:schemeClr val="dk1"/>
                    </a:solidFill>
                    <a:latin typeface="+mn-lt"/>
                    <a:ea typeface="Times New Roman"/>
                    <a:cs typeface="Times New Roman"/>
                    <a:sym typeface="Times New Roman"/>
                  </a:rPr>
                  <a:t>airflow </a:t>
                </a:r>
                <a:r>
                  <a:rPr lang="en-US" sz="1800" dirty="0">
                    <a:solidFill>
                      <a:schemeClr val="dk1"/>
                    </a:solidFill>
                    <a:latin typeface="+mn-lt"/>
                    <a:ea typeface="Times New Roman"/>
                    <a:cs typeface="Times New Roman"/>
                    <a:sym typeface="Times New Roman"/>
                  </a:rPr>
                  <a:t>could successfully reach a fully developed flow and temperature profile at the given conditions.</a:t>
                </a:r>
                <a:endParaRPr lang="en" sz="1800" dirty="0">
                  <a:solidFill>
                    <a:schemeClr val="dk1"/>
                  </a:solidFill>
                  <a:latin typeface="+mn-lt"/>
                  <a:ea typeface="Times New Roman"/>
                  <a:cs typeface="Times New Roman"/>
                  <a:sym typeface="Times New Roman"/>
                </a:endParaRPr>
              </a:p>
            </p:txBody>
          </p:sp>
        </mc:Choice>
        <mc:Fallback>
          <p:sp>
            <p:nvSpPr>
              <p:cNvPr id="44" name="Shape 44"/>
              <p:cNvSpPr txBox="1">
                <a:spLocks noRot="1" noChangeAspect="1" noMove="1" noResize="1" noEditPoints="1" noAdjustHandles="1" noChangeArrowheads="1" noChangeShapeType="1" noTextEdit="1"/>
              </p:cNvSpPr>
              <p:nvPr/>
            </p:nvSpPr>
            <p:spPr>
              <a:xfrm>
                <a:off x="106950" y="1066800"/>
                <a:ext cx="8573400" cy="4419599"/>
              </a:xfrm>
              <a:prstGeom prst="rect">
                <a:avLst/>
              </a:prstGeom>
              <a:blipFill rotWithShape="1">
                <a:blip r:embed="rId3"/>
                <a:stretch>
                  <a:fillRect l="-498" t="-1241" r="-782" b="-1793"/>
                </a:stretch>
              </a:blipFill>
              <a:ln>
                <a:noFill/>
              </a:ln>
            </p:spPr>
            <p:txBody>
              <a:bodyPr/>
              <a:lstStyle/>
              <a:p>
                <a:r>
                  <a:rPr lang="en-US">
                    <a:noFill/>
                  </a:rPr>
                  <a:t> </a:t>
                </a:r>
              </a:p>
            </p:txBody>
          </p:sp>
        </mc:Fallback>
      </mc:AlternateContent>
      <p:sp>
        <p:nvSpPr>
          <p:cNvPr id="45" name="Shape 45"/>
          <p:cNvSpPr txBox="1"/>
          <p:nvPr/>
        </p:nvSpPr>
        <p:spPr>
          <a:xfrm>
            <a:off x="383226" y="1295400"/>
            <a:ext cx="1595399" cy="597000"/>
          </a:xfrm>
          <a:prstGeom prst="rect">
            <a:avLst/>
          </a:prstGeom>
          <a:noFill/>
          <a:ln>
            <a:noFill/>
          </a:ln>
        </p:spPr>
        <p:txBody>
          <a:bodyPr lIns="91425" tIns="91425" rIns="91425" bIns="91425" anchor="t" anchorCtr="0">
            <a:noAutofit/>
          </a:bodyPr>
          <a:lstStyle/>
          <a:p>
            <a:endParaRPr lang="en" sz="2400" b="1" dirty="0"/>
          </a:p>
        </p:txBody>
      </p:sp>
      <p:sp>
        <p:nvSpPr>
          <p:cNvPr id="3" name="TextBox 2"/>
          <p:cNvSpPr txBox="1"/>
          <p:nvPr/>
        </p:nvSpPr>
        <p:spPr>
          <a:xfrm>
            <a:off x="762000" y="152401"/>
            <a:ext cx="5257800" cy="461665"/>
          </a:xfrm>
          <a:prstGeom prst="rect">
            <a:avLst/>
          </a:prstGeom>
          <a:noFill/>
        </p:spPr>
        <p:txBody>
          <a:bodyPr wrap="square" rtlCol="0">
            <a:spAutoFit/>
          </a:bodyPr>
          <a:lstStyle/>
          <a:p>
            <a:r>
              <a:rPr lang="en-US" sz="2400" b="1" dirty="0" smtClean="0"/>
              <a:t>2D Numerical Analysis</a:t>
            </a:r>
            <a:endParaRPr lang="en-US" sz="2400" b="1" dirty="0"/>
          </a:p>
        </p:txBody>
      </p:sp>
    </p:spTree>
    <p:extLst>
      <p:ext uri="{BB962C8B-B14F-4D97-AF65-F5344CB8AC3E}">
        <p14:creationId xmlns:p14="http://schemas.microsoft.com/office/powerpoint/2010/main" val="2531634452"/>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a:t>
            </a:r>
            <a:r>
              <a:rPr lang="en" sz="2400" b="1" i="0" u="none" strike="noStrike" cap="none" dirty="0" smtClean="0">
                <a:solidFill>
                  <a:schemeClr val="dk1"/>
                </a:solidFill>
                <a:latin typeface="Arial"/>
                <a:ea typeface="Arial"/>
                <a:cs typeface="Arial"/>
                <a:sym typeface="Arial"/>
              </a:rPr>
              <a:t> </a:t>
            </a:r>
            <a:r>
              <a:rPr lang="en" sz="2400" b="1" i="0" u="none" strike="noStrike" cap="none" baseline="0" dirty="0" smtClean="0">
                <a:solidFill>
                  <a:schemeClr val="dk1"/>
                </a:solidFill>
                <a:latin typeface="Arial"/>
                <a:ea typeface="Arial"/>
                <a:cs typeface="Arial"/>
                <a:sym typeface="Arial"/>
              </a:rPr>
              <a:t>Numerical </a:t>
            </a:r>
            <a:r>
              <a:rPr lang="en" sz="2400" b="1" i="0" u="none" strike="noStrike" cap="none" baseline="0" dirty="0">
                <a:solidFill>
                  <a:schemeClr val="dk1"/>
                </a:solidFill>
                <a:latin typeface="Arial"/>
                <a:ea typeface="Arial"/>
                <a:cs typeface="Arial"/>
                <a:sym typeface="Arial"/>
              </a:rPr>
              <a:t>Analysis</a:t>
            </a:r>
          </a:p>
        </p:txBody>
      </p:sp>
      <p:sp>
        <p:nvSpPr>
          <p:cNvPr id="51" name="Shape 51"/>
          <p:cNvSpPr txBox="1"/>
          <p:nvPr/>
        </p:nvSpPr>
        <p:spPr>
          <a:xfrm>
            <a:off x="251675" y="943775"/>
            <a:ext cx="3000000" cy="50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a:solidFill>
                  <a:schemeClr val="dk1"/>
                </a:solidFill>
                <a:latin typeface="Arial"/>
                <a:ea typeface="Arial"/>
                <a:cs typeface="Arial"/>
                <a:sym typeface="Arial"/>
              </a:rPr>
              <a:t>Problem Setup</a:t>
            </a:r>
          </a:p>
        </p:txBody>
      </p:sp>
      <p:pic>
        <p:nvPicPr>
          <p:cNvPr id="52" name="Shape 52"/>
          <p:cNvPicPr preferRelativeResize="0"/>
          <p:nvPr/>
        </p:nvPicPr>
        <p:blipFill>
          <a:blip r:embed="rId3">
            <a:alphaModFix/>
          </a:blip>
          <a:stretch>
            <a:fillRect/>
          </a:stretch>
        </p:blipFill>
        <p:spPr>
          <a:xfrm>
            <a:off x="377103" y="1435867"/>
            <a:ext cx="8712875" cy="2303232"/>
          </a:xfrm>
          <a:prstGeom prst="rect">
            <a:avLst/>
          </a:prstGeom>
          <a:noFill/>
          <a:ln>
            <a:noFill/>
          </a:ln>
        </p:spPr>
      </p:pic>
      <p:pic>
        <p:nvPicPr>
          <p:cNvPr id="53" name="Shape 53"/>
          <p:cNvPicPr preferRelativeResize="0"/>
          <p:nvPr/>
        </p:nvPicPr>
        <p:blipFill>
          <a:blip r:embed="rId4">
            <a:alphaModFix/>
          </a:blip>
          <a:stretch>
            <a:fillRect/>
          </a:stretch>
        </p:blipFill>
        <p:spPr>
          <a:xfrm>
            <a:off x="251678" y="3873900"/>
            <a:ext cx="6590599" cy="2061333"/>
          </a:xfrm>
          <a:prstGeom prst="rect">
            <a:avLst/>
          </a:prstGeom>
          <a:noFill/>
          <a:ln>
            <a:noFill/>
          </a:ln>
        </p:spPr>
      </p:pic>
      <p:pic>
        <p:nvPicPr>
          <p:cNvPr id="54" name="Shape 54"/>
          <p:cNvPicPr preferRelativeResize="0"/>
          <p:nvPr/>
        </p:nvPicPr>
        <p:blipFill>
          <a:blip r:embed="rId5">
            <a:alphaModFix/>
          </a:blip>
          <a:stretch>
            <a:fillRect/>
          </a:stretch>
        </p:blipFill>
        <p:spPr>
          <a:xfrm>
            <a:off x="6923175" y="4021218"/>
            <a:ext cx="2166800" cy="1766700"/>
          </a:xfrm>
          <a:prstGeom prst="rect">
            <a:avLst/>
          </a:prstGeom>
          <a:noFill/>
          <a:ln>
            <a:noFill/>
          </a:ln>
        </p:spPr>
      </p:pic>
    </p:spTree>
    <p:extLst>
      <p:ext uri="{BB962C8B-B14F-4D97-AF65-F5344CB8AC3E}">
        <p14:creationId xmlns:p14="http://schemas.microsoft.com/office/powerpoint/2010/main" val="2721176828"/>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67353" y="1447801"/>
            <a:ext cx="4561075" cy="4825067"/>
          </a:xfrm>
          <a:prstGeom prst="rect">
            <a:avLst/>
          </a:prstGeom>
          <a:noFill/>
          <a:ln>
            <a:noFill/>
          </a:ln>
        </p:spPr>
      </p:pic>
      <p:pic>
        <p:nvPicPr>
          <p:cNvPr id="60" name="Shape 60"/>
          <p:cNvPicPr preferRelativeResize="0"/>
          <p:nvPr/>
        </p:nvPicPr>
        <p:blipFill>
          <a:blip r:embed="rId4">
            <a:alphaModFix/>
          </a:blip>
          <a:stretch>
            <a:fillRect/>
          </a:stretch>
        </p:blipFill>
        <p:spPr>
          <a:xfrm>
            <a:off x="4628425" y="1430736"/>
            <a:ext cx="4404548" cy="4825065"/>
          </a:xfrm>
          <a:prstGeom prst="rect">
            <a:avLst/>
          </a:prstGeom>
          <a:noFill/>
          <a:ln>
            <a:noFill/>
          </a:ln>
        </p:spPr>
      </p:pic>
      <p:sp>
        <p:nvSpPr>
          <p:cNvPr id="61" name="Shape 61"/>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a:t>
            </a:r>
            <a:r>
              <a:rPr lang="en" sz="2400" b="1" i="0" u="none" strike="noStrike" cap="none" dirty="0" smtClean="0">
                <a:solidFill>
                  <a:schemeClr val="dk1"/>
                </a:solidFill>
                <a:latin typeface="Arial"/>
                <a:ea typeface="Arial"/>
                <a:cs typeface="Arial"/>
                <a:sym typeface="Arial"/>
              </a:rPr>
              <a:t> </a:t>
            </a:r>
            <a:r>
              <a:rPr lang="en" sz="2400" b="1" i="0" u="none" strike="noStrike" cap="none" baseline="0" dirty="0" smtClean="0">
                <a:solidFill>
                  <a:schemeClr val="dk1"/>
                </a:solidFill>
                <a:latin typeface="Arial"/>
                <a:ea typeface="Arial"/>
                <a:cs typeface="Arial"/>
                <a:sym typeface="Arial"/>
              </a:rPr>
              <a:t>Numerical </a:t>
            </a:r>
            <a:r>
              <a:rPr lang="en" sz="2400" b="1" i="0" u="none" strike="noStrike" cap="none" baseline="0" dirty="0">
                <a:solidFill>
                  <a:schemeClr val="dk1"/>
                </a:solidFill>
                <a:latin typeface="Arial"/>
                <a:ea typeface="Arial"/>
                <a:cs typeface="Arial"/>
                <a:sym typeface="Arial"/>
              </a:rPr>
              <a:t>Analysis</a:t>
            </a:r>
          </a:p>
        </p:txBody>
      </p:sp>
      <mc:AlternateContent xmlns:mc="http://schemas.openxmlformats.org/markup-compatibility/2006">
        <mc:Choice xmlns:a14="http://schemas.microsoft.com/office/drawing/2010/main" Requires="a14">
          <p:sp>
            <p:nvSpPr>
              <p:cNvPr id="62" name="Shape 62"/>
              <p:cNvSpPr txBox="1"/>
              <p:nvPr/>
            </p:nvSpPr>
            <p:spPr>
              <a:xfrm>
                <a:off x="283616" y="870733"/>
                <a:ext cx="6274799" cy="560000"/>
              </a:xfrm>
              <a:prstGeom prst="rect">
                <a:avLst/>
              </a:prstGeom>
              <a:noFill/>
              <a:ln>
                <a:noFill/>
              </a:ln>
            </p:spPr>
            <p:txBody>
              <a:bodyPr lIns="91425" tIns="91425" rIns="91425" bIns="91425" anchor="t" anchorCtr="0">
                <a:noAutofit/>
              </a:bodyPr>
              <a:lstStyle/>
              <a:p>
                <a:r>
                  <a:rPr lang="en" b="1" dirty="0">
                    <a:latin typeface="+mn-lt"/>
                  </a:rPr>
                  <a:t>Grid Independent Study in X and Y using Re=100 and q’’=5.651</a:t>
                </a:r>
                <a:r>
                  <a:rPr lang="ar-AE" b="1" dirty="0">
                    <a:solidFill>
                      <a:schemeClr val="dk1"/>
                    </a:solidFill>
                    <a:latin typeface="+mn-lt"/>
                    <a:cs typeface="Times New Roman"/>
                    <a:sym typeface="Times New Roman"/>
                  </a:rPr>
                  <a:t> </a:t>
                </a:r>
                <a14:m>
                  <m:oMath xmlns:m="http://schemas.openxmlformats.org/officeDocument/2006/math">
                    <m:f>
                      <m:fPr>
                        <m:ctrlPr>
                          <a:rPr lang="ar-AE" b="1" i="1">
                            <a:solidFill>
                              <a:schemeClr val="dk1"/>
                            </a:solidFill>
                            <a:latin typeface="+mn-lt"/>
                            <a:cs typeface="Times New Roman"/>
                            <a:sym typeface="Times New Roman"/>
                          </a:rPr>
                        </m:ctrlPr>
                      </m:fPr>
                      <m:num>
                        <m:r>
                          <a:rPr lang="en" b="1" i="1">
                            <a:solidFill>
                              <a:schemeClr val="dk1"/>
                            </a:solidFill>
                            <a:latin typeface="+mn-lt"/>
                            <a:cs typeface="Times New Roman"/>
                            <a:sym typeface="Times New Roman"/>
                          </a:rPr>
                          <m:t>𝑾</m:t>
                        </m:r>
                      </m:num>
                      <m:den>
                        <m:sSup>
                          <m:sSupPr>
                            <m:ctrlPr>
                              <a:rPr lang="ar-AE" b="1" i="1">
                                <a:solidFill>
                                  <a:schemeClr val="dk1"/>
                                </a:solidFill>
                                <a:latin typeface="+mn-lt"/>
                                <a:cs typeface="Times New Roman"/>
                                <a:sym typeface="Times New Roman"/>
                              </a:rPr>
                            </m:ctrlPr>
                          </m:sSupPr>
                          <m:e>
                            <m:r>
                              <a:rPr lang="en-US" b="1" i="1">
                                <a:solidFill>
                                  <a:schemeClr val="dk1"/>
                                </a:solidFill>
                                <a:latin typeface="+mn-lt"/>
                                <a:cs typeface="Times New Roman"/>
                                <a:sym typeface="Times New Roman"/>
                              </a:rPr>
                              <m:t>𝒎</m:t>
                            </m:r>
                          </m:e>
                          <m:sup>
                            <m:r>
                              <a:rPr lang="en-US" b="1" i="1">
                                <a:solidFill>
                                  <a:schemeClr val="dk1"/>
                                </a:solidFill>
                                <a:latin typeface="+mn-lt"/>
                                <a:cs typeface="Times New Roman"/>
                                <a:sym typeface="Times New Roman"/>
                              </a:rPr>
                              <m:t>𝟐</m:t>
                            </m:r>
                          </m:sup>
                        </m:sSup>
                      </m:den>
                    </m:f>
                  </m:oMath>
                </a14:m>
                <a:r>
                  <a:rPr lang="en" b="1" dirty="0"/>
                  <a:t> </a:t>
                </a:r>
              </a:p>
            </p:txBody>
          </p:sp>
        </mc:Choice>
        <mc:Fallback>
          <p:sp>
            <p:nvSpPr>
              <p:cNvPr id="62" name="Shape 62"/>
              <p:cNvSpPr txBox="1">
                <a:spLocks noRot="1" noChangeAspect="1" noMove="1" noResize="1" noEditPoints="1" noAdjustHandles="1" noChangeArrowheads="1" noChangeShapeType="1" noTextEdit="1"/>
              </p:cNvSpPr>
              <p:nvPr/>
            </p:nvSpPr>
            <p:spPr>
              <a:xfrm>
                <a:off x="283616" y="870733"/>
                <a:ext cx="6274799" cy="560000"/>
              </a:xfrm>
              <a:prstGeom prst="rect">
                <a:avLst/>
              </a:prstGeom>
              <a:blipFill rotWithShape="1">
                <a:blip r:embed="rId5"/>
                <a:stretch>
                  <a:fillRect l="-29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170213230"/>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68" name="Shape 68"/>
              <p:cNvGraphicFramePr/>
              <p:nvPr>
                <p:extLst>
                  <p:ext uri="{D42A27DB-BD31-4B8C-83A1-F6EECF244321}">
                    <p14:modId xmlns:p14="http://schemas.microsoft.com/office/powerpoint/2010/main" val="463032282"/>
                  </p:ext>
                </p:extLst>
              </p:nvPr>
            </p:nvGraphicFramePr>
            <p:xfrm>
              <a:off x="381000" y="990601"/>
              <a:ext cx="5715000" cy="4530428"/>
            </p:xfrm>
            <a:graphic>
              <a:graphicData uri="http://schemas.openxmlformats.org/drawingml/2006/table">
                <a:tbl>
                  <a:tblPr>
                    <a:noFill/>
                  </a:tblPr>
                  <a:tblGrid>
                    <a:gridCol w="1552575"/>
                    <a:gridCol w="1981200"/>
                    <a:gridCol w="2181225"/>
                  </a:tblGrid>
                  <a:tr h="603867">
                    <a:tc gridSpan="3">
                      <a:txBody>
                        <a:bodyPr/>
                        <a:lstStyle/>
                        <a:p>
                          <a:pPr lvl="0" algn="ctr" rtl="0">
                            <a:lnSpc>
                              <a:spcPct val="115000"/>
                            </a:lnSpc>
                            <a:spcBef>
                              <a:spcPts val="0"/>
                            </a:spcBef>
                            <a:buNone/>
                          </a:pPr>
                          <a:r>
                            <a:rPr lang="en" sz="1900" b="1" i="1" dirty="0"/>
                            <a:t>Re = </a:t>
                          </a:r>
                          <a:r>
                            <a:rPr lang="en" sz="1900" b="1" i="1" dirty="0" smtClean="0"/>
                            <a:t>100,</a:t>
                          </a:r>
                          <a:r>
                            <a:rPr lang="en" sz="1900" b="1" i="1" baseline="0" dirty="0" smtClean="0"/>
                            <a:t> </a:t>
                          </a:r>
                          <a:r>
                            <a:rPr lang="en" sz="1900" b="1" i="1" dirty="0" smtClean="0"/>
                            <a:t>q’’ = 5.651</a:t>
                          </a:r>
                          <a14:m>
                            <m:oMath xmlns:m="http://schemas.openxmlformats.org/officeDocument/2006/math">
                              <m:f>
                                <m:fPr>
                                  <m:ctrlPr>
                                    <a:rPr lang="ar-AE" sz="2000" i="1" smtClean="0">
                                      <a:solidFill>
                                        <a:schemeClr val="dk1"/>
                                      </a:solidFill>
                                      <a:latin typeface="Cambria Math"/>
                                      <a:cs typeface="Times New Roman"/>
                                      <a:sym typeface="Times New Roman"/>
                                    </a:rPr>
                                  </m:ctrlPr>
                                </m:fPr>
                                <m:num>
                                  <m:r>
                                    <a:rPr lang="en" sz="2000" b="0" i="1" smtClean="0">
                                      <a:solidFill>
                                        <a:schemeClr val="dk1"/>
                                      </a:solidFill>
                                      <a:latin typeface="Cambria Math"/>
                                      <a:cs typeface="Times New Roman"/>
                                      <a:sym typeface="Times New Roman"/>
                                    </a:rPr>
                                    <m:t>𝑊</m:t>
                                  </m:r>
                                </m:num>
                                <m:den>
                                  <m:sSup>
                                    <m:sSupPr>
                                      <m:ctrlPr>
                                        <a:rPr lang="ar-AE" sz="2000" i="1" smtClean="0">
                                          <a:solidFill>
                                            <a:schemeClr val="dk1"/>
                                          </a:solidFill>
                                          <a:latin typeface="Cambria Math"/>
                                          <a:cs typeface="Times New Roman"/>
                                          <a:sym typeface="Times New Roman"/>
                                        </a:rPr>
                                      </m:ctrlPr>
                                    </m:sSupPr>
                                    <m:e>
                                      <m:r>
                                        <a:rPr lang="en-US" sz="2000" b="0" i="1" smtClean="0">
                                          <a:solidFill>
                                            <a:schemeClr val="dk1"/>
                                          </a:solidFill>
                                          <a:latin typeface="Cambria Math"/>
                                          <a:cs typeface="Times New Roman"/>
                                          <a:sym typeface="Times New Roman"/>
                                        </a:rPr>
                                        <m:t>𝑚</m:t>
                                      </m:r>
                                    </m:e>
                                    <m:sup>
                                      <m:r>
                                        <a:rPr lang="en-US" sz="2000" b="0" i="1" smtClean="0">
                                          <a:solidFill>
                                            <a:schemeClr val="dk1"/>
                                          </a:solidFill>
                                          <a:latin typeface="Cambria Math"/>
                                          <a:cs typeface="Times New Roman"/>
                                          <a:sym typeface="Times New Roman"/>
                                        </a:rPr>
                                        <m:t>2</m:t>
                                      </m:r>
                                    </m:sup>
                                  </m:sSup>
                                </m:den>
                              </m:f>
                            </m:oMath>
                          </a14:m>
                          <a:endParaRPr lang="en" sz="1900" b="1" i="1" dirty="0"/>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69580">
                    <a:tc>
                      <a:txBody>
                        <a:bodyPr/>
                        <a:lstStyle/>
                        <a:p>
                          <a:pPr lvl="0" algn="ctr" rtl="0">
                            <a:lnSpc>
                              <a:spcPct val="115000"/>
                            </a:lnSpc>
                            <a:spcBef>
                              <a:spcPts val="0"/>
                            </a:spcBef>
                            <a:buNone/>
                          </a:pPr>
                          <a:r>
                            <a:rPr lang="en" sz="1500" b="1" i="1"/>
                            <a:t>Mesh Cells (x,y)</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500" b="1" i="1"/>
                            <a:t>Max Velocity u in X (m/s)</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500" b="1" i="1"/>
                            <a:t>Average temperature in Y (K)</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25x25</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0.05032</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321.471</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50x50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0.05094</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321.467</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100x100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0.05098</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321.466</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200x200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0.05099</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321.466</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400x400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0.05100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dirty="0"/>
                            <a:t>321.466</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mc:Choice>
        <mc:Fallback>
          <p:graphicFrame>
            <p:nvGraphicFramePr>
              <p:cNvPr id="68" name="Shape 68"/>
              <p:cNvGraphicFramePr/>
              <p:nvPr>
                <p:extLst>
                  <p:ext uri="{D42A27DB-BD31-4B8C-83A1-F6EECF244321}">
                    <p14:modId xmlns:p14="http://schemas.microsoft.com/office/powerpoint/2010/main" val="463032282"/>
                  </p:ext>
                </p:extLst>
              </p:nvPr>
            </p:nvGraphicFramePr>
            <p:xfrm>
              <a:off x="381000" y="990601"/>
              <a:ext cx="5715000" cy="4530428"/>
            </p:xfrm>
            <a:graphic>
              <a:graphicData uri="http://schemas.openxmlformats.org/drawingml/2006/table">
                <a:tbl>
                  <a:tblPr>
                    <a:noFill/>
                  </a:tblPr>
                  <a:tblGrid>
                    <a:gridCol w="1552575"/>
                    <a:gridCol w="1981200"/>
                    <a:gridCol w="2181225"/>
                  </a:tblGrid>
                  <a:tr h="741513">
                    <a:tc gridSpan="3">
                      <a:txBody>
                        <a:bodyPr/>
                        <a:lstStyle/>
                        <a:p>
                          <a:endParaRPr lang="en-US"/>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blipFill rotWithShape="1">
                          <a:blip r:embed="rId3"/>
                          <a:stretch>
                            <a:fillRect l="-107" t="-820" b="-509016"/>
                          </a:stretch>
                        </a:blipFill>
                      </a:tcPr>
                    </a:tc>
                    <a:tc hMerge="1">
                      <a:txBody>
                        <a:bodyPr/>
                        <a:lstStyle/>
                        <a:p>
                          <a:endParaRPr lang="en-US"/>
                        </a:p>
                      </a:txBody>
                      <a:tcPr/>
                    </a:tc>
                    <a:tc hMerge="1">
                      <a:txBody>
                        <a:bodyPr/>
                        <a:lstStyle/>
                        <a:p>
                          <a:endParaRPr lang="en-US"/>
                        </a:p>
                      </a:txBody>
                      <a:tcPr/>
                    </a:tc>
                  </a:tr>
                  <a:tr h="769580">
                    <a:tc>
                      <a:txBody>
                        <a:bodyPr/>
                        <a:lstStyle/>
                        <a:p>
                          <a:pPr lvl="0" algn="ctr" rtl="0">
                            <a:lnSpc>
                              <a:spcPct val="115000"/>
                            </a:lnSpc>
                            <a:spcBef>
                              <a:spcPts val="0"/>
                            </a:spcBef>
                            <a:buNone/>
                          </a:pPr>
                          <a:r>
                            <a:rPr lang="en" sz="1500" b="1" i="1"/>
                            <a:t>Mesh Cells (x,y)</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500" b="1" i="1"/>
                            <a:t>Max Velocity u in X (m/s)</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500" b="1" i="1"/>
                            <a:t>Average temperature in Y (K)</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25x25</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0.05032</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321.471</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50x50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0.05094</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321.467</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100x100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0.05098</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321.466</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200x200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0.05099</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321.466</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03867">
                    <a:tc>
                      <a:txBody>
                        <a:bodyPr/>
                        <a:lstStyle/>
                        <a:p>
                          <a:pPr lvl="0" algn="ctr" rtl="0">
                            <a:lnSpc>
                              <a:spcPct val="115000"/>
                            </a:lnSpc>
                            <a:spcBef>
                              <a:spcPts val="0"/>
                            </a:spcBef>
                            <a:buNone/>
                          </a:pPr>
                          <a:r>
                            <a:rPr lang="en" sz="1900"/>
                            <a:t>400x400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a:t>0.05100</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algn="ctr" rtl="0">
                            <a:lnSpc>
                              <a:spcPct val="115000"/>
                            </a:lnSpc>
                            <a:spcBef>
                              <a:spcPts val="0"/>
                            </a:spcBef>
                            <a:buNone/>
                          </a:pPr>
                          <a:r>
                            <a:rPr lang="en" sz="1900" dirty="0"/>
                            <a:t>321.466</a:t>
                          </a:r>
                        </a:p>
                      </a:txBody>
                      <a:tcPr marL="68575" marR="68575" marT="121900" marB="1219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mc:Fallback>
      </mc:AlternateContent>
      <p:sp>
        <p:nvSpPr>
          <p:cNvPr id="69" name="Shape 69"/>
          <p:cNvSpPr txBox="1"/>
          <p:nvPr/>
        </p:nvSpPr>
        <p:spPr>
          <a:xfrm>
            <a:off x="6166475" y="2162118"/>
            <a:ext cx="2367900" cy="2851999"/>
          </a:xfrm>
          <a:prstGeom prst="rect">
            <a:avLst/>
          </a:prstGeom>
          <a:noFill/>
          <a:ln>
            <a:noFill/>
          </a:ln>
        </p:spPr>
        <p:txBody>
          <a:bodyPr lIns="91425" tIns="91425" rIns="91425" bIns="91425" anchor="t" anchorCtr="0">
            <a:noAutofit/>
          </a:bodyPr>
          <a:lstStyle/>
          <a:p>
            <a:pPr marL="152400" lvl="0">
              <a:spcBef>
                <a:spcPts val="0"/>
              </a:spcBef>
              <a:buClr>
                <a:srgbClr val="333333"/>
              </a:buClr>
              <a:buSzPct val="100000"/>
            </a:pPr>
            <a:r>
              <a:rPr lang="en" sz="1600" b="1" dirty="0" smtClean="0">
                <a:solidFill>
                  <a:srgbClr val="333333"/>
                </a:solidFill>
              </a:rPr>
              <a:t>Grid independent solution value reached at:</a:t>
            </a:r>
          </a:p>
          <a:p>
            <a:pPr marL="152400" lvl="0">
              <a:spcBef>
                <a:spcPts val="0"/>
              </a:spcBef>
              <a:buClr>
                <a:srgbClr val="333333"/>
              </a:buClr>
              <a:buSzPct val="100000"/>
            </a:pPr>
            <a:endParaRPr lang="en" sz="1600" b="1" dirty="0">
              <a:solidFill>
                <a:srgbClr val="333333"/>
              </a:solidFill>
            </a:endParaRPr>
          </a:p>
          <a:p>
            <a:pPr marL="152400" lvl="0">
              <a:spcBef>
                <a:spcPts val="0"/>
              </a:spcBef>
              <a:buClr>
                <a:srgbClr val="333333"/>
              </a:buClr>
              <a:buSzPct val="100000"/>
            </a:pPr>
            <a:r>
              <a:rPr lang="en" sz="1600" b="1" dirty="0" smtClean="0">
                <a:solidFill>
                  <a:srgbClr val="333333"/>
                </a:solidFill>
              </a:rPr>
              <a:t>X = 200 Grid Cells</a:t>
            </a:r>
          </a:p>
          <a:p>
            <a:pPr marL="152400" lvl="0">
              <a:spcBef>
                <a:spcPts val="0"/>
              </a:spcBef>
              <a:buClr>
                <a:srgbClr val="333333"/>
              </a:buClr>
              <a:buSzPct val="100000"/>
            </a:pPr>
            <a:r>
              <a:rPr lang="en" sz="1600" b="1" dirty="0" smtClean="0">
                <a:solidFill>
                  <a:srgbClr val="333333"/>
                </a:solidFill>
              </a:rPr>
              <a:t>Y = 100 Grid Cells</a:t>
            </a:r>
            <a:endParaRPr lang="en" sz="1600" b="1" dirty="0">
              <a:solidFill>
                <a:srgbClr val="333333"/>
              </a:solidFill>
            </a:endParaRPr>
          </a:p>
        </p:txBody>
      </p:sp>
      <p:sp>
        <p:nvSpPr>
          <p:cNvPr id="71" name="Shape 71"/>
          <p:cNvSpPr txBox="1"/>
          <p:nvPr/>
        </p:nvSpPr>
        <p:spPr>
          <a:xfrm>
            <a:off x="1625100" y="5459800"/>
            <a:ext cx="2718300" cy="560000"/>
          </a:xfrm>
          <a:prstGeom prst="rect">
            <a:avLst/>
          </a:prstGeom>
          <a:noFill/>
          <a:ln>
            <a:noFill/>
          </a:ln>
        </p:spPr>
        <p:txBody>
          <a:bodyPr lIns="91425" tIns="91425" rIns="91425" bIns="91425" anchor="t" anchorCtr="0">
            <a:noAutofit/>
          </a:bodyPr>
          <a:lstStyle/>
          <a:p>
            <a:pPr lvl="0" rtl="0">
              <a:spcBef>
                <a:spcPts val="0"/>
              </a:spcBef>
              <a:buNone/>
            </a:pPr>
            <a:r>
              <a:rPr lang="en" b="1" dirty="0"/>
              <a:t>Grid Independent Study Table </a:t>
            </a:r>
          </a:p>
        </p:txBody>
      </p:sp>
      <p:sp>
        <p:nvSpPr>
          <p:cNvPr id="72" name="Shape 72"/>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p:spTree>
    <p:extLst>
      <p:ext uri="{BB962C8B-B14F-4D97-AF65-F5344CB8AC3E}">
        <p14:creationId xmlns:p14="http://schemas.microsoft.com/office/powerpoint/2010/main" val="305413648"/>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p:cNvPicPr preferRelativeResize="0"/>
          <p:nvPr/>
        </p:nvPicPr>
        <p:blipFill>
          <a:blip r:embed="rId3">
            <a:alphaModFix/>
          </a:blip>
          <a:stretch>
            <a:fillRect/>
          </a:stretch>
        </p:blipFill>
        <p:spPr>
          <a:xfrm>
            <a:off x="94603" y="1468884"/>
            <a:ext cx="9049399" cy="4789365"/>
          </a:xfrm>
          <a:prstGeom prst="rect">
            <a:avLst/>
          </a:prstGeom>
          <a:noFill/>
          <a:ln>
            <a:noFill/>
          </a:ln>
        </p:spPr>
      </p:pic>
      <p:pic>
        <p:nvPicPr>
          <p:cNvPr id="78" name="Shape 78"/>
          <p:cNvPicPr preferRelativeResize="0"/>
          <p:nvPr/>
        </p:nvPicPr>
        <p:blipFill>
          <a:blip r:embed="rId4">
            <a:alphaModFix/>
          </a:blip>
          <a:stretch>
            <a:fillRect/>
          </a:stretch>
        </p:blipFill>
        <p:spPr>
          <a:xfrm>
            <a:off x="5871775" y="3206248"/>
            <a:ext cx="3137620" cy="1160533"/>
          </a:xfrm>
          <a:prstGeom prst="rect">
            <a:avLst/>
          </a:prstGeom>
          <a:noFill/>
          <a:ln>
            <a:noFill/>
          </a:ln>
        </p:spPr>
      </p:pic>
      <p:pic>
        <p:nvPicPr>
          <p:cNvPr id="79" name="Shape 79"/>
          <p:cNvPicPr preferRelativeResize="0"/>
          <p:nvPr/>
        </p:nvPicPr>
        <p:blipFill>
          <a:blip r:embed="rId5">
            <a:alphaModFix/>
          </a:blip>
          <a:stretch>
            <a:fillRect/>
          </a:stretch>
        </p:blipFill>
        <p:spPr>
          <a:xfrm>
            <a:off x="1593600" y="3206233"/>
            <a:ext cx="2995224" cy="1160533"/>
          </a:xfrm>
          <a:prstGeom prst="rect">
            <a:avLst/>
          </a:prstGeom>
          <a:noFill/>
          <a:ln>
            <a:noFill/>
          </a:ln>
        </p:spPr>
      </p:pic>
      <p:cxnSp>
        <p:nvCxnSpPr>
          <p:cNvPr id="80" name="Shape 80"/>
          <p:cNvCxnSpPr/>
          <p:nvPr/>
        </p:nvCxnSpPr>
        <p:spPr>
          <a:xfrm flipH="1">
            <a:off x="1400699" y="4368369"/>
            <a:ext cx="1338600" cy="1068799"/>
          </a:xfrm>
          <a:prstGeom prst="straightConnector1">
            <a:avLst/>
          </a:prstGeom>
          <a:noFill/>
          <a:ln w="19050" cap="flat">
            <a:solidFill>
              <a:schemeClr val="dk2"/>
            </a:solidFill>
            <a:prstDash val="solid"/>
            <a:round/>
            <a:headEnd type="none" w="lg" len="lg"/>
            <a:tailEnd type="triangle" w="lg" len="lg"/>
          </a:ln>
        </p:spPr>
      </p:cxnSp>
      <p:cxnSp>
        <p:nvCxnSpPr>
          <p:cNvPr id="81" name="Shape 81"/>
          <p:cNvCxnSpPr/>
          <p:nvPr/>
        </p:nvCxnSpPr>
        <p:spPr>
          <a:xfrm>
            <a:off x="7595350" y="4555135"/>
            <a:ext cx="1074000" cy="850799"/>
          </a:xfrm>
          <a:prstGeom prst="straightConnector1">
            <a:avLst/>
          </a:prstGeom>
          <a:noFill/>
          <a:ln w="19050" cap="flat">
            <a:solidFill>
              <a:schemeClr val="dk2"/>
            </a:solidFill>
            <a:prstDash val="solid"/>
            <a:round/>
            <a:headEnd type="none" w="lg" len="lg"/>
            <a:tailEnd type="triangle" w="lg" len="lg"/>
          </a:ln>
        </p:spPr>
      </p:cxnSp>
      <p:sp>
        <p:nvSpPr>
          <p:cNvPr id="82" name="Shape 82"/>
          <p:cNvSpPr txBox="1"/>
          <p:nvPr/>
        </p:nvSpPr>
        <p:spPr>
          <a:xfrm>
            <a:off x="2381325" y="2718569"/>
            <a:ext cx="1494300" cy="487599"/>
          </a:xfrm>
          <a:prstGeom prst="rect">
            <a:avLst/>
          </a:prstGeom>
          <a:noFill/>
          <a:ln>
            <a:noFill/>
          </a:ln>
        </p:spPr>
        <p:txBody>
          <a:bodyPr lIns="91425" tIns="91425" rIns="91425" bIns="91425" anchor="t" anchorCtr="0">
            <a:noAutofit/>
          </a:bodyPr>
          <a:lstStyle/>
          <a:p>
            <a:pPr algn="ctr">
              <a:spcBef>
                <a:spcPts val="0"/>
              </a:spcBef>
              <a:buNone/>
            </a:pPr>
            <a:r>
              <a:rPr lang="en"/>
              <a:t>Inlet</a:t>
            </a:r>
          </a:p>
        </p:txBody>
      </p:sp>
      <p:sp>
        <p:nvSpPr>
          <p:cNvPr id="83" name="Shape 83"/>
          <p:cNvSpPr txBox="1"/>
          <p:nvPr/>
        </p:nvSpPr>
        <p:spPr>
          <a:xfrm>
            <a:off x="6736075" y="2718569"/>
            <a:ext cx="1494300" cy="487599"/>
          </a:xfrm>
          <a:prstGeom prst="rect">
            <a:avLst/>
          </a:prstGeom>
          <a:noFill/>
          <a:ln>
            <a:noFill/>
          </a:ln>
        </p:spPr>
        <p:txBody>
          <a:bodyPr lIns="91425" tIns="91425" rIns="91425" bIns="91425" anchor="t" anchorCtr="0">
            <a:noAutofit/>
          </a:bodyPr>
          <a:lstStyle/>
          <a:p>
            <a:pPr lvl="0" algn="ctr" rtl="0">
              <a:spcBef>
                <a:spcPts val="0"/>
              </a:spcBef>
              <a:buNone/>
            </a:pPr>
            <a:r>
              <a:rPr lang="en"/>
              <a:t>Outlet</a:t>
            </a:r>
          </a:p>
        </p:txBody>
      </p:sp>
      <p:sp>
        <p:nvSpPr>
          <p:cNvPr id="84" name="Shape 84"/>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mc:AlternateContent xmlns:mc="http://schemas.openxmlformats.org/markup-compatibility/2006">
        <mc:Choice xmlns:a14="http://schemas.microsoft.com/office/drawing/2010/main" Requires="a14">
          <p:sp>
            <p:nvSpPr>
              <p:cNvPr id="85" name="Shape 85"/>
              <p:cNvSpPr txBox="1"/>
              <p:nvPr/>
            </p:nvSpPr>
            <p:spPr>
              <a:xfrm>
                <a:off x="334303" y="870733"/>
                <a:ext cx="6274799" cy="560000"/>
              </a:xfrm>
              <a:prstGeom prst="rect">
                <a:avLst/>
              </a:prstGeom>
              <a:noFill/>
              <a:ln>
                <a:noFill/>
              </a:ln>
            </p:spPr>
            <p:txBody>
              <a:bodyPr lIns="91425" tIns="91425" rIns="91425" bIns="91425" anchor="t" anchorCtr="0">
                <a:noAutofit/>
              </a:bodyPr>
              <a:lstStyle/>
              <a:p>
                <a:pPr lvl="0"/>
                <a:r>
                  <a:rPr lang="en" b="1" dirty="0"/>
                  <a:t>Velocity m</a:t>
                </a:r>
                <a:r>
                  <a:rPr lang="en" b="1" dirty="0" smtClean="0"/>
                  <a:t>agnitude contour </a:t>
                </a:r>
                <a:r>
                  <a:rPr lang="en" b="1" dirty="0"/>
                  <a:t>at Re=100 and q’’=5.651</a:t>
                </a:r>
                <a:r>
                  <a:rPr lang="ar-AE" dirty="0">
                    <a:solidFill>
                      <a:schemeClr val="dk1"/>
                    </a:solidFill>
                    <a:cs typeface="Times New Roman"/>
                    <a:sym typeface="Times New Roman"/>
                  </a:rPr>
                  <a:t> </a:t>
                </a:r>
                <a14:m>
                  <m:oMath xmlns:m="http://schemas.openxmlformats.org/officeDocument/2006/math">
                    <m:f>
                      <m:fPr>
                        <m:ctrlPr>
                          <a:rPr lang="ar-AE" i="1">
                            <a:solidFill>
                              <a:schemeClr val="dk1"/>
                            </a:solidFill>
                            <a:latin typeface="Cambria Math"/>
                            <a:cs typeface="Times New Roman"/>
                            <a:sym typeface="Times New Roman"/>
                          </a:rPr>
                        </m:ctrlPr>
                      </m:fPr>
                      <m:num>
                        <m:r>
                          <a:rPr lang="en" i="1">
                            <a:solidFill>
                              <a:schemeClr val="dk1"/>
                            </a:solidFill>
                            <a:latin typeface="Cambria Math"/>
                            <a:cs typeface="Times New Roman"/>
                            <a:sym typeface="Times New Roman"/>
                          </a:rPr>
                          <m:t>𝑊</m:t>
                        </m:r>
                      </m:num>
                      <m:den>
                        <m:sSup>
                          <m:sSupPr>
                            <m:ctrlPr>
                              <a:rPr lang="ar-AE" i="1">
                                <a:solidFill>
                                  <a:schemeClr val="dk1"/>
                                </a:solidFill>
                                <a:latin typeface="Cambria Math"/>
                                <a:cs typeface="Times New Roman"/>
                                <a:sym typeface="Times New Roman"/>
                              </a:rPr>
                            </m:ctrlPr>
                          </m:sSupPr>
                          <m:e>
                            <m:r>
                              <a:rPr lang="en-US" i="1">
                                <a:solidFill>
                                  <a:schemeClr val="dk1"/>
                                </a:solidFill>
                                <a:latin typeface="Cambria Math"/>
                                <a:cs typeface="Times New Roman"/>
                                <a:sym typeface="Times New Roman"/>
                              </a:rPr>
                              <m:t>𝑚</m:t>
                            </m:r>
                          </m:e>
                          <m:sup>
                            <m:r>
                              <a:rPr lang="en-US" i="1">
                                <a:solidFill>
                                  <a:schemeClr val="dk1"/>
                                </a:solidFill>
                                <a:latin typeface="Cambria Math"/>
                                <a:cs typeface="Times New Roman"/>
                                <a:sym typeface="Times New Roman"/>
                              </a:rPr>
                              <m:t>2</m:t>
                            </m:r>
                          </m:sup>
                        </m:sSup>
                      </m:den>
                    </m:f>
                  </m:oMath>
                </a14:m>
                <a:endParaRPr lang="en" b="1" dirty="0"/>
              </a:p>
            </p:txBody>
          </p:sp>
        </mc:Choice>
        <mc:Fallback>
          <p:sp>
            <p:nvSpPr>
              <p:cNvPr id="85" name="Shape 85"/>
              <p:cNvSpPr txBox="1">
                <a:spLocks noRot="1" noChangeAspect="1" noMove="1" noResize="1" noEditPoints="1" noAdjustHandles="1" noChangeArrowheads="1" noChangeShapeType="1" noTextEdit="1"/>
              </p:cNvSpPr>
              <p:nvPr/>
            </p:nvSpPr>
            <p:spPr>
              <a:xfrm>
                <a:off x="334303" y="870733"/>
                <a:ext cx="6274799" cy="560000"/>
              </a:xfrm>
              <a:prstGeom prst="rect">
                <a:avLst/>
              </a:prstGeom>
              <a:blipFill rotWithShape="1">
                <a:blip r:embed="rId6"/>
                <a:stretch>
                  <a:fillRect l="-29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13573956"/>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529725" y="2009869"/>
            <a:ext cx="3203100" cy="3532233"/>
          </a:xfrm>
          <a:prstGeom prst="rect">
            <a:avLst/>
          </a:prstGeom>
          <a:noFill/>
          <a:ln>
            <a:noFill/>
          </a:ln>
        </p:spPr>
      </p:pic>
      <p:pic>
        <p:nvPicPr>
          <p:cNvPr id="92" name="Shape 92"/>
          <p:cNvPicPr preferRelativeResize="0"/>
          <p:nvPr/>
        </p:nvPicPr>
        <p:blipFill>
          <a:blip r:embed="rId4">
            <a:alphaModFix/>
          </a:blip>
          <a:stretch>
            <a:fillRect/>
          </a:stretch>
        </p:blipFill>
        <p:spPr>
          <a:xfrm>
            <a:off x="4210528" y="1223333"/>
            <a:ext cx="4666601" cy="4804467"/>
          </a:xfrm>
          <a:prstGeom prst="rect">
            <a:avLst/>
          </a:prstGeom>
          <a:noFill/>
          <a:ln>
            <a:noFill/>
          </a:ln>
        </p:spPr>
      </p:pic>
      <p:sp>
        <p:nvSpPr>
          <p:cNvPr id="93" name="Shape 93"/>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mc:AlternateContent xmlns:mc="http://schemas.openxmlformats.org/markup-compatibility/2006">
        <mc:Choice xmlns:a14="http://schemas.microsoft.com/office/drawing/2010/main" Requires="a14">
          <p:sp>
            <p:nvSpPr>
              <p:cNvPr id="94" name="Shape 94"/>
              <p:cNvSpPr txBox="1"/>
              <p:nvPr/>
            </p:nvSpPr>
            <p:spPr>
              <a:xfrm>
                <a:off x="489850" y="850133"/>
                <a:ext cx="2997300" cy="1088400"/>
              </a:xfrm>
              <a:prstGeom prst="rect">
                <a:avLst/>
              </a:prstGeom>
              <a:noFill/>
              <a:ln>
                <a:noFill/>
              </a:ln>
            </p:spPr>
            <p:txBody>
              <a:bodyPr lIns="91425" tIns="91425" rIns="91425" bIns="91425" anchor="t" anchorCtr="0">
                <a:noAutofit/>
              </a:bodyPr>
              <a:lstStyle/>
              <a:p>
                <a:r>
                  <a:rPr lang="en" b="1" dirty="0"/>
                  <a:t>Centerline Velocity at Re=100 and q’’=5.651</a:t>
                </a:r>
                <a:r>
                  <a:rPr lang="ar-AE" dirty="0">
                    <a:solidFill>
                      <a:schemeClr val="dk1"/>
                    </a:solidFill>
                    <a:cs typeface="Times New Roman"/>
                    <a:sym typeface="Times New Roman"/>
                  </a:rPr>
                  <a:t> </a:t>
                </a:r>
                <a14:m>
                  <m:oMath xmlns:m="http://schemas.openxmlformats.org/officeDocument/2006/math">
                    <m:f>
                      <m:fPr>
                        <m:ctrlPr>
                          <a:rPr lang="ar-AE" i="1">
                            <a:solidFill>
                              <a:schemeClr val="dk1"/>
                            </a:solidFill>
                            <a:latin typeface="Cambria Math"/>
                            <a:cs typeface="Times New Roman"/>
                            <a:sym typeface="Times New Roman"/>
                          </a:rPr>
                        </m:ctrlPr>
                      </m:fPr>
                      <m:num>
                        <m:r>
                          <a:rPr lang="en" i="1">
                            <a:solidFill>
                              <a:schemeClr val="dk1"/>
                            </a:solidFill>
                            <a:latin typeface="Cambria Math"/>
                            <a:cs typeface="Times New Roman"/>
                            <a:sym typeface="Times New Roman"/>
                          </a:rPr>
                          <m:t>𝑊</m:t>
                        </m:r>
                      </m:num>
                      <m:den>
                        <m:sSup>
                          <m:sSupPr>
                            <m:ctrlPr>
                              <a:rPr lang="ar-AE" i="1">
                                <a:solidFill>
                                  <a:schemeClr val="dk1"/>
                                </a:solidFill>
                                <a:latin typeface="Cambria Math"/>
                                <a:cs typeface="Times New Roman"/>
                                <a:sym typeface="Times New Roman"/>
                              </a:rPr>
                            </m:ctrlPr>
                          </m:sSupPr>
                          <m:e>
                            <m:r>
                              <a:rPr lang="en-US" i="1">
                                <a:solidFill>
                                  <a:schemeClr val="dk1"/>
                                </a:solidFill>
                                <a:latin typeface="Cambria Math"/>
                                <a:cs typeface="Times New Roman"/>
                                <a:sym typeface="Times New Roman"/>
                              </a:rPr>
                              <m:t>𝑚</m:t>
                            </m:r>
                          </m:e>
                          <m:sup>
                            <m:r>
                              <a:rPr lang="en-US" i="1">
                                <a:solidFill>
                                  <a:schemeClr val="dk1"/>
                                </a:solidFill>
                                <a:latin typeface="Cambria Math"/>
                                <a:cs typeface="Times New Roman"/>
                                <a:sym typeface="Times New Roman"/>
                              </a:rPr>
                              <m:t>2</m:t>
                            </m:r>
                          </m:sup>
                        </m:sSup>
                      </m:den>
                    </m:f>
                  </m:oMath>
                </a14:m>
                <a:endParaRPr lang="en" b="1" dirty="0"/>
              </a:p>
            </p:txBody>
          </p:sp>
        </mc:Choice>
        <mc:Fallback>
          <p:sp>
            <p:nvSpPr>
              <p:cNvPr id="94" name="Shape 94"/>
              <p:cNvSpPr txBox="1">
                <a:spLocks noRot="1" noChangeAspect="1" noMove="1" noResize="1" noEditPoints="1" noAdjustHandles="1" noChangeArrowheads="1" noChangeShapeType="1" noTextEdit="1"/>
              </p:cNvSpPr>
              <p:nvPr/>
            </p:nvSpPr>
            <p:spPr>
              <a:xfrm>
                <a:off x="489850" y="850133"/>
                <a:ext cx="2997300" cy="1088400"/>
              </a:xfrm>
              <a:prstGeom prst="rect">
                <a:avLst/>
              </a:prstGeom>
              <a:blipFill rotWithShape="1">
                <a:blip r:embed="rId5"/>
                <a:stretch>
                  <a:fillRect l="-40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40444134"/>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62200" y="1316667"/>
            <a:ext cx="8941550" cy="4875700"/>
          </a:xfrm>
          <a:prstGeom prst="rect">
            <a:avLst/>
          </a:prstGeom>
          <a:noFill/>
          <a:ln>
            <a:noFill/>
          </a:ln>
        </p:spPr>
      </p:pic>
      <p:pic>
        <p:nvPicPr>
          <p:cNvPr id="101" name="Shape 101"/>
          <p:cNvPicPr preferRelativeResize="0"/>
          <p:nvPr/>
        </p:nvPicPr>
        <p:blipFill>
          <a:blip r:embed="rId4">
            <a:alphaModFix/>
          </a:blip>
          <a:stretch>
            <a:fillRect/>
          </a:stretch>
        </p:blipFill>
        <p:spPr>
          <a:xfrm>
            <a:off x="1204553" y="3039600"/>
            <a:ext cx="4036151" cy="705832"/>
          </a:xfrm>
          <a:prstGeom prst="rect">
            <a:avLst/>
          </a:prstGeom>
          <a:noFill/>
          <a:ln>
            <a:noFill/>
          </a:ln>
        </p:spPr>
      </p:pic>
      <p:pic>
        <p:nvPicPr>
          <p:cNvPr id="102" name="Shape 102"/>
          <p:cNvPicPr preferRelativeResize="0"/>
          <p:nvPr/>
        </p:nvPicPr>
        <p:blipFill>
          <a:blip r:embed="rId5">
            <a:alphaModFix/>
          </a:blip>
          <a:stretch>
            <a:fillRect/>
          </a:stretch>
        </p:blipFill>
        <p:spPr>
          <a:xfrm>
            <a:off x="6072678" y="3039602"/>
            <a:ext cx="2867225" cy="705833"/>
          </a:xfrm>
          <a:prstGeom prst="rect">
            <a:avLst/>
          </a:prstGeom>
          <a:noFill/>
          <a:ln>
            <a:noFill/>
          </a:ln>
        </p:spPr>
      </p:pic>
      <p:cxnSp>
        <p:nvCxnSpPr>
          <p:cNvPr id="103" name="Shape 103"/>
          <p:cNvCxnSpPr/>
          <p:nvPr/>
        </p:nvCxnSpPr>
        <p:spPr>
          <a:xfrm>
            <a:off x="7596675" y="3835902"/>
            <a:ext cx="1143000" cy="1285599"/>
          </a:xfrm>
          <a:prstGeom prst="straightConnector1">
            <a:avLst/>
          </a:prstGeom>
          <a:noFill/>
          <a:ln w="19050" cap="flat">
            <a:solidFill>
              <a:schemeClr val="dk2"/>
            </a:solidFill>
            <a:prstDash val="solid"/>
            <a:round/>
            <a:headEnd type="none" w="lg" len="lg"/>
            <a:tailEnd type="triangle" w="lg" len="lg"/>
          </a:ln>
        </p:spPr>
      </p:cxnSp>
      <p:cxnSp>
        <p:nvCxnSpPr>
          <p:cNvPr id="104" name="Shape 104"/>
          <p:cNvCxnSpPr/>
          <p:nvPr/>
        </p:nvCxnSpPr>
        <p:spPr>
          <a:xfrm flipH="1">
            <a:off x="1741824" y="3784102"/>
            <a:ext cx="1772700" cy="1264799"/>
          </a:xfrm>
          <a:prstGeom prst="straightConnector1">
            <a:avLst/>
          </a:prstGeom>
          <a:noFill/>
          <a:ln w="19050" cap="flat">
            <a:solidFill>
              <a:schemeClr val="dk2"/>
            </a:solidFill>
            <a:prstDash val="solid"/>
            <a:round/>
            <a:headEnd type="none" w="lg" len="lg"/>
            <a:tailEnd type="triangle" w="lg" len="lg"/>
          </a:ln>
        </p:spPr>
      </p:cxnSp>
      <p:sp>
        <p:nvSpPr>
          <p:cNvPr id="105" name="Shape 105"/>
          <p:cNvSpPr txBox="1"/>
          <p:nvPr/>
        </p:nvSpPr>
        <p:spPr>
          <a:xfrm>
            <a:off x="2418178" y="2508902"/>
            <a:ext cx="1617299" cy="530799"/>
          </a:xfrm>
          <a:prstGeom prst="rect">
            <a:avLst/>
          </a:prstGeom>
          <a:noFill/>
          <a:ln>
            <a:noFill/>
          </a:ln>
        </p:spPr>
        <p:txBody>
          <a:bodyPr lIns="91425" tIns="91425" rIns="91425" bIns="91425" anchor="t" anchorCtr="0">
            <a:noAutofit/>
          </a:bodyPr>
          <a:lstStyle/>
          <a:p>
            <a:pPr algn="ctr">
              <a:spcBef>
                <a:spcPts val="0"/>
              </a:spcBef>
              <a:buNone/>
            </a:pPr>
            <a:r>
              <a:rPr lang="en"/>
              <a:t>Inlet </a:t>
            </a:r>
          </a:p>
        </p:txBody>
      </p:sp>
      <p:sp>
        <p:nvSpPr>
          <p:cNvPr id="106" name="Shape 106"/>
          <p:cNvSpPr txBox="1"/>
          <p:nvPr/>
        </p:nvSpPr>
        <p:spPr>
          <a:xfrm>
            <a:off x="6582725" y="2508902"/>
            <a:ext cx="1617299" cy="530799"/>
          </a:xfrm>
          <a:prstGeom prst="rect">
            <a:avLst/>
          </a:prstGeom>
          <a:noFill/>
          <a:ln>
            <a:noFill/>
          </a:ln>
        </p:spPr>
        <p:txBody>
          <a:bodyPr lIns="91425" tIns="91425" rIns="91425" bIns="91425" anchor="t" anchorCtr="0">
            <a:noAutofit/>
          </a:bodyPr>
          <a:lstStyle/>
          <a:p>
            <a:pPr lvl="0" algn="ctr" rtl="0">
              <a:spcBef>
                <a:spcPts val="0"/>
              </a:spcBef>
              <a:buNone/>
            </a:pPr>
            <a:r>
              <a:rPr lang="en"/>
              <a:t>Outlet</a:t>
            </a:r>
          </a:p>
        </p:txBody>
      </p:sp>
      <mc:AlternateContent xmlns:mc="http://schemas.openxmlformats.org/markup-compatibility/2006">
        <mc:Choice xmlns:a14="http://schemas.microsoft.com/office/drawing/2010/main" Requires="a14">
          <p:sp>
            <p:nvSpPr>
              <p:cNvPr id="107" name="Shape 107"/>
              <p:cNvSpPr txBox="1"/>
              <p:nvPr/>
            </p:nvSpPr>
            <p:spPr>
              <a:xfrm>
                <a:off x="334303" y="870733"/>
                <a:ext cx="6274799" cy="560000"/>
              </a:xfrm>
              <a:prstGeom prst="rect">
                <a:avLst/>
              </a:prstGeom>
              <a:noFill/>
              <a:ln>
                <a:noFill/>
              </a:ln>
            </p:spPr>
            <p:txBody>
              <a:bodyPr lIns="91425" tIns="91425" rIns="91425" bIns="91425" anchor="t" anchorCtr="0">
                <a:noAutofit/>
              </a:bodyPr>
              <a:lstStyle/>
              <a:p>
                <a:pPr lvl="0"/>
                <a:r>
                  <a:rPr lang="en" b="1" dirty="0"/>
                  <a:t>Velocity Magnitude Contour at Re=2000 and q’’=113.02</a:t>
                </a:r>
                <a:r>
                  <a:rPr lang="ar-AE" dirty="0">
                    <a:solidFill>
                      <a:schemeClr val="dk1"/>
                    </a:solidFill>
                    <a:cs typeface="Times New Roman"/>
                    <a:sym typeface="Times New Roman"/>
                  </a:rPr>
                  <a:t> </a:t>
                </a:r>
                <a14:m>
                  <m:oMath xmlns:m="http://schemas.openxmlformats.org/officeDocument/2006/math">
                    <m:f>
                      <m:fPr>
                        <m:ctrlPr>
                          <a:rPr lang="ar-AE" i="1">
                            <a:solidFill>
                              <a:schemeClr val="dk1"/>
                            </a:solidFill>
                            <a:latin typeface="Cambria Math"/>
                            <a:cs typeface="Times New Roman"/>
                            <a:sym typeface="Times New Roman"/>
                          </a:rPr>
                        </m:ctrlPr>
                      </m:fPr>
                      <m:num>
                        <m:r>
                          <a:rPr lang="en" i="1">
                            <a:solidFill>
                              <a:schemeClr val="dk1"/>
                            </a:solidFill>
                            <a:latin typeface="Cambria Math"/>
                            <a:cs typeface="Times New Roman"/>
                            <a:sym typeface="Times New Roman"/>
                          </a:rPr>
                          <m:t>𝑊</m:t>
                        </m:r>
                      </m:num>
                      <m:den>
                        <m:sSup>
                          <m:sSupPr>
                            <m:ctrlPr>
                              <a:rPr lang="ar-AE" i="1">
                                <a:solidFill>
                                  <a:schemeClr val="dk1"/>
                                </a:solidFill>
                                <a:latin typeface="Cambria Math"/>
                                <a:cs typeface="Times New Roman"/>
                                <a:sym typeface="Times New Roman"/>
                              </a:rPr>
                            </m:ctrlPr>
                          </m:sSupPr>
                          <m:e>
                            <m:r>
                              <a:rPr lang="en-US" i="1">
                                <a:solidFill>
                                  <a:schemeClr val="dk1"/>
                                </a:solidFill>
                                <a:latin typeface="Cambria Math"/>
                                <a:cs typeface="Times New Roman"/>
                                <a:sym typeface="Times New Roman"/>
                              </a:rPr>
                              <m:t>𝑚</m:t>
                            </m:r>
                          </m:e>
                          <m:sup>
                            <m:r>
                              <a:rPr lang="en-US" i="1">
                                <a:solidFill>
                                  <a:schemeClr val="dk1"/>
                                </a:solidFill>
                                <a:latin typeface="Cambria Math"/>
                                <a:cs typeface="Times New Roman"/>
                                <a:sym typeface="Times New Roman"/>
                              </a:rPr>
                              <m:t>2</m:t>
                            </m:r>
                          </m:sup>
                        </m:sSup>
                      </m:den>
                    </m:f>
                  </m:oMath>
                </a14:m>
                <a:endParaRPr lang="en" b="1" dirty="0"/>
              </a:p>
            </p:txBody>
          </p:sp>
        </mc:Choice>
        <mc:Fallback>
          <p:sp>
            <p:nvSpPr>
              <p:cNvPr id="107" name="Shape 107"/>
              <p:cNvSpPr txBox="1">
                <a:spLocks noRot="1" noChangeAspect="1" noMove="1" noResize="1" noEditPoints="1" noAdjustHandles="1" noChangeArrowheads="1" noChangeShapeType="1" noTextEdit="1"/>
              </p:cNvSpPr>
              <p:nvPr/>
            </p:nvSpPr>
            <p:spPr>
              <a:xfrm>
                <a:off x="334303" y="870733"/>
                <a:ext cx="6274799" cy="560000"/>
              </a:xfrm>
              <a:prstGeom prst="rect">
                <a:avLst/>
              </a:prstGeom>
              <a:blipFill rotWithShape="1">
                <a:blip r:embed="rId6"/>
                <a:stretch>
                  <a:fillRect l="-292"/>
                </a:stretch>
              </a:blipFill>
              <a:ln>
                <a:noFill/>
              </a:ln>
            </p:spPr>
            <p:txBody>
              <a:bodyPr/>
              <a:lstStyle/>
              <a:p>
                <a:r>
                  <a:rPr lang="en-US">
                    <a:noFill/>
                  </a:rPr>
                  <a:t> </a:t>
                </a:r>
              </a:p>
            </p:txBody>
          </p:sp>
        </mc:Fallback>
      </mc:AlternateContent>
      <p:sp>
        <p:nvSpPr>
          <p:cNvPr id="109" name="Shape 109"/>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p:spTree>
    <p:extLst>
      <p:ext uri="{BB962C8B-B14F-4D97-AF65-F5344CB8AC3E}">
        <p14:creationId xmlns:p14="http://schemas.microsoft.com/office/powerpoint/2010/main" val="150193084"/>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a:blip r:embed="rId3">
            <a:alphaModFix/>
          </a:blip>
          <a:stretch>
            <a:fillRect/>
          </a:stretch>
        </p:blipFill>
        <p:spPr>
          <a:xfrm>
            <a:off x="3988850" y="984900"/>
            <a:ext cx="5028600" cy="5115032"/>
          </a:xfrm>
          <a:prstGeom prst="rect">
            <a:avLst/>
          </a:prstGeom>
          <a:noFill/>
          <a:ln>
            <a:noFill/>
          </a:ln>
        </p:spPr>
      </p:pic>
      <p:pic>
        <p:nvPicPr>
          <p:cNvPr id="115" name="Shape 115"/>
          <p:cNvPicPr preferRelativeResize="0"/>
          <p:nvPr/>
        </p:nvPicPr>
        <p:blipFill>
          <a:blip r:embed="rId4">
            <a:alphaModFix/>
          </a:blip>
          <a:stretch>
            <a:fillRect/>
          </a:stretch>
        </p:blipFill>
        <p:spPr>
          <a:xfrm>
            <a:off x="353951" y="1752601"/>
            <a:ext cx="2846451" cy="3889535"/>
          </a:xfrm>
          <a:prstGeom prst="rect">
            <a:avLst/>
          </a:prstGeom>
          <a:noFill/>
          <a:ln>
            <a:noFill/>
          </a:ln>
        </p:spPr>
      </p:pic>
      <p:sp>
        <p:nvSpPr>
          <p:cNvPr id="116" name="Shape 116"/>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mc:AlternateContent xmlns:mc="http://schemas.openxmlformats.org/markup-compatibility/2006">
        <mc:Choice xmlns:a14="http://schemas.microsoft.com/office/drawing/2010/main" Requires="a14">
          <p:sp>
            <p:nvSpPr>
              <p:cNvPr id="117" name="Shape 117"/>
              <p:cNvSpPr txBox="1"/>
              <p:nvPr/>
            </p:nvSpPr>
            <p:spPr>
              <a:xfrm>
                <a:off x="349903" y="984900"/>
                <a:ext cx="3111299" cy="1088400"/>
              </a:xfrm>
              <a:prstGeom prst="rect">
                <a:avLst/>
              </a:prstGeom>
              <a:noFill/>
              <a:ln>
                <a:noFill/>
              </a:ln>
            </p:spPr>
            <p:txBody>
              <a:bodyPr lIns="91425" tIns="91425" rIns="91425" bIns="91425" anchor="t" anchorCtr="0">
                <a:noAutofit/>
              </a:bodyPr>
              <a:lstStyle/>
              <a:p>
                <a:pPr lvl="0"/>
                <a:r>
                  <a:rPr lang="en" b="1" dirty="0"/>
                  <a:t>Centerline Velocity at Re=2000 and q’’=113.02</a:t>
                </a:r>
                <a:r>
                  <a:rPr lang="ar-AE" dirty="0">
                    <a:solidFill>
                      <a:schemeClr val="dk1"/>
                    </a:solidFill>
                    <a:cs typeface="Times New Roman"/>
                    <a:sym typeface="Times New Roman"/>
                  </a:rPr>
                  <a:t> </a:t>
                </a:r>
                <a14:m>
                  <m:oMath xmlns:m="http://schemas.openxmlformats.org/officeDocument/2006/math">
                    <m:f>
                      <m:fPr>
                        <m:ctrlPr>
                          <a:rPr lang="ar-AE" i="1">
                            <a:solidFill>
                              <a:schemeClr val="dk1"/>
                            </a:solidFill>
                            <a:latin typeface="Cambria Math"/>
                            <a:cs typeface="Times New Roman"/>
                            <a:sym typeface="Times New Roman"/>
                          </a:rPr>
                        </m:ctrlPr>
                      </m:fPr>
                      <m:num>
                        <m:r>
                          <a:rPr lang="en" i="1">
                            <a:solidFill>
                              <a:schemeClr val="dk1"/>
                            </a:solidFill>
                            <a:latin typeface="Cambria Math"/>
                            <a:cs typeface="Times New Roman"/>
                            <a:sym typeface="Times New Roman"/>
                          </a:rPr>
                          <m:t>𝑊</m:t>
                        </m:r>
                      </m:num>
                      <m:den>
                        <m:sSup>
                          <m:sSupPr>
                            <m:ctrlPr>
                              <a:rPr lang="ar-AE" i="1">
                                <a:solidFill>
                                  <a:schemeClr val="dk1"/>
                                </a:solidFill>
                                <a:latin typeface="Cambria Math"/>
                                <a:cs typeface="Times New Roman"/>
                                <a:sym typeface="Times New Roman"/>
                              </a:rPr>
                            </m:ctrlPr>
                          </m:sSupPr>
                          <m:e>
                            <m:r>
                              <a:rPr lang="en-US" i="1">
                                <a:solidFill>
                                  <a:schemeClr val="dk1"/>
                                </a:solidFill>
                                <a:latin typeface="Cambria Math"/>
                                <a:cs typeface="Times New Roman"/>
                                <a:sym typeface="Times New Roman"/>
                              </a:rPr>
                              <m:t>𝑚</m:t>
                            </m:r>
                          </m:e>
                          <m:sup>
                            <m:r>
                              <a:rPr lang="en-US" i="1">
                                <a:solidFill>
                                  <a:schemeClr val="dk1"/>
                                </a:solidFill>
                                <a:latin typeface="Cambria Math"/>
                                <a:cs typeface="Times New Roman"/>
                                <a:sym typeface="Times New Roman"/>
                              </a:rPr>
                              <m:t>2</m:t>
                            </m:r>
                          </m:sup>
                        </m:sSup>
                      </m:den>
                    </m:f>
                  </m:oMath>
                </a14:m>
                <a:endParaRPr lang="en" b="1" dirty="0"/>
              </a:p>
            </p:txBody>
          </p:sp>
        </mc:Choice>
        <mc:Fallback>
          <p:sp>
            <p:nvSpPr>
              <p:cNvPr id="117" name="Shape 117"/>
              <p:cNvSpPr txBox="1">
                <a:spLocks noRot="1" noChangeAspect="1" noMove="1" noResize="1" noEditPoints="1" noAdjustHandles="1" noChangeArrowheads="1" noChangeShapeType="1" noTextEdit="1"/>
              </p:cNvSpPr>
              <p:nvPr/>
            </p:nvSpPr>
            <p:spPr>
              <a:xfrm>
                <a:off x="349903" y="984900"/>
                <a:ext cx="3111299" cy="1088400"/>
              </a:xfrm>
              <a:prstGeom prst="rect">
                <a:avLst/>
              </a:prstGeom>
              <a:blipFill rotWithShape="1">
                <a:blip r:embed="rId5"/>
                <a:stretch>
                  <a:fillRect l="-39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84386072"/>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4692800" y="1337400"/>
            <a:ext cx="4383925" cy="4934397"/>
          </a:xfrm>
          <a:prstGeom prst="rect">
            <a:avLst/>
          </a:prstGeom>
          <a:noFill/>
          <a:ln>
            <a:noFill/>
          </a:ln>
        </p:spPr>
      </p:pic>
      <p:pic>
        <p:nvPicPr>
          <p:cNvPr id="124" name="Shape 124"/>
          <p:cNvPicPr preferRelativeResize="0"/>
          <p:nvPr/>
        </p:nvPicPr>
        <p:blipFill>
          <a:blip r:embed="rId4">
            <a:alphaModFix/>
          </a:blip>
          <a:stretch>
            <a:fillRect/>
          </a:stretch>
        </p:blipFill>
        <p:spPr>
          <a:xfrm>
            <a:off x="8145625" y="1430700"/>
            <a:ext cx="183550" cy="346733"/>
          </a:xfrm>
          <a:prstGeom prst="rect">
            <a:avLst/>
          </a:prstGeom>
          <a:noFill/>
          <a:ln>
            <a:noFill/>
          </a:ln>
        </p:spPr>
      </p:pic>
      <p:pic>
        <p:nvPicPr>
          <p:cNvPr id="125" name="Shape 125"/>
          <p:cNvPicPr preferRelativeResize="0"/>
          <p:nvPr/>
        </p:nvPicPr>
        <p:blipFill>
          <a:blip r:embed="rId5">
            <a:alphaModFix/>
          </a:blip>
          <a:stretch>
            <a:fillRect/>
          </a:stretch>
        </p:blipFill>
        <p:spPr>
          <a:xfrm>
            <a:off x="162175" y="1337402"/>
            <a:ext cx="4487574" cy="4843700"/>
          </a:xfrm>
          <a:prstGeom prst="rect">
            <a:avLst/>
          </a:prstGeom>
          <a:noFill/>
          <a:ln>
            <a:noFill/>
          </a:ln>
        </p:spPr>
      </p:pic>
      <p:pic>
        <p:nvPicPr>
          <p:cNvPr id="126" name="Shape 126"/>
          <p:cNvPicPr preferRelativeResize="0"/>
          <p:nvPr/>
        </p:nvPicPr>
        <p:blipFill>
          <a:blip r:embed="rId4">
            <a:alphaModFix/>
          </a:blip>
          <a:stretch>
            <a:fillRect/>
          </a:stretch>
        </p:blipFill>
        <p:spPr>
          <a:xfrm>
            <a:off x="3626450" y="1405897"/>
            <a:ext cx="183550" cy="346703"/>
          </a:xfrm>
          <a:prstGeom prst="rect">
            <a:avLst/>
          </a:prstGeom>
          <a:noFill/>
          <a:ln>
            <a:noFill/>
          </a:ln>
        </p:spPr>
      </p:pic>
      <p:sp>
        <p:nvSpPr>
          <p:cNvPr id="127" name="Shape 127"/>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p:sp>
        <p:nvSpPr>
          <p:cNvPr id="128" name="Shape 128"/>
          <p:cNvSpPr txBox="1"/>
          <p:nvPr/>
        </p:nvSpPr>
        <p:spPr>
          <a:xfrm>
            <a:off x="334303" y="870733"/>
            <a:ext cx="6274799" cy="560000"/>
          </a:xfrm>
          <a:prstGeom prst="rect">
            <a:avLst/>
          </a:prstGeom>
          <a:noFill/>
          <a:ln>
            <a:noFill/>
          </a:ln>
        </p:spPr>
        <p:txBody>
          <a:bodyPr lIns="91425" tIns="91425" rIns="91425" bIns="91425" anchor="t" anchorCtr="0">
            <a:noAutofit/>
          </a:bodyPr>
          <a:lstStyle/>
          <a:p>
            <a:pPr lvl="0" rtl="0">
              <a:spcBef>
                <a:spcPts val="0"/>
              </a:spcBef>
              <a:buNone/>
            </a:pPr>
            <a:r>
              <a:rPr lang="en" sz="1500" b="1" dirty="0"/>
              <a:t>Velocity Profile along </a:t>
            </a:r>
            <a:r>
              <a:rPr lang="en" sz="1500" b="1" dirty="0" smtClean="0"/>
              <a:t>x (m</a:t>
            </a:r>
            <a:r>
              <a:rPr lang="en" sz="1500" b="1" dirty="0"/>
              <a:t>) for both </a:t>
            </a:r>
            <a:r>
              <a:rPr lang="en" sz="1500" b="1" dirty="0" smtClean="0"/>
              <a:t>cases  </a:t>
            </a:r>
            <a:endParaRPr lang="en" sz="1500" b="1" dirty="0"/>
          </a:p>
        </p:txBody>
      </p:sp>
    </p:spTree>
    <p:extLst>
      <p:ext uri="{BB962C8B-B14F-4D97-AF65-F5344CB8AC3E}">
        <p14:creationId xmlns:p14="http://schemas.microsoft.com/office/powerpoint/2010/main" val="625188774"/>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Shape 133"/>
          <p:cNvPicPr preferRelativeResize="0"/>
          <p:nvPr/>
        </p:nvPicPr>
        <p:blipFill>
          <a:blip r:embed="rId3">
            <a:alphaModFix/>
          </a:blip>
          <a:stretch>
            <a:fillRect/>
          </a:stretch>
        </p:blipFill>
        <p:spPr>
          <a:xfrm>
            <a:off x="77828" y="1473402"/>
            <a:ext cx="9019475" cy="4773100"/>
          </a:xfrm>
          <a:prstGeom prst="rect">
            <a:avLst/>
          </a:prstGeom>
          <a:noFill/>
          <a:ln>
            <a:noFill/>
          </a:ln>
        </p:spPr>
      </p:pic>
      <mc:AlternateContent xmlns:mc="http://schemas.openxmlformats.org/markup-compatibility/2006">
        <mc:Choice xmlns:a14="http://schemas.microsoft.com/office/drawing/2010/main" Requires="a14">
          <p:sp>
            <p:nvSpPr>
              <p:cNvPr id="134" name="Shape 134"/>
              <p:cNvSpPr txBox="1"/>
              <p:nvPr/>
            </p:nvSpPr>
            <p:spPr>
              <a:xfrm>
                <a:off x="334303" y="870733"/>
                <a:ext cx="6274799" cy="560000"/>
              </a:xfrm>
              <a:prstGeom prst="rect">
                <a:avLst/>
              </a:prstGeom>
              <a:noFill/>
              <a:ln>
                <a:noFill/>
              </a:ln>
            </p:spPr>
            <p:txBody>
              <a:bodyPr lIns="91425" tIns="91425" rIns="91425" bIns="91425" anchor="t" anchorCtr="0">
                <a:noAutofit/>
              </a:bodyPr>
              <a:lstStyle/>
              <a:p>
                <a:pPr lvl="0"/>
                <a:r>
                  <a:rPr lang="en" b="1" dirty="0"/>
                  <a:t>Temperature Contour at Re=100 and q’’=5.651</a:t>
                </a:r>
                <a:r>
                  <a:rPr lang="ar-AE" dirty="0">
                    <a:solidFill>
                      <a:schemeClr val="dk1"/>
                    </a:solidFill>
                    <a:cs typeface="Times New Roman"/>
                    <a:sym typeface="Times New Roman"/>
                  </a:rPr>
                  <a:t> </a:t>
                </a:r>
                <a14:m>
                  <m:oMath xmlns:m="http://schemas.openxmlformats.org/officeDocument/2006/math">
                    <m:f>
                      <m:fPr>
                        <m:ctrlPr>
                          <a:rPr lang="ar-AE" i="1">
                            <a:solidFill>
                              <a:schemeClr val="dk1"/>
                            </a:solidFill>
                            <a:latin typeface="Cambria Math"/>
                            <a:cs typeface="Times New Roman"/>
                            <a:sym typeface="Times New Roman"/>
                          </a:rPr>
                        </m:ctrlPr>
                      </m:fPr>
                      <m:num>
                        <m:r>
                          <a:rPr lang="en" i="1">
                            <a:solidFill>
                              <a:schemeClr val="dk1"/>
                            </a:solidFill>
                            <a:latin typeface="Cambria Math"/>
                            <a:cs typeface="Times New Roman"/>
                            <a:sym typeface="Times New Roman"/>
                          </a:rPr>
                          <m:t>𝑊</m:t>
                        </m:r>
                      </m:num>
                      <m:den>
                        <m:sSup>
                          <m:sSupPr>
                            <m:ctrlPr>
                              <a:rPr lang="ar-AE" i="1">
                                <a:solidFill>
                                  <a:schemeClr val="dk1"/>
                                </a:solidFill>
                                <a:latin typeface="Cambria Math"/>
                                <a:cs typeface="Times New Roman"/>
                                <a:sym typeface="Times New Roman"/>
                              </a:rPr>
                            </m:ctrlPr>
                          </m:sSupPr>
                          <m:e>
                            <m:r>
                              <a:rPr lang="en-US" i="1">
                                <a:solidFill>
                                  <a:schemeClr val="dk1"/>
                                </a:solidFill>
                                <a:latin typeface="Cambria Math"/>
                                <a:cs typeface="Times New Roman"/>
                                <a:sym typeface="Times New Roman"/>
                              </a:rPr>
                              <m:t>𝑚</m:t>
                            </m:r>
                          </m:e>
                          <m:sup>
                            <m:r>
                              <a:rPr lang="en-US" i="1">
                                <a:solidFill>
                                  <a:schemeClr val="dk1"/>
                                </a:solidFill>
                                <a:latin typeface="Cambria Math"/>
                                <a:cs typeface="Times New Roman"/>
                                <a:sym typeface="Times New Roman"/>
                              </a:rPr>
                              <m:t>2</m:t>
                            </m:r>
                          </m:sup>
                        </m:sSup>
                      </m:den>
                    </m:f>
                  </m:oMath>
                </a14:m>
                <a:endParaRPr lang="en" b="1" dirty="0"/>
              </a:p>
            </p:txBody>
          </p:sp>
        </mc:Choice>
        <mc:Fallback>
          <p:sp>
            <p:nvSpPr>
              <p:cNvPr id="134" name="Shape 134"/>
              <p:cNvSpPr txBox="1">
                <a:spLocks noRot="1" noChangeAspect="1" noMove="1" noResize="1" noEditPoints="1" noAdjustHandles="1" noChangeArrowheads="1" noChangeShapeType="1" noTextEdit="1"/>
              </p:cNvSpPr>
              <p:nvPr/>
            </p:nvSpPr>
            <p:spPr>
              <a:xfrm>
                <a:off x="334303" y="870733"/>
                <a:ext cx="6274799" cy="560000"/>
              </a:xfrm>
              <a:prstGeom prst="rect">
                <a:avLst/>
              </a:prstGeom>
              <a:blipFill rotWithShape="1">
                <a:blip r:embed="rId4"/>
                <a:stretch>
                  <a:fillRect l="-292"/>
                </a:stretch>
              </a:blipFill>
              <a:ln>
                <a:noFill/>
              </a:ln>
            </p:spPr>
            <p:txBody>
              <a:bodyPr/>
              <a:lstStyle/>
              <a:p>
                <a:r>
                  <a:rPr lang="en-US">
                    <a:noFill/>
                  </a:rPr>
                  <a:t> </a:t>
                </a:r>
              </a:p>
            </p:txBody>
          </p:sp>
        </mc:Fallback>
      </mc:AlternateContent>
      <p:sp>
        <p:nvSpPr>
          <p:cNvPr id="135" name="Shape 135"/>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p:spTree>
    <p:extLst>
      <p:ext uri="{BB962C8B-B14F-4D97-AF65-F5344CB8AC3E}">
        <p14:creationId xmlns:p14="http://schemas.microsoft.com/office/powerpoint/2010/main" val="533747002"/>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sz="quarter" idx="13"/>
          </p:nvPr>
        </p:nvSpPr>
        <p:spPr>
          <a:prstGeom prst="rect">
            <a:avLst/>
          </a:prstGeom>
          <a:noFill/>
          <a:ln>
            <a:noFill/>
          </a:ln>
        </p:spPr>
        <p:txBody>
          <a:bodyPr lIns="0" tIns="0" rIns="0" bIns="0" anchor="t" anchorCtr="0">
            <a:noAutofit/>
          </a:bodyPr>
          <a:lstStyle/>
          <a:p>
            <a:pPr lvl="1" indent="127000">
              <a:lnSpc>
                <a:spcPct val="115000"/>
              </a:lnSpc>
              <a:spcBef>
                <a:spcPts val="500"/>
              </a:spcBef>
              <a:buFont typeface="Arial" pitchFamily="34" charset="0"/>
              <a:buChar char="•"/>
            </a:pPr>
            <a:r>
              <a:rPr lang="en-US" sz="1800" dirty="0" smtClean="0">
                <a:solidFill>
                  <a:schemeClr val="dk1"/>
                </a:solidFill>
              </a:rPr>
              <a:t>Pulsating airflow conditions through chassis are causing phenomenon </a:t>
            </a:r>
            <a:r>
              <a:rPr lang="en-US" sz="1800" dirty="0" smtClean="0">
                <a:solidFill>
                  <a:schemeClr val="dk1"/>
                </a:solidFill>
              </a:rPr>
              <a:t>            which </a:t>
            </a:r>
            <a:r>
              <a:rPr lang="en-US" sz="1800" dirty="0" smtClean="0">
                <a:solidFill>
                  <a:schemeClr val="dk1"/>
                </a:solidFill>
              </a:rPr>
              <a:t>Harris desires to investigate</a:t>
            </a:r>
          </a:p>
          <a:p>
            <a:pPr lvl="1" indent="127000">
              <a:lnSpc>
                <a:spcPct val="115000"/>
              </a:lnSpc>
              <a:spcBef>
                <a:spcPts val="500"/>
              </a:spcBef>
              <a:buFont typeface="Arial" pitchFamily="34" charset="0"/>
              <a:buChar char="•"/>
            </a:pPr>
            <a:r>
              <a:rPr lang="en-US" sz="1800" dirty="0" smtClean="0">
                <a:solidFill>
                  <a:schemeClr val="dk1"/>
                </a:solidFill>
              </a:rPr>
              <a:t>Design test rig to test various cold plate articles for heat transfer coefficients</a:t>
            </a:r>
          </a:p>
          <a:p>
            <a:pPr lvl="1" indent="127000">
              <a:lnSpc>
                <a:spcPct val="115000"/>
              </a:lnSpc>
              <a:spcBef>
                <a:spcPts val="400"/>
              </a:spcBef>
              <a:buFont typeface="Arial" pitchFamily="34" charset="0"/>
              <a:buChar char="•"/>
            </a:pPr>
            <a:r>
              <a:rPr lang="en-US" sz="1800" dirty="0" smtClean="0">
                <a:solidFill>
                  <a:schemeClr val="dk1"/>
                </a:solidFill>
              </a:rPr>
              <a:t>Explore and determine measured values of data under pulsating mass flow conditions</a:t>
            </a:r>
          </a:p>
          <a:p>
            <a:pPr lvl="1" indent="0">
              <a:lnSpc>
                <a:spcPct val="115000"/>
              </a:lnSpc>
              <a:spcBef>
                <a:spcPts val="400"/>
              </a:spcBef>
              <a:buNone/>
            </a:pPr>
            <a:endParaRPr lang="en-US" sz="1800" dirty="0" smtClean="0">
              <a:solidFill>
                <a:schemeClr val="dk1"/>
              </a:solidFill>
            </a:endParaRPr>
          </a:p>
          <a:p>
            <a:pPr lvl="1" indent="127000">
              <a:lnSpc>
                <a:spcPct val="115000"/>
              </a:lnSpc>
              <a:spcBef>
                <a:spcPts val="400"/>
              </a:spcBef>
              <a:buFont typeface="Arial" pitchFamily="34" charset="0"/>
              <a:buChar char="•"/>
            </a:pPr>
            <a:endParaRPr lang="en-US" sz="1800" dirty="0" smtClean="0">
              <a:solidFill>
                <a:schemeClr val="dk1"/>
              </a:solidFill>
            </a:endParaRPr>
          </a:p>
          <a:p>
            <a:pPr lvl="1" indent="127000">
              <a:lnSpc>
                <a:spcPct val="115000"/>
              </a:lnSpc>
              <a:spcBef>
                <a:spcPts val="400"/>
              </a:spcBef>
              <a:buFont typeface="Arial" pitchFamily="34" charset="0"/>
              <a:buChar char="•"/>
            </a:pPr>
            <a:endParaRPr lang="en-US" sz="1800" dirty="0" smtClean="0">
              <a:solidFill>
                <a:schemeClr val="dk1"/>
              </a:solidFill>
            </a:endParaRPr>
          </a:p>
          <a:p>
            <a:pPr lvl="1" indent="127000">
              <a:lnSpc>
                <a:spcPct val="115000"/>
              </a:lnSpc>
              <a:spcBef>
                <a:spcPts val="400"/>
              </a:spcBef>
              <a:buFont typeface="Arial" pitchFamily="34" charset="0"/>
              <a:buChar char="•"/>
            </a:pPr>
            <a:endParaRPr lang="en-US" sz="1800" dirty="0" smtClean="0">
              <a:solidFill>
                <a:schemeClr val="dk1"/>
              </a:solidFill>
            </a:endParaRPr>
          </a:p>
          <a:p>
            <a:pPr lvl="0" indent="127000" rtl="0">
              <a:lnSpc>
                <a:spcPct val="115000"/>
              </a:lnSpc>
              <a:spcBef>
                <a:spcPts val="400"/>
              </a:spcBef>
            </a:pPr>
            <a:endParaRPr lang="en-US" sz="1800" dirty="0">
              <a:solidFill>
                <a:schemeClr val="dk1"/>
              </a:solidFill>
            </a:endParaRPr>
          </a:p>
          <a:p>
            <a:pPr lvl="0" indent="127000" rtl="0">
              <a:lnSpc>
                <a:spcPct val="115000"/>
              </a:lnSpc>
              <a:spcBef>
                <a:spcPts val="400"/>
              </a:spcBef>
            </a:pPr>
            <a:endParaRPr lang="en-US" sz="1800" dirty="0" smtClean="0">
              <a:solidFill>
                <a:schemeClr val="dk1"/>
              </a:solidFill>
            </a:endParaRPr>
          </a:p>
          <a:p>
            <a:pPr lvl="0" indent="127000" rtl="0">
              <a:lnSpc>
                <a:spcPct val="115000"/>
              </a:lnSpc>
              <a:spcBef>
                <a:spcPts val="400"/>
              </a:spcBef>
            </a:pPr>
            <a:endParaRPr lang="en-US" sz="1800" dirty="0">
              <a:solidFill>
                <a:schemeClr val="dk1"/>
              </a:solidFill>
            </a:endParaRPr>
          </a:p>
          <a:p>
            <a:pPr lvl="0" indent="127000" rtl="0">
              <a:lnSpc>
                <a:spcPct val="115000"/>
              </a:lnSpc>
              <a:spcBef>
                <a:spcPts val="400"/>
              </a:spcBef>
            </a:pPr>
            <a:endParaRPr lang="en-US" sz="1800" dirty="0" smtClean="0">
              <a:solidFill>
                <a:schemeClr val="dk1"/>
              </a:solidFill>
            </a:endParaRPr>
          </a:p>
          <a:p>
            <a:pPr lvl="0" indent="127000" rtl="0">
              <a:lnSpc>
                <a:spcPct val="115000"/>
              </a:lnSpc>
              <a:spcBef>
                <a:spcPts val="400"/>
              </a:spcBef>
            </a:pPr>
            <a:endParaRPr lang="en-US" sz="1800" dirty="0">
              <a:solidFill>
                <a:schemeClr val="dk1"/>
              </a:solidFill>
            </a:endParaRPr>
          </a:p>
          <a:p>
            <a:pPr marL="0" marR="0" lvl="0" algn="l" rtl="0">
              <a:lnSpc>
                <a:spcPct val="100000"/>
              </a:lnSpc>
              <a:spcBef>
                <a:spcPts val="0"/>
              </a:spcBef>
              <a:spcAft>
                <a:spcPts val="0"/>
              </a:spcAft>
            </a:pPr>
            <a:endParaRPr sz="2000" dirty="0">
              <a:solidFill>
                <a:schemeClr val="dk1"/>
              </a:solidFill>
            </a:endParaRPr>
          </a:p>
        </p:txBody>
      </p:sp>
      <p:sp>
        <p:nvSpPr>
          <p:cNvPr id="91" name="Shape 91"/>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600" b="1" i="0" u="none" strike="noStrike" cap="none" baseline="0" dirty="0" smtClean="0">
                <a:solidFill>
                  <a:schemeClr val="dk1"/>
                </a:solidFill>
                <a:latin typeface="Arial"/>
                <a:ea typeface="Arial"/>
                <a:cs typeface="Arial"/>
                <a:sym typeface="Arial"/>
              </a:rPr>
              <a:t>Harris Desired Objectives</a:t>
            </a:r>
            <a:endParaRPr lang="en-US" sz="2600" b="1" i="0" u="none" strike="noStrike" cap="none" baseline="0" dirty="0">
              <a:solidFill>
                <a:schemeClr val="dk1"/>
              </a:solidFill>
              <a:latin typeface="Arial"/>
              <a:ea typeface="Arial"/>
              <a:cs typeface="Arial"/>
              <a:sym typeface="Arial"/>
            </a:endParaRPr>
          </a:p>
        </p:txBody>
      </p:sp>
      <p:sp>
        <p:nvSpPr>
          <p:cNvPr id="11" name="Shape 117"/>
          <p:cNvSpPr txBox="1"/>
          <p:nvPr/>
        </p:nvSpPr>
        <p:spPr>
          <a:xfrm>
            <a:off x="5193566" y="2286001"/>
            <a:ext cx="3611885" cy="276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sz="1800" i="0" u="none" strike="noStrike" cap="none" baseline="0" dirty="0">
              <a:solidFill>
                <a:schemeClr val="dk1"/>
              </a:solidFill>
              <a:latin typeface="Arial" pitchFamily="34" charset="0"/>
              <a:cs typeface="Arial" pitchFamily="34" charset="0"/>
              <a:sym typeface="Arial"/>
            </a:endParaRPr>
          </a:p>
        </p:txBody>
      </p:sp>
      <p:sp>
        <p:nvSpPr>
          <p:cNvPr id="14" name="Shape 120"/>
          <p:cNvSpPr txBox="1"/>
          <p:nvPr/>
        </p:nvSpPr>
        <p:spPr>
          <a:xfrm>
            <a:off x="4970937" y="5268757"/>
            <a:ext cx="3726873" cy="461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lang="en-US" sz="1800" b="0" i="0" u="none" strike="noStrike" cap="none" baseline="0" dirty="0">
              <a:solidFill>
                <a:schemeClr val="dk1"/>
              </a:solidFill>
              <a:latin typeface="Arial"/>
              <a:ea typeface="Arial"/>
              <a:cs typeface="Arial"/>
              <a:sym typeface="Arial"/>
            </a:endParaRPr>
          </a:p>
        </p:txBody>
      </p:sp>
      <p:pic>
        <p:nvPicPr>
          <p:cNvPr id="16" name="Shape 122"/>
          <p:cNvPicPr preferRelativeResize="0">
            <a:picLocks/>
          </p:cNvPicPr>
          <p:nvPr/>
        </p:nvPicPr>
        <p:blipFill rotWithShape="1">
          <a:blip r:embed="rId3">
            <a:alphaModFix/>
          </a:blip>
          <a:srcRect/>
          <a:stretch/>
        </p:blipFill>
        <p:spPr>
          <a:xfrm>
            <a:off x="514092" y="3316117"/>
            <a:ext cx="3809999" cy="1990724"/>
          </a:xfrm>
          <a:prstGeom prst="rect">
            <a:avLst/>
          </a:prstGeom>
          <a:noFill/>
          <a:ln>
            <a:noFill/>
          </a:ln>
        </p:spPr>
      </p:pic>
      <p:sp>
        <p:nvSpPr>
          <p:cNvPr id="17" name="Shape 123"/>
          <p:cNvSpPr txBox="1"/>
          <p:nvPr/>
        </p:nvSpPr>
        <p:spPr>
          <a:xfrm>
            <a:off x="748720" y="5334000"/>
            <a:ext cx="3245317" cy="39642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sng" strike="noStrike" cap="none" baseline="0" dirty="0">
                <a:solidFill>
                  <a:schemeClr val="dk1"/>
                </a:solidFill>
                <a:latin typeface="Arial"/>
                <a:ea typeface="Arial"/>
                <a:cs typeface="Arial"/>
                <a:sym typeface="Arial"/>
              </a:rPr>
              <a:t>Typical types of </a:t>
            </a:r>
            <a:r>
              <a:rPr lang="en-US" sz="1800" b="0" i="0" u="sng" strike="noStrike" cap="none" baseline="0" dirty="0" smtClean="0">
                <a:solidFill>
                  <a:schemeClr val="dk1"/>
                </a:solidFill>
                <a:latin typeface="Arial"/>
                <a:ea typeface="Arial"/>
                <a:cs typeface="Arial"/>
                <a:sym typeface="Arial"/>
              </a:rPr>
              <a:t>fin stock</a:t>
            </a:r>
            <a:endParaRPr lang="en-US" sz="1800" b="0" i="0" u="sng" strike="noStrike" cap="none" baseline="0" dirty="0">
              <a:solidFill>
                <a:schemeClr val="dk1"/>
              </a:solidFill>
              <a:latin typeface="Arial"/>
              <a:ea typeface="Arial"/>
              <a:cs typeface="Arial"/>
              <a:sym typeface="Arial"/>
            </a:endParaRPr>
          </a:p>
        </p:txBody>
      </p:sp>
      <p:pic>
        <p:nvPicPr>
          <p:cNvPr id="15" name="Content Placeholder 4" descr="atr-enclosure-heat-gal.jpg"/>
          <p:cNvPicPr>
            <a:picLocks noChangeAspect="1"/>
          </p:cNvPicPr>
          <p:nvPr/>
        </p:nvPicPr>
        <p:blipFill>
          <a:blip r:embed="rId4" cstate="print"/>
          <a:srcRect l="10727" r="10589"/>
          <a:stretch>
            <a:fillRect/>
          </a:stretch>
        </p:blipFill>
        <p:spPr>
          <a:xfrm>
            <a:off x="4953000" y="2743201"/>
            <a:ext cx="3636742" cy="3121340"/>
          </a:xfrm>
          <a:prstGeom prst="rect">
            <a:avLst/>
          </a:prstGeom>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4641975" y="1567800"/>
            <a:ext cx="4440774" cy="4756800"/>
          </a:xfrm>
          <a:prstGeom prst="rect">
            <a:avLst/>
          </a:prstGeom>
          <a:noFill/>
          <a:ln>
            <a:noFill/>
          </a:ln>
        </p:spPr>
      </p:pic>
      <p:pic>
        <p:nvPicPr>
          <p:cNvPr id="142" name="Shape 142"/>
          <p:cNvPicPr preferRelativeResize="0"/>
          <p:nvPr/>
        </p:nvPicPr>
        <p:blipFill>
          <a:blip r:embed="rId4">
            <a:alphaModFix/>
          </a:blip>
          <a:stretch>
            <a:fillRect/>
          </a:stretch>
        </p:blipFill>
        <p:spPr>
          <a:xfrm>
            <a:off x="8332225" y="1622068"/>
            <a:ext cx="197500" cy="373067"/>
          </a:xfrm>
          <a:prstGeom prst="rect">
            <a:avLst/>
          </a:prstGeom>
          <a:noFill/>
          <a:ln>
            <a:noFill/>
          </a:ln>
        </p:spPr>
      </p:pic>
      <p:pic>
        <p:nvPicPr>
          <p:cNvPr id="143" name="Shape 143"/>
          <p:cNvPicPr preferRelativeResize="0"/>
          <p:nvPr/>
        </p:nvPicPr>
        <p:blipFill>
          <a:blip r:embed="rId5">
            <a:alphaModFix/>
          </a:blip>
          <a:stretch>
            <a:fillRect/>
          </a:stretch>
        </p:blipFill>
        <p:spPr>
          <a:xfrm>
            <a:off x="3" y="1567800"/>
            <a:ext cx="4512899" cy="4756800"/>
          </a:xfrm>
          <a:prstGeom prst="rect">
            <a:avLst/>
          </a:prstGeom>
          <a:noFill/>
          <a:ln>
            <a:noFill/>
          </a:ln>
        </p:spPr>
      </p:pic>
      <p:pic>
        <p:nvPicPr>
          <p:cNvPr id="144" name="Shape 144"/>
          <p:cNvPicPr preferRelativeResize="0"/>
          <p:nvPr/>
        </p:nvPicPr>
        <p:blipFill>
          <a:blip r:embed="rId4">
            <a:alphaModFix/>
          </a:blip>
          <a:stretch>
            <a:fillRect/>
          </a:stretch>
        </p:blipFill>
        <p:spPr>
          <a:xfrm>
            <a:off x="3667300" y="1622068"/>
            <a:ext cx="197500" cy="373067"/>
          </a:xfrm>
          <a:prstGeom prst="rect">
            <a:avLst/>
          </a:prstGeom>
          <a:noFill/>
          <a:ln>
            <a:noFill/>
          </a:ln>
        </p:spPr>
      </p:pic>
      <p:sp>
        <p:nvSpPr>
          <p:cNvPr id="145" name="Shape 145"/>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p:sp>
        <p:nvSpPr>
          <p:cNvPr id="146" name="Shape 146"/>
          <p:cNvSpPr txBox="1"/>
          <p:nvPr/>
        </p:nvSpPr>
        <p:spPr>
          <a:xfrm>
            <a:off x="334303" y="870733"/>
            <a:ext cx="6274799" cy="560000"/>
          </a:xfrm>
          <a:prstGeom prst="rect">
            <a:avLst/>
          </a:prstGeom>
          <a:noFill/>
          <a:ln>
            <a:noFill/>
          </a:ln>
        </p:spPr>
        <p:txBody>
          <a:bodyPr lIns="91425" tIns="91425" rIns="91425" bIns="91425" anchor="t" anchorCtr="0">
            <a:noAutofit/>
          </a:bodyPr>
          <a:lstStyle/>
          <a:p>
            <a:pPr lvl="0" rtl="0">
              <a:spcBef>
                <a:spcPts val="0"/>
              </a:spcBef>
              <a:buNone/>
            </a:pPr>
            <a:r>
              <a:rPr lang="en" b="1" dirty="0" smtClean="0"/>
              <a:t>Bulk </a:t>
            </a:r>
            <a:r>
              <a:rPr lang="en" b="1" dirty="0"/>
              <a:t>Temperature along </a:t>
            </a:r>
            <a:r>
              <a:rPr lang="en" b="1" dirty="0" smtClean="0"/>
              <a:t>x(m</a:t>
            </a:r>
            <a:r>
              <a:rPr lang="en" b="1" dirty="0"/>
              <a:t>) at </a:t>
            </a:r>
            <a:r>
              <a:rPr lang="en" b="1" dirty="0" smtClean="0"/>
              <a:t>for both cases</a:t>
            </a:r>
            <a:endParaRPr lang="en" b="1" dirty="0"/>
          </a:p>
        </p:txBody>
      </p:sp>
      <mc:AlternateContent xmlns:mc="http://schemas.openxmlformats.org/markup-compatibility/2006">
        <mc:Choice xmlns:a14="http://schemas.microsoft.com/office/drawing/2010/main" Requires="a14">
          <p:sp>
            <p:nvSpPr>
              <p:cNvPr id="8" name="TextBox 7"/>
              <p:cNvSpPr txBox="1"/>
              <p:nvPr/>
            </p:nvSpPr>
            <p:spPr>
              <a:xfrm>
                <a:off x="6304100" y="870733"/>
                <a:ext cx="1116524" cy="6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tl val="0"/>
                            </a:rPr>
                          </m:ctrlPr>
                        </m:sSubPr>
                        <m:e>
                          <m:r>
                            <a:rPr lang="en-US" i="1" smtClean="0">
                              <a:latin typeface="Cambria Math" panose="02040503050406030204" pitchFamily="18" charset="0"/>
                              <a:rtl val="0"/>
                            </a:rPr>
                            <m:t>𝑇</m:t>
                          </m:r>
                        </m:e>
                        <m:sub>
                          <m:r>
                            <a:rPr lang="en-US" i="1" smtClean="0">
                              <a:latin typeface="Cambria Math" panose="02040503050406030204" pitchFamily="18" charset="0"/>
                              <a:rtl val="0"/>
                            </a:rPr>
                            <m:t>𝑏</m:t>
                          </m:r>
                        </m:sub>
                      </m:sSub>
                      <m:r>
                        <a:rPr lang="en-US" i="1" smtClean="0">
                          <a:latin typeface="Cambria Math" panose="02040503050406030204" pitchFamily="18" charset="0"/>
                          <a:rtl val="0"/>
                        </a:rPr>
                        <m:t>=</m:t>
                      </m:r>
                      <m:f>
                        <m:fPr>
                          <m:ctrlPr>
                            <a:rPr lang="en-US" i="1" smtClean="0">
                              <a:latin typeface="Cambria Math"/>
                              <a:rtl val="0"/>
                            </a:rPr>
                          </m:ctrlPr>
                        </m:fPr>
                        <m:num>
                          <m:nary>
                            <m:naryPr>
                              <m:ctrlPr>
                                <a:rPr lang="en-US" i="1" smtClean="0">
                                  <a:latin typeface="Cambria Math"/>
                                  <a:rtl val="0"/>
                                </a:rPr>
                              </m:ctrlPr>
                            </m:naryPr>
                            <m:sub>
                              <m:r>
                                <m:rPr>
                                  <m:brk m:alnAt="23"/>
                                </m:rPr>
                                <a:rPr lang="en-US" i="1" smtClean="0">
                                  <a:latin typeface="Cambria Math" panose="02040503050406030204" pitchFamily="18" charset="0"/>
                                  <a:rtl val="0"/>
                                </a:rPr>
                                <m:t>0</m:t>
                              </m:r>
                            </m:sub>
                            <m:sup>
                              <m:r>
                                <a:rPr lang="en-US" i="1" smtClean="0">
                                  <a:latin typeface="Cambria Math" panose="02040503050406030204" pitchFamily="18" charset="0"/>
                                  <a:rtl val="0"/>
                                </a:rPr>
                                <m:t>𝐻</m:t>
                              </m:r>
                            </m:sup>
                            <m:e>
                              <m:r>
                                <a:rPr lang="en-US" i="1" smtClean="0">
                                  <a:latin typeface="Cambria Math" panose="02040503050406030204" pitchFamily="18" charset="0"/>
                                  <a:rtl val="0"/>
                                </a:rPr>
                                <m:t>𝑢𝑇𝑑𝑦</m:t>
                              </m:r>
                            </m:e>
                          </m:nary>
                        </m:num>
                        <m:den>
                          <m:nary>
                            <m:naryPr>
                              <m:ctrlPr>
                                <a:rPr lang="en-US" i="1" smtClean="0">
                                  <a:latin typeface="Cambria Math"/>
                                  <a:rtl val="0"/>
                                </a:rPr>
                              </m:ctrlPr>
                            </m:naryPr>
                            <m:sub>
                              <m:r>
                                <m:rPr>
                                  <m:brk m:alnAt="23"/>
                                </m:rPr>
                                <a:rPr lang="en-US" i="1" smtClean="0">
                                  <a:latin typeface="Cambria Math" panose="02040503050406030204" pitchFamily="18" charset="0"/>
                                  <a:rtl val="0"/>
                                </a:rPr>
                                <m:t>0</m:t>
                              </m:r>
                            </m:sub>
                            <m:sup>
                              <m:r>
                                <a:rPr lang="en-US" i="1" smtClean="0">
                                  <a:latin typeface="Cambria Math" panose="02040503050406030204" pitchFamily="18" charset="0"/>
                                  <a:rtl val="0"/>
                                </a:rPr>
                                <m:t>𝐻</m:t>
                              </m:r>
                            </m:sup>
                            <m:e>
                              <m:r>
                                <a:rPr lang="en-US" i="1" smtClean="0">
                                  <a:latin typeface="Cambria Math" panose="02040503050406030204" pitchFamily="18" charset="0"/>
                                  <a:rtl val="0"/>
                                </a:rPr>
                                <m:t>𝑢𝑑𝑦</m:t>
                              </m:r>
                            </m:e>
                          </m:nary>
                        </m:den>
                      </m:f>
                    </m:oMath>
                  </m:oMathPara>
                </a14:m>
                <a:endParaRPr lang="en-US" dirty="0">
                  <a:rtl val="0"/>
                </a:endParaRPr>
              </a:p>
            </p:txBody>
          </p:sp>
        </mc:Choice>
        <mc:Fallback>
          <p:sp>
            <p:nvSpPr>
              <p:cNvPr id="8" name="TextBox 7"/>
              <p:cNvSpPr txBox="1">
                <a:spLocks noRot="1" noChangeAspect="1" noMove="1" noResize="1" noEditPoints="1" noAdjustHandles="1" noChangeArrowheads="1" noChangeShapeType="1" noTextEdit="1"/>
              </p:cNvSpPr>
              <p:nvPr/>
            </p:nvSpPr>
            <p:spPr>
              <a:xfrm>
                <a:off x="6304100" y="870733"/>
                <a:ext cx="1116524" cy="616323"/>
              </a:xfrm>
              <a:prstGeom prst="rect">
                <a:avLst/>
              </a:prstGeom>
              <a:blipFill rotWithShape="1">
                <a:blip r:embed="rId6"/>
                <a:stretch>
                  <a:fillRect b="-990"/>
                </a:stretch>
              </a:blipFill>
            </p:spPr>
            <p:txBody>
              <a:bodyPr/>
              <a:lstStyle/>
              <a:p>
                <a:r>
                  <a:rPr lang="en-US">
                    <a:noFill/>
                  </a:rPr>
                  <a:t> </a:t>
                </a:r>
              </a:p>
            </p:txBody>
          </p:sp>
        </mc:Fallback>
      </mc:AlternateContent>
    </p:spTree>
    <p:extLst>
      <p:ext uri="{BB962C8B-B14F-4D97-AF65-F5344CB8AC3E}">
        <p14:creationId xmlns:p14="http://schemas.microsoft.com/office/powerpoint/2010/main" val="2564763324"/>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a:blip r:embed="rId3">
            <a:alphaModFix/>
          </a:blip>
          <a:stretch>
            <a:fillRect/>
          </a:stretch>
        </p:blipFill>
        <p:spPr>
          <a:xfrm>
            <a:off x="4673427" y="1821400"/>
            <a:ext cx="4280275" cy="3740024"/>
          </a:xfrm>
          <a:prstGeom prst="rect">
            <a:avLst/>
          </a:prstGeom>
          <a:noFill/>
          <a:ln>
            <a:noFill/>
          </a:ln>
        </p:spPr>
      </p:pic>
      <p:pic>
        <p:nvPicPr>
          <p:cNvPr id="155" name="Shape 155"/>
          <p:cNvPicPr preferRelativeResize="0"/>
          <p:nvPr/>
        </p:nvPicPr>
        <p:blipFill>
          <a:blip r:embed="rId4">
            <a:alphaModFix/>
          </a:blip>
          <a:stretch>
            <a:fillRect/>
          </a:stretch>
        </p:blipFill>
        <p:spPr>
          <a:xfrm>
            <a:off x="8231153" y="1859461"/>
            <a:ext cx="200599" cy="284191"/>
          </a:xfrm>
          <a:prstGeom prst="rect">
            <a:avLst/>
          </a:prstGeom>
          <a:noFill/>
          <a:ln>
            <a:noFill/>
          </a:ln>
        </p:spPr>
      </p:pic>
      <p:pic>
        <p:nvPicPr>
          <p:cNvPr id="156" name="Shape 156"/>
          <p:cNvPicPr preferRelativeResize="0"/>
          <p:nvPr/>
        </p:nvPicPr>
        <p:blipFill>
          <a:blip r:embed="rId5">
            <a:alphaModFix/>
          </a:blip>
          <a:stretch>
            <a:fillRect/>
          </a:stretch>
        </p:blipFill>
        <p:spPr>
          <a:xfrm>
            <a:off x="47703" y="1821400"/>
            <a:ext cx="4524299" cy="3740024"/>
          </a:xfrm>
          <a:prstGeom prst="rect">
            <a:avLst/>
          </a:prstGeom>
          <a:noFill/>
          <a:ln>
            <a:noFill/>
          </a:ln>
        </p:spPr>
      </p:pic>
      <p:pic>
        <p:nvPicPr>
          <p:cNvPr id="157" name="Shape 157"/>
          <p:cNvPicPr preferRelativeResize="0"/>
          <p:nvPr/>
        </p:nvPicPr>
        <p:blipFill>
          <a:blip r:embed="rId4">
            <a:alphaModFix/>
          </a:blip>
          <a:stretch>
            <a:fillRect/>
          </a:stretch>
        </p:blipFill>
        <p:spPr>
          <a:xfrm>
            <a:off x="3523878" y="1821402"/>
            <a:ext cx="200599" cy="284199"/>
          </a:xfrm>
          <a:prstGeom prst="rect">
            <a:avLst/>
          </a:prstGeom>
          <a:noFill/>
          <a:ln>
            <a:noFill/>
          </a:ln>
        </p:spPr>
      </p:pic>
      <p:sp>
        <p:nvSpPr>
          <p:cNvPr id="159" name="Shape 159"/>
          <p:cNvSpPr txBox="1"/>
          <p:nvPr/>
        </p:nvSpPr>
        <p:spPr>
          <a:xfrm>
            <a:off x="326528" y="1479200"/>
            <a:ext cx="6274799" cy="420000"/>
          </a:xfrm>
          <a:prstGeom prst="rect">
            <a:avLst/>
          </a:prstGeom>
          <a:noFill/>
          <a:ln>
            <a:noFill/>
          </a:ln>
        </p:spPr>
        <p:txBody>
          <a:bodyPr lIns="91425" tIns="91425" rIns="91425" bIns="91425" anchor="t" anchorCtr="0">
            <a:noAutofit/>
          </a:bodyPr>
          <a:lstStyle/>
          <a:p>
            <a:r>
              <a:rPr lang="en" sz="1500" b="1" dirty="0"/>
              <a:t>Wall Temperature along X(m) for both </a:t>
            </a:r>
            <a:r>
              <a:rPr lang="en" sz="1500" b="1" dirty="0" smtClean="0"/>
              <a:t>cases  </a:t>
            </a:r>
            <a:endParaRPr lang="en" sz="1500" b="1" dirty="0"/>
          </a:p>
        </p:txBody>
      </p:sp>
      <p:cxnSp>
        <p:nvCxnSpPr>
          <p:cNvPr id="160" name="Shape 160"/>
          <p:cNvCxnSpPr/>
          <p:nvPr/>
        </p:nvCxnSpPr>
        <p:spPr>
          <a:xfrm flipH="1">
            <a:off x="6983978" y="2178527"/>
            <a:ext cx="6599" cy="2925599"/>
          </a:xfrm>
          <a:prstGeom prst="straightConnector1">
            <a:avLst/>
          </a:prstGeom>
          <a:noFill/>
          <a:ln w="19050" cap="flat">
            <a:solidFill>
              <a:schemeClr val="dk2"/>
            </a:solidFill>
            <a:prstDash val="dash"/>
            <a:round/>
            <a:headEnd type="none" w="lg" len="lg"/>
            <a:tailEnd type="none" w="lg" len="lg"/>
          </a:ln>
        </p:spPr>
      </p:cxnSp>
      <p:cxnSp>
        <p:nvCxnSpPr>
          <p:cNvPr id="161" name="Shape 161"/>
          <p:cNvCxnSpPr/>
          <p:nvPr/>
        </p:nvCxnSpPr>
        <p:spPr>
          <a:xfrm flipH="1">
            <a:off x="570503" y="2178527"/>
            <a:ext cx="6599" cy="2925599"/>
          </a:xfrm>
          <a:prstGeom prst="straightConnector1">
            <a:avLst/>
          </a:prstGeom>
          <a:noFill/>
          <a:ln w="19050" cap="flat">
            <a:solidFill>
              <a:schemeClr val="dk2"/>
            </a:solidFill>
            <a:prstDash val="dash"/>
            <a:round/>
            <a:headEnd type="none" w="lg" len="lg"/>
            <a:tailEnd type="none" w="lg" len="lg"/>
          </a:ln>
        </p:spPr>
      </p:cxnSp>
      <p:sp>
        <p:nvSpPr>
          <p:cNvPr id="2" name="TextBox 1"/>
          <p:cNvSpPr txBox="1"/>
          <p:nvPr/>
        </p:nvSpPr>
        <p:spPr>
          <a:xfrm>
            <a:off x="749562" y="152400"/>
            <a:ext cx="4736838" cy="523220"/>
          </a:xfrm>
          <a:prstGeom prst="rect">
            <a:avLst/>
          </a:prstGeom>
          <a:noFill/>
        </p:spPr>
        <p:txBody>
          <a:bodyPr wrap="square" rtlCol="0">
            <a:spAutoFit/>
          </a:bodyPr>
          <a:lstStyle/>
          <a:p>
            <a:r>
              <a:rPr lang="en" sz="2800" b="1" dirty="0" smtClean="0">
                <a:solidFill>
                  <a:schemeClr val="dk1"/>
                </a:solidFill>
              </a:rPr>
              <a:t>2D Numerical </a:t>
            </a:r>
            <a:r>
              <a:rPr lang="en" sz="2800" b="1" dirty="0">
                <a:solidFill>
                  <a:schemeClr val="dk1"/>
                </a:solidFill>
              </a:rPr>
              <a:t>Analysis</a:t>
            </a:r>
            <a:endParaRPr lang="en-US" sz="2800" b="1" dirty="0"/>
          </a:p>
        </p:txBody>
      </p:sp>
    </p:spTree>
    <p:extLst>
      <p:ext uri="{BB962C8B-B14F-4D97-AF65-F5344CB8AC3E}">
        <p14:creationId xmlns:p14="http://schemas.microsoft.com/office/powerpoint/2010/main" val="3688924748"/>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38903" y="1535669"/>
            <a:ext cx="9011725" cy="4744767"/>
          </a:xfrm>
          <a:prstGeom prst="rect">
            <a:avLst/>
          </a:prstGeom>
          <a:noFill/>
          <a:ln>
            <a:noFill/>
          </a:ln>
        </p:spPr>
      </p:pic>
      <p:sp>
        <p:nvSpPr>
          <p:cNvPr id="162" name="Shape 162"/>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mc:AlternateContent xmlns:mc="http://schemas.openxmlformats.org/markup-compatibility/2006">
        <mc:Choice xmlns:a14="http://schemas.microsoft.com/office/drawing/2010/main" Requires="a14">
          <p:sp>
            <p:nvSpPr>
              <p:cNvPr id="163" name="Shape 163"/>
              <p:cNvSpPr txBox="1"/>
              <p:nvPr/>
            </p:nvSpPr>
            <p:spPr>
              <a:xfrm>
                <a:off x="334300" y="870733"/>
                <a:ext cx="4554000" cy="560000"/>
              </a:xfrm>
              <a:prstGeom prst="rect">
                <a:avLst/>
              </a:prstGeom>
              <a:noFill/>
              <a:ln>
                <a:noFill/>
              </a:ln>
            </p:spPr>
            <p:txBody>
              <a:bodyPr lIns="91425" tIns="91425" rIns="91425" bIns="91425" anchor="t" anchorCtr="0">
                <a:noAutofit/>
              </a:bodyPr>
              <a:lstStyle/>
              <a:p>
                <a:pPr lvl="0"/>
                <a:r>
                  <a:rPr lang="en" b="1" dirty="0"/>
                  <a:t>Pressure Drop Contour at Re=100 and q’’=5.651</a:t>
                </a:r>
                <a:r>
                  <a:rPr lang="ar-AE" dirty="0">
                    <a:solidFill>
                      <a:schemeClr val="dk1"/>
                    </a:solidFill>
                    <a:cs typeface="Times New Roman"/>
                    <a:sym typeface="Times New Roman"/>
                  </a:rPr>
                  <a:t> </a:t>
                </a:r>
                <a14:m>
                  <m:oMath xmlns:m="http://schemas.openxmlformats.org/officeDocument/2006/math">
                    <m:f>
                      <m:fPr>
                        <m:ctrlPr>
                          <a:rPr lang="ar-AE" i="1">
                            <a:solidFill>
                              <a:schemeClr val="dk1"/>
                            </a:solidFill>
                            <a:latin typeface="Cambria Math"/>
                            <a:cs typeface="Times New Roman"/>
                            <a:sym typeface="Times New Roman"/>
                          </a:rPr>
                        </m:ctrlPr>
                      </m:fPr>
                      <m:num>
                        <m:r>
                          <a:rPr lang="en" i="1">
                            <a:solidFill>
                              <a:schemeClr val="dk1"/>
                            </a:solidFill>
                            <a:latin typeface="Cambria Math"/>
                            <a:cs typeface="Times New Roman"/>
                            <a:sym typeface="Times New Roman"/>
                          </a:rPr>
                          <m:t>𝑊</m:t>
                        </m:r>
                      </m:num>
                      <m:den>
                        <m:sSup>
                          <m:sSupPr>
                            <m:ctrlPr>
                              <a:rPr lang="ar-AE" i="1">
                                <a:solidFill>
                                  <a:schemeClr val="dk1"/>
                                </a:solidFill>
                                <a:latin typeface="Cambria Math"/>
                                <a:cs typeface="Times New Roman"/>
                                <a:sym typeface="Times New Roman"/>
                              </a:rPr>
                            </m:ctrlPr>
                          </m:sSupPr>
                          <m:e>
                            <m:r>
                              <a:rPr lang="en-US" i="1">
                                <a:solidFill>
                                  <a:schemeClr val="dk1"/>
                                </a:solidFill>
                                <a:latin typeface="Cambria Math"/>
                                <a:cs typeface="Times New Roman"/>
                                <a:sym typeface="Times New Roman"/>
                              </a:rPr>
                              <m:t>𝑚</m:t>
                            </m:r>
                          </m:e>
                          <m:sup>
                            <m:r>
                              <a:rPr lang="en-US" i="1">
                                <a:solidFill>
                                  <a:schemeClr val="dk1"/>
                                </a:solidFill>
                                <a:latin typeface="Cambria Math"/>
                                <a:cs typeface="Times New Roman"/>
                                <a:sym typeface="Times New Roman"/>
                              </a:rPr>
                              <m:t>2</m:t>
                            </m:r>
                          </m:sup>
                        </m:sSup>
                      </m:den>
                    </m:f>
                  </m:oMath>
                </a14:m>
                <a:endParaRPr lang="en" b="1" dirty="0"/>
              </a:p>
            </p:txBody>
          </p:sp>
        </mc:Choice>
        <mc:Fallback>
          <p:sp>
            <p:nvSpPr>
              <p:cNvPr id="163" name="Shape 163"/>
              <p:cNvSpPr txBox="1">
                <a:spLocks noRot="1" noChangeAspect="1" noMove="1" noResize="1" noEditPoints="1" noAdjustHandles="1" noChangeArrowheads="1" noChangeShapeType="1" noTextEdit="1"/>
              </p:cNvSpPr>
              <p:nvPr/>
            </p:nvSpPr>
            <p:spPr>
              <a:xfrm>
                <a:off x="334300" y="870733"/>
                <a:ext cx="4554000" cy="560000"/>
              </a:xfrm>
              <a:prstGeom prst="rect">
                <a:avLst/>
              </a:prstGeom>
              <a:blipFill rotWithShape="1">
                <a:blip r:embed="rId4"/>
                <a:stretch>
                  <a:fillRect l="-40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70871480"/>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4828600" y="1336368"/>
            <a:ext cx="4194500" cy="4934867"/>
          </a:xfrm>
          <a:prstGeom prst="rect">
            <a:avLst/>
          </a:prstGeom>
          <a:noFill/>
          <a:ln>
            <a:noFill/>
          </a:ln>
        </p:spPr>
      </p:pic>
      <p:pic>
        <p:nvPicPr>
          <p:cNvPr id="170" name="Shape 170"/>
          <p:cNvPicPr preferRelativeResize="0"/>
          <p:nvPr/>
        </p:nvPicPr>
        <p:blipFill>
          <a:blip r:embed="rId4">
            <a:alphaModFix/>
          </a:blip>
          <a:stretch>
            <a:fillRect/>
          </a:stretch>
        </p:blipFill>
        <p:spPr>
          <a:xfrm>
            <a:off x="8060075" y="1336374"/>
            <a:ext cx="194850" cy="368060"/>
          </a:xfrm>
          <a:prstGeom prst="rect">
            <a:avLst/>
          </a:prstGeom>
          <a:noFill/>
          <a:ln>
            <a:noFill/>
          </a:ln>
        </p:spPr>
      </p:pic>
      <p:pic>
        <p:nvPicPr>
          <p:cNvPr id="171" name="Shape 171"/>
          <p:cNvPicPr preferRelativeResize="0"/>
          <p:nvPr/>
        </p:nvPicPr>
        <p:blipFill>
          <a:blip r:embed="rId5">
            <a:alphaModFix/>
          </a:blip>
          <a:stretch>
            <a:fillRect/>
          </a:stretch>
        </p:blipFill>
        <p:spPr>
          <a:xfrm>
            <a:off x="77753" y="1435300"/>
            <a:ext cx="4623725" cy="4835933"/>
          </a:xfrm>
          <a:prstGeom prst="rect">
            <a:avLst/>
          </a:prstGeom>
          <a:noFill/>
          <a:ln>
            <a:noFill/>
          </a:ln>
        </p:spPr>
      </p:pic>
      <p:pic>
        <p:nvPicPr>
          <p:cNvPr id="172" name="Shape 172"/>
          <p:cNvPicPr preferRelativeResize="0"/>
          <p:nvPr/>
        </p:nvPicPr>
        <p:blipFill>
          <a:blip r:embed="rId4">
            <a:alphaModFix/>
          </a:blip>
          <a:stretch>
            <a:fillRect/>
          </a:stretch>
        </p:blipFill>
        <p:spPr>
          <a:xfrm>
            <a:off x="3593828" y="1435301"/>
            <a:ext cx="194853" cy="368067"/>
          </a:xfrm>
          <a:prstGeom prst="rect">
            <a:avLst/>
          </a:prstGeom>
          <a:noFill/>
          <a:ln>
            <a:noFill/>
          </a:ln>
        </p:spPr>
      </p:pic>
      <p:sp>
        <p:nvSpPr>
          <p:cNvPr id="173" name="Shape 173"/>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400" b="1" i="0" u="none" strike="noStrike" cap="none" baseline="0" dirty="0" smtClean="0">
                <a:solidFill>
                  <a:schemeClr val="dk1"/>
                </a:solidFill>
                <a:latin typeface="Arial"/>
                <a:ea typeface="Arial"/>
                <a:cs typeface="Arial"/>
                <a:sym typeface="Arial"/>
              </a:rPr>
              <a:t>2D </a:t>
            </a:r>
            <a:r>
              <a:rPr lang="en" sz="2400" b="1" i="0" u="none" strike="noStrike" cap="none" baseline="0" dirty="0">
                <a:solidFill>
                  <a:schemeClr val="dk1"/>
                </a:solidFill>
                <a:latin typeface="Arial"/>
                <a:ea typeface="Arial"/>
                <a:cs typeface="Arial"/>
                <a:sym typeface="Arial"/>
              </a:rPr>
              <a:t>Numerical Analysis</a:t>
            </a:r>
          </a:p>
        </p:txBody>
      </p:sp>
      <p:sp>
        <p:nvSpPr>
          <p:cNvPr id="174" name="Shape 174"/>
          <p:cNvSpPr txBox="1"/>
          <p:nvPr/>
        </p:nvSpPr>
        <p:spPr>
          <a:xfrm>
            <a:off x="334303" y="870733"/>
            <a:ext cx="6274799" cy="560000"/>
          </a:xfrm>
          <a:prstGeom prst="rect">
            <a:avLst/>
          </a:prstGeom>
          <a:noFill/>
          <a:ln>
            <a:noFill/>
          </a:ln>
        </p:spPr>
        <p:txBody>
          <a:bodyPr lIns="91425" tIns="91425" rIns="91425" bIns="91425" anchor="t" anchorCtr="0">
            <a:noAutofit/>
          </a:bodyPr>
          <a:lstStyle/>
          <a:p>
            <a:pPr lvl="0" rtl="0">
              <a:spcBef>
                <a:spcPts val="0"/>
              </a:spcBef>
              <a:buNone/>
            </a:pPr>
            <a:r>
              <a:rPr lang="en" b="1" dirty="0"/>
              <a:t>Pressure drop along the centerline for both </a:t>
            </a:r>
            <a:r>
              <a:rPr lang="en" b="1" dirty="0" smtClean="0"/>
              <a:t>cases</a:t>
            </a:r>
            <a:endParaRPr lang="en" b="1" dirty="0"/>
          </a:p>
        </p:txBody>
      </p:sp>
    </p:spTree>
    <p:extLst>
      <p:ext uri="{BB962C8B-B14F-4D97-AF65-F5344CB8AC3E}">
        <p14:creationId xmlns:p14="http://schemas.microsoft.com/office/powerpoint/2010/main" val="880346211"/>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74956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 sz="2600" b="1" i="0" u="none" strike="noStrike" cap="none" baseline="0">
                <a:solidFill>
                  <a:schemeClr val="dk1"/>
                </a:solidFill>
                <a:latin typeface="Arial"/>
                <a:ea typeface="Arial"/>
                <a:cs typeface="Arial"/>
                <a:sym typeface="Arial"/>
              </a:rPr>
              <a:t>Trade Studies:</a:t>
            </a:r>
            <a:r>
              <a:rPr lang="en" sz="2400" b="1" i="0" u="none" strike="noStrike" cap="none" baseline="0">
                <a:solidFill>
                  <a:schemeClr val="dk1"/>
                </a:solidFill>
                <a:latin typeface="Arial"/>
                <a:ea typeface="Arial"/>
                <a:cs typeface="Arial"/>
                <a:sym typeface="Arial"/>
              </a:rPr>
              <a:t>2D Numerical Analysis</a:t>
            </a:r>
          </a:p>
        </p:txBody>
      </p:sp>
      <p:sp>
        <p:nvSpPr>
          <p:cNvPr id="186" name="Shape 186"/>
          <p:cNvSpPr txBox="1"/>
          <p:nvPr/>
        </p:nvSpPr>
        <p:spPr>
          <a:xfrm>
            <a:off x="424700" y="943767"/>
            <a:ext cx="1489800" cy="422399"/>
          </a:xfrm>
          <a:prstGeom prst="rect">
            <a:avLst/>
          </a:prstGeom>
          <a:noFill/>
          <a:ln>
            <a:noFill/>
          </a:ln>
        </p:spPr>
        <p:txBody>
          <a:bodyPr lIns="91425" tIns="91425" rIns="91425" bIns="91425" anchor="t" anchorCtr="0">
            <a:noAutofit/>
          </a:bodyPr>
          <a:lstStyle/>
          <a:p>
            <a:pPr>
              <a:spcBef>
                <a:spcPts val="0"/>
              </a:spcBef>
              <a:buNone/>
            </a:pPr>
            <a:r>
              <a:rPr lang="en" sz="1800" b="1"/>
              <a:t>Conclusion </a:t>
            </a:r>
          </a:p>
        </p:txBody>
      </p:sp>
      <mc:AlternateContent xmlns:mc="http://schemas.openxmlformats.org/markup-compatibility/2006">
        <mc:Choice xmlns:a14="http://schemas.microsoft.com/office/drawing/2010/main" Requires="a14">
          <p:sp>
            <p:nvSpPr>
              <p:cNvPr id="187" name="Shape 187"/>
              <p:cNvSpPr txBox="1"/>
              <p:nvPr/>
            </p:nvSpPr>
            <p:spPr>
              <a:xfrm>
                <a:off x="532550" y="1451501"/>
                <a:ext cx="8531400" cy="1914399"/>
              </a:xfrm>
              <a:prstGeom prst="rect">
                <a:avLst/>
              </a:prstGeom>
              <a:noFill/>
              <a:ln>
                <a:noFill/>
              </a:ln>
            </p:spPr>
            <p:txBody>
              <a:bodyPr lIns="91425" tIns="91425" rIns="91425" bIns="91425" anchor="t" anchorCtr="0">
                <a:noAutofit/>
              </a:bodyPr>
              <a:lstStyle/>
              <a:p>
                <a:pPr marL="457200" lvl="0" indent="-317500" rtl="0">
                  <a:spcBef>
                    <a:spcPts val="0"/>
                  </a:spcBef>
                  <a:buClr>
                    <a:schemeClr val="dk1"/>
                  </a:buClr>
                  <a:buSzPct val="100000"/>
                  <a:buFont typeface="Times New Roman"/>
                  <a:buChar char="●"/>
                </a:pPr>
                <a:r>
                  <a:rPr lang="en" b="1" dirty="0">
                    <a:solidFill>
                      <a:schemeClr val="dk1"/>
                    </a:solidFill>
                    <a:latin typeface="+mn-lt"/>
                    <a:ea typeface="Times New Roman"/>
                    <a:cs typeface="Times New Roman"/>
                    <a:sym typeface="Times New Roman"/>
                  </a:rPr>
                  <a:t>The Numerical results for Velocity, Pressure and Temperature led us to conclude to a have a suggested Length dimension of at least 59 in so that the Airflow could successfully reach a fully developed state.</a:t>
                </a:r>
              </a:p>
              <a:p>
                <a:pPr lvl="0" rtl="0">
                  <a:spcBef>
                    <a:spcPts val="0"/>
                  </a:spcBef>
                  <a:buNone/>
                </a:pPr>
                <a:endParaRPr b="1" dirty="0">
                  <a:solidFill>
                    <a:schemeClr val="dk1"/>
                  </a:solidFill>
                  <a:latin typeface="+mn-lt"/>
                  <a:ea typeface="Times New Roman"/>
                  <a:cs typeface="Times New Roman"/>
                  <a:sym typeface="Times New Roman"/>
                </a:endParaRPr>
              </a:p>
              <a:p>
                <a:pPr marL="457200" lvl="0" indent="-317500">
                  <a:buClr>
                    <a:schemeClr val="dk1"/>
                  </a:buClr>
                  <a:buSzPct val="100000"/>
                  <a:buFont typeface="Times New Roman"/>
                  <a:buChar char="●"/>
                </a:pPr>
                <a:r>
                  <a:rPr lang="en" b="1" dirty="0">
                    <a:solidFill>
                      <a:schemeClr val="dk1"/>
                    </a:solidFill>
                    <a:latin typeface="+mn-lt"/>
                    <a:ea typeface="Times New Roman"/>
                    <a:cs typeface="Times New Roman"/>
                    <a:sym typeface="Times New Roman"/>
                  </a:rPr>
                  <a:t>Due the condition where we want the temperature profile to be fully developed after the flow has fully developed at Re of 2000 and q’’ of 113.02</a:t>
                </a:r>
                <a:r>
                  <a:rPr lang="ar-AE" dirty="0">
                    <a:solidFill>
                      <a:schemeClr val="dk1"/>
                    </a:solidFill>
                    <a:latin typeface="+mn-lt"/>
                    <a:cs typeface="Times New Roman"/>
                    <a:sym typeface="Times New Roman"/>
                  </a:rPr>
                  <a:t> </a:t>
                </a:r>
                <a14:m>
                  <m:oMath xmlns:m="http://schemas.openxmlformats.org/officeDocument/2006/math">
                    <m:f>
                      <m:fPr>
                        <m:ctrlPr>
                          <a:rPr lang="ar-AE" i="1">
                            <a:solidFill>
                              <a:schemeClr val="dk1"/>
                            </a:solidFill>
                            <a:latin typeface="+mn-lt"/>
                            <a:cs typeface="Times New Roman"/>
                            <a:sym typeface="Times New Roman"/>
                          </a:rPr>
                        </m:ctrlPr>
                      </m:fPr>
                      <m:num>
                        <m:r>
                          <a:rPr lang="en" i="1">
                            <a:solidFill>
                              <a:schemeClr val="dk1"/>
                            </a:solidFill>
                            <a:latin typeface="+mn-lt"/>
                            <a:cs typeface="Times New Roman"/>
                            <a:sym typeface="Times New Roman"/>
                          </a:rPr>
                          <m:t>𝑊</m:t>
                        </m:r>
                      </m:num>
                      <m:den>
                        <m:sSup>
                          <m:sSupPr>
                            <m:ctrlPr>
                              <a:rPr lang="ar-AE" i="1">
                                <a:solidFill>
                                  <a:schemeClr val="dk1"/>
                                </a:solidFill>
                                <a:latin typeface="+mn-lt"/>
                                <a:cs typeface="Times New Roman"/>
                                <a:sym typeface="Times New Roman"/>
                              </a:rPr>
                            </m:ctrlPr>
                          </m:sSupPr>
                          <m:e>
                            <m:r>
                              <a:rPr lang="en-US" i="1">
                                <a:solidFill>
                                  <a:schemeClr val="dk1"/>
                                </a:solidFill>
                                <a:latin typeface="+mn-lt"/>
                                <a:cs typeface="Times New Roman"/>
                                <a:sym typeface="Times New Roman"/>
                              </a:rPr>
                              <m:t>𝑚</m:t>
                            </m:r>
                          </m:e>
                          <m:sup>
                            <m:r>
                              <a:rPr lang="en-US" i="1">
                                <a:solidFill>
                                  <a:schemeClr val="dk1"/>
                                </a:solidFill>
                                <a:latin typeface="+mn-lt"/>
                                <a:cs typeface="Times New Roman"/>
                                <a:sym typeface="Times New Roman"/>
                              </a:rPr>
                              <m:t>2</m:t>
                            </m:r>
                          </m:sup>
                        </m:sSup>
                      </m:den>
                    </m:f>
                  </m:oMath>
                </a14:m>
                <a:r>
                  <a:rPr lang="en" b="1" dirty="0">
                    <a:solidFill>
                      <a:schemeClr val="dk1"/>
                    </a:solidFill>
                    <a:latin typeface="+mn-lt"/>
                    <a:ea typeface="Times New Roman"/>
                    <a:cs typeface="Times New Roman"/>
                    <a:sym typeface="Times New Roman"/>
                  </a:rPr>
                  <a:t> we suggest that a detachable extension tube shall be added so that the flow could be fully developed before it enters the Test Section so that the it could then be heated and have Temperature profile that is  fully developed inside the test section. </a:t>
                </a:r>
              </a:p>
            </p:txBody>
          </p:sp>
        </mc:Choice>
        <mc:Fallback>
          <p:sp>
            <p:nvSpPr>
              <p:cNvPr id="187" name="Shape 187"/>
              <p:cNvSpPr txBox="1">
                <a:spLocks noRot="1" noChangeAspect="1" noMove="1" noResize="1" noEditPoints="1" noAdjustHandles="1" noChangeArrowheads="1" noChangeShapeType="1" noTextEdit="1"/>
              </p:cNvSpPr>
              <p:nvPr/>
            </p:nvSpPr>
            <p:spPr>
              <a:xfrm>
                <a:off x="532550" y="1451501"/>
                <a:ext cx="8531400" cy="1914399"/>
              </a:xfrm>
              <a:prstGeom prst="rect">
                <a:avLst/>
              </a:prstGeom>
              <a:blipFill rotWithShape="1">
                <a:blip r:embed="rId3"/>
                <a:stretch>
                  <a:fillRect r="-429" b="-15924"/>
                </a:stretch>
              </a:blipFill>
              <a:ln>
                <a:noFill/>
              </a:ln>
            </p:spPr>
            <p:txBody>
              <a:bodyPr/>
              <a:lstStyle/>
              <a:p>
                <a:r>
                  <a:rPr lang="en-US">
                    <a:noFill/>
                  </a:rPr>
                  <a:t> </a:t>
                </a:r>
              </a:p>
            </p:txBody>
          </p:sp>
        </mc:Fallback>
      </mc:AlternateContent>
      <p:pic>
        <p:nvPicPr>
          <p:cNvPr id="189" name="Shape 189"/>
          <p:cNvPicPr preferRelativeResize="0"/>
          <p:nvPr/>
        </p:nvPicPr>
        <p:blipFill>
          <a:blip r:embed="rId4">
            <a:alphaModFix/>
          </a:blip>
          <a:stretch>
            <a:fillRect/>
          </a:stretch>
        </p:blipFill>
        <p:spPr>
          <a:xfrm>
            <a:off x="4144201" y="4834801"/>
            <a:ext cx="4839549" cy="1663599"/>
          </a:xfrm>
          <a:prstGeom prst="rect">
            <a:avLst/>
          </a:prstGeom>
          <a:noFill/>
          <a:ln>
            <a:noFill/>
          </a:ln>
        </p:spPr>
      </p:pic>
      <p:pic>
        <p:nvPicPr>
          <p:cNvPr id="190" name="Shape 190"/>
          <p:cNvPicPr preferRelativeResize="0"/>
          <p:nvPr/>
        </p:nvPicPr>
        <p:blipFill>
          <a:blip r:embed="rId5">
            <a:alphaModFix/>
          </a:blip>
          <a:stretch>
            <a:fillRect/>
          </a:stretch>
        </p:blipFill>
        <p:spPr>
          <a:xfrm>
            <a:off x="89125" y="4965500"/>
            <a:ext cx="4055074" cy="1307133"/>
          </a:xfrm>
          <a:prstGeom prst="rect">
            <a:avLst/>
          </a:prstGeom>
          <a:noFill/>
          <a:ln>
            <a:noFill/>
          </a:ln>
        </p:spPr>
      </p:pic>
      <p:pic>
        <p:nvPicPr>
          <p:cNvPr id="191" name="Shape 191"/>
          <p:cNvPicPr preferRelativeResize="0"/>
          <p:nvPr/>
        </p:nvPicPr>
        <p:blipFill>
          <a:blip r:embed="rId6">
            <a:alphaModFix/>
          </a:blip>
          <a:stretch>
            <a:fillRect/>
          </a:stretch>
        </p:blipFill>
        <p:spPr>
          <a:xfrm>
            <a:off x="5303701" y="4533700"/>
            <a:ext cx="2847975" cy="431800"/>
          </a:xfrm>
          <a:prstGeom prst="rect">
            <a:avLst/>
          </a:prstGeom>
          <a:noFill/>
          <a:ln>
            <a:noFill/>
          </a:ln>
        </p:spPr>
      </p:pic>
      <p:sp>
        <p:nvSpPr>
          <p:cNvPr id="192" name="Shape 192"/>
          <p:cNvSpPr txBox="1"/>
          <p:nvPr/>
        </p:nvSpPr>
        <p:spPr>
          <a:xfrm>
            <a:off x="861425" y="3949900"/>
            <a:ext cx="2721300" cy="431600"/>
          </a:xfrm>
          <a:prstGeom prst="rect">
            <a:avLst/>
          </a:prstGeom>
          <a:noFill/>
          <a:ln>
            <a:noFill/>
          </a:ln>
        </p:spPr>
        <p:txBody>
          <a:bodyPr lIns="91425" tIns="91425" rIns="91425" bIns="91425" anchor="t" anchorCtr="0">
            <a:noAutofit/>
          </a:bodyPr>
          <a:lstStyle/>
          <a:p>
            <a:pPr>
              <a:spcBef>
                <a:spcPts val="0"/>
              </a:spcBef>
              <a:buNone/>
            </a:pPr>
            <a:r>
              <a:rPr lang="en" sz="1800" b="1"/>
              <a:t>Detachable Extension</a:t>
            </a:r>
          </a:p>
        </p:txBody>
      </p:sp>
      <p:sp>
        <p:nvSpPr>
          <p:cNvPr id="193" name="Shape 193"/>
          <p:cNvSpPr txBox="1"/>
          <p:nvPr/>
        </p:nvSpPr>
        <p:spPr>
          <a:xfrm>
            <a:off x="5603600" y="3935567"/>
            <a:ext cx="2133000" cy="431600"/>
          </a:xfrm>
          <a:prstGeom prst="rect">
            <a:avLst/>
          </a:prstGeom>
          <a:noFill/>
          <a:ln>
            <a:noFill/>
          </a:ln>
        </p:spPr>
        <p:txBody>
          <a:bodyPr lIns="91425" tIns="91425" rIns="91425" bIns="91425" anchor="t" anchorCtr="0">
            <a:noAutofit/>
          </a:bodyPr>
          <a:lstStyle/>
          <a:p>
            <a:pPr lvl="0" algn="ctr" rtl="0">
              <a:spcBef>
                <a:spcPts val="0"/>
              </a:spcBef>
              <a:buNone/>
            </a:pPr>
            <a:r>
              <a:rPr lang="en" sz="1800" b="1"/>
              <a:t>Test Section</a:t>
            </a:r>
          </a:p>
        </p:txBody>
      </p:sp>
    </p:spTree>
    <p:extLst>
      <p:ext uri="{BB962C8B-B14F-4D97-AF65-F5344CB8AC3E}">
        <p14:creationId xmlns:p14="http://schemas.microsoft.com/office/powerpoint/2010/main" val="3349423737"/>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6" name="Shape 46"/>
              <p:cNvSpPr txBox="1"/>
              <p:nvPr/>
            </p:nvSpPr>
            <p:spPr>
              <a:xfrm>
                <a:off x="458728" y="1051200"/>
                <a:ext cx="7833299" cy="5024000"/>
              </a:xfrm>
              <a:prstGeom prst="rect">
                <a:avLst/>
              </a:prstGeom>
              <a:noFill/>
              <a:ln>
                <a:noFill/>
              </a:ln>
            </p:spPr>
            <p:txBody>
              <a:bodyPr lIns="91425" tIns="91425" rIns="91425" bIns="91425" anchor="t" anchorCtr="0">
                <a:noAutofit/>
              </a:bodyPr>
              <a:lstStyle/>
              <a:p>
                <a:r>
                  <a:rPr lang="en" sz="1800" b="1" dirty="0" smtClean="0">
                    <a:rtl val="0"/>
                  </a:rPr>
                  <a:t>Purpose</a:t>
                </a:r>
                <a:endParaRPr lang="en" sz="1800" dirty="0" smtClean="0">
                  <a:latin typeface="+mn-lt"/>
                  <a:rtl val="0"/>
                </a:endParaRPr>
              </a:p>
              <a:p>
                <a:endParaRPr lang="en" sz="1800" dirty="0">
                  <a:latin typeface="+mn-lt"/>
                  <a:rtl val="0"/>
                </a:endParaRPr>
              </a:p>
              <a:p>
                <a:r>
                  <a:rPr lang="en" sz="1800" dirty="0" smtClean="0">
                    <a:latin typeface="+mn-lt"/>
                    <a:rtl val="0"/>
                  </a:rPr>
                  <a:t>We </a:t>
                </a:r>
                <a:r>
                  <a:rPr lang="en" sz="1800" dirty="0">
                    <a:latin typeface="+mn-lt"/>
                    <a:rtl val="0"/>
                  </a:rPr>
                  <a:t>performed the 3D numerical analysis to compare the results obtaining from the 2D analysis. Which was conducted at the following parameters:</a:t>
                </a:r>
              </a:p>
              <a:p>
                <a:pPr marL="457200" indent="-342900">
                  <a:buClr>
                    <a:srgbClr val="000000"/>
                  </a:buClr>
                  <a:buSzPct val="100000"/>
                  <a:buFont typeface="Times New Roman"/>
                  <a:buChar char="●"/>
                </a:pPr>
                <a:r>
                  <a:rPr lang="en" sz="1800" dirty="0">
                    <a:latin typeface="+mn-lt"/>
                    <a:ea typeface="Times New Roman"/>
                    <a:cs typeface="Times New Roman"/>
                    <a:sym typeface="Times New Roman"/>
                    <a:rtl val="0"/>
                  </a:rPr>
                  <a:t>Re=100 and q”=5.651</a:t>
                </a:r>
                <a:r>
                  <a:rPr lang="ar-AE" sz="1800" dirty="0">
                    <a:solidFill>
                      <a:schemeClr val="dk1"/>
                    </a:solidFill>
                    <a:latin typeface="+mn-lt"/>
                    <a:cs typeface="Times New Roman"/>
                    <a:sym typeface="Times New Roman"/>
                  </a:rPr>
                  <a:t> </a:t>
                </a:r>
                <a14:m>
                  <m:oMath xmlns:m="http://schemas.openxmlformats.org/officeDocument/2006/math">
                    <m:f>
                      <m:fPr>
                        <m:ctrlPr>
                          <a:rPr lang="ar-AE" sz="1800" i="1">
                            <a:solidFill>
                              <a:schemeClr val="dk1"/>
                            </a:solidFill>
                            <a:latin typeface="+mn-lt"/>
                            <a:cs typeface="Times New Roman"/>
                            <a:sym typeface="Times New Roman"/>
                          </a:rPr>
                        </m:ctrlPr>
                      </m:fPr>
                      <m:num>
                        <m:r>
                          <a:rPr lang="en" sz="1800" i="1">
                            <a:solidFill>
                              <a:schemeClr val="dk1"/>
                            </a:solidFill>
                            <a:latin typeface="+mn-lt"/>
                            <a:cs typeface="Times New Roman"/>
                            <a:sym typeface="Times New Roman"/>
                          </a:rPr>
                          <m:t>𝑊</m:t>
                        </m:r>
                      </m:num>
                      <m:den>
                        <m:sSup>
                          <m:sSupPr>
                            <m:ctrlPr>
                              <a:rPr lang="ar-AE" sz="1800" i="1">
                                <a:solidFill>
                                  <a:schemeClr val="dk1"/>
                                </a:solidFill>
                                <a:latin typeface="+mn-lt"/>
                                <a:cs typeface="Times New Roman"/>
                                <a:sym typeface="Times New Roman"/>
                              </a:rPr>
                            </m:ctrlPr>
                          </m:sSupPr>
                          <m:e>
                            <m:r>
                              <a:rPr lang="en-US" sz="1800" i="1">
                                <a:solidFill>
                                  <a:schemeClr val="dk1"/>
                                </a:solidFill>
                                <a:latin typeface="+mn-lt"/>
                                <a:cs typeface="Times New Roman"/>
                                <a:sym typeface="Times New Roman"/>
                              </a:rPr>
                              <m:t>𝑚</m:t>
                            </m:r>
                          </m:e>
                          <m:sup>
                            <m:r>
                              <a:rPr lang="en-US" sz="1800" i="1">
                                <a:solidFill>
                                  <a:schemeClr val="dk1"/>
                                </a:solidFill>
                                <a:latin typeface="+mn-lt"/>
                                <a:cs typeface="Times New Roman"/>
                                <a:sym typeface="Times New Roman"/>
                              </a:rPr>
                              <m:t>2</m:t>
                            </m:r>
                          </m:sup>
                        </m:sSup>
                      </m:den>
                    </m:f>
                  </m:oMath>
                </a14:m>
                <a:endParaRPr lang="en" sz="1800" dirty="0">
                  <a:latin typeface="+mn-lt"/>
                  <a:ea typeface="Times New Roman"/>
                  <a:cs typeface="Times New Roman"/>
                  <a:sym typeface="Times New Roman"/>
                  <a:rtl val="0"/>
                </a:endParaRPr>
              </a:p>
              <a:p>
                <a:pPr marL="457200" indent="-342900">
                  <a:buClr>
                    <a:srgbClr val="000000"/>
                  </a:buClr>
                  <a:buSzPct val="100000"/>
                  <a:buFont typeface="Times New Roman"/>
                  <a:buChar char="●"/>
                </a:pPr>
                <a:r>
                  <a:rPr lang="en" sz="1800" dirty="0">
                    <a:latin typeface="+mn-lt"/>
                    <a:ea typeface="Times New Roman"/>
                    <a:cs typeface="Times New Roman"/>
                    <a:sym typeface="Times New Roman"/>
                    <a:rtl val="0"/>
                  </a:rPr>
                  <a:t>Re=2000 and q”=113.02</a:t>
                </a:r>
                <a:r>
                  <a:rPr lang="ar-AE" sz="1800" dirty="0">
                    <a:solidFill>
                      <a:schemeClr val="dk1"/>
                    </a:solidFill>
                    <a:latin typeface="+mn-lt"/>
                    <a:cs typeface="Times New Roman"/>
                    <a:sym typeface="Times New Roman"/>
                  </a:rPr>
                  <a:t> </a:t>
                </a:r>
                <a14:m>
                  <m:oMath xmlns:m="http://schemas.openxmlformats.org/officeDocument/2006/math">
                    <m:f>
                      <m:fPr>
                        <m:ctrlPr>
                          <a:rPr lang="ar-AE" sz="1800" i="1">
                            <a:solidFill>
                              <a:schemeClr val="dk1"/>
                            </a:solidFill>
                            <a:latin typeface="+mn-lt"/>
                            <a:cs typeface="Times New Roman"/>
                            <a:sym typeface="Times New Roman"/>
                          </a:rPr>
                        </m:ctrlPr>
                      </m:fPr>
                      <m:num>
                        <m:r>
                          <a:rPr lang="en" sz="1800" i="1">
                            <a:solidFill>
                              <a:schemeClr val="dk1"/>
                            </a:solidFill>
                            <a:latin typeface="+mn-lt"/>
                            <a:cs typeface="Times New Roman"/>
                            <a:sym typeface="Times New Roman"/>
                          </a:rPr>
                          <m:t>𝑊</m:t>
                        </m:r>
                      </m:num>
                      <m:den>
                        <m:sSup>
                          <m:sSupPr>
                            <m:ctrlPr>
                              <a:rPr lang="ar-AE" sz="1800" i="1">
                                <a:solidFill>
                                  <a:schemeClr val="dk1"/>
                                </a:solidFill>
                                <a:latin typeface="+mn-lt"/>
                                <a:cs typeface="Times New Roman"/>
                                <a:sym typeface="Times New Roman"/>
                              </a:rPr>
                            </m:ctrlPr>
                          </m:sSupPr>
                          <m:e>
                            <m:r>
                              <a:rPr lang="en-US" sz="1800" i="1">
                                <a:solidFill>
                                  <a:schemeClr val="dk1"/>
                                </a:solidFill>
                                <a:latin typeface="+mn-lt"/>
                                <a:cs typeface="Times New Roman"/>
                                <a:sym typeface="Times New Roman"/>
                              </a:rPr>
                              <m:t>𝑚</m:t>
                            </m:r>
                          </m:e>
                          <m:sup>
                            <m:r>
                              <a:rPr lang="en-US" sz="1800" i="1">
                                <a:solidFill>
                                  <a:schemeClr val="dk1"/>
                                </a:solidFill>
                                <a:latin typeface="+mn-lt"/>
                                <a:cs typeface="Times New Roman"/>
                                <a:sym typeface="Times New Roman"/>
                              </a:rPr>
                              <m:t>2</m:t>
                            </m:r>
                          </m:sup>
                        </m:sSup>
                      </m:den>
                    </m:f>
                  </m:oMath>
                </a14:m>
                <a:endParaRPr lang="en" sz="1800" dirty="0">
                  <a:latin typeface="+mn-lt"/>
                  <a:ea typeface="Times New Roman"/>
                  <a:cs typeface="Times New Roman"/>
                  <a:sym typeface="Times New Roman"/>
                  <a:rtl val="0"/>
                </a:endParaRPr>
              </a:p>
              <a:p>
                <a:pPr marL="457200" indent="-342900">
                  <a:buClr>
                    <a:srgbClr val="000000"/>
                  </a:buClr>
                  <a:buSzPct val="100000"/>
                  <a:buFont typeface="Times New Roman"/>
                  <a:buChar char="●"/>
                </a:pPr>
                <a:r>
                  <a:rPr lang="en" sz="1800" dirty="0">
                    <a:latin typeface="+mn-lt"/>
                    <a:ea typeface="Times New Roman"/>
                    <a:cs typeface="Times New Roman"/>
                    <a:sym typeface="Times New Roman"/>
                    <a:rtl val="0"/>
                  </a:rPr>
                  <a:t>Pulsating Velocity </a:t>
                </a:r>
              </a:p>
              <a:p>
                <a:endParaRPr sz="1800" dirty="0">
                  <a:latin typeface="+mn-lt"/>
                  <a:rtl val="0"/>
                </a:endParaRPr>
              </a:p>
              <a:p>
                <a:r>
                  <a:rPr lang="en" sz="1800" dirty="0">
                    <a:latin typeface="+mn-lt"/>
                    <a:rtl val="0"/>
                  </a:rPr>
                  <a:t>Another important reason for the 3D numerical analysis was to visualize and estimate the wall effect on the flow profile. </a:t>
                </a:r>
              </a:p>
              <a:p>
                <a:endParaRPr sz="1800" dirty="0">
                  <a:latin typeface="+mn-lt"/>
                  <a:rtl val="0"/>
                </a:endParaRPr>
              </a:p>
              <a:p>
                <a:r>
                  <a:rPr lang="en" sz="1800" dirty="0">
                    <a:latin typeface="+mn-lt"/>
                    <a:rtl val="0"/>
                  </a:rPr>
                  <a:t>Using those parameters listed above, we ran the 3D analysis using Ansys Fluent. The velocity, pressure and temperature profile of the 3D analysis was then compared to the 2D case, and we estimated that the total length and width of the test plate is sufficient enough to produce a laminar and thermally developing flow. </a:t>
                </a:r>
              </a:p>
            </p:txBody>
          </p:sp>
        </mc:Choice>
        <mc:Fallback>
          <p:sp>
            <p:nvSpPr>
              <p:cNvPr id="46" name="Shape 46"/>
              <p:cNvSpPr txBox="1">
                <a:spLocks noRot="1" noChangeAspect="1" noMove="1" noResize="1" noEditPoints="1" noAdjustHandles="1" noChangeArrowheads="1" noChangeShapeType="1" noTextEdit="1"/>
              </p:cNvSpPr>
              <p:nvPr/>
            </p:nvSpPr>
            <p:spPr>
              <a:xfrm>
                <a:off x="458728" y="1051200"/>
                <a:ext cx="7833299" cy="5024000"/>
              </a:xfrm>
              <a:prstGeom prst="rect">
                <a:avLst/>
              </a:prstGeom>
              <a:blipFill rotWithShape="1">
                <a:blip r:embed="rId3"/>
                <a:stretch>
                  <a:fillRect l="-623"/>
                </a:stretch>
              </a:blipFill>
              <a:ln>
                <a:noFill/>
              </a:ln>
            </p:spPr>
            <p:txBody>
              <a:bodyPr/>
              <a:lstStyle/>
              <a:p>
                <a:r>
                  <a:rPr lang="en-US">
                    <a:noFill/>
                  </a:rPr>
                  <a:t> </a:t>
                </a:r>
              </a:p>
            </p:txBody>
          </p:sp>
        </mc:Fallback>
      </mc:AlternateContent>
      <p:sp>
        <p:nvSpPr>
          <p:cNvPr id="4" name="Title 3"/>
          <p:cNvSpPr>
            <a:spLocks noGrp="1"/>
          </p:cNvSpPr>
          <p:nvPr>
            <p:ph type="title"/>
          </p:nvPr>
        </p:nvSpPr>
        <p:spPr/>
        <p:txBody>
          <a:bodyPr>
            <a:normAutofit fontScale="90000"/>
          </a:bodyPr>
          <a:lstStyle/>
          <a:p>
            <a:r>
              <a:rPr lang="en-US" sz="3200" dirty="0">
                <a:rtl val="0"/>
              </a:rPr>
              <a:t>Trade Studies:</a:t>
            </a:r>
            <a:r>
              <a:rPr lang="en-US" sz="2800" dirty="0">
                <a:rtl val="0"/>
              </a:rPr>
              <a:t>3D Numerical </a:t>
            </a:r>
            <a:r>
              <a:rPr lang="en-US" sz="2800" dirty="0" smtClean="0">
                <a:rtl val="0"/>
              </a:rPr>
              <a:t>Analysis</a:t>
            </a:r>
            <a:endParaRPr lang="en-US" dirty="0"/>
          </a:p>
        </p:txBody>
      </p:sp>
    </p:spTree>
    <p:extLst>
      <p:ext uri="{BB962C8B-B14F-4D97-AF65-F5344CB8AC3E}">
        <p14:creationId xmlns:p14="http://schemas.microsoft.com/office/powerpoint/2010/main" val="2913886106"/>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533400" y="152400"/>
            <a:ext cx="8229600" cy="1143000"/>
          </a:xfrm>
          <a:prstGeom prst="rect">
            <a:avLst/>
          </a:prstGeom>
        </p:spPr>
        <p:txBody>
          <a:bodyPr lIns="91425" tIns="91425" rIns="91425" bIns="91425" anchor="t" anchorCtr="0">
            <a:noAutofit/>
          </a:bodyPr>
          <a:lstStyle/>
          <a:p>
            <a:pPr>
              <a:spcBef>
                <a:spcPts val="0"/>
              </a:spcBef>
              <a:buNone/>
            </a:pPr>
            <a:r>
              <a:rPr lang="en" sz="2600" b="1" i="0" dirty="0">
                <a:solidFill>
                  <a:schemeClr val="dk1"/>
                </a:solidFill>
              </a:rPr>
              <a:t>Trade Studies:</a:t>
            </a:r>
            <a:r>
              <a:rPr lang="en" sz="2400" b="1" i="0" dirty="0">
                <a:solidFill>
                  <a:schemeClr val="dk1"/>
                </a:solidFill>
              </a:rPr>
              <a:t>3D Numerical Analysis</a:t>
            </a:r>
          </a:p>
        </p:txBody>
      </p:sp>
      <p:sp>
        <p:nvSpPr>
          <p:cNvPr id="55" name="Shape 55"/>
          <p:cNvSpPr txBox="1">
            <a:spLocks noGrp="1"/>
          </p:cNvSpPr>
          <p:nvPr>
            <p:ph type="body" idx="1"/>
          </p:nvPr>
        </p:nvSpPr>
        <p:spPr>
          <a:prstGeom prst="rect">
            <a:avLst/>
          </a:prstGeom>
        </p:spPr>
        <p:txBody>
          <a:bodyPr lIns="91425" tIns="91425" rIns="91425" bIns="91425" anchor="t" anchorCtr="0">
            <a:noAutofit/>
          </a:bodyPr>
          <a:lstStyle/>
          <a:p>
            <a:pPr marL="0" lvl="0" indent="0" rtl="0">
              <a:spcBef>
                <a:spcPts val="0"/>
              </a:spcBef>
              <a:buNone/>
            </a:pPr>
            <a:r>
              <a:rPr lang="en" b="1"/>
              <a:t>Problem Setup</a:t>
            </a:r>
          </a:p>
          <a:p>
            <a:pPr marL="0" lvl="0" indent="0" rtl="0">
              <a:spcBef>
                <a:spcPts val="0"/>
              </a:spcBef>
              <a:buNone/>
            </a:pPr>
            <a:endParaRPr b="1"/>
          </a:p>
        </p:txBody>
      </p:sp>
      <p:pic>
        <p:nvPicPr>
          <p:cNvPr id="54" name="Shape 54"/>
          <p:cNvPicPr preferRelativeResize="0"/>
          <p:nvPr/>
        </p:nvPicPr>
        <p:blipFill>
          <a:blip r:embed="rId3">
            <a:alphaModFix/>
          </a:blip>
          <a:stretch>
            <a:fillRect/>
          </a:stretch>
        </p:blipFill>
        <p:spPr>
          <a:xfrm>
            <a:off x="587340" y="1468935"/>
            <a:ext cx="6157175" cy="2294133"/>
          </a:xfrm>
          <a:prstGeom prst="rect">
            <a:avLst/>
          </a:prstGeom>
          <a:noFill/>
          <a:ln>
            <a:noFill/>
          </a:ln>
        </p:spPr>
      </p:pic>
      <p:pic>
        <p:nvPicPr>
          <p:cNvPr id="56" name="Shape 56"/>
          <p:cNvPicPr preferRelativeResize="0"/>
          <p:nvPr/>
        </p:nvPicPr>
        <p:blipFill>
          <a:blip r:embed="rId4">
            <a:alphaModFix/>
          </a:blip>
          <a:stretch>
            <a:fillRect/>
          </a:stretch>
        </p:blipFill>
        <p:spPr>
          <a:xfrm>
            <a:off x="587353" y="3865568"/>
            <a:ext cx="3407949" cy="2451333"/>
          </a:xfrm>
          <a:prstGeom prst="rect">
            <a:avLst/>
          </a:prstGeom>
          <a:noFill/>
          <a:ln>
            <a:noFill/>
          </a:ln>
        </p:spPr>
      </p:pic>
      <p:pic>
        <p:nvPicPr>
          <p:cNvPr id="57" name="Shape 57"/>
          <p:cNvPicPr preferRelativeResize="0"/>
          <p:nvPr/>
        </p:nvPicPr>
        <p:blipFill>
          <a:blip r:embed="rId5">
            <a:alphaModFix/>
          </a:blip>
          <a:stretch>
            <a:fillRect/>
          </a:stretch>
        </p:blipFill>
        <p:spPr>
          <a:xfrm>
            <a:off x="4158478" y="4190202"/>
            <a:ext cx="2200275" cy="1511300"/>
          </a:xfrm>
          <a:prstGeom prst="rect">
            <a:avLst/>
          </a:prstGeom>
          <a:noFill/>
          <a:ln>
            <a:noFill/>
          </a:ln>
        </p:spPr>
      </p:pic>
      <p:sp>
        <p:nvSpPr>
          <p:cNvPr id="58" name="Shape 58"/>
          <p:cNvSpPr txBox="1"/>
          <p:nvPr/>
        </p:nvSpPr>
        <p:spPr>
          <a:xfrm>
            <a:off x="550200" y="3763069"/>
            <a:ext cx="636600" cy="554799"/>
          </a:xfrm>
          <a:prstGeom prst="rect">
            <a:avLst/>
          </a:prstGeom>
          <a:noFill/>
          <a:ln>
            <a:noFill/>
          </a:ln>
        </p:spPr>
        <p:txBody>
          <a:bodyPr lIns="91425" tIns="91425" rIns="91425" bIns="91425" anchor="t" anchorCtr="0">
            <a:noAutofit/>
          </a:bodyPr>
          <a:lstStyle/>
          <a:p>
            <a:r>
              <a:rPr lang="en">
                <a:solidFill>
                  <a:srgbClr val="0000FF"/>
                </a:solidFill>
                <a:rtl val="0"/>
              </a:rPr>
              <a:t>Mesh</a:t>
            </a:r>
          </a:p>
        </p:txBody>
      </p:sp>
    </p:spTree>
    <p:extLst>
      <p:ext uri="{BB962C8B-B14F-4D97-AF65-F5344CB8AC3E}">
        <p14:creationId xmlns:p14="http://schemas.microsoft.com/office/powerpoint/2010/main" val="790888283"/>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dk1"/>
                </a:solidFill>
              </a:rPr>
              <a:t>Trade Studies:</a:t>
            </a:r>
            <a:r>
              <a:rPr lang="en-US" sz="2400" b="1" dirty="0">
                <a:solidFill>
                  <a:schemeClr val="dk1"/>
                </a:solidFill>
              </a:rPr>
              <a:t>3D Numerical </a:t>
            </a:r>
            <a:r>
              <a:rPr lang="en-US" sz="2400" b="1" dirty="0" smtClean="0">
                <a:solidFill>
                  <a:schemeClr val="dk1"/>
                </a:solidFill>
              </a:rPr>
              <a:t>Analysis</a:t>
            </a:r>
            <a:endParaRPr lang="en-US" sz="3200" dirty="0"/>
          </a:p>
        </p:txBody>
      </p:sp>
      <p:pic>
        <p:nvPicPr>
          <p:cNvPr id="4" name="Picture 3"/>
          <p:cNvPicPr>
            <a:picLocks noChangeAspect="1"/>
          </p:cNvPicPr>
          <p:nvPr/>
        </p:nvPicPr>
        <p:blipFill>
          <a:blip r:embed="rId2"/>
          <a:stretch>
            <a:fillRect/>
          </a:stretch>
        </p:blipFill>
        <p:spPr>
          <a:xfrm>
            <a:off x="644982" y="1469572"/>
            <a:ext cx="6547757" cy="4691741"/>
          </a:xfrm>
          <a:prstGeom prst="rect">
            <a:avLst/>
          </a:prstGeom>
        </p:spPr>
      </p:pic>
      <p:sp>
        <p:nvSpPr>
          <p:cNvPr id="5" name="TextBox 4"/>
          <p:cNvSpPr txBox="1"/>
          <p:nvPr/>
        </p:nvSpPr>
        <p:spPr>
          <a:xfrm>
            <a:off x="609600" y="990600"/>
            <a:ext cx="7162800" cy="307777"/>
          </a:xfrm>
          <a:prstGeom prst="rect">
            <a:avLst/>
          </a:prstGeom>
          <a:noFill/>
        </p:spPr>
        <p:txBody>
          <a:bodyPr wrap="square" rtlCol="0">
            <a:spAutoFit/>
          </a:bodyPr>
          <a:lstStyle/>
          <a:p>
            <a:r>
              <a:rPr lang="en" b="1" dirty="0"/>
              <a:t>Case 1: Re= </a:t>
            </a:r>
            <a:r>
              <a:rPr lang="en" b="1" dirty="0" smtClean="0"/>
              <a:t>100 </a:t>
            </a:r>
            <a:r>
              <a:rPr lang="en-US" dirty="0" smtClean="0"/>
              <a:t>Velocity </a:t>
            </a:r>
            <a:r>
              <a:rPr lang="en-US" dirty="0"/>
              <a:t>contour along the center at several sections</a:t>
            </a:r>
          </a:p>
        </p:txBody>
      </p:sp>
    </p:spTree>
    <p:extLst>
      <p:ext uri="{BB962C8B-B14F-4D97-AF65-F5344CB8AC3E}">
        <p14:creationId xmlns:p14="http://schemas.microsoft.com/office/powerpoint/2010/main" val="2728957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1" name="Shape 71"/>
          <p:cNvSpPr txBox="1">
            <a:spLocks noGrp="1"/>
          </p:cNvSpPr>
          <p:nvPr>
            <p:ph sz="quarter" idx="13"/>
          </p:nvPr>
        </p:nvSpPr>
        <p:spPr>
          <a:prstGeom prst="rect">
            <a:avLst/>
          </a:prstGeom>
        </p:spPr>
        <p:txBody>
          <a:bodyPr lIns="91425" tIns="91425" rIns="91425" bIns="91425" anchor="t" anchorCtr="0">
            <a:noAutofit/>
          </a:bodyPr>
          <a:lstStyle/>
          <a:p>
            <a:pPr rtl="0">
              <a:spcBef>
                <a:spcPts val="0"/>
              </a:spcBef>
              <a:buNone/>
            </a:pPr>
            <a:r>
              <a:rPr lang="en" b="1" dirty="0" smtClean="0"/>
              <a:t>Case </a:t>
            </a:r>
            <a:r>
              <a:rPr lang="en" b="1" dirty="0"/>
              <a:t>1: Re= </a:t>
            </a:r>
            <a:r>
              <a:rPr lang="en" b="1" dirty="0" smtClean="0"/>
              <a:t>100 </a:t>
            </a:r>
            <a:r>
              <a:rPr lang="en" sz="1200" b="1" dirty="0" smtClean="0"/>
              <a:t>Velocity </a:t>
            </a:r>
            <a:r>
              <a:rPr lang="en" sz="1200" b="1" dirty="0"/>
              <a:t>Magnitude contour at the center </a:t>
            </a:r>
          </a:p>
        </p:txBody>
      </p:sp>
      <p:sp>
        <p:nvSpPr>
          <p:cNvPr id="70" name="Shape 70"/>
          <p:cNvSpPr txBox="1">
            <a:spLocks noGrp="1"/>
          </p:cNvSpPr>
          <p:nvPr>
            <p:ph type="title"/>
          </p:nvPr>
        </p:nvSpPr>
        <p:spPr>
          <a:xfrm>
            <a:off x="533400" y="228600"/>
            <a:ext cx="6242932" cy="778933"/>
          </a:xfrm>
          <a:prstGeom prst="rect">
            <a:avLst/>
          </a:prstGeom>
        </p:spPr>
        <p:txBody>
          <a:bodyPr lIns="91425" tIns="91425" rIns="91425" bIns="91425" anchor="t" anchorCtr="0">
            <a:noAutofit/>
          </a:bodyPr>
          <a:lstStyle/>
          <a:p>
            <a:pPr>
              <a:spcBef>
                <a:spcPts val="0"/>
              </a:spcBef>
              <a:buNone/>
            </a:pPr>
            <a:r>
              <a:rPr lang="en" sz="2600" b="1" dirty="0">
                <a:solidFill>
                  <a:schemeClr val="dk1"/>
                </a:solidFill>
              </a:rPr>
              <a:t>Trade Studies:</a:t>
            </a:r>
            <a:r>
              <a:rPr lang="en" sz="2400" b="1" dirty="0">
                <a:solidFill>
                  <a:schemeClr val="dk1"/>
                </a:solidFill>
              </a:rPr>
              <a:t>3D Numerical Analysis</a:t>
            </a:r>
          </a:p>
        </p:txBody>
      </p:sp>
      <p:grpSp>
        <p:nvGrpSpPr>
          <p:cNvPr id="2" name="Group 1"/>
          <p:cNvGrpSpPr/>
          <p:nvPr/>
        </p:nvGrpSpPr>
        <p:grpSpPr>
          <a:xfrm>
            <a:off x="1844957" y="3437638"/>
            <a:ext cx="4702800" cy="2995820"/>
            <a:chOff x="944206" y="1030125"/>
            <a:chExt cx="4956924" cy="2217815"/>
          </a:xfrm>
        </p:grpSpPr>
        <p:grpSp>
          <p:nvGrpSpPr>
            <p:cNvPr id="72" name="Shape 72"/>
            <p:cNvGrpSpPr/>
            <p:nvPr/>
          </p:nvGrpSpPr>
          <p:grpSpPr>
            <a:xfrm>
              <a:off x="944206" y="1222274"/>
              <a:ext cx="4956924" cy="2025666"/>
              <a:chOff x="1018312" y="1216745"/>
              <a:chExt cx="4956924" cy="2025666"/>
            </a:xfrm>
          </p:grpSpPr>
          <p:pic>
            <p:nvPicPr>
              <p:cNvPr id="73" name="Shape 73"/>
              <p:cNvPicPr preferRelativeResize="0"/>
              <p:nvPr/>
            </p:nvPicPr>
            <p:blipFill>
              <a:blip r:embed="rId3">
                <a:alphaModFix/>
              </a:blip>
              <a:stretch>
                <a:fillRect/>
              </a:stretch>
            </p:blipFill>
            <p:spPr>
              <a:xfrm>
                <a:off x="1018312" y="1216745"/>
                <a:ext cx="4956924" cy="2025666"/>
              </a:xfrm>
              <a:prstGeom prst="rect">
                <a:avLst/>
              </a:prstGeom>
              <a:noFill/>
              <a:ln>
                <a:noFill/>
              </a:ln>
            </p:spPr>
          </p:pic>
          <p:pic>
            <p:nvPicPr>
              <p:cNvPr id="74" name="Shape 74"/>
              <p:cNvPicPr preferRelativeResize="0"/>
              <p:nvPr/>
            </p:nvPicPr>
            <p:blipFill>
              <a:blip r:embed="rId4">
                <a:alphaModFix/>
              </a:blip>
              <a:stretch>
                <a:fillRect/>
              </a:stretch>
            </p:blipFill>
            <p:spPr>
              <a:xfrm>
                <a:off x="1854137" y="1368875"/>
                <a:ext cx="1736834" cy="1010199"/>
              </a:xfrm>
              <a:prstGeom prst="rect">
                <a:avLst/>
              </a:prstGeom>
              <a:noFill/>
              <a:ln>
                <a:noFill/>
              </a:ln>
            </p:spPr>
          </p:pic>
          <p:pic>
            <p:nvPicPr>
              <p:cNvPr id="75" name="Shape 75"/>
              <p:cNvPicPr preferRelativeResize="0"/>
              <p:nvPr/>
            </p:nvPicPr>
            <p:blipFill>
              <a:blip r:embed="rId5">
                <a:alphaModFix/>
              </a:blip>
              <a:stretch>
                <a:fillRect/>
              </a:stretch>
            </p:blipFill>
            <p:spPr>
              <a:xfrm>
                <a:off x="3949112" y="1368875"/>
                <a:ext cx="1678099" cy="1010199"/>
              </a:xfrm>
              <a:prstGeom prst="rect">
                <a:avLst/>
              </a:prstGeom>
              <a:noFill/>
              <a:ln>
                <a:noFill/>
              </a:ln>
            </p:spPr>
          </p:pic>
          <p:cxnSp>
            <p:nvCxnSpPr>
              <p:cNvPr id="76" name="Shape 76"/>
              <p:cNvCxnSpPr/>
              <p:nvPr/>
            </p:nvCxnSpPr>
            <p:spPr>
              <a:xfrm>
                <a:off x="4652812" y="2401250"/>
                <a:ext cx="1134599" cy="445499"/>
              </a:xfrm>
              <a:prstGeom prst="straightConnector1">
                <a:avLst/>
              </a:prstGeom>
              <a:noFill/>
              <a:ln w="19050" cap="flat">
                <a:solidFill>
                  <a:schemeClr val="dk2"/>
                </a:solidFill>
                <a:prstDash val="solid"/>
                <a:round/>
                <a:headEnd type="none" w="lg" len="lg"/>
                <a:tailEnd type="triangle" w="lg" len="lg"/>
              </a:ln>
            </p:spPr>
          </p:cxnSp>
          <p:cxnSp>
            <p:nvCxnSpPr>
              <p:cNvPr id="77" name="Shape 77"/>
              <p:cNvCxnSpPr/>
              <p:nvPr/>
            </p:nvCxnSpPr>
            <p:spPr>
              <a:xfrm flipH="1">
                <a:off x="1680987" y="2443000"/>
                <a:ext cx="1022999" cy="424499"/>
              </a:xfrm>
              <a:prstGeom prst="straightConnector1">
                <a:avLst/>
              </a:prstGeom>
              <a:noFill/>
              <a:ln w="19050" cap="flat">
                <a:solidFill>
                  <a:schemeClr val="dk2"/>
                </a:solidFill>
                <a:prstDash val="solid"/>
                <a:round/>
                <a:headEnd type="none" w="lg" len="lg"/>
                <a:tailEnd type="triangle" w="lg" len="lg"/>
              </a:ln>
            </p:spPr>
          </p:cxnSp>
        </p:grpSp>
        <p:sp>
          <p:nvSpPr>
            <p:cNvPr id="78" name="Shape 78"/>
            <p:cNvSpPr txBox="1"/>
            <p:nvPr/>
          </p:nvSpPr>
          <p:spPr>
            <a:xfrm>
              <a:off x="2230687" y="1030125"/>
              <a:ext cx="577799" cy="384299"/>
            </a:xfrm>
            <a:prstGeom prst="rect">
              <a:avLst/>
            </a:prstGeom>
            <a:noFill/>
            <a:ln>
              <a:noFill/>
            </a:ln>
          </p:spPr>
          <p:txBody>
            <a:bodyPr lIns="91425" tIns="91425" rIns="91425" bIns="91425" anchor="t" anchorCtr="0">
              <a:noAutofit/>
            </a:bodyPr>
            <a:lstStyle/>
            <a:p>
              <a:r>
                <a:rPr lang="en">
                  <a:rtl val="0"/>
                </a:rPr>
                <a:t>Inlet</a:t>
              </a:r>
            </a:p>
          </p:txBody>
        </p:sp>
        <p:sp>
          <p:nvSpPr>
            <p:cNvPr id="79" name="Shape 79"/>
            <p:cNvSpPr txBox="1"/>
            <p:nvPr/>
          </p:nvSpPr>
          <p:spPr>
            <a:xfrm>
              <a:off x="4347337" y="1030125"/>
              <a:ext cx="722999" cy="384299"/>
            </a:xfrm>
            <a:prstGeom prst="rect">
              <a:avLst/>
            </a:prstGeom>
            <a:noFill/>
            <a:ln>
              <a:noFill/>
            </a:ln>
          </p:spPr>
          <p:txBody>
            <a:bodyPr lIns="91425" tIns="91425" rIns="91425" bIns="91425" anchor="t" anchorCtr="0">
              <a:noAutofit/>
            </a:bodyPr>
            <a:lstStyle/>
            <a:p>
              <a:r>
                <a:rPr lang="en">
                  <a:rtl val="0"/>
                </a:rPr>
                <a:t>Outlet</a:t>
              </a:r>
            </a:p>
          </p:txBody>
        </p:sp>
      </p:grpSp>
      <p:pic>
        <p:nvPicPr>
          <p:cNvPr id="5" name="Picture 4"/>
          <p:cNvPicPr>
            <a:picLocks noChangeAspect="1"/>
          </p:cNvPicPr>
          <p:nvPr/>
        </p:nvPicPr>
        <p:blipFill>
          <a:blip r:embed="rId6"/>
          <a:stretch>
            <a:fillRect/>
          </a:stretch>
        </p:blipFill>
        <p:spPr>
          <a:xfrm>
            <a:off x="1844957" y="1363680"/>
            <a:ext cx="4620828" cy="2217720"/>
          </a:xfrm>
          <a:prstGeom prst="rect">
            <a:avLst/>
          </a:prstGeom>
        </p:spPr>
      </p:pic>
    </p:spTree>
    <p:extLst>
      <p:ext uri="{BB962C8B-B14F-4D97-AF65-F5344CB8AC3E}">
        <p14:creationId xmlns:p14="http://schemas.microsoft.com/office/powerpoint/2010/main" val="1016667532"/>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800" y="287867"/>
            <a:ext cx="6242932" cy="778933"/>
          </a:xfrm>
          <a:prstGeom prst="rect">
            <a:avLst/>
          </a:prstGeom>
        </p:spPr>
        <p:txBody>
          <a:bodyPr lIns="91425" tIns="91425" rIns="91425" bIns="91425" anchor="t" anchorCtr="0">
            <a:noAutofit/>
          </a:bodyPr>
          <a:lstStyle/>
          <a:p>
            <a:pPr>
              <a:spcBef>
                <a:spcPts val="0"/>
              </a:spcBef>
              <a:buNone/>
            </a:pPr>
            <a:r>
              <a:rPr lang="en" sz="2600" b="1" dirty="0">
                <a:solidFill>
                  <a:schemeClr val="dk1"/>
                </a:solidFill>
              </a:rPr>
              <a:t>Trade Studies:</a:t>
            </a:r>
            <a:r>
              <a:rPr lang="en" sz="2400" b="1" dirty="0">
                <a:solidFill>
                  <a:schemeClr val="dk1"/>
                </a:solidFill>
              </a:rPr>
              <a:t>3D Numerical Analysis</a:t>
            </a:r>
          </a:p>
        </p:txBody>
      </p:sp>
      <p:sp>
        <p:nvSpPr>
          <p:cNvPr id="85" name="Shape 85"/>
          <p:cNvSpPr txBox="1"/>
          <p:nvPr/>
        </p:nvSpPr>
        <p:spPr>
          <a:xfrm>
            <a:off x="838200" y="883201"/>
            <a:ext cx="4485300" cy="640799"/>
          </a:xfrm>
          <a:prstGeom prst="rect">
            <a:avLst/>
          </a:prstGeom>
          <a:noFill/>
          <a:ln>
            <a:noFill/>
          </a:ln>
        </p:spPr>
        <p:txBody>
          <a:bodyPr lIns="91425" tIns="91425" rIns="91425" bIns="91425" anchor="t" anchorCtr="0">
            <a:noAutofit/>
          </a:bodyPr>
          <a:lstStyle/>
          <a:p>
            <a:r>
              <a:rPr lang="en" b="1" dirty="0">
                <a:rtl val="0"/>
              </a:rPr>
              <a:t>Centerline Velocity at Re=100</a:t>
            </a:r>
          </a:p>
        </p:txBody>
      </p:sp>
      <p:pic>
        <p:nvPicPr>
          <p:cNvPr id="86" name="Shape 86"/>
          <p:cNvPicPr preferRelativeResize="0"/>
          <p:nvPr/>
        </p:nvPicPr>
        <p:blipFill rotWithShape="1">
          <a:blip r:embed="rId3">
            <a:alphaModFix/>
          </a:blip>
          <a:srcRect t="2959"/>
          <a:stretch/>
        </p:blipFill>
        <p:spPr>
          <a:xfrm>
            <a:off x="4862892" y="2728401"/>
            <a:ext cx="3722135" cy="3718699"/>
          </a:xfrm>
          <a:prstGeom prst="rect">
            <a:avLst/>
          </a:prstGeom>
          <a:noFill/>
          <a:ln>
            <a:noFill/>
          </a:ln>
        </p:spPr>
      </p:pic>
      <p:sp>
        <p:nvSpPr>
          <p:cNvPr id="87" name="Shape 87"/>
          <p:cNvSpPr txBox="1"/>
          <p:nvPr/>
        </p:nvSpPr>
        <p:spPr>
          <a:xfrm>
            <a:off x="5463578" y="6113300"/>
            <a:ext cx="1368299" cy="430000"/>
          </a:xfrm>
          <a:prstGeom prst="rect">
            <a:avLst/>
          </a:prstGeom>
          <a:noFill/>
          <a:ln>
            <a:noFill/>
          </a:ln>
        </p:spPr>
        <p:txBody>
          <a:bodyPr lIns="91425" tIns="91425" rIns="91425" bIns="91425" anchor="t" anchorCtr="0">
            <a:noAutofit/>
          </a:bodyPr>
          <a:lstStyle/>
          <a:p>
            <a:r>
              <a:rPr lang="en">
                <a:rtl val="0"/>
              </a:rPr>
              <a:t>2D Analysis</a:t>
            </a:r>
          </a:p>
        </p:txBody>
      </p:sp>
      <p:pic>
        <p:nvPicPr>
          <p:cNvPr id="88" name="Shape 88"/>
          <p:cNvPicPr preferRelativeResize="0"/>
          <p:nvPr/>
        </p:nvPicPr>
        <p:blipFill>
          <a:blip r:embed="rId4">
            <a:alphaModFix/>
          </a:blip>
          <a:stretch>
            <a:fillRect/>
          </a:stretch>
        </p:blipFill>
        <p:spPr>
          <a:xfrm>
            <a:off x="515050" y="2728402"/>
            <a:ext cx="4127950" cy="3533065"/>
          </a:xfrm>
          <a:prstGeom prst="rect">
            <a:avLst/>
          </a:prstGeom>
          <a:noFill/>
          <a:ln>
            <a:noFill/>
          </a:ln>
        </p:spPr>
      </p:pic>
      <p:sp>
        <p:nvSpPr>
          <p:cNvPr id="89" name="Shape 89"/>
          <p:cNvSpPr txBox="1"/>
          <p:nvPr/>
        </p:nvSpPr>
        <p:spPr>
          <a:xfrm>
            <a:off x="1066050" y="5869902"/>
            <a:ext cx="1245900" cy="577199"/>
          </a:xfrm>
          <a:prstGeom prst="rect">
            <a:avLst/>
          </a:prstGeom>
          <a:noFill/>
          <a:ln>
            <a:noFill/>
          </a:ln>
        </p:spPr>
        <p:txBody>
          <a:bodyPr lIns="91425" tIns="91425" rIns="91425" bIns="91425" anchor="t" anchorCtr="0">
            <a:noAutofit/>
          </a:bodyPr>
          <a:lstStyle/>
          <a:p>
            <a:r>
              <a:rPr lang="en">
                <a:rtl val="0"/>
              </a:rPr>
              <a:t>3D Analysis</a:t>
            </a:r>
          </a:p>
        </p:txBody>
      </p:sp>
      <p:pic>
        <p:nvPicPr>
          <p:cNvPr id="90" name="Shape 90"/>
          <p:cNvPicPr preferRelativeResize="0"/>
          <p:nvPr/>
        </p:nvPicPr>
        <p:blipFill>
          <a:blip r:embed="rId5">
            <a:alphaModFix/>
          </a:blip>
          <a:stretch>
            <a:fillRect/>
          </a:stretch>
        </p:blipFill>
        <p:spPr>
          <a:xfrm>
            <a:off x="877275" y="1265035"/>
            <a:ext cx="3403484" cy="1463367"/>
          </a:xfrm>
          <a:prstGeom prst="rect">
            <a:avLst/>
          </a:prstGeom>
          <a:noFill/>
          <a:ln>
            <a:noFill/>
          </a:ln>
        </p:spPr>
      </p:pic>
      <p:pic>
        <p:nvPicPr>
          <p:cNvPr id="2" name="Picture 1"/>
          <p:cNvPicPr>
            <a:picLocks noChangeAspect="1"/>
          </p:cNvPicPr>
          <p:nvPr/>
        </p:nvPicPr>
        <p:blipFill>
          <a:blip r:embed="rId6"/>
          <a:stretch>
            <a:fillRect/>
          </a:stretch>
        </p:blipFill>
        <p:spPr>
          <a:xfrm>
            <a:off x="5170231" y="1265035"/>
            <a:ext cx="3414056" cy="1284335"/>
          </a:xfrm>
          <a:prstGeom prst="rect">
            <a:avLst/>
          </a:prstGeom>
        </p:spPr>
      </p:pic>
    </p:spTree>
    <p:extLst>
      <p:ext uri="{BB962C8B-B14F-4D97-AF65-F5344CB8AC3E}">
        <p14:creationId xmlns:p14="http://schemas.microsoft.com/office/powerpoint/2010/main" val="1999184184"/>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3671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Agenda</a:t>
            </a:r>
            <a:endParaRPr lang="en-US" sz="2600" b="1" i="0" u="none" strike="noStrike" cap="none" baseline="0" dirty="0">
              <a:solidFill>
                <a:schemeClr val="dk1"/>
              </a:solidFill>
              <a:latin typeface="Arial"/>
              <a:ea typeface="Arial"/>
              <a:cs typeface="Arial"/>
              <a:sym typeface="Arial"/>
            </a:endParaRPr>
          </a:p>
        </p:txBody>
      </p:sp>
      <p:sp>
        <p:nvSpPr>
          <p:cNvPr id="62" name="Shape 62"/>
          <p:cNvSpPr txBox="1"/>
          <p:nvPr/>
        </p:nvSpPr>
        <p:spPr>
          <a:xfrm>
            <a:off x="216125" y="778801"/>
            <a:ext cx="8529300" cy="5474097"/>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800" b="0" i="0" u="none" strike="noStrike" cap="none" baseline="0" dirty="0" smtClean="0">
                <a:solidFill>
                  <a:srgbClr val="FF0000"/>
                </a:solidFill>
                <a:latin typeface="Arial"/>
                <a:ea typeface="Arial"/>
                <a:cs typeface="Arial"/>
                <a:sym typeface="Arial"/>
              </a:rPr>
              <a:t>	</a:t>
            </a:r>
            <a:r>
              <a:rPr lang="en-US" sz="2000" i="0" u="none" strike="noStrike" cap="none" baseline="0" dirty="0" smtClean="0">
                <a:solidFill>
                  <a:schemeClr val="tx1"/>
                </a:solidFill>
                <a:latin typeface="Arial"/>
                <a:ea typeface="Arial"/>
                <a:cs typeface="Arial"/>
                <a:sym typeface="Arial"/>
              </a:rPr>
              <a:t>•</a:t>
            </a:r>
            <a:r>
              <a:rPr lang="en-US" sz="2000" i="0" u="none" strike="noStrike" cap="none" baseline="0" dirty="0">
                <a:solidFill>
                  <a:schemeClr val="tx1"/>
                </a:solidFill>
                <a:latin typeface="Arial"/>
                <a:ea typeface="Arial"/>
                <a:cs typeface="Arial"/>
                <a:sym typeface="Arial"/>
              </a:rPr>
              <a:t>Objective of Project</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3200" b="1" i="0" u="none" strike="noStrike" cap="none" baseline="0" dirty="0" smtClean="0">
                <a:solidFill>
                  <a:srgbClr val="FF0000"/>
                </a:solidFill>
                <a:latin typeface="Arial"/>
                <a:ea typeface="Arial"/>
                <a:cs typeface="Arial"/>
                <a:sym typeface="Arial"/>
              </a:rPr>
              <a:t>•</a:t>
            </a:r>
            <a:r>
              <a:rPr lang="en-US" sz="3200" b="1" i="0" u="none" strike="noStrike" cap="none" baseline="0" dirty="0">
                <a:solidFill>
                  <a:srgbClr val="FF0000"/>
                </a:solidFill>
                <a:latin typeface="Arial"/>
                <a:ea typeface="Arial"/>
                <a:cs typeface="Arial"/>
                <a:sym typeface="Arial"/>
              </a:rPr>
              <a:t>Requirements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Diagrams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Trade Studies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Performance</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Planned Course of Action / </a:t>
            </a:r>
            <a:r>
              <a:rPr lang="en-US" sz="2000" b="0" i="0" u="none" strike="noStrike" cap="none" baseline="0" dirty="0" smtClean="0">
                <a:solidFill>
                  <a:schemeClr val="dk1"/>
                </a:solidFill>
                <a:latin typeface="Arial"/>
                <a:ea typeface="Arial"/>
                <a:cs typeface="Arial"/>
                <a:sym typeface="Arial"/>
              </a:rPr>
              <a:t>Schedule</a:t>
            </a:r>
            <a:endParaRPr sz="2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30618129"/>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Shape 119"/>
          <p:cNvSpPr txBox="1">
            <a:spLocks noGrp="1"/>
          </p:cNvSpPr>
          <p:nvPr>
            <p:ph sz="quarter" idx="13"/>
          </p:nvPr>
        </p:nvSpPr>
        <p:spPr>
          <a:xfrm>
            <a:off x="485423" y="990601"/>
            <a:ext cx="4391377" cy="2819399"/>
          </a:xfrm>
          <a:prstGeom prst="rect">
            <a:avLst/>
          </a:prstGeom>
        </p:spPr>
        <p:txBody>
          <a:bodyPr lIns="91425" tIns="91425" rIns="91425" bIns="91425" anchor="t" anchorCtr="0">
            <a:noAutofit/>
          </a:bodyPr>
          <a:lstStyle/>
          <a:p>
            <a:pPr marL="0" indent="0" algn="just">
              <a:spcBef>
                <a:spcPts val="0"/>
              </a:spcBef>
              <a:buNone/>
            </a:pPr>
            <a:endParaRPr lang="en" dirty="0" smtClean="0"/>
          </a:p>
          <a:p>
            <a:pPr marL="0" indent="0" algn="just">
              <a:spcBef>
                <a:spcPts val="0"/>
              </a:spcBef>
              <a:buNone/>
            </a:pPr>
            <a:r>
              <a:rPr lang="en" b="1" dirty="0"/>
              <a:t>Centerline Velocity at </a:t>
            </a:r>
            <a:r>
              <a:rPr lang="en" b="1" dirty="0" smtClean="0"/>
              <a:t>Re=100</a:t>
            </a:r>
            <a:endParaRPr lang="en" dirty="0" smtClean="0"/>
          </a:p>
          <a:p>
            <a:pPr marL="0" indent="0" algn="just">
              <a:spcBef>
                <a:spcPts val="0"/>
              </a:spcBef>
              <a:buNone/>
            </a:pPr>
            <a:endParaRPr lang="en" dirty="0"/>
          </a:p>
          <a:p>
            <a:pPr marL="0" indent="0" algn="just">
              <a:spcBef>
                <a:spcPts val="0"/>
              </a:spcBef>
              <a:buNone/>
            </a:pPr>
            <a:r>
              <a:rPr lang="en" dirty="0" smtClean="0"/>
              <a:t>The </a:t>
            </a:r>
            <a:r>
              <a:rPr lang="en" dirty="0"/>
              <a:t>velocity contour starts </a:t>
            </a:r>
            <a:r>
              <a:rPr lang="en" dirty="0" smtClean="0"/>
              <a:t>changing up </a:t>
            </a:r>
            <a:r>
              <a:rPr lang="en" dirty="0"/>
              <a:t>to </a:t>
            </a:r>
            <a:r>
              <a:rPr lang="en" dirty="0" smtClean="0"/>
              <a:t>0.5in from </a:t>
            </a:r>
            <a:r>
              <a:rPr lang="en" dirty="0"/>
              <a:t>the </a:t>
            </a:r>
            <a:r>
              <a:rPr lang="en" dirty="0" smtClean="0"/>
              <a:t>wall, which </a:t>
            </a:r>
            <a:r>
              <a:rPr lang="en" dirty="0"/>
              <a:t>shows the distance in </a:t>
            </a:r>
            <a:r>
              <a:rPr lang="en" dirty="0" smtClean="0"/>
              <a:t>which </a:t>
            </a:r>
            <a:r>
              <a:rPr lang="en" dirty="0"/>
              <a:t>the wall will </a:t>
            </a:r>
            <a:r>
              <a:rPr lang="en" dirty="0" smtClean="0"/>
              <a:t>affect </a:t>
            </a:r>
            <a:r>
              <a:rPr lang="en" dirty="0"/>
              <a:t>the velocity profile of the </a:t>
            </a:r>
            <a:r>
              <a:rPr lang="en" dirty="0" smtClean="0"/>
              <a:t>flow.</a:t>
            </a:r>
            <a:endParaRPr lang="en" dirty="0"/>
          </a:p>
        </p:txBody>
      </p:sp>
      <p:sp>
        <p:nvSpPr>
          <p:cNvPr id="118" name="Shape 118"/>
          <p:cNvSpPr txBox="1">
            <a:spLocks noGrp="1"/>
          </p:cNvSpPr>
          <p:nvPr>
            <p:ph type="title"/>
          </p:nvPr>
        </p:nvSpPr>
        <p:spPr>
          <a:xfrm>
            <a:off x="722312" y="211667"/>
            <a:ext cx="6242932" cy="778933"/>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sz="2600" b="1" dirty="0">
                <a:solidFill>
                  <a:schemeClr val="dk1"/>
                </a:solidFill>
              </a:rPr>
              <a:t>Trade Studies:</a:t>
            </a:r>
            <a:r>
              <a:rPr lang="en" sz="2400" b="1" dirty="0">
                <a:solidFill>
                  <a:schemeClr val="dk1"/>
                </a:solidFill>
              </a:rPr>
              <a:t>3D Numerical Analysis</a:t>
            </a:r>
          </a:p>
          <a:p>
            <a:pPr>
              <a:spcBef>
                <a:spcPts val="0"/>
              </a:spcBef>
              <a:buNone/>
            </a:pPr>
            <a:endParaRPr dirty="0"/>
          </a:p>
        </p:txBody>
      </p:sp>
      <p:pic>
        <p:nvPicPr>
          <p:cNvPr id="7" name="Picture 6"/>
          <p:cNvPicPr>
            <a:picLocks noChangeAspect="1"/>
          </p:cNvPicPr>
          <p:nvPr/>
        </p:nvPicPr>
        <p:blipFill>
          <a:blip r:embed="rId3"/>
          <a:stretch>
            <a:fillRect/>
          </a:stretch>
        </p:blipFill>
        <p:spPr>
          <a:xfrm>
            <a:off x="693964" y="3863200"/>
            <a:ext cx="6139204" cy="2129720"/>
          </a:xfrm>
          <a:prstGeom prst="rect">
            <a:avLst/>
          </a:prstGeom>
        </p:spPr>
      </p:pic>
      <p:grpSp>
        <p:nvGrpSpPr>
          <p:cNvPr id="3" name="Group 2"/>
          <p:cNvGrpSpPr/>
          <p:nvPr/>
        </p:nvGrpSpPr>
        <p:grpSpPr>
          <a:xfrm>
            <a:off x="4967432" y="945871"/>
            <a:ext cx="3851234" cy="2926080"/>
            <a:chOff x="4572000" y="944340"/>
            <a:chExt cx="3851234" cy="2926080"/>
          </a:xfrm>
        </p:grpSpPr>
        <p:pic>
          <p:nvPicPr>
            <p:cNvPr id="2" name="Picture 1"/>
            <p:cNvPicPr>
              <a:picLocks noChangeAspect="1"/>
            </p:cNvPicPr>
            <p:nvPr/>
          </p:nvPicPr>
          <p:blipFill>
            <a:blip r:embed="rId4"/>
            <a:stretch>
              <a:fillRect/>
            </a:stretch>
          </p:blipFill>
          <p:spPr>
            <a:xfrm>
              <a:off x="4572000" y="944340"/>
              <a:ext cx="3851234" cy="2926080"/>
            </a:xfrm>
            <a:prstGeom prst="rect">
              <a:avLst/>
            </a:prstGeom>
          </p:spPr>
        </p:pic>
        <p:cxnSp>
          <p:nvCxnSpPr>
            <p:cNvPr id="4" name="Straight Arrow Connector 3"/>
            <p:cNvCxnSpPr/>
            <p:nvPr/>
          </p:nvCxnSpPr>
          <p:spPr>
            <a:xfrm>
              <a:off x="6489114" y="2318658"/>
              <a:ext cx="711786" cy="862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flipV="1">
              <a:off x="5331279" y="1923355"/>
              <a:ext cx="536874" cy="669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81705" y="3087729"/>
              <a:ext cx="1301958" cy="276999"/>
            </a:xfrm>
            <a:prstGeom prst="rect">
              <a:avLst/>
            </a:prstGeom>
            <a:noFill/>
          </p:spPr>
          <p:txBody>
            <a:bodyPr wrap="none" lIns="91440" tIns="45720" rIns="91440" bIns="45720">
              <a:spAutoFit/>
            </a:bodyPr>
            <a:lstStyle/>
            <a:p>
              <a:pPr algn="ctr"/>
              <a:r>
                <a:rPr lang="en-US" sz="1200" dirty="0" smtClean="0">
                  <a:ln w="0"/>
                  <a:effectLst>
                    <a:outerShdw blurRad="38100" dist="19050" dir="2700000" algn="tl" rotWithShape="0">
                      <a:srgbClr val="000000">
                        <a:alpha val="40000"/>
                      </a:srgbClr>
                    </a:outerShdw>
                  </a:effectLst>
                  <a:rtl val="0"/>
                </a:rPr>
                <a:t>4in from the wall</a:t>
              </a:r>
              <a:endParaRPr lang="en-US" sz="1200" dirty="0">
                <a:ln w="0"/>
                <a:effectLst>
                  <a:outerShdw blurRad="38100" dist="19050" dir="2700000" algn="tl" rotWithShape="0">
                    <a:srgbClr val="000000">
                      <a:alpha val="40000"/>
                    </a:srgbClr>
                  </a:outerShdw>
                </a:effectLst>
                <a:rtl val="0"/>
              </a:endParaRPr>
            </a:p>
          </p:txBody>
        </p:sp>
        <p:sp>
          <p:nvSpPr>
            <p:cNvPr id="15" name="Rectangle 14"/>
            <p:cNvSpPr/>
            <p:nvPr/>
          </p:nvSpPr>
          <p:spPr>
            <a:xfrm>
              <a:off x="4697825" y="1615945"/>
              <a:ext cx="1430200" cy="276999"/>
            </a:xfrm>
            <a:prstGeom prst="rect">
              <a:avLst/>
            </a:prstGeom>
            <a:noFill/>
          </p:spPr>
          <p:txBody>
            <a:bodyPr wrap="none" lIns="91440" tIns="45720" rIns="91440" bIns="45720">
              <a:spAutoFit/>
            </a:bodyPr>
            <a:lstStyle/>
            <a:p>
              <a:pPr algn="ctr"/>
              <a:r>
                <a:rPr lang="en-US" sz="1200" dirty="0" smtClean="0">
                  <a:ln w="0"/>
                  <a:effectLst>
                    <a:outerShdw blurRad="38100" dist="19050" dir="2700000" algn="tl" rotWithShape="0">
                      <a:srgbClr val="000000">
                        <a:alpha val="40000"/>
                      </a:srgbClr>
                    </a:outerShdw>
                  </a:effectLst>
                  <a:rtl val="0"/>
                </a:rPr>
                <a:t>0.5in from the wall</a:t>
              </a:r>
              <a:endParaRPr lang="en-US" sz="1200" dirty="0">
                <a:ln w="0"/>
                <a:effectLst>
                  <a:outerShdw blurRad="38100" dist="19050" dir="2700000" algn="tl" rotWithShape="0">
                    <a:srgbClr val="000000">
                      <a:alpha val="40000"/>
                    </a:srgbClr>
                  </a:outerShdw>
                </a:effectLst>
                <a:rtl val="0"/>
              </a:endParaRPr>
            </a:p>
          </p:txBody>
        </p:sp>
      </p:grpSp>
    </p:spTree>
    <p:extLst>
      <p:ext uri="{BB962C8B-B14F-4D97-AF65-F5344CB8AC3E}">
        <p14:creationId xmlns:p14="http://schemas.microsoft.com/office/powerpoint/2010/main" val="1352261355"/>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Shape 64"/>
          <p:cNvSpPr txBox="1">
            <a:spLocks noGrp="1"/>
          </p:cNvSpPr>
          <p:nvPr>
            <p:ph sz="quarter" idx="13"/>
          </p:nvPr>
        </p:nvSpPr>
        <p:spPr>
          <a:xfrm>
            <a:off x="485423" y="838200"/>
            <a:ext cx="8218311" cy="838199"/>
          </a:xfrm>
          <a:prstGeom prst="rect">
            <a:avLst/>
          </a:prstGeom>
        </p:spPr>
        <p:txBody>
          <a:bodyPr lIns="91425" tIns="91425" rIns="91425" bIns="91425" anchor="t" anchorCtr="0">
            <a:noAutofit/>
          </a:bodyPr>
          <a:lstStyle/>
          <a:p>
            <a:pPr>
              <a:spcBef>
                <a:spcPts val="0"/>
              </a:spcBef>
              <a:buNone/>
            </a:pPr>
            <a:r>
              <a:rPr lang="en" b="1" dirty="0"/>
              <a:t>Case </a:t>
            </a:r>
            <a:r>
              <a:rPr lang="en" b="1" dirty="0" smtClean="0"/>
              <a:t>2: </a:t>
            </a:r>
            <a:r>
              <a:rPr lang="en" b="1" dirty="0"/>
              <a:t>Re= </a:t>
            </a:r>
            <a:r>
              <a:rPr lang="en" b="1" dirty="0" smtClean="0"/>
              <a:t>2000</a:t>
            </a:r>
            <a:r>
              <a:rPr lang="en-US" dirty="0"/>
              <a:t/>
            </a:r>
            <a:br>
              <a:rPr lang="en-US" dirty="0"/>
            </a:br>
            <a:r>
              <a:rPr lang="en-US" dirty="0"/>
              <a:t>Velocity contour along the center at several sections</a:t>
            </a:r>
            <a:endParaRPr dirty="0"/>
          </a:p>
        </p:txBody>
      </p:sp>
      <p:sp>
        <p:nvSpPr>
          <p:cNvPr id="63" name="Shape 63"/>
          <p:cNvSpPr txBox="1">
            <a:spLocks noGrp="1"/>
          </p:cNvSpPr>
          <p:nvPr>
            <p:ph type="title"/>
          </p:nvPr>
        </p:nvSpPr>
        <p:spPr>
          <a:xfrm>
            <a:off x="722312" y="211667"/>
            <a:ext cx="6242932" cy="778933"/>
          </a:xfrm>
          <a:prstGeom prst="rect">
            <a:avLst/>
          </a:prstGeom>
        </p:spPr>
        <p:txBody>
          <a:bodyPr lIns="91425" tIns="91425" rIns="91425" bIns="91425" anchor="t" anchorCtr="0">
            <a:noAutofit/>
          </a:bodyPr>
          <a:lstStyle/>
          <a:p>
            <a:pPr lvl="0"/>
            <a:r>
              <a:rPr lang="en" sz="2400" b="1" dirty="0">
                <a:solidFill>
                  <a:schemeClr val="dk1"/>
                </a:solidFill>
              </a:rPr>
              <a:t>Trade Studies:</a:t>
            </a:r>
            <a:r>
              <a:rPr lang="en" sz="2000" b="1" dirty="0">
                <a:solidFill>
                  <a:schemeClr val="dk1"/>
                </a:solidFill>
              </a:rPr>
              <a:t>3D Numerical Analysis</a:t>
            </a:r>
            <a:r>
              <a:rPr lang="en" b="1" dirty="0">
                <a:solidFill>
                  <a:schemeClr val="dk1"/>
                </a:solidFill>
              </a:rPr>
              <a:t/>
            </a:r>
            <a:br>
              <a:rPr lang="en" b="1" dirty="0">
                <a:solidFill>
                  <a:schemeClr val="dk1"/>
                </a:solidFill>
              </a:rPr>
            </a:br>
            <a:endParaRPr dirty="0"/>
          </a:p>
        </p:txBody>
      </p:sp>
      <p:pic>
        <p:nvPicPr>
          <p:cNvPr id="65" name="Shape 65"/>
          <p:cNvPicPr preferRelativeResize="0">
            <a:picLocks noChangeAspect="1"/>
          </p:cNvPicPr>
          <p:nvPr/>
        </p:nvPicPr>
        <p:blipFill>
          <a:blip r:embed="rId3">
            <a:alphaModFix/>
          </a:blip>
          <a:stretch>
            <a:fillRect/>
          </a:stretch>
        </p:blipFill>
        <p:spPr>
          <a:xfrm>
            <a:off x="840003" y="1600200"/>
            <a:ext cx="6920475" cy="4653600"/>
          </a:xfrm>
          <a:prstGeom prst="rect">
            <a:avLst/>
          </a:prstGeom>
          <a:noFill/>
          <a:ln>
            <a:noFill/>
          </a:ln>
        </p:spPr>
      </p:pic>
    </p:spTree>
    <p:extLst>
      <p:ext uri="{BB962C8B-B14F-4D97-AF65-F5344CB8AC3E}">
        <p14:creationId xmlns:p14="http://schemas.microsoft.com/office/powerpoint/2010/main" val="4123372590"/>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sz="quarter" idx="13"/>
          </p:nvPr>
        </p:nvSpPr>
        <p:spPr>
          <a:xfrm>
            <a:off x="485423" y="914400"/>
            <a:ext cx="8218311" cy="838199"/>
          </a:xfrm>
          <a:prstGeom prst="rect">
            <a:avLst/>
          </a:prstGeom>
        </p:spPr>
        <p:txBody>
          <a:bodyPr lIns="91425" tIns="91425" rIns="91425" bIns="91425" anchor="t" anchorCtr="0">
            <a:noAutofit/>
          </a:bodyPr>
          <a:lstStyle/>
          <a:p>
            <a:pPr marL="0" lvl="0" indent="0" rtl="0">
              <a:spcBef>
                <a:spcPts val="0"/>
              </a:spcBef>
              <a:buClr>
                <a:schemeClr val="dk1"/>
              </a:buClr>
              <a:buSzPct val="78571"/>
              <a:buFont typeface="Arial"/>
              <a:buNone/>
            </a:pPr>
            <a:r>
              <a:rPr lang="en" b="1" dirty="0">
                <a:solidFill>
                  <a:schemeClr val="dk1"/>
                </a:solidFill>
              </a:rPr>
              <a:t>Condition 2: Re= </a:t>
            </a:r>
            <a:r>
              <a:rPr lang="en" b="1" dirty="0" smtClean="0">
                <a:solidFill>
                  <a:schemeClr val="dk1"/>
                </a:solidFill>
              </a:rPr>
              <a:t>2000 </a:t>
            </a:r>
            <a:r>
              <a:rPr lang="en" sz="1400" b="1" dirty="0" smtClean="0">
                <a:solidFill>
                  <a:schemeClr val="dk1"/>
                </a:solidFill>
              </a:rPr>
              <a:t>Velocity </a:t>
            </a:r>
            <a:r>
              <a:rPr lang="en" sz="1400" b="1" dirty="0">
                <a:solidFill>
                  <a:schemeClr val="dk1"/>
                </a:solidFill>
              </a:rPr>
              <a:t>Magnitude contour at the center</a:t>
            </a:r>
            <a:r>
              <a:rPr lang="en" sz="2400" b="1" dirty="0">
                <a:solidFill>
                  <a:schemeClr val="dk1"/>
                </a:solidFill>
              </a:rPr>
              <a:t> </a:t>
            </a:r>
          </a:p>
          <a:p>
            <a:pPr>
              <a:spcBef>
                <a:spcPts val="0"/>
              </a:spcBef>
              <a:buNone/>
            </a:pPr>
            <a:endParaRPr dirty="0"/>
          </a:p>
        </p:txBody>
      </p:sp>
      <p:sp>
        <p:nvSpPr>
          <p:cNvPr id="95" name="Shape 95"/>
          <p:cNvSpPr txBox="1">
            <a:spLocks noGrp="1"/>
          </p:cNvSpPr>
          <p:nvPr>
            <p:ph type="title"/>
          </p:nvPr>
        </p:nvSpPr>
        <p:spPr>
          <a:xfrm>
            <a:off x="722312" y="211667"/>
            <a:ext cx="6242932" cy="778933"/>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sz="2600" b="1" dirty="0">
                <a:solidFill>
                  <a:schemeClr val="dk1"/>
                </a:solidFill>
              </a:rPr>
              <a:t>Trade Studies:</a:t>
            </a:r>
            <a:r>
              <a:rPr lang="en" sz="2400" b="1" dirty="0">
                <a:solidFill>
                  <a:schemeClr val="dk1"/>
                </a:solidFill>
              </a:rPr>
              <a:t>3D Numerical Analysis</a:t>
            </a:r>
          </a:p>
          <a:p>
            <a:pPr>
              <a:spcBef>
                <a:spcPts val="0"/>
              </a:spcBef>
              <a:buNone/>
            </a:pPr>
            <a:endParaRPr dirty="0"/>
          </a:p>
        </p:txBody>
      </p:sp>
      <p:grpSp>
        <p:nvGrpSpPr>
          <p:cNvPr id="2" name="Group 1"/>
          <p:cNvGrpSpPr/>
          <p:nvPr/>
        </p:nvGrpSpPr>
        <p:grpSpPr>
          <a:xfrm>
            <a:off x="1536947" y="3451668"/>
            <a:ext cx="4707200" cy="2881765"/>
            <a:chOff x="1208875" y="1078825"/>
            <a:chExt cx="4707200" cy="2161324"/>
          </a:xfrm>
        </p:grpSpPr>
        <p:pic>
          <p:nvPicPr>
            <p:cNvPr id="97" name="Shape 97"/>
            <p:cNvPicPr preferRelativeResize="0"/>
            <p:nvPr/>
          </p:nvPicPr>
          <p:blipFill>
            <a:blip r:embed="rId3">
              <a:alphaModFix/>
            </a:blip>
            <a:stretch>
              <a:fillRect/>
            </a:stretch>
          </p:blipFill>
          <p:spPr>
            <a:xfrm>
              <a:off x="1208875" y="1286375"/>
              <a:ext cx="4707200" cy="1953774"/>
            </a:xfrm>
            <a:prstGeom prst="rect">
              <a:avLst/>
            </a:prstGeom>
            <a:noFill/>
            <a:ln>
              <a:noFill/>
            </a:ln>
          </p:spPr>
        </p:pic>
        <p:pic>
          <p:nvPicPr>
            <p:cNvPr id="98" name="Shape 98"/>
            <p:cNvPicPr preferRelativeResize="0"/>
            <p:nvPr/>
          </p:nvPicPr>
          <p:blipFill>
            <a:blip r:embed="rId4">
              <a:alphaModFix/>
            </a:blip>
            <a:stretch>
              <a:fillRect/>
            </a:stretch>
          </p:blipFill>
          <p:spPr>
            <a:xfrm>
              <a:off x="1885425" y="1329375"/>
              <a:ext cx="1817349" cy="849124"/>
            </a:xfrm>
            <a:prstGeom prst="rect">
              <a:avLst/>
            </a:prstGeom>
            <a:noFill/>
            <a:ln>
              <a:noFill/>
            </a:ln>
          </p:spPr>
        </p:pic>
        <p:pic>
          <p:nvPicPr>
            <p:cNvPr id="99" name="Shape 99"/>
            <p:cNvPicPr preferRelativeResize="0"/>
            <p:nvPr/>
          </p:nvPicPr>
          <p:blipFill>
            <a:blip r:embed="rId5">
              <a:alphaModFix/>
            </a:blip>
            <a:stretch>
              <a:fillRect/>
            </a:stretch>
          </p:blipFill>
          <p:spPr>
            <a:xfrm>
              <a:off x="3788100" y="1329375"/>
              <a:ext cx="1947032" cy="849125"/>
            </a:xfrm>
            <a:prstGeom prst="rect">
              <a:avLst/>
            </a:prstGeom>
            <a:noFill/>
            <a:ln>
              <a:noFill/>
            </a:ln>
          </p:spPr>
        </p:pic>
        <p:cxnSp>
          <p:nvCxnSpPr>
            <p:cNvPr id="100" name="Shape 100"/>
            <p:cNvCxnSpPr/>
            <p:nvPr/>
          </p:nvCxnSpPr>
          <p:spPr>
            <a:xfrm>
              <a:off x="4858125" y="2122825"/>
              <a:ext cx="946499" cy="730799"/>
            </a:xfrm>
            <a:prstGeom prst="straightConnector1">
              <a:avLst/>
            </a:prstGeom>
            <a:noFill/>
            <a:ln w="19050" cap="flat">
              <a:solidFill>
                <a:schemeClr val="dk2"/>
              </a:solidFill>
              <a:prstDash val="solid"/>
              <a:round/>
              <a:headEnd type="none" w="lg" len="lg"/>
              <a:tailEnd type="triangle" w="lg" len="lg"/>
            </a:ln>
          </p:spPr>
        </p:cxnSp>
        <p:cxnSp>
          <p:nvCxnSpPr>
            <p:cNvPr id="101" name="Shape 101"/>
            <p:cNvCxnSpPr/>
            <p:nvPr/>
          </p:nvCxnSpPr>
          <p:spPr>
            <a:xfrm flipH="1">
              <a:off x="1851450" y="2178500"/>
              <a:ext cx="1016099" cy="668099"/>
            </a:xfrm>
            <a:prstGeom prst="straightConnector1">
              <a:avLst/>
            </a:prstGeom>
            <a:noFill/>
            <a:ln w="19050" cap="flat">
              <a:solidFill>
                <a:schemeClr val="dk2"/>
              </a:solidFill>
              <a:prstDash val="solid"/>
              <a:round/>
              <a:headEnd type="none" w="lg" len="lg"/>
              <a:tailEnd type="triangle" w="lg" len="lg"/>
            </a:ln>
          </p:spPr>
        </p:cxnSp>
        <p:sp>
          <p:nvSpPr>
            <p:cNvPr id="102" name="Shape 102"/>
            <p:cNvSpPr txBox="1"/>
            <p:nvPr/>
          </p:nvSpPr>
          <p:spPr>
            <a:xfrm>
              <a:off x="2463500" y="1078825"/>
              <a:ext cx="661200" cy="363300"/>
            </a:xfrm>
            <a:prstGeom prst="rect">
              <a:avLst/>
            </a:prstGeom>
            <a:noFill/>
            <a:ln>
              <a:noFill/>
            </a:ln>
          </p:spPr>
          <p:txBody>
            <a:bodyPr lIns="91425" tIns="91425" rIns="91425" bIns="91425" anchor="t" anchorCtr="0">
              <a:noAutofit/>
            </a:bodyPr>
            <a:lstStyle/>
            <a:p>
              <a:r>
                <a:rPr lang="en" sz="1200" b="1" dirty="0">
                  <a:rtl val="0"/>
                </a:rPr>
                <a:t>Inlet</a:t>
              </a:r>
            </a:p>
          </p:txBody>
        </p:sp>
        <p:sp>
          <p:nvSpPr>
            <p:cNvPr id="103" name="Shape 103"/>
            <p:cNvSpPr txBox="1"/>
            <p:nvPr/>
          </p:nvSpPr>
          <p:spPr>
            <a:xfrm>
              <a:off x="4447475" y="1078825"/>
              <a:ext cx="716999" cy="324000"/>
            </a:xfrm>
            <a:prstGeom prst="rect">
              <a:avLst/>
            </a:prstGeom>
            <a:noFill/>
            <a:ln>
              <a:noFill/>
            </a:ln>
          </p:spPr>
          <p:txBody>
            <a:bodyPr lIns="91425" tIns="91425" rIns="91425" bIns="91425" anchor="t" anchorCtr="0">
              <a:noAutofit/>
            </a:bodyPr>
            <a:lstStyle/>
            <a:p>
              <a:r>
                <a:rPr lang="en" sz="1200" b="1" dirty="0">
                  <a:rtl val="0"/>
                </a:rPr>
                <a:t>Outlet</a:t>
              </a:r>
            </a:p>
          </p:txBody>
        </p:sp>
      </p:grpSp>
      <p:pic>
        <p:nvPicPr>
          <p:cNvPr id="3" name="Picture 2"/>
          <p:cNvPicPr>
            <a:picLocks noChangeAspect="1"/>
          </p:cNvPicPr>
          <p:nvPr/>
        </p:nvPicPr>
        <p:blipFill>
          <a:blip r:embed="rId6"/>
          <a:stretch>
            <a:fillRect/>
          </a:stretch>
        </p:blipFill>
        <p:spPr>
          <a:xfrm>
            <a:off x="1870563" y="1554401"/>
            <a:ext cx="4039975" cy="1950799"/>
          </a:xfrm>
          <a:prstGeom prst="rect">
            <a:avLst/>
          </a:prstGeom>
        </p:spPr>
      </p:pic>
    </p:spTree>
    <p:extLst>
      <p:ext uri="{BB962C8B-B14F-4D97-AF65-F5344CB8AC3E}">
        <p14:creationId xmlns:p14="http://schemas.microsoft.com/office/powerpoint/2010/main" val="1167833219"/>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Shape 109"/>
          <p:cNvSpPr txBox="1">
            <a:spLocks noGrp="1"/>
          </p:cNvSpPr>
          <p:nvPr>
            <p:ph sz="quarter" idx="13"/>
          </p:nvPr>
        </p:nvSpPr>
        <p:spPr>
          <a:xfrm>
            <a:off x="485423" y="835377"/>
            <a:ext cx="8218311" cy="5184423"/>
          </a:xfrm>
          <a:prstGeom prst="rect">
            <a:avLst/>
          </a:prstGeom>
        </p:spPr>
        <p:txBody>
          <a:bodyPr lIns="91425" tIns="91425" rIns="91425" bIns="91425" anchor="t" anchorCtr="0">
            <a:noAutofit/>
          </a:bodyPr>
          <a:lstStyle/>
          <a:p>
            <a:pPr marL="0" lvl="0" indent="0" rtl="0">
              <a:spcBef>
                <a:spcPts val="0"/>
              </a:spcBef>
              <a:buClr>
                <a:schemeClr val="dk1"/>
              </a:buClr>
              <a:buSzPct val="78571"/>
              <a:buFont typeface="Arial"/>
              <a:buNone/>
            </a:pPr>
            <a:r>
              <a:rPr lang="en" b="1" dirty="0">
                <a:solidFill>
                  <a:schemeClr val="dk1"/>
                </a:solidFill>
              </a:rPr>
              <a:t>Centerline Velocity </a:t>
            </a:r>
            <a:r>
              <a:rPr lang="en" b="1" dirty="0" smtClean="0">
                <a:solidFill>
                  <a:schemeClr val="dk1"/>
                </a:solidFill>
              </a:rPr>
              <a:t>at </a:t>
            </a:r>
            <a:r>
              <a:rPr lang="en" b="1" dirty="0">
                <a:solidFill>
                  <a:schemeClr val="dk1"/>
                </a:solidFill>
              </a:rPr>
              <a:t>Re=2000</a:t>
            </a:r>
          </a:p>
          <a:p>
            <a:pPr marL="0" indent="0" rtl="0">
              <a:spcBef>
                <a:spcPts val="0"/>
              </a:spcBef>
              <a:buNone/>
            </a:pPr>
            <a:endParaRPr dirty="0"/>
          </a:p>
          <a:p>
            <a:pPr>
              <a:spcBef>
                <a:spcPts val="0"/>
              </a:spcBef>
              <a:buNone/>
            </a:pPr>
            <a:endParaRPr dirty="0"/>
          </a:p>
        </p:txBody>
      </p:sp>
      <p:sp>
        <p:nvSpPr>
          <p:cNvPr id="108" name="Shape 108"/>
          <p:cNvSpPr txBox="1">
            <a:spLocks noGrp="1"/>
          </p:cNvSpPr>
          <p:nvPr>
            <p:ph type="title"/>
          </p:nvPr>
        </p:nvSpPr>
        <p:spPr>
          <a:xfrm>
            <a:off x="722312" y="211667"/>
            <a:ext cx="6242932" cy="778933"/>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sz="2600" b="1" dirty="0">
                <a:solidFill>
                  <a:schemeClr val="dk1"/>
                </a:solidFill>
              </a:rPr>
              <a:t>Trade Studies:</a:t>
            </a:r>
            <a:r>
              <a:rPr lang="en" sz="2400" b="1" dirty="0">
                <a:solidFill>
                  <a:schemeClr val="dk1"/>
                </a:solidFill>
              </a:rPr>
              <a:t>3D Numerical Analysis</a:t>
            </a:r>
          </a:p>
          <a:p>
            <a:pPr>
              <a:spcBef>
                <a:spcPts val="0"/>
              </a:spcBef>
              <a:buNone/>
            </a:pPr>
            <a:endParaRPr dirty="0"/>
          </a:p>
        </p:txBody>
      </p:sp>
      <p:sp>
        <p:nvSpPr>
          <p:cNvPr id="111" name="Shape 111"/>
          <p:cNvSpPr txBox="1"/>
          <p:nvPr/>
        </p:nvSpPr>
        <p:spPr>
          <a:xfrm>
            <a:off x="5917714" y="6062445"/>
            <a:ext cx="1256100" cy="589999"/>
          </a:xfrm>
          <a:prstGeom prst="rect">
            <a:avLst/>
          </a:prstGeom>
          <a:noFill/>
          <a:ln>
            <a:noFill/>
          </a:ln>
        </p:spPr>
        <p:txBody>
          <a:bodyPr lIns="91425" tIns="91425" rIns="91425" bIns="91425" anchor="t" anchorCtr="0">
            <a:noAutofit/>
          </a:bodyPr>
          <a:lstStyle/>
          <a:p>
            <a:r>
              <a:rPr lang="en" dirty="0">
                <a:rtl val="0"/>
              </a:rPr>
              <a:t>2D Analysis</a:t>
            </a:r>
          </a:p>
        </p:txBody>
      </p:sp>
      <p:pic>
        <p:nvPicPr>
          <p:cNvPr id="112" name="Shape 112"/>
          <p:cNvPicPr preferRelativeResize="0"/>
          <p:nvPr/>
        </p:nvPicPr>
        <p:blipFill>
          <a:blip r:embed="rId3">
            <a:alphaModFix/>
          </a:blip>
          <a:stretch>
            <a:fillRect/>
          </a:stretch>
        </p:blipFill>
        <p:spPr>
          <a:xfrm>
            <a:off x="267110" y="2895600"/>
            <a:ext cx="3676240" cy="3217048"/>
          </a:xfrm>
          <a:prstGeom prst="rect">
            <a:avLst/>
          </a:prstGeom>
          <a:noFill/>
          <a:ln>
            <a:noFill/>
          </a:ln>
        </p:spPr>
      </p:pic>
      <p:sp>
        <p:nvSpPr>
          <p:cNvPr id="113" name="Shape 113"/>
          <p:cNvSpPr txBox="1"/>
          <p:nvPr/>
        </p:nvSpPr>
        <p:spPr>
          <a:xfrm>
            <a:off x="1642243" y="5953327"/>
            <a:ext cx="1440599" cy="589999"/>
          </a:xfrm>
          <a:prstGeom prst="rect">
            <a:avLst/>
          </a:prstGeom>
          <a:noFill/>
          <a:ln>
            <a:noFill/>
          </a:ln>
        </p:spPr>
        <p:txBody>
          <a:bodyPr lIns="91425" tIns="91425" rIns="91425" bIns="91425" anchor="t" anchorCtr="0">
            <a:noAutofit/>
          </a:bodyPr>
          <a:lstStyle/>
          <a:p>
            <a:r>
              <a:rPr lang="en" dirty="0">
                <a:rtl val="0"/>
              </a:rPr>
              <a:t>3D Analysis</a:t>
            </a:r>
          </a:p>
        </p:txBody>
      </p:sp>
      <p:pic>
        <p:nvPicPr>
          <p:cNvPr id="2" name="Picture 1"/>
          <p:cNvPicPr>
            <a:picLocks noChangeAspect="1"/>
          </p:cNvPicPr>
          <p:nvPr/>
        </p:nvPicPr>
        <p:blipFill>
          <a:blip r:embed="rId4"/>
          <a:stretch>
            <a:fillRect/>
          </a:stretch>
        </p:blipFill>
        <p:spPr>
          <a:xfrm>
            <a:off x="544247" y="1259445"/>
            <a:ext cx="3146010" cy="1353123"/>
          </a:xfrm>
          <a:prstGeom prst="rect">
            <a:avLst/>
          </a:prstGeom>
        </p:spPr>
      </p:pic>
      <p:pic>
        <p:nvPicPr>
          <p:cNvPr id="3" name="Picture 2"/>
          <p:cNvPicPr>
            <a:picLocks noChangeAspect="1"/>
          </p:cNvPicPr>
          <p:nvPr/>
        </p:nvPicPr>
        <p:blipFill>
          <a:blip r:embed="rId5"/>
          <a:stretch>
            <a:fillRect/>
          </a:stretch>
        </p:blipFill>
        <p:spPr>
          <a:xfrm>
            <a:off x="5020588" y="1293615"/>
            <a:ext cx="3417092" cy="1284781"/>
          </a:xfrm>
          <a:prstGeom prst="rect">
            <a:avLst/>
          </a:prstGeom>
        </p:spPr>
      </p:pic>
      <p:pic>
        <p:nvPicPr>
          <p:cNvPr id="2052" name="Picture 4" descr="https://lh5.googleusercontent.com/jfSNwrWz4GwXsnwruQZXicXQO54MpiZKhkKLVwzdjbES9mNRKNPw0czgfBMREkgl_2TvRa8_hSg1Ke3J2b9iDMlvp3zSfNeSnNamFCef9JWe5zxxFa9K9nUOgSYMRGz6I6f-JKa7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1287" y="2644368"/>
            <a:ext cx="3427576" cy="346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85666"/>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Shape 119"/>
          <p:cNvSpPr txBox="1">
            <a:spLocks noGrp="1"/>
          </p:cNvSpPr>
          <p:nvPr>
            <p:ph sz="quarter" idx="13"/>
          </p:nvPr>
        </p:nvSpPr>
        <p:spPr>
          <a:xfrm>
            <a:off x="485423" y="990602"/>
            <a:ext cx="4085783" cy="2849562"/>
          </a:xfrm>
          <a:prstGeom prst="rect">
            <a:avLst/>
          </a:prstGeom>
        </p:spPr>
        <p:txBody>
          <a:bodyPr lIns="91425" tIns="91425" rIns="91425" bIns="91425" anchor="t" anchorCtr="0">
            <a:noAutofit/>
          </a:bodyPr>
          <a:lstStyle/>
          <a:p>
            <a:pPr marL="0" indent="0">
              <a:spcBef>
                <a:spcPts val="0"/>
              </a:spcBef>
              <a:buNone/>
            </a:pPr>
            <a:endParaRPr lang="en" dirty="0" smtClean="0"/>
          </a:p>
          <a:p>
            <a:pPr marL="0" indent="0">
              <a:spcBef>
                <a:spcPts val="0"/>
              </a:spcBef>
              <a:buNone/>
            </a:pPr>
            <a:r>
              <a:rPr lang="en" b="1" dirty="0"/>
              <a:t>Centerline Velocity at </a:t>
            </a:r>
            <a:r>
              <a:rPr lang="en" b="1" dirty="0" smtClean="0"/>
              <a:t>Re=2000</a:t>
            </a:r>
            <a:endParaRPr lang="en" dirty="0"/>
          </a:p>
          <a:p>
            <a:pPr marL="0" indent="0">
              <a:spcBef>
                <a:spcPts val="0"/>
              </a:spcBef>
              <a:buNone/>
            </a:pPr>
            <a:endParaRPr lang="en" dirty="0"/>
          </a:p>
          <a:p>
            <a:pPr marL="0" indent="0">
              <a:spcBef>
                <a:spcPts val="0"/>
              </a:spcBef>
              <a:buNone/>
            </a:pPr>
            <a:r>
              <a:rPr lang="en" dirty="0" smtClean="0"/>
              <a:t>The </a:t>
            </a:r>
            <a:r>
              <a:rPr lang="en" dirty="0"/>
              <a:t>velocity contour </a:t>
            </a:r>
            <a:r>
              <a:rPr lang="en" dirty="0" smtClean="0"/>
              <a:t>starts changing </a:t>
            </a:r>
            <a:r>
              <a:rPr lang="en" dirty="0"/>
              <a:t>up to 0.5 </a:t>
            </a:r>
            <a:r>
              <a:rPr lang="en" dirty="0" smtClean="0"/>
              <a:t>in from </a:t>
            </a:r>
            <a:r>
              <a:rPr lang="en" dirty="0"/>
              <a:t>the </a:t>
            </a:r>
            <a:r>
              <a:rPr lang="en" dirty="0" smtClean="0"/>
              <a:t>wall, which </a:t>
            </a:r>
            <a:r>
              <a:rPr lang="en" dirty="0"/>
              <a:t>shows the distance in </a:t>
            </a:r>
            <a:r>
              <a:rPr lang="en" dirty="0" smtClean="0"/>
              <a:t>which </a:t>
            </a:r>
            <a:r>
              <a:rPr lang="en" dirty="0"/>
              <a:t>the wall will </a:t>
            </a:r>
            <a:r>
              <a:rPr lang="en" dirty="0" smtClean="0"/>
              <a:t>affect the velocity </a:t>
            </a:r>
            <a:r>
              <a:rPr lang="en" dirty="0"/>
              <a:t>profile of the flow</a:t>
            </a:r>
          </a:p>
        </p:txBody>
      </p:sp>
      <p:sp>
        <p:nvSpPr>
          <p:cNvPr id="118" name="Shape 118"/>
          <p:cNvSpPr txBox="1">
            <a:spLocks noGrp="1"/>
          </p:cNvSpPr>
          <p:nvPr>
            <p:ph type="title"/>
          </p:nvPr>
        </p:nvSpPr>
        <p:spPr>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sz="2600" b="1">
                <a:solidFill>
                  <a:schemeClr val="dk1"/>
                </a:solidFill>
              </a:rPr>
              <a:t>Trade Studies:</a:t>
            </a:r>
            <a:r>
              <a:rPr lang="en" sz="2400" b="1">
                <a:solidFill>
                  <a:schemeClr val="dk1"/>
                </a:solidFill>
              </a:rPr>
              <a:t>3D Numerical Analysis</a:t>
            </a:r>
          </a:p>
          <a:p>
            <a:pPr>
              <a:spcBef>
                <a:spcPts val="0"/>
              </a:spcBef>
              <a:buNone/>
            </a:pPr>
            <a:endParaRPr/>
          </a:p>
        </p:txBody>
      </p:sp>
      <p:pic>
        <p:nvPicPr>
          <p:cNvPr id="123" name="Shape 123"/>
          <p:cNvPicPr preferRelativeResize="0"/>
          <p:nvPr/>
        </p:nvPicPr>
        <p:blipFill>
          <a:blip r:embed="rId3">
            <a:alphaModFix/>
          </a:blip>
          <a:stretch>
            <a:fillRect/>
          </a:stretch>
        </p:blipFill>
        <p:spPr>
          <a:xfrm>
            <a:off x="457203" y="3733668"/>
            <a:ext cx="6138775" cy="2231667"/>
          </a:xfrm>
          <a:prstGeom prst="rect">
            <a:avLst/>
          </a:prstGeom>
          <a:noFill/>
          <a:ln>
            <a:noFill/>
          </a:ln>
        </p:spPr>
      </p:pic>
      <p:pic>
        <p:nvPicPr>
          <p:cNvPr id="532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7" y="914400"/>
            <a:ext cx="3852863"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90170"/>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Shape 129"/>
          <p:cNvSpPr txBox="1">
            <a:spLocks noGrp="1"/>
          </p:cNvSpPr>
          <p:nvPr>
            <p:ph sz="quarter" idx="13"/>
          </p:nvPr>
        </p:nvSpPr>
        <p:spPr>
          <a:xfrm>
            <a:off x="485423" y="911578"/>
            <a:ext cx="4045131" cy="845874"/>
          </a:xfrm>
          <a:prstGeom prst="rect">
            <a:avLst/>
          </a:prstGeom>
        </p:spPr>
        <p:txBody>
          <a:bodyPr lIns="91425" tIns="91425" rIns="91425" bIns="91425" anchor="t" anchorCtr="0">
            <a:noAutofit/>
          </a:bodyPr>
          <a:lstStyle/>
          <a:p>
            <a:pPr marL="0" indent="0" rtl="0">
              <a:spcBef>
                <a:spcPts val="0"/>
              </a:spcBef>
              <a:buNone/>
            </a:pPr>
            <a:r>
              <a:rPr lang="en" sz="1600" b="1" dirty="0" smtClean="0"/>
              <a:t>Velocity along the width (z-axis) </a:t>
            </a:r>
            <a:r>
              <a:rPr lang="en" sz="1600" b="1" dirty="0"/>
              <a:t>at several </a:t>
            </a:r>
            <a:r>
              <a:rPr lang="en" sz="1600" b="1" dirty="0" smtClean="0"/>
              <a:t>cuts through </a:t>
            </a:r>
            <a:r>
              <a:rPr lang="en" sz="1600" b="1" dirty="0"/>
              <a:t>the flow </a:t>
            </a:r>
            <a:r>
              <a:rPr lang="en" sz="1600" b="1" dirty="0" smtClean="0"/>
              <a:t>for Re=100</a:t>
            </a:r>
            <a:endParaRPr lang="en" sz="1600" b="1" dirty="0"/>
          </a:p>
          <a:p>
            <a:pPr>
              <a:spcBef>
                <a:spcPts val="0"/>
              </a:spcBef>
              <a:buNone/>
            </a:pPr>
            <a:endParaRPr sz="1600" b="1" dirty="0"/>
          </a:p>
        </p:txBody>
      </p:sp>
      <p:sp>
        <p:nvSpPr>
          <p:cNvPr id="128" name="Shape 128"/>
          <p:cNvSpPr txBox="1">
            <a:spLocks noGrp="1"/>
          </p:cNvSpPr>
          <p:nvPr>
            <p:ph type="title"/>
          </p:nvPr>
        </p:nvSpPr>
        <p:spPr>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sz="2600" b="1">
                <a:solidFill>
                  <a:schemeClr val="dk1"/>
                </a:solidFill>
              </a:rPr>
              <a:t>Trade Studies:</a:t>
            </a:r>
            <a:r>
              <a:rPr lang="en" sz="2400" b="1">
                <a:solidFill>
                  <a:schemeClr val="dk1"/>
                </a:solidFill>
              </a:rPr>
              <a:t>3D Numerical Analysis</a:t>
            </a:r>
          </a:p>
          <a:p>
            <a:pPr>
              <a:spcBef>
                <a:spcPts val="0"/>
              </a:spcBef>
              <a:buNone/>
            </a:pPr>
            <a:endParaRPr/>
          </a:p>
        </p:txBody>
      </p:sp>
      <p:pic>
        <p:nvPicPr>
          <p:cNvPr id="130" name="Shape 130"/>
          <p:cNvPicPr preferRelativeResize="0"/>
          <p:nvPr/>
        </p:nvPicPr>
        <p:blipFill rotWithShape="1">
          <a:blip r:embed="rId3">
            <a:alphaModFix/>
          </a:blip>
          <a:srcRect r="2712"/>
          <a:stretch/>
        </p:blipFill>
        <p:spPr>
          <a:xfrm>
            <a:off x="235453" y="1757451"/>
            <a:ext cx="4067129" cy="3991700"/>
          </a:xfrm>
          <a:prstGeom prst="rect">
            <a:avLst/>
          </a:prstGeom>
          <a:noFill/>
          <a:ln>
            <a:noFill/>
          </a:ln>
        </p:spPr>
      </p:pic>
      <p:pic>
        <p:nvPicPr>
          <p:cNvPr id="131" name="Shape 131"/>
          <p:cNvPicPr preferRelativeResize="0"/>
          <p:nvPr/>
        </p:nvPicPr>
        <p:blipFill>
          <a:blip r:embed="rId4">
            <a:alphaModFix/>
          </a:blip>
          <a:stretch>
            <a:fillRect/>
          </a:stretch>
        </p:blipFill>
        <p:spPr>
          <a:xfrm>
            <a:off x="4637700" y="1850433"/>
            <a:ext cx="4117524" cy="3898717"/>
          </a:xfrm>
          <a:prstGeom prst="rect">
            <a:avLst/>
          </a:prstGeom>
          <a:noFill/>
          <a:ln>
            <a:noFill/>
          </a:ln>
        </p:spPr>
      </p:pic>
      <p:sp>
        <p:nvSpPr>
          <p:cNvPr id="132" name="Shape 132"/>
          <p:cNvSpPr txBox="1"/>
          <p:nvPr/>
        </p:nvSpPr>
        <p:spPr>
          <a:xfrm>
            <a:off x="4530554" y="906135"/>
            <a:ext cx="4120499" cy="640799"/>
          </a:xfrm>
          <a:prstGeom prst="rect">
            <a:avLst/>
          </a:prstGeom>
          <a:noFill/>
          <a:ln>
            <a:noFill/>
          </a:ln>
        </p:spPr>
        <p:txBody>
          <a:bodyPr lIns="91425" tIns="91425" rIns="91425" bIns="91425" anchor="t" anchorCtr="0">
            <a:noAutofit/>
          </a:bodyPr>
          <a:lstStyle/>
          <a:p>
            <a:pPr marL="342900" indent="-88900">
              <a:spcBef>
                <a:spcPts val="520"/>
              </a:spcBef>
              <a:buClr>
                <a:srgbClr val="000000"/>
              </a:buClr>
              <a:buSzPct val="78571"/>
              <a:buFont typeface="Arial"/>
              <a:buNone/>
            </a:pPr>
            <a:r>
              <a:rPr lang="en" sz="1600" b="1" dirty="0" smtClean="0">
                <a:rtl val="0"/>
              </a:rPr>
              <a:t>Velocity along the width (z-axis) </a:t>
            </a:r>
            <a:r>
              <a:rPr lang="en" sz="1600" b="1" dirty="0">
                <a:rtl val="0"/>
              </a:rPr>
              <a:t>at </a:t>
            </a:r>
            <a:r>
              <a:rPr lang="en" sz="1600" b="1" dirty="0" smtClean="0">
                <a:rtl val="0"/>
              </a:rPr>
              <a:t>several </a:t>
            </a:r>
            <a:r>
              <a:rPr lang="en" sz="1600" b="1" dirty="0" smtClean="0">
                <a:rtl val="0"/>
              </a:rPr>
              <a:t>cuts </a:t>
            </a:r>
            <a:r>
              <a:rPr lang="en" sz="1600" b="1" dirty="0">
                <a:rtl val="0"/>
              </a:rPr>
              <a:t>through the flow for </a:t>
            </a:r>
            <a:r>
              <a:rPr lang="en" sz="1600" b="1" dirty="0" smtClean="0">
                <a:rtl val="0"/>
              </a:rPr>
              <a:t>Re=2000</a:t>
            </a:r>
            <a:endParaRPr lang="en" sz="1600" b="1" dirty="0">
              <a:rtl val="0"/>
            </a:endParaRPr>
          </a:p>
        </p:txBody>
      </p:sp>
    </p:spTree>
    <p:extLst>
      <p:ext uri="{BB962C8B-B14F-4D97-AF65-F5344CB8AC3E}">
        <p14:creationId xmlns:p14="http://schemas.microsoft.com/office/powerpoint/2010/main" val="1608987289"/>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8" name="Shape 138"/>
              <p:cNvSpPr txBox="1">
                <a:spLocks noGrp="1"/>
              </p:cNvSpPr>
              <p:nvPr>
                <p:ph sz="quarter" idx="13"/>
              </p:nvPr>
            </p:nvSpPr>
            <p:spPr>
              <a:prstGeom prst="rect">
                <a:avLst/>
              </a:prstGeom>
            </p:spPr>
            <p:txBody>
              <a:bodyPr lIns="91425" tIns="91425" rIns="91425" bIns="91425" anchor="t" anchorCtr="0">
                <a:noAutofit/>
              </a:bodyPr>
              <a:lstStyle/>
              <a:p>
                <a:pPr rtl="0">
                  <a:spcBef>
                    <a:spcPts val="0"/>
                  </a:spcBef>
                  <a:buNone/>
                </a:pPr>
                <a:r>
                  <a:rPr lang="en" b="1" dirty="0" smtClean="0"/>
                  <a:t>Temperature Profile along the center for Re=100 and q’’=5.651 </a:t>
                </a:r>
                <a14:m>
                  <m:oMath xmlns:m="http://schemas.openxmlformats.org/officeDocument/2006/math">
                    <m:f>
                      <m:fPr>
                        <m:ctrlPr>
                          <a:rPr lang="en" b="1" i="1" smtClean="0">
                            <a:latin typeface="Cambria Math"/>
                          </a:rPr>
                        </m:ctrlPr>
                      </m:fPr>
                      <m:num>
                        <m:r>
                          <a:rPr lang="en-US" b="1" i="1" smtClean="0">
                            <a:latin typeface="Cambria Math" panose="02040503050406030204" pitchFamily="18" charset="0"/>
                          </a:rPr>
                          <m:t>𝑾</m:t>
                        </m:r>
                      </m:num>
                      <m:den>
                        <m:sSup>
                          <m:sSupPr>
                            <m:ctrlPr>
                              <a:rPr lang="en" b="1" i="1" smtClean="0">
                                <a:latin typeface="Cambria Math"/>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𝟐</m:t>
                            </m:r>
                          </m:sup>
                        </m:sSup>
                      </m:den>
                    </m:f>
                  </m:oMath>
                </a14:m>
                <a:endParaRPr lang="en" b="1" dirty="0"/>
              </a:p>
              <a:p>
                <a:pPr>
                  <a:spcBef>
                    <a:spcPts val="0"/>
                  </a:spcBef>
                  <a:buNone/>
                </a:pPr>
                <a:endParaRPr b="1" dirty="0"/>
              </a:p>
            </p:txBody>
          </p:sp>
        </mc:Choice>
        <mc:Fallback xmlns="">
          <p:sp>
            <p:nvSpPr>
              <p:cNvPr id="138" name="Shape 138"/>
              <p:cNvSpPr txBox="1">
                <a:spLocks noGrp="1" noRot="1" noChangeAspect="1" noMove="1" noResize="1" noEditPoints="1" noAdjustHandles="1" noChangeArrowheads="1" noChangeShapeType="1" noTextEdit="1"/>
              </p:cNvSpPr>
              <p:nvPr>
                <p:ph type="body" idx="1"/>
              </p:nvPr>
            </p:nvSpPr>
            <p:spPr>
              <a:xfrm>
                <a:off x="457200" y="650975"/>
                <a:ext cx="8229600" cy="3943799"/>
              </a:xfrm>
              <a:prstGeom prst="rect">
                <a:avLst/>
              </a:prstGeom>
              <a:blipFill rotWithShape="0">
                <a:blip r:embed="rId3"/>
                <a:stretch>
                  <a:fillRect/>
                </a:stretch>
              </a:blipFill>
            </p:spPr>
            <p:txBody>
              <a:bodyPr/>
              <a:lstStyle/>
              <a:p>
                <a:r>
                  <a:rPr lang="en-US">
                    <a:noFill/>
                  </a:rPr>
                  <a:t> </a:t>
                </a:r>
              </a:p>
            </p:txBody>
          </p:sp>
        </mc:Fallback>
      </mc:AlternateContent>
      <p:sp>
        <p:nvSpPr>
          <p:cNvPr id="137" name="Shape 137"/>
          <p:cNvSpPr txBox="1">
            <a:spLocks noGrp="1"/>
          </p:cNvSpPr>
          <p:nvPr>
            <p:ph type="title"/>
          </p:nvPr>
        </p:nvSpPr>
        <p:spPr>
          <a:xfrm>
            <a:off x="722312" y="211667"/>
            <a:ext cx="6242932" cy="778933"/>
          </a:xfrm>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sz="2600" b="1" dirty="0">
                <a:solidFill>
                  <a:schemeClr val="dk1"/>
                </a:solidFill>
              </a:rPr>
              <a:t>Trade Studies:</a:t>
            </a:r>
            <a:r>
              <a:rPr lang="en" sz="2400" b="1" dirty="0">
                <a:solidFill>
                  <a:schemeClr val="dk1"/>
                </a:solidFill>
              </a:rPr>
              <a:t>3D Numerical Analysis</a:t>
            </a:r>
          </a:p>
          <a:p>
            <a:pPr>
              <a:spcBef>
                <a:spcPts val="0"/>
              </a:spcBef>
              <a:buNone/>
            </a:pPr>
            <a:endParaRPr dirty="0"/>
          </a:p>
        </p:txBody>
      </p:sp>
      <p:pic>
        <p:nvPicPr>
          <p:cNvPr id="2" name="Picture 1"/>
          <p:cNvPicPr>
            <a:picLocks noChangeAspect="1"/>
          </p:cNvPicPr>
          <p:nvPr/>
        </p:nvPicPr>
        <p:blipFill>
          <a:blip r:embed="rId4"/>
          <a:stretch>
            <a:fillRect/>
          </a:stretch>
        </p:blipFill>
        <p:spPr>
          <a:xfrm>
            <a:off x="700771" y="1425471"/>
            <a:ext cx="6475639" cy="4840140"/>
          </a:xfrm>
          <a:prstGeom prst="rect">
            <a:avLst/>
          </a:prstGeom>
        </p:spPr>
      </p:pic>
    </p:spTree>
    <p:extLst>
      <p:ext uri="{BB962C8B-B14F-4D97-AF65-F5344CB8AC3E}">
        <p14:creationId xmlns:p14="http://schemas.microsoft.com/office/powerpoint/2010/main" val="749602151"/>
      </p:ext>
    </p:extLst>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6" name="Shape 146"/>
              <p:cNvSpPr txBox="1">
                <a:spLocks noGrp="1"/>
              </p:cNvSpPr>
              <p:nvPr>
                <p:ph sz="quarter" idx="13"/>
              </p:nvPr>
            </p:nvSpPr>
            <p:spPr>
              <a:prstGeom prst="rect">
                <a:avLst/>
              </a:prstGeom>
            </p:spPr>
            <p:txBody>
              <a:bodyPr lIns="91425" tIns="91425" rIns="91425" bIns="91425" anchor="t" anchorCtr="0">
                <a:noAutofit/>
              </a:bodyPr>
              <a:lstStyle/>
              <a:p>
                <a:pPr>
                  <a:spcBef>
                    <a:spcPts val="0"/>
                  </a:spcBef>
                  <a:buNone/>
                </a:pPr>
                <a:r>
                  <a:rPr lang="en-US" dirty="0" smtClean="0"/>
                  <a:t>Bulk </a:t>
                </a:r>
                <a:r>
                  <a:rPr lang="en-US" dirty="0" smtClean="0"/>
                  <a:t>temperature </a:t>
                </a:r>
                <a:r>
                  <a:rPr lang="en-US" dirty="0" smtClean="0"/>
                  <a:t>along the x (m) distance for both </a:t>
                </a:r>
                <a:r>
                  <a:rPr lang="en-US" dirty="0" smtClean="0"/>
                  <a:t>3D </a:t>
                </a:r>
                <a:r>
                  <a:rPr lang="en-US" dirty="0" smtClean="0"/>
                  <a:t>and 2D </a:t>
                </a:r>
                <a:r>
                  <a:rPr lang="en-US" dirty="0" smtClean="0"/>
                  <a:t>at</a:t>
                </a:r>
              </a:p>
              <a:p>
                <a:pPr>
                  <a:spcBef>
                    <a:spcPts val="0"/>
                  </a:spcBef>
                  <a:buNone/>
                </a:pPr>
                <a:r>
                  <a:rPr lang="en-US" dirty="0" smtClean="0"/>
                  <a:t>Re=100 </a:t>
                </a:r>
                <a:r>
                  <a:rPr lang="en-US" dirty="0" smtClean="0"/>
                  <a:t>and q’’=5.651 </a:t>
                </a:r>
                <a14:m>
                  <m:oMath xmlns:m="http://schemas.openxmlformats.org/officeDocument/2006/math">
                    <m:f>
                      <m:fPr>
                        <m:ctrlPr>
                          <a:rPr lang="en-US" i="1" smtClean="0">
                            <a:latin typeface="Cambria Math"/>
                          </a:rPr>
                        </m:ctrlPr>
                      </m:fPr>
                      <m:num>
                        <m:r>
                          <a:rPr lang="en-US" b="0" i="1" smtClean="0">
                            <a:latin typeface="Cambria Math" panose="02040503050406030204" pitchFamily="18" charset="0"/>
                          </a:rPr>
                          <m:t>𝑊</m:t>
                        </m:r>
                      </m:num>
                      <m:den>
                        <m:sSup>
                          <m:sSupPr>
                            <m:ctrlPr>
                              <a:rPr lang="en-US" i="1" smtClean="0">
                                <a:latin typeface="Cambria Math"/>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a14:m>
                <a:endParaRPr lang="en-US" dirty="0" smtClean="0"/>
              </a:p>
              <a:p>
                <a:pPr>
                  <a:spcBef>
                    <a:spcPts val="0"/>
                  </a:spcBef>
                  <a:buNone/>
                </a:pPr>
                <a:endParaRPr dirty="0"/>
              </a:p>
            </p:txBody>
          </p:sp>
        </mc:Choice>
        <mc:Fallback>
          <p:sp>
            <p:nvSpPr>
              <p:cNvPr id="146" name="Shape 146"/>
              <p:cNvSpPr txBox="1">
                <a:spLocks noGrp="1" noRot="1" noChangeAspect="1" noMove="1" noResize="1" noEditPoints="1" noAdjustHandles="1" noChangeArrowheads="1" noChangeShapeType="1" noTextEdit="1"/>
              </p:cNvSpPr>
              <p:nvPr>
                <p:ph sz="quarter" idx="13"/>
              </p:nvPr>
            </p:nvSpPr>
            <p:spPr>
              <a:prstGeom prst="rect">
                <a:avLst/>
              </a:prstGeom>
              <a:blipFill rotWithShape="1">
                <a:blip r:embed="rId3"/>
                <a:stretch>
                  <a:fillRect l="-816"/>
                </a:stretch>
              </a:blipFill>
            </p:spPr>
            <p:txBody>
              <a:bodyPr/>
              <a:lstStyle/>
              <a:p>
                <a:r>
                  <a:rPr lang="en-US">
                    <a:noFill/>
                  </a:rPr>
                  <a:t> </a:t>
                </a:r>
              </a:p>
            </p:txBody>
          </p:sp>
        </mc:Fallback>
      </mc:AlternateContent>
      <p:sp>
        <p:nvSpPr>
          <p:cNvPr id="145" name="Shape 145"/>
          <p:cNvSpPr txBox="1">
            <a:spLocks noGrp="1"/>
          </p:cNvSpPr>
          <p:nvPr>
            <p:ph type="title"/>
          </p:nvPr>
        </p:nvSpPr>
        <p:spPr>
          <a:prstGeom prst="rect">
            <a:avLst/>
          </a:prstGeom>
        </p:spPr>
        <p:txBody>
          <a:bodyPr lIns="91425" tIns="91425" rIns="91425" bIns="91425" anchor="t" anchorCtr="0">
            <a:noAutofit/>
          </a:bodyPr>
          <a:lstStyle/>
          <a:p>
            <a:pPr lvl="0" rtl="0">
              <a:spcBef>
                <a:spcPts val="0"/>
              </a:spcBef>
              <a:buClr>
                <a:schemeClr val="dk1"/>
              </a:buClr>
              <a:buSzPct val="42307"/>
              <a:buFont typeface="Arial"/>
              <a:buNone/>
            </a:pPr>
            <a:r>
              <a:rPr lang="en" sz="2600" b="1">
                <a:solidFill>
                  <a:schemeClr val="dk1"/>
                </a:solidFill>
              </a:rPr>
              <a:t>Trade Studies:</a:t>
            </a:r>
            <a:r>
              <a:rPr lang="en" sz="2400" b="1">
                <a:solidFill>
                  <a:schemeClr val="dk1"/>
                </a:solidFill>
              </a:rPr>
              <a:t>3D Numerical Analysis</a:t>
            </a:r>
          </a:p>
          <a:p>
            <a:pPr>
              <a:spcBef>
                <a:spcPts val="0"/>
              </a:spcBef>
              <a:buNone/>
            </a:pPr>
            <a:endParaRPr/>
          </a:p>
        </p:txBody>
      </p:sp>
      <p:pic>
        <p:nvPicPr>
          <p:cNvPr id="1026" name="Picture 2" descr="https://lh3.googleusercontent.com/t_Mc4o-kk4XgFojN-O_oKLUtYWcy3kB7I-Dr1DqnIKJ7K2Ayxku61MmtwCxfK0kNY4VZZQinWoS-k3GevGwnDOq4w9PY6sPvKyWgXZR7OfP3CSSImLCZWdRfN6zq01GyZUEeV_cuig"/>
          <p:cNvPicPr>
            <a:picLocks noChangeAspect="1" noChangeArrowheads="1"/>
          </p:cNvPicPr>
          <p:nvPr/>
        </p:nvPicPr>
        <p:blipFill rotWithShape="1">
          <a:blip r:embed="rId4">
            <a:extLst>
              <a:ext uri="{28A0092B-C50C-407E-A947-70E740481C1C}">
                <a14:useLocalDpi xmlns:a14="http://schemas.microsoft.com/office/drawing/2010/main" val="0"/>
              </a:ext>
            </a:extLst>
          </a:blip>
          <a:srcRect t="10424"/>
          <a:stretch/>
        </p:blipFill>
        <p:spPr bwMode="auto">
          <a:xfrm>
            <a:off x="4800600" y="2743200"/>
            <a:ext cx="4007100" cy="30980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srcRect t="11831" r="1604" b="4089"/>
          <a:stretch/>
        </p:blipFill>
        <p:spPr>
          <a:xfrm>
            <a:off x="228600" y="2743200"/>
            <a:ext cx="4316767" cy="3098047"/>
          </a:xfrm>
          <a:prstGeom prst="rect">
            <a:avLst/>
          </a:prstGeom>
        </p:spPr>
      </p:pic>
      <p:sp>
        <p:nvSpPr>
          <p:cNvPr id="4" name="Rectangle 3"/>
          <p:cNvSpPr/>
          <p:nvPr/>
        </p:nvSpPr>
        <p:spPr>
          <a:xfrm>
            <a:off x="1800849" y="5841247"/>
            <a:ext cx="1242648" cy="338554"/>
          </a:xfrm>
          <a:prstGeom prst="rect">
            <a:avLst/>
          </a:prstGeom>
          <a:noFill/>
        </p:spPr>
        <p:txBody>
          <a:bodyPr wrap="none" lIns="91440" tIns="45720" rIns="91440" bIns="45720">
            <a:spAutoFit/>
          </a:bodyPr>
          <a:lstStyle/>
          <a:p>
            <a:pPr algn="ctr"/>
            <a:r>
              <a:rPr lang="en-US" sz="1600" dirty="0" smtClean="0">
                <a:ln w="0"/>
                <a:effectLst>
                  <a:outerShdw blurRad="38100" dist="19050" dir="2700000" algn="tl" rotWithShape="0">
                    <a:srgbClr val="000000">
                      <a:alpha val="40000"/>
                    </a:srgbClr>
                  </a:outerShdw>
                </a:effectLst>
                <a:rtl val="0"/>
              </a:rPr>
              <a:t>3D analysis</a:t>
            </a:r>
            <a:endParaRPr lang="en-US" sz="1600" dirty="0">
              <a:ln w="0"/>
              <a:effectLst>
                <a:outerShdw blurRad="38100" dist="19050" dir="2700000" algn="tl" rotWithShape="0">
                  <a:srgbClr val="000000">
                    <a:alpha val="40000"/>
                  </a:srgbClr>
                </a:outerShdw>
              </a:effectLst>
              <a:rtl val="0"/>
            </a:endParaRPr>
          </a:p>
        </p:txBody>
      </p:sp>
      <p:sp>
        <p:nvSpPr>
          <p:cNvPr id="5" name="Rectangle 4"/>
          <p:cNvSpPr/>
          <p:nvPr/>
        </p:nvSpPr>
        <p:spPr>
          <a:xfrm>
            <a:off x="6115500" y="5841247"/>
            <a:ext cx="1377300" cy="369332"/>
          </a:xfrm>
          <a:prstGeom prst="rect">
            <a:avLst/>
          </a:prstGeom>
          <a:noFill/>
        </p:spPr>
        <p:txBody>
          <a:bodyPr wrap="none" lIns="91440" tIns="45720" rIns="91440" bIns="45720">
            <a:spAutoFit/>
          </a:bodyPr>
          <a:lstStyle/>
          <a:p>
            <a:pPr algn="ctr"/>
            <a:r>
              <a:rPr lang="en-US" sz="1800" dirty="0" smtClean="0">
                <a:ln w="0"/>
                <a:effectLst>
                  <a:outerShdw blurRad="38100" dist="19050" dir="2700000" algn="tl" rotWithShape="0">
                    <a:srgbClr val="000000">
                      <a:alpha val="40000"/>
                    </a:srgbClr>
                  </a:outerShdw>
                </a:effectLst>
                <a:rtl val="0"/>
              </a:rPr>
              <a:t>2D analysis</a:t>
            </a:r>
            <a:endParaRPr lang="en-US" sz="1800" dirty="0">
              <a:ln w="0"/>
              <a:effectLst>
                <a:outerShdw blurRad="38100" dist="19050" dir="2700000" algn="tl" rotWithShape="0">
                  <a:srgbClr val="000000">
                    <a:alpha val="40000"/>
                  </a:srgbClr>
                </a:outerShdw>
              </a:effectLst>
              <a:rtl val="0"/>
            </a:endParaRPr>
          </a:p>
        </p:txBody>
      </p:sp>
      <mc:AlternateContent xmlns:mc="http://schemas.openxmlformats.org/markup-compatibility/2006">
        <mc:Choice xmlns:a14="http://schemas.microsoft.com/office/drawing/2010/main" Requires="a14">
          <p:sp>
            <p:nvSpPr>
              <p:cNvPr id="7" name="TextBox 6"/>
              <p:cNvSpPr txBox="1"/>
              <p:nvPr/>
            </p:nvSpPr>
            <p:spPr>
              <a:xfrm>
                <a:off x="1635515" y="1905000"/>
                <a:ext cx="1573316" cy="6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tl val="0"/>
                            </a:rPr>
                          </m:ctrlPr>
                        </m:sSubPr>
                        <m:e>
                          <m:r>
                            <a:rPr lang="en-US" i="1" smtClean="0">
                              <a:latin typeface="Cambria Math" panose="02040503050406030204" pitchFamily="18" charset="0"/>
                              <a:rtl val="0"/>
                            </a:rPr>
                            <m:t>𝑇</m:t>
                          </m:r>
                        </m:e>
                        <m:sub>
                          <m:r>
                            <a:rPr lang="en-US" i="1" smtClean="0">
                              <a:latin typeface="Cambria Math" panose="02040503050406030204" pitchFamily="18" charset="0"/>
                              <a:rtl val="0"/>
                            </a:rPr>
                            <m:t>𝑏</m:t>
                          </m:r>
                        </m:sub>
                      </m:sSub>
                      <m:r>
                        <a:rPr lang="en-US" i="1" smtClean="0">
                          <a:latin typeface="Cambria Math" panose="02040503050406030204" pitchFamily="18" charset="0"/>
                          <a:rtl val="0"/>
                        </a:rPr>
                        <m:t>=</m:t>
                      </m:r>
                      <m:f>
                        <m:fPr>
                          <m:ctrlPr>
                            <a:rPr lang="en-US" i="1" smtClean="0">
                              <a:latin typeface="Cambria Math"/>
                              <a:rtl val="0"/>
                            </a:rPr>
                          </m:ctrlPr>
                        </m:fPr>
                        <m:num>
                          <m:nary>
                            <m:naryPr>
                              <m:ctrlPr>
                                <a:rPr lang="en-US" i="1" smtClean="0">
                                  <a:latin typeface="Cambria Math"/>
                                  <a:rtl val="0"/>
                                </a:rPr>
                              </m:ctrlPr>
                            </m:naryPr>
                            <m:sub>
                              <m:r>
                                <m:rPr>
                                  <m:brk m:alnAt="23"/>
                                </m:rPr>
                                <a:rPr lang="en-US" i="1" smtClean="0">
                                  <a:latin typeface="Cambria Math" panose="02040503050406030204" pitchFamily="18" charset="0"/>
                                  <a:rtl val="0"/>
                                </a:rPr>
                                <m:t>0</m:t>
                              </m:r>
                            </m:sub>
                            <m:sup>
                              <m:r>
                                <a:rPr lang="en-US" i="1" smtClean="0">
                                  <a:latin typeface="Cambria Math" panose="02040503050406030204" pitchFamily="18" charset="0"/>
                                  <a:rtl val="0"/>
                                </a:rPr>
                                <m:t>𝑊</m:t>
                              </m:r>
                            </m:sup>
                            <m:e>
                              <m:nary>
                                <m:naryPr>
                                  <m:ctrlPr>
                                    <a:rPr lang="en-US" i="1" smtClean="0">
                                      <a:latin typeface="Cambria Math"/>
                                      <a:rtl val="0"/>
                                    </a:rPr>
                                  </m:ctrlPr>
                                </m:naryPr>
                                <m:sub>
                                  <m:r>
                                    <m:rPr>
                                      <m:brk m:alnAt="23"/>
                                    </m:rPr>
                                    <a:rPr lang="en-US" i="1" smtClean="0">
                                      <a:latin typeface="Cambria Math" panose="02040503050406030204" pitchFamily="18" charset="0"/>
                                      <a:rtl val="0"/>
                                    </a:rPr>
                                    <m:t>0</m:t>
                                  </m:r>
                                </m:sub>
                                <m:sup>
                                  <m:r>
                                    <a:rPr lang="en-US" i="1" smtClean="0">
                                      <a:latin typeface="Cambria Math" panose="02040503050406030204" pitchFamily="18" charset="0"/>
                                      <a:rtl val="0"/>
                                    </a:rPr>
                                    <m:t>𝐻</m:t>
                                  </m:r>
                                </m:sup>
                                <m:e>
                                  <m:r>
                                    <a:rPr lang="en-US" i="1" smtClean="0">
                                      <a:latin typeface="Cambria Math" panose="02040503050406030204" pitchFamily="18" charset="0"/>
                                      <a:rtl val="0"/>
                                    </a:rPr>
                                    <m:t>𝑢𝑇𝑑𝑦𝑑𝑧</m:t>
                                  </m:r>
                                </m:e>
                              </m:nary>
                            </m:e>
                          </m:nary>
                        </m:num>
                        <m:den>
                          <m:nary>
                            <m:naryPr>
                              <m:ctrlPr>
                                <a:rPr lang="en-US" i="1" smtClean="0">
                                  <a:latin typeface="Cambria Math"/>
                                  <a:rtl val="0"/>
                                </a:rPr>
                              </m:ctrlPr>
                            </m:naryPr>
                            <m:sub>
                              <m:r>
                                <m:rPr>
                                  <m:brk m:alnAt="23"/>
                                </m:rPr>
                                <a:rPr lang="en-US" i="1" smtClean="0">
                                  <a:latin typeface="Cambria Math" panose="02040503050406030204" pitchFamily="18" charset="0"/>
                                  <a:rtl val="0"/>
                                </a:rPr>
                                <m:t>0</m:t>
                              </m:r>
                            </m:sub>
                            <m:sup>
                              <m:r>
                                <a:rPr lang="en-US" i="1" smtClean="0">
                                  <a:latin typeface="Cambria Math" panose="02040503050406030204" pitchFamily="18" charset="0"/>
                                  <a:rtl val="0"/>
                                </a:rPr>
                                <m:t>𝑊</m:t>
                              </m:r>
                            </m:sup>
                            <m:e>
                              <m:nary>
                                <m:naryPr>
                                  <m:ctrlPr>
                                    <a:rPr lang="en-US" i="1" smtClean="0">
                                      <a:latin typeface="Cambria Math"/>
                                      <a:rtl val="0"/>
                                    </a:rPr>
                                  </m:ctrlPr>
                                </m:naryPr>
                                <m:sub>
                                  <m:r>
                                    <m:rPr>
                                      <m:brk m:alnAt="23"/>
                                    </m:rPr>
                                    <a:rPr lang="en-US" i="1" smtClean="0">
                                      <a:latin typeface="Cambria Math" panose="02040503050406030204" pitchFamily="18" charset="0"/>
                                      <a:rtl val="0"/>
                                    </a:rPr>
                                    <m:t>0</m:t>
                                  </m:r>
                                </m:sub>
                                <m:sup>
                                  <m:r>
                                    <a:rPr lang="en-US" i="1" smtClean="0">
                                      <a:latin typeface="Cambria Math" panose="02040503050406030204" pitchFamily="18" charset="0"/>
                                      <a:rtl val="0"/>
                                    </a:rPr>
                                    <m:t>𝐻</m:t>
                                  </m:r>
                                </m:sup>
                                <m:e>
                                  <m:r>
                                    <a:rPr lang="en-US" i="1" smtClean="0">
                                      <a:latin typeface="Cambria Math" panose="02040503050406030204" pitchFamily="18" charset="0"/>
                                      <a:rtl val="0"/>
                                    </a:rPr>
                                    <m:t>𝑢𝑑𝑦𝑑𝑧</m:t>
                                  </m:r>
                                </m:e>
                              </m:nary>
                            </m:e>
                          </m:nary>
                        </m:den>
                      </m:f>
                    </m:oMath>
                  </m:oMathPara>
                </a14:m>
                <a:endParaRPr lang="en-US" dirty="0">
                  <a:rtl val="0"/>
                </a:endParaRPr>
              </a:p>
            </p:txBody>
          </p:sp>
        </mc:Choice>
        <mc:Fallback>
          <p:sp>
            <p:nvSpPr>
              <p:cNvPr id="7" name="TextBox 6"/>
              <p:cNvSpPr txBox="1">
                <a:spLocks noRot="1" noChangeAspect="1" noMove="1" noResize="1" noEditPoints="1" noAdjustHandles="1" noChangeArrowheads="1" noChangeShapeType="1" noTextEdit="1"/>
              </p:cNvSpPr>
              <p:nvPr/>
            </p:nvSpPr>
            <p:spPr>
              <a:xfrm>
                <a:off x="1635515" y="1905000"/>
                <a:ext cx="1573316" cy="61632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6245888" y="1904999"/>
                <a:ext cx="1116524" cy="616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tl val="0"/>
                            </a:rPr>
                          </m:ctrlPr>
                        </m:sSubPr>
                        <m:e>
                          <m:r>
                            <a:rPr lang="en-US" i="1" smtClean="0">
                              <a:latin typeface="Cambria Math" panose="02040503050406030204" pitchFamily="18" charset="0"/>
                              <a:rtl val="0"/>
                            </a:rPr>
                            <m:t>𝑇</m:t>
                          </m:r>
                        </m:e>
                        <m:sub>
                          <m:r>
                            <a:rPr lang="en-US" i="1" smtClean="0">
                              <a:latin typeface="Cambria Math" panose="02040503050406030204" pitchFamily="18" charset="0"/>
                              <a:rtl val="0"/>
                            </a:rPr>
                            <m:t>𝑏</m:t>
                          </m:r>
                        </m:sub>
                      </m:sSub>
                      <m:r>
                        <a:rPr lang="en-US" i="1" smtClean="0">
                          <a:latin typeface="Cambria Math" panose="02040503050406030204" pitchFamily="18" charset="0"/>
                          <a:rtl val="0"/>
                        </a:rPr>
                        <m:t>=</m:t>
                      </m:r>
                      <m:f>
                        <m:fPr>
                          <m:ctrlPr>
                            <a:rPr lang="en-US" i="1" smtClean="0">
                              <a:latin typeface="Cambria Math"/>
                              <a:rtl val="0"/>
                            </a:rPr>
                          </m:ctrlPr>
                        </m:fPr>
                        <m:num>
                          <m:nary>
                            <m:naryPr>
                              <m:ctrlPr>
                                <a:rPr lang="en-US" i="1" smtClean="0">
                                  <a:latin typeface="Cambria Math"/>
                                  <a:rtl val="0"/>
                                </a:rPr>
                              </m:ctrlPr>
                            </m:naryPr>
                            <m:sub>
                              <m:r>
                                <m:rPr>
                                  <m:brk m:alnAt="23"/>
                                </m:rPr>
                                <a:rPr lang="en-US" i="1" smtClean="0">
                                  <a:latin typeface="Cambria Math" panose="02040503050406030204" pitchFamily="18" charset="0"/>
                                  <a:rtl val="0"/>
                                </a:rPr>
                                <m:t>0</m:t>
                              </m:r>
                            </m:sub>
                            <m:sup>
                              <m:r>
                                <a:rPr lang="en-US" i="1" smtClean="0">
                                  <a:latin typeface="Cambria Math" panose="02040503050406030204" pitchFamily="18" charset="0"/>
                                  <a:rtl val="0"/>
                                </a:rPr>
                                <m:t>𝐻</m:t>
                              </m:r>
                            </m:sup>
                            <m:e>
                              <m:r>
                                <a:rPr lang="en-US" i="1" smtClean="0">
                                  <a:latin typeface="Cambria Math" panose="02040503050406030204" pitchFamily="18" charset="0"/>
                                  <a:rtl val="0"/>
                                </a:rPr>
                                <m:t>𝑢𝑇𝑑𝑦</m:t>
                              </m:r>
                            </m:e>
                          </m:nary>
                        </m:num>
                        <m:den>
                          <m:nary>
                            <m:naryPr>
                              <m:ctrlPr>
                                <a:rPr lang="en-US" i="1" smtClean="0">
                                  <a:latin typeface="Cambria Math"/>
                                  <a:rtl val="0"/>
                                </a:rPr>
                              </m:ctrlPr>
                            </m:naryPr>
                            <m:sub>
                              <m:r>
                                <m:rPr>
                                  <m:brk m:alnAt="23"/>
                                </m:rPr>
                                <a:rPr lang="en-US" i="1" smtClean="0">
                                  <a:latin typeface="Cambria Math" panose="02040503050406030204" pitchFamily="18" charset="0"/>
                                  <a:rtl val="0"/>
                                </a:rPr>
                                <m:t>0</m:t>
                              </m:r>
                            </m:sub>
                            <m:sup>
                              <m:r>
                                <a:rPr lang="en-US" i="1" smtClean="0">
                                  <a:latin typeface="Cambria Math" panose="02040503050406030204" pitchFamily="18" charset="0"/>
                                  <a:rtl val="0"/>
                                </a:rPr>
                                <m:t>𝐻</m:t>
                              </m:r>
                            </m:sup>
                            <m:e>
                              <m:r>
                                <a:rPr lang="en-US" i="1" smtClean="0">
                                  <a:latin typeface="Cambria Math" panose="02040503050406030204" pitchFamily="18" charset="0"/>
                                  <a:rtl val="0"/>
                                </a:rPr>
                                <m:t>𝑢𝑑𝑦</m:t>
                              </m:r>
                            </m:e>
                          </m:nary>
                        </m:den>
                      </m:f>
                    </m:oMath>
                  </m:oMathPara>
                </a14:m>
                <a:endParaRPr lang="en-US" dirty="0">
                  <a:rtl val="0"/>
                </a:endParaRPr>
              </a:p>
            </p:txBody>
          </p:sp>
        </mc:Choice>
        <mc:Fallback>
          <p:sp>
            <p:nvSpPr>
              <p:cNvPr id="8" name="TextBox 7"/>
              <p:cNvSpPr txBox="1">
                <a:spLocks noRot="1" noChangeAspect="1" noMove="1" noResize="1" noEditPoints="1" noAdjustHandles="1" noChangeArrowheads="1" noChangeShapeType="1" noTextEdit="1"/>
              </p:cNvSpPr>
              <p:nvPr/>
            </p:nvSpPr>
            <p:spPr>
              <a:xfrm>
                <a:off x="6245888" y="1904999"/>
                <a:ext cx="1116524" cy="616323"/>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8903383"/>
      </p:ext>
    </p:extLst>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 name="Shape 154"/>
              <p:cNvSpPr txBox="1">
                <a:spLocks noGrp="1"/>
              </p:cNvSpPr>
              <p:nvPr>
                <p:ph sz="quarter" idx="13"/>
              </p:nvPr>
            </p:nvSpPr>
            <p:spPr>
              <a:prstGeom prst="rect">
                <a:avLst/>
              </a:prstGeom>
            </p:spPr>
            <p:txBody>
              <a:bodyPr lIns="91425" tIns="91425" rIns="91425" bIns="91425" anchor="t" anchorCtr="0">
                <a:noAutofit/>
              </a:bodyPr>
              <a:lstStyle/>
              <a:p>
                <a:pPr rtl="0">
                  <a:spcBef>
                    <a:spcPts val="0"/>
                  </a:spcBef>
                  <a:buNone/>
                </a:pPr>
                <a:r>
                  <a:rPr lang="en" b="1" dirty="0" smtClean="0"/>
                  <a:t>Wall temperature for Re=100 and q’’=5.651</a:t>
                </a:r>
                <a14:m>
                  <m:oMath xmlns:m="http://schemas.openxmlformats.org/officeDocument/2006/math">
                    <m:f>
                      <m:fPr>
                        <m:ctrlPr>
                          <a:rPr lang="en" b="1" i="1" smtClean="0">
                            <a:latin typeface="Cambria Math"/>
                          </a:rPr>
                        </m:ctrlPr>
                      </m:fPr>
                      <m:num>
                        <m:r>
                          <a:rPr lang="en-US" b="1" i="1" smtClean="0">
                            <a:latin typeface="Cambria Math" panose="02040503050406030204" pitchFamily="18" charset="0"/>
                          </a:rPr>
                          <m:t>𝑾</m:t>
                        </m:r>
                      </m:num>
                      <m:den>
                        <m:sSup>
                          <m:sSupPr>
                            <m:ctrlPr>
                              <a:rPr lang="en" b="1" i="1" smtClean="0">
                                <a:latin typeface="Cambria Math"/>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𝟐</m:t>
                            </m:r>
                          </m:sup>
                        </m:sSup>
                      </m:den>
                    </m:f>
                  </m:oMath>
                </a14:m>
                <a:endParaRPr lang="en" b="1" dirty="0"/>
              </a:p>
              <a:p>
                <a:pPr>
                  <a:spcBef>
                    <a:spcPts val="0"/>
                  </a:spcBef>
                  <a:buNone/>
                </a:pPr>
                <a:endParaRPr b="1" dirty="0"/>
              </a:p>
            </p:txBody>
          </p:sp>
        </mc:Choice>
        <mc:Fallback xmlns="">
          <p:sp>
            <p:nvSpPr>
              <p:cNvPr id="154" name="Shape 154"/>
              <p:cNvSpPr txBox="1">
                <a:spLocks noGrp="1" noRot="1" noChangeAspect="1" noMove="1" noResize="1" noEditPoints="1" noAdjustHandles="1" noChangeArrowheads="1" noChangeShapeType="1" noTextEdit="1"/>
              </p:cNvSpPr>
              <p:nvPr>
                <p:ph type="body" idx="1"/>
              </p:nvPr>
            </p:nvSpPr>
            <p:spPr>
              <a:xfrm>
                <a:off x="457200" y="582000"/>
                <a:ext cx="8229600" cy="3979500"/>
              </a:xfrm>
              <a:prstGeom prst="rect">
                <a:avLst/>
              </a:prstGeom>
              <a:blipFill rotWithShape="0">
                <a:blip r:embed="rId3"/>
                <a:stretch>
                  <a:fillRect/>
                </a:stretch>
              </a:blipFill>
            </p:spPr>
            <p:txBody>
              <a:bodyPr/>
              <a:lstStyle/>
              <a:p>
                <a:r>
                  <a:rPr lang="en-US">
                    <a:noFill/>
                  </a:rPr>
                  <a:t> </a:t>
                </a:r>
              </a:p>
            </p:txBody>
          </p:sp>
        </mc:Fallback>
      </mc:AlternateContent>
      <p:sp>
        <p:nvSpPr>
          <p:cNvPr id="153" name="Shape 153"/>
          <p:cNvSpPr txBox="1">
            <a:spLocks noGrp="1"/>
          </p:cNvSpPr>
          <p:nvPr>
            <p:ph type="title"/>
          </p:nvPr>
        </p:nvSpPr>
        <p:spPr>
          <a:xfrm>
            <a:off x="722312" y="211667"/>
            <a:ext cx="6242932" cy="778933"/>
          </a:xfrm>
          <a:prstGeom prst="rect">
            <a:avLst/>
          </a:prstGeom>
        </p:spPr>
        <p:txBody>
          <a:bodyPr lIns="91425" tIns="91425" rIns="91425" bIns="91425" anchor="t" anchorCtr="0">
            <a:noAutofit/>
          </a:bodyPr>
          <a:lstStyle/>
          <a:p>
            <a:pPr>
              <a:spcBef>
                <a:spcPts val="0"/>
              </a:spcBef>
              <a:buNone/>
            </a:pPr>
            <a:r>
              <a:rPr lang="en" sz="2600" b="1" dirty="0">
                <a:solidFill>
                  <a:schemeClr val="dk1"/>
                </a:solidFill>
              </a:rPr>
              <a:t>Trade Studies:</a:t>
            </a:r>
            <a:r>
              <a:rPr lang="en" sz="2400" b="1" dirty="0">
                <a:solidFill>
                  <a:schemeClr val="dk1"/>
                </a:solidFill>
              </a:rPr>
              <a:t>3D Numerical Analysis</a:t>
            </a:r>
          </a:p>
        </p:txBody>
      </p:sp>
      <p:pic>
        <p:nvPicPr>
          <p:cNvPr id="2" name="Picture 1"/>
          <p:cNvPicPr>
            <a:picLocks noChangeAspect="1"/>
          </p:cNvPicPr>
          <p:nvPr/>
        </p:nvPicPr>
        <p:blipFill>
          <a:blip r:embed="rId4"/>
          <a:stretch>
            <a:fillRect/>
          </a:stretch>
        </p:blipFill>
        <p:spPr>
          <a:xfrm>
            <a:off x="193901" y="1671307"/>
            <a:ext cx="8689340" cy="3967493"/>
          </a:xfrm>
          <a:prstGeom prst="rect">
            <a:avLst/>
          </a:prstGeom>
        </p:spPr>
      </p:pic>
    </p:spTree>
    <p:extLst>
      <p:ext uri="{BB962C8B-B14F-4D97-AF65-F5344CB8AC3E}">
        <p14:creationId xmlns:p14="http://schemas.microsoft.com/office/powerpoint/2010/main" val="2414993623"/>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80" name="Shape 180"/>
              <p:cNvSpPr txBox="1">
                <a:spLocks noGrp="1"/>
              </p:cNvSpPr>
              <p:nvPr>
                <p:ph sz="quarter" idx="13"/>
              </p:nvPr>
            </p:nvSpPr>
            <p:spPr>
              <a:prstGeom prst="rect">
                <a:avLst/>
              </a:prstGeom>
            </p:spPr>
            <p:txBody>
              <a:bodyPr lIns="91425" tIns="91425" rIns="91425" bIns="91425" anchor="t" anchorCtr="0">
                <a:noAutofit/>
              </a:bodyPr>
              <a:lstStyle/>
              <a:p>
                <a:pPr marL="0" indent="0">
                  <a:spcBef>
                    <a:spcPts val="0"/>
                  </a:spcBef>
                  <a:buNone/>
                </a:pPr>
                <a:r>
                  <a:rPr lang="en" sz="1800" b="1" dirty="0" smtClean="0">
                    <a:solidFill>
                      <a:schemeClr val="dk1"/>
                    </a:solidFill>
                    <a:latin typeface="Times New Roman"/>
                    <a:ea typeface="Times New Roman"/>
                    <a:cs typeface="Times New Roman"/>
                    <a:sym typeface="Times New Roman"/>
                  </a:rPr>
                  <a:t>3D and 2D </a:t>
                </a:r>
                <a:r>
                  <a:rPr lang="en" sz="1800" b="1" dirty="0" smtClean="0">
                    <a:solidFill>
                      <a:schemeClr val="dk1"/>
                    </a:solidFill>
                    <a:latin typeface="Times New Roman"/>
                    <a:ea typeface="Times New Roman"/>
                    <a:cs typeface="Times New Roman"/>
                    <a:sym typeface="Times New Roman"/>
                  </a:rPr>
                  <a:t>pressure </a:t>
                </a:r>
                <a:r>
                  <a:rPr lang="en" sz="1800" b="1" dirty="0" smtClean="0">
                    <a:solidFill>
                      <a:schemeClr val="dk1"/>
                    </a:solidFill>
                    <a:latin typeface="Times New Roman"/>
                    <a:ea typeface="Times New Roman"/>
                    <a:cs typeface="Times New Roman"/>
                    <a:sym typeface="Times New Roman"/>
                  </a:rPr>
                  <a:t>drop along the centerline at </a:t>
                </a:r>
                <a:r>
                  <a:rPr lang="en" sz="1800" b="1" dirty="0">
                    <a:solidFill>
                      <a:schemeClr val="dk1"/>
                    </a:solidFill>
                    <a:latin typeface="Times New Roman"/>
                    <a:ea typeface="Times New Roman"/>
                    <a:cs typeface="Times New Roman"/>
                    <a:sym typeface="Times New Roman"/>
                  </a:rPr>
                  <a:t>Re=100 and </a:t>
                </a:r>
                <a:r>
                  <a:rPr lang="en" sz="1800" b="1" dirty="0" smtClean="0">
                    <a:solidFill>
                      <a:schemeClr val="dk1"/>
                    </a:solidFill>
                    <a:latin typeface="Times New Roman"/>
                    <a:ea typeface="Times New Roman"/>
                    <a:cs typeface="Times New Roman"/>
                    <a:sym typeface="Times New Roman"/>
                  </a:rPr>
                  <a:t>q’’=5.651</a:t>
                </a:r>
                <a14:m>
                  <m:oMath xmlns:m="http://schemas.openxmlformats.org/officeDocument/2006/math">
                    <m:f>
                      <m:fPr>
                        <m:ctrlPr>
                          <a:rPr lang="en" sz="1800" b="1" i="1" smtClean="0">
                            <a:solidFill>
                              <a:schemeClr val="dk1"/>
                            </a:solidFill>
                            <a:latin typeface="Cambria Math"/>
                            <a:cs typeface="Times New Roman"/>
                            <a:sym typeface="Times New Roman"/>
                          </a:rPr>
                        </m:ctrlPr>
                      </m:fPr>
                      <m:num>
                        <m:r>
                          <a:rPr lang="en-US" sz="1800" b="1" i="1" smtClean="0">
                            <a:solidFill>
                              <a:schemeClr val="dk1"/>
                            </a:solidFill>
                            <a:latin typeface="Cambria Math" panose="02040503050406030204" pitchFamily="18" charset="0"/>
                            <a:cs typeface="Times New Roman"/>
                            <a:sym typeface="Times New Roman"/>
                          </a:rPr>
                          <m:t>𝑾</m:t>
                        </m:r>
                      </m:num>
                      <m:den>
                        <m:sSup>
                          <m:sSupPr>
                            <m:ctrlPr>
                              <a:rPr lang="en" sz="1800" b="1" i="1" smtClean="0">
                                <a:solidFill>
                                  <a:schemeClr val="dk1"/>
                                </a:solidFill>
                                <a:latin typeface="Cambria Math"/>
                                <a:cs typeface="Times New Roman"/>
                                <a:sym typeface="Times New Roman"/>
                              </a:rPr>
                            </m:ctrlPr>
                          </m:sSupPr>
                          <m:e>
                            <m:r>
                              <a:rPr lang="en-US" sz="1800" b="1" i="1" smtClean="0">
                                <a:solidFill>
                                  <a:schemeClr val="dk1"/>
                                </a:solidFill>
                                <a:latin typeface="Cambria Math" panose="02040503050406030204" pitchFamily="18" charset="0"/>
                                <a:cs typeface="Times New Roman"/>
                                <a:sym typeface="Times New Roman"/>
                              </a:rPr>
                              <m:t>𝒎</m:t>
                            </m:r>
                          </m:e>
                          <m:sup>
                            <m:r>
                              <a:rPr lang="en-US" sz="1800" b="1" i="1" smtClean="0">
                                <a:solidFill>
                                  <a:schemeClr val="dk1"/>
                                </a:solidFill>
                                <a:latin typeface="Cambria Math" panose="02040503050406030204" pitchFamily="18" charset="0"/>
                                <a:cs typeface="Times New Roman"/>
                                <a:sym typeface="Times New Roman"/>
                              </a:rPr>
                              <m:t>𝟐</m:t>
                            </m:r>
                          </m:sup>
                        </m:sSup>
                      </m:den>
                    </m:f>
                  </m:oMath>
                </a14:m>
                <a:endParaRPr lang="en" sz="1800" b="1" dirty="0">
                  <a:solidFill>
                    <a:schemeClr val="dk1"/>
                  </a:solidFill>
                  <a:latin typeface="Times New Roman"/>
                  <a:ea typeface="Times New Roman"/>
                  <a:cs typeface="Times New Roman"/>
                  <a:sym typeface="Times New Roman"/>
                </a:endParaRPr>
              </a:p>
            </p:txBody>
          </p:sp>
        </mc:Choice>
        <mc:Fallback>
          <p:sp>
            <p:nvSpPr>
              <p:cNvPr id="180" name="Shape 180"/>
              <p:cNvSpPr txBox="1">
                <a:spLocks noGrp="1" noRot="1" noChangeAspect="1" noMove="1" noResize="1" noEditPoints="1" noAdjustHandles="1" noChangeArrowheads="1" noChangeShapeType="1" noTextEdit="1"/>
              </p:cNvSpPr>
              <p:nvPr>
                <p:ph sz="quarter" idx="13"/>
              </p:nvPr>
            </p:nvSpPr>
            <p:spPr>
              <a:prstGeom prst="rect">
                <a:avLst/>
              </a:prstGeom>
              <a:blipFill rotWithShape="1">
                <a:blip r:embed="rId3"/>
                <a:stretch>
                  <a:fillRect l="-668"/>
                </a:stretch>
              </a:blipFill>
            </p:spPr>
            <p:txBody>
              <a:bodyPr/>
              <a:lstStyle/>
              <a:p>
                <a:r>
                  <a:rPr lang="en-US">
                    <a:noFill/>
                  </a:rPr>
                  <a:t> </a:t>
                </a:r>
              </a:p>
            </p:txBody>
          </p:sp>
        </mc:Fallback>
      </mc:AlternateContent>
      <p:sp>
        <p:nvSpPr>
          <p:cNvPr id="179" name="Shape 179"/>
          <p:cNvSpPr txBox="1">
            <a:spLocks noGrp="1"/>
          </p:cNvSpPr>
          <p:nvPr>
            <p:ph type="title"/>
          </p:nvPr>
        </p:nvSpPr>
        <p:spPr>
          <a:xfrm>
            <a:off x="722312" y="211667"/>
            <a:ext cx="6242932" cy="778933"/>
          </a:xfrm>
          <a:prstGeom prst="rect">
            <a:avLst/>
          </a:prstGeom>
        </p:spPr>
        <p:txBody>
          <a:bodyPr lIns="91425" tIns="91425" rIns="91425" bIns="91425" anchor="t" anchorCtr="0">
            <a:noAutofit/>
          </a:bodyPr>
          <a:lstStyle/>
          <a:p>
            <a:pPr>
              <a:spcBef>
                <a:spcPts val="0"/>
              </a:spcBef>
              <a:buNone/>
            </a:pPr>
            <a:r>
              <a:rPr lang="en" sz="2600" b="1" dirty="0">
                <a:solidFill>
                  <a:schemeClr val="dk1"/>
                </a:solidFill>
              </a:rPr>
              <a:t>Trade Studies:</a:t>
            </a:r>
            <a:r>
              <a:rPr lang="en" sz="2400" b="1" dirty="0">
                <a:solidFill>
                  <a:schemeClr val="dk1"/>
                </a:solidFill>
              </a:rPr>
              <a:t>3D Numerical Analysis</a:t>
            </a:r>
          </a:p>
        </p:txBody>
      </p:sp>
      <p:pic>
        <p:nvPicPr>
          <p:cNvPr id="182" name="Shape 182"/>
          <p:cNvPicPr preferRelativeResize="0"/>
          <p:nvPr/>
        </p:nvPicPr>
        <p:blipFill>
          <a:blip r:embed="rId4">
            <a:alphaModFix/>
          </a:blip>
          <a:stretch>
            <a:fillRect/>
          </a:stretch>
        </p:blipFill>
        <p:spPr>
          <a:xfrm>
            <a:off x="4403008" y="2194967"/>
            <a:ext cx="4262524" cy="3291840"/>
          </a:xfrm>
          <a:prstGeom prst="rect">
            <a:avLst/>
          </a:prstGeom>
          <a:noFill/>
          <a:ln>
            <a:noFill/>
          </a:ln>
        </p:spPr>
      </p:pic>
      <p:sp>
        <p:nvSpPr>
          <p:cNvPr id="183" name="Shape 183"/>
          <p:cNvSpPr txBox="1"/>
          <p:nvPr/>
        </p:nvSpPr>
        <p:spPr>
          <a:xfrm>
            <a:off x="1515396" y="5638800"/>
            <a:ext cx="1477199" cy="522800"/>
          </a:xfrm>
          <a:prstGeom prst="rect">
            <a:avLst/>
          </a:prstGeom>
          <a:noFill/>
          <a:ln>
            <a:noFill/>
          </a:ln>
        </p:spPr>
        <p:txBody>
          <a:bodyPr lIns="91425" tIns="91425" rIns="91425" bIns="91425" anchor="t" anchorCtr="0">
            <a:noAutofit/>
          </a:bodyPr>
          <a:lstStyle/>
          <a:p>
            <a:pPr algn="ctr"/>
            <a:r>
              <a:rPr lang="en" sz="1800" b="1" dirty="0">
                <a:rtl val="0"/>
              </a:rPr>
              <a:t>3D case</a:t>
            </a:r>
          </a:p>
        </p:txBody>
      </p:sp>
      <p:sp>
        <p:nvSpPr>
          <p:cNvPr id="184" name="Shape 184"/>
          <p:cNvSpPr txBox="1"/>
          <p:nvPr/>
        </p:nvSpPr>
        <p:spPr>
          <a:xfrm>
            <a:off x="5927520" y="5565400"/>
            <a:ext cx="1213500" cy="669600"/>
          </a:xfrm>
          <a:prstGeom prst="rect">
            <a:avLst/>
          </a:prstGeom>
          <a:noFill/>
          <a:ln>
            <a:noFill/>
          </a:ln>
        </p:spPr>
        <p:txBody>
          <a:bodyPr lIns="91425" tIns="91425" rIns="91425" bIns="91425" anchor="t" anchorCtr="0">
            <a:noAutofit/>
          </a:bodyPr>
          <a:lstStyle/>
          <a:p>
            <a:pPr algn="ctr"/>
            <a:r>
              <a:rPr lang="en" sz="1800" b="1" dirty="0">
                <a:rtl val="0"/>
              </a:rPr>
              <a:t>2D case</a:t>
            </a:r>
          </a:p>
        </p:txBody>
      </p:sp>
      <p:pic>
        <p:nvPicPr>
          <p:cNvPr id="2" name="Picture 1"/>
          <p:cNvPicPr>
            <a:picLocks noChangeAspect="1"/>
          </p:cNvPicPr>
          <p:nvPr/>
        </p:nvPicPr>
        <p:blipFill>
          <a:blip r:embed="rId5"/>
          <a:stretch>
            <a:fillRect/>
          </a:stretch>
        </p:blipFill>
        <p:spPr>
          <a:xfrm>
            <a:off x="295450" y="2280565"/>
            <a:ext cx="3917092" cy="3291840"/>
          </a:xfrm>
          <a:prstGeom prst="rect">
            <a:avLst/>
          </a:prstGeom>
        </p:spPr>
      </p:pic>
    </p:spTree>
    <p:extLst>
      <p:ext uri="{BB962C8B-B14F-4D97-AF65-F5344CB8AC3E}">
        <p14:creationId xmlns:p14="http://schemas.microsoft.com/office/powerpoint/2010/main" val="4076137211"/>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sz="quarter" idx="13"/>
          </p:nvPr>
        </p:nvSpPr>
        <p:spPr>
          <a:xfrm>
            <a:off x="462847" y="1370188"/>
            <a:ext cx="8218199" cy="3887613"/>
          </a:xfrm>
          <a:prstGeom prst="rect">
            <a:avLst/>
          </a:prstGeom>
          <a:noFill/>
          <a:ln>
            <a:noFill/>
          </a:ln>
        </p:spPr>
        <p:txBody>
          <a:bodyPr lIns="0" tIns="0" rIns="0" bIns="0" anchor="t" anchorCtr="0">
            <a:noAutofit/>
          </a:bodyPr>
          <a:lstStyle/>
          <a:p>
            <a:pPr marL="0" marR="0" lvl="0" indent="0" algn="l" rtl="0">
              <a:spcBef>
                <a:spcPts val="0"/>
              </a:spcBef>
              <a:spcAft>
                <a:spcPts val="0"/>
              </a:spcAft>
              <a:buClr>
                <a:schemeClr val="dk1"/>
              </a:buClr>
              <a:buSzPct val="55000"/>
              <a:buNone/>
            </a:pPr>
            <a:r>
              <a:rPr lang="en-US" sz="2000" b="0" i="0" u="none" strike="noStrike" cap="none" baseline="0" dirty="0">
                <a:solidFill>
                  <a:schemeClr val="dk1"/>
                </a:solidFill>
                <a:latin typeface="Arial"/>
                <a:ea typeface="Arial"/>
                <a:cs typeface="Arial"/>
                <a:sym typeface="Arial"/>
              </a:rPr>
              <a:t>•The test rig shall be capable of experimentally determining the flow Reynolds number, local </a:t>
            </a:r>
            <a:r>
              <a:rPr lang="en-US" sz="2000" b="0" i="0" u="none" strike="noStrike" cap="none" baseline="0" dirty="0" err="1">
                <a:solidFill>
                  <a:schemeClr val="dk1"/>
                </a:solidFill>
                <a:latin typeface="Arial"/>
                <a:ea typeface="Arial"/>
                <a:cs typeface="Arial"/>
                <a:sym typeface="Arial"/>
              </a:rPr>
              <a:t>Nusselt</a:t>
            </a:r>
            <a:r>
              <a:rPr lang="en-US" sz="2000" b="0" i="0" u="none" strike="noStrike" cap="none" baseline="0" dirty="0">
                <a:solidFill>
                  <a:schemeClr val="dk1"/>
                </a:solidFill>
                <a:latin typeface="Arial"/>
                <a:ea typeface="Arial"/>
                <a:cs typeface="Arial"/>
                <a:sym typeface="Arial"/>
              </a:rPr>
              <a:t> number (or j factor), and average friction </a:t>
            </a:r>
            <a:r>
              <a:rPr lang="en-US" sz="2000" b="0" i="0" u="none" strike="noStrike" cap="none" baseline="0" dirty="0" smtClean="0">
                <a:solidFill>
                  <a:schemeClr val="dk1"/>
                </a:solidFill>
                <a:latin typeface="Arial"/>
                <a:ea typeface="Arial"/>
                <a:cs typeface="Arial"/>
                <a:sym typeface="Arial"/>
              </a:rPr>
              <a:t>factor</a:t>
            </a:r>
          </a:p>
          <a:p>
            <a:pPr marL="0" marR="0" lvl="0" indent="0" algn="l" rtl="0">
              <a:spcBef>
                <a:spcPts val="0"/>
              </a:spcBef>
              <a:spcAft>
                <a:spcPts val="0"/>
              </a:spcAft>
              <a:buClr>
                <a:schemeClr val="dk1"/>
              </a:buClr>
              <a:buSzPct val="55000"/>
            </a:pPr>
            <a:endParaRPr lang="en-US" sz="2000" b="0" i="0" u="none" strike="noStrike" cap="none" baseline="0" dirty="0">
              <a:solidFill>
                <a:schemeClr val="dk1"/>
              </a:solidFill>
              <a:latin typeface="Arial"/>
              <a:ea typeface="Arial"/>
              <a:cs typeface="Arial"/>
              <a:sym typeface="Arial"/>
            </a:endParaRPr>
          </a:p>
          <a:p>
            <a:pPr marL="0" marR="0" lvl="0" indent="0" algn="l" rtl="0">
              <a:spcBef>
                <a:spcPts val="50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•Airflow through the test rig shall be laminar through the test </a:t>
            </a:r>
            <a:r>
              <a:rPr lang="en-US" sz="2000" b="0" i="0" u="none" strike="noStrike" cap="none" baseline="0" dirty="0" smtClean="0">
                <a:solidFill>
                  <a:schemeClr val="dk1"/>
                </a:solidFill>
                <a:latin typeface="Arial"/>
                <a:ea typeface="Arial"/>
                <a:cs typeface="Arial"/>
                <a:sym typeface="Arial"/>
              </a:rPr>
              <a:t>section,</a:t>
            </a:r>
            <a:r>
              <a:rPr lang="en-US" sz="2000" b="0" i="0" u="none" strike="noStrike" cap="none" dirty="0" smtClean="0">
                <a:solidFill>
                  <a:schemeClr val="dk1"/>
                </a:solidFill>
                <a:latin typeface="Arial"/>
                <a:ea typeface="Arial"/>
                <a:cs typeface="Arial"/>
                <a:sym typeface="Arial"/>
              </a:rPr>
              <a:t> </a:t>
            </a:r>
            <a:r>
              <a:rPr lang="en-US" sz="2000" b="0" i="0" u="none" strike="noStrike" cap="none" baseline="0" dirty="0" smtClean="0">
                <a:solidFill>
                  <a:schemeClr val="dk1"/>
                </a:solidFill>
                <a:latin typeface="Arial"/>
                <a:ea typeface="Arial"/>
                <a:cs typeface="Arial"/>
                <a:sym typeface="Arial"/>
              </a:rPr>
              <a:t>(100 </a:t>
            </a:r>
            <a:r>
              <a:rPr lang="en-US" sz="2000" b="0" i="0" u="none" strike="noStrike" cap="none" baseline="0" dirty="0">
                <a:solidFill>
                  <a:schemeClr val="dk1"/>
                </a:solidFill>
                <a:latin typeface="Arial"/>
                <a:ea typeface="Arial"/>
                <a:cs typeface="Arial"/>
                <a:sym typeface="Arial"/>
              </a:rPr>
              <a:t>&lt;Re&lt;2000</a:t>
            </a:r>
            <a:r>
              <a:rPr lang="en-US" sz="2000" b="0" i="0" u="none" strike="noStrike" cap="none" baseline="0" dirty="0" smtClean="0">
                <a:solidFill>
                  <a:schemeClr val="dk1"/>
                </a:solidFill>
                <a:latin typeface="Arial"/>
                <a:ea typeface="Arial"/>
                <a:cs typeface="Arial"/>
                <a:sym typeface="Arial"/>
              </a:rPr>
              <a:t>)</a:t>
            </a:r>
          </a:p>
          <a:p>
            <a:pPr marL="0" marR="0" lvl="0" indent="0" algn="l" rtl="0">
              <a:spcBef>
                <a:spcPts val="500"/>
              </a:spcBef>
              <a:spcAft>
                <a:spcPts val="0"/>
              </a:spcAft>
              <a:buClr>
                <a:schemeClr val="dk1"/>
              </a:buClr>
              <a:buSzPct val="25000"/>
              <a:buFont typeface="Arial"/>
              <a:buNone/>
            </a:pPr>
            <a:endParaRPr lang="en-US" sz="2000" b="0" i="0" u="none" strike="noStrike" cap="none" baseline="0" dirty="0">
              <a:solidFill>
                <a:schemeClr val="dk1"/>
              </a:solidFill>
              <a:latin typeface="Arial"/>
              <a:ea typeface="Arial"/>
              <a:cs typeface="Arial"/>
              <a:sym typeface="Arial"/>
            </a:endParaRPr>
          </a:p>
          <a:p>
            <a:pPr marL="0" marR="0" lvl="0" indent="0" algn="l" rtl="0">
              <a:spcBef>
                <a:spcPts val="500"/>
              </a:spcBef>
              <a:spcAft>
                <a:spcPts val="0"/>
              </a:spcAft>
              <a:buClr>
                <a:schemeClr val="dk1"/>
              </a:buClr>
              <a:buSzPct val="110000"/>
              <a:buFont typeface="Arial"/>
              <a:buChar char="•"/>
            </a:pPr>
            <a:r>
              <a:rPr lang="en-US" sz="2000" b="0" i="0" u="none" strike="noStrike" cap="none" baseline="0" dirty="0" smtClean="0">
                <a:solidFill>
                  <a:schemeClr val="dk1"/>
                </a:solidFill>
                <a:latin typeface="Arial"/>
                <a:ea typeface="Arial"/>
                <a:cs typeface="Arial"/>
                <a:sym typeface="Arial"/>
              </a:rPr>
              <a:t>Airflow </a:t>
            </a:r>
            <a:r>
              <a:rPr lang="en-US" sz="2000" b="0" i="0" u="none" strike="noStrike" cap="none" baseline="0" dirty="0">
                <a:solidFill>
                  <a:schemeClr val="dk1"/>
                </a:solidFill>
                <a:latin typeface="Arial"/>
                <a:ea typeface="Arial"/>
                <a:cs typeface="Arial"/>
                <a:sym typeface="Arial"/>
              </a:rPr>
              <a:t>should be able to generate a steady-state velocity and pulsating sinusoidal velocity </a:t>
            </a:r>
            <a:r>
              <a:rPr lang="en-US" sz="2000" b="0" i="0" u="none" strike="noStrike" cap="none" baseline="0" dirty="0" smtClean="0">
                <a:solidFill>
                  <a:schemeClr val="dk1"/>
                </a:solidFill>
                <a:latin typeface="Arial"/>
                <a:ea typeface="Arial"/>
                <a:cs typeface="Arial"/>
                <a:sym typeface="Arial"/>
              </a:rPr>
              <a:t>oscillation</a:t>
            </a:r>
          </a:p>
          <a:p>
            <a:pPr marL="0" marR="0" lvl="0" indent="0" algn="l" rtl="0">
              <a:spcBef>
                <a:spcPts val="500"/>
              </a:spcBef>
              <a:spcAft>
                <a:spcPts val="0"/>
              </a:spcAft>
              <a:buClr>
                <a:schemeClr val="dk1"/>
              </a:buClr>
              <a:buSzPct val="110000"/>
            </a:pPr>
            <a:endParaRPr lang="en-US" sz="2000" b="0" i="0" u="none" strike="noStrike" cap="none" baseline="0" dirty="0">
              <a:solidFill>
                <a:schemeClr val="dk1"/>
              </a:solidFill>
              <a:latin typeface="Arial"/>
              <a:ea typeface="Arial"/>
              <a:cs typeface="Arial"/>
              <a:sym typeface="Arial"/>
            </a:endParaRPr>
          </a:p>
          <a:p>
            <a:pPr marL="0" marR="0" lvl="0" indent="0" algn="l" rtl="0">
              <a:spcBef>
                <a:spcPts val="500"/>
              </a:spcBef>
              <a:spcAft>
                <a:spcPts val="0"/>
              </a:spcAft>
              <a:buClr>
                <a:schemeClr val="dk1"/>
              </a:buClr>
              <a:buSzPct val="25000"/>
              <a:buFont typeface="Arial"/>
              <a:buNone/>
            </a:pPr>
            <a:r>
              <a:rPr lang="en-US" sz="2000" b="0" i="0" u="none" strike="noStrike" cap="none" baseline="0" dirty="0">
                <a:solidFill>
                  <a:schemeClr val="dk1"/>
                </a:solidFill>
                <a:latin typeface="Arial"/>
                <a:ea typeface="Arial"/>
                <a:cs typeface="Arial"/>
                <a:sym typeface="Arial"/>
              </a:rPr>
              <a:t>•Data output in transient and time-averaged </a:t>
            </a:r>
            <a:r>
              <a:rPr lang="en-US" sz="2000" b="0" i="0" u="none" strike="noStrike" cap="none" baseline="0" dirty="0" smtClean="0">
                <a:solidFill>
                  <a:schemeClr val="dk1"/>
                </a:solidFill>
                <a:latin typeface="Arial"/>
                <a:ea typeface="Arial"/>
                <a:cs typeface="Arial"/>
                <a:sym typeface="Arial"/>
              </a:rPr>
              <a:t>form</a:t>
            </a:r>
          </a:p>
          <a:p>
            <a:pPr marL="0" marR="0" lvl="0" indent="0" algn="l" rtl="0">
              <a:spcBef>
                <a:spcPts val="500"/>
              </a:spcBef>
              <a:spcAft>
                <a:spcPts val="0"/>
              </a:spcAft>
              <a:buClr>
                <a:schemeClr val="dk1"/>
              </a:buClr>
              <a:buSzPct val="25000"/>
              <a:buFont typeface="Arial"/>
              <a:buNone/>
            </a:pPr>
            <a:endParaRPr lang="en-US">
              <a:solidFill>
                <a:schemeClr val="dk1"/>
              </a:solidFill>
              <a:latin typeface="Arial"/>
              <a:ea typeface="Arial"/>
              <a:cs typeface="Arial"/>
              <a:sym typeface="Arial"/>
            </a:endParaRPr>
          </a:p>
          <a:p>
            <a:pPr marL="0" marR="0" lvl="0" indent="0" algn="l" rtl="0">
              <a:spcBef>
                <a:spcPts val="500"/>
              </a:spcBef>
              <a:spcAft>
                <a:spcPts val="0"/>
              </a:spcAft>
              <a:buClr>
                <a:schemeClr val="dk1"/>
              </a:buClr>
              <a:buSzPct val="25000"/>
              <a:buFont typeface="Arial"/>
              <a:buNone/>
            </a:pPr>
            <a:endParaRPr lang="en-US" sz="2000" b="0" i="0" u="none" strike="noStrike" cap="none" baseline="0" dirty="0">
              <a:solidFill>
                <a:schemeClr val="dk1"/>
              </a:solidFill>
              <a:latin typeface="Arial"/>
              <a:ea typeface="Arial"/>
              <a:cs typeface="Arial"/>
              <a:sym typeface="Arial"/>
            </a:endParaRPr>
          </a:p>
        </p:txBody>
      </p:sp>
      <p:sp>
        <p:nvSpPr>
          <p:cNvPr id="74" name="Shape 74"/>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spcBef>
                <a:spcPts val="0"/>
              </a:spcBef>
              <a:spcAft>
                <a:spcPts val="0"/>
              </a:spcAft>
              <a:buClr>
                <a:schemeClr val="dk1"/>
              </a:buClr>
              <a:buSzPct val="25000"/>
              <a:buFont typeface="Arial"/>
              <a:buNone/>
            </a:pPr>
            <a:r>
              <a:rPr lang="en-US" sz="2600" b="1" i="0" u="none" strike="noStrike" cap="none" baseline="0" dirty="0">
                <a:solidFill>
                  <a:schemeClr val="dk1"/>
                </a:solidFill>
                <a:latin typeface="Arial"/>
                <a:ea typeface="Arial"/>
                <a:cs typeface="Arial"/>
                <a:sym typeface="Arial"/>
              </a:rPr>
              <a:t>Key Requirements</a:t>
            </a:r>
          </a:p>
        </p:txBody>
      </p:sp>
      <p:graphicFrame>
        <p:nvGraphicFramePr>
          <p:cNvPr id="4" name="Object 3"/>
          <p:cNvGraphicFramePr>
            <a:graphicFrameLocks noChangeAspect="1"/>
          </p:cNvGraphicFramePr>
          <p:nvPr>
            <p:extLst>
              <p:ext uri="{D42A27DB-BD31-4B8C-83A1-F6EECF244321}">
                <p14:modId xmlns:p14="http://schemas.microsoft.com/office/powerpoint/2010/main" val="189770045"/>
              </p:ext>
            </p:extLst>
          </p:nvPr>
        </p:nvGraphicFramePr>
        <p:xfrm>
          <a:off x="3810000" y="3962401"/>
          <a:ext cx="2971800" cy="457201"/>
        </p:xfrm>
        <a:graphic>
          <a:graphicData uri="http://schemas.openxmlformats.org/presentationml/2006/ole">
            <mc:AlternateContent xmlns:mc="http://schemas.openxmlformats.org/markup-compatibility/2006">
              <mc:Choice xmlns:v="urn:schemas-microsoft-com:vml" Requires="v">
                <p:oleObj spid="_x0000_s1061" name="Equation" r:id="rId4" imgW="1485900" imgH="228600" progId="Equation.3">
                  <p:embed/>
                </p:oleObj>
              </mc:Choice>
              <mc:Fallback>
                <p:oleObj name="Equation" r:id="rId4" imgW="1485900" imgH="228600" progId="Equation.3">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962401"/>
                        <a:ext cx="2971800" cy="4572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0" name="Shape 190"/>
              <p:cNvSpPr txBox="1">
                <a:spLocks noGrp="1"/>
              </p:cNvSpPr>
              <p:nvPr>
                <p:ph sz="quarter" idx="13"/>
              </p:nvPr>
            </p:nvSpPr>
            <p:spPr>
              <a:prstGeom prst="rect">
                <a:avLst/>
              </a:prstGeom>
            </p:spPr>
            <p:txBody>
              <a:bodyPr lIns="91425" tIns="91425" rIns="91425" bIns="91425" anchor="t" anchorCtr="0">
                <a:noAutofit/>
              </a:bodyPr>
              <a:lstStyle/>
              <a:p>
                <a:pPr marL="0" lvl="0" indent="0" rtl="0">
                  <a:spcBef>
                    <a:spcPts val="0"/>
                  </a:spcBef>
                  <a:buClr>
                    <a:schemeClr val="dk1"/>
                  </a:buClr>
                  <a:buSzPct val="61111"/>
                  <a:buFont typeface="Arial"/>
                  <a:buNone/>
                </a:pPr>
                <a:r>
                  <a:rPr lang="en" sz="1800" b="1" dirty="0" smtClean="0">
                    <a:solidFill>
                      <a:schemeClr val="dk1"/>
                    </a:solidFill>
                    <a:latin typeface="Times New Roman"/>
                    <a:ea typeface="Times New Roman"/>
                    <a:cs typeface="Times New Roman"/>
                    <a:sym typeface="Times New Roman"/>
                  </a:rPr>
                  <a:t>3D and 2D Pressure drop along the centerline at Re=2000 and q’’=113.02 </a:t>
                </a:r>
                <a14:m>
                  <m:oMath xmlns:m="http://schemas.openxmlformats.org/officeDocument/2006/math">
                    <m:f>
                      <m:fPr>
                        <m:ctrlPr>
                          <a:rPr lang="en" sz="1800" b="1" i="1" smtClean="0">
                            <a:solidFill>
                              <a:schemeClr val="dk1"/>
                            </a:solidFill>
                            <a:latin typeface="Cambria Math"/>
                            <a:cs typeface="Times New Roman"/>
                            <a:sym typeface="Times New Roman"/>
                          </a:rPr>
                        </m:ctrlPr>
                      </m:fPr>
                      <m:num>
                        <m:r>
                          <a:rPr lang="en-US" sz="1800" b="1" i="1" smtClean="0">
                            <a:solidFill>
                              <a:schemeClr val="dk1"/>
                            </a:solidFill>
                            <a:latin typeface="Cambria Math" panose="02040503050406030204" pitchFamily="18" charset="0"/>
                            <a:cs typeface="Times New Roman"/>
                            <a:sym typeface="Times New Roman"/>
                          </a:rPr>
                          <m:t>𝑾</m:t>
                        </m:r>
                      </m:num>
                      <m:den>
                        <m:sSup>
                          <m:sSupPr>
                            <m:ctrlPr>
                              <a:rPr lang="en" sz="1800" b="1" i="1" smtClean="0">
                                <a:solidFill>
                                  <a:schemeClr val="dk1"/>
                                </a:solidFill>
                                <a:latin typeface="Cambria Math"/>
                                <a:cs typeface="Times New Roman"/>
                                <a:sym typeface="Times New Roman"/>
                              </a:rPr>
                            </m:ctrlPr>
                          </m:sSupPr>
                          <m:e>
                            <m:r>
                              <a:rPr lang="en-US" sz="1800" b="1" i="1" smtClean="0">
                                <a:solidFill>
                                  <a:schemeClr val="dk1"/>
                                </a:solidFill>
                                <a:latin typeface="Cambria Math" panose="02040503050406030204" pitchFamily="18" charset="0"/>
                                <a:cs typeface="Times New Roman"/>
                                <a:sym typeface="Times New Roman"/>
                              </a:rPr>
                              <m:t>𝒎</m:t>
                            </m:r>
                          </m:e>
                          <m:sup>
                            <m:r>
                              <a:rPr lang="en-US" sz="1800" b="1" i="1" smtClean="0">
                                <a:solidFill>
                                  <a:schemeClr val="dk1"/>
                                </a:solidFill>
                                <a:latin typeface="Cambria Math" panose="02040503050406030204" pitchFamily="18" charset="0"/>
                                <a:cs typeface="Times New Roman"/>
                                <a:sym typeface="Times New Roman"/>
                              </a:rPr>
                              <m:t>𝟐</m:t>
                            </m:r>
                          </m:sup>
                        </m:sSup>
                      </m:den>
                    </m:f>
                  </m:oMath>
                </a14:m>
                <a:endParaRPr lang="en" sz="1800" b="1" dirty="0">
                  <a:solidFill>
                    <a:schemeClr val="dk1"/>
                  </a:solidFill>
                  <a:latin typeface="Times New Roman"/>
                  <a:ea typeface="Times New Roman"/>
                  <a:cs typeface="Times New Roman"/>
                  <a:sym typeface="Times New Roman"/>
                </a:endParaRPr>
              </a:p>
            </p:txBody>
          </p:sp>
        </mc:Choice>
        <mc:Fallback xmlns="">
          <p:sp>
            <p:nvSpPr>
              <p:cNvPr id="190" name="Shape 190"/>
              <p:cNvSpPr txBox="1">
                <a:spLocks noGrp="1" noRot="1" noChangeAspect="1" noMove="1" noResize="1" noEditPoints="1" noAdjustHandles="1" noChangeArrowheads="1" noChangeShapeType="1" noTextEdit="1"/>
              </p:cNvSpPr>
              <p:nvPr>
                <p:ph type="body" idx="1"/>
              </p:nvPr>
            </p:nvSpPr>
            <p:spPr>
              <a:xfrm>
                <a:off x="201300" y="621650"/>
                <a:ext cx="8648699" cy="4122900"/>
              </a:xfrm>
              <a:prstGeom prst="rect">
                <a:avLst/>
              </a:prstGeom>
              <a:blipFill rotWithShape="0">
                <a:blip r:embed="rId3"/>
                <a:stretch>
                  <a:fillRect l="-564"/>
                </a:stretch>
              </a:blipFill>
            </p:spPr>
            <p:txBody>
              <a:bodyPr/>
              <a:lstStyle/>
              <a:p>
                <a:r>
                  <a:rPr lang="en-US">
                    <a:noFill/>
                  </a:rPr>
                  <a:t> </a:t>
                </a:r>
              </a:p>
            </p:txBody>
          </p:sp>
        </mc:Fallback>
      </mc:AlternateContent>
      <p:sp>
        <p:nvSpPr>
          <p:cNvPr id="189" name="Shape 189"/>
          <p:cNvSpPr txBox="1">
            <a:spLocks noGrp="1"/>
          </p:cNvSpPr>
          <p:nvPr>
            <p:ph type="title"/>
          </p:nvPr>
        </p:nvSpPr>
        <p:spPr>
          <a:xfrm>
            <a:off x="722312" y="211667"/>
            <a:ext cx="6242932" cy="778933"/>
          </a:xfrm>
          <a:prstGeom prst="rect">
            <a:avLst/>
          </a:prstGeom>
        </p:spPr>
        <p:txBody>
          <a:bodyPr lIns="91425" tIns="91425" rIns="91425" bIns="91425" anchor="t" anchorCtr="0">
            <a:noAutofit/>
          </a:bodyPr>
          <a:lstStyle/>
          <a:p>
            <a:pPr>
              <a:spcBef>
                <a:spcPts val="0"/>
              </a:spcBef>
              <a:buNone/>
            </a:pPr>
            <a:r>
              <a:rPr lang="en" sz="2600" b="1" dirty="0">
                <a:solidFill>
                  <a:schemeClr val="dk1"/>
                </a:solidFill>
              </a:rPr>
              <a:t>Trade Studies:</a:t>
            </a:r>
            <a:r>
              <a:rPr lang="en" sz="2400" b="1" dirty="0">
                <a:solidFill>
                  <a:schemeClr val="dk1"/>
                </a:solidFill>
              </a:rPr>
              <a:t>3D Numerical Analysis</a:t>
            </a:r>
          </a:p>
        </p:txBody>
      </p:sp>
      <p:pic>
        <p:nvPicPr>
          <p:cNvPr id="192" name="Shape 192"/>
          <p:cNvPicPr preferRelativeResize="0"/>
          <p:nvPr/>
        </p:nvPicPr>
        <p:blipFill>
          <a:blip r:embed="rId4">
            <a:alphaModFix/>
          </a:blip>
          <a:stretch>
            <a:fillRect/>
          </a:stretch>
        </p:blipFill>
        <p:spPr>
          <a:xfrm>
            <a:off x="4580164" y="1752600"/>
            <a:ext cx="3789312" cy="4064852"/>
          </a:xfrm>
          <a:prstGeom prst="rect">
            <a:avLst/>
          </a:prstGeom>
          <a:noFill/>
          <a:ln>
            <a:noFill/>
          </a:ln>
        </p:spPr>
      </p:pic>
      <p:sp>
        <p:nvSpPr>
          <p:cNvPr id="193" name="Shape 193"/>
          <p:cNvSpPr txBox="1"/>
          <p:nvPr/>
        </p:nvSpPr>
        <p:spPr>
          <a:xfrm>
            <a:off x="5943600" y="5846481"/>
            <a:ext cx="1692000" cy="558399"/>
          </a:xfrm>
          <a:prstGeom prst="rect">
            <a:avLst/>
          </a:prstGeom>
          <a:noFill/>
          <a:ln>
            <a:noFill/>
          </a:ln>
        </p:spPr>
        <p:txBody>
          <a:bodyPr lIns="91425" tIns="91425" rIns="91425" bIns="91425" anchor="t" anchorCtr="0">
            <a:noAutofit/>
          </a:bodyPr>
          <a:lstStyle/>
          <a:p>
            <a:pPr algn="ctr"/>
            <a:r>
              <a:rPr lang="en" sz="1800" b="1" dirty="0">
                <a:rtl val="0"/>
              </a:rPr>
              <a:t>2D case</a:t>
            </a:r>
          </a:p>
        </p:txBody>
      </p:sp>
      <p:sp>
        <p:nvSpPr>
          <p:cNvPr id="194" name="Shape 194"/>
          <p:cNvSpPr txBox="1"/>
          <p:nvPr/>
        </p:nvSpPr>
        <p:spPr>
          <a:xfrm>
            <a:off x="1618242" y="5825977"/>
            <a:ext cx="1692000" cy="558399"/>
          </a:xfrm>
          <a:prstGeom prst="rect">
            <a:avLst/>
          </a:prstGeom>
          <a:noFill/>
          <a:ln>
            <a:noFill/>
          </a:ln>
        </p:spPr>
        <p:txBody>
          <a:bodyPr lIns="91425" tIns="91425" rIns="91425" bIns="91425" anchor="t" anchorCtr="0">
            <a:noAutofit/>
          </a:bodyPr>
          <a:lstStyle/>
          <a:p>
            <a:pPr algn="ctr"/>
            <a:r>
              <a:rPr lang="en" sz="1800" b="1" dirty="0">
                <a:rtl val="0"/>
              </a:rPr>
              <a:t>3D case</a:t>
            </a:r>
          </a:p>
        </p:txBody>
      </p:sp>
      <p:pic>
        <p:nvPicPr>
          <p:cNvPr id="2" name="Picture 1"/>
          <p:cNvPicPr>
            <a:picLocks noChangeAspect="1"/>
          </p:cNvPicPr>
          <p:nvPr/>
        </p:nvPicPr>
        <p:blipFill>
          <a:blip r:embed="rId5"/>
          <a:stretch>
            <a:fillRect/>
          </a:stretch>
        </p:blipFill>
        <p:spPr>
          <a:xfrm>
            <a:off x="186722" y="2170544"/>
            <a:ext cx="4408023" cy="3655433"/>
          </a:xfrm>
          <a:prstGeom prst="rect">
            <a:avLst/>
          </a:prstGeom>
        </p:spPr>
      </p:pic>
    </p:spTree>
    <p:extLst>
      <p:ext uri="{BB962C8B-B14F-4D97-AF65-F5344CB8AC3E}">
        <p14:creationId xmlns:p14="http://schemas.microsoft.com/office/powerpoint/2010/main" val="1952518996"/>
      </p:ext>
    </p:extLst>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Shape 200"/>
          <p:cNvSpPr txBox="1">
            <a:spLocks noGrp="1"/>
          </p:cNvSpPr>
          <p:nvPr>
            <p:ph sz="quarter" idx="13"/>
          </p:nvPr>
        </p:nvSpPr>
        <p:spPr>
          <a:prstGeom prst="rect">
            <a:avLst/>
          </a:prstGeom>
        </p:spPr>
        <p:txBody>
          <a:bodyPr lIns="91425" tIns="91425" rIns="91425" bIns="91425" anchor="t" anchorCtr="0">
            <a:noAutofit/>
          </a:bodyPr>
          <a:lstStyle/>
          <a:p>
            <a:pPr marL="0" indent="0" rtl="0">
              <a:spcBef>
                <a:spcPts val="0"/>
              </a:spcBef>
              <a:buNone/>
            </a:pPr>
            <a:r>
              <a:rPr lang="en" sz="2400" b="1" dirty="0" smtClean="0"/>
              <a:t>Conclusion</a:t>
            </a:r>
            <a:endParaRPr lang="en" sz="2400" b="1" dirty="0"/>
          </a:p>
          <a:p>
            <a:pPr marL="457200" lvl="0" indent="-381000" rtl="0">
              <a:spcBef>
                <a:spcPts val="0"/>
              </a:spcBef>
              <a:buClr>
                <a:srgbClr val="000000"/>
              </a:buClr>
              <a:buSzPct val="100000"/>
              <a:buFont typeface="Arial"/>
              <a:buChar char="●"/>
            </a:pPr>
            <a:r>
              <a:rPr lang="en" sz="2400" dirty="0"/>
              <a:t>Based on the numerical analysis, we </a:t>
            </a:r>
            <a:r>
              <a:rPr lang="en" sz="2400" dirty="0" smtClean="0"/>
              <a:t>ended up </a:t>
            </a:r>
            <a:r>
              <a:rPr lang="en" sz="2400" dirty="0"/>
              <a:t>with the following </a:t>
            </a:r>
            <a:r>
              <a:rPr lang="en" sz="2400" dirty="0" smtClean="0"/>
              <a:t>dimensions:</a:t>
            </a:r>
            <a:endParaRPr lang="en" sz="2400" dirty="0" smtClean="0"/>
          </a:p>
          <a:p>
            <a:pPr marL="476250" lvl="1" indent="0">
              <a:spcBef>
                <a:spcPts val="0"/>
              </a:spcBef>
              <a:buClr>
                <a:srgbClr val="000000"/>
              </a:buClr>
              <a:buSzPct val="100000"/>
              <a:buNone/>
            </a:pPr>
            <a:r>
              <a:rPr lang="en" sz="2400" dirty="0" smtClean="0"/>
              <a:t>	</a:t>
            </a:r>
            <a:r>
              <a:rPr lang="en" sz="2400" dirty="0" smtClean="0"/>
              <a:t>L= 59 in</a:t>
            </a:r>
            <a:endParaRPr lang="en" sz="2400" dirty="0"/>
          </a:p>
          <a:p>
            <a:pPr marL="76200" lvl="0" indent="0">
              <a:spcBef>
                <a:spcPts val="0"/>
              </a:spcBef>
              <a:buClr>
                <a:srgbClr val="000000"/>
              </a:buClr>
              <a:buSzPct val="100000"/>
              <a:buNone/>
            </a:pPr>
            <a:r>
              <a:rPr lang="en" sz="2400" dirty="0"/>
              <a:t>	</a:t>
            </a:r>
            <a:r>
              <a:rPr lang="en" sz="2400" dirty="0" smtClean="0"/>
              <a:t>W= 8 in</a:t>
            </a:r>
            <a:endParaRPr lang="en" sz="2400" dirty="0"/>
          </a:p>
          <a:p>
            <a:pPr marL="76200" lvl="0" indent="0">
              <a:spcBef>
                <a:spcPts val="0"/>
              </a:spcBef>
              <a:buClr>
                <a:srgbClr val="000000"/>
              </a:buClr>
              <a:buSzPct val="100000"/>
              <a:buNone/>
            </a:pPr>
            <a:r>
              <a:rPr lang="en" sz="2400" dirty="0"/>
              <a:t>	</a:t>
            </a:r>
            <a:r>
              <a:rPr lang="en" sz="2400" dirty="0" smtClean="0"/>
              <a:t>H= 1 in</a:t>
            </a:r>
            <a:endParaRPr lang="en" sz="2400" dirty="0"/>
          </a:p>
          <a:p>
            <a:pPr marL="76200" lvl="0" indent="0" rtl="0">
              <a:spcBef>
                <a:spcPts val="0"/>
              </a:spcBef>
              <a:buClr>
                <a:srgbClr val="000000"/>
              </a:buClr>
              <a:buSzPct val="100000"/>
              <a:buNone/>
            </a:pPr>
            <a:endParaRPr lang="en" sz="2400" dirty="0" smtClean="0"/>
          </a:p>
          <a:p>
            <a:pPr marL="457200" lvl="0" indent="-381000" rtl="0">
              <a:spcBef>
                <a:spcPts val="0"/>
              </a:spcBef>
              <a:buClr>
                <a:srgbClr val="000000"/>
              </a:buClr>
              <a:buSzPct val="100000"/>
              <a:buFont typeface="Arial"/>
              <a:buChar char="●"/>
            </a:pPr>
            <a:r>
              <a:rPr lang="en" sz="2400" dirty="0" smtClean="0"/>
              <a:t>These numbers are based on the 2D and 3D numerical analysis in order to reach a fully </a:t>
            </a:r>
            <a:r>
              <a:rPr lang="en" sz="2400" dirty="0" smtClean="0"/>
              <a:t>developed region</a:t>
            </a:r>
            <a:endParaRPr lang="en" sz="2400" dirty="0" smtClean="0"/>
          </a:p>
        </p:txBody>
      </p:sp>
      <p:sp>
        <p:nvSpPr>
          <p:cNvPr id="199" name="Shape 199"/>
          <p:cNvSpPr txBox="1">
            <a:spLocks noGrp="1"/>
          </p:cNvSpPr>
          <p:nvPr>
            <p:ph type="title"/>
          </p:nvPr>
        </p:nvSpPr>
        <p:spPr>
          <a:xfrm>
            <a:off x="722312" y="211667"/>
            <a:ext cx="6242932" cy="778933"/>
          </a:xfrm>
          <a:prstGeom prst="rect">
            <a:avLst/>
          </a:prstGeom>
        </p:spPr>
        <p:txBody>
          <a:bodyPr lIns="91425" tIns="91425" rIns="91425" bIns="91425" anchor="t" anchorCtr="0">
            <a:noAutofit/>
          </a:bodyPr>
          <a:lstStyle/>
          <a:p>
            <a:pPr>
              <a:spcBef>
                <a:spcPts val="0"/>
              </a:spcBef>
              <a:buNone/>
            </a:pPr>
            <a:r>
              <a:rPr lang="en" sz="2600" b="1" dirty="0">
                <a:solidFill>
                  <a:schemeClr val="dk1"/>
                </a:solidFill>
              </a:rPr>
              <a:t>Trade Studies:</a:t>
            </a:r>
            <a:r>
              <a:rPr lang="en" sz="2400" b="1" dirty="0">
                <a:solidFill>
                  <a:schemeClr val="dk1"/>
                </a:solidFill>
              </a:rPr>
              <a:t>3D Numerical Analysis</a:t>
            </a:r>
          </a:p>
        </p:txBody>
      </p:sp>
    </p:spTree>
    <p:extLst>
      <p:ext uri="{BB962C8B-B14F-4D97-AF65-F5344CB8AC3E}">
        <p14:creationId xmlns:p14="http://schemas.microsoft.com/office/powerpoint/2010/main" val="1975613464"/>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normAutofit fontScale="92500"/>
              </a:bodyPr>
              <a:lstStyle/>
              <a:p>
                <a:pPr marL="0" indent="0">
                  <a:buNone/>
                </a:pPr>
                <a:r>
                  <a:rPr lang="en-US" sz="2800" dirty="0" smtClean="0"/>
                  <a:t>Corrections in Entry Length Calculation:</a:t>
                </a:r>
              </a:p>
              <a:p>
                <a:pPr marL="0" indent="0">
                  <a:buNone/>
                </a:pPr>
                <a:r>
                  <a:rPr lang="en-US" sz="1800" dirty="0" smtClean="0"/>
                  <a:t>Velocity for </a:t>
                </a:r>
                <a14:m>
                  <m:oMath xmlns:m="http://schemas.openxmlformats.org/officeDocument/2006/math">
                    <m:sSub>
                      <m:sSubPr>
                        <m:ctrlPr>
                          <a:rPr lang="en-US" sz="1800" i="1">
                            <a:latin typeface="Cambria Math"/>
                          </a:rPr>
                        </m:ctrlPr>
                      </m:sSubPr>
                      <m:e>
                        <m:r>
                          <a:rPr lang="en-US" sz="1800" i="1">
                            <a:latin typeface="Cambria Math" panose="02040503050406030204" pitchFamily="18" charset="0"/>
                          </a:rPr>
                          <m:t>𝑅𝑒</m:t>
                        </m:r>
                      </m:e>
                      <m:sub>
                        <m:r>
                          <a:rPr lang="en-US" sz="1800" i="1">
                            <a:latin typeface="Cambria Math" panose="02040503050406030204" pitchFamily="18" charset="0"/>
                          </a:rPr>
                          <m:t>𝐷</m:t>
                        </m:r>
                      </m:sub>
                    </m:sSub>
                  </m:oMath>
                </a14:m>
                <a:r>
                  <a:rPr lang="en-US" sz="1900" dirty="0" smtClean="0"/>
                  <a:t> = 2000:</a:t>
                </a:r>
              </a:p>
              <a:p>
                <a:r>
                  <a:rPr lang="en-US" sz="2400" dirty="0"/>
                  <a:t>Fluid Entry Length = </a:t>
                </a:r>
                <a14:m>
                  <m:oMath xmlns:m="http://schemas.openxmlformats.org/officeDocument/2006/math">
                    <m:sSub>
                      <m:sSubPr>
                        <m:ctrlPr>
                          <a:rPr lang="en-US" sz="2400" i="1" smtClean="0">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b="0" i="1" smtClean="0">
                            <a:latin typeface="Cambria Math" panose="02040503050406030204" pitchFamily="18" charset="0"/>
                            <a:ea typeface="Cambria Math" panose="02040503050406030204" pitchFamily="18" charset="0"/>
                          </a:rPr>
                          <m:t>𝐻</m:t>
                        </m:r>
                      </m:sub>
                    </m:sSub>
                    <m:r>
                      <a:rPr lang="en-US" sz="2400" b="0" i="1" smtClean="0">
                        <a:latin typeface="Cambria Math" panose="02040503050406030204" pitchFamily="18" charset="0"/>
                        <a:ea typeface="Cambria Math" panose="02040503050406030204" pitchFamily="18" charset="0"/>
                      </a:rPr>
                      <m:t>𝑎𝑅𝑒</m:t>
                    </m:r>
                  </m:oMath>
                </a14:m>
                <a:r>
                  <a:rPr lang="en-US" sz="2400" dirty="0" smtClean="0"/>
                  <a:t> = 41.5 inches</a:t>
                </a:r>
              </a:p>
              <a:p>
                <a:endParaRPr lang="en-US" sz="2400" dirty="0" smtClean="0"/>
              </a:p>
              <a:p>
                <a:pPr marL="0" indent="0">
                  <a:buNone/>
                </a:pPr>
                <a:r>
                  <a:rPr lang="en-US" sz="2400" dirty="0" smtClean="0"/>
                  <a:t>			Where:</a:t>
                </a:r>
              </a:p>
              <a:p>
                <a:pPr marL="0" indent="0">
                  <a:buNone/>
                </a:pPr>
                <a:r>
                  <a:rPr lang="en-US" sz="2400" dirty="0"/>
                  <a:t>	</a:t>
                </a:r>
                <a:r>
                  <a:rPr lang="en-US" sz="2400" dirty="0" smtClean="0"/>
                  <a:t>		a = h/2</a:t>
                </a:r>
              </a:p>
              <a:p>
                <a:pPr marL="0" indent="0">
                  <a:buNone/>
                </a:pPr>
                <a:r>
                  <a:rPr lang="en-US" sz="2400" dirty="0"/>
                  <a:t>	</a:t>
                </a:r>
                <a:r>
                  <a:rPr lang="en-US" sz="2400" dirty="0" smtClean="0"/>
                  <a:t>		Re: Reynold’s Number = </a:t>
                </a:r>
                <a14:m>
                  <m:oMath xmlns:m="http://schemas.openxmlformats.org/officeDocument/2006/math">
                    <m:f>
                      <m:fPr>
                        <m:ctrlPr>
                          <a:rPr lang="en-US" sz="2400" b="0" i="1" smtClean="0">
                            <a:latin typeface="Cambria Math"/>
                          </a:rPr>
                        </m:ctrlPr>
                      </m:fPr>
                      <m:num>
                        <m:r>
                          <a:rPr lang="en-US" sz="2400" i="1">
                            <a:latin typeface="Cambria Math" panose="02040503050406030204" pitchFamily="18" charset="0"/>
                          </a:rPr>
                          <m:t>4</m:t>
                        </m:r>
                        <m:r>
                          <a:rPr lang="en-US" sz="2400" i="1">
                            <a:latin typeface="Cambria Math" panose="02040503050406030204" pitchFamily="18" charset="0"/>
                          </a:rPr>
                          <m:t>𝑎𝑢</m:t>
                        </m:r>
                      </m:num>
                      <m:den>
                        <m:r>
                          <a:rPr lang="en-US" sz="2400" b="0" i="1" smtClean="0">
                            <a:latin typeface="Cambria Math" panose="02040503050406030204" pitchFamily="18" charset="0"/>
                            <a:ea typeface="Cambria Math" panose="02040503050406030204" pitchFamily="18" charset="0"/>
                          </a:rPr>
                          <m:t>𝜈</m:t>
                        </m:r>
                      </m:den>
                    </m:f>
                  </m:oMath>
                </a14:m>
                <a:endParaRPr lang="en-US" sz="2400" dirty="0" smtClean="0"/>
              </a:p>
              <a:p>
                <a:pPr marL="0" indent="0">
                  <a:buNone/>
                </a:pPr>
                <a:r>
                  <a:rPr lang="en-US" sz="2400" dirty="0"/>
                  <a:t>	</a:t>
                </a:r>
                <a:r>
                  <a:rPr lang="en-US" sz="2400" dirty="0" smtClean="0"/>
                  <a:t>		</a:t>
                </a:r>
                <a14:m>
                  <m:oMath xmlns:m="http://schemas.openxmlformats.org/officeDocument/2006/math">
                    <m:sSub>
                      <m:sSubPr>
                        <m:ctrlPr>
                          <a:rPr lang="en-US" sz="2400" i="1">
                            <a:latin typeface="Cambria Math"/>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𝜉</m:t>
                        </m:r>
                      </m:e>
                      <m:sub>
                        <m:r>
                          <a:rPr lang="en-US" sz="2400" i="1">
                            <a:latin typeface="Cambria Math" panose="02040503050406030204" pitchFamily="18" charset="0"/>
                            <a:ea typeface="Cambria Math" panose="02040503050406030204" pitchFamily="18" charset="0"/>
                          </a:rPr>
                          <m:t>𝐻</m:t>
                        </m:r>
                      </m:sub>
                    </m:sSub>
                  </m:oMath>
                </a14:m>
                <a:r>
                  <a:rPr lang="en-US" sz="2400" dirty="0" smtClean="0"/>
                  <a:t>: Dimensionless axial distance = 0.036</a:t>
                </a:r>
              </a:p>
              <a:p>
                <a:pPr marL="0" indent="0">
                  <a:buNone/>
                </a:pPr>
                <a:endParaRPr lang="en-US" sz="2400" dirty="0" smtClean="0"/>
              </a:p>
              <a:p>
                <a:pPr marL="0" indent="0">
                  <a:buNone/>
                </a:pPr>
                <a:r>
                  <a:rPr lang="en-US" sz="2800" dirty="0" smtClean="0"/>
                  <a:t>Corrections to be made going forward:</a:t>
                </a:r>
              </a:p>
              <a:p>
                <a:r>
                  <a:rPr lang="en-US" sz="2800" dirty="0" smtClean="0"/>
                  <a:t>Thermocouple Placement</a:t>
                </a:r>
              </a:p>
              <a:p>
                <a:r>
                  <a:rPr lang="en-US" sz="2800" dirty="0" smtClean="0"/>
                  <a:t>Thermal Entry Region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1">
                <a:blip r:embed="rId3"/>
                <a:stretch>
                  <a:fillRect l="-2448" t="-2000" b="-282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Revisions</a:t>
            </a:r>
            <a:endParaRPr lang="en-US" dirty="0"/>
          </a:p>
        </p:txBody>
      </p:sp>
    </p:spTree>
    <p:extLst>
      <p:ext uri="{BB962C8B-B14F-4D97-AF65-F5344CB8AC3E}">
        <p14:creationId xmlns:p14="http://schemas.microsoft.com/office/powerpoint/2010/main" val="16780024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solidFill>
                  <a:schemeClr val="dk1"/>
                </a:solidFill>
              </a:rPr>
              <a:t>Materials Selection: Conductive Plate</a:t>
            </a:r>
            <a:endParaRPr lang="en-US" sz="2600" dirty="0"/>
          </a:p>
        </p:txBody>
      </p:sp>
      <p:sp>
        <p:nvSpPr>
          <p:cNvPr id="8" name="TextBox 7"/>
          <p:cNvSpPr txBox="1"/>
          <p:nvPr/>
        </p:nvSpPr>
        <p:spPr>
          <a:xfrm>
            <a:off x="0" y="838200"/>
            <a:ext cx="9144000" cy="5855962"/>
          </a:xfrm>
          <a:prstGeom prst="rect">
            <a:avLst/>
          </a:prstGeom>
          <a:noFill/>
        </p:spPr>
        <p:txBody>
          <a:bodyPr wrap="square" rtlCol="0">
            <a:spAutoFit/>
          </a:bodyPr>
          <a:lstStyle/>
          <a:p>
            <a:pPr lvl="0">
              <a:lnSpc>
                <a:spcPct val="115000"/>
              </a:lnSpc>
              <a:spcBef>
                <a:spcPts val="400"/>
              </a:spcBef>
            </a:pPr>
            <a:r>
              <a:rPr lang="en-US" sz="1800" dirty="0" smtClean="0">
                <a:solidFill>
                  <a:schemeClr val="dk1"/>
                </a:solidFill>
              </a:rPr>
              <a:t>– Cold Plate material selection is critical to ensure that data acquired during testing is representative of local temperature distribution along the plate</a:t>
            </a:r>
          </a:p>
          <a:p>
            <a:pPr lvl="0">
              <a:lnSpc>
                <a:spcPct val="115000"/>
              </a:lnSpc>
              <a:spcBef>
                <a:spcPts val="400"/>
              </a:spcBef>
            </a:pPr>
            <a:r>
              <a:rPr lang="en-US" sz="1800" dirty="0">
                <a:solidFill>
                  <a:schemeClr val="dk1"/>
                </a:solidFill>
              </a:rPr>
              <a:t>– </a:t>
            </a:r>
            <a:r>
              <a:rPr lang="en-US" sz="1800" dirty="0" smtClean="0">
                <a:solidFill>
                  <a:schemeClr val="dk1"/>
                </a:solidFill>
              </a:rPr>
              <a:t>Key parameters: Thermal conductivity (</a:t>
            </a:r>
            <a:r>
              <a:rPr lang="en-US" sz="1800" b="1" dirty="0" smtClean="0">
                <a:solidFill>
                  <a:schemeClr val="dk1"/>
                </a:solidFill>
              </a:rPr>
              <a:t>k</a:t>
            </a:r>
            <a:r>
              <a:rPr lang="en-US" sz="1800" dirty="0" smtClean="0">
                <a:solidFill>
                  <a:schemeClr val="dk1"/>
                </a:solidFill>
              </a:rPr>
              <a:t>) and thickness (</a:t>
            </a:r>
            <a:r>
              <a:rPr lang="en-US" sz="1800" b="1" dirty="0" smtClean="0">
                <a:solidFill>
                  <a:schemeClr val="dk1"/>
                </a:solidFill>
              </a:rPr>
              <a:t>t</a:t>
            </a:r>
            <a:r>
              <a:rPr lang="en-US" sz="1800" dirty="0" smtClean="0">
                <a:solidFill>
                  <a:schemeClr val="dk1"/>
                </a:solidFill>
              </a:rPr>
              <a:t>)</a:t>
            </a:r>
          </a:p>
          <a:p>
            <a:pPr lvl="0">
              <a:lnSpc>
                <a:spcPct val="115000"/>
              </a:lnSpc>
              <a:spcBef>
                <a:spcPts val="400"/>
              </a:spcBef>
              <a:buFont typeface="Arial" pitchFamily="34" charset="0"/>
              <a:buChar char="•"/>
            </a:pPr>
            <a:endParaRPr lang="en-US" sz="1800" dirty="0" smtClean="0">
              <a:solidFill>
                <a:schemeClr val="dk1"/>
              </a:solidFill>
            </a:endParaRPr>
          </a:p>
          <a:p>
            <a:pPr lvl="0">
              <a:lnSpc>
                <a:spcPct val="115000"/>
              </a:lnSpc>
              <a:spcBef>
                <a:spcPts val="400"/>
              </a:spcBef>
              <a:buFont typeface="Arial" pitchFamily="34" charset="0"/>
              <a:buChar char="•"/>
            </a:pPr>
            <a:r>
              <a:rPr lang="en-US" sz="1800" dirty="0" smtClean="0">
                <a:solidFill>
                  <a:schemeClr val="dk1"/>
                </a:solidFill>
              </a:rPr>
              <a:t>If k is large: There is no measured temperature gradient between thermocouples. </a:t>
            </a:r>
          </a:p>
          <a:p>
            <a:pPr lvl="1">
              <a:lnSpc>
                <a:spcPct val="115000"/>
              </a:lnSpc>
              <a:spcBef>
                <a:spcPts val="400"/>
              </a:spcBef>
            </a:pPr>
            <a:r>
              <a:rPr lang="en-US" sz="1800" dirty="0" smtClean="0">
                <a:solidFill>
                  <a:schemeClr val="dk1"/>
                </a:solidFill>
              </a:rPr>
              <a:t>                     The boundary condition is closer to constant temperature than constant 	       heat flux.</a:t>
            </a:r>
          </a:p>
          <a:p>
            <a:pPr lvl="3">
              <a:lnSpc>
                <a:spcPct val="115000"/>
              </a:lnSpc>
              <a:spcBef>
                <a:spcPts val="400"/>
              </a:spcBef>
              <a:buFont typeface="Arial" pitchFamily="34" charset="0"/>
              <a:buChar char="•"/>
            </a:pPr>
            <a:endParaRPr lang="en-US" sz="1800" dirty="0" smtClean="0">
              <a:solidFill>
                <a:schemeClr val="dk1"/>
              </a:solidFill>
            </a:endParaRPr>
          </a:p>
          <a:p>
            <a:pPr lvl="0">
              <a:lnSpc>
                <a:spcPct val="115000"/>
              </a:lnSpc>
              <a:spcBef>
                <a:spcPts val="400"/>
              </a:spcBef>
              <a:buFont typeface="Arial" pitchFamily="34" charset="0"/>
              <a:buChar char="•"/>
            </a:pPr>
            <a:endParaRPr lang="en-US" sz="1800" dirty="0" smtClean="0">
              <a:solidFill>
                <a:schemeClr val="dk1"/>
              </a:solidFill>
            </a:endParaRPr>
          </a:p>
          <a:p>
            <a:pPr lvl="0">
              <a:lnSpc>
                <a:spcPct val="115000"/>
              </a:lnSpc>
              <a:spcBef>
                <a:spcPts val="400"/>
              </a:spcBef>
              <a:buFont typeface="Arial" pitchFamily="34" charset="0"/>
              <a:buChar char="•"/>
            </a:pPr>
            <a:endParaRPr lang="en-US" sz="1800" dirty="0" smtClean="0">
              <a:solidFill>
                <a:schemeClr val="dk1"/>
              </a:solidFill>
            </a:endParaRPr>
          </a:p>
          <a:p>
            <a:pPr lvl="1">
              <a:lnSpc>
                <a:spcPct val="115000"/>
              </a:lnSpc>
              <a:spcBef>
                <a:spcPts val="400"/>
              </a:spcBef>
              <a:buFont typeface="Arial" pitchFamily="34" charset="0"/>
              <a:buChar char="•"/>
            </a:pPr>
            <a:endParaRPr lang="en-US" sz="1800" dirty="0" smtClean="0">
              <a:solidFill>
                <a:schemeClr val="dk1"/>
              </a:solidFill>
            </a:endParaRPr>
          </a:p>
          <a:p>
            <a:pPr lvl="1">
              <a:lnSpc>
                <a:spcPct val="115000"/>
              </a:lnSpc>
              <a:spcBef>
                <a:spcPts val="400"/>
              </a:spcBef>
              <a:buFont typeface="Arial" pitchFamily="34" charset="0"/>
              <a:buChar char="•"/>
            </a:pPr>
            <a:endParaRPr lang="en-US" sz="1800" dirty="0" smtClean="0">
              <a:solidFill>
                <a:schemeClr val="dk1"/>
              </a:solidFill>
            </a:endParaRPr>
          </a:p>
          <a:p>
            <a:pPr lvl="1">
              <a:lnSpc>
                <a:spcPct val="115000"/>
              </a:lnSpc>
              <a:spcBef>
                <a:spcPts val="400"/>
              </a:spcBef>
              <a:buFont typeface="Arial" pitchFamily="34" charset="0"/>
              <a:buChar char="•"/>
            </a:pPr>
            <a:endParaRPr lang="en-US" sz="1800" dirty="0" smtClean="0">
              <a:solidFill>
                <a:schemeClr val="dk1"/>
              </a:solidFill>
            </a:endParaRPr>
          </a:p>
          <a:p>
            <a:pPr lvl="1">
              <a:lnSpc>
                <a:spcPct val="115000"/>
              </a:lnSpc>
              <a:spcBef>
                <a:spcPts val="400"/>
              </a:spcBef>
              <a:buFont typeface="Arial" pitchFamily="34" charset="0"/>
              <a:buChar char="•"/>
            </a:pPr>
            <a:endParaRPr lang="en-US" sz="1800" dirty="0" smtClean="0">
              <a:solidFill>
                <a:schemeClr val="dk1"/>
              </a:solidFill>
            </a:endParaRPr>
          </a:p>
          <a:p>
            <a:pPr lvl="1">
              <a:lnSpc>
                <a:spcPct val="115000"/>
              </a:lnSpc>
              <a:spcBef>
                <a:spcPts val="400"/>
              </a:spcBef>
              <a:buFont typeface="Arial" pitchFamily="34" charset="0"/>
              <a:buChar char="•"/>
            </a:pPr>
            <a:endParaRPr lang="en-US" sz="1800" dirty="0" smtClean="0">
              <a:solidFill>
                <a:schemeClr val="dk1"/>
              </a:solidFill>
            </a:endParaRPr>
          </a:p>
          <a:p>
            <a:pPr lvl="0">
              <a:lnSpc>
                <a:spcPct val="115000"/>
              </a:lnSpc>
              <a:spcBef>
                <a:spcPts val="400"/>
              </a:spcBef>
            </a:pPr>
            <a:endParaRPr lang="en-US" sz="1800" dirty="0" smtClean="0">
              <a:solidFill>
                <a:schemeClr val="dk1"/>
              </a:solidFill>
            </a:endParaRPr>
          </a:p>
        </p:txBody>
      </p:sp>
      <p:pic>
        <p:nvPicPr>
          <p:cNvPr id="3" name="Picture 2"/>
          <p:cNvPicPr>
            <a:picLocks noChangeAspect="1"/>
          </p:cNvPicPr>
          <p:nvPr/>
        </p:nvPicPr>
        <p:blipFill>
          <a:blip r:embed="rId3"/>
          <a:stretch>
            <a:fillRect/>
          </a:stretch>
        </p:blipFill>
        <p:spPr>
          <a:xfrm>
            <a:off x="2209801" y="3276600"/>
            <a:ext cx="4514427" cy="2362200"/>
          </a:xfrm>
          <a:prstGeom prst="rect">
            <a:avLst/>
          </a:prstGeom>
        </p:spPr>
      </p:pic>
      <p:sp>
        <p:nvSpPr>
          <p:cNvPr id="5" name="TextBox 4"/>
          <p:cNvSpPr txBox="1"/>
          <p:nvPr/>
        </p:nvSpPr>
        <p:spPr>
          <a:xfrm>
            <a:off x="1600200" y="5562600"/>
            <a:ext cx="5791200" cy="369332"/>
          </a:xfrm>
          <a:prstGeom prst="rect">
            <a:avLst/>
          </a:prstGeom>
          <a:noFill/>
        </p:spPr>
        <p:txBody>
          <a:bodyPr wrap="square" rtlCol="0">
            <a:spAutoFit/>
          </a:bodyPr>
          <a:lstStyle/>
          <a:p>
            <a:pPr algn="ctr"/>
            <a:r>
              <a:rPr lang="en-US" sz="1800" dirty="0" smtClean="0"/>
              <a:t>Design for constant heat flux not constant temperature</a:t>
            </a:r>
            <a:endParaRPr lang="en-US" sz="1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2" y="990601"/>
            <a:ext cx="8218311" cy="5184423"/>
          </a:xfrm>
        </p:spPr>
        <p:txBody>
          <a:bodyPr/>
          <a:lstStyle/>
          <a:p>
            <a:pPr algn="ctr">
              <a:buNone/>
            </a:pPr>
            <a:r>
              <a:rPr lang="en-US" dirty="0" smtClean="0">
                <a:solidFill>
                  <a:schemeClr val="dk1"/>
                </a:solidFill>
              </a:rPr>
              <a:t>  </a:t>
            </a:r>
            <a:endParaRPr lang="en-US" dirty="0">
              <a:solidFill>
                <a:schemeClr val="dk1"/>
              </a:solidFill>
            </a:endParaRPr>
          </a:p>
          <a:p>
            <a:endParaRPr lang="en-US" dirty="0"/>
          </a:p>
        </p:txBody>
      </p:sp>
      <p:sp>
        <p:nvSpPr>
          <p:cNvPr id="3" name="Title 2"/>
          <p:cNvSpPr>
            <a:spLocks noGrp="1"/>
          </p:cNvSpPr>
          <p:nvPr>
            <p:ph type="title"/>
          </p:nvPr>
        </p:nvSpPr>
        <p:spPr/>
        <p:txBody>
          <a:bodyPr/>
          <a:lstStyle/>
          <a:p>
            <a:r>
              <a:rPr lang="en-US" dirty="0">
                <a:solidFill>
                  <a:schemeClr val="dk1"/>
                </a:solidFill>
              </a:rPr>
              <a:t>Materials Selection: </a:t>
            </a:r>
            <a:r>
              <a:rPr lang="en-US" dirty="0" smtClean="0">
                <a:solidFill>
                  <a:schemeClr val="dk1"/>
                </a:solidFill>
              </a:rPr>
              <a:t>Conductive Plate</a:t>
            </a:r>
            <a:endParaRPr lang="en-US" dirty="0"/>
          </a:p>
        </p:txBody>
      </p:sp>
      <p:pic>
        <p:nvPicPr>
          <p:cNvPr id="4" name="Picture 3"/>
          <p:cNvPicPr>
            <a:picLocks noChangeAspect="1"/>
          </p:cNvPicPr>
          <p:nvPr/>
        </p:nvPicPr>
        <p:blipFill>
          <a:blip r:embed="rId4"/>
          <a:stretch>
            <a:fillRect/>
          </a:stretch>
        </p:blipFill>
        <p:spPr>
          <a:xfrm>
            <a:off x="1404939" y="3009901"/>
            <a:ext cx="6334125" cy="2857500"/>
          </a:xfrm>
          <a:prstGeom prst="rect">
            <a:avLst/>
          </a:prstGeom>
        </p:spPr>
      </p:pic>
      <p:graphicFrame>
        <p:nvGraphicFramePr>
          <p:cNvPr id="5" name="Object 4"/>
          <p:cNvGraphicFramePr>
            <a:graphicFrameLocks noChangeAspect="1"/>
          </p:cNvGraphicFramePr>
          <p:nvPr/>
        </p:nvGraphicFramePr>
        <p:xfrm>
          <a:off x="3581400" y="838201"/>
          <a:ext cx="1143000" cy="908539"/>
        </p:xfrm>
        <a:graphic>
          <a:graphicData uri="http://schemas.openxmlformats.org/presentationml/2006/ole">
            <mc:AlternateContent xmlns:mc="http://schemas.openxmlformats.org/markup-compatibility/2006">
              <mc:Choice xmlns:v="urn:schemas-microsoft-com:vml" Requires="v">
                <p:oleObj spid="_x0000_s52234" name="Equation" r:id="rId5" imgW="495000" imgH="393480" progId="Equation.3">
                  <p:embed/>
                </p:oleObj>
              </mc:Choice>
              <mc:Fallback>
                <p:oleObj name="Equation" r:id="rId5" imgW="495000" imgH="39348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838201"/>
                        <a:ext cx="1143000" cy="908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6200" y="1752600"/>
            <a:ext cx="9144000" cy="923330"/>
          </a:xfrm>
          <a:prstGeom prst="rect">
            <a:avLst/>
          </a:prstGeom>
          <a:noFill/>
        </p:spPr>
        <p:txBody>
          <a:bodyPr wrap="square" rtlCol="0">
            <a:spAutoFit/>
          </a:bodyPr>
          <a:lstStyle/>
          <a:p>
            <a:pPr>
              <a:buFont typeface="Arial" pitchFamily="34" charset="0"/>
              <a:buChar char="•"/>
            </a:pPr>
            <a:r>
              <a:rPr lang="en-US" sz="1800" dirty="0" smtClean="0"/>
              <a:t>If k is small: The </a:t>
            </a:r>
            <a:r>
              <a:rPr lang="en-US" sz="1800" dirty="0" err="1" smtClean="0"/>
              <a:t>Biot</a:t>
            </a:r>
            <a:r>
              <a:rPr lang="en-US" sz="1800" dirty="0" smtClean="0"/>
              <a:t> number will subsequently increase.</a:t>
            </a:r>
          </a:p>
          <a:p>
            <a:pPr lvl="1"/>
            <a:r>
              <a:rPr lang="en-US" sz="1800" dirty="0"/>
              <a:t>	 </a:t>
            </a:r>
            <a:r>
              <a:rPr lang="en-US" sz="1800" dirty="0" smtClean="0"/>
              <a:t>      Measured data will not accurately represent actual data at high sample 	       rate.</a:t>
            </a:r>
            <a:endParaRPr lang="en-US" sz="1800" dirty="0"/>
          </a:p>
        </p:txBody>
      </p:sp>
    </p:spTree>
    <p:extLst>
      <p:ext uri="{BB962C8B-B14F-4D97-AF65-F5344CB8AC3E}">
        <p14:creationId xmlns:p14="http://schemas.microsoft.com/office/powerpoint/2010/main" val="17364393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 y="990601"/>
            <a:ext cx="9143999" cy="5184423"/>
          </a:xfrm>
        </p:spPr>
        <p:txBody>
          <a:bodyPr/>
          <a:lstStyle/>
          <a:p>
            <a:pPr marL="171450" lvl="1" indent="0">
              <a:lnSpc>
                <a:spcPct val="115000"/>
              </a:lnSpc>
              <a:spcBef>
                <a:spcPts val="400"/>
              </a:spcBef>
              <a:buNone/>
            </a:pPr>
            <a:r>
              <a:rPr lang="en-US" dirty="0">
                <a:solidFill>
                  <a:schemeClr val="dk1"/>
                </a:solidFill>
              </a:rPr>
              <a:t>– Insulating plate material selection is critical in order to minimize heat loss during testing</a:t>
            </a:r>
          </a:p>
          <a:p>
            <a:pPr lvl="1">
              <a:lnSpc>
                <a:spcPct val="115000"/>
              </a:lnSpc>
              <a:spcBef>
                <a:spcPts val="400"/>
              </a:spcBef>
              <a:buFont typeface="Arial" pitchFamily="34" charset="0"/>
              <a:buChar char="•"/>
            </a:pPr>
            <a:r>
              <a:rPr lang="en-US" dirty="0">
                <a:solidFill>
                  <a:schemeClr val="dk1"/>
                </a:solidFill>
              </a:rPr>
              <a:t>Thermal conductivity (k) </a:t>
            </a:r>
            <a:endParaRPr lang="en-US" dirty="0" smtClean="0">
              <a:solidFill>
                <a:schemeClr val="dk1"/>
              </a:solidFill>
            </a:endParaRPr>
          </a:p>
          <a:p>
            <a:pPr lvl="1">
              <a:lnSpc>
                <a:spcPct val="115000"/>
              </a:lnSpc>
              <a:spcBef>
                <a:spcPts val="400"/>
              </a:spcBef>
              <a:buFont typeface="Arial" pitchFamily="34" charset="0"/>
              <a:buChar char="•"/>
            </a:pPr>
            <a:r>
              <a:rPr lang="en-US" dirty="0" smtClean="0">
                <a:solidFill>
                  <a:schemeClr val="dk1"/>
                </a:solidFill>
              </a:rPr>
              <a:t>Conformance </a:t>
            </a:r>
            <a:r>
              <a:rPr lang="en-US" dirty="0">
                <a:solidFill>
                  <a:schemeClr val="dk1"/>
                </a:solidFill>
              </a:rPr>
              <a:t>to desired analytical </a:t>
            </a:r>
            <a:r>
              <a:rPr lang="en-US" dirty="0" smtClean="0">
                <a:solidFill>
                  <a:schemeClr val="dk1"/>
                </a:solidFill>
              </a:rPr>
              <a:t>solution heat loss assumption  </a:t>
            </a:r>
            <a:endParaRPr lang="en-US" dirty="0">
              <a:solidFill>
                <a:schemeClr val="dk1"/>
              </a:solidFill>
            </a:endParaRPr>
          </a:p>
          <a:p>
            <a:pPr algn="ctr">
              <a:buNone/>
            </a:pPr>
            <a:endParaRPr lang="en-US" dirty="0"/>
          </a:p>
        </p:txBody>
      </p:sp>
      <p:sp>
        <p:nvSpPr>
          <p:cNvPr id="3" name="Title 2"/>
          <p:cNvSpPr>
            <a:spLocks noGrp="1"/>
          </p:cNvSpPr>
          <p:nvPr>
            <p:ph type="title"/>
          </p:nvPr>
        </p:nvSpPr>
        <p:spPr/>
        <p:txBody>
          <a:bodyPr/>
          <a:lstStyle/>
          <a:p>
            <a:r>
              <a:rPr lang="en-US" dirty="0">
                <a:solidFill>
                  <a:schemeClr val="dk1"/>
                </a:solidFill>
              </a:rPr>
              <a:t>Materials Selection: </a:t>
            </a:r>
            <a:r>
              <a:rPr lang="en-US" dirty="0" smtClean="0">
                <a:solidFill>
                  <a:schemeClr val="dk1"/>
                </a:solidFill>
              </a:rPr>
              <a:t>Insulating Plate</a:t>
            </a:r>
            <a:endParaRPr lang="en-US" dirty="0"/>
          </a:p>
        </p:txBody>
      </p:sp>
      <p:pic>
        <p:nvPicPr>
          <p:cNvPr id="50180" name="Picture 4"/>
          <p:cNvPicPr>
            <a:picLocks noChangeAspect="1" noChangeArrowheads="1"/>
          </p:cNvPicPr>
          <p:nvPr/>
        </p:nvPicPr>
        <p:blipFill>
          <a:blip r:embed="rId3"/>
          <a:srcRect/>
          <a:stretch>
            <a:fillRect/>
          </a:stretch>
        </p:blipFill>
        <p:spPr bwMode="auto">
          <a:xfrm>
            <a:off x="1771650" y="2438400"/>
            <a:ext cx="5851910" cy="3810000"/>
          </a:xfrm>
          <a:prstGeom prst="rect">
            <a:avLst/>
          </a:prstGeom>
          <a:noFill/>
          <a:ln w="9525">
            <a:noFill/>
            <a:miter lim="800000"/>
            <a:headEnd/>
            <a:tailEnd/>
          </a:ln>
        </p:spPr>
      </p:pic>
    </p:spTree>
    <p:extLst>
      <p:ext uri="{BB962C8B-B14F-4D97-AF65-F5344CB8AC3E}">
        <p14:creationId xmlns:p14="http://schemas.microsoft.com/office/powerpoint/2010/main" val="42596993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Shape 195"/>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US" sz="2600" b="1" dirty="0" smtClean="0">
                <a:solidFill>
                  <a:schemeClr val="dk1"/>
                </a:solidFill>
              </a:rPr>
              <a:t>Materials Selection: Plates</a:t>
            </a:r>
            <a:endParaRPr lang="en-US" sz="2000" b="1" dirty="0">
              <a:solidFill>
                <a:schemeClr val="dk1"/>
              </a:solidFill>
            </a:endParaRPr>
          </a:p>
        </p:txBody>
      </p:sp>
      <p:grpSp>
        <p:nvGrpSpPr>
          <p:cNvPr id="2" name="Group 1"/>
          <p:cNvGrpSpPr/>
          <p:nvPr/>
        </p:nvGrpSpPr>
        <p:grpSpPr>
          <a:xfrm>
            <a:off x="432093" y="1046557"/>
            <a:ext cx="8517945" cy="4644239"/>
            <a:chOff x="432091" y="1046558"/>
            <a:chExt cx="8517945" cy="4644238"/>
          </a:xfrm>
        </p:grpSpPr>
        <p:sp>
          <p:nvSpPr>
            <p:cNvPr id="39" name="Oval 38"/>
            <p:cNvSpPr/>
            <p:nvPr/>
          </p:nvSpPr>
          <p:spPr>
            <a:xfrm>
              <a:off x="7098428" y="1292431"/>
              <a:ext cx="119743" cy="117762"/>
            </a:xfrm>
            <a:prstGeom prst="ellipse">
              <a:avLst/>
            </a:prstGeom>
            <a:solidFill>
              <a:srgbClr val="000000"/>
            </a:solidFill>
            <a:ln w="25400" cap="flat" cmpd="sng" algn="ctr">
              <a:solidFill>
                <a:srgbClr val="000000"/>
              </a:solidFill>
              <a:prstDash val="solid"/>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Arial"/>
                <a:ea typeface="+mn-ea"/>
                <a:cs typeface="+mn-cs"/>
              </a:endParaRPr>
            </a:p>
          </p:txBody>
        </p:sp>
        <p:sp>
          <p:nvSpPr>
            <p:cNvPr id="54" name="Rectangle 53"/>
            <p:cNvSpPr/>
            <p:nvPr/>
          </p:nvSpPr>
          <p:spPr>
            <a:xfrm>
              <a:off x="1139536" y="2327309"/>
              <a:ext cx="5743575" cy="955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smtClean="0">
                  <a:solidFill>
                    <a:sysClr val="windowText" lastClr="000000"/>
                  </a:solidFill>
                </a:rPr>
                <a:t>INSULATING MATERIAL</a:t>
              </a:r>
              <a:endParaRPr lang="en-US" sz="2400" b="1" dirty="0">
                <a:solidFill>
                  <a:sysClr val="windowText" lastClr="000000"/>
                </a:solidFill>
              </a:endParaRPr>
            </a:p>
          </p:txBody>
        </p:sp>
        <p:sp>
          <p:nvSpPr>
            <p:cNvPr id="55" name="Rectangle 54"/>
            <p:cNvSpPr/>
            <p:nvPr/>
          </p:nvSpPr>
          <p:spPr>
            <a:xfrm>
              <a:off x="1125683" y="3669724"/>
              <a:ext cx="5743575" cy="8669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smtClean="0">
                  <a:solidFill>
                    <a:sysClr val="windowText" lastClr="000000"/>
                  </a:solidFill>
                </a:rPr>
                <a:t>COLD PLATE</a:t>
              </a:r>
              <a:endParaRPr lang="en-US" sz="2400" b="1" dirty="0">
                <a:solidFill>
                  <a:sysClr val="windowText" lastClr="000000"/>
                </a:solidFill>
              </a:endParaRPr>
            </a:p>
          </p:txBody>
        </p:sp>
        <p:sp>
          <p:nvSpPr>
            <p:cNvPr id="56" name="Rectangle 55"/>
            <p:cNvSpPr/>
            <p:nvPr/>
          </p:nvSpPr>
          <p:spPr>
            <a:xfrm>
              <a:off x="1125682" y="3343709"/>
              <a:ext cx="5743575" cy="2584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smtClean="0">
                  <a:solidFill>
                    <a:sysClr val="windowText" lastClr="000000"/>
                  </a:solidFill>
                </a:rPr>
                <a:t>HEATER</a:t>
              </a:r>
              <a:endParaRPr lang="en-US" sz="2400" b="1" dirty="0">
                <a:solidFill>
                  <a:sysClr val="windowText" lastClr="000000"/>
                </a:solidFill>
              </a:endParaRPr>
            </a:p>
          </p:txBody>
        </p:sp>
        <p:pic>
          <p:nvPicPr>
            <p:cNvPr id="57" name="Picture 56"/>
            <p:cNvPicPr>
              <a:picLocks noChangeAspect="1"/>
            </p:cNvPicPr>
            <p:nvPr/>
          </p:nvPicPr>
          <p:blipFill>
            <a:blip r:embed="rId3"/>
            <a:stretch>
              <a:fillRect/>
            </a:stretch>
          </p:blipFill>
          <p:spPr>
            <a:xfrm rot="5400000">
              <a:off x="6617187" y="1575208"/>
              <a:ext cx="1082224" cy="405834"/>
            </a:xfrm>
            <a:prstGeom prst="rect">
              <a:avLst/>
            </a:prstGeom>
          </p:spPr>
        </p:pic>
        <p:pic>
          <p:nvPicPr>
            <p:cNvPr id="58" name="Picture 57"/>
            <p:cNvPicPr>
              <a:picLocks noChangeAspect="1"/>
            </p:cNvPicPr>
            <p:nvPr/>
          </p:nvPicPr>
          <p:blipFill>
            <a:blip r:embed="rId3"/>
            <a:stretch>
              <a:fillRect/>
            </a:stretch>
          </p:blipFill>
          <p:spPr>
            <a:xfrm rot="5400000">
              <a:off x="6617189" y="2741788"/>
              <a:ext cx="1082224" cy="405834"/>
            </a:xfrm>
            <a:prstGeom prst="rect">
              <a:avLst/>
            </a:prstGeom>
          </p:spPr>
        </p:pic>
        <p:pic>
          <p:nvPicPr>
            <p:cNvPr id="59" name="Picture 58"/>
            <p:cNvPicPr>
              <a:picLocks noChangeAspect="1"/>
            </p:cNvPicPr>
            <p:nvPr/>
          </p:nvPicPr>
          <p:blipFill>
            <a:blip r:embed="rId3"/>
            <a:stretch>
              <a:fillRect/>
            </a:stretch>
          </p:blipFill>
          <p:spPr>
            <a:xfrm rot="5400000">
              <a:off x="6617189" y="3868857"/>
              <a:ext cx="1082224" cy="405834"/>
            </a:xfrm>
            <a:prstGeom prst="rect">
              <a:avLst/>
            </a:prstGeom>
          </p:spPr>
        </p:pic>
        <p:pic>
          <p:nvPicPr>
            <p:cNvPr id="60" name="Picture 59"/>
            <p:cNvPicPr>
              <a:picLocks noChangeAspect="1"/>
            </p:cNvPicPr>
            <p:nvPr/>
          </p:nvPicPr>
          <p:blipFill>
            <a:blip r:embed="rId3"/>
            <a:stretch>
              <a:fillRect/>
            </a:stretch>
          </p:blipFill>
          <p:spPr>
            <a:xfrm rot="5400000">
              <a:off x="6617189" y="4946767"/>
              <a:ext cx="1082224" cy="405834"/>
            </a:xfrm>
            <a:prstGeom prst="rect">
              <a:avLst/>
            </a:prstGeom>
          </p:spPr>
        </p:pic>
        <p:cxnSp>
          <p:nvCxnSpPr>
            <p:cNvPr id="61" name="Straight Connector 60"/>
            <p:cNvCxnSpPr/>
            <p:nvPr/>
          </p:nvCxnSpPr>
          <p:spPr>
            <a:xfrm flipV="1">
              <a:off x="7158298" y="2173800"/>
              <a:ext cx="0" cy="371475"/>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158298" y="3338802"/>
              <a:ext cx="0" cy="371475"/>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7158298" y="4444834"/>
              <a:ext cx="0" cy="371475"/>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098428" y="1292431"/>
              <a:ext cx="119743" cy="1177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a:p>
          </p:txBody>
        </p:sp>
        <p:sp>
          <p:nvSpPr>
            <p:cNvPr id="65" name="Oval 64"/>
            <p:cNvSpPr/>
            <p:nvPr/>
          </p:nvSpPr>
          <p:spPr>
            <a:xfrm>
              <a:off x="7098428" y="2292673"/>
              <a:ext cx="119743" cy="1177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a:p>
          </p:txBody>
        </p:sp>
        <p:sp>
          <p:nvSpPr>
            <p:cNvPr id="66" name="Oval 65"/>
            <p:cNvSpPr/>
            <p:nvPr/>
          </p:nvSpPr>
          <p:spPr>
            <a:xfrm>
              <a:off x="7098428" y="3426937"/>
              <a:ext cx="119743" cy="1177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a:p>
          </p:txBody>
        </p:sp>
        <p:sp>
          <p:nvSpPr>
            <p:cNvPr id="67" name="Oval 66"/>
            <p:cNvSpPr/>
            <p:nvPr/>
          </p:nvSpPr>
          <p:spPr>
            <a:xfrm>
              <a:off x="7098428" y="4508969"/>
              <a:ext cx="119743" cy="1177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a:p>
          </p:txBody>
        </p:sp>
        <p:sp>
          <p:nvSpPr>
            <p:cNvPr id="68" name="TextBox 67"/>
            <p:cNvSpPr txBox="1"/>
            <p:nvPr/>
          </p:nvSpPr>
          <p:spPr>
            <a:xfrm>
              <a:off x="7356764" y="1046558"/>
              <a:ext cx="1593272" cy="461663"/>
            </a:xfrm>
            <a:prstGeom prst="rect">
              <a:avLst/>
            </a:prstGeom>
            <a:noFill/>
          </p:spPr>
          <p:txBody>
            <a:bodyPr wrap="square" lIns="91438" tIns="45719" rIns="91438" bIns="45719" rtlCol="0">
              <a:spAutoFit/>
            </a:bodyPr>
            <a:lstStyle/>
            <a:p>
              <a:r>
                <a:rPr lang="en-US" sz="2400" b="1" dirty="0" err="1" smtClean="0"/>
                <a:t>T</a:t>
              </a:r>
              <a:r>
                <a:rPr lang="en-US" sz="2400" b="1" baseline="-25000" dirty="0" err="1" smtClean="0"/>
                <a:t>ambient</a:t>
              </a:r>
              <a:endParaRPr lang="en-US" sz="2400" b="1" baseline="-25000" dirty="0"/>
            </a:p>
          </p:txBody>
        </p:sp>
        <p:sp>
          <p:nvSpPr>
            <p:cNvPr id="69" name="TextBox 68"/>
            <p:cNvSpPr txBox="1"/>
            <p:nvPr/>
          </p:nvSpPr>
          <p:spPr>
            <a:xfrm>
              <a:off x="7332519" y="2583358"/>
              <a:ext cx="1492826" cy="461663"/>
            </a:xfrm>
            <a:prstGeom prst="rect">
              <a:avLst/>
            </a:prstGeom>
            <a:noFill/>
          </p:spPr>
          <p:txBody>
            <a:bodyPr wrap="square" lIns="91438" tIns="45719" rIns="91438" bIns="45719" rtlCol="0">
              <a:spAutoFit/>
            </a:bodyPr>
            <a:lstStyle/>
            <a:p>
              <a:r>
                <a:rPr lang="en-US" sz="2400" b="1" dirty="0" err="1" smtClean="0"/>
                <a:t>R</a:t>
              </a:r>
              <a:r>
                <a:rPr lang="en-US" sz="2400" b="1" baseline="-25000" dirty="0" err="1" smtClean="0"/>
                <a:t>insulation</a:t>
              </a:r>
              <a:endParaRPr lang="en-US" sz="2400" b="1" baseline="-25000" dirty="0"/>
            </a:p>
          </p:txBody>
        </p:sp>
        <p:sp>
          <p:nvSpPr>
            <p:cNvPr id="70" name="TextBox 69"/>
            <p:cNvSpPr txBox="1"/>
            <p:nvPr/>
          </p:nvSpPr>
          <p:spPr>
            <a:xfrm>
              <a:off x="7360228" y="3266622"/>
              <a:ext cx="1104899" cy="461663"/>
            </a:xfrm>
            <a:prstGeom prst="rect">
              <a:avLst/>
            </a:prstGeom>
            <a:noFill/>
          </p:spPr>
          <p:txBody>
            <a:bodyPr wrap="square" lIns="91438" tIns="45719" rIns="91438" bIns="45719" rtlCol="0">
              <a:spAutoFit/>
            </a:bodyPr>
            <a:lstStyle/>
            <a:p>
              <a:r>
                <a:rPr lang="en-US" sz="2400" b="1" dirty="0" smtClean="0"/>
                <a:t>T</a:t>
              </a:r>
              <a:r>
                <a:rPr lang="en-US" sz="2400" b="1" baseline="-25000" dirty="0" smtClean="0"/>
                <a:t>heater</a:t>
              </a:r>
              <a:endParaRPr lang="en-US" sz="2400" b="1" baseline="-25000" dirty="0"/>
            </a:p>
          </p:txBody>
        </p:sp>
        <p:sp>
          <p:nvSpPr>
            <p:cNvPr id="71" name="Oval 70"/>
            <p:cNvSpPr/>
            <p:nvPr/>
          </p:nvSpPr>
          <p:spPr>
            <a:xfrm>
              <a:off x="7102336" y="5518276"/>
              <a:ext cx="119743" cy="1177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400" b="1"/>
            </a:p>
          </p:txBody>
        </p:sp>
        <p:sp>
          <p:nvSpPr>
            <p:cNvPr id="72" name="TextBox 71"/>
            <p:cNvSpPr txBox="1"/>
            <p:nvPr/>
          </p:nvSpPr>
          <p:spPr>
            <a:xfrm>
              <a:off x="7333506" y="3981454"/>
              <a:ext cx="1387929" cy="461663"/>
            </a:xfrm>
            <a:prstGeom prst="rect">
              <a:avLst/>
            </a:prstGeom>
            <a:noFill/>
          </p:spPr>
          <p:txBody>
            <a:bodyPr wrap="square" lIns="91438" tIns="45719" rIns="91438" bIns="45719" rtlCol="0">
              <a:spAutoFit/>
            </a:bodyPr>
            <a:lstStyle/>
            <a:p>
              <a:r>
                <a:rPr lang="en-US" sz="2400" b="1" dirty="0" err="1" smtClean="0"/>
                <a:t>R</a:t>
              </a:r>
              <a:r>
                <a:rPr lang="en-US" sz="2400" b="1" baseline="-25000" dirty="0" err="1" smtClean="0"/>
                <a:t>coldplate</a:t>
              </a:r>
              <a:endParaRPr lang="en-US" sz="2400" b="1" baseline="-25000" dirty="0"/>
            </a:p>
          </p:txBody>
        </p:sp>
        <p:sp>
          <p:nvSpPr>
            <p:cNvPr id="73" name="TextBox 72"/>
            <p:cNvSpPr txBox="1"/>
            <p:nvPr/>
          </p:nvSpPr>
          <p:spPr>
            <a:xfrm>
              <a:off x="2985656" y="1737105"/>
              <a:ext cx="2625434" cy="461663"/>
            </a:xfrm>
            <a:prstGeom prst="rect">
              <a:avLst/>
            </a:prstGeom>
            <a:noFill/>
          </p:spPr>
          <p:txBody>
            <a:bodyPr wrap="square" lIns="91438" tIns="45719" rIns="91438" bIns="45719" rtlCol="0">
              <a:spAutoFit/>
            </a:bodyPr>
            <a:lstStyle/>
            <a:p>
              <a:pPr algn="ctr"/>
              <a:r>
                <a:rPr lang="en-US" sz="2400" b="1" dirty="0" err="1" smtClean="0"/>
                <a:t>h</a:t>
              </a:r>
              <a:r>
                <a:rPr lang="en-US" sz="2400" b="1" baseline="-25000" dirty="0" err="1" smtClean="0"/>
                <a:t>naturalconvection</a:t>
              </a:r>
              <a:endParaRPr lang="en-US" sz="2400" b="1" baseline="-25000" dirty="0"/>
            </a:p>
          </p:txBody>
        </p:sp>
        <p:sp>
          <p:nvSpPr>
            <p:cNvPr id="74" name="TextBox 73"/>
            <p:cNvSpPr txBox="1"/>
            <p:nvPr/>
          </p:nvSpPr>
          <p:spPr>
            <a:xfrm>
              <a:off x="3571939" y="5149729"/>
              <a:ext cx="1204913" cy="461663"/>
            </a:xfrm>
            <a:prstGeom prst="rect">
              <a:avLst/>
            </a:prstGeom>
            <a:noFill/>
          </p:spPr>
          <p:txBody>
            <a:bodyPr wrap="square" lIns="91438" tIns="45719" rIns="91438" bIns="45719" rtlCol="0">
              <a:spAutoFit/>
            </a:bodyPr>
            <a:lstStyle/>
            <a:p>
              <a:pPr algn="ctr"/>
              <a:r>
                <a:rPr lang="en-US" sz="2400" b="1" dirty="0" err="1" smtClean="0"/>
                <a:t>h</a:t>
              </a:r>
              <a:r>
                <a:rPr lang="en-US" sz="2400" b="1" baseline="-25000" dirty="0" err="1"/>
                <a:t>x</a:t>
              </a:r>
              <a:endParaRPr lang="en-US" sz="2400" b="1" baseline="-25000" dirty="0"/>
            </a:p>
          </p:txBody>
        </p:sp>
        <p:sp>
          <p:nvSpPr>
            <p:cNvPr id="75" name="Rounded Rectangle 74"/>
            <p:cNvSpPr/>
            <p:nvPr/>
          </p:nvSpPr>
          <p:spPr>
            <a:xfrm>
              <a:off x="432091" y="4849091"/>
              <a:ext cx="759400" cy="7677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800" b="1" dirty="0">
                  <a:solidFill>
                    <a:sysClr val="windowText" lastClr="000000"/>
                  </a:solidFill>
                </a:rPr>
                <a:t>FAN</a:t>
              </a:r>
            </a:p>
          </p:txBody>
        </p:sp>
        <p:cxnSp>
          <p:nvCxnSpPr>
            <p:cNvPr id="76" name="Straight Arrow Connector 75"/>
            <p:cNvCxnSpPr/>
            <p:nvPr/>
          </p:nvCxnSpPr>
          <p:spPr>
            <a:xfrm>
              <a:off x="1717964" y="5288229"/>
              <a:ext cx="2057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2022765" y="5149729"/>
              <a:ext cx="19192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336966" y="5440333"/>
              <a:ext cx="21686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613564" y="5288229"/>
              <a:ext cx="2057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918364" y="5149729"/>
              <a:ext cx="20080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321350" y="5440333"/>
              <a:ext cx="21210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4616935"/>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t>Confirmation of Analytical </a:t>
            </a:r>
            <a:endParaRPr lang="en-US" dirty="0"/>
          </a:p>
        </p:txBody>
      </p:sp>
      <p:sp>
        <p:nvSpPr>
          <p:cNvPr id="8" name="TextBox 7"/>
          <p:cNvSpPr txBox="1"/>
          <p:nvPr/>
        </p:nvSpPr>
        <p:spPr>
          <a:xfrm>
            <a:off x="249382" y="1094510"/>
            <a:ext cx="8548254" cy="307777"/>
          </a:xfrm>
          <a:prstGeom prst="rect">
            <a:avLst/>
          </a:prstGeom>
          <a:noFill/>
        </p:spPr>
        <p:txBody>
          <a:bodyPr wrap="square" rtlCol="0">
            <a:spAutoFit/>
          </a:bodyPr>
          <a:lstStyle/>
          <a:p>
            <a:endParaRPr lang="en-US" dirty="0"/>
          </a:p>
        </p:txBody>
      </p:sp>
      <p:sp>
        <p:nvSpPr>
          <p:cNvPr id="12" name="Rectangle 11"/>
          <p:cNvSpPr/>
          <p:nvPr/>
        </p:nvSpPr>
        <p:spPr>
          <a:xfrm>
            <a:off x="4454820" y="3275113"/>
            <a:ext cx="234360" cy="307777"/>
          </a:xfrm>
          <a:prstGeom prst="rect">
            <a:avLst/>
          </a:prstGeom>
        </p:spPr>
        <p:txBody>
          <a:bodyPr wrap="none">
            <a:spAutoFit/>
          </a:bodyPr>
          <a:lstStyle/>
          <a:p>
            <a:r>
              <a:rPr lang="en-US" dirty="0" smtClean="0">
                <a:noFill/>
              </a:rPr>
              <a:t> </a:t>
            </a:r>
            <a:endParaRPr lang="en-US" dirty="0"/>
          </a:p>
        </p:txBody>
      </p:sp>
      <p:pic>
        <p:nvPicPr>
          <p:cNvPr id="13" name="Picture 12" descr="Picture1.png"/>
          <p:cNvPicPr>
            <a:picLocks noChangeAspect="1"/>
          </p:cNvPicPr>
          <p:nvPr/>
        </p:nvPicPr>
        <p:blipFill>
          <a:blip r:embed="rId3"/>
          <a:stretch>
            <a:fillRect/>
          </a:stretch>
        </p:blipFill>
        <p:spPr>
          <a:xfrm>
            <a:off x="4915889" y="1600202"/>
            <a:ext cx="4228113" cy="1155943"/>
          </a:xfrm>
          <a:prstGeom prst="rect">
            <a:avLst/>
          </a:prstGeom>
        </p:spPr>
      </p:pic>
      <p:pic>
        <p:nvPicPr>
          <p:cNvPr id="14" name="Picture 13" descr="Picture2.png"/>
          <p:cNvPicPr>
            <a:picLocks noChangeAspect="1"/>
          </p:cNvPicPr>
          <p:nvPr/>
        </p:nvPicPr>
        <p:blipFill>
          <a:blip r:embed="rId4"/>
          <a:stretch>
            <a:fillRect/>
          </a:stretch>
        </p:blipFill>
        <p:spPr>
          <a:xfrm>
            <a:off x="3" y="1610298"/>
            <a:ext cx="4267199" cy="1142343"/>
          </a:xfrm>
          <a:prstGeom prst="rect">
            <a:avLst/>
          </a:prstGeom>
        </p:spPr>
      </p:pic>
      <p:pic>
        <p:nvPicPr>
          <p:cNvPr id="15" name="Picture 14" descr="Picture3.png"/>
          <p:cNvPicPr>
            <a:picLocks noChangeAspect="1"/>
          </p:cNvPicPr>
          <p:nvPr/>
        </p:nvPicPr>
        <p:blipFill>
          <a:blip r:embed="rId5"/>
          <a:stretch>
            <a:fillRect/>
          </a:stretch>
        </p:blipFill>
        <p:spPr>
          <a:xfrm>
            <a:off x="1386977" y="838200"/>
            <a:ext cx="5887176" cy="723744"/>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17763823"/>
              </p:ext>
            </p:extLst>
          </p:nvPr>
        </p:nvGraphicFramePr>
        <p:xfrm>
          <a:off x="1219200" y="2819400"/>
          <a:ext cx="6731000" cy="3448541"/>
        </p:xfrm>
        <a:graphic>
          <a:graphicData uri="http://schemas.openxmlformats.org/drawingml/2006/table">
            <a:tbl>
              <a:tblPr/>
              <a:tblGrid>
                <a:gridCol w="1796022"/>
                <a:gridCol w="1436817"/>
                <a:gridCol w="1175578"/>
                <a:gridCol w="1065367"/>
                <a:gridCol w="538807"/>
                <a:gridCol w="718409"/>
              </a:tblGrid>
              <a:tr h="675786">
                <a:tc>
                  <a:txBody>
                    <a:bodyPr/>
                    <a:lstStyle/>
                    <a:p>
                      <a:pPr algn="ctr" fontAlgn="b"/>
                      <a:r>
                        <a:rPr lang="en-US" sz="1500" b="1" i="0" u="none" strike="noStrike" dirty="0">
                          <a:solidFill>
                            <a:srgbClr val="000000"/>
                          </a:solidFill>
                          <a:latin typeface="+mn-lt"/>
                        </a:rPr>
                        <a:t>Material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solidFill>
                            <a:srgbClr val="000000"/>
                          </a:solidFill>
                          <a:latin typeface="+mn-lt"/>
                        </a:rPr>
                        <a:t>Conductivity</a:t>
                      </a:r>
                    </a:p>
                    <a:p>
                      <a:pPr algn="ctr" fontAlgn="b"/>
                      <a:r>
                        <a:rPr lang="en-US" sz="1500" b="1" i="0" u="none" strike="noStrike" dirty="0" smtClean="0">
                          <a:solidFill>
                            <a:srgbClr val="000000"/>
                          </a:solidFill>
                          <a:latin typeface="+mn-lt"/>
                        </a:rPr>
                        <a:t>(W/m*K</a:t>
                      </a:r>
                      <a:r>
                        <a:rPr lang="en-US" sz="1500" b="1" i="0" u="none" strike="noStrike" dirty="0">
                          <a:solidFill>
                            <a:srgbClr val="000000"/>
                          </a:solidFill>
                          <a:latin typeface="+mn-lt"/>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a:solidFill>
                            <a:srgbClr val="000000"/>
                          </a:solidFill>
                          <a:latin typeface="+mn-lt"/>
                        </a:rPr>
                        <a:t>Thickness (m)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a:solidFill>
                            <a:srgbClr val="000000"/>
                          </a:solidFill>
                          <a:latin typeface="+mn-lt"/>
                        </a:rPr>
                        <a:t>Heater </a:t>
                      </a:r>
                      <a:r>
                        <a:rPr lang="en-US" sz="1500" b="1" i="0" u="none" strike="noStrike" dirty="0" smtClean="0">
                          <a:solidFill>
                            <a:srgbClr val="000000"/>
                          </a:solidFill>
                          <a:latin typeface="+mn-lt"/>
                        </a:rPr>
                        <a:t>Temp (°C)</a:t>
                      </a:r>
                      <a:endParaRPr lang="en-US" sz="15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solidFill>
                            <a:srgbClr val="000000"/>
                          </a:solidFill>
                          <a:latin typeface="+mn-lt"/>
                        </a:rPr>
                        <a:t>Heat Loss(W)</a:t>
                      </a:r>
                      <a:endParaRPr lang="en-US" sz="15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solidFill>
                            <a:srgbClr val="000000"/>
                          </a:solidFill>
                          <a:latin typeface="+mn-lt"/>
                        </a:rPr>
                        <a:t>Heat Loss %</a:t>
                      </a:r>
                      <a:endParaRPr lang="en-US" sz="15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52">
                <a:tc>
                  <a:txBody>
                    <a:bodyPr/>
                    <a:lstStyle/>
                    <a:p>
                      <a:pPr algn="l" fontAlgn="b"/>
                      <a:r>
                        <a:rPr lang="en-US" sz="1500" b="0" i="0" u="none" strike="noStrike" dirty="0">
                          <a:solidFill>
                            <a:srgbClr val="000000"/>
                          </a:solidFill>
                          <a:latin typeface="+mn-lt"/>
                        </a:rPr>
                        <a:t>6061 Aluminum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500" b="0" i="0" u="none" strike="noStrike" dirty="0">
                          <a:solidFill>
                            <a:srgbClr val="000000"/>
                          </a:solidFill>
                          <a:latin typeface="+mn-lt"/>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500" b="0" i="0" u="none" strike="noStrike" dirty="0">
                          <a:solidFill>
                            <a:srgbClr val="000000"/>
                          </a:solidFill>
                          <a:latin typeface="+mn-lt"/>
                        </a:rPr>
                        <a:t>0.0064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US" sz="1500" b="0" i="0" u="none" strike="noStrike" dirty="0">
                          <a:solidFill>
                            <a:srgbClr val="000000"/>
                          </a:solidFill>
                          <a:latin typeface="+mn-lt"/>
                        </a:rPr>
                        <a:t>78.23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US" sz="1500" b="0" i="0" u="none" strike="noStrike" dirty="0">
                          <a:solidFill>
                            <a:srgbClr val="000000"/>
                          </a:solidFill>
                          <a:latin typeface="+mn-lt"/>
                        </a:rPr>
                        <a:t>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US" sz="1500" b="0" i="0" u="none" strike="noStrike" dirty="0">
                          <a:solidFill>
                            <a:srgbClr val="000000"/>
                          </a:solidFill>
                          <a:latin typeface="+mn-lt"/>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344152">
                <a:tc>
                  <a:txBody>
                    <a:bodyPr/>
                    <a:lstStyle/>
                    <a:p>
                      <a:pPr algn="l" fontAlgn="b"/>
                      <a:r>
                        <a:rPr lang="en-US" sz="1500" b="0" i="0" u="none" strike="noStrike">
                          <a:solidFill>
                            <a:srgbClr val="000000"/>
                          </a:solidFill>
                          <a:latin typeface="+mn-lt"/>
                        </a:rPr>
                        <a:t>Aerogel Mat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500" b="0" i="0" u="none" strike="noStrike">
                          <a:solidFill>
                            <a:srgbClr val="000000"/>
                          </a:solidFill>
                          <a:latin typeface="+mn-lt"/>
                        </a:rPr>
                        <a:t>0.023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500" b="0" i="0" u="none" strike="noStrike" dirty="0">
                          <a:solidFill>
                            <a:srgbClr val="000000"/>
                          </a:solidFill>
                          <a:latin typeface="+mn-lt"/>
                        </a:rPr>
                        <a:t>0.0079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344152">
                <a:tc>
                  <a:txBody>
                    <a:bodyPr/>
                    <a:lstStyle/>
                    <a:p>
                      <a:pPr algn="l" fontAlgn="b"/>
                      <a:r>
                        <a:rPr lang="en-US" sz="1500" b="0" i="0" u="none" strike="noStrike">
                          <a:solidFill>
                            <a:srgbClr val="000000"/>
                          </a:solidFill>
                          <a:latin typeface="+mn-lt"/>
                        </a:rPr>
                        <a:t>6061 Aluminum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mn-lt"/>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mn-lt"/>
                        </a:rPr>
                        <a:t>0.0064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500" b="0" i="0" u="none" strike="noStrike">
                          <a:solidFill>
                            <a:srgbClr val="000000"/>
                          </a:solidFill>
                          <a:latin typeface="+mn-lt"/>
                        </a:rPr>
                        <a:t>76.83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500" b="0" i="0" u="none" strike="noStrike">
                          <a:solidFill>
                            <a:srgbClr val="000000"/>
                          </a:solidFill>
                          <a:latin typeface="+mn-lt"/>
                        </a:rPr>
                        <a:t>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500" b="0" i="0" u="none" strike="noStrike" dirty="0">
                          <a:solidFill>
                            <a:srgbClr val="000000"/>
                          </a:solidFill>
                          <a:latin typeface="+mn-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52">
                <a:tc>
                  <a:txBody>
                    <a:bodyPr/>
                    <a:lstStyle/>
                    <a:p>
                      <a:pPr algn="l" fontAlgn="b"/>
                      <a:r>
                        <a:rPr lang="en-US" sz="1500" b="0" i="0" u="none" strike="noStrike">
                          <a:solidFill>
                            <a:srgbClr val="000000"/>
                          </a:solidFill>
                          <a:latin typeface="+mn-lt"/>
                        </a:rPr>
                        <a:t>Delrin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mn-lt"/>
                        </a:rPr>
                        <a:t>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mn-lt"/>
                        </a:rPr>
                        <a:t>0.0127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344152">
                <a:tc>
                  <a:txBody>
                    <a:bodyPr/>
                    <a:lstStyle/>
                    <a:p>
                      <a:pPr algn="l" fontAlgn="b"/>
                      <a:r>
                        <a:rPr lang="en-US" sz="1500" b="0" i="0" u="none" strike="noStrike" dirty="0">
                          <a:solidFill>
                            <a:srgbClr val="000000"/>
                          </a:solidFill>
                          <a:latin typeface="+mn-lt"/>
                        </a:rPr>
                        <a:t>Copper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500" b="0" i="0" u="none" strike="noStrike" dirty="0">
                          <a:solidFill>
                            <a:srgbClr val="000000"/>
                          </a:solidFill>
                          <a:latin typeface="+mn-lt"/>
                        </a:rPr>
                        <a:t>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500" b="0" i="0" u="none" strike="noStrike">
                          <a:solidFill>
                            <a:srgbClr val="000000"/>
                          </a:solidFill>
                          <a:latin typeface="+mn-lt"/>
                        </a:rPr>
                        <a:t>0.0064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US" sz="1500" b="0" i="0" u="none" strike="noStrike">
                          <a:solidFill>
                            <a:srgbClr val="000000"/>
                          </a:solidFill>
                          <a:latin typeface="+mn-lt"/>
                        </a:rPr>
                        <a:t>77.86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US" sz="1500" b="0" i="0" u="none" strike="noStrike">
                          <a:solidFill>
                            <a:srgbClr val="000000"/>
                          </a:solidFill>
                          <a:latin typeface="+mn-lt"/>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fontAlgn="ctr"/>
                      <a:r>
                        <a:rPr lang="en-US" sz="1500" b="0" i="0" u="none" strike="noStrike">
                          <a:solidFill>
                            <a:srgbClr val="000000"/>
                          </a:solidFill>
                          <a:latin typeface="+mn-lt"/>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344152">
                <a:tc>
                  <a:txBody>
                    <a:bodyPr/>
                    <a:lstStyle/>
                    <a:p>
                      <a:pPr algn="l" fontAlgn="b"/>
                      <a:r>
                        <a:rPr lang="en-US" sz="1500" b="0" i="0" u="none" strike="noStrike">
                          <a:solidFill>
                            <a:srgbClr val="000000"/>
                          </a:solidFill>
                          <a:latin typeface="+mn-lt"/>
                        </a:rPr>
                        <a:t>Fiberboard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500" b="0" i="0" u="none" strike="noStrike">
                          <a:solidFill>
                            <a:srgbClr val="000000"/>
                          </a:solidFill>
                          <a:latin typeface="+mn-lt"/>
                        </a:rPr>
                        <a:t>0.048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500" b="0" i="0" u="none" strike="noStrike" dirty="0">
                          <a:solidFill>
                            <a:srgbClr val="000000"/>
                          </a:solidFill>
                          <a:latin typeface="+mn-lt"/>
                        </a:rPr>
                        <a:t>0.0127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344152">
                <a:tc>
                  <a:txBody>
                    <a:bodyPr/>
                    <a:lstStyle/>
                    <a:p>
                      <a:pPr algn="l" fontAlgn="b"/>
                      <a:r>
                        <a:rPr lang="en-US" sz="1500" b="0" i="0" u="none" strike="noStrike">
                          <a:solidFill>
                            <a:srgbClr val="000000"/>
                          </a:solidFill>
                          <a:latin typeface="+mn-lt"/>
                        </a:rPr>
                        <a:t>Copper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mn-lt"/>
                        </a:rPr>
                        <a:t>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mn-lt"/>
                        </a:rPr>
                        <a:t>0.0064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500" b="0" i="0" u="none" strike="noStrike">
                          <a:solidFill>
                            <a:srgbClr val="000000"/>
                          </a:solidFill>
                          <a:latin typeface="+mn-lt"/>
                        </a:rPr>
                        <a:t>76.79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500" b="0" i="0" u="none" strike="noStrike">
                          <a:solidFill>
                            <a:srgbClr val="000000"/>
                          </a:solidFill>
                          <a:latin typeface="+mn-lt"/>
                        </a:rPr>
                        <a:t>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500" b="0" i="0" u="none" strike="noStrike" dirty="0">
                          <a:solidFill>
                            <a:srgbClr val="000000"/>
                          </a:solidFill>
                          <a:latin typeface="+mn-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152">
                <a:tc>
                  <a:txBody>
                    <a:bodyPr/>
                    <a:lstStyle/>
                    <a:p>
                      <a:pPr algn="l" fontAlgn="b"/>
                      <a:r>
                        <a:rPr lang="en-US" sz="1500" b="0" i="0" u="none" strike="noStrike" dirty="0">
                          <a:solidFill>
                            <a:srgbClr val="000000"/>
                          </a:solidFill>
                          <a:latin typeface="+mn-lt"/>
                        </a:rPr>
                        <a:t>Nylon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a:solidFill>
                            <a:srgbClr val="000000"/>
                          </a:solidFill>
                          <a:latin typeface="+mn-lt"/>
                        </a:rPr>
                        <a:t>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0" i="0" u="none" strike="noStrike" dirty="0">
                          <a:solidFill>
                            <a:srgbClr val="000000"/>
                          </a:solidFill>
                          <a:latin typeface="+mn-lt"/>
                        </a:rPr>
                        <a:t>0.0127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6504182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2"/>
          <p:cNvSpPr txBox="1"/>
          <p:nvPr/>
        </p:nvSpPr>
        <p:spPr>
          <a:xfrm>
            <a:off x="548640" y="914400"/>
            <a:ext cx="8138160" cy="858240"/>
          </a:xfrm>
          <a:prstGeom prst="rect">
            <a:avLst/>
          </a:prstGeom>
        </p:spPr>
        <p:txBody>
          <a:bodyPr wrap="none" lIns="90000" tIns="45000" rIns="90000" bIns="45000"/>
          <a:lstStyle/>
          <a:p>
            <a:r>
              <a:rPr lang="en-US" sz="1800" b="1" kern="1200" dirty="0">
                <a:solidFill>
                  <a:prstClr val="black"/>
                </a:solidFill>
              </a:rPr>
              <a:t>Heaters</a:t>
            </a:r>
            <a:endParaRPr sz="1800" kern="1200" dirty="0">
              <a:solidFill>
                <a:prstClr val="black"/>
              </a:solidFill>
            </a:endParaRPr>
          </a:p>
          <a:p>
            <a:pPr>
              <a:buSzPct val="25000"/>
            </a:pPr>
            <a:r>
              <a:rPr lang="en-US" sz="1800" kern="1200" dirty="0">
                <a:solidFill>
                  <a:prstClr val="black"/>
                </a:solidFill>
              </a:rPr>
              <a:t>Required </a:t>
            </a:r>
            <a:r>
              <a:rPr lang="en-US" sz="1800" kern="1200" dirty="0" smtClean="0">
                <a:solidFill>
                  <a:prstClr val="black"/>
                </a:solidFill>
              </a:rPr>
              <a:t>to create </a:t>
            </a:r>
            <a:r>
              <a:rPr lang="en-US" sz="1800" kern="1200" dirty="0">
                <a:solidFill>
                  <a:prstClr val="black"/>
                </a:solidFill>
              </a:rPr>
              <a:t>a constant heat flux on the plates</a:t>
            </a:r>
            <a:endParaRPr sz="1800" kern="1200" dirty="0">
              <a:solidFill>
                <a:prstClr val="black"/>
              </a:solidFill>
            </a:endParaRPr>
          </a:p>
          <a:p>
            <a:pPr>
              <a:buSzPct val="25000"/>
            </a:pPr>
            <a:r>
              <a:rPr lang="en-US" sz="1800" kern="1200" dirty="0">
                <a:solidFill>
                  <a:prstClr val="black"/>
                </a:solidFill>
              </a:rPr>
              <a:t> </a:t>
            </a:r>
            <a:endParaRPr sz="1800" kern="1200" dirty="0">
              <a:solidFill>
                <a:prstClr val="black"/>
              </a:solidFill>
            </a:endParaRPr>
          </a:p>
        </p:txBody>
      </p:sp>
      <p:sp>
        <p:nvSpPr>
          <p:cNvPr id="179" name="TextShape 3"/>
          <p:cNvSpPr txBox="1"/>
          <p:nvPr/>
        </p:nvSpPr>
        <p:spPr>
          <a:xfrm>
            <a:off x="548640" y="2037360"/>
            <a:ext cx="7680960" cy="858240"/>
          </a:xfrm>
          <a:prstGeom prst="rect">
            <a:avLst/>
          </a:prstGeom>
        </p:spPr>
        <p:txBody>
          <a:bodyPr wrap="none" lIns="90000" tIns="45000" rIns="90000" bIns="45000"/>
          <a:lstStyle/>
          <a:p>
            <a:r>
              <a:rPr lang="en-US" sz="1800" b="1" kern="1200" dirty="0">
                <a:solidFill>
                  <a:prstClr val="black"/>
                </a:solidFill>
              </a:rPr>
              <a:t>Pressure Transducers</a:t>
            </a:r>
            <a:endParaRPr sz="1800" kern="1200" dirty="0">
              <a:solidFill>
                <a:prstClr val="black"/>
              </a:solidFill>
            </a:endParaRPr>
          </a:p>
          <a:p>
            <a:pPr>
              <a:buSzPct val="25000"/>
            </a:pPr>
            <a:r>
              <a:rPr lang="en-US" sz="1800" kern="1200" dirty="0">
                <a:solidFill>
                  <a:prstClr val="black"/>
                </a:solidFill>
              </a:rPr>
              <a:t>Required to measure pressure drop across duct system</a:t>
            </a:r>
            <a:endParaRPr sz="1800" kern="1200" dirty="0">
              <a:solidFill>
                <a:prstClr val="black"/>
              </a:solidFill>
            </a:endParaRPr>
          </a:p>
          <a:p>
            <a:pPr>
              <a:buSzPct val="25000"/>
            </a:pPr>
            <a:r>
              <a:rPr lang="en-US" sz="1800" kern="1200" dirty="0">
                <a:solidFill>
                  <a:prstClr val="black"/>
                </a:solidFill>
              </a:rPr>
              <a:t>Required to measure pressure drop across orifice plate </a:t>
            </a:r>
            <a:endParaRPr sz="1800" kern="1200" dirty="0">
              <a:solidFill>
                <a:prstClr val="black"/>
              </a:solidFill>
            </a:endParaRPr>
          </a:p>
        </p:txBody>
      </p:sp>
      <p:sp>
        <p:nvSpPr>
          <p:cNvPr id="180" name="TextShape 4"/>
          <p:cNvSpPr txBox="1"/>
          <p:nvPr/>
        </p:nvSpPr>
        <p:spPr>
          <a:xfrm>
            <a:off x="548640" y="3506640"/>
            <a:ext cx="8595360" cy="1370160"/>
          </a:xfrm>
          <a:prstGeom prst="rect">
            <a:avLst/>
          </a:prstGeom>
        </p:spPr>
        <p:txBody>
          <a:bodyPr wrap="none" lIns="90000" tIns="45000" rIns="90000" bIns="45000"/>
          <a:lstStyle/>
          <a:p>
            <a:r>
              <a:rPr lang="en-US" sz="1800" b="1" kern="1200" dirty="0">
                <a:solidFill>
                  <a:prstClr val="black"/>
                </a:solidFill>
              </a:rPr>
              <a:t>Temperature Sensors</a:t>
            </a:r>
            <a:endParaRPr sz="1800" kern="1200" dirty="0">
              <a:solidFill>
                <a:prstClr val="black"/>
              </a:solidFill>
            </a:endParaRPr>
          </a:p>
          <a:p>
            <a:pPr>
              <a:buSzPct val="25000"/>
            </a:pPr>
            <a:r>
              <a:rPr lang="en-US" sz="1800" kern="1200" dirty="0">
                <a:solidFill>
                  <a:prstClr val="black"/>
                </a:solidFill>
              </a:rPr>
              <a:t>Required to measure the temperature at multiple points along the plate </a:t>
            </a:r>
            <a:endParaRPr lang="en-US" sz="1800" kern="1200" dirty="0" smtClean="0">
              <a:solidFill>
                <a:prstClr val="black"/>
              </a:solidFill>
            </a:endParaRPr>
          </a:p>
          <a:p>
            <a:pPr>
              <a:buSzPct val="25000"/>
            </a:pPr>
            <a:r>
              <a:rPr lang="en-US" sz="1800" kern="1200" dirty="0" smtClean="0">
                <a:solidFill>
                  <a:prstClr val="black"/>
                </a:solidFill>
              </a:rPr>
              <a:t>(</a:t>
            </a:r>
            <a:r>
              <a:rPr lang="en-US" sz="1800" kern="1200" dirty="0">
                <a:solidFill>
                  <a:prstClr val="black"/>
                </a:solidFill>
              </a:rPr>
              <a:t>contact measurement)</a:t>
            </a:r>
            <a:endParaRPr sz="1800" kern="1200" dirty="0">
              <a:solidFill>
                <a:prstClr val="black"/>
              </a:solidFill>
            </a:endParaRPr>
          </a:p>
          <a:p>
            <a:pPr>
              <a:buSzPct val="25000"/>
            </a:pPr>
            <a:r>
              <a:rPr lang="en-US" sz="1800" kern="1200" dirty="0">
                <a:solidFill>
                  <a:prstClr val="black"/>
                </a:solidFill>
              </a:rPr>
              <a:t>Required to measure inlet air temperature (air measurement)</a:t>
            </a:r>
            <a:endParaRPr sz="1800" kern="1200" dirty="0">
              <a:solidFill>
                <a:prstClr val="black"/>
              </a:solidFill>
            </a:endParaRPr>
          </a:p>
          <a:p>
            <a:pPr>
              <a:buSzPct val="25000"/>
            </a:pPr>
            <a:r>
              <a:rPr lang="en-US" sz="1800" kern="1200" dirty="0">
                <a:solidFill>
                  <a:prstClr val="black"/>
                </a:solidFill>
              </a:rPr>
              <a:t>Required to measure outlet air temperature (air measurement) </a:t>
            </a:r>
            <a:endParaRPr sz="1800" kern="1200" dirty="0">
              <a:solidFill>
                <a:prstClr val="black"/>
              </a:solidFill>
            </a:endParaRPr>
          </a:p>
        </p:txBody>
      </p:sp>
      <p:sp>
        <p:nvSpPr>
          <p:cNvPr id="4" name="Title 3"/>
          <p:cNvSpPr>
            <a:spLocks noGrp="1"/>
          </p:cNvSpPr>
          <p:nvPr>
            <p:ph type="title"/>
          </p:nvPr>
        </p:nvSpPr>
        <p:spPr/>
        <p:txBody>
          <a:bodyPr/>
          <a:lstStyle/>
          <a:p>
            <a:r>
              <a:rPr lang="en-US" dirty="0" smtClean="0"/>
              <a:t>Selection Matrices Overview</a:t>
            </a:r>
            <a:endParaRPr lang="en-US" dirty="0"/>
          </a:p>
        </p:txBody>
      </p:sp>
    </p:spTree>
    <p:extLst>
      <p:ext uri="{BB962C8B-B14F-4D97-AF65-F5344CB8AC3E}">
        <p14:creationId xmlns:p14="http://schemas.microsoft.com/office/powerpoint/2010/main" val="13313718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5"/>
          <p:cNvSpPr txBox="1"/>
          <p:nvPr/>
        </p:nvSpPr>
        <p:spPr>
          <a:xfrm>
            <a:off x="548640" y="1066800"/>
            <a:ext cx="6583680" cy="858240"/>
          </a:xfrm>
          <a:prstGeom prst="rect">
            <a:avLst/>
          </a:prstGeom>
        </p:spPr>
        <p:txBody>
          <a:bodyPr wrap="none" lIns="90000" tIns="45000" rIns="90000" bIns="45000"/>
          <a:lstStyle/>
          <a:p>
            <a:r>
              <a:rPr lang="en-US" sz="1800" b="1" kern="1200" dirty="0">
                <a:solidFill>
                  <a:prstClr val="black"/>
                </a:solidFill>
              </a:rPr>
              <a:t>Air Source</a:t>
            </a:r>
            <a:endParaRPr sz="1800" kern="1200" dirty="0">
              <a:solidFill>
                <a:prstClr val="black"/>
              </a:solidFill>
            </a:endParaRPr>
          </a:p>
          <a:p>
            <a:pPr>
              <a:buSzPct val="25000"/>
            </a:pPr>
            <a:r>
              <a:rPr lang="en-US" sz="1800" kern="1200" dirty="0">
                <a:solidFill>
                  <a:prstClr val="black"/>
                </a:solidFill>
              </a:rPr>
              <a:t>Required to move the air in the duct</a:t>
            </a:r>
            <a:endParaRPr sz="1800" kern="1200" dirty="0">
              <a:solidFill>
                <a:prstClr val="black"/>
              </a:solidFill>
            </a:endParaRPr>
          </a:p>
          <a:p>
            <a:pPr>
              <a:buSzPct val="25000"/>
            </a:pPr>
            <a:r>
              <a:rPr lang="en-US" sz="1800" kern="1200" dirty="0">
                <a:solidFill>
                  <a:prstClr val="black"/>
                </a:solidFill>
              </a:rPr>
              <a:t>Required to create pulsation in the air velocity</a:t>
            </a:r>
            <a:endParaRPr sz="1800" kern="1200" dirty="0">
              <a:solidFill>
                <a:prstClr val="black"/>
              </a:solidFill>
            </a:endParaRPr>
          </a:p>
        </p:txBody>
      </p:sp>
      <p:sp>
        <p:nvSpPr>
          <p:cNvPr id="182" name="TextShape 6"/>
          <p:cNvSpPr txBox="1"/>
          <p:nvPr/>
        </p:nvSpPr>
        <p:spPr>
          <a:xfrm>
            <a:off x="548640" y="2514600"/>
            <a:ext cx="7772400" cy="1114200"/>
          </a:xfrm>
          <a:prstGeom prst="rect">
            <a:avLst/>
          </a:prstGeom>
        </p:spPr>
        <p:txBody>
          <a:bodyPr wrap="none" lIns="90000" tIns="45000" rIns="90000" bIns="45000"/>
          <a:lstStyle/>
          <a:p>
            <a:r>
              <a:rPr lang="en-US" sz="1800" b="1" kern="1200" dirty="0">
                <a:solidFill>
                  <a:prstClr val="black"/>
                </a:solidFill>
              </a:rPr>
              <a:t>DC Power Supply</a:t>
            </a:r>
            <a:endParaRPr sz="1800" kern="1200" dirty="0">
              <a:solidFill>
                <a:prstClr val="black"/>
              </a:solidFill>
            </a:endParaRPr>
          </a:p>
          <a:p>
            <a:pPr>
              <a:buSzPct val="25000"/>
            </a:pPr>
            <a:r>
              <a:rPr lang="en-US" sz="1800" kern="1200" dirty="0">
                <a:solidFill>
                  <a:prstClr val="black"/>
                </a:solidFill>
              </a:rPr>
              <a:t>Required to power feedback controller / fan</a:t>
            </a:r>
            <a:endParaRPr sz="1800" kern="1200" dirty="0">
              <a:solidFill>
                <a:prstClr val="black"/>
              </a:solidFill>
            </a:endParaRPr>
          </a:p>
          <a:p>
            <a:pPr>
              <a:buSzPct val="25000"/>
            </a:pPr>
            <a:r>
              <a:rPr lang="en-US" sz="1800" kern="1200" dirty="0">
                <a:solidFill>
                  <a:prstClr val="black"/>
                </a:solidFill>
              </a:rPr>
              <a:t>Required to power thermocouple amplifiers</a:t>
            </a:r>
            <a:endParaRPr sz="1800" kern="1200" dirty="0">
              <a:solidFill>
                <a:prstClr val="black"/>
              </a:solidFill>
            </a:endParaRPr>
          </a:p>
          <a:p>
            <a:pPr>
              <a:buSzPct val="25000"/>
            </a:pPr>
            <a:r>
              <a:rPr lang="en-US" sz="1800" kern="1200" dirty="0">
                <a:solidFill>
                  <a:prstClr val="black"/>
                </a:solidFill>
              </a:rPr>
              <a:t>Required to power any digital logic</a:t>
            </a:r>
            <a:endParaRPr sz="1800" kern="1200" dirty="0">
              <a:solidFill>
                <a:prstClr val="black"/>
              </a:solidFill>
            </a:endParaRPr>
          </a:p>
        </p:txBody>
      </p:sp>
      <p:sp>
        <p:nvSpPr>
          <p:cNvPr id="183" name="TextShape 7"/>
          <p:cNvSpPr txBox="1"/>
          <p:nvPr/>
        </p:nvSpPr>
        <p:spPr>
          <a:xfrm>
            <a:off x="548640" y="4191000"/>
            <a:ext cx="5760720" cy="602280"/>
          </a:xfrm>
          <a:prstGeom prst="rect">
            <a:avLst/>
          </a:prstGeom>
        </p:spPr>
        <p:txBody>
          <a:bodyPr wrap="none" lIns="90000" tIns="45000" rIns="90000" bIns="45000"/>
          <a:lstStyle/>
          <a:p>
            <a:r>
              <a:rPr lang="en-US" sz="1800" b="1" kern="1200" dirty="0">
                <a:solidFill>
                  <a:prstClr val="black"/>
                </a:solidFill>
              </a:rPr>
              <a:t>AC Power Supply</a:t>
            </a:r>
            <a:endParaRPr sz="1800" kern="1200" dirty="0">
              <a:solidFill>
                <a:prstClr val="black"/>
              </a:solidFill>
            </a:endParaRPr>
          </a:p>
          <a:p>
            <a:pPr>
              <a:buSzPct val="25000"/>
            </a:pPr>
            <a:r>
              <a:rPr lang="en-US" sz="1800" kern="1200" dirty="0">
                <a:solidFill>
                  <a:prstClr val="black"/>
                </a:solidFill>
              </a:rPr>
              <a:t>Required to power heaters</a:t>
            </a:r>
            <a:endParaRPr sz="1800" kern="1200" dirty="0">
              <a:solidFill>
                <a:prstClr val="black"/>
              </a:solidFill>
            </a:endParaRPr>
          </a:p>
        </p:txBody>
      </p:sp>
      <p:sp>
        <p:nvSpPr>
          <p:cNvPr id="2" name="Title 1"/>
          <p:cNvSpPr>
            <a:spLocks noGrp="1"/>
          </p:cNvSpPr>
          <p:nvPr>
            <p:ph type="title"/>
          </p:nvPr>
        </p:nvSpPr>
        <p:spPr/>
        <p:txBody>
          <a:bodyPr>
            <a:normAutofit/>
          </a:bodyPr>
          <a:lstStyle/>
          <a:p>
            <a:r>
              <a:rPr lang="en-US" kern="1200" dirty="0">
                <a:solidFill>
                  <a:prstClr val="black"/>
                </a:solidFill>
              </a:rPr>
              <a:t>Selection Matrices </a:t>
            </a:r>
            <a:r>
              <a:rPr lang="en-US" kern="1200" dirty="0" smtClean="0">
                <a:solidFill>
                  <a:prstClr val="black"/>
                </a:solidFill>
              </a:rPr>
              <a:t>Overview</a:t>
            </a:r>
            <a:endParaRPr lang="en-US" dirty="0"/>
          </a:p>
        </p:txBody>
      </p:sp>
    </p:spTree>
    <p:extLst>
      <p:ext uri="{BB962C8B-B14F-4D97-AF65-F5344CB8AC3E}">
        <p14:creationId xmlns:p14="http://schemas.microsoft.com/office/powerpoint/2010/main" val="2272620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b="1" dirty="0" smtClean="0"/>
              <a:t>Conformance Verification Matrix</a:t>
            </a:r>
            <a:endParaRPr lang="en-US" sz="2600" b="1" dirty="0"/>
          </a:p>
        </p:txBody>
      </p:sp>
      <p:graphicFrame>
        <p:nvGraphicFramePr>
          <p:cNvPr id="6" name="Table 5"/>
          <p:cNvGraphicFramePr>
            <a:graphicFrameLocks noGrp="1"/>
          </p:cNvGraphicFramePr>
          <p:nvPr/>
        </p:nvGraphicFramePr>
        <p:xfrm>
          <a:off x="415636" y="886690"/>
          <a:ext cx="8174182" cy="4485776"/>
        </p:xfrm>
        <a:graphic>
          <a:graphicData uri="http://schemas.openxmlformats.org/drawingml/2006/table">
            <a:tbl>
              <a:tblPr/>
              <a:tblGrid>
                <a:gridCol w="1968904"/>
                <a:gridCol w="4720530"/>
                <a:gridCol w="1484748"/>
              </a:tblGrid>
              <a:tr h="314325">
                <a:tc>
                  <a:txBody>
                    <a:bodyPr/>
                    <a:lstStyle/>
                    <a:p>
                      <a:pPr algn="ctr" fontAlgn="b"/>
                      <a:r>
                        <a:rPr lang="en-US" sz="2000" b="1" i="0" u="none" strike="noStrike">
                          <a:latin typeface="Calibri"/>
                        </a:rPr>
                        <a:t>Paragraph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latin typeface="Calibri"/>
                        </a:rPr>
                        <a:t>Title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latin typeface="Calibri"/>
                        </a:rPr>
                        <a:t>Method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AC Input Power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AC Output Power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DC Output Power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EMI/EMC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Fans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Heater Elements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Airflow Sensors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Temperature Sensors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Pressure Sensors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DAQ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749">
                <a:tc>
                  <a:txBody>
                    <a:bodyPr/>
                    <a:lstStyle/>
                    <a:p>
                      <a:pPr algn="ctr" fontAlgn="b"/>
                      <a:r>
                        <a:rPr lang="en-US" sz="2000" b="0" i="0" u="none" strike="noStrike">
                          <a:solidFill>
                            <a:srgbClr val="000000"/>
                          </a:solidFill>
                          <a:latin typeface="Times New Roman"/>
                        </a:rPr>
                        <a:t>3.1.11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Control Circuit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6463">
                <a:tc>
                  <a:txBody>
                    <a:bodyPr/>
                    <a:lstStyle/>
                    <a:p>
                      <a:pPr algn="ctr" fontAlgn="b"/>
                      <a:r>
                        <a:rPr lang="en-US" sz="2000" b="0" i="0" u="none" strike="noStrike">
                          <a:solidFill>
                            <a:srgbClr val="000000"/>
                          </a:solidFill>
                          <a:latin typeface="Times New Roman"/>
                        </a:rPr>
                        <a:t>3.1.12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Software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498765" y="5555673"/>
            <a:ext cx="7952509" cy="400110"/>
          </a:xfrm>
          <a:prstGeom prst="rect">
            <a:avLst/>
          </a:prstGeom>
          <a:noFill/>
        </p:spPr>
        <p:txBody>
          <a:bodyPr wrap="square" rtlCol="0">
            <a:spAutoFit/>
          </a:bodyPr>
          <a:lstStyle/>
          <a:p>
            <a:r>
              <a:rPr lang="en-US" sz="2000" dirty="0" smtClean="0"/>
              <a:t>T = Test, D = Demonstration, A = Analysis, I = Inspection</a:t>
            </a:r>
            <a:endParaRPr lang="en-US" sz="2000" dirty="0"/>
          </a:p>
        </p:txBody>
      </p:sp>
    </p:spTree>
    <p:extLst>
      <p:ext uri="{BB962C8B-B14F-4D97-AF65-F5344CB8AC3E}">
        <p14:creationId xmlns:p14="http://schemas.microsoft.com/office/powerpoint/2010/main" val="17692663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7" name="TextShape 1"/>
              <p:cNvSpPr txBox="1"/>
              <p:nvPr/>
            </p:nvSpPr>
            <p:spPr>
              <a:xfrm>
                <a:off x="377640" y="5026800"/>
                <a:ext cx="8217720" cy="3812400"/>
              </a:xfrm>
              <a:prstGeom prst="rect">
                <a:avLst/>
              </a:prstGeom>
            </p:spPr>
            <p:txBody>
              <a:bodyPr lIns="0" tIns="0" rIns="0" bIns="0"/>
              <a:lstStyle/>
              <a:p>
                <a:pPr>
                  <a:lnSpc>
                    <a:spcPct val="100000"/>
                  </a:lnSpc>
                  <a:buFont typeface="Arial"/>
                  <a:buChar char="•"/>
                </a:pPr>
                <a:r>
                  <a:rPr lang="en-US" sz="2000" dirty="0" smtClean="0">
                    <a:solidFill>
                      <a:srgbClr val="000000"/>
                    </a:solidFill>
                    <a:latin typeface="Arial"/>
                    <a:ea typeface="Arial"/>
                  </a:rPr>
                  <a:t>All </a:t>
                </a:r>
                <a:r>
                  <a:rPr lang="en-US" sz="2000" dirty="0">
                    <a:solidFill>
                      <a:srgbClr val="000000"/>
                    </a:solidFill>
                    <a:latin typeface="Arial"/>
                    <a:ea typeface="Arial"/>
                  </a:rPr>
                  <a:t>heaters could meet power requirements</a:t>
                </a:r>
                <a:endParaRPr lang="en-US" dirty="0"/>
              </a:p>
              <a:p>
                <a:pPr>
                  <a:lnSpc>
                    <a:spcPct val="100000"/>
                  </a:lnSpc>
                  <a:buFont typeface="Arial"/>
                  <a:buChar char="•"/>
                </a:pPr>
                <a:r>
                  <a:rPr lang="en-US" sz="2000" dirty="0">
                    <a:solidFill>
                      <a:srgbClr val="000000"/>
                    </a:solidFill>
                    <a:latin typeface="Arial"/>
                    <a:ea typeface="Arial"/>
                  </a:rPr>
                  <a:t>Flexible heaters are easier to install </a:t>
                </a:r>
                <a:endParaRPr lang="en-US" dirty="0"/>
              </a:p>
              <a:p>
                <a:pPr>
                  <a:lnSpc>
                    <a:spcPct val="100000"/>
                  </a:lnSpc>
                  <a:buFont typeface="Arial"/>
                  <a:buChar char="•"/>
                </a:pPr>
                <a:r>
                  <a:rPr lang="en-US" sz="2000" dirty="0">
                    <a:solidFill>
                      <a:srgbClr val="000000"/>
                    </a:solidFill>
                    <a:latin typeface="Arial"/>
                    <a:ea typeface="Arial"/>
                  </a:rPr>
                  <a:t>Silicon rubber heaters are </a:t>
                </a:r>
                <a:r>
                  <a:rPr lang="en-US" sz="2000" dirty="0" smtClean="0"/>
                  <a:t>inexpensive</a:t>
                </a:r>
                <a:r>
                  <a:rPr lang="en-US" sz="2000" dirty="0" smtClean="0">
                    <a:solidFill>
                      <a:srgbClr val="000000"/>
                    </a:solidFill>
                    <a:latin typeface="Arial"/>
                    <a:ea typeface="Arial"/>
                  </a:rPr>
                  <a:t>  (</a:t>
                </a:r>
                <a14:m>
                  <m:oMath xmlns:m="http://schemas.openxmlformats.org/officeDocument/2006/math">
                    <m:r>
                      <a:rPr lang="en-US" sz="2000" b="0" i="1" smtClean="0">
                        <a:solidFill>
                          <a:srgbClr val="000000"/>
                        </a:solidFill>
                        <a:latin typeface="Cambria Math" panose="02040503050406030204" pitchFamily="18" charset="0"/>
                        <a:ea typeface="Arial"/>
                      </a:rPr>
                      <m:t>$</m:t>
                    </m:r>
                    <m:r>
                      <a:rPr lang="en-US" sz="2000" b="0" i="1" smtClean="0">
                        <a:solidFill>
                          <a:srgbClr val="000000"/>
                        </a:solidFill>
                        <a:latin typeface="Cambria Math" panose="02040503050406030204" pitchFamily="18" charset="0"/>
                        <a:ea typeface="Arial"/>
                      </a:rPr>
                      <m:t>25</m:t>
                    </m:r>
                    <m:r>
                      <a:rPr lang="en-US" sz="2000" b="0" i="1" smtClean="0">
                        <a:solidFill>
                          <a:srgbClr val="000000"/>
                        </a:solidFill>
                        <a:latin typeface="Cambria Math" panose="02040503050406030204" pitchFamily="18" charset="0"/>
                        <a:ea typeface="Arial"/>
                      </a:rPr>
                      <m:t>−$</m:t>
                    </m:r>
                    <m:r>
                      <a:rPr lang="en-US" sz="2000" b="0" i="1" smtClean="0">
                        <a:solidFill>
                          <a:srgbClr val="000000"/>
                        </a:solidFill>
                        <a:latin typeface="Cambria Math" panose="02040503050406030204" pitchFamily="18" charset="0"/>
                        <a:ea typeface="Arial"/>
                      </a:rPr>
                      <m:t>50</m:t>
                    </m:r>
                    <m:r>
                      <a:rPr lang="en-US" sz="2000" b="0" i="1" smtClean="0">
                        <a:solidFill>
                          <a:srgbClr val="000000"/>
                        </a:solidFill>
                        <a:latin typeface="Cambria Math" panose="02040503050406030204" pitchFamily="18" charset="0"/>
                        <a:ea typeface="Arial"/>
                      </a:rPr>
                      <m:t> </m:t>
                    </m:r>
                    <m:r>
                      <a:rPr lang="en-US" sz="2000" b="0" i="1" smtClean="0">
                        <a:solidFill>
                          <a:srgbClr val="000000"/>
                        </a:solidFill>
                        <a:latin typeface="Cambria Math" panose="02040503050406030204" pitchFamily="18" charset="0"/>
                        <a:ea typeface="Arial"/>
                      </a:rPr>
                      <m:t>𝑝𝑒𝑟</m:t>
                    </m:r>
                    <m:r>
                      <a:rPr lang="en-US" sz="2000" b="0" i="1" smtClean="0">
                        <a:solidFill>
                          <a:srgbClr val="000000"/>
                        </a:solidFill>
                        <a:latin typeface="Cambria Math" panose="02040503050406030204" pitchFamily="18" charset="0"/>
                        <a:ea typeface="Arial"/>
                      </a:rPr>
                      <m:t> </m:t>
                    </m:r>
                    <m:r>
                      <a:rPr lang="en-US" sz="2000" b="0" i="1" smtClean="0">
                        <a:solidFill>
                          <a:srgbClr val="000000"/>
                        </a:solidFill>
                        <a:latin typeface="Cambria Math" panose="02040503050406030204" pitchFamily="18" charset="0"/>
                        <a:ea typeface="Arial"/>
                      </a:rPr>
                      <m:t>8</m:t>
                    </m:r>
                    <m:sSup>
                      <m:sSupPr>
                        <m:ctrlPr>
                          <a:rPr lang="en-US" sz="2000" b="0" i="1" smtClean="0">
                            <a:solidFill>
                              <a:srgbClr val="000000"/>
                            </a:solidFill>
                            <a:latin typeface="Cambria Math"/>
                          </a:rPr>
                        </m:ctrlPr>
                      </m:sSupPr>
                      <m:e>
                        <m:r>
                          <a:rPr lang="en-US" sz="2000" b="0" i="1" smtClean="0">
                            <a:solidFill>
                              <a:srgbClr val="000000"/>
                            </a:solidFill>
                            <a:latin typeface="Cambria Math" panose="02040503050406030204" pitchFamily="18" charset="0"/>
                          </a:rPr>
                          <m:t>𝑖𝑛</m:t>
                        </m:r>
                      </m:e>
                      <m:sup>
                        <m:r>
                          <a:rPr lang="en-US" sz="2000" b="0" i="1" smtClean="0">
                            <a:solidFill>
                              <a:srgbClr val="000000"/>
                            </a:solidFill>
                            <a:latin typeface="Cambria Math" panose="02040503050406030204" pitchFamily="18" charset="0"/>
                          </a:rPr>
                          <m:t>2</m:t>
                        </m:r>
                      </m:sup>
                    </m:sSup>
                  </m:oMath>
                </a14:m>
                <a:r>
                  <a:rPr lang="en-US" sz="2000" dirty="0" smtClean="0">
                    <a:solidFill>
                      <a:srgbClr val="000000"/>
                    </a:solidFill>
                    <a:latin typeface="Arial"/>
                    <a:ea typeface="Arial"/>
                  </a:rPr>
                  <a:t>)</a:t>
                </a:r>
                <a:endParaRPr dirty="0"/>
              </a:p>
            </p:txBody>
          </p:sp>
        </mc:Choice>
        <mc:Fallback xmlns="">
          <p:sp>
            <p:nvSpPr>
              <p:cNvPr id="177" name="TextShape 1"/>
              <p:cNvSpPr txBox="1">
                <a:spLocks noRot="1" noChangeAspect="1" noMove="1" noResize="1" noEditPoints="1" noAdjustHandles="1" noChangeArrowheads="1" noChangeShapeType="1" noTextEdit="1"/>
              </p:cNvSpPr>
              <p:nvPr/>
            </p:nvSpPr>
            <p:spPr>
              <a:xfrm>
                <a:off x="377640" y="5026800"/>
                <a:ext cx="8217720" cy="3812400"/>
              </a:xfrm>
              <a:prstGeom prst="rect">
                <a:avLst/>
              </a:prstGeom>
              <a:blipFill rotWithShape="0">
                <a:blip r:embed="rId3"/>
                <a:stretch>
                  <a:fillRect l="-1780" t="-1920"/>
                </a:stretch>
              </a:blipFill>
            </p:spPr>
            <p:txBody>
              <a:bodyPr/>
              <a:lstStyle/>
              <a:p>
                <a:r>
                  <a:rPr lang="en-US">
                    <a:noFill/>
                  </a:rPr>
                  <a:t> </a:t>
                </a:r>
              </a:p>
            </p:txBody>
          </p:sp>
        </mc:Fallback>
      </mc:AlternateContent>
      <p:sp>
        <p:nvSpPr>
          <p:cNvPr id="178" name="TextShape 2"/>
          <p:cNvSpPr txBox="1"/>
          <p:nvPr/>
        </p:nvSpPr>
        <p:spPr>
          <a:xfrm>
            <a:off x="722160" y="0"/>
            <a:ext cx="6242400" cy="778680"/>
          </a:xfrm>
          <a:prstGeom prst="rect">
            <a:avLst/>
          </a:prstGeom>
        </p:spPr>
        <p:txBody>
          <a:bodyPr lIns="0" tIns="0" rIns="0" bIns="0" anchor="ctr"/>
          <a:lstStyle/>
          <a:p>
            <a:pPr>
              <a:lnSpc>
                <a:spcPct val="100000"/>
              </a:lnSpc>
            </a:pPr>
            <a:r>
              <a:rPr lang="en-US" sz="2600" b="1" dirty="0">
                <a:solidFill>
                  <a:srgbClr val="000000"/>
                </a:solidFill>
              </a:rPr>
              <a:t>Heater Selection</a:t>
            </a:r>
            <a:endParaRPr sz="2600" b="1" dirty="0"/>
          </a:p>
        </p:txBody>
      </p:sp>
      <p:pic>
        <p:nvPicPr>
          <p:cNvPr id="179" name="Shape 338"/>
          <p:cNvPicPr/>
          <p:nvPr/>
        </p:nvPicPr>
        <p:blipFill>
          <a:blip r:embed="rId4"/>
          <a:stretch>
            <a:fillRect/>
          </a:stretch>
        </p:blipFill>
        <p:spPr>
          <a:xfrm>
            <a:off x="4846320" y="2560320"/>
            <a:ext cx="3943080" cy="2209320"/>
          </a:xfrm>
          <a:prstGeom prst="rect">
            <a:avLst/>
          </a:prstGeom>
          <a:ln>
            <a:noFill/>
          </a:ln>
        </p:spPr>
      </p:pic>
      <p:pic>
        <p:nvPicPr>
          <p:cNvPr id="180" name="Picture 179"/>
          <p:cNvPicPr/>
          <p:nvPr/>
        </p:nvPicPr>
        <p:blipFill>
          <a:blip r:embed="rId5"/>
          <a:stretch>
            <a:fillRect/>
          </a:stretch>
        </p:blipFill>
        <p:spPr>
          <a:xfrm>
            <a:off x="822960" y="914400"/>
            <a:ext cx="2631240" cy="2103120"/>
          </a:xfrm>
          <a:prstGeom prst="rect">
            <a:avLst/>
          </a:prstGeom>
          <a:ln>
            <a:noFill/>
          </a:ln>
        </p:spPr>
      </p:pic>
      <p:pic>
        <p:nvPicPr>
          <p:cNvPr id="181" name="Picture 180"/>
          <p:cNvPicPr/>
          <p:nvPr/>
        </p:nvPicPr>
        <p:blipFill>
          <a:blip r:embed="rId6"/>
          <a:stretch>
            <a:fillRect/>
          </a:stretch>
        </p:blipFill>
        <p:spPr>
          <a:xfrm>
            <a:off x="3931920" y="1005840"/>
            <a:ext cx="2926080" cy="2194560"/>
          </a:xfrm>
          <a:prstGeom prst="rect">
            <a:avLst/>
          </a:prstGeom>
          <a:ln>
            <a:noFill/>
          </a:ln>
        </p:spPr>
      </p:pic>
      <p:pic>
        <p:nvPicPr>
          <p:cNvPr id="10" name="image10.jpg" descr="silicone_01.jpg"/>
          <p:cNvPicPr/>
          <p:nvPr/>
        </p:nvPicPr>
        <p:blipFill>
          <a:blip r:embed="rId7"/>
          <a:srcRect/>
          <a:stretch>
            <a:fillRect/>
          </a:stretch>
        </p:blipFill>
        <p:spPr>
          <a:xfrm>
            <a:off x="822960" y="3041226"/>
            <a:ext cx="3238500" cy="1571625"/>
          </a:xfrm>
          <a:prstGeom prst="rect">
            <a:avLst/>
          </a:prstGeom>
          <a:ln/>
        </p:spPr>
      </p:pic>
    </p:spTree>
    <p:extLst>
      <p:ext uri="{BB962C8B-B14F-4D97-AF65-F5344CB8AC3E}">
        <p14:creationId xmlns:p14="http://schemas.microsoft.com/office/powerpoint/2010/main" val="191765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640080" y="182880"/>
            <a:ext cx="5852160" cy="460800"/>
          </a:xfrm>
          <a:prstGeom prst="rect">
            <a:avLst/>
          </a:prstGeom>
        </p:spPr>
        <p:txBody>
          <a:bodyPr wrap="none" lIns="90000" tIns="45000" rIns="90000" bIns="45000"/>
          <a:lstStyle/>
          <a:p>
            <a:r>
              <a:rPr lang="en-US" sz="2600" b="1" dirty="0"/>
              <a:t>Mass Air Flow Selection Intro</a:t>
            </a:r>
            <a:endParaRPr dirty="0"/>
          </a:p>
        </p:txBody>
      </p:sp>
      <p:sp>
        <p:nvSpPr>
          <p:cNvPr id="185" name="TextShape 2"/>
          <p:cNvSpPr txBox="1"/>
          <p:nvPr/>
        </p:nvSpPr>
        <p:spPr>
          <a:xfrm>
            <a:off x="548640" y="1249680"/>
            <a:ext cx="8290560" cy="4617720"/>
          </a:xfrm>
          <a:prstGeom prst="rect">
            <a:avLst/>
          </a:prstGeom>
        </p:spPr>
        <p:txBody>
          <a:bodyPr wrap="none" lIns="90000" tIns="45000" rIns="90000" bIns="45000"/>
          <a:lstStyle/>
          <a:p>
            <a:r>
              <a:rPr lang="en-US" sz="1800" b="1" dirty="0"/>
              <a:t>Mass Air Flow sensor is essential to the project</a:t>
            </a:r>
            <a:endParaRPr sz="1800" dirty="0"/>
          </a:p>
          <a:p>
            <a:pPr marL="285750" indent="-285750">
              <a:buSzPct val="100000"/>
              <a:buFont typeface="Arial" panose="020B0604020202020204" pitchFamily="34" charset="0"/>
              <a:buChar char="•"/>
            </a:pPr>
            <a:r>
              <a:rPr lang="en-US" sz="1800" dirty="0"/>
              <a:t>Mass air flow is required for the calculation of the </a:t>
            </a:r>
            <a:r>
              <a:rPr lang="en-US" sz="1800" dirty="0" smtClean="0"/>
              <a:t>Reynold's </a:t>
            </a:r>
            <a:r>
              <a:rPr lang="en-US" sz="1800" dirty="0"/>
              <a:t>number and </a:t>
            </a:r>
            <a:endParaRPr lang="en-US" sz="1800" dirty="0" smtClean="0"/>
          </a:p>
          <a:p>
            <a:pPr>
              <a:buSzPct val="100000"/>
            </a:pPr>
            <a:r>
              <a:rPr lang="en-US" sz="1800" dirty="0"/>
              <a:t> </a:t>
            </a:r>
            <a:r>
              <a:rPr lang="en-US" sz="1800" dirty="0" smtClean="0"/>
              <a:t>    </a:t>
            </a:r>
            <a:r>
              <a:rPr lang="en-US" sz="1800" dirty="0" smtClean="0"/>
              <a:t>friction factors</a:t>
            </a:r>
            <a:endParaRPr sz="1800" dirty="0"/>
          </a:p>
          <a:p>
            <a:pPr marL="285750" indent="-285750">
              <a:buSzPct val="100000"/>
              <a:buFont typeface="Arial" panose="020B0604020202020204" pitchFamily="34" charset="0"/>
              <a:buChar char="•"/>
            </a:pPr>
            <a:r>
              <a:rPr lang="en-US" sz="1800" dirty="0"/>
              <a:t>Mass air flow feedback is required </a:t>
            </a:r>
            <a:r>
              <a:rPr lang="en-US" sz="1800" dirty="0" smtClean="0"/>
              <a:t>to </a:t>
            </a:r>
            <a:r>
              <a:rPr lang="en-US" sz="1800" dirty="0"/>
              <a:t>drive the feedback </a:t>
            </a:r>
            <a:r>
              <a:rPr lang="en-US" sz="1800" dirty="0" smtClean="0"/>
              <a:t>controller</a:t>
            </a:r>
            <a:endParaRPr sz="1800" dirty="0"/>
          </a:p>
          <a:p>
            <a:pPr marL="285750" indent="-285750">
              <a:buSzPct val="100000"/>
              <a:buFont typeface="Arial" panose="020B0604020202020204" pitchFamily="34" charset="0"/>
              <a:buChar char="•"/>
            </a:pPr>
            <a:r>
              <a:rPr lang="en-US" sz="1800" dirty="0"/>
              <a:t>Mass air flow measurement is required to </a:t>
            </a:r>
            <a:r>
              <a:rPr lang="en-US" sz="1800" dirty="0" smtClean="0"/>
              <a:t>create </a:t>
            </a:r>
            <a:r>
              <a:rPr lang="en-US" sz="1800" dirty="0"/>
              <a:t>the correct air velocity </a:t>
            </a:r>
            <a:r>
              <a:rPr lang="en-US" sz="1800" dirty="0" smtClean="0"/>
              <a:t>profile</a:t>
            </a:r>
          </a:p>
          <a:p>
            <a:pPr marL="285750" indent="-285750">
              <a:buSzPct val="100000"/>
              <a:buFont typeface="Arial" panose="020B0604020202020204" pitchFamily="34" charset="0"/>
              <a:buChar char="•"/>
            </a:pPr>
            <a:endParaRPr lang="en-US" sz="1800" dirty="0"/>
          </a:p>
          <a:p>
            <a:pPr marL="285750" indent="-285750">
              <a:buSzPct val="100000"/>
              <a:buFont typeface="Arial" panose="020B0604020202020204" pitchFamily="34" charset="0"/>
              <a:buChar char="•"/>
            </a:pPr>
            <a:endParaRPr lang="en-US" sz="1800" dirty="0" smtClean="0"/>
          </a:p>
          <a:p>
            <a:r>
              <a:rPr lang="en-US" sz="1800" b="1" dirty="0"/>
              <a:t>Requirements of the mass air flow sensor</a:t>
            </a:r>
            <a:endParaRPr lang="en-US" sz="1800" dirty="0"/>
          </a:p>
          <a:p>
            <a:pPr marL="285750" indent="-285750">
              <a:buSzPct val="100000"/>
              <a:buFont typeface="Arial" panose="020B0604020202020204" pitchFamily="34" charset="0"/>
              <a:buChar char="•"/>
            </a:pPr>
            <a:r>
              <a:rPr lang="en-US" sz="1800" dirty="0"/>
              <a:t>The response time must be sufficient to resolve a 10Hz </a:t>
            </a:r>
          </a:p>
          <a:p>
            <a:pPr>
              <a:buSzPct val="100000"/>
            </a:pPr>
            <a:r>
              <a:rPr lang="en-US" sz="1800" dirty="0"/>
              <a:t>     pulsation in the air velocity</a:t>
            </a:r>
          </a:p>
          <a:p>
            <a:pPr marL="285750" indent="-285750">
              <a:buSzPct val="100000"/>
              <a:buFont typeface="Arial" panose="020B0604020202020204" pitchFamily="34" charset="0"/>
              <a:buChar char="•"/>
            </a:pPr>
            <a:r>
              <a:rPr lang="en-US" sz="1800" dirty="0"/>
              <a:t>Must operate over the entire velocity range of the</a:t>
            </a:r>
          </a:p>
          <a:p>
            <a:pPr>
              <a:buSzPct val="100000"/>
            </a:pPr>
            <a:r>
              <a:rPr lang="en-US" sz="1800" dirty="0"/>
              <a:t>    air velocity function (0.034 – 0.67 m/s)</a:t>
            </a:r>
          </a:p>
          <a:p>
            <a:pPr marL="285750" indent="-285750">
              <a:buSzPct val="100000"/>
              <a:buFont typeface="Arial" panose="020B0604020202020204" pitchFamily="34" charset="0"/>
              <a:buChar char="•"/>
            </a:pPr>
            <a:r>
              <a:rPr lang="en-US" sz="1800" dirty="0"/>
              <a:t>Must be cost effective</a:t>
            </a:r>
          </a:p>
          <a:p>
            <a:pPr marL="285750" indent="-285750">
              <a:buSzPct val="100000"/>
              <a:buFont typeface="Arial" panose="020B0604020202020204" pitchFamily="34" charset="0"/>
              <a:buChar char="•"/>
            </a:pPr>
            <a:r>
              <a:rPr lang="en-US" sz="1800" dirty="0"/>
              <a:t>Must have analog output to drive feedback controller </a:t>
            </a:r>
          </a:p>
          <a:p>
            <a:pPr marL="285750" indent="-285750">
              <a:buSzPct val="100000"/>
              <a:buFont typeface="Arial" panose="020B0604020202020204" pitchFamily="34" charset="0"/>
              <a:buChar char="•"/>
            </a:pPr>
            <a:endParaRPr sz="1800" dirty="0"/>
          </a:p>
        </p:txBody>
      </p:sp>
    </p:spTree>
    <p:extLst>
      <p:ext uri="{BB962C8B-B14F-4D97-AF65-F5344CB8AC3E}">
        <p14:creationId xmlns:p14="http://schemas.microsoft.com/office/powerpoint/2010/main" val="42882900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392520" y="4341000"/>
            <a:ext cx="8218080" cy="5184000"/>
          </a:xfrm>
          <a:prstGeom prst="rect">
            <a:avLst/>
          </a:prstGeom>
        </p:spPr>
        <p:txBody>
          <a:bodyPr lIns="0" tIns="0" rIns="0" bIns="0"/>
          <a:lstStyle/>
          <a:p>
            <a:pPr>
              <a:lnSpc>
                <a:spcPct val="100000"/>
              </a:lnSpc>
              <a:buFont typeface="Arial"/>
              <a:buChar char="•"/>
            </a:pPr>
            <a:r>
              <a:rPr lang="en-US" sz="2000" dirty="0" smtClean="0">
                <a:solidFill>
                  <a:srgbClr val="000000"/>
                </a:solidFill>
                <a:latin typeface="Arial"/>
                <a:ea typeface="Arial"/>
              </a:rPr>
              <a:t>The </a:t>
            </a:r>
            <a:r>
              <a:rPr lang="en-US" sz="2000" dirty="0">
                <a:solidFill>
                  <a:srgbClr val="000000"/>
                </a:solidFill>
                <a:latin typeface="Arial"/>
                <a:ea typeface="Arial"/>
              </a:rPr>
              <a:t>RTD probe </a:t>
            </a:r>
            <a:r>
              <a:rPr lang="en-US" sz="2000" dirty="0" smtClean="0">
                <a:solidFill>
                  <a:srgbClr val="000000"/>
                </a:solidFill>
                <a:latin typeface="Arial"/>
                <a:ea typeface="Arial"/>
              </a:rPr>
              <a:t>exceeds the desired response time </a:t>
            </a:r>
            <a:r>
              <a:rPr lang="en-US" sz="2000" dirty="0">
                <a:solidFill>
                  <a:srgbClr val="000000"/>
                </a:solidFill>
                <a:latin typeface="Arial"/>
                <a:ea typeface="Arial"/>
              </a:rPr>
              <a:t>(&gt; 2 sec response)</a:t>
            </a:r>
            <a:endParaRPr dirty="0"/>
          </a:p>
          <a:p>
            <a:pPr>
              <a:lnSpc>
                <a:spcPct val="100000"/>
              </a:lnSpc>
              <a:buFont typeface="Arial"/>
              <a:buChar char="•"/>
            </a:pPr>
            <a:r>
              <a:rPr lang="en-US" sz="2000" dirty="0">
                <a:solidFill>
                  <a:srgbClr val="000000"/>
                </a:solidFill>
                <a:latin typeface="Arial"/>
                <a:ea typeface="Arial"/>
              </a:rPr>
              <a:t>The hot wire probe is </a:t>
            </a:r>
            <a:r>
              <a:rPr lang="en-US" sz="2000" dirty="0" smtClean="0">
                <a:solidFill>
                  <a:srgbClr val="000000"/>
                </a:solidFill>
                <a:latin typeface="Arial"/>
                <a:ea typeface="Arial"/>
              </a:rPr>
              <a:t>cost prohibitive </a:t>
            </a:r>
            <a:r>
              <a:rPr lang="en-US" sz="2000" dirty="0">
                <a:solidFill>
                  <a:srgbClr val="000000"/>
                </a:solidFill>
                <a:latin typeface="Arial"/>
                <a:ea typeface="Arial"/>
              </a:rPr>
              <a:t>(~ $</a:t>
            </a:r>
            <a:r>
              <a:rPr lang="en-US" sz="2000" dirty="0" smtClean="0">
                <a:solidFill>
                  <a:srgbClr val="000000"/>
                </a:solidFill>
                <a:latin typeface="Arial"/>
                <a:ea typeface="Arial"/>
              </a:rPr>
              <a:t>6000)</a:t>
            </a:r>
            <a:endParaRPr dirty="0" smtClean="0"/>
          </a:p>
          <a:p>
            <a:pPr>
              <a:lnSpc>
                <a:spcPct val="100000"/>
              </a:lnSpc>
            </a:pPr>
            <a:r>
              <a:rPr lang="en-US" sz="2000" dirty="0" smtClean="0">
                <a:solidFill>
                  <a:srgbClr val="000000"/>
                </a:solidFill>
                <a:latin typeface="Arial"/>
                <a:ea typeface="Arial"/>
              </a:rPr>
              <a:t>	and calibration is inconvenient </a:t>
            </a:r>
            <a:r>
              <a:rPr lang="en-US" sz="2000" dirty="0" smtClean="0">
                <a:solidFill>
                  <a:srgbClr val="000000"/>
                </a:solidFill>
                <a:latin typeface="Arial"/>
                <a:ea typeface="Arial"/>
              </a:rPr>
              <a:t>(weekly</a:t>
            </a:r>
            <a:r>
              <a:rPr lang="en-US" sz="2000" dirty="0" smtClean="0">
                <a:solidFill>
                  <a:srgbClr val="000000"/>
                </a:solidFill>
                <a:latin typeface="Arial"/>
                <a:ea typeface="Arial"/>
              </a:rPr>
              <a:t>)</a:t>
            </a:r>
            <a:endParaRPr dirty="0" smtClean="0"/>
          </a:p>
          <a:p>
            <a:pPr>
              <a:lnSpc>
                <a:spcPct val="100000"/>
              </a:lnSpc>
              <a:buFont typeface="Arial"/>
              <a:buChar char="•"/>
            </a:pPr>
            <a:r>
              <a:rPr lang="en-US" sz="2000" dirty="0" smtClean="0">
                <a:solidFill>
                  <a:srgbClr val="000000"/>
                </a:solidFill>
                <a:latin typeface="Arial"/>
                <a:ea typeface="Arial"/>
              </a:rPr>
              <a:t> </a:t>
            </a:r>
            <a:r>
              <a:rPr lang="en-US" sz="2000" dirty="0">
                <a:solidFill>
                  <a:srgbClr val="000000"/>
                </a:solidFill>
                <a:latin typeface="Arial"/>
                <a:ea typeface="Arial"/>
              </a:rPr>
              <a:t>The orifice plate has fast response time (~</a:t>
            </a:r>
            <a:r>
              <a:rPr lang="en-US" sz="2000" dirty="0" smtClean="0">
                <a:solidFill>
                  <a:srgbClr val="000000"/>
                </a:solidFill>
                <a:latin typeface="Arial"/>
                <a:ea typeface="Arial"/>
              </a:rPr>
              <a:t>10ms)</a:t>
            </a:r>
            <a:endParaRPr dirty="0" smtClean="0"/>
          </a:p>
          <a:p>
            <a:pPr>
              <a:lnSpc>
                <a:spcPct val="100000"/>
              </a:lnSpc>
            </a:pPr>
            <a:r>
              <a:rPr lang="en-US" sz="2000" dirty="0" smtClean="0">
                <a:solidFill>
                  <a:srgbClr val="000000"/>
                </a:solidFill>
                <a:latin typeface="Arial"/>
                <a:ea typeface="Arial"/>
              </a:rPr>
              <a:t>	and reasonable price ($400-600)</a:t>
            </a:r>
            <a:endParaRPr dirty="0"/>
          </a:p>
        </p:txBody>
      </p:sp>
      <p:sp>
        <p:nvSpPr>
          <p:cNvPr id="184" name="TextShape 2"/>
          <p:cNvSpPr txBox="1"/>
          <p:nvPr/>
        </p:nvSpPr>
        <p:spPr>
          <a:xfrm>
            <a:off x="722160" y="0"/>
            <a:ext cx="6242400" cy="778680"/>
          </a:xfrm>
          <a:prstGeom prst="rect">
            <a:avLst/>
          </a:prstGeom>
        </p:spPr>
        <p:txBody>
          <a:bodyPr lIns="0" tIns="0" rIns="0" bIns="0" anchor="ctr"/>
          <a:lstStyle/>
          <a:p>
            <a:pPr>
              <a:lnSpc>
                <a:spcPct val="100000"/>
              </a:lnSpc>
            </a:pPr>
            <a:r>
              <a:rPr lang="en-US" sz="2600" b="1" dirty="0">
                <a:solidFill>
                  <a:srgbClr val="000000"/>
                </a:solidFill>
              </a:rPr>
              <a:t>Mass Flow Sensor Selection</a:t>
            </a:r>
            <a:endParaRPr sz="2600" b="1" dirty="0"/>
          </a:p>
        </p:txBody>
      </p:sp>
      <p:pic>
        <p:nvPicPr>
          <p:cNvPr id="185" name="Shape 345"/>
          <p:cNvPicPr/>
          <p:nvPr/>
        </p:nvPicPr>
        <p:blipFill>
          <a:blip r:embed="rId3"/>
          <a:stretch>
            <a:fillRect/>
          </a:stretch>
        </p:blipFill>
        <p:spPr>
          <a:xfrm>
            <a:off x="3840480" y="1463400"/>
            <a:ext cx="4543200" cy="2285640"/>
          </a:xfrm>
          <a:prstGeom prst="rect">
            <a:avLst/>
          </a:prstGeom>
          <a:ln>
            <a:noFill/>
          </a:ln>
        </p:spPr>
      </p:pic>
      <p:pic>
        <p:nvPicPr>
          <p:cNvPr id="186" name="Picture 185"/>
          <p:cNvPicPr/>
          <p:nvPr/>
        </p:nvPicPr>
        <p:blipFill>
          <a:blip r:embed="rId4"/>
          <a:stretch>
            <a:fillRect/>
          </a:stretch>
        </p:blipFill>
        <p:spPr>
          <a:xfrm>
            <a:off x="2926080" y="1097280"/>
            <a:ext cx="2011680" cy="1554480"/>
          </a:xfrm>
          <a:prstGeom prst="rect">
            <a:avLst/>
          </a:prstGeom>
          <a:ln>
            <a:noFill/>
          </a:ln>
        </p:spPr>
      </p:pic>
      <p:pic>
        <p:nvPicPr>
          <p:cNvPr id="187" name="Picture 186"/>
          <p:cNvPicPr/>
          <p:nvPr/>
        </p:nvPicPr>
        <p:blipFill>
          <a:blip r:embed="rId5"/>
          <a:stretch>
            <a:fillRect/>
          </a:stretch>
        </p:blipFill>
        <p:spPr>
          <a:xfrm>
            <a:off x="1005840" y="1097280"/>
            <a:ext cx="1338480" cy="1433520"/>
          </a:xfrm>
          <a:prstGeom prst="rect">
            <a:avLst/>
          </a:prstGeom>
          <a:ln>
            <a:noFill/>
          </a:ln>
        </p:spPr>
      </p:pic>
      <p:pic>
        <p:nvPicPr>
          <p:cNvPr id="188" name="Picture 187"/>
          <p:cNvPicPr/>
          <p:nvPr/>
        </p:nvPicPr>
        <p:blipFill>
          <a:blip r:embed="rId6"/>
          <a:stretch>
            <a:fillRect/>
          </a:stretch>
        </p:blipFill>
        <p:spPr>
          <a:xfrm>
            <a:off x="1005840" y="2570760"/>
            <a:ext cx="1645920" cy="1635480"/>
          </a:xfrm>
          <a:prstGeom prst="rect">
            <a:avLst/>
          </a:prstGeom>
          <a:ln>
            <a:noFill/>
          </a:ln>
        </p:spPr>
      </p:pic>
    </p:spTree>
    <p:extLst>
      <p:ext uri="{BB962C8B-B14F-4D97-AF65-F5344CB8AC3E}">
        <p14:creationId xmlns:p14="http://schemas.microsoft.com/office/powerpoint/2010/main" val="12467935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p:cNvPicPr/>
          <p:nvPr/>
        </p:nvPicPr>
        <p:blipFill>
          <a:blip r:embed="rId3"/>
          <a:stretch>
            <a:fillRect/>
          </a:stretch>
        </p:blipFill>
        <p:spPr>
          <a:xfrm>
            <a:off x="4663440" y="914400"/>
            <a:ext cx="3840480" cy="3291840"/>
          </a:xfrm>
          <a:prstGeom prst="rect">
            <a:avLst/>
          </a:prstGeom>
          <a:ln>
            <a:noFill/>
          </a:ln>
        </p:spPr>
      </p:pic>
      <p:pic>
        <p:nvPicPr>
          <p:cNvPr id="192" name="Picture 191"/>
          <p:cNvPicPr/>
          <p:nvPr/>
        </p:nvPicPr>
        <p:blipFill>
          <a:blip r:embed="rId4"/>
          <a:stretch>
            <a:fillRect/>
          </a:stretch>
        </p:blipFill>
        <p:spPr>
          <a:xfrm>
            <a:off x="5259240" y="4114800"/>
            <a:ext cx="2773080" cy="2266200"/>
          </a:xfrm>
          <a:prstGeom prst="rect">
            <a:avLst/>
          </a:prstGeom>
          <a:ln>
            <a:noFill/>
          </a:ln>
        </p:spPr>
      </p:pic>
      <p:sp>
        <p:nvSpPr>
          <p:cNvPr id="2" name="Title 1"/>
          <p:cNvSpPr>
            <a:spLocks noGrp="1"/>
          </p:cNvSpPr>
          <p:nvPr>
            <p:ph type="title"/>
          </p:nvPr>
        </p:nvSpPr>
        <p:spPr/>
        <p:txBody>
          <a:bodyPr/>
          <a:lstStyle/>
          <a:p>
            <a:r>
              <a:rPr lang="en-US" dirty="0" smtClean="0"/>
              <a:t>Orifice Plate</a:t>
            </a:r>
            <a:endParaRPr lang="en-US" dirty="0"/>
          </a:p>
        </p:txBody>
      </p:sp>
      <p:sp>
        <p:nvSpPr>
          <p:cNvPr id="3" name="Content Placeholder 2"/>
          <p:cNvSpPr>
            <a:spLocks noGrp="1"/>
          </p:cNvSpPr>
          <p:nvPr>
            <p:ph sz="quarter" idx="13"/>
          </p:nvPr>
        </p:nvSpPr>
        <p:spPr/>
        <p:txBody>
          <a:bodyPr>
            <a:normAutofit lnSpcReduction="10000"/>
          </a:bodyPr>
          <a:lstStyle/>
          <a:p>
            <a:pPr marL="285750" indent="-285750">
              <a:buSzPct val="100000"/>
              <a:buFont typeface="Arial" panose="020B0604020202020204" pitchFamily="34" charset="0"/>
              <a:buChar char="•"/>
            </a:pPr>
            <a:r>
              <a:rPr lang="en-US" dirty="0"/>
              <a:t>Measures flow rate by restricting airflow </a:t>
            </a:r>
            <a:r>
              <a:rPr lang="en-US" dirty="0" smtClean="0"/>
              <a:t>and measuring </a:t>
            </a:r>
            <a:r>
              <a:rPr lang="en-US" dirty="0"/>
              <a:t>the pressure drop</a:t>
            </a:r>
          </a:p>
          <a:p>
            <a:pPr marL="285750" indent="-285750">
              <a:buSzPct val="100000"/>
              <a:buFont typeface="Arial" panose="020B0604020202020204" pitchFamily="34" charset="0"/>
              <a:buChar char="•"/>
            </a:pPr>
            <a:endParaRPr lang="en-US" dirty="0"/>
          </a:p>
          <a:p>
            <a:pPr marL="285750" indent="-285750">
              <a:buSzPct val="100000"/>
              <a:buFont typeface="Arial" panose="020B0604020202020204" pitchFamily="34" charset="0"/>
              <a:buChar char="•"/>
            </a:pPr>
            <a:r>
              <a:rPr lang="en-US" dirty="0"/>
              <a:t>Can be milled to observe a specified </a:t>
            </a:r>
            <a:r>
              <a:rPr lang="en-US" dirty="0" smtClean="0"/>
              <a:t>pressure drop </a:t>
            </a:r>
            <a:r>
              <a:rPr lang="en-US" dirty="0"/>
              <a:t>at a specified flow rate with known diameter</a:t>
            </a:r>
          </a:p>
          <a:p>
            <a:pPr marL="285750" indent="-285750">
              <a:buSzPct val="100000"/>
              <a:buFont typeface="Arial" panose="020B0604020202020204" pitchFamily="34" charset="0"/>
              <a:buChar char="•"/>
            </a:pPr>
            <a:endParaRPr lang="en-US" dirty="0"/>
          </a:p>
          <a:p>
            <a:pPr marL="285750" indent="-285750">
              <a:buSzPct val="100000"/>
              <a:buFont typeface="Arial" panose="020B0604020202020204" pitchFamily="34" charset="0"/>
              <a:buChar char="•"/>
            </a:pPr>
            <a:r>
              <a:rPr lang="en-US" dirty="0"/>
              <a:t>Differential manometer can be used </a:t>
            </a:r>
            <a:r>
              <a:rPr lang="en-US" dirty="0" smtClean="0"/>
              <a:t>to </a:t>
            </a:r>
            <a:r>
              <a:rPr lang="en-US" dirty="0"/>
              <a:t>measure the pressure drop</a:t>
            </a:r>
          </a:p>
          <a:p>
            <a:pPr marL="285750" indent="-285750">
              <a:buSzPct val="100000"/>
              <a:buFont typeface="Arial" panose="020B0604020202020204" pitchFamily="34" charset="0"/>
              <a:buChar char="•"/>
            </a:pPr>
            <a:endParaRPr lang="en-US" dirty="0"/>
          </a:p>
          <a:p>
            <a:pPr marL="285750" indent="-285750">
              <a:buSzPct val="100000"/>
              <a:buFont typeface="Arial" panose="020B0604020202020204" pitchFamily="34" charset="0"/>
              <a:buChar char="•"/>
            </a:pPr>
            <a:r>
              <a:rPr lang="en-US" dirty="0"/>
              <a:t>The duct must be regular, circular </a:t>
            </a:r>
            <a:r>
              <a:rPr lang="en-US" dirty="0" smtClean="0"/>
              <a:t>and </a:t>
            </a:r>
            <a:r>
              <a:rPr lang="en-US" dirty="0"/>
              <a:t>unobstructed upstream and </a:t>
            </a:r>
            <a:r>
              <a:rPr lang="en-US" dirty="0" smtClean="0"/>
              <a:t>downstream </a:t>
            </a:r>
            <a:r>
              <a:rPr lang="en-US" dirty="0"/>
              <a:t>of the </a:t>
            </a:r>
            <a:r>
              <a:rPr lang="en-US" dirty="0" smtClean="0"/>
              <a:t>plate</a:t>
            </a:r>
            <a:endParaRPr lang="en-US" dirty="0"/>
          </a:p>
        </p:txBody>
      </p:sp>
    </p:spTree>
    <p:extLst>
      <p:ext uri="{BB962C8B-B14F-4D97-AF65-F5344CB8AC3E}">
        <p14:creationId xmlns:p14="http://schemas.microsoft.com/office/powerpoint/2010/main" val="31476617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69080" y="3886200"/>
            <a:ext cx="8217720" cy="5184000"/>
          </a:xfrm>
          <a:prstGeom prst="rect">
            <a:avLst/>
          </a:prstGeom>
        </p:spPr>
        <p:txBody>
          <a:bodyPr lIns="0" tIns="0" rIns="0" bIns="0"/>
          <a:lstStyle/>
          <a:p>
            <a:pPr>
              <a:lnSpc>
                <a:spcPct val="100000"/>
              </a:lnSpc>
            </a:pPr>
            <a:endParaRPr dirty="0"/>
          </a:p>
          <a:p>
            <a:pPr>
              <a:lnSpc>
                <a:spcPct val="100000"/>
              </a:lnSpc>
            </a:pPr>
            <a:r>
              <a:rPr lang="en-US" sz="2000" dirty="0" smtClean="0">
                <a:solidFill>
                  <a:srgbClr val="000000"/>
                </a:solidFill>
                <a:latin typeface="Arial"/>
                <a:ea typeface="Arial"/>
              </a:rPr>
              <a:t>The </a:t>
            </a:r>
            <a:r>
              <a:rPr lang="en-US" sz="2000" dirty="0">
                <a:solidFill>
                  <a:srgbClr val="000000"/>
                </a:solidFill>
                <a:latin typeface="Arial"/>
                <a:ea typeface="Arial"/>
              </a:rPr>
              <a:t>exact type of controller is TBD awaiting data from </a:t>
            </a:r>
            <a:r>
              <a:rPr lang="en-US" sz="2000" dirty="0" smtClean="0">
                <a:solidFill>
                  <a:srgbClr val="000000"/>
                </a:solidFill>
                <a:latin typeface="Arial"/>
                <a:ea typeface="Arial"/>
              </a:rPr>
              <a:t>tests</a:t>
            </a:r>
            <a:endParaRPr dirty="0"/>
          </a:p>
          <a:p>
            <a:pPr>
              <a:lnSpc>
                <a:spcPct val="100000"/>
              </a:lnSpc>
            </a:pPr>
            <a:endParaRPr dirty="0"/>
          </a:p>
          <a:p>
            <a:pPr>
              <a:lnSpc>
                <a:spcPct val="100000"/>
              </a:lnSpc>
              <a:buSzPct val="25000"/>
            </a:pPr>
            <a:r>
              <a:rPr lang="en-US" sz="2000" dirty="0">
                <a:solidFill>
                  <a:srgbClr val="000000"/>
                </a:solidFill>
                <a:latin typeface="Arial"/>
                <a:ea typeface="Arial"/>
              </a:rPr>
              <a:t>By testing the response of the fan-duct system we can determine the location of the fan-duct system's transfer function poles</a:t>
            </a:r>
            <a:endParaRPr dirty="0"/>
          </a:p>
          <a:p>
            <a:pPr>
              <a:lnSpc>
                <a:spcPct val="100000"/>
              </a:lnSpc>
              <a:buSzPct val="25000"/>
            </a:pPr>
            <a:endParaRPr lang="en-US" sz="2000" dirty="0" smtClean="0">
              <a:solidFill>
                <a:srgbClr val="000000"/>
              </a:solidFill>
              <a:latin typeface="Arial"/>
              <a:ea typeface="Arial"/>
            </a:endParaRPr>
          </a:p>
          <a:p>
            <a:pPr>
              <a:lnSpc>
                <a:spcPct val="100000"/>
              </a:lnSpc>
              <a:buSzPct val="25000"/>
            </a:pPr>
            <a:r>
              <a:rPr lang="en-US" sz="2000" dirty="0" smtClean="0">
                <a:solidFill>
                  <a:srgbClr val="000000"/>
                </a:solidFill>
                <a:latin typeface="Arial"/>
                <a:ea typeface="Arial"/>
              </a:rPr>
              <a:t>Based </a:t>
            </a:r>
            <a:r>
              <a:rPr lang="en-US" sz="2000" dirty="0">
                <a:solidFill>
                  <a:srgbClr val="000000"/>
                </a:solidFill>
                <a:latin typeface="Arial"/>
                <a:ea typeface="Arial"/>
              </a:rPr>
              <a:t>on the location of the transfer function poles we will decide on a type of controller</a:t>
            </a:r>
            <a:endParaRPr dirty="0"/>
          </a:p>
          <a:p>
            <a:pPr>
              <a:lnSpc>
                <a:spcPct val="100000"/>
              </a:lnSpc>
            </a:pPr>
            <a:endParaRPr dirty="0"/>
          </a:p>
        </p:txBody>
      </p:sp>
      <p:sp>
        <p:nvSpPr>
          <p:cNvPr id="197" name="TextShape 2"/>
          <p:cNvSpPr txBox="1"/>
          <p:nvPr/>
        </p:nvSpPr>
        <p:spPr>
          <a:xfrm>
            <a:off x="722160" y="0"/>
            <a:ext cx="6242400" cy="778680"/>
          </a:xfrm>
          <a:prstGeom prst="rect">
            <a:avLst/>
          </a:prstGeom>
        </p:spPr>
        <p:txBody>
          <a:bodyPr lIns="0" tIns="0" rIns="0" bIns="0" anchor="ctr"/>
          <a:lstStyle/>
          <a:p>
            <a:pPr>
              <a:lnSpc>
                <a:spcPct val="100000"/>
              </a:lnSpc>
            </a:pPr>
            <a:r>
              <a:rPr lang="en-US" sz="2600" b="1">
                <a:solidFill>
                  <a:srgbClr val="000000"/>
                </a:solidFill>
                <a:latin typeface="Arial"/>
                <a:ea typeface="Arial"/>
              </a:rPr>
              <a:t>Linear Control System</a:t>
            </a: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31" y="1143000"/>
            <a:ext cx="8468413" cy="2667000"/>
          </a:xfrm>
          <a:prstGeom prst="rect">
            <a:avLst/>
          </a:prstGeom>
        </p:spPr>
      </p:pic>
    </p:spTree>
    <p:extLst>
      <p:ext uri="{BB962C8B-B14F-4D97-AF65-F5344CB8AC3E}">
        <p14:creationId xmlns:p14="http://schemas.microsoft.com/office/powerpoint/2010/main" val="24955638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1324680" y="990720"/>
            <a:ext cx="3019920" cy="398160"/>
          </a:xfrm>
          <a:prstGeom prst="rect">
            <a:avLst/>
          </a:prstGeom>
        </p:spPr>
        <p:txBody>
          <a:bodyPr lIns="0" tIns="0" rIns="0" bIns="0"/>
          <a:lstStyle/>
          <a:p>
            <a:pPr>
              <a:lnSpc>
                <a:spcPct val="100000"/>
              </a:lnSpc>
            </a:pPr>
            <a:r>
              <a:rPr lang="en-US" sz="2000" dirty="0">
                <a:solidFill>
                  <a:srgbClr val="000000"/>
                </a:solidFill>
                <a:latin typeface="Arial"/>
                <a:ea typeface="Arial"/>
              </a:rPr>
              <a:t>Oscillator Circuit Diagram                                         </a:t>
            </a:r>
            <a:endParaRPr dirty="0"/>
          </a:p>
          <a:p>
            <a:pPr>
              <a:lnSpc>
                <a:spcPct val="100000"/>
              </a:lnSpc>
            </a:pPr>
            <a:endParaRPr dirty="0"/>
          </a:p>
          <a:p>
            <a:pPr>
              <a:lnSpc>
                <a:spcPct val="100000"/>
              </a:lnSpc>
            </a:pPr>
            <a:endParaRPr dirty="0"/>
          </a:p>
        </p:txBody>
      </p:sp>
      <p:sp>
        <p:nvSpPr>
          <p:cNvPr id="200" name="TextShape 2"/>
          <p:cNvSpPr txBox="1"/>
          <p:nvPr/>
        </p:nvSpPr>
        <p:spPr>
          <a:xfrm>
            <a:off x="722160" y="0"/>
            <a:ext cx="6242400" cy="778680"/>
          </a:xfrm>
          <a:prstGeom prst="rect">
            <a:avLst/>
          </a:prstGeom>
        </p:spPr>
        <p:txBody>
          <a:bodyPr lIns="0" tIns="0" rIns="0" bIns="0" anchor="ctr"/>
          <a:lstStyle/>
          <a:p>
            <a:pPr>
              <a:lnSpc>
                <a:spcPct val="100000"/>
              </a:lnSpc>
            </a:pPr>
            <a:r>
              <a:rPr lang="en-US" sz="2600" b="1">
                <a:solidFill>
                  <a:srgbClr val="000000"/>
                </a:solidFill>
                <a:latin typeface="Arial"/>
                <a:ea typeface="Arial"/>
              </a:rPr>
              <a:t>Oscillator</a:t>
            </a:r>
            <a:endParaRPr/>
          </a:p>
        </p:txBody>
      </p:sp>
      <mc:AlternateContent xmlns:mc="http://schemas.openxmlformats.org/markup-compatibility/2006">
        <mc:Choice xmlns:a14="http://schemas.microsoft.com/office/drawing/2010/main" Requires="a14">
          <p:sp>
            <p:nvSpPr>
              <p:cNvPr id="201" name="CustomShape 3"/>
              <p:cNvSpPr/>
              <p:nvPr/>
            </p:nvSpPr>
            <p:spPr>
              <a:xfrm>
                <a:off x="5562600" y="1669039"/>
                <a:ext cx="3182040" cy="4277520"/>
              </a:xfrm>
              <a:prstGeom prst="rect">
                <a:avLst/>
              </a:prstGeom>
              <a:noFill/>
              <a:ln>
                <a:noFill/>
              </a:ln>
            </p:spPr>
            <p:txBody>
              <a:bodyPr tIns="91440" bIns="91440"/>
              <a:lstStyle/>
              <a:p>
                <a:pPr>
                  <a:lnSpc>
                    <a:spcPct val="100000"/>
                  </a:lnSpc>
                </a:pPr>
                <a:r>
                  <a:rPr lang="en-US" sz="1800" dirty="0" smtClean="0">
                    <a:solidFill>
                      <a:srgbClr val="000000"/>
                    </a:solidFill>
                    <a:latin typeface="+mn-lt"/>
                  </a:rPr>
                  <a:t>There are 4 digital potentiometers</a:t>
                </a:r>
                <a:endParaRPr lang="en-US" sz="1800" dirty="0">
                  <a:latin typeface="+mn-lt"/>
                </a:endParaRPr>
              </a:p>
              <a:p>
                <a:pPr>
                  <a:lnSpc>
                    <a:spcPct val="100000"/>
                  </a:lnSpc>
                </a:pPr>
                <a:endParaRPr lang="en-US" sz="1800" dirty="0">
                  <a:latin typeface="+mn-lt"/>
                </a:endParaRPr>
              </a:p>
              <a:p>
                <a:pPr marL="285750" indent="-285750">
                  <a:lnSpc>
                    <a:spcPct val="100000"/>
                  </a:lnSpc>
                  <a:buFont typeface="Arial" panose="020B0604020202020204" pitchFamily="34" charset="0"/>
                  <a:buChar char="•"/>
                </a:pPr>
                <a:r>
                  <a:rPr lang="en-US" sz="1800" dirty="0">
                    <a:solidFill>
                      <a:srgbClr val="000000"/>
                    </a:solidFill>
                    <a:latin typeface="+mn-lt"/>
                  </a:rPr>
                  <a:t>R2 Controls oscillation amplitude </a:t>
                </a:r>
                <a:endParaRPr lang="en-US" sz="1800" dirty="0">
                  <a:latin typeface="+mn-lt"/>
                </a:endParaRPr>
              </a:p>
              <a:p>
                <a:pPr marL="285750" indent="-285750">
                  <a:lnSpc>
                    <a:spcPct val="100000"/>
                  </a:lnSpc>
                  <a:buFont typeface="Arial" panose="020B0604020202020204" pitchFamily="34" charset="0"/>
                  <a:buChar char="•"/>
                </a:pPr>
                <a:r>
                  <a:rPr lang="en-US" sz="1800" dirty="0">
                    <a:solidFill>
                      <a:srgbClr val="000000"/>
                    </a:solidFill>
                    <a:latin typeface="+mn-lt"/>
                  </a:rPr>
                  <a:t>R1,R9 Controls oscillation frequency</a:t>
                </a:r>
                <a:endParaRPr lang="en-US" sz="1800" dirty="0">
                  <a:latin typeface="+mn-lt"/>
                </a:endParaRPr>
              </a:p>
              <a:p>
                <a:pPr marL="285750" indent="-285750">
                  <a:lnSpc>
                    <a:spcPct val="100000"/>
                  </a:lnSpc>
                  <a:buFont typeface="Arial" panose="020B0604020202020204" pitchFamily="34" charset="0"/>
                  <a:buChar char="•"/>
                </a:pPr>
                <a:r>
                  <a:rPr lang="en-US" sz="1800" dirty="0">
                    <a:solidFill>
                      <a:srgbClr val="000000"/>
                    </a:solidFill>
                    <a:latin typeface="+mn-lt"/>
                  </a:rPr>
                  <a:t>R5 Controls DC </a:t>
                </a:r>
                <a:r>
                  <a:rPr lang="en-US" sz="1800" dirty="0" smtClean="0">
                    <a:solidFill>
                      <a:srgbClr val="000000"/>
                    </a:solidFill>
                    <a:latin typeface="+mn-lt"/>
                  </a:rPr>
                  <a:t>value</a:t>
                </a:r>
              </a:p>
              <a:p>
                <a:pPr>
                  <a:lnSpc>
                    <a:spcPct val="100000"/>
                  </a:lnSpc>
                  <a:buFont typeface="Arial"/>
                  <a:buChar char="●"/>
                </a:pPr>
                <a:endParaRPr lang="en-US" sz="1800" dirty="0" smtClean="0">
                  <a:latin typeface="+mn-lt"/>
                </a:endParaRPr>
              </a:p>
              <a:p>
                <a:pPr>
                  <a:lnSpc>
                    <a:spcPct val="100000"/>
                  </a:lnSpc>
                  <a:buFont typeface="Arial"/>
                  <a:buChar char="●"/>
                </a:pPr>
                <a:endParaRPr lang="en-US" sz="1800" b="0" i="1" dirty="0" smtClean="0">
                  <a:latin typeface="+mn-lt"/>
                </a:endParaRPr>
              </a:p>
              <a:p>
                <a:pPr marL="285750" indent="-285750">
                  <a:lnSpc>
                    <a:spcPct val="100000"/>
                  </a:lnSpc>
                  <a:buFont typeface="Arial" panose="020B0604020202020204" pitchFamily="34" charset="0"/>
                  <a:buChar char="•"/>
                </a:pPr>
                <a14:m>
                  <m:oMath xmlns:m="http://schemas.openxmlformats.org/officeDocument/2006/math">
                    <m:r>
                      <a:rPr lang="en-US" sz="1800" b="0" i="1" smtClean="0">
                        <a:latin typeface="+mn-lt"/>
                      </a:rPr>
                      <m:t>𝑉𝑒𝑙</m:t>
                    </m:r>
                    <m:r>
                      <a:rPr lang="en-US" sz="1800" b="0" i="1" smtClean="0">
                        <a:latin typeface="+mn-lt"/>
                      </a:rPr>
                      <m:t>=</m:t>
                    </m:r>
                    <m:r>
                      <a:rPr lang="en-US" sz="1800" b="0" i="1" smtClean="0">
                        <a:latin typeface="+mn-lt"/>
                      </a:rPr>
                      <m:t>𝐴</m:t>
                    </m:r>
                    <m:r>
                      <a:rPr lang="en-US" sz="1800" b="0" i="1" smtClean="0">
                        <a:latin typeface="+mn-lt"/>
                      </a:rPr>
                      <m:t>(</m:t>
                    </m:r>
                    <m:r>
                      <a:rPr lang="en-US" sz="1800" b="0" i="1" smtClean="0">
                        <a:latin typeface="+mn-lt"/>
                      </a:rPr>
                      <m:t>1</m:t>
                    </m:r>
                    <m:r>
                      <a:rPr lang="en-US" sz="1800" b="0" i="1" smtClean="0">
                        <a:latin typeface="+mn-lt"/>
                      </a:rPr>
                      <m:t>+</m:t>
                    </m:r>
                    <m:r>
                      <a:rPr lang="en-US" sz="1800" b="0" i="1" smtClean="0">
                        <a:latin typeface="+mn-lt"/>
                      </a:rPr>
                      <m:t>𝐵𝑐𝑜𝑠</m:t>
                    </m:r>
                    <m:r>
                      <a:rPr lang="en-US" sz="1800" b="0" i="1" smtClean="0">
                        <a:latin typeface="+mn-lt"/>
                      </a:rPr>
                      <m:t>(</m:t>
                    </m:r>
                    <m:r>
                      <a:rPr lang="en-US" sz="1800" b="0" i="1" smtClean="0">
                        <a:latin typeface="+mn-lt"/>
                      </a:rPr>
                      <m:t>2</m:t>
                    </m:r>
                    <m:r>
                      <a:rPr lang="en-US" sz="1800" b="0" i="1" smtClean="0">
                        <a:latin typeface="+mn-lt"/>
                        <a:ea typeface="Cambria Math" panose="02040503050406030204" pitchFamily="18" charset="0"/>
                      </a:rPr>
                      <m:t>𝜋</m:t>
                    </m:r>
                    <m:r>
                      <a:rPr lang="en-US" sz="1800" b="0" i="1" smtClean="0">
                        <a:latin typeface="+mn-lt"/>
                        <a:ea typeface="Cambria Math" panose="02040503050406030204" pitchFamily="18" charset="0"/>
                      </a:rPr>
                      <m:t>𝑓𝑡</m:t>
                    </m:r>
                    <m:r>
                      <a:rPr lang="en-US" sz="1800" b="0" i="1" smtClean="0">
                        <a:latin typeface="+mn-lt"/>
                        <a:ea typeface="Cambria Math" panose="02040503050406030204" pitchFamily="18" charset="0"/>
                      </a:rPr>
                      <m:t>)</m:t>
                    </m:r>
                  </m:oMath>
                </a14:m>
                <a:endParaRPr lang="en-US" sz="1800" dirty="0">
                  <a:latin typeface="+mn-lt"/>
                </a:endParaRPr>
              </a:p>
              <a:p>
                <a:pPr marL="285750" indent="-285750">
                  <a:buFont typeface="Arial" panose="020B0604020202020204" pitchFamily="34" charset="0"/>
                  <a:buChar char="•"/>
                </a:pPr>
                <a:r>
                  <a:rPr lang="en-US" sz="1800" dirty="0">
                    <a:latin typeface="+mn-lt"/>
                  </a:rPr>
                  <a:t>0.034m/s </a:t>
                </a:r>
                <a:r>
                  <a:rPr lang="en-US" sz="1800" dirty="0" smtClean="0">
                    <a:latin typeface="+mn-lt"/>
                  </a:rPr>
                  <a:t>≤ A</a:t>
                </a:r>
                <a:r>
                  <a:rPr lang="en-US" sz="1800" dirty="0" smtClean="0"/>
                  <a:t> </a:t>
                </a:r>
                <a:r>
                  <a:rPr lang="en-US" sz="1800" dirty="0"/>
                  <a:t>≤ </a:t>
                </a:r>
                <a:r>
                  <a:rPr lang="en-US" sz="1800" dirty="0" smtClean="0">
                    <a:latin typeface="+mn-lt"/>
                  </a:rPr>
                  <a:t>0.67m/s</a:t>
                </a:r>
                <a:endParaRPr lang="en-US" sz="1800" dirty="0">
                  <a:latin typeface="+mn-lt"/>
                </a:endParaRPr>
              </a:p>
              <a:p>
                <a:pPr marL="285750" indent="-285750">
                  <a:buFont typeface="Arial" panose="020B0604020202020204" pitchFamily="34" charset="0"/>
                  <a:buChar char="•"/>
                </a:pPr>
                <a:r>
                  <a:rPr lang="en-US" sz="1800" dirty="0" smtClean="0">
                    <a:latin typeface="+mn-lt"/>
                  </a:rPr>
                  <a:t>0.1Hz</a:t>
                </a:r>
                <a:r>
                  <a:rPr lang="en-US" sz="1800" dirty="0"/>
                  <a:t> ≤ </a:t>
                </a:r>
                <a:r>
                  <a:rPr lang="en-US" sz="1800" dirty="0" smtClean="0">
                    <a:latin typeface="+mn-lt"/>
                  </a:rPr>
                  <a:t>f</a:t>
                </a:r>
                <a:r>
                  <a:rPr lang="en-US" sz="1800" dirty="0" smtClean="0"/>
                  <a:t> </a:t>
                </a:r>
                <a:r>
                  <a:rPr lang="en-US" sz="1800" dirty="0"/>
                  <a:t>≤ </a:t>
                </a:r>
                <a:r>
                  <a:rPr lang="en-US" sz="1800" dirty="0" smtClean="0">
                    <a:latin typeface="+mn-lt"/>
                  </a:rPr>
                  <a:t>10Hz</a:t>
                </a:r>
                <a:endParaRPr lang="en-US" sz="1800" dirty="0">
                  <a:latin typeface="+mn-lt"/>
                </a:endParaRPr>
              </a:p>
              <a:p>
                <a:pPr marL="285750" indent="-285750">
                  <a:buFont typeface="Arial" panose="020B0604020202020204" pitchFamily="34" charset="0"/>
                  <a:buChar char="•"/>
                </a:pPr>
                <a:r>
                  <a:rPr lang="en-US" sz="1800" dirty="0">
                    <a:latin typeface="+mn-lt"/>
                  </a:rPr>
                  <a:t>0.3 </a:t>
                </a:r>
                <a:r>
                  <a:rPr lang="en-US" sz="1800" dirty="0"/>
                  <a:t>≤ </a:t>
                </a:r>
                <a:r>
                  <a:rPr lang="en-US" sz="1800" dirty="0" smtClean="0">
                    <a:latin typeface="+mn-lt"/>
                  </a:rPr>
                  <a:t>B</a:t>
                </a:r>
                <a:r>
                  <a:rPr lang="en-US" sz="1800" dirty="0"/>
                  <a:t> ≤</a:t>
                </a:r>
                <a:r>
                  <a:rPr lang="en-US" sz="1800" dirty="0" smtClean="0">
                    <a:latin typeface="+mn-lt"/>
                  </a:rPr>
                  <a:t> 0.8</a:t>
                </a:r>
                <a:endParaRPr lang="en-US" sz="1800" dirty="0">
                  <a:latin typeface="+mn-lt"/>
                </a:endParaRPr>
              </a:p>
            </p:txBody>
          </p:sp>
        </mc:Choice>
        <mc:Fallback>
          <p:sp>
            <p:nvSpPr>
              <p:cNvPr id="201" name="CustomShape 3"/>
              <p:cNvSpPr>
                <a:spLocks noRot="1" noChangeAspect="1" noMove="1" noResize="1" noEditPoints="1" noAdjustHandles="1" noChangeArrowheads="1" noChangeShapeType="1" noTextEdit="1"/>
              </p:cNvSpPr>
              <p:nvPr/>
            </p:nvSpPr>
            <p:spPr>
              <a:xfrm>
                <a:off x="5562600" y="1669039"/>
                <a:ext cx="3182040" cy="4277520"/>
              </a:xfrm>
              <a:prstGeom prst="rect">
                <a:avLst/>
              </a:prstGeom>
              <a:blipFill rotWithShape="1">
                <a:blip r:embed="rId3"/>
                <a:stretch>
                  <a:fillRect l="-1727" r="-1152"/>
                </a:stretch>
              </a:blipFill>
              <a:ln>
                <a:noFill/>
              </a:ln>
            </p:spPr>
            <p:txBody>
              <a:bodyPr/>
              <a:lstStyle/>
              <a:p>
                <a:r>
                  <a:rPr lang="en-US">
                    <a:noFill/>
                  </a:rPr>
                  <a:t> </a:t>
                </a:r>
              </a:p>
            </p:txBody>
          </p:sp>
        </mc:Fallback>
      </mc:AlternateContent>
      <p:pic>
        <p:nvPicPr>
          <p:cNvPr id="203" name="Picture 202"/>
          <p:cNvPicPr/>
          <p:nvPr/>
        </p:nvPicPr>
        <p:blipFill>
          <a:blip r:embed="rId4"/>
          <a:stretch>
            <a:fillRect/>
          </a:stretch>
        </p:blipFill>
        <p:spPr>
          <a:xfrm>
            <a:off x="274320" y="1388880"/>
            <a:ext cx="5120640" cy="4554720"/>
          </a:xfrm>
          <a:prstGeom prst="rect">
            <a:avLst/>
          </a:prstGeom>
          <a:ln>
            <a:noFill/>
          </a:ln>
        </p:spPr>
      </p:pic>
    </p:spTree>
    <p:extLst>
      <p:ext uri="{BB962C8B-B14F-4D97-AF65-F5344CB8AC3E}">
        <p14:creationId xmlns:p14="http://schemas.microsoft.com/office/powerpoint/2010/main" val="13856543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990600" y="3939840"/>
            <a:ext cx="7332480" cy="2232360"/>
          </a:xfrm>
          <a:prstGeom prst="rect">
            <a:avLst/>
          </a:prstGeom>
        </p:spPr>
        <p:txBody>
          <a:bodyPr lIns="0" tIns="0" rIns="0" bIns="0"/>
          <a:lstStyle/>
          <a:p>
            <a:pPr marL="342900" indent="-342900">
              <a:lnSpc>
                <a:spcPct val="100000"/>
              </a:lnSpc>
              <a:buFont typeface="Arial" panose="020B0604020202020204" pitchFamily="34" charset="0"/>
              <a:buChar char="•"/>
            </a:pPr>
            <a:endParaRPr lang="en-US" sz="2000" dirty="0" smtClean="0">
              <a:solidFill>
                <a:srgbClr val="000000"/>
              </a:solidFill>
              <a:latin typeface="Arial"/>
              <a:ea typeface="Arial"/>
            </a:endParaRPr>
          </a:p>
          <a:p>
            <a:pPr marL="342900" indent="-342900">
              <a:lnSpc>
                <a:spcPct val="100000"/>
              </a:lnSpc>
              <a:buFont typeface="Arial" panose="020B0604020202020204" pitchFamily="34" charset="0"/>
              <a:buChar char="•"/>
            </a:pPr>
            <a:r>
              <a:rPr lang="en-US" sz="2000" dirty="0" smtClean="0">
                <a:solidFill>
                  <a:srgbClr val="000000"/>
                </a:solidFill>
                <a:latin typeface="Arial"/>
                <a:ea typeface="Arial"/>
              </a:rPr>
              <a:t>Purpose </a:t>
            </a:r>
            <a:r>
              <a:rPr lang="en-US" sz="2000" dirty="0">
                <a:solidFill>
                  <a:srgbClr val="000000"/>
                </a:solidFill>
                <a:latin typeface="Arial"/>
                <a:ea typeface="Arial"/>
              </a:rPr>
              <a:t>is to determine the response of the fans</a:t>
            </a:r>
            <a:endParaRPr dirty="0"/>
          </a:p>
          <a:p>
            <a:pPr marL="342900" indent="-342900">
              <a:lnSpc>
                <a:spcPct val="100000"/>
              </a:lnSpc>
              <a:buFont typeface="Arial" panose="020B0604020202020204" pitchFamily="34" charset="0"/>
              <a:buChar char="•"/>
            </a:pPr>
            <a:r>
              <a:rPr lang="en-US" sz="2000" dirty="0">
                <a:solidFill>
                  <a:srgbClr val="000000"/>
                </a:solidFill>
                <a:latin typeface="Arial"/>
                <a:ea typeface="Arial"/>
              </a:rPr>
              <a:t>Pitot tubes were used to obtain velocity data</a:t>
            </a:r>
            <a:endParaRPr dirty="0"/>
          </a:p>
          <a:p>
            <a:pPr marL="342900" indent="-342900">
              <a:lnSpc>
                <a:spcPct val="100000"/>
              </a:lnSpc>
              <a:buFont typeface="Arial" panose="020B0604020202020204" pitchFamily="34" charset="0"/>
              <a:buChar char="•"/>
            </a:pPr>
            <a:r>
              <a:rPr lang="en-US" sz="2000" dirty="0">
                <a:solidFill>
                  <a:srgbClr val="000000"/>
                </a:solidFill>
                <a:latin typeface="Arial"/>
                <a:ea typeface="Arial"/>
              </a:rPr>
              <a:t>Data for the transient response was insufficient for a usable model. </a:t>
            </a:r>
            <a:r>
              <a:rPr lang="en-US" sz="2000" dirty="0" smtClean="0">
                <a:solidFill>
                  <a:srgbClr val="000000"/>
                </a:solidFill>
                <a:latin typeface="Arial"/>
                <a:ea typeface="Arial"/>
              </a:rPr>
              <a:t>Sensor with improved transient response needed.</a:t>
            </a:r>
            <a:endParaRPr dirty="0"/>
          </a:p>
          <a:p>
            <a:pPr marL="342900" indent="-342900">
              <a:lnSpc>
                <a:spcPct val="100000"/>
              </a:lnSpc>
              <a:buFont typeface="Arial" panose="020B0604020202020204" pitchFamily="34" charset="0"/>
              <a:buChar char="•"/>
            </a:pPr>
            <a:r>
              <a:rPr lang="en-US" sz="2000" dirty="0">
                <a:solidFill>
                  <a:srgbClr val="000000"/>
                </a:solidFill>
                <a:latin typeface="Arial"/>
                <a:ea typeface="Arial"/>
              </a:rPr>
              <a:t>Response time of </a:t>
            </a:r>
            <a:r>
              <a:rPr lang="en-US" sz="2000" dirty="0" smtClean="0">
                <a:solidFill>
                  <a:srgbClr val="000000"/>
                </a:solidFill>
                <a:latin typeface="Arial"/>
                <a:ea typeface="Arial"/>
              </a:rPr>
              <a:t>fans tested is approximately 0.5-1s </a:t>
            </a:r>
            <a:r>
              <a:rPr lang="en-US" sz="2000" dirty="0">
                <a:solidFill>
                  <a:srgbClr val="000000"/>
                </a:solidFill>
                <a:latin typeface="Arial"/>
                <a:ea typeface="Arial"/>
              </a:rPr>
              <a:t>(1-2Hz)</a:t>
            </a:r>
            <a:endParaRPr dirty="0"/>
          </a:p>
        </p:txBody>
      </p:sp>
      <p:sp>
        <p:nvSpPr>
          <p:cNvPr id="208" name="TextShape 2"/>
          <p:cNvSpPr txBox="1"/>
          <p:nvPr/>
        </p:nvSpPr>
        <p:spPr>
          <a:xfrm>
            <a:off x="722160" y="0"/>
            <a:ext cx="6242400" cy="778680"/>
          </a:xfrm>
          <a:prstGeom prst="rect">
            <a:avLst/>
          </a:prstGeom>
        </p:spPr>
        <p:txBody>
          <a:bodyPr lIns="0" tIns="0" rIns="0" bIns="0" anchor="ctr"/>
          <a:lstStyle/>
          <a:p>
            <a:pPr>
              <a:lnSpc>
                <a:spcPct val="100000"/>
              </a:lnSpc>
            </a:pPr>
            <a:r>
              <a:rPr lang="en-US" sz="2400" b="1">
                <a:solidFill>
                  <a:srgbClr val="000000"/>
                </a:solidFill>
                <a:latin typeface="Arial"/>
                <a:ea typeface="Arial"/>
              </a:rPr>
              <a:t>Linear Control System - Data Acquisition</a:t>
            </a:r>
            <a:endParaRPr/>
          </a:p>
        </p:txBody>
      </p:sp>
      <p:pic>
        <p:nvPicPr>
          <p:cNvPr id="209" name="Shape 374"/>
          <p:cNvPicPr/>
          <p:nvPr/>
        </p:nvPicPr>
        <p:blipFill>
          <a:blip r:embed="rId3"/>
          <a:stretch>
            <a:fillRect/>
          </a:stretch>
        </p:blipFill>
        <p:spPr>
          <a:xfrm>
            <a:off x="722160" y="982080"/>
            <a:ext cx="3603960" cy="2518920"/>
          </a:xfrm>
          <a:prstGeom prst="rect">
            <a:avLst/>
          </a:prstGeom>
          <a:ln>
            <a:noFill/>
          </a:ln>
        </p:spPr>
      </p:pic>
      <p:pic>
        <p:nvPicPr>
          <p:cNvPr id="210" name="Shape 375"/>
          <p:cNvPicPr/>
          <p:nvPr/>
        </p:nvPicPr>
        <p:blipFill>
          <a:blip r:embed="rId4"/>
          <a:stretch>
            <a:fillRect/>
          </a:stretch>
        </p:blipFill>
        <p:spPr>
          <a:xfrm>
            <a:off x="5132520" y="982080"/>
            <a:ext cx="3358800" cy="2518920"/>
          </a:xfrm>
          <a:prstGeom prst="rect">
            <a:avLst/>
          </a:prstGeom>
          <a:ln>
            <a:noFill/>
          </a:ln>
        </p:spPr>
      </p:pic>
    </p:spTree>
    <p:extLst>
      <p:ext uri="{BB962C8B-B14F-4D97-AF65-F5344CB8AC3E}">
        <p14:creationId xmlns:p14="http://schemas.microsoft.com/office/powerpoint/2010/main" val="12890166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Shape 1"/>
          <p:cNvSpPr txBox="1"/>
          <p:nvPr/>
        </p:nvSpPr>
        <p:spPr>
          <a:xfrm>
            <a:off x="548640" y="243360"/>
            <a:ext cx="5669280" cy="488160"/>
          </a:xfrm>
          <a:prstGeom prst="rect">
            <a:avLst/>
          </a:prstGeom>
        </p:spPr>
        <p:txBody>
          <a:bodyPr wrap="none" lIns="90000" tIns="45000" rIns="90000" bIns="45000"/>
          <a:lstStyle/>
          <a:p>
            <a:r>
              <a:rPr lang="en-US" sz="2800" b="1"/>
              <a:t>Testing Rig</a:t>
            </a:r>
            <a:endParaRPr/>
          </a:p>
        </p:txBody>
      </p:sp>
      <p:pic>
        <p:nvPicPr>
          <p:cNvPr id="212" name="Picture 211"/>
          <p:cNvPicPr/>
          <p:nvPr/>
        </p:nvPicPr>
        <p:blipFill>
          <a:blip r:embed="rId3"/>
          <a:stretch>
            <a:fillRect/>
          </a:stretch>
        </p:blipFill>
        <p:spPr>
          <a:xfrm>
            <a:off x="353160" y="905040"/>
            <a:ext cx="8558280" cy="5117040"/>
          </a:xfrm>
          <a:prstGeom prst="rect">
            <a:avLst/>
          </a:prstGeom>
          <a:ln>
            <a:noFill/>
          </a:ln>
        </p:spPr>
      </p:pic>
    </p:spTree>
    <p:extLst>
      <p:ext uri="{BB962C8B-B14F-4D97-AF65-F5344CB8AC3E}">
        <p14:creationId xmlns:p14="http://schemas.microsoft.com/office/powerpoint/2010/main" val="13290577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609600" y="182880"/>
            <a:ext cx="5943600" cy="548640"/>
          </a:xfrm>
          <a:prstGeom prst="rect">
            <a:avLst/>
          </a:prstGeom>
        </p:spPr>
        <p:txBody>
          <a:bodyPr wrap="none" lIns="90000" tIns="45000" rIns="90000" bIns="45000"/>
          <a:lstStyle/>
          <a:p>
            <a:r>
              <a:rPr lang="en-US" sz="2800" b="1" dirty="0"/>
              <a:t>LabVIEW Instrumentation</a:t>
            </a:r>
            <a:endParaRPr dirty="0"/>
          </a:p>
        </p:txBody>
      </p:sp>
      <p:pic>
        <p:nvPicPr>
          <p:cNvPr id="214" name="Picture 213"/>
          <p:cNvPicPr/>
          <p:nvPr/>
        </p:nvPicPr>
        <p:blipFill>
          <a:blip r:embed="rId3"/>
          <a:stretch>
            <a:fillRect/>
          </a:stretch>
        </p:blipFill>
        <p:spPr>
          <a:xfrm>
            <a:off x="1254240" y="822960"/>
            <a:ext cx="6518160" cy="5268960"/>
          </a:xfrm>
          <a:prstGeom prst="rect">
            <a:avLst/>
          </a:prstGeom>
          <a:ln>
            <a:noFill/>
          </a:ln>
        </p:spPr>
      </p:pic>
    </p:spTree>
    <p:extLst>
      <p:ext uri="{BB962C8B-B14F-4D97-AF65-F5344CB8AC3E}">
        <p14:creationId xmlns:p14="http://schemas.microsoft.com/office/powerpoint/2010/main" val="27510664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579120" y="274320"/>
            <a:ext cx="6583680" cy="433440"/>
          </a:xfrm>
          <a:prstGeom prst="rect">
            <a:avLst/>
          </a:prstGeom>
        </p:spPr>
        <p:txBody>
          <a:bodyPr wrap="none" lIns="90000" tIns="45000" rIns="90000" bIns="45000"/>
          <a:lstStyle/>
          <a:p>
            <a:r>
              <a:rPr lang="en-US" sz="2400" b="1" dirty="0">
                <a:solidFill>
                  <a:srgbClr val="000000"/>
                </a:solidFill>
                <a:latin typeface="Arial"/>
                <a:ea typeface="Arial"/>
              </a:rPr>
              <a:t>Linear Control System - Data Acquisition</a:t>
            </a:r>
            <a:endParaRPr dirty="0"/>
          </a:p>
        </p:txBody>
      </p:sp>
      <p:pic>
        <p:nvPicPr>
          <p:cNvPr id="216" name="Picture 215"/>
          <p:cNvPicPr/>
          <p:nvPr/>
        </p:nvPicPr>
        <p:blipFill>
          <a:blip r:embed="rId4"/>
          <a:stretch>
            <a:fillRect/>
          </a:stretch>
        </p:blipFill>
        <p:spPr>
          <a:xfrm>
            <a:off x="496800" y="1090440"/>
            <a:ext cx="4715280" cy="3207240"/>
          </a:xfrm>
          <a:prstGeom prst="rect">
            <a:avLst/>
          </a:prstGeom>
          <a:ln>
            <a:noFill/>
          </a:ln>
        </p:spPr>
      </p:pic>
      <p:pic>
        <p:nvPicPr>
          <p:cNvPr id="217" name="Picture 216"/>
          <p:cNvPicPr/>
          <p:nvPr/>
        </p:nvPicPr>
        <p:blipFill>
          <a:blip r:embed="rId5"/>
          <a:stretch>
            <a:fillRect/>
          </a:stretch>
        </p:blipFill>
        <p:spPr>
          <a:xfrm>
            <a:off x="5303520" y="1645920"/>
            <a:ext cx="3478680" cy="2703960"/>
          </a:xfrm>
          <a:prstGeom prst="rect">
            <a:avLst/>
          </a:prstGeom>
          <a:ln>
            <a:noFill/>
          </a:ln>
        </p:spPr>
      </p:pic>
      <p:sp>
        <p:nvSpPr>
          <p:cNvPr id="218" name="TextShape 2"/>
          <p:cNvSpPr txBox="1"/>
          <p:nvPr/>
        </p:nvSpPr>
        <p:spPr>
          <a:xfrm>
            <a:off x="1005840" y="4724400"/>
            <a:ext cx="6949440" cy="1371600"/>
          </a:xfrm>
          <a:prstGeom prst="rect">
            <a:avLst/>
          </a:prstGeom>
        </p:spPr>
        <p:txBody>
          <a:bodyPr wrap="none" lIns="90000" tIns="45000" rIns="90000" bIns="45000"/>
          <a:lstStyle/>
          <a:p>
            <a:pPr marL="285750" indent="-285750" algn="ctr">
              <a:buFont typeface="Arial" panose="020B0604020202020204" pitchFamily="34" charset="0"/>
              <a:buChar char="•"/>
            </a:pPr>
            <a:r>
              <a:rPr lang="en-US" sz="2000" dirty="0" smtClean="0"/>
              <a:t>Assuming a first order response:</a:t>
            </a:r>
            <a:endParaRPr lang="en-US" sz="2000" dirty="0"/>
          </a:p>
        </p:txBody>
      </p:sp>
      <p:graphicFrame>
        <p:nvGraphicFramePr>
          <p:cNvPr id="2" name="Object 1"/>
          <p:cNvGraphicFramePr>
            <a:graphicFrameLocks noChangeAspect="1"/>
          </p:cNvGraphicFramePr>
          <p:nvPr>
            <p:extLst>
              <p:ext uri="{D42A27DB-BD31-4B8C-83A1-F6EECF244321}">
                <p14:modId xmlns:p14="http://schemas.microsoft.com/office/powerpoint/2010/main" val="4042330144"/>
              </p:ext>
            </p:extLst>
          </p:nvPr>
        </p:nvGraphicFramePr>
        <p:xfrm>
          <a:off x="496800" y="5237480"/>
          <a:ext cx="1412240" cy="706120"/>
        </p:xfrm>
        <a:graphic>
          <a:graphicData uri="http://schemas.openxmlformats.org/presentationml/2006/ole">
            <mc:AlternateContent xmlns:mc="http://schemas.openxmlformats.org/markup-compatibility/2006">
              <mc:Choice xmlns:v="urn:schemas-microsoft-com:vml" Requires="v">
                <p:oleObj spid="_x0000_s3178" name="Equation" r:id="rId6" imgW="787320" imgH="393480" progId="Equation.3">
                  <p:embed/>
                </p:oleObj>
              </mc:Choice>
              <mc:Fallback>
                <p:oleObj name="Equation" r:id="rId6" imgW="787320" imgH="393480" progId="Equation.3">
                  <p:embed/>
                  <p:pic>
                    <p:nvPicPr>
                      <p:cNvPr id="0" name="Picture 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800" y="5237480"/>
                        <a:ext cx="1412240" cy="706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81212494"/>
              </p:ext>
            </p:extLst>
          </p:nvPr>
        </p:nvGraphicFramePr>
        <p:xfrm>
          <a:off x="7664450" y="5518151"/>
          <a:ext cx="114300" cy="215900"/>
        </p:xfrm>
        <a:graphic>
          <a:graphicData uri="http://schemas.openxmlformats.org/presentationml/2006/ole">
            <mc:AlternateContent xmlns:mc="http://schemas.openxmlformats.org/markup-compatibility/2006">
              <mc:Choice xmlns:v="urn:schemas-microsoft-com:vml" Requires="v">
                <p:oleObj spid="_x0000_s3179" name="Equation" r:id="rId8" imgW="114120" imgH="215640" progId="Equation.3">
                  <p:embed/>
                </p:oleObj>
              </mc:Choice>
              <mc:Fallback>
                <p:oleObj name="Equation" r:id="rId8" imgW="114120" imgH="215640" progId="Equation.3">
                  <p:embed/>
                  <p:pic>
                    <p:nvPicPr>
                      <p:cNvPr id="0" name="Picture 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4450" y="5518151"/>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48105153"/>
              </p:ext>
            </p:extLst>
          </p:nvPr>
        </p:nvGraphicFramePr>
        <p:xfrm>
          <a:off x="5862390" y="5285741"/>
          <a:ext cx="1615722" cy="581660"/>
        </p:xfrm>
        <a:graphic>
          <a:graphicData uri="http://schemas.openxmlformats.org/presentationml/2006/ole">
            <mc:AlternateContent xmlns:mc="http://schemas.openxmlformats.org/markup-compatibility/2006">
              <mc:Choice xmlns:v="urn:schemas-microsoft-com:vml" Requires="v">
                <p:oleObj spid="_x0000_s3180" name="Equation" r:id="rId10" imgW="634680" imgH="228600" progId="Equation.3">
                  <p:embed/>
                </p:oleObj>
              </mc:Choice>
              <mc:Fallback>
                <p:oleObj name="Equation" r:id="rId10" imgW="634680" imgH="228600" progId="Equation.3">
                  <p:embed/>
                  <p:pic>
                    <p:nvPicPr>
                      <p:cNvPr id="0" name="Picture 7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2390" y="5285741"/>
                        <a:ext cx="1615722" cy="581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46286159"/>
              </p:ext>
            </p:extLst>
          </p:nvPr>
        </p:nvGraphicFramePr>
        <p:xfrm>
          <a:off x="3286462" y="5251450"/>
          <a:ext cx="1547159" cy="692151"/>
        </p:xfrm>
        <a:graphic>
          <a:graphicData uri="http://schemas.openxmlformats.org/presentationml/2006/ole">
            <mc:AlternateContent xmlns:mc="http://schemas.openxmlformats.org/markup-compatibility/2006">
              <mc:Choice xmlns:v="urn:schemas-microsoft-com:vml" Requires="v">
                <p:oleObj spid="_x0000_s3181" name="Equation" r:id="rId12" imgW="965160" imgH="431640" progId="Equation.3">
                  <p:embed/>
                </p:oleObj>
              </mc:Choice>
              <mc:Fallback>
                <p:oleObj name="Equation" r:id="rId12" imgW="965160" imgH="431640" progId="Equation.3">
                  <p:embed/>
                  <p:pic>
                    <p:nvPicPr>
                      <p:cNvPr id="0" name="Picture 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6462" y="5251450"/>
                        <a:ext cx="1547159" cy="692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05840" y="4038602"/>
            <a:ext cx="2651760" cy="276999"/>
          </a:xfrm>
          <a:prstGeom prst="rect">
            <a:avLst/>
          </a:prstGeom>
          <a:noFill/>
        </p:spPr>
        <p:txBody>
          <a:bodyPr wrap="square" rtlCol="0">
            <a:spAutoFit/>
          </a:bodyPr>
          <a:lstStyle/>
          <a:p>
            <a:r>
              <a:rPr lang="en-US" sz="1200" dirty="0" smtClean="0"/>
              <a:t>*Notional Data</a:t>
            </a:r>
            <a:endParaRPr lang="en-US" sz="1200" dirty="0"/>
          </a:p>
        </p:txBody>
      </p:sp>
    </p:spTree>
    <p:extLst>
      <p:ext uri="{BB962C8B-B14F-4D97-AF65-F5344CB8AC3E}">
        <p14:creationId xmlns:p14="http://schemas.microsoft.com/office/powerpoint/2010/main" val="494939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b="1" dirty="0" smtClean="0"/>
              <a:t>Conformance Verification Matrix</a:t>
            </a:r>
            <a:endParaRPr lang="en-US" sz="2600" b="1" dirty="0"/>
          </a:p>
        </p:txBody>
      </p:sp>
      <p:graphicFrame>
        <p:nvGraphicFramePr>
          <p:cNvPr id="7" name="Table 6"/>
          <p:cNvGraphicFramePr>
            <a:graphicFrameLocks noGrp="1"/>
          </p:cNvGraphicFramePr>
          <p:nvPr>
            <p:extLst>
              <p:ext uri="{D42A27DB-BD31-4B8C-83A1-F6EECF244321}">
                <p14:modId xmlns:p14="http://schemas.microsoft.com/office/powerpoint/2010/main" val="2507738978"/>
              </p:ext>
            </p:extLst>
          </p:nvPr>
        </p:nvGraphicFramePr>
        <p:xfrm>
          <a:off x="623457" y="900547"/>
          <a:ext cx="7813963" cy="4461170"/>
        </p:xfrm>
        <a:graphic>
          <a:graphicData uri="http://schemas.openxmlformats.org/drawingml/2006/table">
            <a:tbl>
              <a:tblPr/>
              <a:tblGrid>
                <a:gridCol w="1882139"/>
                <a:gridCol w="4512506"/>
                <a:gridCol w="1419318"/>
              </a:tblGrid>
              <a:tr h="318655">
                <a:tc>
                  <a:txBody>
                    <a:bodyPr/>
                    <a:lstStyle/>
                    <a:p>
                      <a:pPr algn="ctr" fontAlgn="b"/>
                      <a:r>
                        <a:rPr lang="en-US" sz="2000" b="1" i="0" u="none" strike="noStrike" dirty="0">
                          <a:latin typeface="Calibri"/>
                        </a:rPr>
                        <a:t>Paragraph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latin typeface="Calibri"/>
                        </a:rPr>
                        <a:t>Title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latin typeface="Calibri"/>
                        </a:rPr>
                        <a:t>Method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3.1.12.1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Operating Systems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Electrical Safety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Size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Weight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Thermally Conductive Plate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Insulating Plate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latin typeface="Calibri"/>
                        </a:rPr>
                        <a:t>A</a:t>
                      </a:r>
                      <a:r>
                        <a:rPr lang="en-US" sz="20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Supplemental Insulation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 </a:t>
                      </a:r>
                      <a:r>
                        <a:rPr lang="en-US" sz="2000" b="0" i="0" u="none" strike="noStrike" dirty="0" smtClean="0">
                          <a:solidFill>
                            <a:srgbClr val="000000"/>
                          </a:solidFill>
                          <a:latin typeface="Calibri"/>
                        </a:rPr>
                        <a:t>TBD</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Airflow Characteristics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Heat Flux Characteristics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Operational Safety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Cable Assemblies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655">
                <a:tc>
                  <a:txBody>
                    <a:bodyPr/>
                    <a:lstStyle/>
                    <a:p>
                      <a:pPr algn="ctr" fontAlgn="b"/>
                      <a:r>
                        <a:rPr lang="en-US" sz="2000" b="0" i="0" u="none" strike="noStrike">
                          <a:solidFill>
                            <a:srgbClr val="000000"/>
                          </a:solidFill>
                          <a:latin typeface="Times New Roman"/>
                        </a:rPr>
                        <a:t>3.2.10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Times New Roman"/>
                        </a:rPr>
                        <a:t>Fasteners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498765" y="5555673"/>
            <a:ext cx="7952509" cy="400110"/>
          </a:xfrm>
          <a:prstGeom prst="rect">
            <a:avLst/>
          </a:prstGeom>
          <a:noFill/>
        </p:spPr>
        <p:txBody>
          <a:bodyPr wrap="square" rtlCol="0">
            <a:spAutoFit/>
          </a:bodyPr>
          <a:lstStyle/>
          <a:p>
            <a:r>
              <a:rPr lang="en-US" sz="2000" dirty="0" smtClean="0"/>
              <a:t>T = Test, D = Demonstration, A = Analysis, I = Inspection</a:t>
            </a:r>
            <a:endParaRPr lang="en-US" sz="2000" dirty="0"/>
          </a:p>
        </p:txBody>
      </p:sp>
    </p:spTree>
    <p:extLst>
      <p:ext uri="{BB962C8B-B14F-4D97-AF65-F5344CB8AC3E}">
        <p14:creationId xmlns:p14="http://schemas.microsoft.com/office/powerpoint/2010/main" val="1526630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5334000" cy="523220"/>
          </a:xfrm>
          <a:prstGeom prst="rect">
            <a:avLst/>
          </a:prstGeom>
          <a:noFill/>
        </p:spPr>
        <p:txBody>
          <a:bodyPr wrap="square" rtlCol="0">
            <a:spAutoFit/>
          </a:bodyPr>
          <a:lstStyle/>
          <a:p>
            <a:r>
              <a:rPr lang="en-US" sz="2800" b="1" dirty="0" smtClean="0"/>
              <a:t>LCS Test - Data</a:t>
            </a:r>
            <a:endParaRPr lang="en-US" sz="2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0"/>
            <a:ext cx="6698165" cy="4038600"/>
          </a:xfrm>
          <a:prstGeom prst="rect">
            <a:avLst/>
          </a:prstGeom>
        </p:spPr>
      </p:pic>
    </p:spTree>
    <p:extLst>
      <p:ext uri="{BB962C8B-B14F-4D97-AF65-F5344CB8AC3E}">
        <p14:creationId xmlns:p14="http://schemas.microsoft.com/office/powerpoint/2010/main" val="350838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731520" y="151920"/>
            <a:ext cx="6217920" cy="488160"/>
          </a:xfrm>
          <a:prstGeom prst="rect">
            <a:avLst/>
          </a:prstGeom>
        </p:spPr>
        <p:txBody>
          <a:bodyPr wrap="none" lIns="90000" tIns="45000" rIns="90000" bIns="45000"/>
          <a:lstStyle/>
          <a:p>
            <a:r>
              <a:rPr lang="en-US" sz="2800" b="1"/>
              <a:t>Data Acquisition</a:t>
            </a:r>
            <a:endParaRPr/>
          </a:p>
        </p:txBody>
      </p:sp>
      <p:sp>
        <p:nvSpPr>
          <p:cNvPr id="205" name="TextShape 2"/>
          <p:cNvSpPr txBox="1"/>
          <p:nvPr/>
        </p:nvSpPr>
        <p:spPr>
          <a:xfrm>
            <a:off x="457200" y="914400"/>
            <a:ext cx="7589520" cy="5212080"/>
          </a:xfrm>
          <a:prstGeom prst="rect">
            <a:avLst/>
          </a:prstGeom>
        </p:spPr>
        <p:txBody>
          <a:bodyPr wrap="none" lIns="90000" tIns="45000" rIns="90000" bIns="45000"/>
          <a:lstStyle/>
          <a:p>
            <a:r>
              <a:rPr lang="en-US" sz="1800" b="1" u="sng" dirty="0"/>
              <a:t>Requirements:</a:t>
            </a:r>
            <a:endParaRPr sz="1800" dirty="0"/>
          </a:p>
          <a:p>
            <a:r>
              <a:rPr lang="en-US" sz="1800" b="1" dirty="0"/>
              <a:t>Inputs:</a:t>
            </a:r>
            <a:endParaRPr sz="1800" dirty="0"/>
          </a:p>
          <a:p>
            <a:r>
              <a:rPr lang="en-US" sz="1800" dirty="0"/>
              <a:t>46 Thermocouple sensors (Amplified) (0-10 Volts) </a:t>
            </a:r>
            <a:endParaRPr sz="1800" dirty="0"/>
          </a:p>
          <a:p>
            <a:r>
              <a:rPr lang="en-US" sz="1800" dirty="0"/>
              <a:t>2 Differential pressure sensors (0.5-4.5 Volts)</a:t>
            </a:r>
            <a:endParaRPr sz="1800" dirty="0"/>
          </a:p>
          <a:p>
            <a:r>
              <a:rPr lang="en-US" sz="1800" b="1" dirty="0"/>
              <a:t>Outputs:</a:t>
            </a:r>
            <a:endParaRPr sz="1800" dirty="0"/>
          </a:p>
          <a:p>
            <a:r>
              <a:rPr lang="en-US" sz="1800" dirty="0"/>
              <a:t>4 Digital outputs to control digital potentiometers </a:t>
            </a:r>
            <a:endParaRPr sz="1800" dirty="0"/>
          </a:p>
          <a:p>
            <a:r>
              <a:rPr lang="en-US" sz="1800" dirty="0"/>
              <a:t>	(3 pins for serial data + 1 pin for clock)</a:t>
            </a:r>
            <a:endParaRPr sz="1800" dirty="0"/>
          </a:p>
          <a:p>
            <a:endParaRPr sz="1800" dirty="0"/>
          </a:p>
          <a:p>
            <a:r>
              <a:rPr lang="en-US" sz="1800" b="1" dirty="0"/>
              <a:t>DT9813-10V Series – Low Cost DAQ ($445)</a:t>
            </a:r>
            <a:endParaRPr sz="1800" dirty="0"/>
          </a:p>
          <a:p>
            <a:r>
              <a:rPr lang="en-US" sz="1800" dirty="0"/>
              <a:t>Simultaneous analog inputs</a:t>
            </a:r>
            <a:endParaRPr sz="1800" dirty="0"/>
          </a:p>
          <a:p>
            <a:r>
              <a:rPr lang="en-US" sz="1800" dirty="0"/>
              <a:t>16 analog inputs (12-bit, 6 </a:t>
            </a:r>
            <a:r>
              <a:rPr lang="en-US" sz="1800" dirty="0" err="1"/>
              <a:t>kS</a:t>
            </a:r>
            <a:r>
              <a:rPr lang="en-US" sz="1800" dirty="0"/>
              <a:t>/s,±10V )</a:t>
            </a:r>
            <a:endParaRPr sz="1800" dirty="0"/>
          </a:p>
          <a:p>
            <a:r>
              <a:rPr lang="en-US" sz="1800" dirty="0"/>
              <a:t>8 digital I/O lines</a:t>
            </a:r>
            <a:endParaRPr sz="1800" dirty="0"/>
          </a:p>
          <a:p>
            <a:r>
              <a:rPr lang="en-US" sz="1800" dirty="0"/>
              <a:t>Compatible with LabVIEW and MATLAB</a:t>
            </a:r>
            <a:endParaRPr sz="1800" dirty="0"/>
          </a:p>
          <a:p>
            <a:r>
              <a:rPr lang="en-US" sz="1800" dirty="0"/>
              <a:t>12-bit resolution gives 5mV resolution over ±10V</a:t>
            </a:r>
            <a:endParaRPr sz="1800" dirty="0"/>
          </a:p>
          <a:p>
            <a:r>
              <a:rPr lang="en-US" sz="1800" dirty="0"/>
              <a:t> </a:t>
            </a:r>
            <a:endParaRPr sz="1800" dirty="0"/>
          </a:p>
          <a:p>
            <a:r>
              <a:rPr lang="en-US" sz="1800" b="1" u="sng" dirty="0"/>
              <a:t>Software:</a:t>
            </a:r>
            <a:endParaRPr sz="1800" dirty="0"/>
          </a:p>
          <a:p>
            <a:r>
              <a:rPr lang="en-US" sz="1800" dirty="0"/>
              <a:t>LabVIEW for data processing</a:t>
            </a:r>
            <a:endParaRPr sz="1800" dirty="0"/>
          </a:p>
          <a:p>
            <a:r>
              <a:rPr lang="en-US" sz="1800" dirty="0"/>
              <a:t>3 DAQs can meet requirements</a:t>
            </a:r>
            <a:endParaRPr sz="1800" dirty="0"/>
          </a:p>
          <a:p>
            <a:endParaRPr dirty="0"/>
          </a:p>
          <a:p>
            <a:endParaRPr dirty="0"/>
          </a:p>
        </p:txBody>
      </p:sp>
      <p:pic>
        <p:nvPicPr>
          <p:cNvPr id="206" name="Picture 205"/>
          <p:cNvPicPr/>
          <p:nvPr/>
        </p:nvPicPr>
        <p:blipFill>
          <a:blip r:embed="rId3"/>
          <a:stretch>
            <a:fillRect/>
          </a:stretch>
        </p:blipFill>
        <p:spPr>
          <a:xfrm>
            <a:off x="5486400" y="2834640"/>
            <a:ext cx="3383280" cy="2847600"/>
          </a:xfrm>
          <a:prstGeom prst="rect">
            <a:avLst/>
          </a:prstGeom>
          <a:ln>
            <a:noFill/>
          </a:ln>
        </p:spPr>
      </p:pic>
    </p:spTree>
    <p:extLst>
      <p:ext uri="{BB962C8B-B14F-4D97-AF65-F5344CB8AC3E}">
        <p14:creationId xmlns:p14="http://schemas.microsoft.com/office/powerpoint/2010/main" val="33578448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body" idx="4294967295"/>
          </p:nvPr>
        </p:nvSpPr>
        <p:spPr>
          <a:xfrm>
            <a:off x="457200" y="1981200"/>
            <a:ext cx="8218199" cy="2479275"/>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1800" b="0" i="0" u="none" strike="noStrike" cap="none" baseline="0" dirty="0">
                <a:solidFill>
                  <a:srgbClr val="000000"/>
                </a:solidFill>
                <a:latin typeface="Arial"/>
                <a:ea typeface="Arial"/>
                <a:cs typeface="Arial"/>
                <a:sym typeface="Arial"/>
              </a:rPr>
              <a:t>Currently being </a:t>
            </a:r>
            <a:r>
              <a:rPr lang="en-US" sz="1800" b="0" i="0" u="none" strike="noStrike" cap="none" baseline="0" dirty="0" smtClean="0">
                <a:solidFill>
                  <a:srgbClr val="000000"/>
                </a:solidFill>
                <a:latin typeface="Arial"/>
                <a:ea typeface="Arial"/>
                <a:cs typeface="Arial"/>
                <a:sym typeface="Arial"/>
              </a:rPr>
              <a:t>developed</a:t>
            </a:r>
            <a:endParaRPr lang="en-US" sz="1800" b="0" i="0" u="none" strike="noStrike" cap="none" baseline="0"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1800" b="0" i="0" u="none" strike="noStrike" cap="none" baseline="0" dirty="0" smtClean="0">
                <a:solidFill>
                  <a:srgbClr val="000000"/>
                </a:solidFill>
                <a:latin typeface="Arial"/>
                <a:ea typeface="Arial"/>
                <a:cs typeface="Arial"/>
                <a:sym typeface="Arial"/>
              </a:rPr>
              <a:t>FPGA </a:t>
            </a:r>
            <a:r>
              <a:rPr lang="en-US" sz="1800" b="0" i="0" u="none" strike="noStrike" cap="none" baseline="0" dirty="0">
                <a:solidFill>
                  <a:srgbClr val="000000"/>
                </a:solidFill>
                <a:latin typeface="Arial"/>
                <a:ea typeface="Arial"/>
                <a:cs typeface="Arial"/>
                <a:sym typeface="Arial"/>
              </a:rPr>
              <a:t>implementation has </a:t>
            </a:r>
            <a:r>
              <a:rPr lang="en-US" sz="1800" dirty="0"/>
              <a:t>more</a:t>
            </a:r>
            <a:r>
              <a:rPr lang="en-US" sz="1800" b="0" i="0" u="none" strike="noStrike" cap="none" baseline="0" dirty="0">
                <a:solidFill>
                  <a:srgbClr val="000000"/>
                </a:solidFill>
                <a:latin typeface="Arial"/>
                <a:ea typeface="Arial"/>
                <a:cs typeface="Arial"/>
                <a:sym typeface="Arial"/>
              </a:rPr>
              <a:t> features that are beneficial to our </a:t>
            </a:r>
            <a:r>
              <a:rPr lang="en-US" sz="1800" b="0" i="0" u="none" strike="noStrike" cap="none" baseline="0" dirty="0" smtClean="0">
                <a:solidFill>
                  <a:srgbClr val="000000"/>
                </a:solidFill>
                <a:latin typeface="Arial"/>
                <a:ea typeface="Arial"/>
                <a:cs typeface="Arial"/>
                <a:sym typeface="Arial"/>
              </a:rPr>
              <a:t>project</a:t>
            </a:r>
            <a:endParaRPr lang="en-US" sz="1800" b="0" i="0" u="none" strike="noStrike" cap="none" baseline="0" dirty="0">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ct val="100000"/>
              <a:buFont typeface="Arial" panose="020B0604020202020204" pitchFamily="34" charset="0"/>
              <a:buChar char="•"/>
            </a:pPr>
            <a:r>
              <a:rPr lang="en-US" sz="1800" b="0" i="0" u="none" strike="noStrike" cap="none" baseline="0" dirty="0">
                <a:solidFill>
                  <a:srgbClr val="000000"/>
                </a:solidFill>
                <a:latin typeface="Arial"/>
                <a:ea typeface="Arial"/>
                <a:cs typeface="Arial"/>
                <a:sym typeface="Arial"/>
              </a:rPr>
              <a:t>Parallel synchronization and processing of multiple channel </a:t>
            </a:r>
            <a:r>
              <a:rPr lang="en-US" sz="1800" b="0" i="0" u="none" strike="noStrike" cap="none" baseline="0" dirty="0" smtClean="0">
                <a:solidFill>
                  <a:srgbClr val="000000"/>
                </a:solidFill>
                <a:latin typeface="Arial"/>
                <a:ea typeface="Arial"/>
                <a:cs typeface="Arial"/>
                <a:sym typeface="Arial"/>
              </a:rPr>
              <a:t>inputs</a:t>
            </a:r>
            <a:endParaRPr lang="en-US" sz="1800" b="0" i="0" u="none" strike="noStrike" cap="none" baseline="0" dirty="0">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rgbClr val="000000"/>
              </a:buClr>
              <a:buSzPct val="100000"/>
              <a:buFont typeface="Arial" panose="020B0604020202020204" pitchFamily="34" charset="0"/>
              <a:buChar char="•"/>
            </a:pPr>
            <a:r>
              <a:rPr lang="en-US" sz="1800" b="0" i="0" u="none" strike="noStrike" cap="none" baseline="0" dirty="0">
                <a:solidFill>
                  <a:srgbClr val="000000"/>
                </a:solidFill>
                <a:latin typeface="Arial"/>
                <a:ea typeface="Arial"/>
                <a:cs typeface="Arial"/>
                <a:sym typeface="Arial"/>
              </a:rPr>
              <a:t>High sampling rate / transfer </a:t>
            </a:r>
            <a:r>
              <a:rPr lang="en-US" sz="1800" b="0" i="0" u="none" strike="noStrike" cap="none" baseline="0" dirty="0" smtClean="0">
                <a:solidFill>
                  <a:srgbClr val="000000"/>
                </a:solidFill>
                <a:latin typeface="Arial"/>
                <a:ea typeface="Arial"/>
                <a:cs typeface="Arial"/>
                <a:sym typeface="Arial"/>
              </a:rPr>
              <a:t>speed</a:t>
            </a:r>
            <a:r>
              <a:rPr lang="en-US" sz="1800" dirty="0" smtClean="0"/>
              <a:t> </a:t>
            </a:r>
            <a:endParaRPr lang="en-US" sz="1800" dirty="0"/>
          </a:p>
          <a:p>
            <a:pPr marL="914400" marR="0" lvl="1" indent="-342900" algn="l" rtl="0">
              <a:lnSpc>
                <a:spcPct val="100000"/>
              </a:lnSpc>
              <a:spcBef>
                <a:spcPts val="0"/>
              </a:spcBef>
              <a:spcAft>
                <a:spcPts val="0"/>
              </a:spcAft>
              <a:buClr>
                <a:srgbClr val="000000"/>
              </a:buClr>
              <a:buSzPct val="100000"/>
              <a:buFont typeface="Arial" panose="020B0604020202020204" pitchFamily="34" charset="0"/>
              <a:buChar char="•"/>
            </a:pPr>
            <a:r>
              <a:rPr lang="en-US" sz="1800" b="0" i="0" u="none" strike="noStrike" cap="none" baseline="0" dirty="0">
                <a:solidFill>
                  <a:srgbClr val="000000"/>
                </a:solidFill>
                <a:latin typeface="Arial"/>
                <a:ea typeface="Arial"/>
                <a:cs typeface="Arial"/>
                <a:sym typeface="Arial"/>
              </a:rPr>
              <a:t>Programmable custom </a:t>
            </a:r>
            <a:r>
              <a:rPr lang="en-US" sz="1800" b="0" i="0" u="none" strike="noStrike" cap="none" baseline="0" dirty="0" smtClean="0">
                <a:solidFill>
                  <a:srgbClr val="000000"/>
                </a:solidFill>
                <a:latin typeface="Arial"/>
                <a:ea typeface="Arial"/>
                <a:cs typeface="Arial"/>
                <a:sym typeface="Arial"/>
              </a:rPr>
              <a:t>functionality</a:t>
            </a:r>
            <a:endParaRPr lang="en-US" sz="1800" b="0" i="0" u="none" strike="noStrike" cap="none" baseline="0"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1800" dirty="0"/>
              <a:t>ADC: 4 or 8 channel S/H,16-bit resolution, 100ksps rate</a:t>
            </a:r>
            <a:r>
              <a:rPr lang="en-US" sz="1800" dirty="0" smtClean="0"/>
              <a:t>, ±10V, </a:t>
            </a:r>
            <a:r>
              <a:rPr lang="en-US" sz="1800" dirty="0"/>
              <a:t>SPI </a:t>
            </a:r>
            <a:r>
              <a:rPr lang="en-US" sz="1800" dirty="0" smtClean="0"/>
              <a:t>interface</a:t>
            </a:r>
          </a:p>
          <a:p>
            <a:pPr marL="457200" lvl="0">
              <a:spcBef>
                <a:spcPts val="0"/>
              </a:spcBef>
              <a:spcAft>
                <a:spcPts val="0"/>
              </a:spcAft>
              <a:buClr>
                <a:srgbClr val="000000"/>
              </a:buClr>
              <a:buSzPct val="100000"/>
              <a:buFont typeface="Arial" panose="020B0604020202020204" pitchFamily="34" charset="0"/>
              <a:buChar char="•"/>
            </a:pPr>
            <a:r>
              <a:rPr lang="en-US" sz="1800" dirty="0" smtClean="0"/>
              <a:t>16 bit resolution over </a:t>
            </a:r>
            <a:r>
              <a:rPr lang="en-US" sz="1800" dirty="0"/>
              <a:t>±10V</a:t>
            </a:r>
            <a:r>
              <a:rPr lang="en-US" sz="1800" dirty="0" smtClean="0"/>
              <a:t> gives resolution of 0.3mV</a:t>
            </a:r>
            <a:endParaRPr lang="en-US" sz="1800" dirty="0"/>
          </a:p>
          <a:p>
            <a:pPr marL="457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1800" dirty="0"/>
              <a:t>Expected total cost: ~$50</a:t>
            </a:r>
          </a:p>
          <a:p>
            <a:pPr marL="4572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1800" dirty="0"/>
              <a:t>Full speed USB communication</a:t>
            </a:r>
          </a:p>
        </p:txBody>
      </p:sp>
      <p:sp>
        <p:nvSpPr>
          <p:cNvPr id="470" name="Shape 470"/>
          <p:cNvSpPr txBox="1">
            <a:spLocks noGrp="1"/>
          </p:cNvSpPr>
          <p:nvPr>
            <p:ph type="title"/>
          </p:nvPr>
        </p:nvSpPr>
        <p:spPr>
          <a:xfrm>
            <a:off x="722312" y="0"/>
            <a:ext cx="6243000" cy="7788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strike="noStrike" cap="none" baseline="0">
                <a:solidFill>
                  <a:srgbClr val="000000"/>
                </a:solidFill>
                <a:latin typeface="Arial"/>
                <a:ea typeface="Arial"/>
                <a:cs typeface="Arial"/>
                <a:sym typeface="Arial"/>
              </a:rPr>
              <a:t>Data Acquisition / Digital Control</a:t>
            </a:r>
          </a:p>
        </p:txBody>
      </p:sp>
      <p:pic>
        <p:nvPicPr>
          <p:cNvPr id="471" name="Shape 471"/>
          <p:cNvPicPr preferRelativeResize="0"/>
          <p:nvPr/>
        </p:nvPicPr>
        <p:blipFill rotWithShape="1">
          <a:blip r:embed="rId3">
            <a:alphaModFix/>
          </a:blip>
          <a:srcRect/>
          <a:stretch/>
        </p:blipFill>
        <p:spPr>
          <a:xfrm>
            <a:off x="1006377" y="1311901"/>
            <a:ext cx="6915149" cy="514351"/>
          </a:xfrm>
          <a:prstGeom prst="rect">
            <a:avLst/>
          </a:prstGeom>
          <a:noFill/>
          <a:ln>
            <a:noFill/>
          </a:ln>
        </p:spPr>
      </p:pic>
      <p:pic>
        <p:nvPicPr>
          <p:cNvPr id="472" name="Shape 472"/>
          <p:cNvPicPr preferRelativeResize="0"/>
          <p:nvPr/>
        </p:nvPicPr>
        <p:blipFill>
          <a:blip r:embed="rId4">
            <a:alphaModFix/>
          </a:blip>
          <a:stretch>
            <a:fillRect/>
          </a:stretch>
        </p:blipFill>
        <p:spPr>
          <a:xfrm>
            <a:off x="4012150" y="4847176"/>
            <a:ext cx="4473400" cy="1517925"/>
          </a:xfrm>
          <a:prstGeom prst="rect">
            <a:avLst/>
          </a:prstGeom>
          <a:noFill/>
          <a:ln>
            <a:noFill/>
          </a:ln>
        </p:spPr>
      </p:pic>
    </p:spTree>
    <p:extLst>
      <p:ext uri="{BB962C8B-B14F-4D97-AF65-F5344CB8AC3E}">
        <p14:creationId xmlns:p14="http://schemas.microsoft.com/office/powerpoint/2010/main" val="1634052743"/>
      </p:ext>
    </p:extLst>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685800" y="76201"/>
            <a:ext cx="6278700" cy="536700"/>
          </a:xfrm>
          <a:prstGeom prst="rect">
            <a:avLst/>
          </a:prstGeom>
          <a:noFill/>
          <a:ln>
            <a:noFill/>
          </a:ln>
        </p:spPr>
        <p:txBody>
          <a:bodyPr lIns="0" tIns="0" rIns="0" bIns="0" anchor="ctr" anchorCtr="0">
            <a:noAutofit/>
          </a:bodyPr>
          <a:lstStyle/>
          <a:p>
            <a:pPr marL="171450" marR="0" lvl="0" indent="-17145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Pressure Sensor Selection</a:t>
            </a:r>
          </a:p>
        </p:txBody>
      </p:sp>
      <p:pic>
        <p:nvPicPr>
          <p:cNvPr id="410" name="Shape 410"/>
          <p:cNvPicPr preferRelativeResize="0"/>
          <p:nvPr/>
        </p:nvPicPr>
        <p:blipFill rotWithShape="1">
          <a:blip r:embed="rId3">
            <a:alphaModFix/>
          </a:blip>
          <a:srcRect/>
          <a:stretch/>
        </p:blipFill>
        <p:spPr>
          <a:xfrm>
            <a:off x="5263254" y="3390674"/>
            <a:ext cx="2844599" cy="2844599"/>
          </a:xfrm>
          <a:prstGeom prst="rect">
            <a:avLst/>
          </a:prstGeom>
          <a:noFill/>
          <a:ln>
            <a:noFill/>
          </a:ln>
        </p:spPr>
      </p:pic>
      <p:sp>
        <p:nvSpPr>
          <p:cNvPr id="411" name="Shape 411"/>
          <p:cNvSpPr txBox="1"/>
          <p:nvPr/>
        </p:nvSpPr>
        <p:spPr>
          <a:xfrm>
            <a:off x="570600" y="3390675"/>
            <a:ext cx="3450900" cy="2154600"/>
          </a:xfrm>
          <a:prstGeom prst="rect">
            <a:avLst/>
          </a:prstGeom>
          <a:noFill/>
          <a:ln>
            <a:noFill/>
          </a:ln>
        </p:spPr>
        <p:txBody>
          <a:bodyPr lIns="91425" tIns="91425" rIns="91425" bIns="91425" anchor="t" anchorCtr="0">
            <a:noAutofit/>
          </a:bodyPr>
          <a:lstStyle/>
          <a:p>
            <a:pPr marR="0" lvl="0" algn="l" rtl="0">
              <a:lnSpc>
                <a:spcPct val="100000"/>
              </a:lnSpc>
              <a:spcBef>
                <a:spcPts val="0"/>
              </a:spcBef>
              <a:spcAft>
                <a:spcPts val="0"/>
              </a:spcAft>
              <a:buNone/>
            </a:pPr>
            <a:endParaRPr sz="2000"/>
          </a:p>
          <a:p>
            <a:pPr marL="457200" marR="0" lvl="0" indent="-355600" algn="l" rtl="0">
              <a:lnSpc>
                <a:spcPct val="100000"/>
              </a:lnSpc>
              <a:spcBef>
                <a:spcPts val="0"/>
              </a:spcBef>
              <a:spcAft>
                <a:spcPts val="0"/>
              </a:spcAft>
              <a:buClr>
                <a:srgbClr val="000000"/>
              </a:buClr>
              <a:buSzPct val="100000"/>
              <a:buFont typeface="Arial"/>
              <a:buChar char="●"/>
            </a:pPr>
            <a:r>
              <a:rPr lang="en-US" sz="2000" b="0" i="0" u="none" strike="noStrike" cap="none" baseline="0">
                <a:solidFill>
                  <a:srgbClr val="000000"/>
                </a:solidFill>
                <a:latin typeface="Arial"/>
                <a:ea typeface="Arial"/>
                <a:cs typeface="Arial"/>
                <a:sym typeface="Arial"/>
              </a:rPr>
              <a:t>Expected pressure difference of 0.4 Pa</a:t>
            </a:r>
          </a:p>
          <a:p>
            <a:pPr marL="457200" marR="0" lvl="0" indent="-355600" algn="l" rtl="0">
              <a:lnSpc>
                <a:spcPct val="100000"/>
              </a:lnSpc>
              <a:spcBef>
                <a:spcPts val="0"/>
              </a:spcBef>
              <a:spcAft>
                <a:spcPts val="0"/>
              </a:spcAft>
              <a:buClr>
                <a:srgbClr val="000000"/>
              </a:buClr>
              <a:buSzPct val="100000"/>
              <a:buFont typeface="Arial"/>
              <a:buChar char="●"/>
            </a:pPr>
            <a:r>
              <a:rPr lang="en-US" sz="2000" b="0" i="0" u="none" strike="noStrike" cap="none" baseline="0">
                <a:solidFill>
                  <a:srgbClr val="000000"/>
                </a:solidFill>
                <a:latin typeface="Arial"/>
                <a:ea typeface="Arial"/>
                <a:cs typeface="Arial"/>
                <a:sym typeface="Arial"/>
              </a:rPr>
              <a:t>Sensortronics LBA/LDE</a:t>
            </a:r>
          </a:p>
          <a:p>
            <a:pPr marL="457200" marR="0" lvl="0" indent="-355600" algn="l" rtl="0">
              <a:lnSpc>
                <a:spcPct val="100000"/>
              </a:lnSpc>
              <a:spcBef>
                <a:spcPts val="0"/>
              </a:spcBef>
              <a:spcAft>
                <a:spcPts val="0"/>
              </a:spcAft>
              <a:buClr>
                <a:srgbClr val="000000"/>
              </a:buClr>
              <a:buSzPct val="100000"/>
              <a:buFont typeface="Arial"/>
              <a:buChar char="●"/>
            </a:pPr>
            <a:r>
              <a:rPr lang="en-US" sz="2000" b="0" i="0" u="none" strike="noStrike" cap="none" baseline="0">
                <a:solidFill>
                  <a:srgbClr val="000000"/>
                </a:solidFill>
                <a:latin typeface="Arial"/>
                <a:ea typeface="Arial"/>
                <a:cs typeface="Arial"/>
                <a:sym typeface="Arial"/>
              </a:rPr>
              <a:t>0-25 Pa diff range</a:t>
            </a:r>
          </a:p>
          <a:p>
            <a:pPr marL="457200" marR="0" lvl="0" indent="-355600" algn="l" rtl="0">
              <a:lnSpc>
                <a:spcPct val="100000"/>
              </a:lnSpc>
              <a:spcBef>
                <a:spcPts val="0"/>
              </a:spcBef>
              <a:spcAft>
                <a:spcPts val="0"/>
              </a:spcAft>
              <a:buClr>
                <a:srgbClr val="000000"/>
              </a:buClr>
              <a:buSzPct val="100000"/>
              <a:buFont typeface="Arial"/>
              <a:buChar char="●"/>
            </a:pPr>
            <a:r>
              <a:rPr lang="en-US" sz="2000" b="0" i="0" u="none" strike="noStrike" cap="none" baseline="0">
                <a:solidFill>
                  <a:srgbClr val="000000"/>
                </a:solidFill>
                <a:latin typeface="Arial"/>
                <a:ea typeface="Arial"/>
                <a:cs typeface="Arial"/>
                <a:sym typeface="Arial"/>
              </a:rPr>
              <a:t>Sample cost: $136</a:t>
            </a:r>
          </a:p>
          <a:p>
            <a:pPr marL="457200" marR="0" lvl="0" indent="-355600" algn="l" rtl="0">
              <a:lnSpc>
                <a:spcPct val="100000"/>
              </a:lnSpc>
              <a:spcBef>
                <a:spcPts val="0"/>
              </a:spcBef>
              <a:spcAft>
                <a:spcPts val="0"/>
              </a:spcAft>
              <a:buClr>
                <a:srgbClr val="000000"/>
              </a:buClr>
              <a:buSzPct val="100000"/>
              <a:buFont typeface="Arial"/>
              <a:buChar char="●"/>
            </a:pPr>
            <a:r>
              <a:rPr lang="en-US" sz="2000" b="0" i="0" u="none" strike="noStrike" cap="none" baseline="0">
                <a:solidFill>
                  <a:srgbClr val="000000"/>
                </a:solidFill>
                <a:latin typeface="Arial"/>
                <a:ea typeface="Arial"/>
                <a:cs typeface="Arial"/>
                <a:sym typeface="Arial"/>
              </a:rPr>
              <a:t>Response time: 0.2 ms</a:t>
            </a:r>
          </a:p>
          <a:p>
            <a:pPr marL="457200" marR="0" lvl="0" indent="-355600" algn="l" rtl="0">
              <a:lnSpc>
                <a:spcPct val="100000"/>
              </a:lnSpc>
              <a:spcBef>
                <a:spcPts val="0"/>
              </a:spcBef>
              <a:spcAft>
                <a:spcPts val="0"/>
              </a:spcAft>
              <a:buClr>
                <a:srgbClr val="000000"/>
              </a:buClr>
              <a:buSzPct val="100000"/>
              <a:buFont typeface="Arial"/>
              <a:buChar char="●"/>
            </a:pPr>
            <a:r>
              <a:rPr lang="en-US" sz="2000" b="0" i="0" u="none" strike="noStrike" cap="none" baseline="0">
                <a:solidFill>
                  <a:srgbClr val="000000"/>
                </a:solidFill>
                <a:latin typeface="Arial"/>
                <a:ea typeface="Arial"/>
                <a:cs typeface="Arial"/>
                <a:sym typeface="Arial"/>
              </a:rPr>
              <a:t>Accuracy: 2% FSS</a:t>
            </a:r>
          </a:p>
        </p:txBody>
      </p:sp>
      <p:pic>
        <p:nvPicPr>
          <p:cNvPr id="412" name="Shape 412"/>
          <p:cNvPicPr preferRelativeResize="0"/>
          <p:nvPr/>
        </p:nvPicPr>
        <p:blipFill>
          <a:blip r:embed="rId4">
            <a:alphaModFix/>
          </a:blip>
          <a:stretch>
            <a:fillRect/>
          </a:stretch>
        </p:blipFill>
        <p:spPr>
          <a:xfrm>
            <a:off x="5724527" y="1606801"/>
            <a:ext cx="3419475" cy="2200275"/>
          </a:xfrm>
          <a:prstGeom prst="rect">
            <a:avLst/>
          </a:prstGeom>
          <a:noFill/>
          <a:ln>
            <a:noFill/>
          </a:ln>
        </p:spPr>
      </p:pic>
      <p:pic>
        <p:nvPicPr>
          <p:cNvPr id="2" name="Picture 1"/>
          <p:cNvPicPr>
            <a:picLocks noChangeAspect="1"/>
          </p:cNvPicPr>
          <p:nvPr/>
        </p:nvPicPr>
        <p:blipFill>
          <a:blip r:embed="rId5"/>
          <a:stretch>
            <a:fillRect/>
          </a:stretch>
        </p:blipFill>
        <p:spPr>
          <a:xfrm>
            <a:off x="749358" y="1086020"/>
            <a:ext cx="5194242" cy="2621507"/>
          </a:xfrm>
          <a:prstGeom prst="rect">
            <a:avLst/>
          </a:prstGeom>
        </p:spPr>
      </p:pic>
    </p:spTree>
    <p:extLst>
      <p:ext uri="{BB962C8B-B14F-4D97-AF65-F5344CB8AC3E}">
        <p14:creationId xmlns:p14="http://schemas.microsoft.com/office/powerpoint/2010/main" val="2049309925"/>
      </p:ext>
    </p:extLst>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sz="quarter" idx="13"/>
          </p:nvPr>
        </p:nvSpPr>
        <p:spPr>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D4272E"/>
              </a:buClr>
              <a:buFont typeface="Arial"/>
              <a:buNone/>
            </a:pPr>
            <a:endParaRPr sz="20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D4272E"/>
              </a:buClr>
              <a:buFont typeface="Arial"/>
              <a:buNone/>
            </a:pPr>
            <a:endParaRPr sz="2000" b="0" i="0" u="none" strike="noStrike" cap="none" baseline="0" dirty="0">
              <a:solidFill>
                <a:schemeClr val="dk1"/>
              </a:solidFill>
              <a:latin typeface="Arial"/>
              <a:ea typeface="Arial"/>
              <a:cs typeface="Arial"/>
              <a:sym typeface="Arial"/>
            </a:endParaRPr>
          </a:p>
          <a:p>
            <a:pPr marL="457200" marR="0" lvl="0" indent="-355600" algn="l" rtl="0">
              <a:lnSpc>
                <a:spcPct val="100000"/>
              </a:lnSpc>
              <a:spcBef>
                <a:spcPts val="400"/>
              </a:spcBef>
              <a:spcAft>
                <a:spcPts val="0"/>
              </a:spcAft>
              <a:buClr>
                <a:schemeClr val="dk1"/>
              </a:buClr>
              <a:buSzPct val="100000"/>
              <a:buFont typeface="Arial"/>
              <a:buChar char="●"/>
            </a:pPr>
            <a:endParaRPr lang="en-US" sz="2000" b="0" i="0" u="none" strike="noStrike" cap="none" baseline="0" dirty="0" smtClean="0">
              <a:solidFill>
                <a:schemeClr val="dk1"/>
              </a:solidFill>
              <a:latin typeface="Arial"/>
              <a:ea typeface="Arial"/>
              <a:cs typeface="Arial"/>
              <a:sym typeface="Arial"/>
            </a:endParaRPr>
          </a:p>
          <a:p>
            <a:pPr marL="457200" marR="0" lvl="0" indent="-355600" algn="l" rtl="0">
              <a:lnSpc>
                <a:spcPct val="100000"/>
              </a:lnSpc>
              <a:spcBef>
                <a:spcPts val="400"/>
              </a:spcBef>
              <a:spcAft>
                <a:spcPts val="0"/>
              </a:spcAft>
              <a:buClr>
                <a:schemeClr val="dk1"/>
              </a:buClr>
              <a:buSzPct val="100000"/>
              <a:buFont typeface="Arial"/>
              <a:buChar char="●"/>
            </a:pPr>
            <a:endParaRPr lang="en-US" sz="2000" dirty="0">
              <a:solidFill>
                <a:schemeClr val="dk1"/>
              </a:solidFill>
            </a:endParaRPr>
          </a:p>
          <a:p>
            <a:pPr marL="457200" marR="0" lvl="0" indent="-355600" algn="l" rtl="0">
              <a:lnSpc>
                <a:spcPct val="100000"/>
              </a:lnSpc>
              <a:spcBef>
                <a:spcPts val="400"/>
              </a:spcBef>
              <a:spcAft>
                <a:spcPts val="0"/>
              </a:spcAft>
              <a:buClr>
                <a:schemeClr val="dk1"/>
              </a:buClr>
              <a:buSzPct val="100000"/>
              <a:buFont typeface="Arial"/>
              <a:buChar char="●"/>
            </a:pPr>
            <a:endParaRPr lang="en-US" sz="2000" b="0" i="0" u="none" strike="noStrike" cap="none" baseline="0" dirty="0" smtClean="0">
              <a:solidFill>
                <a:schemeClr val="dk1"/>
              </a:solidFill>
              <a:latin typeface="Arial"/>
              <a:ea typeface="Arial"/>
              <a:cs typeface="Arial"/>
              <a:sym typeface="Arial"/>
            </a:endParaRPr>
          </a:p>
          <a:p>
            <a:pPr marL="457200" marR="0" lvl="0" indent="-355600" algn="l" rtl="0">
              <a:lnSpc>
                <a:spcPct val="100000"/>
              </a:lnSpc>
              <a:spcBef>
                <a:spcPts val="400"/>
              </a:spcBef>
              <a:spcAft>
                <a:spcPts val="0"/>
              </a:spcAft>
              <a:buClr>
                <a:schemeClr val="dk1"/>
              </a:buClr>
              <a:buSzPct val="100000"/>
              <a:buFont typeface="Arial"/>
              <a:buChar char="●"/>
            </a:pPr>
            <a:r>
              <a:rPr lang="en-US" sz="2000" b="0" i="0" u="none" strike="noStrike" cap="none" baseline="0" dirty="0" smtClean="0">
                <a:solidFill>
                  <a:schemeClr val="dk1"/>
                </a:solidFill>
                <a:latin typeface="Arial"/>
                <a:ea typeface="Arial"/>
                <a:cs typeface="Arial"/>
                <a:sym typeface="Arial"/>
              </a:rPr>
              <a:t>Compressed </a:t>
            </a:r>
            <a:r>
              <a:rPr lang="en-US" sz="2000" b="0" i="0" u="none" strike="noStrike" cap="none" baseline="0" dirty="0">
                <a:solidFill>
                  <a:schemeClr val="dk1"/>
                </a:solidFill>
                <a:latin typeface="Arial"/>
                <a:ea typeface="Arial"/>
                <a:cs typeface="Arial"/>
                <a:sym typeface="Arial"/>
              </a:rPr>
              <a:t>air and vacuum have excellent response time (10 Hz) and controllability but are too complex, could not meet flow requirements (only 2.85 CFM), and were cost prohibitive.</a:t>
            </a:r>
          </a:p>
          <a:p>
            <a:pPr marL="457200" marR="0" lvl="0" indent="-355600" algn="l" rtl="0">
              <a:lnSpc>
                <a:spcPct val="100000"/>
              </a:lnSpc>
              <a:spcBef>
                <a:spcPts val="400"/>
              </a:spcBef>
              <a:spcAft>
                <a:spcPts val="0"/>
              </a:spcAft>
              <a:buClr>
                <a:schemeClr val="dk1"/>
              </a:buClr>
              <a:buSzPct val="100000"/>
              <a:buFont typeface="Arial"/>
              <a:buChar char="●"/>
            </a:pPr>
            <a:r>
              <a:rPr lang="en-US" sz="2000" b="0" i="0" u="none" strike="noStrike" cap="none" baseline="0" dirty="0">
                <a:solidFill>
                  <a:schemeClr val="dk1"/>
                </a:solidFill>
                <a:latin typeface="Arial"/>
                <a:ea typeface="Arial"/>
                <a:cs typeface="Arial"/>
                <a:sym typeface="Arial"/>
              </a:rPr>
              <a:t>Fans have slow response time (~1-2 Hz) but are simple, </a:t>
            </a:r>
            <a:r>
              <a:rPr lang="en-US" sz="2000" b="0" i="0" u="none" strike="noStrike" cap="none" baseline="0" dirty="0" smtClean="0">
                <a:solidFill>
                  <a:schemeClr val="dk1"/>
                </a:solidFill>
                <a:latin typeface="Arial"/>
                <a:ea typeface="Arial"/>
                <a:cs typeface="Arial"/>
                <a:sym typeface="Arial"/>
              </a:rPr>
              <a:t>cost effective, provide sufficient CFM, </a:t>
            </a:r>
            <a:r>
              <a:rPr lang="en-US" sz="2000" b="0" i="0" u="none" strike="noStrike" cap="none" baseline="0" dirty="0">
                <a:solidFill>
                  <a:schemeClr val="dk1"/>
                </a:solidFill>
                <a:latin typeface="Arial"/>
                <a:ea typeface="Arial"/>
                <a:cs typeface="Arial"/>
                <a:sym typeface="Arial"/>
              </a:rPr>
              <a:t>and have excellent controllability.</a:t>
            </a:r>
          </a:p>
        </p:txBody>
      </p:sp>
      <p:sp>
        <p:nvSpPr>
          <p:cNvPr id="251" name="Shape 251"/>
          <p:cNvSpPr txBox="1">
            <a:spLocks noGrp="1"/>
          </p:cNvSpPr>
          <p:nvPr>
            <p:ph type="title"/>
          </p:nvPr>
        </p:nvSpPr>
        <p:spPr>
          <a:prstGeom prst="rect">
            <a:avLst/>
          </a:prstGeom>
          <a:noFill/>
          <a:ln>
            <a:noFill/>
          </a:ln>
        </p:spPr>
        <p:txBody>
          <a:bodyPr lIns="0" tIns="0" rIns="0" bIns="0" anchor="ctr" anchorCtr="0">
            <a:noAutofit/>
          </a:bodyPr>
          <a:lstStyle/>
          <a:p>
            <a:pPr marL="457200" marR="0" lvl="0" indent="-381000" algn="l" rtl="0">
              <a:spcBef>
                <a:spcPts val="0"/>
              </a:spcBef>
              <a:spcAft>
                <a:spcPts val="0"/>
              </a:spcAft>
              <a:buSzPct val="25000"/>
              <a:buNone/>
            </a:pPr>
            <a:r>
              <a:rPr lang="en-US" i="0" u="none" strike="noStrike" cap="none" baseline="0" dirty="0">
                <a:solidFill>
                  <a:schemeClr val="dk1"/>
                </a:solidFill>
                <a:latin typeface="Arial"/>
                <a:ea typeface="Arial"/>
                <a:cs typeface="Arial"/>
                <a:sym typeface="Arial"/>
              </a:rPr>
              <a:t>Air Source Selection</a:t>
            </a:r>
          </a:p>
        </p:txBody>
      </p:sp>
      <p:pic>
        <p:nvPicPr>
          <p:cNvPr id="252" name="Shape 252"/>
          <p:cNvPicPr preferRelativeResize="0"/>
          <p:nvPr/>
        </p:nvPicPr>
        <p:blipFill rotWithShape="1">
          <a:blip r:embed="rId3">
            <a:alphaModFix/>
          </a:blip>
          <a:srcRect/>
          <a:stretch/>
        </p:blipFill>
        <p:spPr>
          <a:xfrm>
            <a:off x="5089880" y="2681120"/>
            <a:ext cx="3750731" cy="1803381"/>
          </a:xfrm>
          <a:prstGeom prst="rect">
            <a:avLst/>
          </a:prstGeom>
          <a:noFill/>
          <a:ln>
            <a:noFill/>
          </a:ln>
        </p:spPr>
      </p:pic>
      <p:pic>
        <p:nvPicPr>
          <p:cNvPr id="1028" name="Picture 4" descr="http://www.nidecamerica.com/u40x/u40xdi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47" y="1271573"/>
            <a:ext cx="3382753" cy="2690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e43AaD1LYxCfsSXWJLFf3OIm8NEYhNUplhdp0OGs4sU84VPcZlEeC4nT9pbI7uq0OWvBJw4OGR6aAMcShUZuPhbB-_6UGlg2m9pP6w8SO9b1KwT0rV7xo5_rJifh5tMqNa9nF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1948" y="990600"/>
            <a:ext cx="2485052" cy="247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841060"/>
      </p:ext>
    </p:extLst>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sz="quarter" idx="13"/>
          </p:nvPr>
        </p:nvSpPr>
        <p:spPr>
          <a:prstGeom prst="rect">
            <a:avLst/>
          </a:prstGeom>
          <a:noFill/>
          <a:ln>
            <a:noFill/>
          </a:ln>
        </p:spPr>
        <p:txBody>
          <a:bodyPr lIns="0" tIns="0" rIns="0" bIns="0" anchor="t" anchorCtr="0">
            <a:noAutofit/>
          </a:bodyPr>
          <a:lstStyle/>
          <a:p>
            <a:pPr marL="1079500" lvl="1" indent="-342900">
              <a:spcBef>
                <a:spcPts val="0"/>
              </a:spcBef>
              <a:spcAft>
                <a:spcPts val="0"/>
              </a:spcAft>
              <a:buClr>
                <a:schemeClr val="dk1"/>
              </a:buClr>
              <a:buSzPct val="100000"/>
              <a:buFont typeface="Arial" panose="020B0604020202020204" pitchFamily="34" charset="0"/>
              <a:buChar char="•"/>
            </a:pPr>
            <a:r>
              <a:rPr lang="en-US" sz="2000" b="0" i="0" u="none" strike="noStrike" cap="none" baseline="0" dirty="0">
                <a:solidFill>
                  <a:schemeClr val="dk1"/>
                </a:solidFill>
                <a:latin typeface="Arial"/>
                <a:ea typeface="Arial"/>
                <a:cs typeface="Arial"/>
                <a:sym typeface="Arial"/>
              </a:rPr>
              <a:t>Two options: prebuilt or </a:t>
            </a:r>
            <a:r>
              <a:rPr lang="en-US" sz="2000" b="0" i="0" u="none" strike="noStrike" cap="none" baseline="0" dirty="0" smtClean="0">
                <a:solidFill>
                  <a:schemeClr val="dk1"/>
                </a:solidFill>
                <a:latin typeface="Arial"/>
                <a:ea typeface="Arial"/>
                <a:cs typeface="Arial"/>
                <a:sym typeface="Arial"/>
              </a:rPr>
              <a:t>hand-built</a:t>
            </a:r>
          </a:p>
          <a:p>
            <a:pPr marL="1079500" lvl="1" indent="-342900">
              <a:spcBef>
                <a:spcPts val="0"/>
              </a:spcBef>
              <a:spcAft>
                <a:spcPts val="0"/>
              </a:spcAft>
              <a:buClr>
                <a:schemeClr val="dk1"/>
              </a:buClr>
              <a:buSzPct val="100000"/>
              <a:buFont typeface="Arial" panose="020B0604020202020204" pitchFamily="34" charset="0"/>
              <a:buChar char="•"/>
            </a:pPr>
            <a:r>
              <a:rPr lang="en-US" sz="2000" b="0" i="0" u="none" strike="noStrike" cap="none" baseline="0" dirty="0" smtClean="0">
                <a:solidFill>
                  <a:schemeClr val="dk1"/>
                </a:solidFill>
                <a:latin typeface="Arial"/>
                <a:ea typeface="Arial"/>
                <a:cs typeface="Arial"/>
                <a:sym typeface="Arial"/>
              </a:rPr>
              <a:t>It </a:t>
            </a:r>
            <a:r>
              <a:rPr lang="en-US" sz="2000" b="0" i="0" u="none" strike="noStrike" cap="none" baseline="0" dirty="0">
                <a:solidFill>
                  <a:schemeClr val="dk1"/>
                </a:solidFill>
                <a:latin typeface="Arial"/>
                <a:ea typeface="Arial"/>
                <a:cs typeface="Arial"/>
                <a:sym typeface="Arial"/>
              </a:rPr>
              <a:t>must have 110V AC input and </a:t>
            </a:r>
            <a:r>
              <a:rPr lang="en-US" sz="2000" b="0" i="0" u="none" strike="noStrike" cap="none" baseline="0" dirty="0" smtClean="0">
                <a:solidFill>
                  <a:schemeClr val="dk1"/>
                </a:solidFill>
                <a:latin typeface="Arial"/>
                <a:ea typeface="Arial"/>
                <a:cs typeface="Arial"/>
                <a:sym typeface="Arial"/>
              </a:rPr>
              <a:t>+12V</a:t>
            </a:r>
            <a:r>
              <a:rPr lang="en-US" sz="2000" b="0" i="0" u="none" strike="noStrike" cap="none" baseline="0" dirty="0">
                <a:solidFill>
                  <a:schemeClr val="dk1"/>
                </a:solidFill>
                <a:latin typeface="Arial"/>
                <a:ea typeface="Arial"/>
                <a:cs typeface="Arial"/>
                <a:sym typeface="Arial"/>
              </a:rPr>
              <a:t>, </a:t>
            </a:r>
            <a:r>
              <a:rPr lang="en-US" sz="2000" b="0" i="0" u="none" strike="noStrike" cap="none" baseline="0" dirty="0" smtClean="0">
                <a:solidFill>
                  <a:schemeClr val="dk1"/>
                </a:solidFill>
                <a:latin typeface="Arial"/>
                <a:ea typeface="Arial"/>
                <a:cs typeface="Arial"/>
                <a:sym typeface="Arial"/>
              </a:rPr>
              <a:t>-12V</a:t>
            </a:r>
            <a:r>
              <a:rPr lang="en-US" sz="2000" b="0" i="0" u="none" strike="noStrike" cap="none" baseline="0" dirty="0">
                <a:solidFill>
                  <a:schemeClr val="dk1"/>
                </a:solidFill>
                <a:latin typeface="Arial"/>
                <a:ea typeface="Arial"/>
                <a:cs typeface="Arial"/>
                <a:sym typeface="Arial"/>
              </a:rPr>
              <a:t>, and </a:t>
            </a:r>
            <a:r>
              <a:rPr lang="en-US" sz="2000" b="0" i="0" u="none" strike="noStrike" cap="none" baseline="0" dirty="0" smtClean="0">
                <a:solidFill>
                  <a:schemeClr val="dk1"/>
                </a:solidFill>
                <a:latin typeface="Arial"/>
                <a:ea typeface="Arial"/>
                <a:cs typeface="Arial"/>
                <a:sym typeface="Arial"/>
              </a:rPr>
              <a:t>+5V </a:t>
            </a:r>
            <a:r>
              <a:rPr lang="en-US" sz="2000" b="0" i="0" u="none" strike="noStrike" cap="none" baseline="0" dirty="0" smtClean="0">
                <a:solidFill>
                  <a:schemeClr val="dk1"/>
                </a:solidFill>
                <a:latin typeface="Arial"/>
                <a:ea typeface="Arial"/>
                <a:cs typeface="Arial"/>
                <a:sym typeface="Arial"/>
              </a:rPr>
              <a:t>output</a:t>
            </a:r>
          </a:p>
          <a:p>
            <a:pPr marL="1079500" lvl="1" indent="-342900">
              <a:spcBef>
                <a:spcPts val="0"/>
              </a:spcBef>
              <a:spcAft>
                <a:spcPts val="0"/>
              </a:spcAft>
              <a:buClr>
                <a:schemeClr val="dk1"/>
              </a:buClr>
              <a:buSzPct val="100000"/>
              <a:buFont typeface="Arial" panose="020B0604020202020204" pitchFamily="34" charset="0"/>
              <a:buChar char="•"/>
            </a:pPr>
            <a:r>
              <a:rPr lang="en-US" sz="2000" b="0" i="0" u="none" strike="noStrike" cap="none" baseline="0" dirty="0" smtClean="0">
                <a:solidFill>
                  <a:schemeClr val="dk1"/>
                </a:solidFill>
                <a:latin typeface="Arial"/>
                <a:ea typeface="Arial"/>
                <a:cs typeface="Arial"/>
                <a:sym typeface="Arial"/>
              </a:rPr>
              <a:t>Output </a:t>
            </a:r>
            <a:r>
              <a:rPr lang="en-US" sz="2000" b="0" i="0" u="none" strike="noStrike" cap="none" baseline="0" dirty="0">
                <a:solidFill>
                  <a:schemeClr val="dk1"/>
                </a:solidFill>
                <a:latin typeface="Arial"/>
                <a:ea typeface="Arial"/>
                <a:cs typeface="Arial"/>
                <a:sym typeface="Arial"/>
              </a:rPr>
              <a:t>amperage should be at least 4A@12V, 0.5A@-12V, and 0.5A@5V</a:t>
            </a:r>
          </a:p>
          <a:p>
            <a:pPr marL="0" marR="0" lvl="0" indent="0" algn="l" rtl="0">
              <a:lnSpc>
                <a:spcPct val="100000"/>
              </a:lnSpc>
              <a:spcBef>
                <a:spcPts val="0"/>
              </a:spcBef>
              <a:spcAft>
                <a:spcPts val="0"/>
              </a:spcAft>
              <a:buClr>
                <a:srgbClr val="D4272E"/>
              </a:buClr>
              <a:buFont typeface="Arial"/>
              <a:buNone/>
            </a:pPr>
            <a:endParaRPr sz="2000" b="0" i="0" u="none" strike="noStrike" cap="none" baseline="0" dirty="0">
              <a:solidFill>
                <a:schemeClr val="dk1"/>
              </a:solidFill>
              <a:latin typeface="Arial"/>
              <a:ea typeface="Arial"/>
              <a:cs typeface="Arial"/>
              <a:sym typeface="Arial"/>
            </a:endParaRPr>
          </a:p>
          <a:p>
            <a:pPr marL="0" marR="0" lvl="0" indent="0" algn="l" rtl="0">
              <a:lnSpc>
                <a:spcPct val="100000"/>
              </a:lnSpc>
              <a:spcBef>
                <a:spcPts val="400"/>
              </a:spcBef>
              <a:spcAft>
                <a:spcPts val="0"/>
              </a:spcAft>
              <a:buClr>
                <a:schemeClr val="dk1"/>
              </a:buClr>
              <a:buFont typeface="Arial"/>
              <a:buNone/>
            </a:pPr>
            <a:endParaRPr sz="2000" b="0" i="0" u="none" strike="noStrike" cap="none" baseline="0" dirty="0">
              <a:solidFill>
                <a:schemeClr val="dk1"/>
              </a:solidFill>
              <a:latin typeface="Arial"/>
              <a:ea typeface="Arial"/>
              <a:cs typeface="Arial"/>
              <a:sym typeface="Arial"/>
            </a:endParaRPr>
          </a:p>
        </p:txBody>
      </p:sp>
      <p:sp>
        <p:nvSpPr>
          <p:cNvPr id="258" name="Shape 258"/>
          <p:cNvSpPr txBox="1">
            <a:spLocks noGrp="1"/>
          </p:cNvSpPr>
          <p:nvPr>
            <p:ph type="title"/>
          </p:nvPr>
        </p:nvSpPr>
        <p:spPr>
          <a:prstGeom prst="rect">
            <a:avLst/>
          </a:prstGeom>
          <a:noFill/>
          <a:ln>
            <a:noFill/>
          </a:ln>
        </p:spPr>
        <p:txBody>
          <a:bodyPr lIns="0" tIns="0" rIns="0" bIns="0" anchor="ctr" anchorCtr="0">
            <a:noAutofit/>
          </a:bodyPr>
          <a:lstStyle/>
          <a:p>
            <a:pPr marL="171450" marR="0" lvl="0" indent="-171450" algn="l" rtl="0">
              <a:spcBef>
                <a:spcPts val="0"/>
              </a:spcBef>
              <a:spcAft>
                <a:spcPts val="0"/>
              </a:spcAft>
              <a:buSzPct val="25000"/>
              <a:buNone/>
            </a:pPr>
            <a:r>
              <a:rPr lang="en-US" sz="2800" b="0" i="0" u="none" strike="noStrike" cap="none" baseline="0">
                <a:solidFill>
                  <a:schemeClr val="dk1"/>
                </a:solidFill>
                <a:latin typeface="Arial"/>
                <a:ea typeface="Arial"/>
                <a:cs typeface="Arial"/>
                <a:sym typeface="Arial"/>
              </a:rPr>
              <a:t>DC Power Supply</a:t>
            </a:r>
          </a:p>
        </p:txBody>
      </p:sp>
      <p:pic>
        <p:nvPicPr>
          <p:cNvPr id="2" name="Picture 1"/>
          <p:cNvPicPr>
            <a:picLocks noChangeAspect="1"/>
          </p:cNvPicPr>
          <p:nvPr/>
        </p:nvPicPr>
        <p:blipFill>
          <a:blip r:embed="rId3"/>
          <a:stretch>
            <a:fillRect/>
          </a:stretch>
        </p:blipFill>
        <p:spPr>
          <a:xfrm>
            <a:off x="2438400" y="2362201"/>
            <a:ext cx="4831644" cy="3615043"/>
          </a:xfrm>
          <a:prstGeom prst="rect">
            <a:avLst/>
          </a:prstGeom>
        </p:spPr>
      </p:pic>
      <p:sp>
        <p:nvSpPr>
          <p:cNvPr id="4" name="Rectangle 3"/>
          <p:cNvSpPr/>
          <p:nvPr/>
        </p:nvSpPr>
        <p:spPr>
          <a:xfrm>
            <a:off x="2286000" y="3167391"/>
            <a:ext cx="4572000" cy="523220"/>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99199133"/>
      </p:ext>
    </p:extLst>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Shape 258"/>
          <p:cNvSpPr txBox="1">
            <a:spLocks noGrp="1"/>
          </p:cNvSpPr>
          <p:nvPr>
            <p:ph type="title"/>
          </p:nvPr>
        </p:nvSpPr>
        <p:spPr>
          <a:prstGeom prst="rect">
            <a:avLst/>
          </a:prstGeom>
          <a:noFill/>
          <a:ln>
            <a:noFill/>
          </a:ln>
        </p:spPr>
        <p:txBody>
          <a:bodyPr lIns="0" tIns="0" rIns="0" bIns="0" anchor="ctr" anchorCtr="0">
            <a:noAutofit/>
          </a:bodyPr>
          <a:lstStyle/>
          <a:p>
            <a:pPr marL="171450" marR="0" lvl="0" indent="-171450" algn="l" rtl="0">
              <a:spcBef>
                <a:spcPts val="0"/>
              </a:spcBef>
              <a:spcAft>
                <a:spcPts val="0"/>
              </a:spcAft>
              <a:buSzPct val="25000"/>
              <a:buNone/>
            </a:pPr>
            <a:r>
              <a:rPr lang="en-US" sz="2800" b="0" i="0" u="none" strike="noStrike" cap="none" baseline="0" dirty="0">
                <a:solidFill>
                  <a:schemeClr val="dk1"/>
                </a:solidFill>
                <a:latin typeface="Arial"/>
                <a:ea typeface="Arial"/>
                <a:cs typeface="Arial"/>
                <a:sym typeface="Arial"/>
              </a:rPr>
              <a:t>DC Power </a:t>
            </a:r>
            <a:r>
              <a:rPr lang="en-US" sz="2800" b="0" i="0" u="none" strike="noStrike" cap="none" baseline="0" dirty="0" smtClean="0">
                <a:solidFill>
                  <a:schemeClr val="dk1"/>
                </a:solidFill>
                <a:latin typeface="Arial"/>
                <a:ea typeface="Arial"/>
                <a:cs typeface="Arial"/>
                <a:sym typeface="Arial"/>
              </a:rPr>
              <a:t>Supply – 12V Rail</a:t>
            </a:r>
            <a:endParaRPr lang="en-US" sz="2800" b="0" i="0" u="none" strike="noStrike" cap="none" baseline="0" dirty="0">
              <a:solidFill>
                <a:schemeClr val="dk1"/>
              </a:solidFill>
              <a:latin typeface="Arial"/>
              <a:ea typeface="Arial"/>
              <a:cs typeface="Arial"/>
              <a:sym typeface="Arial"/>
            </a:endParaRPr>
          </a:p>
        </p:txBody>
      </p:sp>
      <p:pic>
        <p:nvPicPr>
          <p:cNvPr id="259" name="Shape 259"/>
          <p:cNvPicPr preferRelativeResize="0"/>
          <p:nvPr/>
        </p:nvPicPr>
        <p:blipFill rotWithShape="1">
          <a:blip r:embed="rId3">
            <a:alphaModFix/>
          </a:blip>
          <a:srcRect/>
          <a:stretch/>
        </p:blipFill>
        <p:spPr>
          <a:xfrm>
            <a:off x="300732" y="870752"/>
            <a:ext cx="8309869" cy="5453849"/>
          </a:xfrm>
          <a:prstGeom prst="rect">
            <a:avLst/>
          </a:prstGeom>
          <a:noFill/>
          <a:ln>
            <a:noFill/>
          </a:ln>
        </p:spPr>
      </p:pic>
      <p:sp>
        <p:nvSpPr>
          <p:cNvPr id="4" name="Rectangle 3"/>
          <p:cNvSpPr/>
          <p:nvPr/>
        </p:nvSpPr>
        <p:spPr>
          <a:xfrm>
            <a:off x="2286000" y="3167391"/>
            <a:ext cx="4572000" cy="523220"/>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1312770650"/>
      </p:ext>
    </p:extLst>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85280" y="4264800"/>
            <a:ext cx="8218080" cy="1983600"/>
          </a:xfrm>
          <a:prstGeom prst="rect">
            <a:avLst/>
          </a:prstGeom>
        </p:spPr>
        <p:txBody>
          <a:bodyPr lIns="0" tIns="0" rIns="0" bIns="0"/>
          <a:lstStyle/>
          <a:p>
            <a:pPr marL="342900" indent="-342900">
              <a:lnSpc>
                <a:spcPct val="100000"/>
              </a:lnSpc>
              <a:buFont typeface="Arial" panose="020B0604020202020204" pitchFamily="34" charset="0"/>
              <a:buChar char="•"/>
            </a:pPr>
            <a:r>
              <a:rPr lang="en-US" sz="2000" dirty="0" err="1" smtClean="0">
                <a:solidFill>
                  <a:srgbClr val="000000"/>
                </a:solidFill>
                <a:latin typeface="Arial"/>
                <a:ea typeface="Arial"/>
              </a:rPr>
              <a:t>Variac</a:t>
            </a:r>
            <a:r>
              <a:rPr lang="en-US" sz="2000" dirty="0" smtClean="0">
                <a:solidFill>
                  <a:srgbClr val="000000"/>
                </a:solidFill>
                <a:latin typeface="Arial"/>
                <a:ea typeface="Arial"/>
              </a:rPr>
              <a:t> </a:t>
            </a:r>
            <a:r>
              <a:rPr lang="en-US" sz="2000" dirty="0">
                <a:solidFill>
                  <a:srgbClr val="000000"/>
                </a:solidFill>
                <a:latin typeface="Arial"/>
                <a:ea typeface="Arial"/>
              </a:rPr>
              <a:t>will </a:t>
            </a:r>
            <a:r>
              <a:rPr lang="en-US" sz="2000" dirty="0" smtClean="0">
                <a:solidFill>
                  <a:srgbClr val="000000"/>
                </a:solidFill>
                <a:latin typeface="Arial"/>
                <a:ea typeface="Arial"/>
              </a:rPr>
              <a:t>be used to power silicon rubber heaters</a:t>
            </a:r>
            <a:endParaRPr dirty="0"/>
          </a:p>
          <a:p>
            <a:pPr marL="342900" indent="-342900">
              <a:lnSpc>
                <a:spcPct val="100000"/>
              </a:lnSpc>
              <a:buFont typeface="Arial" panose="020B0604020202020204" pitchFamily="34" charset="0"/>
              <a:buChar char="•"/>
            </a:pPr>
            <a:r>
              <a:rPr lang="en-US" sz="2000" dirty="0" err="1">
                <a:solidFill>
                  <a:srgbClr val="000000"/>
                </a:solidFill>
                <a:latin typeface="Arial"/>
                <a:ea typeface="Arial"/>
              </a:rPr>
              <a:t>Variac</a:t>
            </a:r>
            <a:r>
              <a:rPr lang="en-US" sz="2000" dirty="0">
                <a:solidFill>
                  <a:srgbClr val="000000"/>
                </a:solidFill>
                <a:latin typeface="Arial"/>
                <a:ea typeface="Arial"/>
              </a:rPr>
              <a:t> will require more electronic shielding on heater wires</a:t>
            </a:r>
            <a:endParaRPr dirty="0"/>
          </a:p>
          <a:p>
            <a:pPr marL="342900" indent="-342900">
              <a:lnSpc>
                <a:spcPct val="100000"/>
              </a:lnSpc>
              <a:buFont typeface="Arial" panose="020B0604020202020204" pitchFamily="34" charset="0"/>
              <a:buChar char="•"/>
            </a:pPr>
            <a:r>
              <a:rPr lang="en-US" sz="2000" dirty="0">
                <a:solidFill>
                  <a:srgbClr val="000000"/>
                </a:solidFill>
                <a:latin typeface="Arial"/>
                <a:ea typeface="Arial"/>
              </a:rPr>
              <a:t>May be cascaded with fixed transformer to get lower voltage</a:t>
            </a:r>
            <a:endParaRPr dirty="0"/>
          </a:p>
          <a:p>
            <a:pPr marL="342900" indent="-342900">
              <a:lnSpc>
                <a:spcPct val="100000"/>
              </a:lnSpc>
              <a:buFont typeface="Arial" panose="020B0604020202020204" pitchFamily="34" charset="0"/>
              <a:buChar char="•"/>
            </a:pPr>
            <a:r>
              <a:rPr lang="en-US" sz="2000" dirty="0">
                <a:solidFill>
                  <a:srgbClr val="000000"/>
                </a:solidFill>
                <a:latin typeface="Arial"/>
                <a:ea typeface="Arial"/>
              </a:rPr>
              <a:t>~0-200w power output required</a:t>
            </a:r>
            <a:endParaRPr dirty="0"/>
          </a:p>
          <a:p>
            <a:pPr marL="342900" indent="-342900">
              <a:lnSpc>
                <a:spcPct val="100000"/>
              </a:lnSpc>
              <a:buFont typeface="Arial" panose="020B0604020202020204" pitchFamily="34" charset="0"/>
              <a:buChar char="•"/>
            </a:pPr>
            <a:r>
              <a:rPr lang="en-US" sz="2000" dirty="0">
                <a:solidFill>
                  <a:srgbClr val="000000"/>
                </a:solidFill>
                <a:latin typeface="Arial"/>
                <a:ea typeface="Arial"/>
              </a:rPr>
              <a:t>Custom printed dial label </a:t>
            </a:r>
            <a:r>
              <a:rPr lang="en-US" sz="2000" dirty="0" smtClean="0">
                <a:solidFill>
                  <a:srgbClr val="000000"/>
                </a:solidFill>
                <a:latin typeface="Arial"/>
                <a:ea typeface="Arial"/>
              </a:rPr>
              <a:t>indicating power output in watts</a:t>
            </a:r>
            <a:endParaRPr dirty="0"/>
          </a:p>
        </p:txBody>
      </p:sp>
      <p:sp>
        <p:nvSpPr>
          <p:cNvPr id="194" name="TextShape 2"/>
          <p:cNvSpPr txBox="1"/>
          <p:nvPr/>
        </p:nvSpPr>
        <p:spPr>
          <a:xfrm>
            <a:off x="722160" y="0"/>
            <a:ext cx="6242400" cy="778680"/>
          </a:xfrm>
          <a:prstGeom prst="rect">
            <a:avLst/>
          </a:prstGeom>
        </p:spPr>
        <p:txBody>
          <a:bodyPr lIns="0" tIns="0" rIns="0" bIns="0" anchor="ctr"/>
          <a:lstStyle/>
          <a:p>
            <a:pPr>
              <a:lnSpc>
                <a:spcPct val="100000"/>
              </a:lnSpc>
            </a:pPr>
            <a:r>
              <a:rPr lang="en-US" sz="2800">
                <a:solidFill>
                  <a:srgbClr val="000000"/>
                </a:solidFill>
                <a:latin typeface="Arial"/>
                <a:ea typeface="Arial"/>
              </a:rPr>
              <a:t>AC Power Supply (VARIAC)</a:t>
            </a:r>
            <a:endParaRPr/>
          </a:p>
        </p:txBody>
      </p:sp>
      <p:pic>
        <p:nvPicPr>
          <p:cNvPr id="195" name="Shape 352"/>
          <p:cNvPicPr/>
          <p:nvPr/>
        </p:nvPicPr>
        <p:blipFill>
          <a:blip r:embed="rId3"/>
          <a:stretch>
            <a:fillRect/>
          </a:stretch>
        </p:blipFill>
        <p:spPr>
          <a:xfrm>
            <a:off x="2689560" y="1181640"/>
            <a:ext cx="3809520" cy="2856960"/>
          </a:xfrm>
          <a:prstGeom prst="rect">
            <a:avLst/>
          </a:prstGeom>
          <a:ln>
            <a:noFill/>
          </a:ln>
        </p:spPr>
      </p:pic>
    </p:spTree>
    <p:extLst>
      <p:ext uri="{BB962C8B-B14F-4D97-AF65-F5344CB8AC3E}">
        <p14:creationId xmlns:p14="http://schemas.microsoft.com/office/powerpoint/2010/main" val="12527256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sz="quarter" idx="13"/>
          </p:nvPr>
        </p:nvSpPr>
        <p:spPr>
          <a:xfrm>
            <a:off x="485423" y="3733800"/>
            <a:ext cx="8218311" cy="1295400"/>
          </a:xfrm>
          <a:prstGeom prst="rect">
            <a:avLst/>
          </a:prstGeom>
          <a:noFill/>
          <a:ln>
            <a:noFill/>
          </a:ln>
        </p:spPr>
        <p:txBody>
          <a:bodyPr lIns="0" tIns="0" rIns="0" bIns="0" anchor="t" anchorCtr="0">
            <a:noAutofit/>
          </a:bodyPr>
          <a:lstStyle/>
          <a:p>
            <a:pPr marL="457200" marR="0" lvl="0" indent="-355600" algn="l" rtl="0">
              <a:lnSpc>
                <a:spcPct val="100000"/>
              </a:lnSpc>
              <a:spcBef>
                <a:spcPts val="400"/>
              </a:spcBef>
              <a:spcAft>
                <a:spcPts val="0"/>
              </a:spcAft>
              <a:buClr>
                <a:schemeClr val="dk1"/>
              </a:buClr>
              <a:buSzPct val="100000"/>
              <a:buFont typeface="Arial"/>
              <a:buChar char="●"/>
            </a:pPr>
            <a:r>
              <a:rPr lang="en" sz="2000" b="0" i="0" u="none" strike="noStrike" cap="none" baseline="0" dirty="0" smtClean="0">
                <a:solidFill>
                  <a:schemeClr val="dk1"/>
                </a:solidFill>
                <a:latin typeface="Arial"/>
                <a:ea typeface="Arial"/>
                <a:cs typeface="Arial"/>
                <a:sym typeface="Arial"/>
              </a:rPr>
              <a:t>RTD </a:t>
            </a:r>
            <a:r>
              <a:rPr lang="en" sz="2000" b="0" i="0" u="none" strike="noStrike" cap="none" baseline="0" dirty="0">
                <a:solidFill>
                  <a:schemeClr val="dk1"/>
                </a:solidFill>
                <a:latin typeface="Arial"/>
                <a:ea typeface="Arial"/>
                <a:cs typeface="Arial"/>
                <a:sym typeface="Arial"/>
              </a:rPr>
              <a:t>and Thermistor have </a:t>
            </a:r>
            <a:r>
              <a:rPr lang="en" dirty="0" smtClean="0">
                <a:solidFill>
                  <a:schemeClr val="dk1"/>
                </a:solidFill>
                <a:latin typeface="Arial"/>
                <a:ea typeface="Arial"/>
                <a:cs typeface="Arial"/>
                <a:sym typeface="Arial"/>
              </a:rPr>
              <a:t>insufficient </a:t>
            </a:r>
            <a:r>
              <a:rPr lang="en" sz="2000" b="0" i="0" u="none" strike="noStrike" cap="none" baseline="0" dirty="0" smtClean="0">
                <a:solidFill>
                  <a:schemeClr val="dk1"/>
                </a:solidFill>
                <a:latin typeface="Arial"/>
                <a:ea typeface="Arial"/>
                <a:cs typeface="Arial"/>
                <a:sym typeface="Arial"/>
              </a:rPr>
              <a:t>response </a:t>
            </a:r>
            <a:r>
              <a:rPr lang="en" sz="2000" b="0" i="0" u="none" strike="noStrike" cap="none" baseline="0" dirty="0">
                <a:solidFill>
                  <a:schemeClr val="dk1"/>
                </a:solidFill>
                <a:latin typeface="Arial"/>
                <a:ea typeface="Arial"/>
                <a:cs typeface="Arial"/>
                <a:sym typeface="Arial"/>
              </a:rPr>
              <a:t>times</a:t>
            </a:r>
          </a:p>
          <a:p>
            <a:pPr marL="457200" marR="0" lvl="0" indent="-355600" algn="l" rtl="0">
              <a:lnSpc>
                <a:spcPct val="100000"/>
              </a:lnSpc>
              <a:spcBef>
                <a:spcPts val="400"/>
              </a:spcBef>
              <a:spcAft>
                <a:spcPts val="0"/>
              </a:spcAft>
              <a:buClr>
                <a:schemeClr val="dk1"/>
              </a:buClr>
              <a:buSzPct val="100000"/>
              <a:buFont typeface="Arial"/>
              <a:buChar char="●"/>
            </a:pPr>
            <a:r>
              <a:rPr lang="en" sz="2000" b="0" i="0" u="none" strike="noStrike" cap="none" baseline="0" dirty="0">
                <a:solidFill>
                  <a:schemeClr val="dk1"/>
                </a:solidFill>
                <a:latin typeface="Arial"/>
                <a:ea typeface="Arial"/>
                <a:cs typeface="Arial"/>
                <a:sym typeface="Arial"/>
              </a:rPr>
              <a:t>Thermocouples have the best response time</a:t>
            </a:r>
          </a:p>
          <a:p>
            <a:pPr marL="457200" marR="0" lvl="0" indent="-355600" algn="l" rtl="0">
              <a:lnSpc>
                <a:spcPct val="100000"/>
              </a:lnSpc>
              <a:spcBef>
                <a:spcPts val="400"/>
              </a:spcBef>
              <a:spcAft>
                <a:spcPts val="0"/>
              </a:spcAft>
              <a:buClr>
                <a:schemeClr val="dk1"/>
              </a:buClr>
              <a:buSzPct val="100000"/>
              <a:buFont typeface="Arial"/>
              <a:buChar char="●"/>
            </a:pPr>
            <a:r>
              <a:rPr lang="en" sz="2000" b="0" i="0" u="none" strike="noStrike" cap="none" baseline="0" dirty="0">
                <a:solidFill>
                  <a:schemeClr val="dk1"/>
                </a:solidFill>
                <a:latin typeface="Arial"/>
                <a:ea typeface="Arial"/>
                <a:cs typeface="Arial"/>
                <a:sym typeface="Arial"/>
              </a:rPr>
              <a:t>Small output </a:t>
            </a:r>
            <a:r>
              <a:rPr lang="en" sz="2000" b="0" i="0" u="none" strike="noStrike" cap="none" baseline="0" dirty="0" smtClean="0">
                <a:solidFill>
                  <a:schemeClr val="dk1"/>
                </a:solidFill>
                <a:latin typeface="Arial"/>
                <a:ea typeface="Arial"/>
                <a:cs typeface="Arial"/>
                <a:sym typeface="Arial"/>
              </a:rPr>
              <a:t>voltage must be amplified</a:t>
            </a:r>
            <a:endParaRPr lang="en" sz="2000" b="0" i="0" u="none" strike="noStrike" cap="none" baseline="0" dirty="0">
              <a:solidFill>
                <a:schemeClr val="dk1"/>
              </a:solidFill>
              <a:latin typeface="Arial"/>
              <a:ea typeface="Arial"/>
              <a:cs typeface="Arial"/>
              <a:sym typeface="Arial"/>
            </a:endParaRPr>
          </a:p>
          <a:p>
            <a:pPr marL="0" marR="0" lvl="0" algn="l" rtl="0">
              <a:lnSpc>
                <a:spcPct val="100000"/>
              </a:lnSpc>
              <a:spcBef>
                <a:spcPts val="400"/>
              </a:spcBef>
              <a:spcAft>
                <a:spcPts val="0"/>
              </a:spcAft>
              <a:buNone/>
            </a:pPr>
            <a:endParaRPr sz="2000" dirty="0">
              <a:solidFill>
                <a:schemeClr val="dk1"/>
              </a:solidFill>
            </a:endParaRPr>
          </a:p>
          <a:p>
            <a:pPr marL="0" marR="0" lvl="0" indent="0" algn="l" rtl="0">
              <a:lnSpc>
                <a:spcPct val="100000"/>
              </a:lnSpc>
              <a:spcBef>
                <a:spcPts val="0"/>
              </a:spcBef>
              <a:spcAft>
                <a:spcPts val="0"/>
              </a:spcAft>
              <a:buClr>
                <a:srgbClr val="D4272E"/>
              </a:buClr>
              <a:buSzPct val="25000"/>
              <a:buFont typeface="Arial"/>
              <a:buNone/>
            </a:pPr>
            <a:r>
              <a:rPr lang="en" sz="2000" dirty="0">
                <a:solidFill>
                  <a:schemeClr val="dk1"/>
                </a:solidFill>
              </a:rPr>
              <a:t>					</a:t>
            </a:r>
          </a:p>
          <a:p>
            <a:pPr marL="0" marR="0" lvl="0" indent="0" algn="l" rtl="0">
              <a:lnSpc>
                <a:spcPct val="100000"/>
              </a:lnSpc>
              <a:spcBef>
                <a:spcPts val="400"/>
              </a:spcBef>
              <a:spcAft>
                <a:spcPts val="0"/>
              </a:spcAft>
              <a:buClr>
                <a:schemeClr val="dk1"/>
              </a:buClr>
              <a:buSzPct val="25000"/>
              <a:buFont typeface="Arial"/>
              <a:buNone/>
            </a:pPr>
            <a:r>
              <a:rPr lang="en" sz="2000" dirty="0">
                <a:solidFill>
                  <a:schemeClr val="dk1"/>
                </a:solidFill>
              </a:rPr>
              <a:t>					</a:t>
            </a:r>
          </a:p>
        </p:txBody>
      </p:sp>
      <p:sp>
        <p:nvSpPr>
          <p:cNvPr id="85" name="Shape 85"/>
          <p:cNvSpPr txBox="1">
            <a:spLocks noGrp="1"/>
          </p:cNvSpPr>
          <p:nvPr>
            <p:ph type="title"/>
          </p:nvPr>
        </p:nvSpPr>
        <p:spPr>
          <a:prstGeom prst="rect">
            <a:avLst/>
          </a:prstGeom>
          <a:noFill/>
          <a:ln>
            <a:noFill/>
          </a:ln>
        </p:spPr>
        <p:txBody>
          <a:bodyPr lIns="0" tIns="0" rIns="0" bIns="0" anchor="ctr" anchorCtr="0">
            <a:noAutofit/>
          </a:bodyPr>
          <a:lstStyle/>
          <a:p>
            <a:pPr marL="0" marR="0" lvl="0" indent="127000" algn="l" rtl="0">
              <a:lnSpc>
                <a:spcPct val="100000"/>
              </a:lnSpc>
              <a:spcBef>
                <a:spcPts val="0"/>
              </a:spcBef>
              <a:spcAft>
                <a:spcPts val="0"/>
              </a:spcAft>
              <a:buClr>
                <a:schemeClr val="dk1"/>
              </a:buClr>
              <a:buSzPct val="25000"/>
              <a:buFont typeface="Arial"/>
              <a:buNone/>
            </a:pPr>
            <a:r>
              <a:rPr lang="en" sz="2800" b="1" i="0" u="none" strike="noStrike" cap="none" baseline="0" dirty="0">
                <a:solidFill>
                  <a:schemeClr val="dk1"/>
                </a:solidFill>
                <a:latin typeface="Arial"/>
                <a:ea typeface="Arial"/>
                <a:cs typeface="Arial"/>
                <a:sym typeface="Arial"/>
              </a:rPr>
              <a:t>Temperature Sensor Selection</a:t>
            </a:r>
          </a:p>
        </p:txBody>
      </p:sp>
      <p:pic>
        <p:nvPicPr>
          <p:cNvPr id="86" name="Shape 86"/>
          <p:cNvPicPr preferRelativeResize="0"/>
          <p:nvPr/>
        </p:nvPicPr>
        <p:blipFill rotWithShape="1">
          <a:blip r:embed="rId3">
            <a:alphaModFix/>
          </a:blip>
          <a:srcRect/>
          <a:stretch/>
        </p:blipFill>
        <p:spPr>
          <a:xfrm>
            <a:off x="1499600" y="1219200"/>
            <a:ext cx="6144900" cy="2415600"/>
          </a:xfrm>
          <a:prstGeom prst="rect">
            <a:avLst/>
          </a:prstGeom>
          <a:noFill/>
          <a:ln>
            <a:noFill/>
          </a:ln>
        </p:spPr>
      </p:pic>
      <p:pic>
        <p:nvPicPr>
          <p:cNvPr id="87" name="Shape 87"/>
          <p:cNvPicPr preferRelativeResize="0"/>
          <p:nvPr/>
        </p:nvPicPr>
        <p:blipFill>
          <a:blip r:embed="rId4">
            <a:alphaModFix/>
          </a:blip>
          <a:stretch>
            <a:fillRect/>
          </a:stretch>
        </p:blipFill>
        <p:spPr>
          <a:xfrm>
            <a:off x="5257800" y="4874301"/>
            <a:ext cx="3285600" cy="1374099"/>
          </a:xfrm>
          <a:prstGeom prst="rect">
            <a:avLst/>
          </a:prstGeom>
          <a:noFill/>
          <a:ln>
            <a:noFill/>
          </a:ln>
        </p:spPr>
      </p:pic>
      <p:sp>
        <p:nvSpPr>
          <p:cNvPr id="88" name="Shape 88"/>
          <p:cNvSpPr txBox="1"/>
          <p:nvPr/>
        </p:nvSpPr>
        <p:spPr>
          <a:xfrm>
            <a:off x="3696903" y="5164800"/>
            <a:ext cx="1560899" cy="778800"/>
          </a:xfrm>
          <a:prstGeom prst="rect">
            <a:avLst/>
          </a:prstGeom>
          <a:noFill/>
          <a:ln>
            <a:noFill/>
          </a:ln>
        </p:spPr>
        <p:txBody>
          <a:bodyPr lIns="91425" tIns="91425" rIns="91425" bIns="91425" anchor="ctr" anchorCtr="0">
            <a:noAutofit/>
          </a:bodyPr>
          <a:lstStyle/>
          <a:p>
            <a:pPr lvl="0" algn="ctr" rtl="0">
              <a:spcBef>
                <a:spcPts val="0"/>
              </a:spcBef>
              <a:buNone/>
            </a:pPr>
            <a:r>
              <a:rPr lang="en" dirty="0"/>
              <a:t>Thermoelectric</a:t>
            </a:r>
          </a:p>
          <a:p>
            <a:pPr lvl="0" algn="ctr" rtl="0">
              <a:spcBef>
                <a:spcPts val="0"/>
              </a:spcBef>
              <a:buNone/>
            </a:pPr>
            <a:r>
              <a:rPr lang="en" dirty="0"/>
              <a:t>effect</a:t>
            </a:r>
          </a:p>
        </p:txBody>
      </p:sp>
    </p:spTree>
    <p:extLst>
      <p:ext uri="{BB962C8B-B14F-4D97-AF65-F5344CB8AC3E}">
        <p14:creationId xmlns:p14="http://schemas.microsoft.com/office/powerpoint/2010/main" val="423862906"/>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pPr>
              <a:buFont typeface="Arial" pitchFamily="34" charset="0"/>
              <a:buChar char="•"/>
            </a:pPr>
            <a:r>
              <a:rPr lang="en-US" b="1" dirty="0"/>
              <a:t>Insulating Plate </a:t>
            </a:r>
            <a:r>
              <a:rPr lang="en-US" b="1" dirty="0" smtClean="0"/>
              <a:t>Material</a:t>
            </a:r>
          </a:p>
          <a:p>
            <a:pPr lvl="1">
              <a:buFont typeface="Arial" panose="020B0604020202020204" pitchFamily="34" charset="0"/>
              <a:buChar char="•"/>
            </a:pPr>
            <a:r>
              <a:rPr lang="en-US" dirty="0"/>
              <a:t>I</a:t>
            </a:r>
            <a:r>
              <a:rPr lang="en-US" dirty="0" smtClean="0"/>
              <a:t>nsulating Fiberboard with Aerogel Mat</a:t>
            </a:r>
          </a:p>
          <a:p>
            <a:pPr lvl="1">
              <a:buFont typeface="Arial" panose="020B0604020202020204" pitchFamily="34" charset="0"/>
              <a:buChar char="•"/>
            </a:pPr>
            <a:endParaRPr lang="en-US" dirty="0" smtClean="0"/>
          </a:p>
          <a:p>
            <a:pPr>
              <a:buFont typeface="Arial" pitchFamily="34" charset="0"/>
              <a:buChar char="•"/>
            </a:pPr>
            <a:r>
              <a:rPr lang="en-US" b="1" dirty="0" smtClean="0"/>
              <a:t>Cold </a:t>
            </a:r>
            <a:r>
              <a:rPr lang="en-US" b="1" dirty="0"/>
              <a:t>Plate Material</a:t>
            </a:r>
          </a:p>
          <a:p>
            <a:pPr lvl="1">
              <a:buFont typeface="Arial" pitchFamily="34" charset="0"/>
              <a:buChar char="•"/>
            </a:pPr>
            <a:r>
              <a:rPr lang="en-US" dirty="0" smtClean="0"/>
              <a:t>TBD</a:t>
            </a:r>
          </a:p>
          <a:p>
            <a:pPr lvl="1">
              <a:buFont typeface="Arial" pitchFamily="34" charset="0"/>
              <a:buChar char="•"/>
            </a:pPr>
            <a:endParaRPr lang="en-US" dirty="0"/>
          </a:p>
          <a:p>
            <a:pPr>
              <a:buFont typeface="Arial" pitchFamily="34" charset="0"/>
              <a:buChar char="•"/>
            </a:pPr>
            <a:r>
              <a:rPr lang="en-US" b="1" dirty="0"/>
              <a:t>Air </a:t>
            </a:r>
            <a:r>
              <a:rPr lang="en-US" b="1" dirty="0" smtClean="0"/>
              <a:t>Source</a:t>
            </a:r>
          </a:p>
          <a:p>
            <a:pPr lvl="1">
              <a:buFont typeface="Arial" pitchFamily="34" charset="0"/>
              <a:buChar char="•"/>
            </a:pPr>
            <a:r>
              <a:rPr lang="en-US" dirty="0" smtClean="0"/>
              <a:t>Fan</a:t>
            </a:r>
          </a:p>
          <a:p>
            <a:pPr lvl="1">
              <a:buFont typeface="Arial" pitchFamily="34" charset="0"/>
              <a:buChar char="•"/>
            </a:pPr>
            <a:endParaRPr lang="en-US" dirty="0"/>
          </a:p>
          <a:p>
            <a:pPr>
              <a:buFont typeface="Arial" pitchFamily="34" charset="0"/>
              <a:buChar char="•"/>
            </a:pPr>
            <a:r>
              <a:rPr lang="en-US" b="1" dirty="0"/>
              <a:t>Pressure </a:t>
            </a:r>
            <a:r>
              <a:rPr lang="en-US" b="1" dirty="0" smtClean="0"/>
              <a:t>Transducer</a:t>
            </a:r>
          </a:p>
          <a:p>
            <a:pPr lvl="1">
              <a:buFont typeface="Arial" pitchFamily="34" charset="0"/>
              <a:buChar char="•"/>
            </a:pPr>
            <a:r>
              <a:rPr lang="en-US" dirty="0" err="1" smtClean="0"/>
              <a:t>Sensortronics</a:t>
            </a:r>
            <a:r>
              <a:rPr lang="en-US" dirty="0" smtClean="0"/>
              <a:t> LBA</a:t>
            </a:r>
          </a:p>
          <a:p>
            <a:pPr lvl="1">
              <a:buFont typeface="Arial" pitchFamily="34" charset="0"/>
              <a:buChar char="•"/>
            </a:pPr>
            <a:endParaRPr lang="en-US" dirty="0"/>
          </a:p>
          <a:p>
            <a:pPr>
              <a:buFont typeface="Arial" pitchFamily="34" charset="0"/>
              <a:buChar char="•"/>
            </a:pPr>
            <a:r>
              <a:rPr lang="en-US" b="1" dirty="0"/>
              <a:t>Temperature Sensor</a:t>
            </a:r>
          </a:p>
          <a:p>
            <a:pPr lvl="1">
              <a:buFont typeface="Arial" pitchFamily="34" charset="0"/>
              <a:buChar char="•"/>
            </a:pPr>
            <a:r>
              <a:rPr lang="en-US" dirty="0" smtClean="0"/>
              <a:t>Thermocouple</a:t>
            </a:r>
          </a:p>
          <a:p>
            <a:pPr lvl="1">
              <a:buFont typeface="Arial" pitchFamily="34" charset="0"/>
              <a:buChar char="•"/>
            </a:pPr>
            <a:endParaRPr lang="en-US" dirty="0"/>
          </a:p>
          <a:p>
            <a:pPr>
              <a:buFont typeface="Arial" pitchFamily="34" charset="0"/>
              <a:buChar char="•"/>
            </a:pPr>
            <a:r>
              <a:rPr lang="en-US" b="1" dirty="0" smtClean="0"/>
              <a:t>Heater</a:t>
            </a:r>
          </a:p>
          <a:p>
            <a:pPr lvl="1">
              <a:buFont typeface="Arial" pitchFamily="34" charset="0"/>
              <a:buChar char="•"/>
            </a:pPr>
            <a:r>
              <a:rPr lang="en-US" dirty="0" smtClean="0"/>
              <a:t>Silicon Rubber Mat Heater</a:t>
            </a:r>
            <a:endParaRPr lang="en-US" dirty="0"/>
          </a:p>
          <a:p>
            <a:pPr>
              <a:buFont typeface="Arial" pitchFamily="34" charset="0"/>
              <a:buChar char="•"/>
            </a:pPr>
            <a:endParaRPr lang="en-US" dirty="0"/>
          </a:p>
          <a:p>
            <a:pPr>
              <a:buFont typeface="Arial" pitchFamily="34" charset="0"/>
              <a:buChar char="•"/>
            </a:pPr>
            <a:r>
              <a:rPr lang="en-US" b="1" dirty="0"/>
              <a:t>Mass Flow </a:t>
            </a:r>
            <a:r>
              <a:rPr lang="en-US" b="1" dirty="0" smtClean="0"/>
              <a:t>Sensor</a:t>
            </a:r>
          </a:p>
          <a:p>
            <a:pPr lvl="1">
              <a:buFont typeface="Arial" pitchFamily="34" charset="0"/>
              <a:buChar char="•"/>
            </a:pPr>
            <a:r>
              <a:rPr lang="en-US" dirty="0" smtClean="0"/>
              <a:t>Orifice Plate</a:t>
            </a:r>
            <a:endParaRPr lang="en-US" dirty="0"/>
          </a:p>
          <a:p>
            <a:endParaRPr lang="en-US" dirty="0"/>
          </a:p>
        </p:txBody>
      </p:sp>
      <p:sp>
        <p:nvSpPr>
          <p:cNvPr id="323" name="Shape 323"/>
          <p:cNvSpPr txBox="1">
            <a:spLocks noGrp="1"/>
          </p:cNvSpPr>
          <p:nvPr>
            <p:ph type="title"/>
          </p:nvPr>
        </p:nvSpPr>
        <p:spPr>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baseline="0">
                <a:solidFill>
                  <a:schemeClr val="dk1"/>
                </a:solidFill>
                <a:latin typeface="Arial"/>
                <a:ea typeface="Arial"/>
                <a:cs typeface="Arial"/>
                <a:sym typeface="Arial"/>
              </a:rPr>
              <a:t>Summarize Selections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b="1" dirty="0" smtClean="0"/>
              <a:t>Conformance Verification Matrix</a:t>
            </a:r>
            <a:endParaRPr lang="en-US" sz="2600" b="1" dirty="0"/>
          </a:p>
        </p:txBody>
      </p:sp>
      <p:graphicFrame>
        <p:nvGraphicFramePr>
          <p:cNvPr id="4" name="Table 3"/>
          <p:cNvGraphicFramePr>
            <a:graphicFrameLocks noGrp="1"/>
          </p:cNvGraphicFramePr>
          <p:nvPr>
            <p:extLst>
              <p:ext uri="{D42A27DB-BD31-4B8C-83A1-F6EECF244321}">
                <p14:modId xmlns:p14="http://schemas.microsoft.com/office/powerpoint/2010/main" val="2906534210"/>
              </p:ext>
            </p:extLst>
          </p:nvPr>
        </p:nvGraphicFramePr>
        <p:xfrm>
          <a:off x="346364" y="914399"/>
          <a:ext cx="8007928" cy="4114803"/>
        </p:xfrm>
        <a:graphic>
          <a:graphicData uri="http://schemas.openxmlformats.org/drawingml/2006/table">
            <a:tbl>
              <a:tblPr/>
              <a:tblGrid>
                <a:gridCol w="2395140"/>
                <a:gridCol w="3217648"/>
                <a:gridCol w="2395140"/>
              </a:tblGrid>
              <a:tr h="374073">
                <a:tc>
                  <a:txBody>
                    <a:bodyPr/>
                    <a:lstStyle/>
                    <a:p>
                      <a:pPr algn="ctr" fontAlgn="b"/>
                      <a:r>
                        <a:rPr lang="en-US" sz="2000" b="1" i="0" u="none" strike="noStrike" dirty="0">
                          <a:latin typeface="Calibri"/>
                        </a:rPr>
                        <a:t>Paragraph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latin typeface="Calibri"/>
                        </a:rPr>
                        <a:t>Title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latin typeface="Calibri"/>
                        </a:rPr>
                        <a:t>Method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a:solidFill>
                            <a:srgbClr val="000000"/>
                          </a:solidFill>
                          <a:latin typeface="Times New Roman"/>
                        </a:rPr>
                        <a:t>3.2.11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Color and Finish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a:solidFill>
                            <a:srgbClr val="000000"/>
                          </a:solidFill>
                          <a:latin typeface="Times New Roman"/>
                        </a:rPr>
                        <a:t>3.2.12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Markings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a:solidFill>
                            <a:srgbClr val="000000"/>
                          </a:solidFill>
                          <a:latin typeface="Times New Roman"/>
                        </a:rPr>
                        <a:t>3.2.13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Workmanship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dirty="0">
                          <a:solidFill>
                            <a:srgbClr val="000000"/>
                          </a:solidFill>
                          <a:latin typeface="Times New Roman"/>
                        </a:rPr>
                        <a:t>3.3.1.1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Temperature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 </a:t>
                      </a:r>
                      <a:r>
                        <a:rPr lang="en-US" sz="2000" b="0" i="0" u="none" strike="noStrike" dirty="0" smtClean="0">
                          <a:solidFill>
                            <a:srgbClr val="000000"/>
                          </a:solidFill>
                          <a:latin typeface="Calibri"/>
                        </a:rPr>
                        <a:t>TBD</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a:solidFill>
                            <a:srgbClr val="000000"/>
                          </a:solidFill>
                          <a:latin typeface="Times New Roman"/>
                        </a:rPr>
                        <a:t>3.3.1.2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Altitude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 </a:t>
                      </a:r>
                      <a:r>
                        <a:rPr lang="en-US" sz="2000" b="0" i="0" u="none" strike="noStrike" dirty="0" smtClean="0">
                          <a:solidFill>
                            <a:srgbClr val="000000"/>
                          </a:solidFill>
                          <a:latin typeface="Calibri"/>
                        </a:rPr>
                        <a:t>TBD</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a:solidFill>
                            <a:srgbClr val="000000"/>
                          </a:solidFill>
                          <a:latin typeface="Times New Roman"/>
                        </a:rPr>
                        <a:t>3.3.1.3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Shock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 </a:t>
                      </a:r>
                      <a:r>
                        <a:rPr lang="en-US" sz="2000" b="0" i="0" u="none" strike="noStrike" dirty="0" smtClean="0">
                          <a:solidFill>
                            <a:srgbClr val="000000"/>
                          </a:solidFill>
                          <a:latin typeface="Calibri"/>
                        </a:rPr>
                        <a:t>TBD</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a:solidFill>
                            <a:srgbClr val="000000"/>
                          </a:solidFill>
                          <a:latin typeface="Times New Roman"/>
                        </a:rPr>
                        <a:t>3.3.1.4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Vibration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 </a:t>
                      </a:r>
                      <a:r>
                        <a:rPr lang="en-US" sz="2000" b="0" i="0" u="none" strike="noStrike" dirty="0" smtClean="0">
                          <a:solidFill>
                            <a:srgbClr val="000000"/>
                          </a:solidFill>
                          <a:latin typeface="Calibri"/>
                        </a:rPr>
                        <a:t>TBD</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a:solidFill>
                            <a:srgbClr val="000000"/>
                          </a:solidFill>
                          <a:latin typeface="Times New Roman"/>
                        </a:rPr>
                        <a:t>3.3.1.5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Humidity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 </a:t>
                      </a:r>
                      <a:r>
                        <a:rPr lang="en-US" sz="2000" b="0" i="0" u="none" strike="noStrike" dirty="0" smtClean="0">
                          <a:solidFill>
                            <a:srgbClr val="000000"/>
                          </a:solidFill>
                          <a:latin typeface="Calibri"/>
                        </a:rPr>
                        <a:t>TBD</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073">
                <a:tc>
                  <a:txBody>
                    <a:bodyPr/>
                    <a:lstStyle/>
                    <a:p>
                      <a:pPr algn="ctr" fontAlgn="b"/>
                      <a:r>
                        <a:rPr lang="en-US" sz="2000" b="0" i="0" u="none" strike="noStrike">
                          <a:solidFill>
                            <a:srgbClr val="000000"/>
                          </a:solidFill>
                          <a:latin typeface="Times New Roman"/>
                        </a:rPr>
                        <a:t>3.3.1.6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Times New Roman"/>
                        </a:rPr>
                        <a:t>Dust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 </a:t>
                      </a:r>
                      <a:r>
                        <a:rPr lang="en-US" sz="2000" b="0" i="0" u="none" strike="noStrike" dirty="0" smtClean="0">
                          <a:solidFill>
                            <a:srgbClr val="000000"/>
                          </a:solidFill>
                          <a:latin typeface="Calibri"/>
                        </a:rPr>
                        <a:t>TBD</a:t>
                      </a:r>
                      <a:endParaRPr lang="en-US" sz="20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98765" y="5555673"/>
            <a:ext cx="7952509" cy="400110"/>
          </a:xfrm>
          <a:prstGeom prst="rect">
            <a:avLst/>
          </a:prstGeom>
          <a:noFill/>
        </p:spPr>
        <p:txBody>
          <a:bodyPr wrap="square" rtlCol="0">
            <a:spAutoFit/>
          </a:bodyPr>
          <a:lstStyle/>
          <a:p>
            <a:r>
              <a:rPr lang="en-US" sz="2000" dirty="0" smtClean="0"/>
              <a:t>T = Test, D = Demonstration, A = Analysis, I = Inspection</a:t>
            </a:r>
            <a:endParaRPr lang="en-US" sz="2000" dirty="0"/>
          </a:p>
        </p:txBody>
      </p:sp>
    </p:spTree>
    <p:extLst>
      <p:ext uri="{BB962C8B-B14F-4D97-AF65-F5344CB8AC3E}">
        <p14:creationId xmlns:p14="http://schemas.microsoft.com/office/powerpoint/2010/main" val="21093514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3671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Agenda</a:t>
            </a:r>
            <a:endParaRPr lang="en-US" sz="2600" b="1" i="0" u="none" strike="noStrike" cap="none" baseline="0" dirty="0">
              <a:solidFill>
                <a:schemeClr val="dk1"/>
              </a:solidFill>
              <a:latin typeface="Arial"/>
              <a:ea typeface="Arial"/>
              <a:cs typeface="Arial"/>
              <a:sym typeface="Arial"/>
            </a:endParaRPr>
          </a:p>
        </p:txBody>
      </p:sp>
      <p:sp>
        <p:nvSpPr>
          <p:cNvPr id="62" name="Shape 62"/>
          <p:cNvSpPr txBox="1"/>
          <p:nvPr/>
        </p:nvSpPr>
        <p:spPr>
          <a:xfrm>
            <a:off x="216125" y="778801"/>
            <a:ext cx="8529300" cy="5474097"/>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800" b="0" i="0" u="none" strike="noStrike" cap="none" baseline="0" dirty="0" smtClean="0">
                <a:solidFill>
                  <a:srgbClr val="FF0000"/>
                </a:solidFill>
                <a:latin typeface="Arial"/>
                <a:ea typeface="Arial"/>
                <a:cs typeface="Arial"/>
                <a:sym typeface="Arial"/>
              </a:rPr>
              <a:t>	</a:t>
            </a:r>
            <a:r>
              <a:rPr lang="en-US" sz="2000" i="0" u="none" strike="noStrike" cap="none" baseline="0" dirty="0" smtClean="0">
                <a:solidFill>
                  <a:schemeClr val="tx1"/>
                </a:solidFill>
                <a:latin typeface="Arial"/>
                <a:ea typeface="Arial"/>
                <a:cs typeface="Arial"/>
                <a:sym typeface="Arial"/>
              </a:rPr>
              <a:t>•</a:t>
            </a:r>
            <a:r>
              <a:rPr lang="en-US" sz="2000" i="0" u="none" strike="noStrike" cap="none" baseline="0" dirty="0">
                <a:solidFill>
                  <a:schemeClr val="tx1"/>
                </a:solidFill>
                <a:latin typeface="Arial"/>
                <a:ea typeface="Arial"/>
                <a:cs typeface="Arial"/>
                <a:sym typeface="Arial"/>
              </a:rPr>
              <a:t>Objective of Project</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i="0" u="none" strike="noStrike" cap="none" baseline="0" dirty="0" smtClean="0">
                <a:solidFill>
                  <a:schemeClr val="tx1"/>
                </a:solidFill>
                <a:latin typeface="Arial"/>
                <a:ea typeface="Arial"/>
                <a:cs typeface="Arial"/>
                <a:sym typeface="Arial"/>
              </a:rPr>
              <a:t>•</a:t>
            </a:r>
            <a:r>
              <a:rPr lang="en-US" sz="2000" i="0" u="none" strike="noStrike" cap="none" baseline="0" dirty="0">
                <a:solidFill>
                  <a:schemeClr val="tx1"/>
                </a:solidFill>
                <a:latin typeface="Arial"/>
                <a:ea typeface="Arial"/>
                <a:cs typeface="Arial"/>
                <a:sym typeface="Arial"/>
              </a:rPr>
              <a:t>Requirements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Diagrams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Trade Studies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3200" b="1" i="0" u="none" strike="noStrike" cap="none" baseline="0" dirty="0" smtClean="0">
                <a:solidFill>
                  <a:srgbClr val="FF0000"/>
                </a:solidFill>
                <a:latin typeface="Arial"/>
                <a:ea typeface="Arial"/>
                <a:cs typeface="Arial"/>
                <a:sym typeface="Arial"/>
              </a:rPr>
              <a:t>•</a:t>
            </a:r>
            <a:r>
              <a:rPr lang="en-US" sz="3200" b="1" i="0" u="none" strike="noStrike" cap="none" baseline="0" dirty="0">
                <a:solidFill>
                  <a:srgbClr val="FF0000"/>
                </a:solidFill>
                <a:latin typeface="Arial"/>
                <a:ea typeface="Arial"/>
                <a:cs typeface="Arial"/>
                <a:sym typeface="Arial"/>
              </a:rPr>
              <a:t>System Performance</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Planned Course of Action / </a:t>
            </a:r>
            <a:r>
              <a:rPr lang="en-US" sz="2000" b="0" i="0" u="none" strike="noStrike" cap="none" baseline="0" dirty="0" smtClean="0">
                <a:solidFill>
                  <a:schemeClr val="dk1"/>
                </a:solidFill>
                <a:latin typeface="Arial"/>
                <a:ea typeface="Arial"/>
                <a:cs typeface="Arial"/>
                <a:sym typeface="Arial"/>
              </a:rPr>
              <a:t>Schedule</a:t>
            </a:r>
            <a:endParaRPr sz="20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14626648"/>
      </p:ext>
    </p:extLst>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p:txBody>
              <a:bodyPr>
                <a:normAutofit/>
              </a:bodyPr>
              <a:lstStyle/>
              <a:p>
                <a:pPr marL="0" indent="0">
                  <a:buNone/>
                </a:pPr>
                <a:r>
                  <a:rPr lang="en-US" sz="2800" dirty="0" smtClean="0"/>
                  <a:t>Measured </a:t>
                </a:r>
                <a:r>
                  <a:rPr lang="en-US" sz="2800" dirty="0"/>
                  <a:t>quantities:  </a:t>
                </a:r>
                <a:r>
                  <a:rPr lang="en-US" sz="2800" b="1" dirty="0" err="1"/>
                  <a:t>Tw</a:t>
                </a:r>
                <a:r>
                  <a:rPr lang="en-US" sz="2800" b="1" baseline="-25000" dirty="0" err="1"/>
                  <a:t>x</a:t>
                </a:r>
                <a:r>
                  <a:rPr lang="en-US" sz="2800" b="1" dirty="0"/>
                  <a:t>, T</a:t>
                </a:r>
                <a:r>
                  <a:rPr lang="en-US" sz="2800" b="1" baseline="-25000" dirty="0"/>
                  <a:t>in</a:t>
                </a:r>
                <a:r>
                  <a:rPr lang="en-US" sz="2800" b="1" dirty="0"/>
                  <a:t>, T</a:t>
                </a:r>
                <a:r>
                  <a:rPr lang="en-US" sz="2800" b="1" baseline="-25000" dirty="0"/>
                  <a:t>out</a:t>
                </a:r>
                <a:r>
                  <a:rPr lang="en-US" sz="2800" b="1" dirty="0"/>
                  <a:t>, </a:t>
                </a:r>
                <a:r>
                  <a:rPr lang="en-US" sz="2800" b="1" dirty="0" smtClean="0"/>
                  <a:t>u, </a:t>
                </a:r>
                <a14:m>
                  <m:oMath xmlns:m="http://schemas.openxmlformats.org/officeDocument/2006/math">
                    <m:r>
                      <a:rPr lang="en-US" sz="2800" b="1" i="1" smtClean="0">
                        <a:ea typeface="Cambria Math" panose="02040503050406030204" pitchFamily="18" charset="0"/>
                      </a:rPr>
                      <m:t>∆</m:t>
                    </m:r>
                    <m:r>
                      <a:rPr lang="en-US" sz="2800" b="1" i="1" smtClean="0">
                        <a:ea typeface="Cambria Math" panose="02040503050406030204" pitchFamily="18" charset="0"/>
                      </a:rPr>
                      <m:t>𝒑</m:t>
                    </m:r>
                  </m:oMath>
                </a14:m>
                <a:endParaRPr lang="en-US" sz="2800" dirty="0"/>
              </a:p>
              <a:p>
                <a:pPr marL="0" indent="0">
                  <a:buNone/>
                </a:pPr>
                <a:r>
                  <a:rPr lang="en-US" sz="2800" dirty="0" smtClean="0"/>
                  <a:t>Required Parameters: </a:t>
                </a:r>
                <a14:m>
                  <m:oMath xmlns:m="http://schemas.openxmlformats.org/officeDocument/2006/math">
                    <m:sSub>
                      <m:sSubPr>
                        <m:ctrlPr>
                          <a:rPr lang="en-US" sz="2800" i="1"/>
                        </m:ctrlPr>
                      </m:sSubPr>
                      <m:e>
                        <m:r>
                          <a:rPr lang="en-US" sz="2800" i="1"/>
                          <m:t>𝑅𝑒</m:t>
                        </m:r>
                      </m:e>
                      <m:sub>
                        <m:r>
                          <a:rPr lang="en-US" sz="2800" i="1"/>
                          <m:t>𝐷</m:t>
                        </m:r>
                      </m:sub>
                    </m:sSub>
                  </m:oMath>
                </a14:m>
                <a:r>
                  <a:rPr lang="en-US" sz="2800" dirty="0" smtClean="0"/>
                  <a:t>, </a:t>
                </a:r>
                <a14:m>
                  <m:oMath xmlns:m="http://schemas.openxmlformats.org/officeDocument/2006/math">
                    <m:sSub>
                      <m:sSubPr>
                        <m:ctrlPr>
                          <a:rPr lang="en-US" sz="2800" i="1"/>
                        </m:ctrlPr>
                      </m:sSubPr>
                      <m:e>
                        <m:r>
                          <a:rPr lang="en-US" sz="2800" i="1"/>
                          <m:t>𝑁𝑢</m:t>
                        </m:r>
                      </m:e>
                      <m:sub>
                        <m:r>
                          <a:rPr lang="en-US" sz="2800" i="1"/>
                          <m:t>𝑥</m:t>
                        </m:r>
                      </m:sub>
                    </m:sSub>
                  </m:oMath>
                </a14:m>
                <a:r>
                  <a:rPr lang="en-US" sz="2800" dirty="0" smtClean="0"/>
                  <a:t>, </a:t>
                </a:r>
                <a14:m>
                  <m:oMath xmlns:m="http://schemas.openxmlformats.org/officeDocument/2006/math">
                    <m:r>
                      <a:rPr lang="en-US" sz="2800" i="1"/>
                      <m:t>𝑓</m:t>
                    </m:r>
                  </m:oMath>
                </a14:m>
                <a:endParaRPr lang="en-US" sz="2800" dirty="0" smtClean="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blipFill rotWithShape="1">
                <a:blip r:embed="rId2"/>
                <a:stretch>
                  <a:fillRect l="-2671" t="-211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i="0" dirty="0" smtClean="0"/>
              <a:t>Data Measurement/Processing</a:t>
            </a:r>
            <a:endParaRPr lang="en-US" i="0" dirty="0"/>
          </a:p>
        </p:txBody>
      </p:sp>
      <p:pic>
        <p:nvPicPr>
          <p:cNvPr id="53250" name="Picture 2" descr="C:\Users\da964535\AppData\Local\Microsoft\Windows\Temporary Internet Files\Content.IE5\74PEBKPF\Data Measur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06" y="2209800"/>
            <a:ext cx="7612694"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233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Content Placeholder 5"/>
              <p:cNvSpPr>
                <a:spLocks noGrp="1"/>
              </p:cNvSpPr>
              <p:nvPr>
                <p:ph sz="quarter" idx="13"/>
              </p:nvPr>
            </p:nvSpPr>
            <p:spPr>
              <a:xfrm>
                <a:off x="485423" y="1216377"/>
                <a:ext cx="8218311" cy="5184423"/>
              </a:xfrm>
            </p:spPr>
            <p:txBody>
              <a:bodyPr>
                <a:normAutofit fontScale="32500" lnSpcReduction="20000"/>
              </a:bodyPr>
              <a:lstStyle/>
              <a:p>
                <a:pPr>
                  <a:buFont typeface="Courier New"/>
                  <a:buChar char="o"/>
                </a:pPr>
                <a:r>
                  <a:rPr lang="en-US" sz="8000" dirty="0" smtClean="0"/>
                  <a:t>An orifice </a:t>
                </a:r>
                <a:r>
                  <a:rPr lang="en-US" sz="8000" dirty="0" smtClean="0"/>
                  <a:t>plate will measure velocity in a constant area circular duct by measuring pressure across the orifice plate (</a:t>
                </a:r>
                <a14:m>
                  <m:oMath xmlns:m="http://schemas.openxmlformats.org/officeDocument/2006/math">
                    <m:sSub>
                      <m:sSubPr>
                        <m:ctrlPr>
                          <a:rPr lang="en-US" sz="8000" i="1">
                            <a:latin typeface="Cambria Math"/>
                          </a:rPr>
                        </m:ctrlPr>
                      </m:sSubPr>
                      <m:e>
                        <m:r>
                          <a:rPr lang="en-US" sz="8000" i="1">
                            <a:latin typeface="Cambria Math" panose="02040503050406030204" pitchFamily="18" charset="0"/>
                          </a:rPr>
                          <m:t>∆</m:t>
                        </m:r>
                        <m:r>
                          <a:rPr lang="en-US" sz="8000" i="1">
                            <a:latin typeface="Cambria Math" panose="02040503050406030204" pitchFamily="18" charset="0"/>
                          </a:rPr>
                          <m:t>𝑝</m:t>
                        </m:r>
                      </m:e>
                      <m:sub>
                        <m:r>
                          <a:rPr lang="en-US" sz="8000" i="1">
                            <a:latin typeface="Cambria Math" panose="02040503050406030204" pitchFamily="18" charset="0"/>
                          </a:rPr>
                          <m:t>𝑂𝐹</m:t>
                        </m:r>
                      </m:sub>
                    </m:sSub>
                  </m:oMath>
                </a14:m>
                <a:r>
                  <a:rPr lang="en-US" sz="8000" dirty="0" smtClean="0"/>
                  <a:t>), which is proportional to the square of the velocity (u):   </a:t>
                </a:r>
              </a:p>
              <a:p>
                <a:pPr>
                  <a:buFont typeface="Courier New"/>
                  <a:buChar char="o"/>
                </a:pPr>
                <a:endParaRPr lang="en-US" sz="4200" dirty="0" smtClean="0"/>
              </a:p>
              <a:p>
                <a:pPr marL="0" indent="0" algn="ctr">
                  <a:buNone/>
                </a:pPr>
                <a14:m>
                  <m:oMathPara xmlns:m="http://schemas.openxmlformats.org/officeDocument/2006/math">
                    <m:oMathParaPr>
                      <m:jc m:val="centerGroup"/>
                    </m:oMathParaPr>
                    <m:oMath xmlns:m="http://schemas.openxmlformats.org/officeDocument/2006/math">
                      <m:r>
                        <a:rPr lang="en-US" sz="9600" i="1">
                          <a:latin typeface="Cambria Math" panose="02040503050406030204" pitchFamily="18" charset="0"/>
                        </a:rPr>
                        <m:t>𝑢</m:t>
                      </m:r>
                      <m:r>
                        <a:rPr lang="en-US" sz="9600" i="1">
                          <a:latin typeface="Cambria Math" panose="02040503050406030204" pitchFamily="18" charset="0"/>
                        </a:rPr>
                        <m:t>= </m:t>
                      </m:r>
                      <m:rad>
                        <m:radPr>
                          <m:degHide m:val="on"/>
                          <m:ctrlPr>
                            <a:rPr lang="en-US" sz="9600" i="1">
                              <a:latin typeface="Cambria Math"/>
                            </a:rPr>
                          </m:ctrlPr>
                        </m:radPr>
                        <m:deg/>
                        <m:e>
                          <m:f>
                            <m:fPr>
                              <m:ctrlPr>
                                <a:rPr lang="en-US" sz="9600" i="1">
                                  <a:latin typeface="Cambria Math"/>
                                </a:rPr>
                              </m:ctrlPr>
                            </m:fPr>
                            <m:num>
                              <m:r>
                                <a:rPr lang="en-US" sz="9600" i="1">
                                  <a:latin typeface="Cambria Math" panose="02040503050406030204" pitchFamily="18" charset="0"/>
                                </a:rPr>
                                <m:t>2</m:t>
                              </m:r>
                              <m:sSub>
                                <m:sSubPr>
                                  <m:ctrlPr>
                                    <a:rPr lang="en-US" sz="9600" i="1" smtClean="0">
                                      <a:latin typeface="Cambria Math"/>
                                    </a:rPr>
                                  </m:ctrlPr>
                                </m:sSubPr>
                                <m:e>
                                  <m:r>
                                    <a:rPr lang="en-US" sz="9600" i="1">
                                      <a:latin typeface="Cambria Math" panose="02040503050406030204" pitchFamily="18" charset="0"/>
                                    </a:rPr>
                                    <m:t>∆</m:t>
                                  </m:r>
                                  <m:r>
                                    <a:rPr lang="en-US" sz="9600" i="1">
                                      <a:latin typeface="Cambria Math" panose="02040503050406030204" pitchFamily="18" charset="0"/>
                                    </a:rPr>
                                    <m:t>𝑝</m:t>
                                  </m:r>
                                </m:e>
                                <m:sub>
                                  <m:r>
                                    <a:rPr lang="en-US" sz="9600" b="0" i="1" smtClean="0">
                                      <a:latin typeface="Cambria Math" panose="02040503050406030204" pitchFamily="18" charset="0"/>
                                    </a:rPr>
                                    <m:t>𝑂𝐹</m:t>
                                  </m:r>
                                </m:sub>
                              </m:sSub>
                            </m:num>
                            <m:den>
                              <m:r>
                                <a:rPr lang="en-US" sz="9600" i="1">
                                  <a:latin typeface="Cambria Math" panose="02040503050406030204" pitchFamily="18" charset="0"/>
                                </a:rPr>
                                <m:t>𝜌</m:t>
                              </m:r>
                            </m:den>
                          </m:f>
                        </m:e>
                      </m:rad>
                    </m:oMath>
                  </m:oMathPara>
                </a14:m>
                <a:endParaRPr lang="en-US" sz="9600" dirty="0"/>
              </a:p>
              <a:p>
                <a:pPr>
                  <a:buFont typeface="Courier New"/>
                  <a:buChar char="o"/>
                </a:pPr>
                <a:r>
                  <a:rPr lang="en-US" sz="8000" dirty="0" smtClean="0"/>
                  <a:t>The Reynold’s </a:t>
                </a:r>
                <a:r>
                  <a:rPr lang="en-US" sz="8000" dirty="0" smtClean="0"/>
                  <a:t>number </a:t>
                </a:r>
                <a:r>
                  <a:rPr lang="en-US" sz="8000" dirty="0" smtClean="0"/>
                  <a:t>is related to the velocity using the equation for the Reynold’s </a:t>
                </a:r>
                <a:r>
                  <a:rPr lang="en-US" sz="8000" dirty="0" smtClean="0"/>
                  <a:t>number</a:t>
                </a:r>
                <a:r>
                  <a:rPr lang="en-US" sz="8000" dirty="0" smtClean="0"/>
                  <a:t>:</a:t>
                </a:r>
              </a:p>
              <a:p>
                <a:pPr marL="0" indent="0" algn="ctr">
                  <a:buNone/>
                </a:pPr>
                <a14:m>
                  <m:oMathPara xmlns:m="http://schemas.openxmlformats.org/officeDocument/2006/math">
                    <m:oMathParaPr>
                      <m:jc m:val="centerGroup"/>
                    </m:oMathParaPr>
                    <m:oMath xmlns:m="http://schemas.openxmlformats.org/officeDocument/2006/math">
                      <m:sSub>
                        <m:sSubPr>
                          <m:ctrlPr>
                            <a:rPr lang="en-US" sz="9600" i="1">
                              <a:latin typeface="Cambria Math"/>
                            </a:rPr>
                          </m:ctrlPr>
                        </m:sSubPr>
                        <m:e>
                          <m:r>
                            <a:rPr lang="en-US" sz="9600" i="1">
                              <a:latin typeface="Cambria Math" panose="02040503050406030204" pitchFamily="18" charset="0"/>
                            </a:rPr>
                            <m:t>𝑅𝑒</m:t>
                          </m:r>
                        </m:e>
                        <m:sub>
                          <m:r>
                            <a:rPr lang="en-US" sz="9600" i="1">
                              <a:latin typeface="Cambria Math" panose="02040503050406030204" pitchFamily="18" charset="0"/>
                            </a:rPr>
                            <m:t>𝐷</m:t>
                          </m:r>
                        </m:sub>
                      </m:sSub>
                      <m:r>
                        <a:rPr lang="en-US" sz="9600" i="1">
                          <a:latin typeface="Cambria Math" panose="02040503050406030204" pitchFamily="18" charset="0"/>
                        </a:rPr>
                        <m:t>= </m:t>
                      </m:r>
                      <m:f>
                        <m:fPr>
                          <m:ctrlPr>
                            <a:rPr lang="en-US" sz="9600" i="1">
                              <a:latin typeface="Cambria Math"/>
                            </a:rPr>
                          </m:ctrlPr>
                        </m:fPr>
                        <m:num>
                          <m:r>
                            <a:rPr lang="en-US" sz="9600" i="1">
                              <a:latin typeface="Cambria Math" panose="02040503050406030204" pitchFamily="18" charset="0"/>
                            </a:rPr>
                            <m:t>𝜌</m:t>
                          </m:r>
                          <m:r>
                            <a:rPr lang="en-US" sz="9600" i="1">
                              <a:latin typeface="Cambria Math" panose="02040503050406030204" pitchFamily="18" charset="0"/>
                            </a:rPr>
                            <m:t>𝑢</m:t>
                          </m:r>
                          <m:sSub>
                            <m:sSubPr>
                              <m:ctrlPr>
                                <a:rPr lang="en-US" sz="9600" i="1">
                                  <a:latin typeface="Cambria Math"/>
                                </a:rPr>
                              </m:ctrlPr>
                            </m:sSubPr>
                            <m:e>
                              <m:r>
                                <a:rPr lang="en-US" sz="9600" i="1">
                                  <a:latin typeface="Cambria Math" panose="02040503050406030204" pitchFamily="18" charset="0"/>
                                </a:rPr>
                                <m:t>𝐷</m:t>
                              </m:r>
                            </m:e>
                            <m:sub>
                              <m:r>
                                <a:rPr lang="en-US" sz="9600" i="1">
                                  <a:latin typeface="Cambria Math" panose="02040503050406030204" pitchFamily="18" charset="0"/>
                                </a:rPr>
                                <m:t>h</m:t>
                              </m:r>
                            </m:sub>
                          </m:sSub>
                        </m:num>
                        <m:den>
                          <m:r>
                            <a:rPr lang="en-US" sz="9600" i="1">
                              <a:latin typeface="Cambria Math" panose="02040503050406030204" pitchFamily="18" charset="0"/>
                            </a:rPr>
                            <m:t>𝜇</m:t>
                          </m:r>
                        </m:den>
                      </m:f>
                    </m:oMath>
                  </m:oMathPara>
                </a14:m>
                <a:endParaRPr lang="en-US" sz="9600" dirty="0"/>
              </a:p>
            </p:txBody>
          </p:sp>
        </mc:Choice>
        <mc:Fallback>
          <p:sp>
            <p:nvSpPr>
              <p:cNvPr id="6" name="Content Placeholder 5"/>
              <p:cNvSpPr>
                <a:spLocks noGrp="1" noRot="1" noChangeAspect="1" noMove="1" noResize="1" noEditPoints="1" noAdjustHandles="1" noChangeArrowheads="1" noChangeShapeType="1" noTextEdit="1"/>
              </p:cNvSpPr>
              <p:nvPr>
                <p:ph sz="quarter" idx="13"/>
              </p:nvPr>
            </p:nvSpPr>
            <p:spPr>
              <a:xfrm>
                <a:off x="485423" y="1216377"/>
                <a:ext cx="8218311" cy="5184423"/>
              </a:xfrm>
              <a:blipFill rotWithShape="1">
                <a:blip r:embed="rId3"/>
                <a:stretch>
                  <a:fillRect l="-2300" t="-3529" r="-2226"/>
                </a:stretch>
              </a:blipFill>
            </p:spPr>
            <p:txBody>
              <a:bodyPr/>
              <a:lstStyle/>
              <a:p>
                <a:r>
                  <a:rPr lang="en-US">
                    <a:noFill/>
                  </a:rPr>
                  <a:t> </a:t>
                </a:r>
              </a:p>
            </p:txBody>
          </p:sp>
        </mc:Fallback>
      </mc:AlternateContent>
      <p:sp>
        <p:nvSpPr>
          <p:cNvPr id="5" name="Title 4"/>
          <p:cNvSpPr>
            <a:spLocks noGrp="1"/>
          </p:cNvSpPr>
          <p:nvPr>
            <p:ph type="title"/>
          </p:nvPr>
        </p:nvSpPr>
        <p:spPr/>
        <p:txBody>
          <a:bodyPr>
            <a:normAutofit fontScale="90000"/>
          </a:bodyPr>
          <a:lstStyle/>
          <a:p>
            <a:r>
              <a:rPr lang="en-US" sz="2800" dirty="0"/>
              <a:t>Measurement of the Reynold’s Number</a:t>
            </a:r>
            <a:endParaRPr lang="en-US" dirty="0"/>
          </a:p>
        </p:txBody>
      </p:sp>
      <p:sp>
        <p:nvSpPr>
          <p:cNvPr id="4" name="Rectangle 3"/>
          <p:cNvSpPr/>
          <p:nvPr/>
        </p:nvSpPr>
        <p:spPr>
          <a:xfrm>
            <a:off x="4479667" y="3244335"/>
            <a:ext cx="234360" cy="307777"/>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36047391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485423" y="1216377"/>
                <a:ext cx="8218311" cy="5184423"/>
              </a:xfrm>
            </p:spPr>
            <p:txBody>
              <a:bodyPr>
                <a:noAutofit/>
              </a:bodyPr>
              <a:lstStyle/>
              <a:p>
                <a:pPr>
                  <a:buFont typeface="Courier New"/>
                  <a:buChar char="o"/>
                </a:pPr>
                <a:r>
                  <a:rPr lang="en-US" dirty="0" smtClean="0"/>
                  <a:t>Temperature </a:t>
                </a:r>
                <a:r>
                  <a:rPr lang="en-US" dirty="0" smtClean="0"/>
                  <a:t>of the air will be measured at the inlet (Tin) and at the outlet (Tout). The temperature of the plate will be measured in 22 points along the centerline of each plate (</a:t>
                </a:r>
                <a:r>
                  <a:rPr lang="en-US" dirty="0" err="1" smtClean="0"/>
                  <a:t>Twx</a:t>
                </a:r>
                <a:r>
                  <a:rPr lang="en-US" dirty="0" smtClean="0"/>
                  <a:t>). The convection heat transfer rate from the plate to the air can be given as: </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i="1">
                                  <a:latin typeface="Cambria Math"/>
                                </a:rPr>
                                <m:t>𝑄</m:t>
                              </m:r>
                            </m:e>
                          </m:acc>
                        </m:e>
                        <m:sub>
                          <m:r>
                            <a:rPr lang="en-US" sz="2400" i="1">
                              <a:latin typeface="Cambria Math"/>
                            </a:rPr>
                            <m:t>𝑐𝑜𝑛𝑣</m:t>
                          </m:r>
                        </m:sub>
                      </m:sSub>
                      <m:r>
                        <a:rPr lang="en-US" sz="2400" i="1">
                          <a:latin typeface="Cambria Math"/>
                        </a:rPr>
                        <m:t>= </m:t>
                      </m:r>
                      <m:acc>
                        <m:accPr>
                          <m:chr m:val="̇"/>
                          <m:ctrlPr>
                            <a:rPr lang="en-US" sz="2400" i="1">
                              <a:latin typeface="Cambria Math"/>
                            </a:rPr>
                          </m:ctrlPr>
                        </m:accPr>
                        <m:e>
                          <m:r>
                            <a:rPr lang="en-US" sz="2400" i="1">
                              <a:latin typeface="Cambria Math"/>
                            </a:rPr>
                            <m:t>𝑚</m:t>
                          </m:r>
                        </m:e>
                      </m:acc>
                      <m:sSub>
                        <m:sSubPr>
                          <m:ctrlPr>
                            <a:rPr lang="en-US" sz="2400" i="1">
                              <a:latin typeface="Cambria Math"/>
                            </a:rPr>
                          </m:ctrlPr>
                        </m:sSubPr>
                        <m:e>
                          <m:r>
                            <a:rPr lang="en-US" sz="2400" i="1">
                              <a:latin typeface="Cambria Math"/>
                            </a:rPr>
                            <m:t>𝐶</m:t>
                          </m:r>
                        </m:e>
                        <m:sub>
                          <m:r>
                            <a:rPr lang="en-US" sz="2400" i="1">
                              <a:latin typeface="Cambria Math"/>
                            </a:rPr>
                            <m:t>𝑝</m:t>
                          </m:r>
                        </m:sub>
                      </m:sSub>
                      <m:d>
                        <m:dPr>
                          <m:ctrlPr>
                            <a:rPr lang="en-US" sz="2400" i="1" smtClean="0">
                              <a:latin typeface="Cambria Math"/>
                            </a:rPr>
                          </m:ctrlPr>
                        </m:dPr>
                        <m:e>
                          <m:sSub>
                            <m:sSubPr>
                              <m:ctrlPr>
                                <a:rPr lang="en-US" sz="2400" i="1">
                                  <a:latin typeface="Cambria Math"/>
                                </a:rPr>
                              </m:ctrlPr>
                            </m:sSubPr>
                            <m:e>
                              <m:r>
                                <a:rPr lang="en-US" sz="2400" i="1">
                                  <a:latin typeface="Cambria Math"/>
                                </a:rPr>
                                <m:t>𝑇</m:t>
                              </m:r>
                            </m:e>
                            <m:sub>
                              <m:r>
                                <a:rPr lang="en-US" sz="2400" i="1">
                                  <a:latin typeface="Cambria Math"/>
                                </a:rPr>
                                <m:t>𝑖𝑛</m:t>
                              </m:r>
                            </m:sub>
                          </m:sSub>
                          <m:r>
                            <a:rPr lang="en-US" sz="2400" i="1">
                              <a:latin typeface="Cambria Math"/>
                            </a:rPr>
                            <m:t>−</m:t>
                          </m:r>
                          <m:sSub>
                            <m:sSubPr>
                              <m:ctrlPr>
                                <a:rPr lang="en-US" sz="2400" i="1">
                                  <a:latin typeface="Cambria Math"/>
                                </a:rPr>
                              </m:ctrlPr>
                            </m:sSubPr>
                            <m:e>
                              <m:r>
                                <a:rPr lang="en-US" sz="2400" i="1">
                                  <a:latin typeface="Cambria Math"/>
                                </a:rPr>
                                <m:t>𝑇</m:t>
                              </m:r>
                            </m:e>
                            <m:sub>
                              <m:r>
                                <a:rPr lang="en-US" sz="2400" i="1">
                                  <a:latin typeface="Cambria Math"/>
                                </a:rPr>
                                <m:t>𝑜𝑢𝑡</m:t>
                              </m:r>
                            </m:sub>
                          </m:sSub>
                        </m:e>
                      </m:d>
                      <m:r>
                        <a:rPr lang="en-US" sz="2400" i="1">
                          <a:latin typeface="Cambria Math"/>
                        </a:rPr>
                        <m:t>=</m:t>
                      </m:r>
                      <m:r>
                        <a:rPr lang="en-US" sz="2400" i="1" smtClean="0">
                          <a:latin typeface="Cambria Math"/>
                        </a:rPr>
                        <m:t> </m:t>
                      </m:r>
                      <m:sSub>
                        <m:sSubPr>
                          <m:ctrlPr>
                            <a:rPr lang="en-US" sz="2400" i="1">
                              <a:latin typeface="Cambria Math"/>
                            </a:rPr>
                          </m:ctrlPr>
                        </m:sSubPr>
                        <m:e>
                          <m:r>
                            <a:rPr lang="en-US" sz="2400" i="1">
                              <a:latin typeface="Cambria Math"/>
                            </a:rPr>
                            <m:t>h</m:t>
                          </m:r>
                        </m:e>
                        <m:sub>
                          <m:r>
                            <a:rPr lang="en-US" sz="2400" i="1">
                              <a:latin typeface="Cambria Math"/>
                            </a:rPr>
                            <m:t>𝑥</m:t>
                          </m:r>
                        </m:sub>
                      </m:sSub>
                      <m:sSub>
                        <m:sSubPr>
                          <m:ctrlPr>
                            <a:rPr lang="en-US" sz="2400" i="1">
                              <a:latin typeface="Cambria Math"/>
                            </a:rPr>
                          </m:ctrlPr>
                        </m:sSubPr>
                        <m:e>
                          <m:r>
                            <a:rPr lang="en-US" sz="2400" i="1">
                              <a:latin typeface="Cambria Math"/>
                            </a:rPr>
                            <m:t>𝐴</m:t>
                          </m:r>
                        </m:e>
                        <m:sub>
                          <m:r>
                            <a:rPr lang="en-US" sz="2400" i="1">
                              <a:latin typeface="Cambria Math"/>
                            </a:rPr>
                            <m:t>𝑠</m:t>
                          </m:r>
                        </m:sub>
                      </m:sSub>
                      <m:r>
                        <a:rPr lang="en-US" sz="2400" i="1">
                          <a:latin typeface="Cambria Math"/>
                        </a:rPr>
                        <m:t>(</m:t>
                      </m:r>
                      <m:sSub>
                        <m:sSubPr>
                          <m:ctrlPr>
                            <a:rPr lang="en-US" sz="2400" i="1">
                              <a:latin typeface="Cambria Math"/>
                            </a:rPr>
                          </m:ctrlPr>
                        </m:sSubPr>
                        <m:e>
                          <m:r>
                            <a:rPr lang="en-US" sz="2400" i="1">
                              <a:latin typeface="Cambria Math"/>
                            </a:rPr>
                            <m:t>𝑇𝑤</m:t>
                          </m:r>
                        </m:e>
                        <m:sub>
                          <m:r>
                            <a:rPr lang="en-US" sz="2400" i="1">
                              <a:latin typeface="Cambria Math"/>
                            </a:rPr>
                            <m:t>𝑥</m:t>
                          </m:r>
                        </m:sub>
                      </m:sSub>
                      <m:r>
                        <a:rPr lang="en-US" sz="2400" i="1">
                          <a:latin typeface="Cambria Math"/>
                        </a:rPr>
                        <m:t>−</m:t>
                      </m:r>
                      <m:sSub>
                        <m:sSubPr>
                          <m:ctrlPr>
                            <a:rPr lang="en-US" sz="2400" i="1">
                              <a:latin typeface="Cambria Math"/>
                            </a:rPr>
                          </m:ctrlPr>
                        </m:sSubPr>
                        <m:e>
                          <m:r>
                            <a:rPr lang="en-US" sz="2400" i="1">
                              <a:latin typeface="Cambria Math"/>
                            </a:rPr>
                            <m:t>𝑇</m:t>
                          </m:r>
                        </m:e>
                        <m:sub>
                          <m:r>
                            <a:rPr lang="en-US" sz="2400" i="1">
                              <a:latin typeface="Cambria Math"/>
                            </a:rPr>
                            <m:t>𝑖𝑛</m:t>
                          </m:r>
                        </m:sub>
                      </m:sSub>
                      <m:r>
                        <a:rPr lang="en-US" sz="2400" i="1">
                          <a:latin typeface="Cambria Math"/>
                        </a:rPr>
                        <m:t>)</m:t>
                      </m:r>
                    </m:oMath>
                  </m:oMathPara>
                </a14:m>
                <a:endParaRPr lang="en-US" sz="2400" dirty="0" smtClean="0"/>
              </a:p>
              <a:p>
                <a:pPr marL="0" indent="0">
                  <a:buNone/>
                </a:pPr>
                <a:endParaRPr lang="en-US" dirty="0"/>
              </a:p>
              <a:p>
                <a:pPr>
                  <a:buFont typeface="Courier New"/>
                  <a:buChar char="o"/>
                </a:pPr>
                <a:r>
                  <a:rPr lang="en-US" dirty="0" smtClean="0"/>
                  <a:t>Using this relation, the local heat transfer coefficient and the local </a:t>
                </a:r>
                <a:r>
                  <a:rPr lang="en-US" dirty="0" err="1" smtClean="0"/>
                  <a:t>Nusselt</a:t>
                </a:r>
                <a:r>
                  <a:rPr lang="en-US" dirty="0" smtClean="0"/>
                  <a:t> Number are:</a:t>
                </a:r>
              </a:p>
              <a:p>
                <a:pPr marL="0" indent="0" algn="ctr">
                  <a:buNone/>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h</m:t>
                          </m:r>
                        </m:e>
                        <m:sub>
                          <m:r>
                            <a:rPr lang="en-US" sz="2400" i="1">
                              <a:latin typeface="Cambria Math"/>
                            </a:rPr>
                            <m:t>𝑥</m:t>
                          </m:r>
                        </m:sub>
                      </m:sSub>
                      <m:r>
                        <a:rPr lang="en-US" sz="2400" i="1">
                          <a:latin typeface="Cambria Math"/>
                        </a:rPr>
                        <m:t>= </m:t>
                      </m:r>
                      <m:f>
                        <m:fPr>
                          <m:ctrlPr>
                            <a:rPr lang="en-US" sz="2400" i="1">
                              <a:latin typeface="Cambria Math"/>
                            </a:rPr>
                          </m:ctrlPr>
                        </m:fPr>
                        <m:num>
                          <m:acc>
                            <m:accPr>
                              <m:chr m:val="̇"/>
                              <m:ctrlPr>
                                <a:rPr lang="en-US" sz="2400" i="1">
                                  <a:latin typeface="Cambria Math"/>
                                </a:rPr>
                              </m:ctrlPr>
                            </m:accPr>
                            <m:e>
                              <m:r>
                                <a:rPr lang="en-US" sz="2400" i="1">
                                  <a:latin typeface="Cambria Math"/>
                                </a:rPr>
                                <m:t>𝑚</m:t>
                              </m:r>
                            </m:e>
                          </m:acc>
                          <m:sSub>
                            <m:sSubPr>
                              <m:ctrlPr>
                                <a:rPr lang="en-US" sz="2400" i="1">
                                  <a:latin typeface="Cambria Math"/>
                                </a:rPr>
                              </m:ctrlPr>
                            </m:sSubPr>
                            <m:e>
                              <m:r>
                                <a:rPr lang="en-US" sz="2400" i="1">
                                  <a:latin typeface="Cambria Math"/>
                                </a:rPr>
                                <m:t>𝐶</m:t>
                              </m:r>
                            </m:e>
                            <m:sub>
                              <m:r>
                                <a:rPr lang="en-US" sz="2400" i="1">
                                  <a:latin typeface="Cambria Math"/>
                                </a:rPr>
                                <m:t>𝑝</m:t>
                              </m:r>
                            </m:sub>
                          </m:sSub>
                          <m:d>
                            <m:dPr>
                              <m:ctrlPr>
                                <a:rPr lang="en-US" sz="2400" i="1">
                                  <a:latin typeface="Cambria Math"/>
                                </a:rPr>
                              </m:ctrlPr>
                            </m:dPr>
                            <m:e>
                              <m:sSub>
                                <m:sSubPr>
                                  <m:ctrlPr>
                                    <a:rPr lang="en-US" sz="2400" i="1">
                                      <a:latin typeface="Cambria Math"/>
                                    </a:rPr>
                                  </m:ctrlPr>
                                </m:sSubPr>
                                <m:e>
                                  <m:r>
                                    <a:rPr lang="en-US" sz="2400" i="1">
                                      <a:latin typeface="Cambria Math"/>
                                    </a:rPr>
                                    <m:t>𝑇</m:t>
                                  </m:r>
                                </m:e>
                                <m:sub>
                                  <m:r>
                                    <a:rPr lang="en-US" sz="2400" i="1">
                                      <a:latin typeface="Cambria Math"/>
                                    </a:rPr>
                                    <m:t>𝑖𝑛</m:t>
                                  </m:r>
                                </m:sub>
                              </m:sSub>
                              <m:r>
                                <a:rPr lang="en-US" sz="2400" i="1">
                                  <a:latin typeface="Cambria Math"/>
                                </a:rPr>
                                <m:t>−</m:t>
                              </m:r>
                              <m:sSub>
                                <m:sSubPr>
                                  <m:ctrlPr>
                                    <a:rPr lang="en-US" sz="2400" i="1">
                                      <a:latin typeface="Cambria Math"/>
                                    </a:rPr>
                                  </m:ctrlPr>
                                </m:sSubPr>
                                <m:e>
                                  <m:r>
                                    <a:rPr lang="en-US" sz="2400" i="1">
                                      <a:latin typeface="Cambria Math"/>
                                    </a:rPr>
                                    <m:t>𝑇</m:t>
                                  </m:r>
                                </m:e>
                                <m:sub>
                                  <m:r>
                                    <a:rPr lang="en-US" sz="2400" i="1">
                                      <a:latin typeface="Cambria Math"/>
                                    </a:rPr>
                                    <m:t>𝑜𝑢𝑡</m:t>
                                  </m:r>
                                </m:sub>
                              </m:sSub>
                            </m:e>
                          </m:d>
                        </m:num>
                        <m:den>
                          <m:sSub>
                            <m:sSubPr>
                              <m:ctrlPr>
                                <a:rPr lang="en-US" sz="2400" i="1">
                                  <a:latin typeface="Cambria Math"/>
                                </a:rPr>
                              </m:ctrlPr>
                            </m:sSubPr>
                            <m:e>
                              <m:r>
                                <a:rPr lang="en-US" sz="2400" i="1">
                                  <a:latin typeface="Cambria Math"/>
                                </a:rPr>
                                <m:t>𝐴</m:t>
                              </m:r>
                            </m:e>
                            <m:sub>
                              <m:r>
                                <a:rPr lang="en-US" sz="2400" i="1">
                                  <a:latin typeface="Cambria Math"/>
                                </a:rPr>
                                <m:t>𝑠</m:t>
                              </m:r>
                            </m:sub>
                          </m:sSub>
                          <m:r>
                            <a:rPr lang="en-US" sz="2400" i="1">
                              <a:latin typeface="Cambria Math"/>
                            </a:rPr>
                            <m:t>(</m:t>
                          </m:r>
                          <m:sSub>
                            <m:sSubPr>
                              <m:ctrlPr>
                                <a:rPr lang="en-US" sz="2400" i="1">
                                  <a:latin typeface="Cambria Math"/>
                                </a:rPr>
                              </m:ctrlPr>
                            </m:sSubPr>
                            <m:e>
                              <m:r>
                                <a:rPr lang="en-US" sz="2400" i="1">
                                  <a:latin typeface="Cambria Math"/>
                                </a:rPr>
                                <m:t>𝑇𝑤</m:t>
                              </m:r>
                            </m:e>
                            <m:sub>
                              <m:r>
                                <a:rPr lang="en-US" sz="2400" i="1">
                                  <a:latin typeface="Cambria Math"/>
                                </a:rPr>
                                <m:t>𝑥</m:t>
                              </m:r>
                            </m:sub>
                          </m:sSub>
                          <m:r>
                            <a:rPr lang="en-US" sz="2400" i="1">
                              <a:latin typeface="Cambria Math"/>
                            </a:rPr>
                            <m:t>−</m:t>
                          </m:r>
                          <m:sSub>
                            <m:sSubPr>
                              <m:ctrlPr>
                                <a:rPr lang="en-US" sz="2400" i="1">
                                  <a:latin typeface="Cambria Math"/>
                                </a:rPr>
                              </m:ctrlPr>
                            </m:sSubPr>
                            <m:e>
                              <m:r>
                                <a:rPr lang="en-US" sz="2400" i="1">
                                  <a:latin typeface="Cambria Math"/>
                                </a:rPr>
                                <m:t>𝑇</m:t>
                              </m:r>
                            </m:e>
                            <m:sub>
                              <m:r>
                                <a:rPr lang="en-US" sz="2400" i="1">
                                  <a:latin typeface="Cambria Math"/>
                                </a:rPr>
                                <m:t>𝑖𝑛</m:t>
                              </m:r>
                            </m:sub>
                          </m:sSub>
                          <m:r>
                            <a:rPr lang="en-US" sz="2400" i="1">
                              <a:latin typeface="Cambria Math"/>
                            </a:rPr>
                            <m:t>)</m:t>
                          </m:r>
                        </m:den>
                      </m:f>
                    </m:oMath>
                  </m:oMathPara>
                </a14:m>
                <a:endParaRPr lang="en-US" sz="2400" dirty="0" smtClean="0"/>
              </a:p>
              <a:p>
                <a:pPr marL="0" indent="0" algn="ctr">
                  <a:buNone/>
                </a:pPr>
                <a:endParaRPr lang="en-US" sz="1100" dirty="0" smtClean="0"/>
              </a:p>
              <a:p>
                <a:pPr marL="0" indent="0" algn="ctr">
                  <a:buNone/>
                </a:pPr>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𝑁𝑢</m:t>
                        </m:r>
                      </m:e>
                      <m:sub>
                        <m:r>
                          <a:rPr lang="en-US" sz="2400" i="1">
                            <a:latin typeface="Cambria Math"/>
                          </a:rPr>
                          <m:t>𝑥</m:t>
                        </m:r>
                      </m:sub>
                    </m:sSub>
                    <m:r>
                      <a:rPr lang="en-US" sz="2400" i="1">
                        <a:latin typeface="Cambria Math"/>
                      </a:rPr>
                      <m:t>= </m:t>
                    </m:r>
                    <m:f>
                      <m:fPr>
                        <m:ctrlPr>
                          <a:rPr lang="en-US" sz="2400" i="1">
                            <a:latin typeface="Cambria Math"/>
                          </a:rPr>
                        </m:ctrlPr>
                      </m:fPr>
                      <m:num>
                        <m:sSub>
                          <m:sSubPr>
                            <m:ctrlPr>
                              <a:rPr lang="en-US" sz="2400" i="1">
                                <a:latin typeface="Cambria Math"/>
                              </a:rPr>
                            </m:ctrlPr>
                          </m:sSubPr>
                          <m:e>
                            <m:r>
                              <a:rPr lang="en-US" sz="2400" i="1">
                                <a:latin typeface="Cambria Math"/>
                              </a:rPr>
                              <m:t>h</m:t>
                            </m:r>
                          </m:e>
                          <m:sub>
                            <m:r>
                              <a:rPr lang="en-US" sz="2400" i="1">
                                <a:latin typeface="Cambria Math"/>
                              </a:rPr>
                              <m:t>𝑥</m:t>
                            </m:r>
                          </m:sub>
                        </m:sSub>
                        <m:r>
                          <a:rPr lang="en-US" sz="2400" i="1">
                            <a:latin typeface="Cambria Math"/>
                          </a:rPr>
                          <m:t>𝑥</m:t>
                        </m:r>
                      </m:num>
                      <m:den>
                        <m:r>
                          <a:rPr lang="en-US" sz="2400" i="1">
                            <a:latin typeface="Cambria Math"/>
                          </a:rPr>
                          <m:t>𝑘</m:t>
                        </m:r>
                      </m:den>
                    </m:f>
                  </m:oMath>
                </a14:m>
                <a:endParaRPr lang="en-US" sz="2400" i="1" dirty="0" smtClean="0"/>
              </a:p>
              <a:p>
                <a:pPr marL="0" indent="0">
                  <a:buNone/>
                </a:pPr>
                <a14:m>
                  <m:oMathPara xmlns:m="http://schemas.openxmlformats.org/officeDocument/2006/math">
                    <m:oMathParaPr>
                      <m:jc m:val="right"/>
                    </m:oMathParaPr>
                    <m:oMath xmlns:m="http://schemas.openxmlformats.org/officeDocument/2006/math">
                      <m:sSub>
                        <m:sSubPr>
                          <m:ctrlPr>
                            <a:rPr lang="en-US" sz="1800" i="1">
                              <a:latin typeface="Cambria Math"/>
                            </a:rPr>
                          </m:ctrlPr>
                        </m:sSubPr>
                        <m:e>
                          <m:r>
                            <a:rPr lang="en-US" sz="1800" i="1">
                              <a:latin typeface="Cambria Math"/>
                            </a:rPr>
                            <m:t>𝐴</m:t>
                          </m:r>
                        </m:e>
                        <m:sub>
                          <m:r>
                            <a:rPr lang="en-US" sz="1800" i="1">
                              <a:latin typeface="Cambria Math"/>
                            </a:rPr>
                            <m:t>𝑠</m:t>
                          </m:r>
                        </m:sub>
                      </m:sSub>
                      <m:r>
                        <a:rPr lang="en-US" sz="1800" i="1">
                          <a:latin typeface="Cambria Math"/>
                        </a:rPr>
                        <m:t>=</m:t>
                      </m:r>
                      <m:r>
                        <a:rPr lang="en-US" sz="1800" i="1">
                          <a:latin typeface="Cambria Math"/>
                        </a:rPr>
                        <m:t>h</m:t>
                      </m:r>
                      <m:r>
                        <a:rPr lang="en-US" sz="1800" i="1">
                          <a:latin typeface="Cambria Math"/>
                        </a:rPr>
                        <m:t>𝑒𝑎𝑡𝑒𝑟</m:t>
                      </m:r>
                      <m:r>
                        <a:rPr lang="en-US" sz="1800" i="1">
                          <a:latin typeface="Cambria Math"/>
                        </a:rPr>
                        <m:t> </m:t>
                      </m:r>
                      <m:r>
                        <a:rPr lang="en-US" sz="1800" i="1">
                          <a:latin typeface="Cambria Math"/>
                        </a:rPr>
                        <m:t>𝑠𝑢𝑟𝑓𝑎𝑐𝑒</m:t>
                      </m:r>
                      <m:r>
                        <a:rPr lang="en-US" sz="1800" i="1">
                          <a:latin typeface="Cambria Math"/>
                        </a:rPr>
                        <m:t> </m:t>
                      </m:r>
                      <m:r>
                        <a:rPr lang="en-US" sz="1800" i="1">
                          <a:latin typeface="Cambria Math"/>
                        </a:rPr>
                        <m:t>𝑎𝑟𝑒𝑎</m:t>
                      </m:r>
                    </m:oMath>
                  </m:oMathPara>
                </a14:m>
                <a:endParaRPr lang="en-US" sz="1800" dirty="0"/>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485423" y="1216377"/>
                <a:ext cx="8218311" cy="5184423"/>
              </a:xfrm>
              <a:blipFill rotWithShape="1">
                <a:blip r:embed="rId3"/>
                <a:stretch>
                  <a:fillRect l="-1855" t="-1412" r="-742"/>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sz="2800" dirty="0"/>
              <a:t>Measurement of local </a:t>
            </a:r>
            <a:r>
              <a:rPr lang="en-US" sz="2800" dirty="0" err="1"/>
              <a:t>Nusselt</a:t>
            </a:r>
            <a:r>
              <a:rPr lang="en-US" sz="2800" dirty="0"/>
              <a:t> Number</a:t>
            </a:r>
            <a:endParaRPr lang="en-US" dirty="0"/>
          </a:p>
        </p:txBody>
      </p:sp>
    </p:spTree>
    <p:extLst>
      <p:ext uri="{BB962C8B-B14F-4D97-AF65-F5344CB8AC3E}">
        <p14:creationId xmlns:p14="http://schemas.microsoft.com/office/powerpoint/2010/main" val="12715239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457200" y="2209800"/>
                <a:ext cx="8218311" cy="2743200"/>
              </a:xfrm>
            </p:spPr>
            <p:txBody>
              <a:bodyPr>
                <a:normAutofit/>
              </a:bodyPr>
              <a:lstStyle/>
              <a:p>
                <a:pPr>
                  <a:buFont typeface="Courier New"/>
                  <a:buChar char="o"/>
                </a:pPr>
                <a:r>
                  <a:rPr lang="en-US" sz="2000" dirty="0" smtClean="0"/>
                  <a:t>Pressure </a:t>
                </a:r>
                <a:r>
                  <a:rPr lang="en-US" sz="2000" dirty="0" smtClean="0"/>
                  <a:t>differential is measured across the entire duct.  Using this pressure differential, the friction factor can be given as:</a:t>
                </a:r>
              </a:p>
              <a:p>
                <a:pPr>
                  <a:buFont typeface="Courier New"/>
                  <a:buChar char="o"/>
                </a:pPr>
                <a:endParaRPr lang="en-US" sz="2000" dirty="0" smtClean="0"/>
              </a:p>
              <a:p>
                <a:pPr marL="0" indent="0" algn="ctr">
                  <a:buNone/>
                </a:pP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 </m:t>
                    </m:r>
                    <m:f>
                      <m:fPr>
                        <m:ctrlPr>
                          <a:rPr lang="en-US" sz="2400" i="1">
                            <a:latin typeface="Cambria Math"/>
                          </a:rPr>
                        </m:ctrlPr>
                      </m:fPr>
                      <m:num>
                        <m:r>
                          <a:rPr lang="en-US" sz="2400" i="1">
                            <a:latin typeface="Cambria Math" panose="02040503050406030204" pitchFamily="18" charset="0"/>
                          </a:rPr>
                          <m:t>∆</m:t>
                        </m:r>
                        <m:r>
                          <a:rPr lang="en-US" sz="2400" i="1">
                            <a:latin typeface="Cambria Math" panose="02040503050406030204" pitchFamily="18" charset="0"/>
                          </a:rPr>
                          <m:t>𝑝</m:t>
                        </m:r>
                      </m:num>
                      <m:den>
                        <m:r>
                          <a:rPr lang="en-US" sz="2400" i="1">
                            <a:latin typeface="Cambria Math" panose="02040503050406030204" pitchFamily="18" charset="0"/>
                          </a:rPr>
                          <m:t>𝐿</m:t>
                        </m:r>
                      </m:den>
                    </m:f>
                    <m:f>
                      <m:fPr>
                        <m:ctrlPr>
                          <a:rPr lang="en-US" sz="2400" i="1">
                            <a:latin typeface="Cambria Math"/>
                          </a:rPr>
                        </m:ctrlPr>
                      </m:fPr>
                      <m:num>
                        <m:sSub>
                          <m:sSubPr>
                            <m:ctrlPr>
                              <a:rPr lang="en-US" sz="2400" i="1">
                                <a:latin typeface="Cambria Math"/>
                              </a:rPr>
                            </m:ctrlPr>
                          </m:sSubPr>
                          <m:e>
                            <m:r>
                              <a:rPr lang="en-US" sz="2400" i="1">
                                <a:latin typeface="Cambria Math" panose="02040503050406030204" pitchFamily="18" charset="0"/>
                              </a:rPr>
                              <m:t>𝐷</m:t>
                            </m:r>
                          </m:e>
                          <m:sub>
                            <m:r>
                              <a:rPr lang="en-US" sz="2400" i="1">
                                <a:latin typeface="Cambria Math" panose="02040503050406030204" pitchFamily="18" charset="0"/>
                              </a:rPr>
                              <m:t>h</m:t>
                            </m:r>
                          </m:sub>
                        </m:sSub>
                      </m:num>
                      <m:den>
                        <m:box>
                          <m:boxPr>
                            <m:ctrlPr>
                              <a:rPr lang="en-US" sz="2400" i="1">
                                <a:latin typeface="Cambria Math"/>
                              </a:rPr>
                            </m:ctrlPr>
                          </m:boxPr>
                          <m:e>
                            <m:argPr>
                              <m:argSz m:val="-1"/>
                            </m:argPr>
                            <m:f>
                              <m:fPr>
                                <m:ctrlPr>
                                  <a:rPr lang="en-US" sz="2400" i="1">
                                    <a:latin typeface="Cambria Math"/>
                                  </a:rPr>
                                </m:ctrlPr>
                              </m:fPr>
                              <m:num>
                                <m:r>
                                  <a:rPr lang="en-US" sz="2400" i="1">
                                    <a:latin typeface="Cambria Math" panose="02040503050406030204" pitchFamily="18" charset="0"/>
                                  </a:rPr>
                                  <m:t>1</m:t>
                                </m:r>
                              </m:num>
                              <m:den>
                                <m:r>
                                  <a:rPr lang="en-US" sz="2400" i="1">
                                    <a:latin typeface="Cambria Math" panose="02040503050406030204" pitchFamily="18" charset="0"/>
                                  </a:rPr>
                                  <m:t>2</m:t>
                                </m:r>
                              </m:den>
                            </m:f>
                            <m:r>
                              <a:rPr lang="en-US" sz="2400" i="1">
                                <a:latin typeface="Cambria Math" panose="02040503050406030204" pitchFamily="18" charset="0"/>
                              </a:rPr>
                              <m:t>𝜌</m:t>
                            </m:r>
                            <m:sSup>
                              <m:sSupPr>
                                <m:ctrlPr>
                                  <a:rPr lang="en-US" sz="2400" i="1">
                                    <a:latin typeface="Cambria Math"/>
                                  </a:rPr>
                                </m:ctrlPr>
                              </m:sSupPr>
                              <m:e>
                                <m:r>
                                  <a:rPr lang="en-US" sz="2400" i="1">
                                    <a:latin typeface="Cambria Math" panose="02040503050406030204" pitchFamily="18" charset="0"/>
                                  </a:rPr>
                                  <m:t>𝑢</m:t>
                                </m:r>
                              </m:e>
                              <m:sup>
                                <m:r>
                                  <a:rPr lang="en-US" sz="2400" i="1">
                                    <a:latin typeface="Cambria Math" panose="02040503050406030204" pitchFamily="18" charset="0"/>
                                  </a:rPr>
                                  <m:t>2</m:t>
                                </m:r>
                              </m:sup>
                            </m:sSup>
                          </m:e>
                        </m:box>
                      </m:den>
                    </m:f>
                  </m:oMath>
                </a14:m>
                <a:r>
                  <a:rPr lang="en-US" sz="2400" dirty="0" smtClean="0"/>
                  <a:t>	</a:t>
                </a: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457200" y="2209800"/>
                <a:ext cx="8218311" cy="2743200"/>
              </a:xfrm>
              <a:blipFill rotWithShape="1">
                <a:blip r:embed="rId3"/>
                <a:stretch>
                  <a:fillRect l="-1780" t="-266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sz="2800" dirty="0"/>
              <a:t>Measurement of Friction Factor</a:t>
            </a:r>
            <a:endParaRPr lang="en-US" dirty="0"/>
          </a:p>
        </p:txBody>
      </p:sp>
    </p:spTree>
    <p:extLst>
      <p:ext uri="{BB962C8B-B14F-4D97-AF65-F5344CB8AC3E}">
        <p14:creationId xmlns:p14="http://schemas.microsoft.com/office/powerpoint/2010/main" val="27552818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p:txBody>
              <a:bodyPr>
                <a:normAutofit/>
              </a:bodyPr>
              <a:lstStyle/>
              <a:p>
                <a:r>
                  <a:rPr lang="en-US" sz="2400" dirty="0" smtClean="0"/>
                  <a:t>In one specific case:</a:t>
                </a:r>
              </a:p>
              <a:p>
                <a:pPr lvl="1"/>
                <a:r>
                  <a:rPr lang="en-US" dirty="0"/>
                  <a:t>Height is 1 </a:t>
                </a:r>
                <a:r>
                  <a:rPr lang="en-US" dirty="0" smtClean="0"/>
                  <a:t>inch</a:t>
                </a:r>
              </a:p>
              <a:p>
                <a:pPr lvl="1"/>
                <a:r>
                  <a:rPr lang="en-US" dirty="0" smtClean="0"/>
                  <a:t>5 inches from the inlet</a:t>
                </a:r>
              </a:p>
              <a:p>
                <a:pPr lvl="1"/>
                <a:r>
                  <a:rPr lang="en-US" dirty="0" smtClean="0"/>
                  <a:t>Inlet temperature </a:t>
                </a:r>
                <a:r>
                  <a:rPr lang="en-US" dirty="0"/>
                  <a:t>is 23 °</a:t>
                </a:r>
                <a:r>
                  <a:rPr lang="en-US" dirty="0" smtClean="0"/>
                  <a:t>C and outlet temperature is 33</a:t>
                </a:r>
                <a:r>
                  <a:rPr lang="en-US" dirty="0"/>
                  <a:t> °</a:t>
                </a:r>
                <a:r>
                  <a:rPr lang="en-US" dirty="0" smtClean="0"/>
                  <a:t>C</a:t>
                </a:r>
                <a:endParaRPr lang="en-US" dirty="0"/>
              </a:p>
              <a:p>
                <a:pPr lvl="1"/>
                <a:r>
                  <a:rPr lang="en-US" dirty="0" smtClean="0"/>
                  <a:t>Wall temperature 5 inches from </a:t>
                </a:r>
                <a:r>
                  <a:rPr lang="en-US" dirty="0"/>
                  <a:t>the inlet is 78 °</a:t>
                </a:r>
                <a:r>
                  <a:rPr lang="en-US" dirty="0" smtClean="0"/>
                  <a:t>C</a:t>
                </a:r>
              </a:p>
              <a:p>
                <a:pPr lvl="1"/>
                <a:r>
                  <a:rPr lang="en-US" dirty="0" smtClean="0"/>
                  <a:t>Fully developed velocity is 1.97 </a:t>
                </a:r>
                <a:r>
                  <a:rPr lang="en-US" dirty="0" err="1" smtClean="0"/>
                  <a:t>ft</a:t>
                </a:r>
                <a:r>
                  <a:rPr lang="en-US" dirty="0" smtClean="0"/>
                  <a:t>/s</a:t>
                </a:r>
              </a:p>
              <a:p>
                <a:pPr lvl="1"/>
                <a:r>
                  <a:rPr lang="en-US" dirty="0" smtClean="0"/>
                  <a:t>Thermocouple accuracy = </a:t>
                </a:r>
                <a14:m>
                  <m:oMath xmlns:m="http://schemas.openxmlformats.org/officeDocument/2006/math">
                    <m:r>
                      <a:rPr lang="en-US" i="1">
                        <a:latin typeface="Cambria Math" panose="02040503050406030204" pitchFamily="18" charset="0"/>
                      </a:rPr>
                      <m:t>±</m:t>
                    </m:r>
                  </m:oMath>
                </a14:m>
                <a:r>
                  <a:rPr lang="en-US" dirty="0" smtClean="0"/>
                  <a:t> 1 </a:t>
                </a:r>
                <a:r>
                  <a:rPr lang="en-US" dirty="0"/>
                  <a:t>°</a:t>
                </a:r>
                <a:r>
                  <a:rPr lang="en-US" dirty="0" smtClean="0"/>
                  <a:t>C</a:t>
                </a:r>
              </a:p>
              <a:p>
                <a:pPr lvl="1"/>
                <a:r>
                  <a:rPr lang="en-US" dirty="0" smtClean="0"/>
                  <a:t>Pressure sensor accuracy = (2.25% of reading)</a:t>
                </a:r>
              </a:p>
              <a:p>
                <a:pPr lvl="2"/>
                <a:r>
                  <a:rPr lang="en-US" sz="1400" dirty="0" smtClean="0"/>
                  <a:t>Pressure sensor is used for both friction factor and mass flow orifice plate measurements</a:t>
                </a:r>
              </a:p>
              <a:p>
                <a:pPr marL="457200" lvl="1" indent="0">
                  <a:buNone/>
                </a:pPr>
                <a:endParaRPr lang="en-US" dirty="0"/>
              </a:p>
              <a:p>
                <a:pPr lvl="1">
                  <a:buFont typeface="Arial" panose="020B0604020202020204" pitchFamily="34" charset="0"/>
                  <a:buChar char="•"/>
                </a:pP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𝑅𝑒</m:t>
                        </m:r>
                      </m:e>
                      <m:sub>
                        <m:r>
                          <a:rPr lang="en-US" sz="2400" b="0" i="1" smtClean="0">
                            <a:latin typeface="Cambria Math" panose="02040503050406030204" pitchFamily="18" charset="0"/>
                          </a:rPr>
                          <m:t>𝐷</m:t>
                        </m:r>
                      </m:sub>
                    </m:sSub>
                    <m:r>
                      <a:rPr lang="en-US" sz="2400" b="0" i="1" smtClean="0">
                        <a:latin typeface="Cambria Math" panose="02040503050406030204" pitchFamily="18" charset="0"/>
                      </a:rPr>
                      <m:t>=</m:t>
                    </m:r>
                    <m:r>
                      <a:rPr lang="en-US" sz="2400" b="0" i="1" smtClean="0">
                        <a:latin typeface="Cambria Math" panose="02040503050406030204" pitchFamily="18" charset="0"/>
                      </a:rPr>
                      <m:t>1775</m:t>
                    </m:r>
                    <m:r>
                      <a:rPr lang="en-US" sz="2400" b="0" i="1" smtClean="0">
                        <a:latin typeface="Cambria Math" panose="02040503050406030204" pitchFamily="18" charset="0"/>
                      </a:rPr>
                      <m:t>.</m:t>
                    </m:r>
                    <m:r>
                      <a:rPr lang="en-US" sz="2400" b="0" i="1" smtClean="0">
                        <a:latin typeface="Cambria Math" panose="02040503050406030204" pitchFamily="18" charset="0"/>
                      </a:rPr>
                      <m:t>6</m:t>
                    </m:r>
                    <m:r>
                      <a:rPr lang="en-US" sz="2400" i="1">
                        <a:latin typeface="Cambria Math" panose="02040503050406030204" pitchFamily="18" charset="0"/>
                      </a:rPr>
                      <m:t>±</m:t>
                    </m:r>
                    <m:r>
                      <a:rPr lang="en-US" sz="2400" b="0" i="1" smtClean="0">
                        <a:latin typeface="Cambria Math" panose="02040503050406030204" pitchFamily="18" charset="0"/>
                      </a:rPr>
                      <m:t>39</m:t>
                    </m:r>
                    <m:r>
                      <a:rPr lang="en-US" sz="2400" b="0" i="1" smtClean="0">
                        <a:latin typeface="Cambria Math" panose="02040503050406030204" pitchFamily="18" charset="0"/>
                      </a:rPr>
                      <m:t>.</m:t>
                    </m:r>
                    <m:r>
                      <a:rPr lang="en-US" sz="2400" b="0" i="1" smtClean="0">
                        <a:latin typeface="Cambria Math" panose="02040503050406030204" pitchFamily="18" charset="0"/>
                      </a:rPr>
                      <m:t>95</m:t>
                    </m:r>
                  </m:oMath>
                </a14:m>
                <a:r>
                  <a:rPr lang="en-US" sz="2400" b="0" dirty="0" smtClean="0"/>
                  <a:t>  	(2.25%)</a:t>
                </a:r>
              </a:p>
              <a:p>
                <a:pPr lvl="1">
                  <a:buFont typeface="Arial" panose="020B0604020202020204" pitchFamily="34" charset="0"/>
                  <a:buChar char="•"/>
                </a:pPr>
                <a14:m>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𝑁𝑢</m:t>
                        </m:r>
                      </m:e>
                      <m:sub>
                        <m:r>
                          <a:rPr lang="en-US" sz="2400" b="0" i="1" smtClean="0">
                            <a:latin typeface="Cambria Math" panose="02040503050406030204" pitchFamily="18" charset="0"/>
                          </a:rPr>
                          <m:t>5</m:t>
                        </m:r>
                      </m:sub>
                    </m:sSub>
                    <m:r>
                      <a:rPr lang="en-US" sz="2400" b="0" i="1" smtClean="0">
                        <a:latin typeface="Cambria Math" panose="02040503050406030204" pitchFamily="18" charset="0"/>
                      </a:rPr>
                      <m:t>=</m:t>
                    </m:r>
                    <m:r>
                      <a:rPr lang="en-US" sz="2400" b="0" i="1" smtClean="0">
                        <a:latin typeface="Cambria Math" panose="02040503050406030204" pitchFamily="18" charset="0"/>
                      </a:rPr>
                      <m:t>12</m:t>
                    </m:r>
                    <m:r>
                      <a:rPr lang="en-US" sz="2400" b="0" i="1" smtClean="0">
                        <a:latin typeface="Cambria Math" panose="02040503050406030204" pitchFamily="18" charset="0"/>
                      </a:rPr>
                      <m:t>.</m:t>
                    </m:r>
                    <m:r>
                      <a:rPr lang="en-US" sz="2400" b="0" i="1" smtClean="0">
                        <a:latin typeface="Cambria Math" panose="02040503050406030204" pitchFamily="18" charset="0"/>
                      </a:rPr>
                      <m:t>853</m:t>
                    </m:r>
                    <m:r>
                      <a:rPr lang="en-US" sz="2400" i="1">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87</m:t>
                    </m:r>
                    <m:r>
                      <a:rPr lang="en-US" sz="2400" b="0" i="1" smtClean="0">
                        <a:latin typeface="Cambria Math" panose="02040503050406030204" pitchFamily="18" charset="0"/>
                      </a:rPr>
                      <m:t> </m:t>
                    </m:r>
                  </m:oMath>
                </a14:m>
                <a:r>
                  <a:rPr lang="en-US" sz="2400" dirty="0" smtClean="0"/>
                  <a:t>  	(14.5%)</a:t>
                </a:r>
              </a:p>
              <a:p>
                <a:pPr lvl="1">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0927</m:t>
                    </m:r>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1" smtClean="0">
                        <a:latin typeface="Cambria Math" panose="02040503050406030204" pitchFamily="18" charset="0"/>
                      </a:rPr>
                      <m:t>0285</m:t>
                    </m:r>
                  </m:oMath>
                </a14:m>
                <a:r>
                  <a:rPr lang="en-US" sz="2400" dirty="0" smtClean="0"/>
                  <a:t>     	(5.07%)</a:t>
                </a:r>
              </a:p>
              <a:p>
                <a:pPr lvl="1">
                  <a:buFont typeface="Arial" panose="020B0604020202020204" pitchFamily="34" charset="0"/>
                  <a:buChar char="•"/>
                </a:pPr>
                <a:endParaRPr lang="en-US" sz="2400" dirty="0" smtClean="0"/>
              </a:p>
              <a:p>
                <a:pPr lvl="1">
                  <a:buFont typeface="Arial" panose="020B0604020202020204" pitchFamily="34" charset="0"/>
                  <a:buChar char="•"/>
                </a:pPr>
                <a:endParaRPr lang="en-US" sz="1600" dirty="0" smtClean="0"/>
              </a:p>
              <a:p>
                <a:pPr lvl="1"/>
                <a:endParaRPr lang="en-US" sz="16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blipFill rotWithShape="0">
                <a:blip r:embed="rId2"/>
                <a:stretch>
                  <a:fillRect l="-2151" t="-176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Uncertainty Propagation</a:t>
            </a:r>
            <a:endParaRPr lang="en-US" dirty="0"/>
          </a:p>
        </p:txBody>
      </p:sp>
    </p:spTree>
    <p:extLst>
      <p:ext uri="{BB962C8B-B14F-4D97-AF65-F5344CB8AC3E}">
        <p14:creationId xmlns:p14="http://schemas.microsoft.com/office/powerpoint/2010/main" val="21057387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736712" y="0"/>
            <a:ext cx="6243000" cy="7788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strike="noStrike" cap="none" baseline="0" dirty="0">
                <a:solidFill>
                  <a:schemeClr val="dk1"/>
                </a:solidFill>
                <a:latin typeface="Arial"/>
                <a:ea typeface="Arial"/>
                <a:cs typeface="Arial"/>
                <a:sym typeface="Arial"/>
              </a:rPr>
              <a:t>Agenda</a:t>
            </a:r>
            <a:endParaRPr lang="en-US" sz="2600" b="1" i="0" u="none" strike="noStrike" cap="none" baseline="0" dirty="0">
              <a:solidFill>
                <a:schemeClr val="dk1"/>
              </a:solidFill>
              <a:latin typeface="Arial"/>
              <a:ea typeface="Arial"/>
              <a:cs typeface="Arial"/>
              <a:sym typeface="Arial"/>
            </a:endParaRPr>
          </a:p>
        </p:txBody>
      </p:sp>
      <p:sp>
        <p:nvSpPr>
          <p:cNvPr id="62" name="Shape 62"/>
          <p:cNvSpPr txBox="1"/>
          <p:nvPr/>
        </p:nvSpPr>
        <p:spPr>
          <a:xfrm>
            <a:off x="216125" y="778801"/>
            <a:ext cx="8529300" cy="5474097"/>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chemeClr val="dk1"/>
              </a:buClr>
              <a:buSzPct val="25000"/>
              <a:buFont typeface="Arial"/>
              <a:buNone/>
            </a:pPr>
            <a:r>
              <a:rPr lang="en-US" sz="2800" b="0" i="0" u="none" strike="noStrike" cap="none" baseline="0" dirty="0" smtClean="0">
                <a:solidFill>
                  <a:srgbClr val="FF0000"/>
                </a:solidFill>
                <a:latin typeface="Arial"/>
                <a:ea typeface="Arial"/>
                <a:cs typeface="Arial"/>
                <a:sym typeface="Arial"/>
              </a:rPr>
              <a:t>	</a:t>
            </a:r>
            <a:r>
              <a:rPr lang="en-US" sz="2000" i="0" u="none" strike="noStrike" cap="none" baseline="0" dirty="0" smtClean="0">
                <a:solidFill>
                  <a:schemeClr val="tx1"/>
                </a:solidFill>
                <a:latin typeface="Arial"/>
                <a:ea typeface="Arial"/>
                <a:cs typeface="Arial"/>
                <a:sym typeface="Arial"/>
              </a:rPr>
              <a:t>•</a:t>
            </a:r>
            <a:r>
              <a:rPr lang="en-US" sz="2000" i="0" u="none" strike="noStrike" cap="none" baseline="0" dirty="0">
                <a:solidFill>
                  <a:schemeClr val="tx1"/>
                </a:solidFill>
                <a:latin typeface="Arial"/>
                <a:ea typeface="Arial"/>
                <a:cs typeface="Arial"/>
                <a:sym typeface="Arial"/>
              </a:rPr>
              <a:t>Objective of Project</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i="0" u="none" strike="noStrike" cap="none" baseline="0" dirty="0" smtClean="0">
                <a:solidFill>
                  <a:schemeClr val="tx1"/>
                </a:solidFill>
                <a:latin typeface="Arial"/>
                <a:ea typeface="Arial"/>
                <a:cs typeface="Arial"/>
                <a:sym typeface="Arial"/>
              </a:rPr>
              <a:t>•</a:t>
            </a:r>
            <a:r>
              <a:rPr lang="en-US" sz="2000" i="0" u="none" strike="noStrike" cap="none" baseline="0" dirty="0">
                <a:solidFill>
                  <a:schemeClr val="tx1"/>
                </a:solidFill>
                <a:latin typeface="Arial"/>
                <a:ea typeface="Arial"/>
                <a:cs typeface="Arial"/>
                <a:sym typeface="Arial"/>
              </a:rPr>
              <a:t>Requirements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Diagrams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Trade Studies</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2000" b="0" i="0" u="none" strike="noStrike" cap="none" baseline="0" dirty="0">
                <a:solidFill>
                  <a:schemeClr val="dk1"/>
                </a:solidFill>
                <a:latin typeface="Arial"/>
                <a:ea typeface="Arial"/>
                <a:cs typeface="Arial"/>
                <a:sym typeface="Arial"/>
              </a:rPr>
              <a:t>System Performance</a:t>
            </a:r>
          </a:p>
          <a:p>
            <a:pPr marL="0" marR="0" lvl="0" indent="0" algn="l" rtl="0">
              <a:lnSpc>
                <a:spcPct val="115000"/>
              </a:lnSpc>
              <a:spcBef>
                <a:spcPts val="500"/>
              </a:spcBef>
              <a:spcAft>
                <a:spcPts val="0"/>
              </a:spcAft>
              <a:buClr>
                <a:schemeClr val="dk1"/>
              </a:buClr>
              <a:buSzPct val="25000"/>
              <a:buFont typeface="Arial"/>
              <a:buNone/>
            </a:pPr>
            <a:r>
              <a:rPr lang="en-US" sz="2000" b="0" i="0" u="none" strike="noStrike" cap="none" baseline="0" dirty="0" smtClean="0">
                <a:solidFill>
                  <a:schemeClr val="dk1"/>
                </a:solidFill>
                <a:latin typeface="Arial"/>
                <a:ea typeface="Arial"/>
                <a:cs typeface="Arial"/>
                <a:sym typeface="Arial"/>
              </a:rPr>
              <a:t>	</a:t>
            </a:r>
            <a:r>
              <a:rPr lang="en-US" sz="3200" b="1" i="0" u="none" strike="noStrike" cap="none" baseline="0" dirty="0" smtClean="0">
                <a:solidFill>
                  <a:srgbClr val="FF0000"/>
                </a:solidFill>
                <a:latin typeface="Arial"/>
                <a:ea typeface="Arial"/>
                <a:cs typeface="Arial"/>
                <a:sym typeface="Arial"/>
              </a:rPr>
              <a:t>•Schedule / Planned </a:t>
            </a:r>
            <a:r>
              <a:rPr lang="en-US" sz="3200" b="1" i="0" u="none" strike="noStrike" cap="none" baseline="0" dirty="0">
                <a:solidFill>
                  <a:srgbClr val="FF0000"/>
                </a:solidFill>
                <a:latin typeface="Arial"/>
                <a:ea typeface="Arial"/>
                <a:cs typeface="Arial"/>
                <a:sym typeface="Arial"/>
              </a:rPr>
              <a:t>Course of </a:t>
            </a:r>
            <a:r>
              <a:rPr lang="en-US" sz="3200" b="1" i="0" u="none" strike="noStrike" cap="none" baseline="0" dirty="0" smtClean="0">
                <a:solidFill>
                  <a:srgbClr val="FF0000"/>
                </a:solidFill>
                <a:latin typeface="Arial"/>
                <a:ea typeface="Arial"/>
                <a:cs typeface="Arial"/>
                <a:sym typeface="Arial"/>
              </a:rPr>
              <a:t>Action</a:t>
            </a:r>
            <a:endParaRPr sz="3200" b="1" i="0" u="none" strike="noStrike" cap="none" baseline="0"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467549903"/>
      </p:ext>
    </p:extLst>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sz="quarter" idx="13"/>
          </p:nvPr>
        </p:nvSpPr>
        <p:spPr>
          <a:xfrm>
            <a:off x="485427" y="778801"/>
            <a:ext cx="8218199" cy="5396099"/>
          </a:xfrm>
          <a:prstGeom prst="rect">
            <a:avLst/>
          </a:prstGeom>
        </p:spPr>
        <p:txBody>
          <a:bodyPr lIns="91425" tIns="91425" rIns="91425" bIns="91425" anchor="t" anchorCtr="0">
            <a:noAutofit/>
          </a:bodyPr>
          <a:lstStyle/>
          <a:p>
            <a:pPr marL="0" lvl="0" rtl="0">
              <a:lnSpc>
                <a:spcPct val="115000"/>
              </a:lnSpc>
              <a:spcBef>
                <a:spcPts val="400"/>
              </a:spcBef>
              <a:buNone/>
            </a:pPr>
            <a:r>
              <a:rPr lang="en-US" sz="1800" b="1" dirty="0">
                <a:solidFill>
                  <a:schemeClr val="dk1"/>
                </a:solidFill>
              </a:rPr>
              <a:t>–Initial Meeting with Harris </a:t>
            </a:r>
            <a:r>
              <a:rPr lang="en-US" sz="1800" b="1" dirty="0" smtClean="0">
                <a:solidFill>
                  <a:schemeClr val="dk1"/>
                </a:solidFill>
              </a:rPr>
              <a:t>Representative 2/16/15</a:t>
            </a:r>
            <a:endParaRPr lang="en-US" sz="1800" b="1" dirty="0">
              <a:solidFill>
                <a:schemeClr val="dk1"/>
              </a:solidFill>
            </a:endParaRPr>
          </a:p>
          <a:p>
            <a:pPr marL="0" lvl="0" indent="0" rtl="0">
              <a:lnSpc>
                <a:spcPct val="115000"/>
              </a:lnSpc>
              <a:spcBef>
                <a:spcPts val="400"/>
              </a:spcBef>
              <a:buNone/>
            </a:pPr>
            <a:r>
              <a:rPr lang="en-US" sz="1600" dirty="0">
                <a:solidFill>
                  <a:schemeClr val="dk1"/>
                </a:solidFill>
              </a:rPr>
              <a:t>•Discussed test rig specifications</a:t>
            </a:r>
          </a:p>
          <a:p>
            <a:pPr marL="0" lvl="0" indent="0" rtl="0">
              <a:lnSpc>
                <a:spcPct val="115000"/>
              </a:lnSpc>
              <a:spcBef>
                <a:spcPts val="400"/>
              </a:spcBef>
              <a:buClr>
                <a:schemeClr val="dk1"/>
              </a:buClr>
              <a:buSzPct val="68750"/>
              <a:buFont typeface="Arial"/>
              <a:buNone/>
            </a:pPr>
            <a:r>
              <a:rPr lang="en-US" sz="1600" dirty="0">
                <a:solidFill>
                  <a:schemeClr val="dk1"/>
                </a:solidFill>
              </a:rPr>
              <a:t>•Discussed measurement </a:t>
            </a:r>
            <a:r>
              <a:rPr lang="en-US" sz="1600" dirty="0" smtClean="0">
                <a:solidFill>
                  <a:schemeClr val="dk1"/>
                </a:solidFill>
              </a:rPr>
              <a:t>devices</a:t>
            </a:r>
          </a:p>
          <a:p>
            <a:pPr marL="0" lvl="0" indent="0" rtl="0">
              <a:lnSpc>
                <a:spcPct val="115000"/>
              </a:lnSpc>
              <a:spcBef>
                <a:spcPts val="400"/>
              </a:spcBef>
              <a:buClr>
                <a:schemeClr val="dk1"/>
              </a:buClr>
              <a:buSzPct val="68750"/>
              <a:buFont typeface="Arial"/>
              <a:buNone/>
            </a:pPr>
            <a:endParaRPr lang="en-US" sz="1000" dirty="0" smtClean="0">
              <a:solidFill>
                <a:schemeClr val="dk1"/>
              </a:solidFill>
            </a:endParaRPr>
          </a:p>
          <a:p>
            <a:pPr marL="0" lvl="0" indent="0">
              <a:lnSpc>
                <a:spcPct val="115000"/>
              </a:lnSpc>
              <a:spcBef>
                <a:spcPts val="400"/>
              </a:spcBef>
              <a:buClr>
                <a:schemeClr val="dk1"/>
              </a:buClr>
              <a:buSzPct val="61111"/>
              <a:buNone/>
            </a:pPr>
            <a:r>
              <a:rPr lang="en-US" sz="1800" b="1" dirty="0" smtClean="0">
                <a:solidFill>
                  <a:schemeClr val="dk1"/>
                </a:solidFill>
              </a:rPr>
              <a:t>–Engineering Design Specification 2/17/15 - 2/25/15 </a:t>
            </a:r>
          </a:p>
          <a:p>
            <a:pPr marL="0" lvl="0" indent="0">
              <a:lnSpc>
                <a:spcPct val="115000"/>
              </a:lnSpc>
              <a:spcBef>
                <a:spcPts val="400"/>
              </a:spcBef>
              <a:buClr>
                <a:schemeClr val="dk1"/>
              </a:buClr>
              <a:buSzPct val="68750"/>
              <a:buNone/>
            </a:pPr>
            <a:r>
              <a:rPr lang="en-US" sz="1600" dirty="0" smtClean="0">
                <a:solidFill>
                  <a:schemeClr val="dk1"/>
                </a:solidFill>
              </a:rPr>
              <a:t>•Block Diagram / Functional Diagram</a:t>
            </a:r>
          </a:p>
          <a:p>
            <a:pPr marL="0" lvl="0" indent="0">
              <a:lnSpc>
                <a:spcPct val="115000"/>
              </a:lnSpc>
              <a:spcBef>
                <a:spcPts val="400"/>
              </a:spcBef>
              <a:buClr>
                <a:schemeClr val="dk1"/>
              </a:buClr>
              <a:buSzPct val="68750"/>
              <a:buNone/>
            </a:pPr>
            <a:r>
              <a:rPr lang="en-US" sz="1600" dirty="0" smtClean="0">
                <a:solidFill>
                  <a:schemeClr val="dk1"/>
                </a:solidFill>
              </a:rPr>
              <a:t>•Functional vs. Non-Functional requirements</a:t>
            </a:r>
          </a:p>
          <a:p>
            <a:pPr marL="0" lvl="0" indent="0">
              <a:lnSpc>
                <a:spcPct val="115000"/>
              </a:lnSpc>
              <a:spcBef>
                <a:spcPts val="400"/>
              </a:spcBef>
              <a:buClr>
                <a:schemeClr val="dk1"/>
              </a:buClr>
              <a:buSzPct val="68750"/>
              <a:buNone/>
            </a:pPr>
            <a:r>
              <a:rPr lang="en-US" sz="1600" dirty="0" smtClean="0">
                <a:solidFill>
                  <a:schemeClr val="dk1"/>
                </a:solidFill>
              </a:rPr>
              <a:t>•Shall &amp; must statements</a:t>
            </a:r>
          </a:p>
          <a:p>
            <a:pPr marL="0" lvl="0" indent="0">
              <a:lnSpc>
                <a:spcPct val="115000"/>
              </a:lnSpc>
              <a:spcBef>
                <a:spcPts val="400"/>
              </a:spcBef>
              <a:buClr>
                <a:schemeClr val="dk1"/>
              </a:buClr>
              <a:buSzPct val="68750"/>
              <a:buNone/>
            </a:pPr>
            <a:r>
              <a:rPr lang="en-US" sz="1600" dirty="0" smtClean="0">
                <a:solidFill>
                  <a:schemeClr val="dk1"/>
                </a:solidFill>
              </a:rPr>
              <a:t>•Top level systems down to details</a:t>
            </a:r>
          </a:p>
          <a:p>
            <a:pPr marL="0" lvl="0">
              <a:lnSpc>
                <a:spcPct val="115000"/>
              </a:lnSpc>
              <a:spcBef>
                <a:spcPts val="400"/>
              </a:spcBef>
              <a:buClr>
                <a:schemeClr val="dk1"/>
              </a:buClr>
              <a:buSzPct val="61111"/>
            </a:pPr>
            <a:endParaRPr lang="en-US" sz="1000" dirty="0">
              <a:solidFill>
                <a:schemeClr val="dk1"/>
              </a:solidFill>
            </a:endParaRPr>
          </a:p>
          <a:p>
            <a:pPr marL="0" lvl="0" indent="0">
              <a:lnSpc>
                <a:spcPct val="115000"/>
              </a:lnSpc>
              <a:spcBef>
                <a:spcPts val="400"/>
              </a:spcBef>
              <a:buClr>
                <a:schemeClr val="dk1"/>
              </a:buClr>
              <a:buSzPct val="61111"/>
              <a:buNone/>
            </a:pPr>
            <a:r>
              <a:rPr lang="en-US" sz="2000" b="1" dirty="0" smtClean="0">
                <a:solidFill>
                  <a:schemeClr val="dk1"/>
                </a:solidFill>
              </a:rPr>
              <a:t>–</a:t>
            </a:r>
            <a:r>
              <a:rPr lang="en-US" sz="1800" b="1" dirty="0" smtClean="0">
                <a:solidFill>
                  <a:schemeClr val="dk1"/>
                </a:solidFill>
              </a:rPr>
              <a:t>Trade Studies 2/25/15 - Present</a:t>
            </a:r>
          </a:p>
          <a:p>
            <a:pPr marL="0" lvl="0" indent="0">
              <a:lnSpc>
                <a:spcPct val="115000"/>
              </a:lnSpc>
              <a:spcBef>
                <a:spcPts val="400"/>
              </a:spcBef>
              <a:buClr>
                <a:schemeClr val="dk1"/>
              </a:buClr>
              <a:buSzPct val="68750"/>
              <a:buNone/>
            </a:pPr>
            <a:r>
              <a:rPr lang="en-US" sz="1800" dirty="0" smtClean="0">
                <a:solidFill>
                  <a:schemeClr val="dk1"/>
                </a:solidFill>
              </a:rPr>
              <a:t>•</a:t>
            </a:r>
            <a:r>
              <a:rPr lang="en-US" sz="1600" dirty="0" smtClean="0">
                <a:solidFill>
                  <a:schemeClr val="dk1"/>
                </a:solidFill>
              </a:rPr>
              <a:t>Weighted selection matrices for all components</a:t>
            </a:r>
          </a:p>
          <a:p>
            <a:pPr marL="0" lvl="0">
              <a:lnSpc>
                <a:spcPct val="115000"/>
              </a:lnSpc>
              <a:spcBef>
                <a:spcPts val="400"/>
              </a:spcBef>
              <a:buClr>
                <a:schemeClr val="dk1"/>
              </a:buClr>
              <a:buSzPct val="68750"/>
            </a:pPr>
            <a:endParaRPr lang="en-US" sz="1000" dirty="0" smtClean="0">
              <a:solidFill>
                <a:schemeClr val="dk1"/>
              </a:solidFill>
            </a:endParaRPr>
          </a:p>
          <a:p>
            <a:pPr marL="0" lvl="0" rtl="0">
              <a:lnSpc>
                <a:spcPct val="115000"/>
              </a:lnSpc>
              <a:spcBef>
                <a:spcPts val="400"/>
              </a:spcBef>
              <a:buClr>
                <a:schemeClr val="dk1"/>
              </a:buClr>
              <a:buSzPct val="61111"/>
              <a:buFont typeface="Arial"/>
              <a:buNone/>
            </a:pPr>
            <a:r>
              <a:rPr lang="en-US" sz="1800" b="1" dirty="0" smtClean="0">
                <a:solidFill>
                  <a:schemeClr val="dk1"/>
                </a:solidFill>
              </a:rPr>
              <a:t>–</a:t>
            </a:r>
            <a:r>
              <a:rPr lang="en-US" sz="1800" b="1" dirty="0">
                <a:solidFill>
                  <a:schemeClr val="dk1"/>
                </a:solidFill>
              </a:rPr>
              <a:t>CFD </a:t>
            </a:r>
            <a:r>
              <a:rPr lang="en-US" sz="1800" b="1" dirty="0" smtClean="0">
                <a:solidFill>
                  <a:schemeClr val="dk1"/>
                </a:solidFill>
              </a:rPr>
              <a:t>Training 2/27/15</a:t>
            </a:r>
            <a:endParaRPr lang="en-US" sz="1800" b="1" dirty="0">
              <a:solidFill>
                <a:schemeClr val="dk1"/>
              </a:solidFill>
            </a:endParaRPr>
          </a:p>
          <a:p>
            <a:pPr marL="0" lvl="0" rtl="0">
              <a:lnSpc>
                <a:spcPct val="115000"/>
              </a:lnSpc>
              <a:spcBef>
                <a:spcPts val="400"/>
              </a:spcBef>
              <a:buClr>
                <a:schemeClr val="dk1"/>
              </a:buClr>
              <a:buSzPct val="68750"/>
              <a:buFont typeface="Arial"/>
              <a:buNone/>
            </a:pPr>
            <a:r>
              <a:rPr lang="en-US" sz="1600" dirty="0">
                <a:solidFill>
                  <a:schemeClr val="dk1"/>
                </a:solidFill>
              </a:rPr>
              <a:t>•Fluent</a:t>
            </a:r>
          </a:p>
          <a:p>
            <a:pPr marL="0" lvl="0" rtl="0">
              <a:lnSpc>
                <a:spcPct val="115000"/>
              </a:lnSpc>
              <a:spcBef>
                <a:spcPts val="400"/>
              </a:spcBef>
              <a:buClr>
                <a:schemeClr val="dk1"/>
              </a:buClr>
              <a:buSzPct val="68750"/>
              <a:buFont typeface="Arial"/>
              <a:buNone/>
            </a:pPr>
            <a:r>
              <a:rPr lang="en-US" sz="1600" dirty="0">
                <a:solidFill>
                  <a:schemeClr val="dk1"/>
                </a:solidFill>
              </a:rPr>
              <a:t>•STAR-CCM+</a:t>
            </a:r>
          </a:p>
          <a:p>
            <a:pPr marL="0" lvl="0" rtl="0">
              <a:lnSpc>
                <a:spcPct val="115000"/>
              </a:lnSpc>
              <a:spcBef>
                <a:spcPts val="400"/>
              </a:spcBef>
              <a:buClr>
                <a:schemeClr val="dk1"/>
              </a:buClr>
              <a:buFont typeface="Arial"/>
              <a:buNone/>
            </a:pPr>
            <a:endParaRPr sz="1600" dirty="0">
              <a:solidFill>
                <a:schemeClr val="dk1"/>
              </a:solidFill>
            </a:endParaRPr>
          </a:p>
          <a:p>
            <a:pPr>
              <a:spcBef>
                <a:spcPts val="0"/>
              </a:spcBef>
              <a:buNone/>
            </a:pPr>
            <a:endParaRPr dirty="0"/>
          </a:p>
        </p:txBody>
      </p:sp>
      <p:sp>
        <p:nvSpPr>
          <p:cNvPr id="97" name="Shape 97"/>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US" sz="2600" b="1">
                <a:solidFill>
                  <a:schemeClr val="dk1"/>
                </a:solidFill>
              </a:rPr>
              <a:t>Preliminary Design Phase Activity</a:t>
            </a:r>
          </a:p>
        </p:txBody>
      </p:sp>
    </p:spTree>
    <p:extLst>
      <p:ext uri="{BB962C8B-B14F-4D97-AF65-F5344CB8AC3E}">
        <p14:creationId xmlns:p14="http://schemas.microsoft.com/office/powerpoint/2010/main" val="3968236218"/>
      </p:ext>
    </p:extLst>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sz="quarter" idx="13"/>
          </p:nvPr>
        </p:nvSpPr>
        <p:spPr>
          <a:prstGeom prst="rect">
            <a:avLst/>
          </a:prstGeom>
        </p:spPr>
        <p:txBody>
          <a:bodyPr lIns="91425" tIns="91425" rIns="91425" bIns="91425" anchor="t" anchorCtr="0">
            <a:noAutofit/>
          </a:bodyPr>
          <a:lstStyle/>
          <a:p>
            <a:pPr marL="0" lvl="0" rtl="0">
              <a:lnSpc>
                <a:spcPct val="115000"/>
              </a:lnSpc>
              <a:spcBef>
                <a:spcPts val="400"/>
              </a:spcBef>
              <a:buClr>
                <a:schemeClr val="dk1"/>
              </a:buClr>
              <a:buSzPct val="61111"/>
              <a:buFont typeface="Arial"/>
              <a:buNone/>
            </a:pPr>
            <a:r>
              <a:rPr lang="en-US" sz="1800" b="1" dirty="0">
                <a:solidFill>
                  <a:schemeClr val="dk1"/>
                </a:solidFill>
              </a:rPr>
              <a:t>–Analytical </a:t>
            </a:r>
            <a:r>
              <a:rPr lang="en-US" sz="1800" b="1" dirty="0" smtClean="0">
                <a:solidFill>
                  <a:schemeClr val="dk1"/>
                </a:solidFill>
              </a:rPr>
              <a:t>solution 2/26/15 - 2/30/15</a:t>
            </a:r>
            <a:endParaRPr lang="en-US" sz="1800" b="1" dirty="0">
              <a:solidFill>
                <a:schemeClr val="dk1"/>
              </a:solidFill>
            </a:endParaRPr>
          </a:p>
          <a:p>
            <a:pPr marL="0" lvl="0" rtl="0">
              <a:lnSpc>
                <a:spcPct val="115000"/>
              </a:lnSpc>
              <a:spcBef>
                <a:spcPts val="400"/>
              </a:spcBef>
              <a:buClr>
                <a:schemeClr val="dk1"/>
              </a:buClr>
              <a:buSzPct val="68750"/>
              <a:buFont typeface="Arial"/>
              <a:buNone/>
            </a:pPr>
            <a:r>
              <a:rPr lang="en-US" sz="1600" dirty="0">
                <a:solidFill>
                  <a:schemeClr val="dk1"/>
                </a:solidFill>
              </a:rPr>
              <a:t>•Fix variables to begin calculations</a:t>
            </a:r>
          </a:p>
          <a:p>
            <a:pPr marL="0" lvl="0" rtl="0">
              <a:lnSpc>
                <a:spcPct val="115000"/>
              </a:lnSpc>
              <a:spcBef>
                <a:spcPts val="400"/>
              </a:spcBef>
              <a:buClr>
                <a:schemeClr val="dk1"/>
              </a:buClr>
              <a:buSzPct val="68750"/>
              <a:buFont typeface="Arial"/>
              <a:buNone/>
            </a:pPr>
            <a:r>
              <a:rPr lang="en-US" sz="1600" dirty="0">
                <a:solidFill>
                  <a:schemeClr val="dk1"/>
                </a:solidFill>
              </a:rPr>
              <a:t>•Use standard and/or reasonable values for unknowns</a:t>
            </a:r>
          </a:p>
          <a:p>
            <a:pPr marL="0" lvl="0" rtl="0">
              <a:lnSpc>
                <a:spcPct val="115000"/>
              </a:lnSpc>
              <a:spcBef>
                <a:spcPts val="400"/>
              </a:spcBef>
              <a:buNone/>
            </a:pPr>
            <a:r>
              <a:rPr lang="en-US" sz="1600" dirty="0">
                <a:solidFill>
                  <a:schemeClr val="dk1"/>
                </a:solidFill>
              </a:rPr>
              <a:t>•Use limiting parameters to establish </a:t>
            </a:r>
            <a:r>
              <a:rPr lang="en-US" sz="1600" dirty="0" smtClean="0">
                <a:solidFill>
                  <a:schemeClr val="dk1"/>
                </a:solidFill>
              </a:rPr>
              <a:t>dimensions</a:t>
            </a:r>
          </a:p>
          <a:p>
            <a:pPr marL="0" lvl="0" rtl="0">
              <a:lnSpc>
                <a:spcPct val="115000"/>
              </a:lnSpc>
              <a:spcBef>
                <a:spcPts val="400"/>
              </a:spcBef>
              <a:buNone/>
            </a:pPr>
            <a:endParaRPr lang="en-US" sz="1600" dirty="0">
              <a:solidFill>
                <a:schemeClr val="dk1"/>
              </a:solidFill>
            </a:endParaRPr>
          </a:p>
          <a:p>
            <a:pPr marL="0" lvl="0" rtl="0">
              <a:lnSpc>
                <a:spcPct val="115000"/>
              </a:lnSpc>
              <a:spcBef>
                <a:spcPts val="400"/>
              </a:spcBef>
              <a:buNone/>
            </a:pPr>
            <a:r>
              <a:rPr lang="en-US" sz="1800" b="1" dirty="0">
                <a:solidFill>
                  <a:schemeClr val="dk1"/>
                </a:solidFill>
              </a:rPr>
              <a:t>–Numerical </a:t>
            </a:r>
            <a:r>
              <a:rPr lang="en-US" sz="1800" b="1" dirty="0" smtClean="0">
                <a:solidFill>
                  <a:schemeClr val="dk1"/>
                </a:solidFill>
              </a:rPr>
              <a:t>Simulation 3/1/15 - Present</a:t>
            </a:r>
            <a:endParaRPr lang="en-US" sz="1800" b="1" dirty="0">
              <a:solidFill>
                <a:schemeClr val="dk1"/>
              </a:solidFill>
            </a:endParaRPr>
          </a:p>
          <a:p>
            <a:pPr marL="0" lvl="0" rtl="0">
              <a:lnSpc>
                <a:spcPct val="115000"/>
              </a:lnSpc>
              <a:spcBef>
                <a:spcPts val="400"/>
              </a:spcBef>
              <a:buNone/>
            </a:pPr>
            <a:r>
              <a:rPr lang="en-US" sz="1600" dirty="0">
                <a:solidFill>
                  <a:schemeClr val="dk1"/>
                </a:solidFill>
              </a:rPr>
              <a:t>•Began construction of </a:t>
            </a:r>
            <a:r>
              <a:rPr lang="en-US" sz="1600" dirty="0" smtClean="0">
                <a:solidFill>
                  <a:schemeClr val="dk1"/>
                </a:solidFill>
              </a:rPr>
              <a:t>2D &amp;3D Model</a:t>
            </a:r>
          </a:p>
          <a:p>
            <a:pPr marL="0" lvl="0" indent="0">
              <a:lnSpc>
                <a:spcPct val="115000"/>
              </a:lnSpc>
              <a:spcBef>
                <a:spcPts val="400"/>
              </a:spcBef>
              <a:buNone/>
            </a:pPr>
            <a:r>
              <a:rPr lang="en-US" sz="1600" dirty="0" smtClean="0">
                <a:solidFill>
                  <a:schemeClr val="dk1"/>
                </a:solidFill>
              </a:rPr>
              <a:t>•Ran simulations under various test conditions</a:t>
            </a:r>
          </a:p>
          <a:p>
            <a:pPr marL="0" lvl="0" indent="0">
              <a:lnSpc>
                <a:spcPct val="115000"/>
              </a:lnSpc>
              <a:spcBef>
                <a:spcPts val="400"/>
              </a:spcBef>
              <a:buNone/>
            </a:pPr>
            <a:r>
              <a:rPr lang="en-US" sz="1600" dirty="0" smtClean="0">
                <a:solidFill>
                  <a:schemeClr val="dk1"/>
                </a:solidFill>
              </a:rPr>
              <a:t>•Compared results to analytical solutions</a:t>
            </a:r>
          </a:p>
          <a:p>
            <a:pPr marL="0" lvl="0" rtl="0">
              <a:lnSpc>
                <a:spcPct val="115000"/>
              </a:lnSpc>
              <a:spcBef>
                <a:spcPts val="400"/>
              </a:spcBef>
              <a:buNone/>
            </a:pPr>
            <a:endParaRPr lang="en-US" sz="1600" dirty="0" smtClean="0">
              <a:solidFill>
                <a:schemeClr val="dk1"/>
              </a:solidFill>
            </a:endParaRPr>
          </a:p>
          <a:p>
            <a:pPr marL="0" lvl="0" rtl="0">
              <a:lnSpc>
                <a:spcPct val="115000"/>
              </a:lnSpc>
              <a:spcBef>
                <a:spcPts val="400"/>
              </a:spcBef>
              <a:buNone/>
            </a:pPr>
            <a:endParaRPr lang="en-US" sz="1600" dirty="0">
              <a:solidFill>
                <a:schemeClr val="dk1"/>
              </a:solidFill>
            </a:endParaRPr>
          </a:p>
          <a:p>
            <a:pPr marL="0" lvl="0">
              <a:lnSpc>
                <a:spcPct val="115000"/>
              </a:lnSpc>
              <a:spcBef>
                <a:spcPts val="400"/>
              </a:spcBef>
              <a:buClr>
                <a:schemeClr val="dk1"/>
              </a:buClr>
              <a:buFont typeface="Arial"/>
              <a:buNone/>
            </a:pPr>
            <a:endParaRPr sz="1600" dirty="0">
              <a:solidFill>
                <a:schemeClr val="dk1"/>
              </a:solidFill>
            </a:endParaRPr>
          </a:p>
        </p:txBody>
      </p:sp>
      <p:sp>
        <p:nvSpPr>
          <p:cNvPr id="103" name="Shape 103"/>
          <p:cNvSpPr txBox="1">
            <a:spLocks noGrp="1"/>
          </p:cNvSpPr>
          <p:nvPr>
            <p:ph type="title"/>
          </p:nvPr>
        </p:nvSpPr>
        <p:spPr>
          <a:xfrm>
            <a:off x="685800" y="0"/>
            <a:ext cx="6242932" cy="778933"/>
          </a:xfrm>
          <a:prstGeom prst="rect">
            <a:avLst/>
          </a:prstGeom>
        </p:spPr>
        <p:txBody>
          <a:bodyPr lIns="91425" tIns="91425" rIns="91425" bIns="91425" anchor="ctr" anchorCtr="0">
            <a:noAutofit/>
          </a:bodyPr>
          <a:lstStyle/>
          <a:p>
            <a:pPr lvl="0">
              <a:spcBef>
                <a:spcPts val="0"/>
              </a:spcBef>
              <a:buNone/>
            </a:pPr>
            <a:r>
              <a:rPr lang="en-US" sz="2600" b="1" dirty="0">
                <a:solidFill>
                  <a:schemeClr val="dk1"/>
                </a:solidFill>
              </a:rPr>
              <a:t>Preliminary Design Phase Activity</a:t>
            </a:r>
          </a:p>
        </p:txBody>
      </p:sp>
    </p:spTree>
    <p:extLst>
      <p:ext uri="{BB962C8B-B14F-4D97-AF65-F5344CB8AC3E}">
        <p14:creationId xmlns:p14="http://schemas.microsoft.com/office/powerpoint/2010/main" val="1003599619"/>
      </p:ext>
    </p:extLst>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sz="quarter" idx="13"/>
          </p:nvPr>
        </p:nvSpPr>
        <p:spPr>
          <a:prstGeom prst="rect">
            <a:avLst/>
          </a:prstGeom>
        </p:spPr>
        <p:txBody>
          <a:bodyPr lIns="91425" tIns="91425" rIns="91425" bIns="91425" anchor="t" anchorCtr="0">
            <a:noAutofit/>
          </a:bodyPr>
          <a:lstStyle/>
          <a:p>
            <a:pPr marL="0" lvl="0" indent="0">
              <a:lnSpc>
                <a:spcPct val="115000"/>
              </a:lnSpc>
              <a:spcBef>
                <a:spcPts val="400"/>
              </a:spcBef>
              <a:buNone/>
            </a:pPr>
            <a:r>
              <a:rPr lang="en-US" sz="1800" b="1" dirty="0" smtClean="0">
                <a:solidFill>
                  <a:schemeClr val="dk1"/>
                </a:solidFill>
              </a:rPr>
              <a:t>–Meeting with Harris Representatives 3/4/15</a:t>
            </a:r>
          </a:p>
          <a:p>
            <a:pPr marL="0" lvl="0" indent="0">
              <a:lnSpc>
                <a:spcPct val="115000"/>
              </a:lnSpc>
              <a:spcBef>
                <a:spcPts val="400"/>
              </a:spcBef>
              <a:buNone/>
            </a:pPr>
            <a:r>
              <a:rPr lang="en-US" sz="1600" dirty="0" smtClean="0">
                <a:solidFill>
                  <a:schemeClr val="dk1"/>
                </a:solidFill>
              </a:rPr>
              <a:t>•Importance of data sampling rate</a:t>
            </a:r>
          </a:p>
          <a:p>
            <a:pPr marL="0" lvl="0" indent="0">
              <a:lnSpc>
                <a:spcPct val="115000"/>
              </a:lnSpc>
              <a:spcBef>
                <a:spcPts val="400"/>
              </a:spcBef>
              <a:buNone/>
            </a:pPr>
            <a:r>
              <a:rPr lang="en-US" sz="1600" dirty="0" smtClean="0">
                <a:solidFill>
                  <a:schemeClr val="dk1"/>
                </a:solidFill>
              </a:rPr>
              <a:t>•Deliverables</a:t>
            </a:r>
          </a:p>
          <a:p>
            <a:pPr marL="0" lvl="0" indent="0">
              <a:lnSpc>
                <a:spcPct val="115000"/>
              </a:lnSpc>
              <a:spcBef>
                <a:spcPts val="400"/>
              </a:spcBef>
              <a:buNone/>
            </a:pPr>
            <a:r>
              <a:rPr lang="en-US" sz="1600" dirty="0" smtClean="0">
                <a:solidFill>
                  <a:schemeClr val="dk1"/>
                </a:solidFill>
              </a:rPr>
              <a:t>•Individual configuration items (CI)</a:t>
            </a:r>
          </a:p>
          <a:p>
            <a:pPr marL="0" lvl="0" indent="0">
              <a:lnSpc>
                <a:spcPct val="115000"/>
              </a:lnSpc>
              <a:spcBef>
                <a:spcPts val="400"/>
              </a:spcBef>
              <a:buNone/>
            </a:pPr>
            <a:r>
              <a:rPr lang="en-US" sz="1600" dirty="0" smtClean="0">
                <a:solidFill>
                  <a:schemeClr val="dk1"/>
                </a:solidFill>
              </a:rPr>
              <a:t>•Interfaces</a:t>
            </a:r>
          </a:p>
          <a:p>
            <a:pPr marL="0" lvl="0" indent="0">
              <a:lnSpc>
                <a:spcPct val="115000"/>
              </a:lnSpc>
              <a:spcBef>
                <a:spcPts val="400"/>
              </a:spcBef>
              <a:buNone/>
            </a:pPr>
            <a:r>
              <a:rPr lang="en-US" sz="1600" dirty="0" smtClean="0">
                <a:solidFill>
                  <a:schemeClr val="dk1"/>
                </a:solidFill>
              </a:rPr>
              <a:t>•Established desired final outcome and exit criteria for each phase of project</a:t>
            </a:r>
          </a:p>
          <a:p>
            <a:pPr marL="0" lvl="0">
              <a:lnSpc>
                <a:spcPct val="115000"/>
              </a:lnSpc>
              <a:spcBef>
                <a:spcPts val="400"/>
              </a:spcBef>
            </a:pPr>
            <a:endParaRPr lang="en-US" sz="1600" dirty="0" smtClean="0">
              <a:solidFill>
                <a:schemeClr val="dk1"/>
              </a:solidFill>
            </a:endParaRPr>
          </a:p>
          <a:p>
            <a:pPr marL="0" lvl="0" rtl="0">
              <a:lnSpc>
                <a:spcPct val="115000"/>
              </a:lnSpc>
              <a:spcBef>
                <a:spcPts val="400"/>
              </a:spcBef>
              <a:buClr>
                <a:schemeClr val="dk1"/>
              </a:buClr>
              <a:buSzPct val="61111"/>
              <a:buFont typeface="Arial"/>
              <a:buNone/>
            </a:pPr>
            <a:r>
              <a:rPr lang="en-US" sz="1800" b="1" dirty="0" smtClean="0">
                <a:solidFill>
                  <a:schemeClr val="dk1"/>
                </a:solidFill>
              </a:rPr>
              <a:t>–Validation </a:t>
            </a:r>
            <a:r>
              <a:rPr lang="en-US" sz="1800" b="1" dirty="0">
                <a:solidFill>
                  <a:schemeClr val="dk1"/>
                </a:solidFill>
              </a:rPr>
              <a:t>of </a:t>
            </a:r>
            <a:r>
              <a:rPr lang="en-US" sz="1800" b="1" dirty="0" smtClean="0">
                <a:solidFill>
                  <a:schemeClr val="dk1"/>
                </a:solidFill>
              </a:rPr>
              <a:t>Previous Assumptions3/4/15 - Present</a:t>
            </a:r>
            <a:endParaRPr lang="en-US" sz="1800" b="1" dirty="0">
              <a:solidFill>
                <a:schemeClr val="dk1"/>
              </a:solidFill>
            </a:endParaRPr>
          </a:p>
          <a:p>
            <a:pPr marL="0" lvl="0" rtl="0">
              <a:lnSpc>
                <a:spcPct val="115000"/>
              </a:lnSpc>
              <a:spcBef>
                <a:spcPts val="400"/>
              </a:spcBef>
              <a:buClr>
                <a:schemeClr val="dk1"/>
              </a:buClr>
              <a:buSzPct val="68750"/>
              <a:buFont typeface="Arial"/>
              <a:buNone/>
            </a:pPr>
            <a:r>
              <a:rPr lang="en-US" sz="1600" dirty="0">
                <a:solidFill>
                  <a:schemeClr val="dk1"/>
                </a:solidFill>
              </a:rPr>
              <a:t>•Fan CFM</a:t>
            </a:r>
          </a:p>
          <a:p>
            <a:pPr marL="0" lvl="0" rtl="0">
              <a:lnSpc>
                <a:spcPct val="115000"/>
              </a:lnSpc>
              <a:spcBef>
                <a:spcPts val="400"/>
              </a:spcBef>
              <a:buClr>
                <a:schemeClr val="dk1"/>
              </a:buClr>
              <a:buSzPct val="68750"/>
              <a:buFont typeface="Arial"/>
              <a:buNone/>
            </a:pPr>
            <a:r>
              <a:rPr lang="en-US" sz="1600" dirty="0">
                <a:solidFill>
                  <a:schemeClr val="dk1"/>
                </a:solidFill>
              </a:rPr>
              <a:t>•Heater output</a:t>
            </a:r>
          </a:p>
          <a:p>
            <a:pPr marL="0" lvl="0" rtl="0">
              <a:lnSpc>
                <a:spcPct val="115000"/>
              </a:lnSpc>
              <a:spcBef>
                <a:spcPts val="400"/>
              </a:spcBef>
              <a:buClr>
                <a:schemeClr val="dk1"/>
              </a:buClr>
              <a:buSzPct val="68750"/>
              <a:buFont typeface="Arial"/>
              <a:buNone/>
            </a:pPr>
            <a:r>
              <a:rPr lang="en-US" sz="1600" dirty="0">
                <a:solidFill>
                  <a:schemeClr val="dk1"/>
                </a:solidFill>
              </a:rPr>
              <a:t>•Test section </a:t>
            </a:r>
            <a:r>
              <a:rPr lang="en-US" sz="1600" dirty="0" smtClean="0">
                <a:solidFill>
                  <a:schemeClr val="dk1"/>
                </a:solidFill>
              </a:rPr>
              <a:t>dimensions</a:t>
            </a:r>
          </a:p>
          <a:p>
            <a:pPr marL="0" lvl="0" rtl="0">
              <a:lnSpc>
                <a:spcPct val="115000"/>
              </a:lnSpc>
              <a:spcBef>
                <a:spcPts val="400"/>
              </a:spcBef>
              <a:buClr>
                <a:schemeClr val="dk1"/>
              </a:buClr>
              <a:buSzPct val="68750"/>
              <a:buFont typeface="Arial"/>
              <a:buNone/>
            </a:pPr>
            <a:endParaRPr lang="en-US" sz="1600" dirty="0">
              <a:solidFill>
                <a:schemeClr val="dk1"/>
              </a:solidFill>
            </a:endParaRPr>
          </a:p>
          <a:p>
            <a:pPr marL="0" lvl="0" rtl="0">
              <a:lnSpc>
                <a:spcPct val="115000"/>
              </a:lnSpc>
              <a:spcBef>
                <a:spcPts val="400"/>
              </a:spcBef>
              <a:buClr>
                <a:schemeClr val="dk1"/>
              </a:buClr>
              <a:buSzPct val="61111"/>
              <a:buFont typeface="Arial"/>
              <a:buNone/>
            </a:pPr>
            <a:r>
              <a:rPr lang="en-US" sz="1800" b="1" dirty="0">
                <a:solidFill>
                  <a:schemeClr val="dk1"/>
                </a:solidFill>
              </a:rPr>
              <a:t>–First Partial Test Section Prototype </a:t>
            </a:r>
            <a:r>
              <a:rPr lang="en-US" sz="1800" b="1" dirty="0" smtClean="0">
                <a:solidFill>
                  <a:schemeClr val="dk1"/>
                </a:solidFill>
              </a:rPr>
              <a:t>Construction 3/11/15 - 3/16/15</a:t>
            </a:r>
            <a:endParaRPr lang="en-US" sz="1800" b="1" dirty="0">
              <a:solidFill>
                <a:schemeClr val="dk1"/>
              </a:solidFill>
            </a:endParaRPr>
          </a:p>
          <a:p>
            <a:pPr>
              <a:spcBef>
                <a:spcPts val="0"/>
              </a:spcBef>
              <a:buNone/>
            </a:pPr>
            <a:endParaRPr dirty="0"/>
          </a:p>
        </p:txBody>
      </p:sp>
      <p:sp>
        <p:nvSpPr>
          <p:cNvPr id="109" name="Shape 109"/>
          <p:cNvSpPr txBox="1">
            <a:spLocks noGrp="1"/>
          </p:cNvSpPr>
          <p:nvPr>
            <p:ph type="title"/>
          </p:nvPr>
        </p:nvSpPr>
        <p:spPr>
          <a:xfrm>
            <a:off x="679087" y="0"/>
            <a:ext cx="6243000" cy="778800"/>
          </a:xfrm>
          <a:prstGeom prst="rect">
            <a:avLst/>
          </a:prstGeom>
        </p:spPr>
        <p:txBody>
          <a:bodyPr lIns="91425" tIns="91425" rIns="91425" bIns="91425" anchor="ctr" anchorCtr="0">
            <a:noAutofit/>
          </a:bodyPr>
          <a:lstStyle/>
          <a:p>
            <a:pPr>
              <a:spcBef>
                <a:spcPts val="0"/>
              </a:spcBef>
              <a:buNone/>
            </a:pPr>
            <a:r>
              <a:rPr lang="en-US" sz="2600" b="1" dirty="0" smtClean="0">
                <a:solidFill>
                  <a:schemeClr val="dk1"/>
                </a:solidFill>
              </a:rPr>
              <a:t>Preliminary Design </a:t>
            </a:r>
            <a:r>
              <a:rPr lang="en-US" sz="2600" b="1" dirty="0" smtClean="0">
                <a:solidFill>
                  <a:schemeClr val="dk1"/>
                </a:solidFill>
              </a:rPr>
              <a:t>Phase </a:t>
            </a:r>
            <a:r>
              <a:rPr lang="en-US" sz="2600" b="1" dirty="0" smtClean="0">
                <a:solidFill>
                  <a:schemeClr val="dk1"/>
                </a:solidFill>
              </a:rPr>
              <a:t>Activity</a:t>
            </a:r>
            <a:endParaRPr lang="en-US" sz="2600" b="1" dirty="0">
              <a:solidFill>
                <a:schemeClr val="dk1"/>
              </a:solidFill>
            </a:endParaRPr>
          </a:p>
        </p:txBody>
      </p:sp>
    </p:spTree>
    <p:extLst>
      <p:ext uri="{BB962C8B-B14F-4D97-AF65-F5344CB8AC3E}">
        <p14:creationId xmlns:p14="http://schemas.microsoft.com/office/powerpoint/2010/main" val="3684405820"/>
      </p:ext>
    </p:extLst>
  </p:cSld>
  <p:clrMapOvr>
    <a:masterClrMapping/>
  </p:clrMapOvr>
  <p:transition spd="slow">
    <p:cut/>
  </p:transition>
</p:sld>
</file>

<file path=ppt/theme/theme1.xml><?xml version="1.0" encoding="utf-8"?>
<a:theme xmlns:a="http://schemas.openxmlformats.org/drawingml/2006/main" name="CCA reviews">
  <a:themeElements>
    <a:clrScheme name="Harris Std. Colors">
      <a:dk1>
        <a:srgbClr val="000000"/>
      </a:dk1>
      <a:lt1>
        <a:sysClr val="window" lastClr="FFFFFF"/>
      </a:lt1>
      <a:dk2>
        <a:srgbClr val="CE1126"/>
      </a:dk2>
      <a:lt2>
        <a:srgbClr val="A5A5A5"/>
      </a:lt2>
      <a:accent1>
        <a:srgbClr val="001642"/>
      </a:accent1>
      <a:accent2>
        <a:srgbClr val="2EA3C9"/>
      </a:accent2>
      <a:accent3>
        <a:srgbClr val="C7FFF7"/>
      </a:accent3>
      <a:accent4>
        <a:srgbClr val="33CC33"/>
      </a:accent4>
      <a:accent5>
        <a:srgbClr val="1C542B"/>
      </a:accent5>
      <a:accent6>
        <a:srgbClr val="688320"/>
      </a:accent6>
      <a:hlink>
        <a:srgbClr val="CE1126"/>
      </a:hlink>
      <a:folHlink>
        <a:srgbClr val="FAC9CF"/>
      </a:folHlink>
    </a:clrScheme>
    <a:fontScheme name="Standar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TotalTime>
  <Words>3692</Words>
  <Application>Microsoft Office PowerPoint</Application>
  <PresentationFormat>On-screen Show (4:3)</PresentationFormat>
  <Paragraphs>895</Paragraphs>
  <Slides>103</Slides>
  <Notes>89</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05" baseType="lpstr">
      <vt:lpstr>CCA reviews</vt:lpstr>
      <vt:lpstr>Equation</vt:lpstr>
      <vt:lpstr>HARRIS CORPORATION COLD PLATE TEST RIG</vt:lpstr>
      <vt:lpstr>Team Member Introduction</vt:lpstr>
      <vt:lpstr>Agenda</vt:lpstr>
      <vt:lpstr>Harris Desired Objectives</vt:lpstr>
      <vt:lpstr>Agenda</vt:lpstr>
      <vt:lpstr>Key Requirements</vt:lpstr>
      <vt:lpstr>Conformance Verification Matrix</vt:lpstr>
      <vt:lpstr>Conformance Verification Matrix</vt:lpstr>
      <vt:lpstr>Conformance Verification Matrix</vt:lpstr>
      <vt:lpstr>Agenda</vt:lpstr>
      <vt:lpstr>PowerPoint Presentation</vt:lpstr>
      <vt:lpstr>3-D System Diagram</vt:lpstr>
      <vt:lpstr>3-D 360 Walkaround</vt:lpstr>
      <vt:lpstr>Collapse Animation</vt:lpstr>
      <vt:lpstr>Block Diagram</vt:lpstr>
      <vt:lpstr>HOUSING SUB-SYSTEM</vt:lpstr>
      <vt:lpstr>SENSORS &amp; DAQ SUB-SYSTEM</vt:lpstr>
      <vt:lpstr>FLUID SUB-SYSTEM</vt:lpstr>
      <vt:lpstr>POWER SUPPLY SUB-SYSTEM</vt:lpstr>
      <vt:lpstr>SOFTWARE SUB-SYSTEM</vt:lpstr>
      <vt:lpstr>FAN &amp; LCS SUB-SYSTEM</vt:lpstr>
      <vt:lpstr>Interface Matrix</vt:lpstr>
      <vt:lpstr>Agenda</vt:lpstr>
      <vt:lpstr>Test Article Dimensions</vt:lpstr>
      <vt:lpstr>Total Test Article Length</vt:lpstr>
      <vt:lpstr>Thermocouple Placement</vt:lpstr>
      <vt:lpstr>Corrections in Entry Length Calculation:</vt:lpstr>
      <vt:lpstr>Analytical Solutions</vt:lpstr>
      <vt:lpstr>Analytical Solutions</vt:lpstr>
      <vt:lpstr>PowerPoint Presentation</vt:lpstr>
      <vt:lpstr>2D Numerical Analysis</vt:lpstr>
      <vt:lpstr>2D Numerical Analysis</vt:lpstr>
      <vt:lpstr>2D Numerical Analysis</vt:lpstr>
      <vt:lpstr>2D Numerical Analysis</vt:lpstr>
      <vt:lpstr>2D Numerical Analysis</vt:lpstr>
      <vt:lpstr>2D Numerical Analysis</vt:lpstr>
      <vt:lpstr>2D Numerical Analysis</vt:lpstr>
      <vt:lpstr>2D Numerical Analysis</vt:lpstr>
      <vt:lpstr>2D Numerical Analysis</vt:lpstr>
      <vt:lpstr>2D Numerical Analysis</vt:lpstr>
      <vt:lpstr>PowerPoint Presentation</vt:lpstr>
      <vt:lpstr>2D Numerical Analysis</vt:lpstr>
      <vt:lpstr>2D Numerical Analysis</vt:lpstr>
      <vt:lpstr>Trade Studies:2D Numerical Analysis</vt:lpstr>
      <vt:lpstr>Trade Studies:3D Numerical Analysis</vt:lpstr>
      <vt:lpstr>Trade Studies:3D Numerical Analysis</vt:lpstr>
      <vt:lpstr>Trade Studies:3D Numerical Analysis</vt:lpstr>
      <vt:lpstr>Trade Studies:3D Numerical Analysis</vt:lpstr>
      <vt:lpstr>Trade Studies:3D Numerical Analysis</vt:lpstr>
      <vt:lpstr>Trade Studies:3D Numerical Analysis </vt:lpstr>
      <vt:lpstr>Trade Studies:3D Numerical Analysis </vt:lpstr>
      <vt:lpstr>Trade Studies:3D Numerical Analysis </vt:lpstr>
      <vt:lpstr>Trade Studies:3D Numerical Analysis </vt:lpstr>
      <vt:lpstr>Trade Studies:3D Numerical Analysis </vt:lpstr>
      <vt:lpstr>Trade Studies:3D Numerical Analysis </vt:lpstr>
      <vt:lpstr>Trade Studies:3D Numerical Analysis </vt:lpstr>
      <vt:lpstr>Trade Studies:3D Numerical Analysis </vt:lpstr>
      <vt:lpstr>Trade Studies:3D Numerical Analysis</vt:lpstr>
      <vt:lpstr>Trade Studies:3D Numerical Analysis</vt:lpstr>
      <vt:lpstr>Trade Studies:3D Numerical Analysis</vt:lpstr>
      <vt:lpstr>Trade Studies:3D Numerical Analysis</vt:lpstr>
      <vt:lpstr>Revisions</vt:lpstr>
      <vt:lpstr>Materials Selection: Conductive Plate</vt:lpstr>
      <vt:lpstr>Materials Selection: Conductive Plate</vt:lpstr>
      <vt:lpstr>Materials Selection: Insulating Plate</vt:lpstr>
      <vt:lpstr>Materials Selection: Plates</vt:lpstr>
      <vt:lpstr>Confirmation of Analytical </vt:lpstr>
      <vt:lpstr>Selection Matrices Overview</vt:lpstr>
      <vt:lpstr>Selection Matrices Overview</vt:lpstr>
      <vt:lpstr>PowerPoint Presentation</vt:lpstr>
      <vt:lpstr>PowerPoint Presentation</vt:lpstr>
      <vt:lpstr>PowerPoint Presentation</vt:lpstr>
      <vt:lpstr>Orifice 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Acquisition / Digital Control</vt:lpstr>
      <vt:lpstr>Pressure Sensor Selection</vt:lpstr>
      <vt:lpstr>Air Source Selection</vt:lpstr>
      <vt:lpstr>DC Power Supply</vt:lpstr>
      <vt:lpstr>DC Power Supply – 12V Rail</vt:lpstr>
      <vt:lpstr>PowerPoint Presentation</vt:lpstr>
      <vt:lpstr>Temperature Sensor Selection</vt:lpstr>
      <vt:lpstr>Summarize Selections</vt:lpstr>
      <vt:lpstr>Agenda</vt:lpstr>
      <vt:lpstr>Data Measurement/Processing</vt:lpstr>
      <vt:lpstr>Measurement of the Reynold’s Number</vt:lpstr>
      <vt:lpstr>Measurement of local Nusselt Number</vt:lpstr>
      <vt:lpstr>Measurement of Friction Factor</vt:lpstr>
      <vt:lpstr>Uncertainty Propagation</vt:lpstr>
      <vt:lpstr>Agenda</vt:lpstr>
      <vt:lpstr>Preliminary Design Phase Activity</vt:lpstr>
      <vt:lpstr>Preliminary Design Phase Activity</vt:lpstr>
      <vt:lpstr>Preliminary Design Phase Activity</vt:lpstr>
      <vt:lpstr>Preliminary Design Phase Activity</vt:lpstr>
      <vt:lpstr>Preliminary Design Phase Activity</vt:lpstr>
      <vt:lpstr>Future Plans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HARRIS CORPORATION COLD PLATE TEST RIG</dc:title>
  <dc:creator>dan</dc:creator>
  <cp:lastModifiedBy>Daniel Zehl</cp:lastModifiedBy>
  <cp:revision>87</cp:revision>
  <dcterms:modified xsi:type="dcterms:W3CDTF">2015-04-28T15:54:50Z</dcterms:modified>
</cp:coreProperties>
</file>