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sldIdLst>
    <p:sldId id="267" r:id="rId2"/>
    <p:sldId id="268" r:id="rId3"/>
    <p:sldId id="272" r:id="rId4"/>
    <p:sldId id="271" r:id="rId5"/>
    <p:sldId id="290" r:id="rId6"/>
    <p:sldId id="306" r:id="rId7"/>
    <p:sldId id="305" r:id="rId8"/>
    <p:sldId id="273" r:id="rId9"/>
    <p:sldId id="274" r:id="rId10"/>
    <p:sldId id="299" r:id="rId11"/>
    <p:sldId id="283" r:id="rId12"/>
    <p:sldId id="284" r:id="rId13"/>
    <p:sldId id="285" r:id="rId14"/>
    <p:sldId id="309" r:id="rId15"/>
    <p:sldId id="307" r:id="rId16"/>
    <p:sldId id="257" r:id="rId17"/>
    <p:sldId id="258" r:id="rId18"/>
    <p:sldId id="259" r:id="rId19"/>
    <p:sldId id="266" r:id="rId20"/>
    <p:sldId id="260" r:id="rId21"/>
    <p:sldId id="261" r:id="rId22"/>
    <p:sldId id="262" r:id="rId23"/>
    <p:sldId id="263" r:id="rId24"/>
    <p:sldId id="265" r:id="rId25"/>
    <p:sldId id="296" r:id="rId26"/>
    <p:sldId id="298" r:id="rId27"/>
    <p:sldId id="304" r:id="rId28"/>
    <p:sldId id="277" r:id="rId29"/>
    <p:sldId id="292" r:id="rId30"/>
    <p:sldId id="300" r:id="rId31"/>
    <p:sldId id="301" r:id="rId32"/>
    <p:sldId id="302" r:id="rId33"/>
    <p:sldId id="279" r:id="rId34"/>
    <p:sldId id="280" r:id="rId35"/>
    <p:sldId id="303" r:id="rId36"/>
    <p:sldId id="275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</c:spPr>
          <c:invertIfNegative val="0"/>
          <c:cat>
            <c:strRef>
              <c:f>Sheet1!$A$2:$A$10</c:f>
              <c:strCache>
                <c:ptCount val="9"/>
                <c:pt idx="0">
                  <c:v>Housing Design</c:v>
                </c:pt>
                <c:pt idx="1">
                  <c:v>Equipment Selection and Ordering</c:v>
                </c:pt>
                <c:pt idx="2">
                  <c:v>Thermocouple/Heater/Fan Initial Testing</c:v>
                </c:pt>
                <c:pt idx="3">
                  <c:v>DAQ Assembly and Initial Testing</c:v>
                </c:pt>
                <c:pt idx="4">
                  <c:v>Fan Controller Assembly and Initial Testing</c:v>
                </c:pt>
                <c:pt idx="5">
                  <c:v>Oriface Plate Initial Testing</c:v>
                </c:pt>
                <c:pt idx="6">
                  <c:v>Subsystem Integration</c:v>
                </c:pt>
                <c:pt idx="7">
                  <c:v>Testing and Data Analysis</c:v>
                </c:pt>
                <c:pt idx="8">
                  <c:v>Completely finished product</c:v>
                </c:pt>
              </c:strCache>
            </c:strRef>
          </c:cat>
          <c:val>
            <c:numRef>
              <c:f>Sheet1!$B$2:$B$10</c:f>
              <c:numCache>
                <c:formatCode>m/d/yyyy</c:formatCode>
                <c:ptCount val="9"/>
                <c:pt idx="0">
                  <c:v>42249</c:v>
                </c:pt>
                <c:pt idx="1">
                  <c:v>42249</c:v>
                </c:pt>
                <c:pt idx="2">
                  <c:v>42255</c:v>
                </c:pt>
                <c:pt idx="3">
                  <c:v>42263</c:v>
                </c:pt>
                <c:pt idx="4">
                  <c:v>42263</c:v>
                </c:pt>
                <c:pt idx="5">
                  <c:v>42270</c:v>
                </c:pt>
                <c:pt idx="6">
                  <c:v>42270</c:v>
                </c:pt>
                <c:pt idx="7">
                  <c:v>42293</c:v>
                </c:pt>
                <c:pt idx="8">
                  <c:v>42337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# Days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Housing Design</c:v>
                </c:pt>
                <c:pt idx="1">
                  <c:v>Equipment Selection and Ordering</c:v>
                </c:pt>
                <c:pt idx="2">
                  <c:v>Thermocouple/Heater/Fan Initial Testing</c:v>
                </c:pt>
                <c:pt idx="3">
                  <c:v>DAQ Assembly and Initial Testing</c:v>
                </c:pt>
                <c:pt idx="4">
                  <c:v>Fan Controller Assembly and Initial Testing</c:v>
                </c:pt>
                <c:pt idx="5">
                  <c:v>Oriface Plate Initial Testing</c:v>
                </c:pt>
                <c:pt idx="6">
                  <c:v>Subsystem Integration</c:v>
                </c:pt>
                <c:pt idx="7">
                  <c:v>Testing and Data Analysis</c:v>
                </c:pt>
                <c:pt idx="8">
                  <c:v>Completely finished product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22</c:v>
                </c:pt>
                <c:pt idx="7">
                  <c:v>44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312368"/>
        <c:axId val="170339376"/>
      </c:barChart>
      <c:catAx>
        <c:axId val="1253123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70339376"/>
        <c:crosses val="autoZero"/>
        <c:auto val="1"/>
        <c:lblAlgn val="ctr"/>
        <c:lblOffset val="100"/>
        <c:noMultiLvlLbl val="0"/>
      </c:catAx>
      <c:valAx>
        <c:axId val="170339376"/>
        <c:scaling>
          <c:orientation val="minMax"/>
          <c:max val="42347"/>
          <c:min val="42249"/>
        </c:scaling>
        <c:delete val="0"/>
        <c:axPos val="t"/>
        <c:majorGridlines/>
        <c:numFmt formatCode="m/d/yyyy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25312368"/>
        <c:crosses val="autoZero"/>
        <c:crossBetween val="between"/>
        <c:majorUnit val="7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Design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Heating</c:v>
                </c:pt>
                <c:pt idx="1">
                  <c:v>Airflow Control</c:v>
                </c:pt>
                <c:pt idx="2">
                  <c:v>Data Acquisition</c:v>
                </c:pt>
                <c:pt idx="3">
                  <c:v>Data Processing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35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 Acquisition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Heating</c:v>
                </c:pt>
                <c:pt idx="1">
                  <c:v>Airflow Control</c:v>
                </c:pt>
                <c:pt idx="2">
                  <c:v>Data Acquisition</c:v>
                </c:pt>
                <c:pt idx="3">
                  <c:v>Data Processing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Prototyping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Heating</c:v>
                </c:pt>
                <c:pt idx="1">
                  <c:v>Airflow Control</c:v>
                </c:pt>
                <c:pt idx="2">
                  <c:v>Data Acquisition</c:v>
                </c:pt>
                <c:pt idx="3">
                  <c:v>Data Processing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Testing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Heating</c:v>
                </c:pt>
                <c:pt idx="1">
                  <c:v>Airflow Control</c:v>
                </c:pt>
                <c:pt idx="2">
                  <c:v>Data Acquisition</c:v>
                </c:pt>
                <c:pt idx="3">
                  <c:v>Data Processing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355584"/>
        <c:axId val="225355976"/>
      </c:barChart>
      <c:catAx>
        <c:axId val="22535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355976"/>
        <c:crosses val="autoZero"/>
        <c:auto val="1"/>
        <c:lblAlgn val="ctr"/>
        <c:lblOffset val="100"/>
        <c:noMultiLvlLbl val="0"/>
      </c:catAx>
      <c:valAx>
        <c:axId val="2253559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3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742F-0465-438C-884B-84FC596B204C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29456-310D-40CC-A123-11814A7A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1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A75E-0FE6-4AEB-AFE6-F58827808CA5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647231" y="990601"/>
            <a:ext cx="10957748" cy="51844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63083" y="1"/>
            <a:ext cx="8323909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6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16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9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8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72A19B-86A7-46EC-B1D6-183C5D2BF26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3A55F8-AC16-429F-A623-1D74E2543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5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441" y="0"/>
            <a:ext cx="8607620" cy="125623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Harris </a:t>
            </a:r>
            <a:r>
              <a:rPr lang="en-US" sz="7200" dirty="0" err="1" smtClean="0"/>
              <a:t>Heatsink</a:t>
            </a:r>
            <a:r>
              <a:rPr lang="en-US" sz="7200" dirty="0" smtClean="0"/>
              <a:t> Test Rig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340864"/>
            <a:ext cx="10058400" cy="1749237"/>
          </a:xfrm>
        </p:spPr>
        <p:txBody>
          <a:bodyPr numCol="2">
            <a:normAutofit/>
          </a:bodyPr>
          <a:lstStyle/>
          <a:p>
            <a:pPr algn="ctr"/>
            <a:r>
              <a:rPr lang="en-US" dirty="0" smtClean="0"/>
              <a:t>Patrick </a:t>
            </a:r>
            <a:r>
              <a:rPr lang="en-US" dirty="0" err="1" smtClean="0"/>
              <a:t>Armengol</a:t>
            </a:r>
            <a:r>
              <a:rPr lang="en-US" dirty="0" smtClean="0"/>
              <a:t> – </a:t>
            </a:r>
            <a:r>
              <a:rPr lang="en-US" dirty="0" err="1" smtClean="0"/>
              <a:t>CpE</a:t>
            </a:r>
            <a:endParaRPr lang="en-US" dirty="0" smtClean="0"/>
          </a:p>
          <a:p>
            <a:pPr algn="ctr"/>
            <a:r>
              <a:rPr lang="en-US" dirty="0" smtClean="0"/>
              <a:t>Adam Blair – EE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Eric Guest – </a:t>
            </a:r>
            <a:r>
              <a:rPr lang="en-US" dirty="0" err="1" smtClean="0"/>
              <a:t>CpE</a:t>
            </a:r>
            <a:endParaRPr lang="en-US" dirty="0" smtClean="0"/>
          </a:p>
          <a:p>
            <a:pPr algn="ctr"/>
            <a:r>
              <a:rPr lang="en-US" dirty="0" err="1" smtClean="0"/>
              <a:t>JinJin</a:t>
            </a:r>
            <a:r>
              <a:rPr lang="en-US" dirty="0" smtClean="0"/>
              <a:t> Lin - EE</a:t>
            </a:r>
          </a:p>
          <a:p>
            <a:endParaRPr lang="en-US" dirty="0"/>
          </a:p>
        </p:txBody>
      </p:sp>
      <p:pic>
        <p:nvPicPr>
          <p:cNvPr id="2050" name="Picture 2" descr="https://upload.wikimedia.org/wikipedia/commons/thumb/8/88/Harris_Corporation_Logo.svg/1280px-Harris_Corporati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64" y="4288886"/>
            <a:ext cx="4324766" cy="12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08.jpg" descr="HARRIS ISO VIEW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09702" y="1256235"/>
            <a:ext cx="5439098" cy="29394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917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Capable </a:t>
            </a:r>
            <a:r>
              <a:rPr lang="en-US" dirty="0"/>
              <a:t>of achieving relatively high cycle rates (~2-3 Hz in </a:t>
            </a:r>
            <a:r>
              <a:rPr lang="en-US" dirty="0" smtClean="0"/>
              <a:t>testing)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Easily </a:t>
            </a:r>
            <a:r>
              <a:rPr lang="en-US" dirty="0"/>
              <a:t>meets max airflow requirement of 20 </a:t>
            </a:r>
            <a:r>
              <a:rPr lang="en-US" dirty="0" smtClean="0"/>
              <a:t>CFM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Simple </a:t>
            </a:r>
            <a:r>
              <a:rPr lang="en-US" dirty="0"/>
              <a:t>to control by manipulating </a:t>
            </a:r>
            <a:r>
              <a:rPr lang="en-US" dirty="0" smtClean="0"/>
              <a:t>voltage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Potential </a:t>
            </a:r>
            <a:r>
              <a:rPr lang="en-US" dirty="0"/>
              <a:t>problem: cycle rates lower than </a:t>
            </a:r>
            <a:r>
              <a:rPr lang="en-US" dirty="0" smtClean="0"/>
              <a:t>expected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Solution</a:t>
            </a:r>
            <a:r>
              <a:rPr lang="en-US" dirty="0"/>
              <a:t>: change size of fan, increase peak </a:t>
            </a:r>
            <a:r>
              <a:rPr lang="en-US" dirty="0" smtClean="0"/>
              <a:t>voltage</a:t>
            </a:r>
            <a:endParaRPr lang="en-US" dirty="0"/>
          </a:p>
        </p:txBody>
      </p:sp>
      <p:pic>
        <p:nvPicPr>
          <p:cNvPr id="4" name="Shape 8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1668" y="2307232"/>
            <a:ext cx="4614012" cy="367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6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Orifice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242969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Measures </a:t>
            </a:r>
            <a:r>
              <a:rPr lang="en-US" dirty="0"/>
              <a:t>flow rate by restricting airflow and measuring the pressure drop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Differential </a:t>
            </a:r>
            <a:r>
              <a:rPr lang="en-US" dirty="0"/>
              <a:t>manometer can be used to measure the pressure drop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26971" y="1880085"/>
            <a:ext cx="4676502" cy="43155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03473" y="1880085"/>
            <a:ext cx="3505200" cy="32579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Fan Controller (Feedback Controller)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18" y="4504508"/>
            <a:ext cx="8961120" cy="1514807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>
                <a:solidFill>
                  <a:srgbClr val="000000"/>
                </a:solidFill>
                <a:ea typeface="Arial"/>
              </a:rPr>
              <a:t>The </a:t>
            </a:r>
            <a:r>
              <a:rPr lang="en-US" dirty="0">
                <a:solidFill>
                  <a:srgbClr val="000000"/>
                </a:solidFill>
                <a:ea typeface="Arial"/>
              </a:rPr>
              <a:t>exact type of controller is TBD awaiting data from tests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>
                <a:solidFill>
                  <a:srgbClr val="000000"/>
                </a:solidFill>
                <a:ea typeface="Arial"/>
              </a:rPr>
              <a:t>By </a:t>
            </a:r>
            <a:r>
              <a:rPr lang="en-US" dirty="0">
                <a:solidFill>
                  <a:srgbClr val="000000"/>
                </a:solidFill>
                <a:ea typeface="Arial"/>
              </a:rPr>
              <a:t>testing the response of the fan-duct system we can determine the location of the fan-duct system's transfer function poles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>
                <a:solidFill>
                  <a:srgbClr val="000000"/>
                </a:solidFill>
                <a:ea typeface="Arial"/>
              </a:rPr>
              <a:t>Based </a:t>
            </a:r>
            <a:r>
              <a:rPr lang="en-US" dirty="0">
                <a:solidFill>
                  <a:srgbClr val="000000"/>
                </a:solidFill>
                <a:ea typeface="Arial"/>
              </a:rPr>
              <a:t>on the location of the transfer function poles we will decide on a type of controller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72" y="1787434"/>
            <a:ext cx="846841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Oscillator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0423" y="1845734"/>
                <a:ext cx="2952206" cy="402336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R2 </a:t>
                </a:r>
                <a:r>
                  <a:rPr lang="en-US" dirty="0">
                    <a:solidFill>
                      <a:srgbClr val="000000"/>
                    </a:solidFill>
                  </a:rPr>
                  <a:t>Controls oscillation amplitude </a:t>
                </a:r>
                <a:endParaRPr lang="en-US" dirty="0"/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R1,R9 </a:t>
                </a:r>
                <a:r>
                  <a:rPr lang="en-US" dirty="0">
                    <a:solidFill>
                      <a:srgbClr val="000000"/>
                    </a:solidFill>
                  </a:rPr>
                  <a:t>Controls oscillation frequency</a:t>
                </a:r>
                <a:endParaRPr lang="en-US" dirty="0"/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R5 </a:t>
                </a:r>
                <a:r>
                  <a:rPr lang="en-US" dirty="0">
                    <a:solidFill>
                      <a:srgbClr val="000000"/>
                    </a:solidFill>
                  </a:rPr>
                  <a:t>Controls DC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value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𝑉𝑒𝑙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0423" y="1845734"/>
                <a:ext cx="2952206" cy="4023360"/>
              </a:xfrm>
              <a:blipFill rotWithShape="0">
                <a:blip r:embed="rId2"/>
                <a:stretch>
                  <a:fillRect l="-5165" t="-909" r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0" y="1845734"/>
            <a:ext cx="4646023" cy="4023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9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Thermocouple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556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Type T Thermocouple</a:t>
            </a:r>
            <a:endParaRPr lang="en-US" dirty="0"/>
          </a:p>
          <a:p>
            <a:pPr marL="457200" indent="-3556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ea typeface="Arial"/>
                <a:cs typeface="Arial"/>
                <a:sym typeface="Arial"/>
              </a:rPr>
              <a:t>Operating range </a:t>
            </a:r>
            <a:r>
              <a:rPr lang="en-US" dirty="0">
                <a:ea typeface="Arial"/>
                <a:cs typeface="Arial"/>
                <a:sym typeface="Arial"/>
              </a:rPr>
              <a:t>from 0 to </a:t>
            </a:r>
            <a:r>
              <a:rPr lang="en-US" dirty="0" smtClean="0">
                <a:ea typeface="Arial"/>
                <a:cs typeface="Arial"/>
                <a:sym typeface="Arial"/>
              </a:rPr>
              <a:t>149 </a:t>
            </a:r>
            <a:r>
              <a:rPr lang="en-US" dirty="0"/>
              <a:t>°C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</a:p>
          <a:p>
            <a:pPr marL="457200" indent="-3556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>
                <a:ea typeface="Arial"/>
                <a:cs typeface="Arial"/>
                <a:sym typeface="Arial"/>
              </a:rPr>
              <a:t>0.08 seconds response time, higher </a:t>
            </a:r>
            <a:r>
              <a:rPr lang="en-US" dirty="0" smtClean="0">
                <a:ea typeface="Arial"/>
                <a:cs typeface="Arial"/>
                <a:sym typeface="Arial"/>
              </a:rPr>
              <a:t>than </a:t>
            </a:r>
            <a:r>
              <a:rPr lang="en-US" dirty="0">
                <a:ea typeface="Arial"/>
                <a:cs typeface="Arial"/>
                <a:sym typeface="Arial"/>
              </a:rPr>
              <a:t>10 </a:t>
            </a:r>
            <a:r>
              <a:rPr lang="en-US" dirty="0" smtClean="0">
                <a:ea typeface="Arial"/>
                <a:cs typeface="Arial"/>
                <a:sym typeface="Arial"/>
              </a:rPr>
              <a:t>Hz</a:t>
            </a:r>
          </a:p>
          <a:p>
            <a:pPr marL="457200" indent="-3556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ea typeface="Arial"/>
                <a:cs typeface="Arial"/>
                <a:sym typeface="Arial"/>
              </a:rPr>
              <a:t>Excellent accuracy</a:t>
            </a:r>
            <a:endParaRPr lang="en-US" dirty="0">
              <a:ea typeface="Arial"/>
              <a:cs typeface="Arial"/>
              <a:sym typeface="Arial"/>
            </a:endParaRPr>
          </a:p>
          <a:p>
            <a:pPr marL="457200" indent="-3556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>
                <a:ea typeface="Arial"/>
                <a:cs typeface="Arial"/>
                <a:sym typeface="Arial"/>
              </a:rPr>
              <a:t>Good </a:t>
            </a:r>
            <a:r>
              <a:rPr lang="en-US" dirty="0" smtClean="0">
                <a:ea typeface="Arial"/>
                <a:cs typeface="Arial"/>
                <a:sym typeface="Arial"/>
              </a:rPr>
              <a:t>linearity</a:t>
            </a:r>
            <a:endParaRPr lang="en-US" dirty="0">
              <a:ea typeface="Arial"/>
              <a:cs typeface="Arial"/>
              <a:sym typeface="Arial"/>
            </a:endParaRPr>
          </a:p>
          <a:p>
            <a:pPr marL="457200" indent="-3556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/>
              <a:t>0.001"</a:t>
            </a:r>
            <a:r>
              <a:rPr lang="en-US" dirty="0">
                <a:ea typeface="Arial"/>
                <a:cs typeface="Arial"/>
                <a:sym typeface="Arial"/>
              </a:rPr>
              <a:t> diameter thermocouple </a:t>
            </a:r>
          </a:p>
          <a:p>
            <a:pPr marL="457200" indent="-3556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dirty="0">
                <a:ea typeface="Arial"/>
                <a:cs typeface="Arial"/>
                <a:sym typeface="Arial"/>
              </a:rPr>
              <a:t>Small output voltage( mV) must be </a:t>
            </a:r>
            <a:r>
              <a:rPr lang="en-US" dirty="0" smtClean="0">
                <a:ea typeface="Arial"/>
                <a:cs typeface="Arial"/>
                <a:sym typeface="Arial"/>
              </a:rPr>
              <a:t>amplified</a:t>
            </a:r>
            <a:endParaRPr lang="en-US" sz="29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>
              <a:lnSpc>
                <a:spcPct val="100000"/>
              </a:lnSpc>
              <a:spcBef>
                <a:spcPts val="400"/>
              </a:spcBef>
              <a:buNone/>
            </a:pPr>
            <a:endParaRPr lang="en-US" sz="29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pic>
        <p:nvPicPr>
          <p:cNvPr id="4" name="Shape 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9704" y="2648608"/>
            <a:ext cx="3975976" cy="177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7231" y="1828800"/>
            <a:ext cx="10957748" cy="4346224"/>
          </a:xfrm>
        </p:spPr>
        <p:txBody>
          <a:bodyPr>
            <a:normAutofit/>
          </a:bodyPr>
          <a:lstStyle/>
          <a:p>
            <a:r>
              <a:rPr lang="en-US" dirty="0"/>
              <a:t>The exact number of thermocouples is </a:t>
            </a:r>
            <a:r>
              <a:rPr lang="en-US" dirty="0" smtClean="0"/>
              <a:t>40. </a:t>
            </a:r>
            <a:r>
              <a:rPr lang="en-US" dirty="0"/>
              <a:t>They will be placed at various lengths from the inlet at the centerline of each plate.</a:t>
            </a:r>
          </a:p>
          <a:p>
            <a:r>
              <a:rPr lang="en-US" dirty="0"/>
              <a:t>The thermocouples near the inlet will be more closely spaced together than the thermocouples near the end of the plate</a:t>
            </a:r>
            <a:r>
              <a:rPr lang="en-US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dirty="0" smtClean="0"/>
              <a:t>Length: 60”	Width: 8”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97" y="878260"/>
            <a:ext cx="8323909" cy="77893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Thermocouple Placement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92" y="3733801"/>
            <a:ext cx="6296308" cy="1490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1" y="4287184"/>
            <a:ext cx="6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54998" y="4572000"/>
            <a:ext cx="6082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168661" y="2781977"/>
            <a:ext cx="3241871" cy="1794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01025" y="2784114"/>
            <a:ext cx="3241871" cy="1794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76525" y="3147803"/>
            <a:ext cx="1142326" cy="1142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0343" y="3147803"/>
            <a:ext cx="1142326" cy="1142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Controller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44161" y="3147803"/>
            <a:ext cx="1142326" cy="1142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25071" y="3122178"/>
            <a:ext cx="1142326" cy="1142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92707" y="3122178"/>
            <a:ext cx="1142326" cy="1142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08889" y="3122178"/>
            <a:ext cx="1142326" cy="1142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Cond.</a:t>
            </a:r>
            <a:endParaRPr lang="en-US" dirty="0"/>
          </a:p>
        </p:txBody>
      </p:sp>
      <p:cxnSp>
        <p:nvCxnSpPr>
          <p:cNvPr id="19" name="Straight Connector 18"/>
          <p:cNvCxnSpPr>
            <a:stCxn id="10" idx="3"/>
            <a:endCxn id="12" idx="1"/>
          </p:cNvCxnSpPr>
          <p:nvPr/>
        </p:nvCxnSpPr>
        <p:spPr>
          <a:xfrm>
            <a:off x="2467397" y="3693341"/>
            <a:ext cx="54149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51215" y="3693341"/>
            <a:ext cx="54149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35033" y="3679181"/>
            <a:ext cx="54149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18851" y="3679181"/>
            <a:ext cx="54149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02669" y="3703457"/>
            <a:ext cx="54149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6268" y="2412645"/>
            <a:ext cx="14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0669" y="2418813"/>
            <a:ext cx="14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 Board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Thermocouple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634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Allows connection of thermocouple alloy to copper for PCB</a:t>
            </a:r>
          </a:p>
          <a:p>
            <a:r>
              <a:rPr lang="en-US" dirty="0" smtClean="0"/>
              <a:t>Omega PCC-SMP-V-T-50-ROHS</a:t>
            </a:r>
          </a:p>
          <a:p>
            <a:pPr lvl="1"/>
            <a:r>
              <a:rPr lang="en-US" dirty="0" smtClean="0"/>
              <a:t>Miniature</a:t>
            </a:r>
          </a:p>
          <a:p>
            <a:pPr lvl="1"/>
            <a:r>
              <a:rPr lang="en-US" dirty="0" smtClean="0"/>
              <a:t>Vertical mount</a:t>
            </a:r>
          </a:p>
          <a:p>
            <a:pPr lvl="1"/>
            <a:r>
              <a:rPr lang="en-US" dirty="0" smtClean="0"/>
              <a:t>T thermocouple calibrated</a:t>
            </a:r>
          </a:p>
          <a:p>
            <a:pPr lvl="1"/>
            <a:r>
              <a:rPr lang="en-US" dirty="0" smtClean="0"/>
              <a:t>50 count</a:t>
            </a:r>
          </a:p>
          <a:p>
            <a:pPr lvl="1"/>
            <a:r>
              <a:rPr lang="en-US" dirty="0" smtClean="0"/>
              <a:t>ROHS compliant</a:t>
            </a:r>
          </a:p>
          <a:p>
            <a:pPr lvl="1"/>
            <a:r>
              <a:rPr lang="en-US" dirty="0" smtClean="0"/>
              <a:t>$126.00</a:t>
            </a:r>
          </a:p>
        </p:txBody>
      </p:sp>
      <p:pic>
        <p:nvPicPr>
          <p:cNvPr id="1026" name="Picture 2" descr="http://www.omega.com/Temperature/images/PCC-OST-SMP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825625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05" y="3530601"/>
            <a:ext cx="22574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Analog-to-Digital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37885" cy="4351338"/>
          </a:xfrm>
        </p:spPr>
        <p:txBody>
          <a:bodyPr/>
          <a:lstStyle/>
          <a:p>
            <a:r>
              <a:rPr lang="en-US" dirty="0" smtClean="0"/>
              <a:t>AD7794</a:t>
            </a:r>
          </a:p>
          <a:p>
            <a:pPr lvl="1"/>
            <a:r>
              <a:rPr lang="en-US" dirty="0" smtClean="0"/>
              <a:t>24-bit</a:t>
            </a:r>
          </a:p>
          <a:p>
            <a:pPr lvl="1"/>
            <a:r>
              <a:rPr lang="en-US" dirty="0" smtClean="0"/>
              <a:t>6-channel</a:t>
            </a:r>
          </a:p>
          <a:p>
            <a:pPr lvl="1"/>
            <a:r>
              <a:rPr lang="en-US" dirty="0" smtClean="0"/>
              <a:t>480 </a:t>
            </a:r>
            <a:r>
              <a:rPr lang="en-US" dirty="0" err="1"/>
              <a:t>S</a:t>
            </a:r>
            <a:r>
              <a:rPr lang="en-US" dirty="0" err="1" smtClean="0"/>
              <a:t>ps</a:t>
            </a:r>
            <a:endParaRPr lang="en-US" dirty="0" smtClean="0"/>
          </a:p>
          <a:p>
            <a:pPr lvl="1"/>
            <a:r>
              <a:rPr lang="en-US" dirty="0" smtClean="0"/>
              <a:t>Low noise</a:t>
            </a:r>
          </a:p>
          <a:p>
            <a:pPr lvl="1"/>
            <a:r>
              <a:rPr lang="en-US" dirty="0" smtClean="0"/>
              <a:t>Low power</a:t>
            </a:r>
          </a:p>
          <a:p>
            <a:pPr lvl="1"/>
            <a:r>
              <a:rPr lang="en-US" dirty="0" smtClean="0"/>
              <a:t>Internal amplifier</a:t>
            </a:r>
          </a:p>
          <a:p>
            <a:pPr lvl="1"/>
            <a:r>
              <a:rPr lang="en-US" dirty="0" smtClean="0"/>
              <a:t>Internal temp sensor for cold junction compensation</a:t>
            </a:r>
          </a:p>
          <a:p>
            <a:pPr lvl="1"/>
            <a:r>
              <a:rPr lang="en-US" dirty="0" smtClean="0"/>
              <a:t>SPI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6.90 * 7 = $48.30</a:t>
            </a:r>
            <a:endParaRPr lang="en-US" dirty="0"/>
          </a:p>
        </p:txBody>
      </p:sp>
      <p:pic>
        <p:nvPicPr>
          <p:cNvPr id="2052" name="Picture 4" descr="AD7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68" y="1825625"/>
            <a:ext cx="4172259" cy="23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29834" y="4845449"/>
            <a:ext cx="37342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channels * 7 ADCs = 42 inputs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ADCs * 24 bits * 480 samples/s = 80640 bits/s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480 samples/s / 6 channels = 80 samples/s for each input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29834" y="1825625"/>
            <a:ext cx="3037885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AD7680</a:t>
            </a:r>
          </a:p>
          <a:p>
            <a:pPr lvl="1"/>
            <a:r>
              <a:rPr lang="en-US" dirty="0" smtClean="0"/>
              <a:t>16-bit</a:t>
            </a:r>
          </a:p>
          <a:p>
            <a:pPr lvl="1"/>
            <a:r>
              <a:rPr lang="en-US" dirty="0" smtClean="0"/>
              <a:t>1-channel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kSps</a:t>
            </a:r>
            <a:endParaRPr lang="en-US" dirty="0" smtClean="0"/>
          </a:p>
          <a:p>
            <a:pPr lvl="1"/>
            <a:r>
              <a:rPr lang="en-US" dirty="0" smtClean="0"/>
              <a:t>T/H</a:t>
            </a:r>
          </a:p>
          <a:p>
            <a:pPr lvl="1"/>
            <a:r>
              <a:rPr lang="en-US" dirty="0" smtClean="0"/>
              <a:t>SPI</a:t>
            </a:r>
          </a:p>
          <a:p>
            <a:pPr lvl="1"/>
            <a:r>
              <a:rPr lang="en-US" dirty="0"/>
              <a:t>$6.97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64" y="4231812"/>
            <a:ext cx="2895108" cy="19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Cold Junction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63060" cy="4023360"/>
          </a:xfrm>
        </p:spPr>
        <p:txBody>
          <a:bodyPr/>
          <a:lstStyle/>
          <a:p>
            <a:r>
              <a:rPr lang="en-US" dirty="0" smtClean="0"/>
              <a:t>Thermocouples are differential not absolute. </a:t>
            </a:r>
            <a:endParaRPr lang="en-US" dirty="0"/>
          </a:p>
          <a:p>
            <a:r>
              <a:rPr lang="en-US" dirty="0" smtClean="0"/>
              <a:t>Voltage produced at reference junction (connector) depends on temperatures at both the measurement junction and the reference junction.</a:t>
            </a:r>
          </a:p>
          <a:p>
            <a:r>
              <a:rPr lang="en-US" dirty="0" smtClean="0"/>
              <a:t>We must utilize equations provided by the National Institute of Standards and Technology (NIST) to determine the actual (absolute) temperature at the measurement point. </a:t>
            </a:r>
            <a:endParaRPr lang="en-US" dirty="0"/>
          </a:p>
        </p:txBody>
      </p:sp>
      <p:pic>
        <p:nvPicPr>
          <p:cNvPr id="4098" name="Picture 2" descr="Thermocouple cold junction compensation, K type thermocouple connected to a cold junction thermal blo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55" y="2137350"/>
            <a:ext cx="4581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Platform</a:t>
            </a:r>
          </a:p>
          <a:p>
            <a:pPr lvl="1"/>
            <a:r>
              <a:rPr lang="en-US" dirty="0" smtClean="0"/>
              <a:t>Sensor measurements for data collection</a:t>
            </a:r>
          </a:p>
          <a:p>
            <a:pPr lvl="1"/>
            <a:r>
              <a:rPr lang="en-US" dirty="0" smtClean="0"/>
              <a:t>Observe friction and temperature phenomena in steady state and pulsating airflow conditions</a:t>
            </a:r>
          </a:p>
          <a:p>
            <a:pPr lvl="1"/>
            <a:r>
              <a:rPr lang="en-US" dirty="0"/>
              <a:t>Analog feedback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4127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an FPGA?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Microcontrollers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Built in functionality</a:t>
            </a:r>
          </a:p>
          <a:p>
            <a:r>
              <a:rPr lang="en-US" dirty="0" smtClean="0"/>
              <a:t>FPGA</a:t>
            </a:r>
          </a:p>
          <a:p>
            <a:pPr lvl="1"/>
            <a:r>
              <a:rPr lang="en-US" dirty="0" smtClean="0"/>
              <a:t>Custom interfaces</a:t>
            </a:r>
          </a:p>
          <a:p>
            <a:pPr lvl="1"/>
            <a:r>
              <a:rPr lang="en-US" dirty="0" smtClean="0"/>
              <a:t>High speed parallel processing</a:t>
            </a:r>
          </a:p>
          <a:p>
            <a:pPr lvl="1"/>
            <a:r>
              <a:rPr lang="en-US" dirty="0" smtClean="0"/>
              <a:t>Flexible timing</a:t>
            </a:r>
          </a:p>
          <a:p>
            <a:pPr lvl="1"/>
            <a:r>
              <a:rPr lang="en-US" dirty="0" smtClean="0"/>
              <a:t>Large configurable I/O</a:t>
            </a:r>
          </a:p>
          <a:p>
            <a:pPr lvl="1"/>
            <a:r>
              <a:rPr lang="en-US" dirty="0" smtClean="0"/>
              <a:t>Complex design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FPGA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899" y="1845734"/>
            <a:ext cx="9343064" cy="3668060"/>
          </a:xfrm>
        </p:spPr>
        <p:txBody>
          <a:bodyPr/>
          <a:lstStyle/>
          <a:p>
            <a:r>
              <a:rPr lang="en-US" dirty="0" smtClean="0"/>
              <a:t>ZTEX USB-FPGA Module 2.01</a:t>
            </a:r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Custom firmware</a:t>
            </a:r>
          </a:p>
          <a:p>
            <a:pPr lvl="1"/>
            <a:r>
              <a:rPr lang="en-US" dirty="0" smtClean="0"/>
              <a:t>SDK and examples; ISE compatible</a:t>
            </a:r>
          </a:p>
          <a:p>
            <a:pPr lvl="1"/>
            <a:r>
              <a:rPr lang="en-US" dirty="0" smtClean="0"/>
              <a:t>Configurable Flash memory</a:t>
            </a:r>
          </a:p>
          <a:p>
            <a:pPr lvl="1"/>
            <a:r>
              <a:rPr lang="en-US" dirty="0" smtClean="0"/>
              <a:t>480 Mbit/s uplink rate</a:t>
            </a:r>
          </a:p>
          <a:p>
            <a:pPr lvl="1"/>
            <a:r>
              <a:rPr lang="en-US" dirty="0" smtClean="0"/>
              <a:t>$108.90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Top side of the ZTEX FPGA Board with Spartan 6 XC6SLX16 FPGA and USB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9" y="4342370"/>
            <a:ext cx="3972318" cy="19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ttom side of the ZTEX FPGA Board with Spartan 6 XC6SLX16 FPGA and USB 2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69" y="4342370"/>
            <a:ext cx="4034223" cy="19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ock diagram of the ZTEX FPGA Board with Spartan 6 FPGA and USB 2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77" y="1845734"/>
            <a:ext cx="3780806" cy="23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Embedded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in Verilog</a:t>
            </a:r>
          </a:p>
          <a:p>
            <a:r>
              <a:rPr lang="en-US" dirty="0" smtClean="0"/>
              <a:t>Utilization of open source code</a:t>
            </a:r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pencores</a:t>
            </a:r>
            <a:r>
              <a:rPr lang="en-US" dirty="0" smtClean="0"/>
              <a:t> – SPI module</a:t>
            </a:r>
          </a:p>
          <a:p>
            <a:pPr lvl="1"/>
            <a:r>
              <a:rPr lang="en-US" dirty="0" err="1" smtClean="0"/>
              <a:t>FPGAlink</a:t>
            </a:r>
            <a:r>
              <a:rPr lang="en-US" dirty="0" smtClean="0"/>
              <a:t> – </a:t>
            </a:r>
            <a:r>
              <a:rPr lang="en-US" dirty="0" err="1" smtClean="0"/>
              <a:t>Comm</a:t>
            </a:r>
            <a:r>
              <a:rPr lang="en-US" dirty="0" smtClean="0"/>
              <a:t> module</a:t>
            </a:r>
          </a:p>
          <a:p>
            <a:r>
              <a:rPr lang="en-US" dirty="0" smtClean="0"/>
              <a:t>Customization for parallelization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50923" y="1845734"/>
            <a:ext cx="5356927" cy="416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95087" y="3464762"/>
            <a:ext cx="1221898" cy="9285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 Master Module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5087" y="4686661"/>
            <a:ext cx="1221898" cy="914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 Divider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4853" y="3464762"/>
            <a:ext cx="1165253" cy="9285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FIFO Buffer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64270" y="3464763"/>
            <a:ext cx="1238081" cy="9285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Comm</a:t>
            </a:r>
            <a:r>
              <a:rPr lang="en-US" dirty="0" smtClean="0"/>
              <a:t> FPGA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546165" y="3464762"/>
            <a:ext cx="1157161" cy="928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Interface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4852" y="2163032"/>
            <a:ext cx="1165253" cy="914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18" name="Straight Connector 17"/>
          <p:cNvCxnSpPr>
            <a:stCxn id="5" idx="2"/>
            <a:endCxn id="6" idx="0"/>
          </p:cNvCxnSpPr>
          <p:nvPr/>
        </p:nvCxnSpPr>
        <p:spPr>
          <a:xfrm>
            <a:off x="5806036" y="4393353"/>
            <a:ext cx="0" cy="2933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3"/>
            <a:endCxn id="7" idx="1"/>
          </p:cNvCxnSpPr>
          <p:nvPr/>
        </p:nvCxnSpPr>
        <p:spPr>
          <a:xfrm>
            <a:off x="6416985" y="3929058"/>
            <a:ext cx="43786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>
            <a:off x="8020106" y="3929058"/>
            <a:ext cx="444164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3"/>
            <a:endCxn id="9" idx="1"/>
          </p:cNvCxnSpPr>
          <p:nvPr/>
        </p:nvCxnSpPr>
        <p:spPr>
          <a:xfrm flipV="1">
            <a:off x="9702351" y="3929058"/>
            <a:ext cx="843814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0" y="4522046"/>
            <a:ext cx="4291412" cy="1019897"/>
          </a:xfrm>
          <a:prstGeom prst="rect">
            <a:avLst/>
          </a:prstGeom>
        </p:spPr>
      </p:pic>
      <p:cxnSp>
        <p:nvCxnSpPr>
          <p:cNvPr id="34" name="Straight Connector 33"/>
          <p:cNvCxnSpPr>
            <a:stCxn id="10" idx="2"/>
            <a:endCxn id="7" idx="0"/>
          </p:cNvCxnSpPr>
          <p:nvPr/>
        </p:nvCxnSpPr>
        <p:spPr>
          <a:xfrm>
            <a:off x="7437479" y="3077431"/>
            <a:ext cx="1" cy="38733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1"/>
            <a:endCxn id="5" idx="0"/>
          </p:cNvCxnSpPr>
          <p:nvPr/>
        </p:nvCxnSpPr>
        <p:spPr>
          <a:xfrm rot="10800000" flipV="1">
            <a:off x="5806036" y="2620232"/>
            <a:ext cx="1048816" cy="844530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8" idx="0"/>
          </p:cNvCxnSpPr>
          <p:nvPr/>
        </p:nvCxnSpPr>
        <p:spPr>
          <a:xfrm>
            <a:off x="8019613" y="2620231"/>
            <a:ext cx="1063698" cy="844532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70527" y="4194092"/>
            <a:ext cx="25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Configuring the FPGA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Collection </a:t>
            </a:r>
            <a:r>
              <a:rPr lang="en-US" dirty="0" smtClean="0"/>
              <a:t>of USB data – </a:t>
            </a:r>
            <a:r>
              <a:rPr lang="en-US" dirty="0" err="1" smtClean="0"/>
              <a:t>FPGAlink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Cold </a:t>
            </a:r>
            <a:r>
              <a:rPr lang="en-US" dirty="0" smtClean="0"/>
              <a:t>junction compensation calculations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Translation </a:t>
            </a:r>
            <a:r>
              <a:rPr lang="en-US" dirty="0" smtClean="0"/>
              <a:t>to real measurement values (°C</a:t>
            </a:r>
            <a:r>
              <a:rPr lang="en-US" dirty="0" smtClean="0"/>
              <a:t>, psi</a:t>
            </a:r>
            <a:r>
              <a:rPr lang="en-US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Storage </a:t>
            </a:r>
            <a:r>
              <a:rPr lang="en-US" dirty="0" smtClean="0"/>
              <a:t>of data to file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Display </a:t>
            </a:r>
            <a:r>
              <a:rPr lang="en-US" dirty="0" smtClean="0"/>
              <a:t>of data on customizable graphs/tables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Control </a:t>
            </a:r>
            <a:r>
              <a:rPr lang="en-US" dirty="0" smtClean="0"/>
              <a:t>of SPI sampling rates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Written </a:t>
            </a:r>
            <a:r>
              <a:rPr lang="en-US" dirty="0" smtClean="0"/>
              <a:t>in Java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Compatibility </a:t>
            </a:r>
            <a:r>
              <a:rPr lang="en-US" dirty="0" smtClean="0"/>
              <a:t>with </a:t>
            </a:r>
            <a:r>
              <a:rPr lang="en-US" dirty="0" err="1" smtClean="0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DAQ Flowchart and Schematic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1557" y="4766209"/>
            <a:ext cx="1084334" cy="7657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 Sampling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7578" y="3532169"/>
            <a:ext cx="1432291" cy="768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Conditioning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1113" y="2298129"/>
            <a:ext cx="1825219" cy="768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Analog to Digital Conversion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11874" y="2298125"/>
            <a:ext cx="1825219" cy="768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and ordering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62636" y="2298125"/>
            <a:ext cx="1825219" cy="768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Transmission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13398" y="2298125"/>
            <a:ext cx="1825219" cy="768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 and Display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0"/>
            <a:endCxn id="6" idx="2"/>
          </p:cNvCxnSpPr>
          <p:nvPr/>
        </p:nvCxnSpPr>
        <p:spPr>
          <a:xfrm flipV="1">
            <a:off x="2473724" y="4300912"/>
            <a:ext cx="0" cy="465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0"/>
            <a:endCxn id="8" idx="2"/>
          </p:cNvCxnSpPr>
          <p:nvPr/>
        </p:nvCxnSpPr>
        <p:spPr>
          <a:xfrm flipH="1" flipV="1">
            <a:off x="2473723" y="3066872"/>
            <a:ext cx="1" cy="465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 flipV="1">
            <a:off x="3386332" y="2682497"/>
            <a:ext cx="625542" cy="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0" idx="1"/>
          </p:cNvCxnSpPr>
          <p:nvPr/>
        </p:nvCxnSpPr>
        <p:spPr>
          <a:xfrm>
            <a:off x="5837093" y="2682497"/>
            <a:ext cx="625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1" idx="1"/>
          </p:cNvCxnSpPr>
          <p:nvPr/>
        </p:nvCxnSpPr>
        <p:spPr>
          <a:xfrm>
            <a:off x="8287855" y="2682497"/>
            <a:ext cx="625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676" y="3532169"/>
            <a:ext cx="2266339" cy="19236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58" y="3564756"/>
            <a:ext cx="4598267" cy="22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DC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Input: 110V AC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Output: </a:t>
            </a:r>
            <a:r>
              <a:rPr lang="en-US" dirty="0">
                <a:solidFill>
                  <a:schemeClr val="dk1"/>
                </a:solidFill>
              </a:rPr>
              <a:t>+</a:t>
            </a:r>
            <a:r>
              <a:rPr lang="en-US" dirty="0" smtClean="0">
                <a:solidFill>
                  <a:schemeClr val="dk1"/>
                </a:solidFill>
              </a:rPr>
              <a:t>12V@3A</a:t>
            </a:r>
            <a:r>
              <a:rPr lang="en-US" dirty="0">
                <a:solidFill>
                  <a:schemeClr val="dk1"/>
                </a:solidFill>
              </a:rPr>
              <a:t>, -</a:t>
            </a:r>
            <a:r>
              <a:rPr lang="en-US" dirty="0" smtClean="0">
                <a:solidFill>
                  <a:schemeClr val="dk1"/>
                </a:solidFill>
              </a:rPr>
              <a:t>12V@0.5A,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dk1"/>
                </a:solidFill>
              </a:rPr>
              <a:t>	 </a:t>
            </a:r>
            <a:r>
              <a:rPr lang="en-US" dirty="0">
                <a:solidFill>
                  <a:schemeClr val="dk1"/>
                </a:solidFill>
              </a:rPr>
              <a:t>and 3.3V@0.5A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061" y="1845734"/>
            <a:ext cx="6578484" cy="43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 Power Supply (</a:t>
            </a:r>
            <a:r>
              <a:rPr lang="en-US" dirty="0" err="1" smtClean="0"/>
              <a:t>Variac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The </a:t>
            </a:r>
            <a:r>
              <a:rPr lang="en-US" dirty="0" err="1" smtClean="0"/>
              <a:t>variac</a:t>
            </a:r>
            <a:r>
              <a:rPr lang="en-US" dirty="0" smtClean="0"/>
              <a:t> will be used to power the heaters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0-1500W power output required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Will feature printed label on dial indicating power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63" y="3255988"/>
            <a:ext cx="6664447" cy="29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46775" cy="4023360"/>
          </a:xfrm>
        </p:spPr>
        <p:txBody>
          <a:bodyPr/>
          <a:lstStyle/>
          <a:p>
            <a:r>
              <a:rPr lang="en-US" dirty="0" smtClean="0"/>
              <a:t>Advanced Circuits - 4pcb.com</a:t>
            </a:r>
          </a:p>
          <a:p>
            <a:r>
              <a:rPr lang="en-US" dirty="0" smtClean="0"/>
              <a:t>2-layer</a:t>
            </a:r>
          </a:p>
          <a:p>
            <a:r>
              <a:rPr lang="en-US" dirty="0" smtClean="0"/>
              <a:t>60 sq. in</a:t>
            </a:r>
          </a:p>
          <a:p>
            <a:r>
              <a:rPr lang="en-US" dirty="0" smtClean="0"/>
              <a:t>$33</a:t>
            </a:r>
          </a:p>
          <a:p>
            <a:endParaRPr lang="en-US" dirty="0"/>
          </a:p>
          <a:p>
            <a:r>
              <a:rPr lang="en-US" dirty="0" smtClean="0"/>
              <a:t>Schematic and PCB design developed in </a:t>
            </a:r>
            <a:r>
              <a:rPr lang="en-US" dirty="0" err="1" smtClean="0"/>
              <a:t>KiCAD</a:t>
            </a:r>
            <a:endParaRPr lang="en-US" dirty="0" smtClean="0"/>
          </a:p>
        </p:txBody>
      </p:sp>
      <p:pic>
        <p:nvPicPr>
          <p:cNvPr id="3074" name="Picture 2" descr="http://sysads.co.uk/wp-content/uploads/2014/09/kica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96" y="2083730"/>
            <a:ext cx="33337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vanced Circuits | Quality printed circuit board manufacturer &amp; assemb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58" y="4376462"/>
            <a:ext cx="23336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054306" cy="4023360"/>
          </a:xfrm>
        </p:spPr>
        <p:txBody>
          <a:bodyPr/>
          <a:lstStyle/>
          <a:p>
            <a:r>
              <a:rPr lang="en-US" dirty="0" smtClean="0"/>
              <a:t>Testing rig designed and manufactured by ME team</a:t>
            </a:r>
          </a:p>
          <a:p>
            <a:r>
              <a:rPr lang="en-US" dirty="0" smtClean="0"/>
              <a:t>Initial testing platform for electrical components will be accomplished with breadboards, prototype boards, and lab equipment</a:t>
            </a:r>
          </a:p>
          <a:p>
            <a:r>
              <a:rPr lang="en-US" dirty="0" smtClean="0"/>
              <a:t>PCB will house final design</a:t>
            </a:r>
            <a:endParaRPr lang="en-US" dirty="0"/>
          </a:p>
        </p:txBody>
      </p:sp>
      <p:pic>
        <p:nvPicPr>
          <p:cNvPr id="4" name="image08.jpg" descr="HARRIS ISO VIEW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54136" y="1936691"/>
            <a:ext cx="6901544" cy="36505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166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23273"/>
              </p:ext>
            </p:extLst>
          </p:nvPr>
        </p:nvGraphicFramePr>
        <p:xfrm>
          <a:off x="1096963" y="1846263"/>
          <a:ext cx="10058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in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Thermocouple 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</a:t>
                      </a:r>
                      <a:r>
                        <a:rPr lang="en-US" dirty="0" err="1" smtClean="0"/>
                        <a:t>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Fan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 and -12V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Collect data from various sensors and precisely control fan speed</a:t>
            </a:r>
          </a:p>
          <a:p>
            <a:r>
              <a:rPr lang="en-US" dirty="0" smtClean="0"/>
              <a:t>Solution: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Install pressure and temperature sensors in test unit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Collect data from sensors with custom-built DAQ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Pass data to computer as well as fan control system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Adjust fan speed and cycle rate given “desired” output and “actual” output from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25754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 </a:t>
            </a:r>
            <a:r>
              <a:rPr lang="en-US" dirty="0" smtClean="0"/>
              <a:t>small heated box will be created first to test the general concept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Values </a:t>
            </a:r>
            <a:r>
              <a:rPr lang="en-US" dirty="0" smtClean="0"/>
              <a:t>will be verified using a small pre-made DAQ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Steady-state </a:t>
            </a:r>
            <a:r>
              <a:rPr lang="en-US" dirty="0" smtClean="0"/>
              <a:t>cases will be verified first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Fan </a:t>
            </a:r>
            <a:r>
              <a:rPr lang="en-US" dirty="0" smtClean="0"/>
              <a:t>controller will be created based on data collected in testing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23034" y="1845733"/>
            <a:ext cx="4960883" cy="44079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5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Fan Controller Preliminary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615542"/>
            <a:ext cx="10058400" cy="143841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0000"/>
                </a:solidFill>
                <a:ea typeface="Arial"/>
              </a:rPr>
              <a:t> Purpose </a:t>
            </a:r>
            <a:r>
              <a:rPr lang="en-US" sz="2600" dirty="0">
                <a:solidFill>
                  <a:srgbClr val="000000"/>
                </a:solidFill>
                <a:ea typeface="Arial"/>
              </a:rPr>
              <a:t>is to determine the response of the fans</a:t>
            </a:r>
            <a:endParaRPr lang="en-US" sz="2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0000"/>
                </a:solidFill>
                <a:ea typeface="Arial"/>
              </a:rPr>
              <a:t> Pitot </a:t>
            </a:r>
            <a:r>
              <a:rPr lang="en-US" sz="2600" dirty="0">
                <a:solidFill>
                  <a:srgbClr val="000000"/>
                </a:solidFill>
                <a:ea typeface="Arial"/>
              </a:rPr>
              <a:t>tubes were used to obtain velocity data</a:t>
            </a:r>
            <a:endParaRPr lang="en-US" sz="2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0000"/>
                </a:solidFill>
                <a:ea typeface="Arial"/>
              </a:rPr>
              <a:t> Data </a:t>
            </a:r>
            <a:r>
              <a:rPr lang="en-US" sz="2600" dirty="0">
                <a:solidFill>
                  <a:srgbClr val="000000"/>
                </a:solidFill>
                <a:ea typeface="Arial"/>
              </a:rPr>
              <a:t>for the transient response was insufficient for a usable model. Sensor with improved transient response needed.</a:t>
            </a:r>
            <a:endParaRPr lang="en-US" sz="2600" dirty="0"/>
          </a:p>
          <a:p>
            <a:endParaRPr lang="en-US" dirty="0"/>
          </a:p>
        </p:txBody>
      </p:sp>
      <p:pic>
        <p:nvPicPr>
          <p:cNvPr id="5" name="Shape 375"/>
          <p:cNvPicPr/>
          <p:nvPr/>
        </p:nvPicPr>
        <p:blipFill>
          <a:blip r:embed="rId2"/>
          <a:stretch>
            <a:fillRect/>
          </a:stretch>
        </p:blipFill>
        <p:spPr>
          <a:xfrm>
            <a:off x="1761609" y="1916991"/>
            <a:ext cx="3358800" cy="251892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84737" y="1793587"/>
            <a:ext cx="4935514" cy="2821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3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Fan </a:t>
            </a:r>
            <a:r>
              <a:rPr lang="en-US" dirty="0"/>
              <a:t>Controller </a:t>
            </a:r>
            <a:r>
              <a:rPr lang="en-US" dirty="0" smtClean="0"/>
              <a:t>Preliminary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928949" cy="4023360"/>
          </a:xfrm>
        </p:spPr>
        <p:txBody>
          <a:bodyPr/>
          <a:lstStyle/>
          <a:p>
            <a:r>
              <a:rPr lang="en-US" dirty="0"/>
              <a:t>Assuming a first order response: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31029" y="2253794"/>
            <a:ext cx="5007428" cy="36153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338457" y="3165134"/>
            <a:ext cx="3478680" cy="270396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55634" y="2812074"/>
          <a:ext cx="1412240" cy="70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634" y="2812074"/>
                        <a:ext cx="1412240" cy="706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55634" y="3792383"/>
          <a:ext cx="1547159" cy="69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965160" imgH="431640" progId="Equation.3">
                  <p:embed/>
                </p:oleObj>
              </mc:Choice>
              <mc:Fallback>
                <p:oleObj name="Equation" r:id="rId7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634" y="3792383"/>
                        <a:ext cx="1547159" cy="692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287071" y="4883183"/>
          <a:ext cx="1615722" cy="58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634680" imgH="228600" progId="Equation.3">
                  <p:embed/>
                </p:oleObj>
              </mc:Choice>
              <mc:Fallback>
                <p:oleObj name="Equation" r:id="rId9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071" y="4883183"/>
                        <a:ext cx="1615722" cy="581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5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Schedule / Milestones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8736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16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36621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Patrick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Jinjin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Fan</a:t>
                      </a:r>
                      <a:r>
                        <a:rPr lang="en-US" baseline="0" dirty="0" smtClean="0"/>
                        <a:t> Control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</a:t>
                      </a:r>
                      <a:r>
                        <a:rPr lang="en-US" baseline="0" dirty="0" smtClean="0"/>
                        <a:t> Interfacing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5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2049516" y="1737360"/>
          <a:ext cx="8110483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9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206118"/>
              </p:ext>
            </p:extLst>
          </p:nvPr>
        </p:nvGraphicFramePr>
        <p:xfrm>
          <a:off x="1096963" y="1846263"/>
          <a:ext cx="10058400" cy="4053840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3352800"/>
                <a:gridCol w="3352800"/>
                <a:gridCol w="33528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Part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Prototyping/Testing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Final</a:t>
                      </a:r>
                      <a:endParaRPr lang="en-US" sz="13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Fan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r>
                        <a:rPr lang="en-US" sz="1300" baseline="0" dirty="0" smtClean="0"/>
                        <a:t> x $13 = $26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$15</a:t>
                      </a:r>
                      <a:endParaRPr lang="en-US" sz="13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Fan Control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$10</a:t>
                      </a:r>
                      <a:endParaRPr lang="en-US" sz="13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Heaters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r>
                        <a:rPr lang="en-US" sz="1300" baseline="0" dirty="0" smtClean="0"/>
                        <a:t> x $84 = $168</a:t>
                      </a:r>
                      <a:endParaRPr lang="en-US" sz="13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Thermocouples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$42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Thermocouple Adhesive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$21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Variac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$200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DC</a:t>
                      </a:r>
                      <a:r>
                        <a:rPr lang="en-US" sz="1300" baseline="0" dirty="0" smtClean="0"/>
                        <a:t> Power Supply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$50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Wiring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$15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DAQ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$282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Orifice</a:t>
                      </a:r>
                      <a:r>
                        <a:rPr lang="en-US" sz="1300" baseline="0" dirty="0" smtClean="0"/>
                        <a:t> Plate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$250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Pressure</a:t>
                      </a:r>
                      <a:r>
                        <a:rPr lang="en-US" sz="1300" baseline="0" dirty="0" smtClean="0"/>
                        <a:t> Transducer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2x $100 = $200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PCB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$19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$33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Total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$492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$1286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19765" y="2651529"/>
            <a:ext cx="4133850" cy="2590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3115015" y="2901560"/>
            <a:ext cx="3943350" cy="15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Endplate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85573" y="5253539"/>
            <a:ext cx="853440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AC Power / </a:t>
            </a:r>
          </a:p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VARIAC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96015" y="2947997"/>
            <a:ext cx="109538" cy="7858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solidFill>
                  <a:sysClr val="windowText" lastClr="000000"/>
                </a:solidFill>
              </a:rPr>
              <a:t>T/C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8282" y="4338129"/>
            <a:ext cx="360762" cy="3000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ysClr val="windowText" lastClr="000000"/>
                </a:solidFill>
              </a:rPr>
              <a:t>P/S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5015" y="4825610"/>
            <a:ext cx="3943350" cy="15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Endplate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5015" y="4976818"/>
            <a:ext cx="3943350" cy="15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Heater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5015" y="2755113"/>
            <a:ext cx="3943350" cy="15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Heater</a:t>
            </a:r>
          </a:p>
        </p:txBody>
      </p:sp>
      <p:cxnSp>
        <p:nvCxnSpPr>
          <p:cNvPr id="12" name="Elbow Connector 11"/>
          <p:cNvCxnSpPr>
            <a:stCxn id="10" idx="1"/>
            <a:endCxn id="6" idx="0"/>
          </p:cNvCxnSpPr>
          <p:nvPr/>
        </p:nvCxnSpPr>
        <p:spPr>
          <a:xfrm rot="10800000" flipV="1">
            <a:off x="2112293" y="5051827"/>
            <a:ext cx="1002722" cy="20171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837287" y="3597563"/>
            <a:ext cx="6381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FAN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37286" y="5390405"/>
            <a:ext cx="6381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DAQ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17910" y="4324744"/>
            <a:ext cx="369095" cy="3000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ysClr val="windowText" lastClr="000000"/>
                </a:solidFill>
              </a:rPr>
              <a:t>P/S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972800" y="5389022"/>
            <a:ext cx="756034" cy="6586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PC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0529" y="1931029"/>
            <a:ext cx="135493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00" dirty="0" smtClean="0"/>
              <a:t>P/S </a:t>
            </a:r>
            <a:r>
              <a:rPr lang="en-US" sz="1000" dirty="0"/>
              <a:t>= Pressure Sensor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00" dirty="0"/>
              <a:t>T/C = Thermocouple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00" dirty="0"/>
              <a:t>DAQ = Data Acquisition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46957" y="4420556"/>
            <a:ext cx="776287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CONTROL </a:t>
            </a:r>
            <a:r>
              <a:rPr lang="en-US" sz="75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86865" y="4857163"/>
            <a:ext cx="109538" cy="7858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solidFill>
                  <a:sysClr val="windowText" lastClr="000000"/>
                </a:solidFill>
              </a:rPr>
              <a:t>T/C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67440" y="4866091"/>
            <a:ext cx="109538" cy="7858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solidFill>
                  <a:sysClr val="windowText" lastClr="000000"/>
                </a:solidFill>
              </a:rPr>
              <a:t>T/C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86865" y="2947995"/>
            <a:ext cx="109538" cy="7858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solidFill>
                  <a:sysClr val="windowText" lastClr="000000"/>
                </a:solidFill>
              </a:rPr>
              <a:t>T/C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0327" y="2520395"/>
            <a:ext cx="1233488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Thermocouples (~</a:t>
            </a:r>
            <a:r>
              <a:rPr lang="en-US" sz="1050" dirty="0" smtClean="0"/>
              <a:t>20/Plate</a:t>
            </a:r>
            <a:r>
              <a:rPr lang="en-US" sz="1050" dirty="0"/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23654" y="3597563"/>
            <a:ext cx="570670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ysClr val="windowText" lastClr="000000"/>
                </a:solidFill>
              </a:rPr>
              <a:t>ORIFICE</a:t>
            </a:r>
            <a:br>
              <a:rPr lang="en-US" sz="800" dirty="0">
                <a:solidFill>
                  <a:sysClr val="windowText" lastClr="000000"/>
                </a:solidFill>
              </a:rPr>
            </a:br>
            <a:r>
              <a:rPr lang="en-US" sz="800" dirty="0">
                <a:solidFill>
                  <a:sysClr val="windowText" lastClr="000000"/>
                </a:solidFill>
              </a:rPr>
              <a:t>Plate</a:t>
            </a:r>
          </a:p>
        </p:txBody>
      </p:sp>
      <p:cxnSp>
        <p:nvCxnSpPr>
          <p:cNvPr id="24" name="Elbow Connector 23"/>
          <p:cNvCxnSpPr>
            <a:stCxn id="22" idx="1"/>
            <a:endCxn id="21" idx="3"/>
          </p:cNvCxnSpPr>
          <p:nvPr/>
        </p:nvCxnSpPr>
        <p:spPr>
          <a:xfrm rot="10800000" flipV="1">
            <a:off x="6596403" y="2728144"/>
            <a:ext cx="923924" cy="25914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20076" y="5230899"/>
            <a:ext cx="124182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Discharge Area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985266" y="4858990"/>
            <a:ext cx="0" cy="36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65779" y="2248200"/>
            <a:ext cx="124182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Housing</a:t>
            </a:r>
          </a:p>
        </p:txBody>
      </p:sp>
      <p:cxnSp>
        <p:nvCxnSpPr>
          <p:cNvPr id="28" name="Straight Arrow Connector 27"/>
          <p:cNvCxnSpPr>
            <a:stCxn id="27" idx="2"/>
            <a:endCxn id="4" idx="0"/>
          </p:cNvCxnSpPr>
          <p:nvPr/>
        </p:nvCxnSpPr>
        <p:spPr>
          <a:xfrm>
            <a:off x="5086690" y="2502116"/>
            <a:ext cx="0" cy="149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05317" y="4820848"/>
            <a:ext cx="1314451" cy="77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05317" y="3026576"/>
            <a:ext cx="1314451" cy="95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53616" y="3036102"/>
            <a:ext cx="1419224" cy="5614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53616" y="4239180"/>
            <a:ext cx="1419224" cy="5812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4323" y="3597562"/>
            <a:ext cx="842963" cy="95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94323" y="4229657"/>
            <a:ext cx="842963" cy="95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0909439" y="4420349"/>
            <a:ext cx="621508" cy="6400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DC Power Supply</a:t>
            </a:r>
          </a:p>
        </p:txBody>
      </p:sp>
      <p:cxnSp>
        <p:nvCxnSpPr>
          <p:cNvPr id="36" name="Elbow Connector 35"/>
          <p:cNvCxnSpPr>
            <a:stCxn id="11" idx="1"/>
            <a:endCxn id="6" idx="0"/>
          </p:cNvCxnSpPr>
          <p:nvPr/>
        </p:nvCxnSpPr>
        <p:spPr>
          <a:xfrm rot="10800000" flipV="1">
            <a:off x="2112293" y="2830123"/>
            <a:ext cx="1002722" cy="24234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49726" y="2330150"/>
            <a:ext cx="124182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Inlet Area</a:t>
            </a:r>
          </a:p>
        </p:txBody>
      </p:sp>
      <p:cxnSp>
        <p:nvCxnSpPr>
          <p:cNvPr id="38" name="Elbow Connector 37"/>
          <p:cNvCxnSpPr>
            <a:stCxn id="37" idx="1"/>
          </p:cNvCxnSpPr>
          <p:nvPr/>
        </p:nvCxnSpPr>
        <p:spPr>
          <a:xfrm rot="10800000" flipV="1">
            <a:off x="1616140" y="2457107"/>
            <a:ext cx="133586" cy="59446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4" idx="1"/>
            <a:endCxn id="8" idx="2"/>
          </p:cNvCxnSpPr>
          <p:nvPr/>
        </p:nvCxnSpPr>
        <p:spPr>
          <a:xfrm rot="10800000">
            <a:off x="2778666" y="4638167"/>
            <a:ext cx="7058621" cy="1080851"/>
          </a:xfrm>
          <a:prstGeom prst="bentConnector2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4" idx="1"/>
            <a:endCxn id="15" idx="2"/>
          </p:cNvCxnSpPr>
          <p:nvPr/>
        </p:nvCxnSpPr>
        <p:spPr>
          <a:xfrm rot="10800000">
            <a:off x="7402456" y="4624782"/>
            <a:ext cx="2434828" cy="1094236"/>
          </a:xfrm>
          <a:prstGeom prst="bentConnector2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4" idx="1"/>
            <a:endCxn id="23" idx="2"/>
          </p:cNvCxnSpPr>
          <p:nvPr/>
        </p:nvCxnSpPr>
        <p:spPr>
          <a:xfrm rot="10800000">
            <a:off x="8708992" y="4254789"/>
            <a:ext cx="1128295" cy="1464231"/>
          </a:xfrm>
          <a:prstGeom prst="bentConnector2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3"/>
          </p:cNvCxnSpPr>
          <p:nvPr/>
        </p:nvCxnSpPr>
        <p:spPr>
          <a:xfrm flipV="1">
            <a:off x="10475461" y="5718326"/>
            <a:ext cx="497339" cy="6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4" idx="0"/>
            <a:endCxn id="18" idx="2"/>
          </p:cNvCxnSpPr>
          <p:nvPr/>
        </p:nvCxnSpPr>
        <p:spPr>
          <a:xfrm rot="16200000" flipV="1">
            <a:off x="9989426" y="5223456"/>
            <a:ext cx="312624" cy="21273"/>
          </a:xfrm>
          <a:prstGeom prst="bentConnector3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8" idx="0"/>
            <a:endCxn id="13" idx="2"/>
          </p:cNvCxnSpPr>
          <p:nvPr/>
        </p:nvCxnSpPr>
        <p:spPr>
          <a:xfrm rot="5400000" flipH="1" flipV="1">
            <a:off x="10062854" y="4327035"/>
            <a:ext cx="165768" cy="21274"/>
          </a:xfrm>
          <a:prstGeom prst="bentConnector3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1"/>
          </p:cNvCxnSpPr>
          <p:nvPr/>
        </p:nvCxnSpPr>
        <p:spPr>
          <a:xfrm rot="10800000">
            <a:off x="9054017" y="3955722"/>
            <a:ext cx="692941" cy="793447"/>
          </a:xfrm>
          <a:prstGeom prst="bentConnector2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3"/>
            <a:endCxn id="35" idx="1"/>
          </p:cNvCxnSpPr>
          <p:nvPr/>
        </p:nvCxnSpPr>
        <p:spPr>
          <a:xfrm flipV="1">
            <a:off x="10523244" y="4740379"/>
            <a:ext cx="386195" cy="8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Interface 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0" y="1846263"/>
            <a:ext cx="599784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2819"/>
            <a:ext cx="9897291" cy="368420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Create </a:t>
            </a:r>
            <a:r>
              <a:rPr lang="en-US" dirty="0" smtClean="0"/>
              <a:t>a steady state pulsating air 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Measure </a:t>
            </a:r>
            <a:r>
              <a:rPr lang="en-US" dirty="0" smtClean="0"/>
              <a:t>the temperature change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Measure </a:t>
            </a:r>
            <a:r>
              <a:rPr lang="en-US" dirty="0" smtClean="0"/>
              <a:t>the mass 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Measure </a:t>
            </a:r>
            <a:r>
              <a:rPr lang="en-US" dirty="0" smtClean="0"/>
              <a:t>the differential pressure between two ends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Control </a:t>
            </a:r>
            <a:r>
              <a:rPr lang="en-US" dirty="0" smtClean="0"/>
              <a:t>the heaters and fans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Power </a:t>
            </a:r>
            <a:r>
              <a:rPr lang="en-US" dirty="0" smtClean="0"/>
              <a:t>various components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Collect </a:t>
            </a:r>
            <a:r>
              <a:rPr lang="en-US" dirty="0" smtClean="0"/>
              <a:t>temperature, mass flow, pressure </a:t>
            </a:r>
            <a:r>
              <a:rPr lang="en-US" dirty="0" smtClean="0"/>
              <a:t>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Input </a:t>
            </a:r>
            <a:r>
              <a:rPr lang="en-US" dirty="0" smtClean="0"/>
              <a:t>air flow is sinusoidal velocity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Pulsation </a:t>
            </a:r>
            <a:r>
              <a:rPr lang="en-US" dirty="0" smtClean="0"/>
              <a:t>frequency from 0.1 Hz to 10 Hz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Pulsation </a:t>
            </a:r>
            <a:r>
              <a:rPr lang="en-US" dirty="0" smtClean="0"/>
              <a:t>amplitude from 0.3 to 0.8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Constant </a:t>
            </a:r>
            <a:r>
              <a:rPr lang="en-US" dirty="0" smtClean="0"/>
              <a:t>heat flux boundary on both side of plate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The </a:t>
            </a:r>
            <a:r>
              <a:rPr lang="en-US" dirty="0" smtClean="0"/>
              <a:t>test rig shall be capable of easily replacing the test article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Data </a:t>
            </a:r>
            <a:r>
              <a:rPr lang="en-US" dirty="0" smtClean="0"/>
              <a:t>Output in transient and time domain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Response </a:t>
            </a:r>
            <a:r>
              <a:rPr lang="en-US" dirty="0" smtClean="0"/>
              <a:t>time shall be higher than 10Hz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All </a:t>
            </a:r>
            <a:r>
              <a:rPr lang="en-US" dirty="0" smtClean="0"/>
              <a:t>Dimension shall be form of inch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following constraints have been taken in to account in our design: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Economic – although we have a large budget, we must be mindful of spending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Safety – we are dealing with considerable amount of power, heat, and weight. Our design must keep safety of the operator and surroundings in the forefront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Modularity – the </a:t>
            </a:r>
            <a:r>
              <a:rPr lang="en-US" dirty="0" err="1" smtClean="0"/>
              <a:t>heatsink</a:t>
            </a:r>
            <a:r>
              <a:rPr lang="en-US" dirty="0" smtClean="0"/>
              <a:t> plates must be removable and must be able to be disassembled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Longevity – the test bed needs to last a reasonable amount of time without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Universal Serial Bus Standard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Guarantees fast transfer rates (480 Mb/s), high polling rate, standard connectors, and stable power source (4.45-5.25 VDC)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Power Supply Standards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DoE efficiency standards for PSUs – 10 CFR Part 430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25333"/>
              </p:ext>
            </p:extLst>
          </p:nvPr>
        </p:nvGraphicFramePr>
        <p:xfrm>
          <a:off x="1853853" y="3538969"/>
          <a:ext cx="8718567" cy="2448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6189"/>
                <a:gridCol w="2906189"/>
                <a:gridCol w="2906189"/>
              </a:tblGrid>
              <a:tr h="6121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Average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Power Under No Load</a:t>
                      </a:r>
                      <a:endParaRPr lang="en-US" dirty="0"/>
                    </a:p>
                  </a:txBody>
                  <a:tcPr/>
                </a:tc>
              </a:tr>
              <a:tr h="612118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Pout &lt; 1 W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&gt; 0.497 × Pout + 0.067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&lt; 0.300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2118">
                <a:tc>
                  <a:txBody>
                    <a:bodyPr/>
                    <a:lstStyle/>
                    <a:p>
                      <a:pPr algn="ctr"/>
                      <a:r>
                        <a:rPr lang="pl-PL" sz="1800" u="none" strike="noStrike" kern="1200" baseline="0" dirty="0" smtClean="0"/>
                        <a:t>1 W &lt; Pout &lt; 49 W</a:t>
                      </a:r>
                      <a:endParaRPr lang="pl-PL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&gt; 0.075 × </a:t>
                      </a:r>
                      <a:r>
                        <a:rPr lang="en-US" sz="1800" u="none" strike="noStrike" kern="1200" baseline="0" dirty="0" err="1" smtClean="0"/>
                        <a:t>ln</a:t>
                      </a:r>
                      <a:r>
                        <a:rPr lang="en-US" sz="1800" u="none" strike="noStrike" kern="1200" baseline="0" dirty="0" smtClean="0"/>
                        <a:t>(Pout) + 0.561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&lt; 0.300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2118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Pout &gt; 49 W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&gt; 0.860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&lt; 0.300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6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707</TotalTime>
  <Words>1389</Words>
  <Application>Microsoft Office PowerPoint</Application>
  <PresentationFormat>Widescreen</PresentationFormat>
  <Paragraphs>343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Retrospect</vt:lpstr>
      <vt:lpstr>Equation</vt:lpstr>
      <vt:lpstr>Harris Heatsink Test Rig</vt:lpstr>
      <vt:lpstr>Goals and Objectives</vt:lpstr>
      <vt:lpstr>Approach</vt:lpstr>
      <vt:lpstr>System Diagram</vt:lpstr>
      <vt:lpstr>Interface Matrix</vt:lpstr>
      <vt:lpstr>Requirements</vt:lpstr>
      <vt:lpstr>Specifications</vt:lpstr>
      <vt:lpstr>Design Constraints</vt:lpstr>
      <vt:lpstr>Standards</vt:lpstr>
      <vt:lpstr>Fan</vt:lpstr>
      <vt:lpstr>Orifice Plate</vt:lpstr>
      <vt:lpstr>Fan Controller (Feedback Controller)</vt:lpstr>
      <vt:lpstr>Oscillator</vt:lpstr>
      <vt:lpstr>Thermocouple</vt:lpstr>
      <vt:lpstr>Thermocouple Placement</vt:lpstr>
      <vt:lpstr>DAQ</vt:lpstr>
      <vt:lpstr>Thermocouple Connectors</vt:lpstr>
      <vt:lpstr>Analog-to-Digital Converters</vt:lpstr>
      <vt:lpstr>Cold Junction Compensation</vt:lpstr>
      <vt:lpstr>Why an FPGA?</vt:lpstr>
      <vt:lpstr>FPGA Board</vt:lpstr>
      <vt:lpstr>Embedded Software</vt:lpstr>
      <vt:lpstr>PC Software</vt:lpstr>
      <vt:lpstr>DAQ Flowchart and Schematic</vt:lpstr>
      <vt:lpstr>DC Power Supply</vt:lpstr>
      <vt:lpstr>AC Power Supply (Variac)</vt:lpstr>
      <vt:lpstr>PCB</vt:lpstr>
      <vt:lpstr>Platform</vt:lpstr>
      <vt:lpstr>Power Requirements</vt:lpstr>
      <vt:lpstr>Testing</vt:lpstr>
      <vt:lpstr>Fan Controller Preliminary Testing</vt:lpstr>
      <vt:lpstr>Fan Controller Preliminary Testing</vt:lpstr>
      <vt:lpstr>Schedule / Milestones</vt:lpstr>
      <vt:lpstr>Work Breakdown</vt:lpstr>
      <vt:lpstr>Progress</vt:lpstr>
      <vt:lpstr>Budget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Block Diagram</dc:title>
  <dc:creator>Patrick Armengol</dc:creator>
  <cp:lastModifiedBy>Student</cp:lastModifiedBy>
  <cp:revision>62</cp:revision>
  <dcterms:created xsi:type="dcterms:W3CDTF">2015-09-08T16:23:58Z</dcterms:created>
  <dcterms:modified xsi:type="dcterms:W3CDTF">2015-09-11T01:57:12Z</dcterms:modified>
</cp:coreProperties>
</file>