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4" r:id="rId1"/>
  </p:sldMasterIdLst>
  <p:notesMasterIdLst>
    <p:notesMasterId r:id="rId57"/>
  </p:notesMasterIdLst>
  <p:sldIdLst>
    <p:sldId id="256" r:id="rId2"/>
    <p:sldId id="258" r:id="rId3"/>
    <p:sldId id="259" r:id="rId4"/>
    <p:sldId id="324" r:id="rId5"/>
    <p:sldId id="257" r:id="rId6"/>
    <p:sldId id="322" r:id="rId7"/>
    <p:sldId id="261" r:id="rId8"/>
    <p:sldId id="271" r:id="rId9"/>
    <p:sldId id="263" r:id="rId10"/>
    <p:sldId id="312" r:id="rId11"/>
    <p:sldId id="304" r:id="rId12"/>
    <p:sldId id="266" r:id="rId13"/>
    <p:sldId id="305" r:id="rId14"/>
    <p:sldId id="267" r:id="rId15"/>
    <p:sldId id="291" r:id="rId16"/>
    <p:sldId id="268" r:id="rId17"/>
    <p:sldId id="306" r:id="rId18"/>
    <p:sldId id="288" r:id="rId19"/>
    <p:sldId id="290" r:id="rId20"/>
    <p:sldId id="301" r:id="rId21"/>
    <p:sldId id="269" r:id="rId22"/>
    <p:sldId id="293" r:id="rId23"/>
    <p:sldId id="270" r:id="rId24"/>
    <p:sldId id="309" r:id="rId25"/>
    <p:sldId id="279" r:id="rId26"/>
    <p:sldId id="314" r:id="rId27"/>
    <p:sldId id="280" r:id="rId28"/>
    <p:sldId id="327" r:id="rId29"/>
    <p:sldId id="281" r:id="rId30"/>
    <p:sldId id="328" r:id="rId31"/>
    <p:sldId id="325" r:id="rId32"/>
    <p:sldId id="264" r:id="rId33"/>
    <p:sldId id="311" r:id="rId34"/>
    <p:sldId id="334" r:id="rId35"/>
    <p:sldId id="272" r:id="rId36"/>
    <p:sldId id="320" r:id="rId37"/>
    <p:sldId id="326" r:id="rId38"/>
    <p:sldId id="274" r:id="rId39"/>
    <p:sldId id="283" r:id="rId40"/>
    <p:sldId id="297" r:id="rId41"/>
    <p:sldId id="329" r:id="rId42"/>
    <p:sldId id="299" r:id="rId43"/>
    <p:sldId id="330" r:id="rId44"/>
    <p:sldId id="317" r:id="rId45"/>
    <p:sldId id="285" r:id="rId46"/>
    <p:sldId id="332" r:id="rId47"/>
    <p:sldId id="302" r:id="rId48"/>
    <p:sldId id="286" r:id="rId49"/>
    <p:sldId id="331" r:id="rId50"/>
    <p:sldId id="319" r:id="rId51"/>
    <p:sldId id="315" r:id="rId52"/>
    <p:sldId id="287" r:id="rId53"/>
    <p:sldId id="321" r:id="rId54"/>
    <p:sldId id="333" r:id="rId55"/>
    <p:sldId id="31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E431E06-B45E-4507-9249-E05AB680F5F6}">
          <p14:sldIdLst>
            <p14:sldId id="256"/>
            <p14:sldId id="258"/>
            <p14:sldId id="259"/>
            <p14:sldId id="324"/>
            <p14:sldId id="257"/>
            <p14:sldId id="322"/>
            <p14:sldId id="261"/>
            <p14:sldId id="271"/>
          </p14:sldIdLst>
        </p14:section>
        <p14:section name="Hardware Design" id="{4E013173-E746-4AB4-A7E7-EB7A95388D6A}">
          <p14:sldIdLst>
            <p14:sldId id="263"/>
            <p14:sldId id="312"/>
            <p14:sldId id="304"/>
            <p14:sldId id="266"/>
            <p14:sldId id="305"/>
            <p14:sldId id="267"/>
            <p14:sldId id="291"/>
            <p14:sldId id="268"/>
            <p14:sldId id="306"/>
            <p14:sldId id="288"/>
            <p14:sldId id="290"/>
            <p14:sldId id="301"/>
            <p14:sldId id="269"/>
            <p14:sldId id="293"/>
            <p14:sldId id="270"/>
            <p14:sldId id="309"/>
            <p14:sldId id="279"/>
            <p14:sldId id="314"/>
            <p14:sldId id="280"/>
            <p14:sldId id="327"/>
            <p14:sldId id="281"/>
            <p14:sldId id="328"/>
            <p14:sldId id="325"/>
          </p14:sldIdLst>
        </p14:section>
        <p14:section name="Software Design" id="{DF4AAAF5-8C6F-44DD-8285-C3DFB9F040D4}">
          <p14:sldIdLst>
            <p14:sldId id="264"/>
            <p14:sldId id="311"/>
            <p14:sldId id="334"/>
            <p14:sldId id="272"/>
            <p14:sldId id="320"/>
            <p14:sldId id="326"/>
            <p14:sldId id="274"/>
            <p14:sldId id="283"/>
            <p14:sldId id="297"/>
            <p14:sldId id="329"/>
            <p14:sldId id="299"/>
            <p14:sldId id="330"/>
            <p14:sldId id="317"/>
          </p14:sldIdLst>
        </p14:section>
        <p14:section name="Administrative Content" id="{B8B65B9E-6507-4E2B-A341-CBC6099CDFAF}">
          <p14:sldIdLst>
            <p14:sldId id="285"/>
            <p14:sldId id="332"/>
            <p14:sldId id="302"/>
            <p14:sldId id="286"/>
            <p14:sldId id="331"/>
            <p14:sldId id="319"/>
            <p14:sldId id="315"/>
            <p14:sldId id="287"/>
            <p14:sldId id="321"/>
            <p14:sldId id="333"/>
            <p14:sldId id="31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faelarvelo" initials="r" lastIdx="2" clrIdx="0">
    <p:extLst>
      <p:ext uri="{19B8F6BF-5375-455C-9EA6-DF929625EA0E}">
        <p15:presenceInfo xmlns:p15="http://schemas.microsoft.com/office/powerpoint/2012/main" userId="rafaelarve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7F39"/>
    <a:srgbClr val="9999FF"/>
    <a:srgbClr val="C18DDE"/>
    <a:srgbClr val="A46D46"/>
    <a:srgbClr val="ED6D4B"/>
    <a:srgbClr val="FFC000"/>
    <a:srgbClr val="D0D3E3"/>
    <a:srgbClr val="E9EAF1"/>
    <a:srgbClr val="536671"/>
    <a:srgbClr val="2B3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9" autoAdjust="0"/>
    <p:restoredTop sz="63375" autoAdjust="0"/>
  </p:normalViewPr>
  <p:slideViewPr>
    <p:cSldViewPr snapToGrid="0">
      <p:cViewPr varScale="1">
        <p:scale>
          <a:sx n="58" d="100"/>
          <a:sy n="58" d="100"/>
        </p:scale>
        <p:origin x="13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6.4195743110236236E-2"/>
          <c:y val="0.10142586728433393"/>
          <c:w val="0.59817113681102363"/>
          <c:h val="0.89725665002112143"/>
        </c:manualLayout>
      </c:layout>
      <c:pieChart>
        <c:varyColors val="1"/>
        <c:ser>
          <c:idx val="0"/>
          <c:order val="0"/>
          <c:tx>
            <c:strRef>
              <c:f>Sheet1!$B$1</c:f>
              <c:strCache>
                <c:ptCount val="1"/>
                <c:pt idx="0">
                  <c:v>Amount (Some of the values are estimated)</c:v>
                </c:pt>
              </c:strCache>
            </c:strRef>
          </c:tx>
          <c:dPt>
            <c:idx val="0"/>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1-4547-4411-B08E-84372B9B2E6A}"/>
              </c:ext>
            </c:extLst>
          </c:dPt>
          <c:dPt>
            <c:idx val="1"/>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3-4547-4411-B08E-84372B9B2E6A}"/>
              </c:ext>
            </c:extLst>
          </c:dPt>
          <c:dPt>
            <c:idx val="2"/>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5-4547-4411-B08E-84372B9B2E6A}"/>
              </c:ext>
            </c:extLst>
          </c:dPt>
          <c:dPt>
            <c:idx val="3"/>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4547-4411-B08E-84372B9B2E6A}"/>
              </c:ext>
            </c:extLst>
          </c:dPt>
          <c:cat>
            <c:strRef>
              <c:f>Sheet1!$A$2:$A$5</c:f>
              <c:strCache>
                <c:ptCount val="4"/>
                <c:pt idx="0">
                  <c:v>Boeing</c:v>
                </c:pt>
                <c:pt idx="1">
                  <c:v>UCF Medical Robotics</c:v>
                </c:pt>
                <c:pt idx="2">
                  <c:v>Quantum Rehab</c:v>
                </c:pt>
                <c:pt idx="3">
                  <c:v>Bay Area Circuits</c:v>
                </c:pt>
              </c:strCache>
            </c:strRef>
          </c:cat>
          <c:val>
            <c:numRef>
              <c:f>Sheet1!$B$2:$B$5</c:f>
              <c:numCache>
                <c:formatCode>"$"#,##0_);[Red]\("$"#,##0\)</c:formatCode>
                <c:ptCount val="4"/>
                <c:pt idx="0" formatCode="&quot;$&quot;#,##0.00_);[Red]\(&quot;$&quot;#,##0.00\)">
                  <c:v>546.80999999999995</c:v>
                </c:pt>
                <c:pt idx="1">
                  <c:v>400</c:v>
                </c:pt>
                <c:pt idx="2">
                  <c:v>10000</c:v>
                </c:pt>
                <c:pt idx="3">
                  <c:v>250</c:v>
                </c:pt>
              </c:numCache>
            </c:numRef>
          </c:val>
          <c:extLst xmlns:c16r2="http://schemas.microsoft.com/office/drawing/2015/06/chart">
            <c:ext xmlns:c16="http://schemas.microsoft.com/office/drawing/2014/chart" uri="{C3380CC4-5D6E-409C-BE32-E72D297353CC}">
              <c16:uniqueId val="{00000008-4547-4411-B08E-84372B9B2E6A}"/>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134830216535435"/>
          <c:y val="0.10350368457777531"/>
          <c:w val="0.3208391978346456"/>
          <c:h val="0.81707475288664166"/>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C43FD7-94F9-4279-AF0D-70BAE6BDDD93}" type="datetimeFigureOut">
              <a:rPr lang="en-US" smtClean="0"/>
              <a:t>12/1/2015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FB8DD-67D1-43FB-972B-A32B35EE6BE6}" type="slidenum">
              <a:rPr lang="en-US" smtClean="0"/>
              <a:t>‹#›</a:t>
            </a:fld>
            <a:endParaRPr lang="en-US"/>
          </a:p>
        </p:txBody>
      </p:sp>
    </p:spTree>
    <p:extLst>
      <p:ext uri="{BB962C8B-B14F-4D97-AF65-F5344CB8AC3E}">
        <p14:creationId xmlns:p14="http://schemas.microsoft.com/office/powerpoint/2010/main" val="1873314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a:t>
            </a:r>
            <a:r>
              <a:rPr lang="en-US" baseline="0" dirty="0" smtClean="0"/>
              <a:t>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1</a:t>
            </a:fld>
            <a:endParaRPr lang="en-US"/>
          </a:p>
        </p:txBody>
      </p:sp>
    </p:spTree>
    <p:extLst>
      <p:ext uri="{BB962C8B-B14F-4D97-AF65-F5344CB8AC3E}">
        <p14:creationId xmlns:p14="http://schemas.microsoft.com/office/powerpoint/2010/main" val="1321699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60 </a:t>
            </a:r>
            <a:r>
              <a:rPr lang="en-US" baseline="0" dirty="0" smtClean="0"/>
              <a:t>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10</a:t>
            </a:fld>
            <a:endParaRPr lang="en-US"/>
          </a:p>
        </p:txBody>
      </p:sp>
    </p:spTree>
    <p:extLst>
      <p:ext uri="{BB962C8B-B14F-4D97-AF65-F5344CB8AC3E}">
        <p14:creationId xmlns:p14="http://schemas.microsoft.com/office/powerpoint/2010/main" val="2247449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11</a:t>
            </a:fld>
            <a:endParaRPr lang="en-US"/>
          </a:p>
        </p:txBody>
      </p:sp>
    </p:spTree>
    <p:extLst>
      <p:ext uri="{BB962C8B-B14F-4D97-AF65-F5344CB8AC3E}">
        <p14:creationId xmlns:p14="http://schemas.microsoft.com/office/powerpoint/2010/main" val="2415479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12</a:t>
            </a:fld>
            <a:endParaRPr lang="en-US"/>
          </a:p>
        </p:txBody>
      </p:sp>
    </p:spTree>
    <p:extLst>
      <p:ext uri="{BB962C8B-B14F-4D97-AF65-F5344CB8AC3E}">
        <p14:creationId xmlns:p14="http://schemas.microsoft.com/office/powerpoint/2010/main" val="168800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a:rPr>
              <a:t>10 Seconds </a:t>
            </a:r>
          </a:p>
          <a:p>
            <a:r>
              <a:rPr lang="en-US" dirty="0" smtClean="0">
                <a:latin typeface="Calibri"/>
              </a:rPr>
              <a:t>Small</a:t>
            </a:r>
            <a:endParaRPr lang="en-US" dirty="0">
              <a:latin typeface="Calibri"/>
            </a:endParaRPr>
          </a:p>
          <a:p>
            <a:r>
              <a:rPr lang="en-US" dirty="0">
                <a:latin typeface="Calibri"/>
              </a:rPr>
              <a:t>Low processing power</a:t>
            </a:r>
          </a:p>
          <a:p>
            <a:r>
              <a:rPr lang="en-US" dirty="0">
                <a:latin typeface="Calibri"/>
              </a:rPr>
              <a:t>Works in real time</a:t>
            </a:r>
          </a:p>
          <a:p>
            <a:r>
              <a:rPr lang="en-US" dirty="0">
                <a:latin typeface="Calibri"/>
              </a:rPr>
              <a:t>Lots of I/O Pins</a:t>
            </a:r>
          </a:p>
          <a:p>
            <a:r>
              <a:rPr lang="en-US" dirty="0">
                <a:latin typeface="Calibri"/>
              </a:rPr>
              <a:t>$1.68 =4 LEDs</a:t>
            </a:r>
            <a:br>
              <a:rPr lang="en-US" dirty="0">
                <a:latin typeface="Calibri"/>
              </a:rPr>
            </a:b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13</a:t>
            </a:fld>
            <a:endParaRPr lang="en-US"/>
          </a:p>
        </p:txBody>
      </p:sp>
    </p:spTree>
    <p:extLst>
      <p:ext uri="{BB962C8B-B14F-4D97-AF65-F5344CB8AC3E}">
        <p14:creationId xmlns:p14="http://schemas.microsoft.com/office/powerpoint/2010/main" val="2902119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Seconds</a:t>
            </a:r>
          </a:p>
        </p:txBody>
      </p:sp>
      <p:sp>
        <p:nvSpPr>
          <p:cNvPr id="4" name="Slide Number Placeholder 3"/>
          <p:cNvSpPr>
            <a:spLocks noGrp="1"/>
          </p:cNvSpPr>
          <p:nvPr>
            <p:ph type="sldNum" sz="quarter" idx="10"/>
          </p:nvPr>
        </p:nvSpPr>
        <p:spPr/>
        <p:txBody>
          <a:bodyPr/>
          <a:lstStyle/>
          <a:p>
            <a:fld id="{BD9FB8DD-67D1-43FB-972B-A32B35EE6BE6}" type="slidenum">
              <a:rPr lang="en-US" smtClean="0"/>
              <a:t>14</a:t>
            </a:fld>
            <a:endParaRPr lang="en-US"/>
          </a:p>
        </p:txBody>
      </p:sp>
    </p:spTree>
    <p:extLst>
      <p:ext uri="{BB962C8B-B14F-4D97-AF65-F5344CB8AC3E}">
        <p14:creationId xmlns:p14="http://schemas.microsoft.com/office/powerpoint/2010/main" val="3604992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15</a:t>
            </a:fld>
            <a:endParaRPr lang="en-US"/>
          </a:p>
        </p:txBody>
      </p:sp>
    </p:spTree>
    <p:extLst>
      <p:ext uri="{BB962C8B-B14F-4D97-AF65-F5344CB8AC3E}">
        <p14:creationId xmlns:p14="http://schemas.microsoft.com/office/powerpoint/2010/main" val="1018836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Seconds </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16</a:t>
            </a:fld>
            <a:endParaRPr lang="en-US"/>
          </a:p>
        </p:txBody>
      </p:sp>
    </p:spTree>
    <p:extLst>
      <p:ext uri="{BB962C8B-B14F-4D97-AF65-F5344CB8AC3E}">
        <p14:creationId xmlns:p14="http://schemas.microsoft.com/office/powerpoint/2010/main" val="355321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17</a:t>
            </a:fld>
            <a:endParaRPr lang="en-US"/>
          </a:p>
        </p:txBody>
      </p:sp>
    </p:spTree>
    <p:extLst>
      <p:ext uri="{BB962C8B-B14F-4D97-AF65-F5344CB8AC3E}">
        <p14:creationId xmlns:p14="http://schemas.microsoft.com/office/powerpoint/2010/main" val="189794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18</a:t>
            </a:fld>
            <a:endParaRPr lang="en-US"/>
          </a:p>
        </p:txBody>
      </p:sp>
    </p:spTree>
    <p:extLst>
      <p:ext uri="{BB962C8B-B14F-4D97-AF65-F5344CB8AC3E}">
        <p14:creationId xmlns:p14="http://schemas.microsoft.com/office/powerpoint/2010/main" val="1134637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19</a:t>
            </a:fld>
            <a:endParaRPr lang="en-US"/>
          </a:p>
        </p:txBody>
      </p:sp>
    </p:spTree>
    <p:extLst>
      <p:ext uri="{BB962C8B-B14F-4D97-AF65-F5344CB8AC3E}">
        <p14:creationId xmlns:p14="http://schemas.microsoft.com/office/powerpoint/2010/main" val="1679873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2</a:t>
            </a:fld>
            <a:endParaRPr lang="en-US"/>
          </a:p>
        </p:txBody>
      </p:sp>
    </p:spTree>
    <p:extLst>
      <p:ext uri="{BB962C8B-B14F-4D97-AF65-F5344CB8AC3E}">
        <p14:creationId xmlns:p14="http://schemas.microsoft.com/office/powerpoint/2010/main" val="1533567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20</a:t>
            </a:fld>
            <a:endParaRPr lang="en-US"/>
          </a:p>
        </p:txBody>
      </p:sp>
    </p:spTree>
    <p:extLst>
      <p:ext uri="{BB962C8B-B14F-4D97-AF65-F5344CB8AC3E}">
        <p14:creationId xmlns:p14="http://schemas.microsoft.com/office/powerpoint/2010/main" val="3090324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21</a:t>
            </a:fld>
            <a:endParaRPr lang="en-US"/>
          </a:p>
        </p:txBody>
      </p:sp>
    </p:spTree>
    <p:extLst>
      <p:ext uri="{BB962C8B-B14F-4D97-AF65-F5344CB8AC3E}">
        <p14:creationId xmlns:p14="http://schemas.microsoft.com/office/powerpoint/2010/main" val="1866594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22</a:t>
            </a:fld>
            <a:endParaRPr lang="en-US"/>
          </a:p>
        </p:txBody>
      </p:sp>
    </p:spTree>
    <p:extLst>
      <p:ext uri="{BB962C8B-B14F-4D97-AF65-F5344CB8AC3E}">
        <p14:creationId xmlns:p14="http://schemas.microsoft.com/office/powerpoint/2010/main" val="3868252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23</a:t>
            </a:fld>
            <a:endParaRPr lang="en-US"/>
          </a:p>
        </p:txBody>
      </p:sp>
    </p:spTree>
    <p:extLst>
      <p:ext uri="{BB962C8B-B14F-4D97-AF65-F5344CB8AC3E}">
        <p14:creationId xmlns:p14="http://schemas.microsoft.com/office/powerpoint/2010/main" val="2550732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24</a:t>
            </a:fld>
            <a:endParaRPr lang="en-US"/>
          </a:p>
        </p:txBody>
      </p:sp>
    </p:spTree>
    <p:extLst>
      <p:ext uri="{BB962C8B-B14F-4D97-AF65-F5344CB8AC3E}">
        <p14:creationId xmlns:p14="http://schemas.microsoft.com/office/powerpoint/2010/main" val="472003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25</a:t>
            </a:fld>
            <a:endParaRPr lang="en-US"/>
          </a:p>
        </p:txBody>
      </p:sp>
    </p:spTree>
    <p:extLst>
      <p:ext uri="{BB962C8B-B14F-4D97-AF65-F5344CB8AC3E}">
        <p14:creationId xmlns:p14="http://schemas.microsoft.com/office/powerpoint/2010/main" val="1681947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26</a:t>
            </a:fld>
            <a:endParaRPr lang="en-US"/>
          </a:p>
        </p:txBody>
      </p:sp>
    </p:spTree>
    <p:extLst>
      <p:ext uri="{BB962C8B-B14F-4D97-AF65-F5344CB8AC3E}">
        <p14:creationId xmlns:p14="http://schemas.microsoft.com/office/powerpoint/2010/main" val="428266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27</a:t>
            </a:fld>
            <a:endParaRPr lang="en-US"/>
          </a:p>
        </p:txBody>
      </p:sp>
    </p:spTree>
    <p:extLst>
      <p:ext uri="{BB962C8B-B14F-4D97-AF65-F5344CB8AC3E}">
        <p14:creationId xmlns:p14="http://schemas.microsoft.com/office/powerpoint/2010/main" val="1135465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28</a:t>
            </a:fld>
            <a:endParaRPr lang="en-US"/>
          </a:p>
        </p:txBody>
      </p:sp>
    </p:spTree>
    <p:extLst>
      <p:ext uri="{BB962C8B-B14F-4D97-AF65-F5344CB8AC3E}">
        <p14:creationId xmlns:p14="http://schemas.microsoft.com/office/powerpoint/2010/main" val="4099218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29</a:t>
            </a:fld>
            <a:endParaRPr lang="en-US"/>
          </a:p>
        </p:txBody>
      </p:sp>
    </p:spTree>
    <p:extLst>
      <p:ext uri="{BB962C8B-B14F-4D97-AF65-F5344CB8AC3E}">
        <p14:creationId xmlns:p14="http://schemas.microsoft.com/office/powerpoint/2010/main" val="159017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3</a:t>
            </a:fld>
            <a:endParaRPr lang="en-US"/>
          </a:p>
        </p:txBody>
      </p:sp>
    </p:spTree>
    <p:extLst>
      <p:ext uri="{BB962C8B-B14F-4D97-AF65-F5344CB8AC3E}">
        <p14:creationId xmlns:p14="http://schemas.microsoft.com/office/powerpoint/2010/main" val="4001181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30</a:t>
            </a:fld>
            <a:endParaRPr lang="en-US"/>
          </a:p>
        </p:txBody>
      </p:sp>
    </p:spTree>
    <p:extLst>
      <p:ext uri="{BB962C8B-B14F-4D97-AF65-F5344CB8AC3E}">
        <p14:creationId xmlns:p14="http://schemas.microsoft.com/office/powerpoint/2010/main" val="382487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Seconds</a:t>
            </a:r>
          </a:p>
          <a:p>
            <a:endParaRPr lang="en-US" dirty="0"/>
          </a:p>
          <a:p>
            <a:r>
              <a:rPr lang="en-US"/>
              <a:t>Call it a portable battery vs chair battery</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31</a:t>
            </a:fld>
            <a:endParaRPr lang="en-US"/>
          </a:p>
        </p:txBody>
      </p:sp>
    </p:spTree>
    <p:extLst>
      <p:ext uri="{BB962C8B-B14F-4D97-AF65-F5344CB8AC3E}">
        <p14:creationId xmlns:p14="http://schemas.microsoft.com/office/powerpoint/2010/main" val="1899164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9FB8DD-67D1-43FB-972B-A32B35EE6BE6}" type="slidenum">
              <a:rPr lang="en-US" smtClean="0"/>
              <a:t>32</a:t>
            </a:fld>
            <a:endParaRPr lang="en-US"/>
          </a:p>
        </p:txBody>
      </p:sp>
    </p:spTree>
    <p:extLst>
      <p:ext uri="{BB962C8B-B14F-4D97-AF65-F5344CB8AC3E}">
        <p14:creationId xmlns:p14="http://schemas.microsoft.com/office/powerpoint/2010/main" val="2320488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45 Seconds</a:t>
            </a:r>
          </a:p>
          <a:p>
            <a:pPr marL="0" indent="0">
              <a:buFont typeface="Arial" panose="020B0604020202020204" pitchFamily="34" charset="0"/>
              <a:buNone/>
            </a:pPr>
            <a:r>
              <a:rPr lang="en-US" baseline="0" dirty="0" smtClean="0"/>
              <a:t>Major Block Diagram of our </a:t>
            </a:r>
            <a:r>
              <a:rPr lang="en-US" baseline="0" dirty="0" smtClean="0"/>
              <a:t>Entire Project Software</a:t>
            </a:r>
            <a:endParaRPr lang="en-US" baseline="0" dirty="0" smtClean="0"/>
          </a:p>
          <a:p>
            <a:pPr marL="171450" indent="-171450">
              <a:buFont typeface="Arial" panose="020B0604020202020204" pitchFamily="34" charset="0"/>
              <a:buChar char="•"/>
            </a:pPr>
            <a:r>
              <a:rPr lang="en-US" baseline="0" dirty="0" smtClean="0"/>
              <a:t>Separated by 5 Major Hardware </a:t>
            </a:r>
            <a:r>
              <a:rPr lang="en-US" baseline="0" dirty="0" smtClean="0"/>
              <a:t>Sections</a:t>
            </a:r>
          </a:p>
          <a:p>
            <a:pPr marL="171450" indent="-171450">
              <a:buFont typeface="Arial" panose="020B0604020202020204" pitchFamily="34" charset="0"/>
              <a:buChar char="•"/>
            </a:pPr>
            <a:r>
              <a:rPr lang="en-US" baseline="0" dirty="0" smtClean="0"/>
              <a:t>The Data Flow starts in the BCI Processor where we first boot up and spawn the signal processing thread then establish interfaces to all of the external devices</a:t>
            </a:r>
          </a:p>
          <a:p>
            <a:pPr marL="171450" indent="-171450">
              <a:buFont typeface="Arial" panose="020B0604020202020204" pitchFamily="34" charset="0"/>
              <a:buChar char="•"/>
            </a:pPr>
            <a:r>
              <a:rPr lang="en-US" baseline="0" dirty="0" smtClean="0"/>
              <a:t>Once we’ve finished initializing </a:t>
            </a:r>
            <a:r>
              <a:rPr lang="en-US" baseline="0" dirty="0" smtClean="0"/>
              <a:t>we </a:t>
            </a:r>
            <a:r>
              <a:rPr lang="en-US" baseline="0" dirty="0" smtClean="0"/>
              <a:t>immediately start </a:t>
            </a:r>
            <a:r>
              <a:rPr lang="en-US" baseline="0" dirty="0" smtClean="0"/>
              <a:t>listening for EEG Signals and Remote and Sensor </a:t>
            </a:r>
            <a:r>
              <a:rPr lang="en-US" baseline="0" dirty="0" smtClean="0"/>
              <a:t>Data.</a:t>
            </a:r>
          </a:p>
          <a:p>
            <a:pPr marL="171450" indent="-171450">
              <a:buFont typeface="Arial" panose="020B0604020202020204" pitchFamily="34" charset="0"/>
              <a:buChar char="•"/>
            </a:pPr>
            <a:r>
              <a:rPr lang="en-US" baseline="0" dirty="0" smtClean="0"/>
              <a:t>While listening we’re simultaneously sending a Telemetry Stream to the Android Device through the BRSH</a:t>
            </a:r>
            <a:endParaRPr lang="en-US" baseline="0" dirty="0" smtClean="0"/>
          </a:p>
          <a:p>
            <a:pPr marL="171450" indent="-171450">
              <a:buFont typeface="Arial" panose="020B0604020202020204" pitchFamily="34" charset="0"/>
              <a:buChar char="•"/>
            </a:pPr>
            <a:r>
              <a:rPr lang="en-US" baseline="0" dirty="0" smtClean="0"/>
              <a:t>Upon Receiving either a Remote Command, Sensor Data, or EEG Data, the judgment algorithm </a:t>
            </a:r>
            <a:r>
              <a:rPr lang="en-US" baseline="0" dirty="0" smtClean="0"/>
              <a:t>will decide </a:t>
            </a:r>
            <a:r>
              <a:rPr lang="en-US" baseline="0" dirty="0" smtClean="0"/>
              <a:t>a final command </a:t>
            </a:r>
            <a:r>
              <a:rPr lang="en-US" baseline="0" dirty="0" smtClean="0"/>
              <a:t>and send it to </a:t>
            </a:r>
            <a:r>
              <a:rPr lang="en-US" baseline="0" dirty="0" smtClean="0"/>
              <a:t>Power Chair Controller</a:t>
            </a:r>
          </a:p>
          <a:p>
            <a:pPr marL="171450" indent="-171450">
              <a:buFont typeface="Arial" panose="020B0604020202020204" pitchFamily="34" charset="0"/>
              <a:buChar char="•"/>
            </a:pPr>
            <a:r>
              <a:rPr lang="en-US" baseline="0" dirty="0" smtClean="0"/>
              <a:t>The Power Chair Controller is what converts the Command into servo movements to manipulate the </a:t>
            </a:r>
            <a:r>
              <a:rPr lang="en-US" baseline="0" dirty="0" smtClean="0"/>
              <a:t>joystick and move the power chair</a:t>
            </a: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33</a:t>
            </a:fld>
            <a:endParaRPr lang="en-US"/>
          </a:p>
        </p:txBody>
      </p:sp>
    </p:spTree>
    <p:extLst>
      <p:ext uri="{BB962C8B-B14F-4D97-AF65-F5344CB8AC3E}">
        <p14:creationId xmlns:p14="http://schemas.microsoft.com/office/powerpoint/2010/main" val="989218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a:t>
            </a:r>
            <a:r>
              <a:rPr lang="en-US" dirty="0" smtClean="0"/>
              <a:t>seconds</a:t>
            </a:r>
            <a:endParaRPr lang="en-US" dirty="0"/>
          </a:p>
          <a:p>
            <a:endParaRPr lang="en-US" dirty="0"/>
          </a:p>
          <a:p>
            <a:pPr marL="171450" indent="-171450">
              <a:buFont typeface="Arial" panose="020B0604020202020204" pitchFamily="34" charset="0"/>
              <a:buChar char="•"/>
            </a:pPr>
            <a:r>
              <a:rPr lang="en-US" dirty="0"/>
              <a:t>Here</a:t>
            </a:r>
            <a:r>
              <a:rPr lang="en-US" baseline="0" dirty="0"/>
              <a:t> is quick </a:t>
            </a:r>
            <a:r>
              <a:rPr lang="en-US" baseline="0" dirty="0" smtClean="0"/>
              <a:t>example </a:t>
            </a:r>
            <a:r>
              <a:rPr lang="en-US" baseline="0" dirty="0"/>
              <a:t>of how we implemented all of our I/O classes</a:t>
            </a:r>
          </a:p>
          <a:p>
            <a:pPr marL="171450" indent="-171450">
              <a:buFont typeface="Arial" panose="020B0604020202020204" pitchFamily="34" charset="0"/>
              <a:buChar char="•"/>
            </a:pPr>
            <a:r>
              <a:rPr lang="en-US" baseline="0" dirty="0"/>
              <a:t>Basically all of </a:t>
            </a:r>
            <a:r>
              <a:rPr lang="en-US" baseline="0" dirty="0" smtClean="0"/>
              <a:t>our base I/O classes are abstract and the </a:t>
            </a:r>
            <a:r>
              <a:rPr lang="en-US" baseline="0" dirty="0"/>
              <a:t>function calls for </a:t>
            </a:r>
            <a:r>
              <a:rPr lang="en-US" baseline="0" dirty="0" smtClean="0"/>
              <a:t>any I/O </a:t>
            </a:r>
            <a:r>
              <a:rPr lang="en-US" baseline="0" dirty="0"/>
              <a:t>activities are pure </a:t>
            </a:r>
            <a:r>
              <a:rPr lang="en-US" baseline="0" dirty="0" smtClean="0"/>
              <a:t>virtual</a:t>
            </a:r>
          </a:p>
          <a:p>
            <a:pPr marL="171450" indent="-171450">
              <a:buFont typeface="Arial" panose="020B0604020202020204" pitchFamily="34" charset="0"/>
              <a:buChar char="•"/>
            </a:pPr>
            <a:r>
              <a:rPr lang="en-US" baseline="0" dirty="0" smtClean="0"/>
              <a:t>Then the I/O functions are implemented </a:t>
            </a:r>
            <a:r>
              <a:rPr lang="en-US" baseline="0" dirty="0" smtClean="0"/>
              <a:t>in subclasses so that they all use the same </a:t>
            </a:r>
            <a:r>
              <a:rPr lang="en-US" baseline="0" dirty="0" smtClean="0"/>
              <a:t>interface</a:t>
            </a:r>
          </a:p>
          <a:p>
            <a:pPr marL="171450" indent="-171450">
              <a:buFont typeface="Arial" panose="020B0604020202020204" pitchFamily="34" charset="0"/>
              <a:buChar char="•"/>
            </a:pPr>
            <a:r>
              <a:rPr lang="en-US" baseline="0" dirty="0" smtClean="0"/>
              <a:t>This allows us to use Debug Classes to send and receive nominal data to and from our top level software</a:t>
            </a:r>
          </a:p>
          <a:p>
            <a:pPr marL="171450" indent="-171450">
              <a:buFont typeface="Arial" panose="020B0604020202020204" pitchFamily="34" charset="0"/>
              <a:buChar char="•"/>
            </a:pPr>
            <a:r>
              <a:rPr lang="en-US" baseline="0" dirty="0" smtClean="0"/>
              <a:t>So what we </a:t>
            </a:r>
            <a:r>
              <a:rPr lang="en-US" baseline="0" dirty="0" smtClean="0"/>
              <a:t>can </a:t>
            </a:r>
            <a:r>
              <a:rPr lang="en-US" baseline="0" dirty="0" smtClean="0"/>
              <a:t>do conditionally </a:t>
            </a:r>
            <a:r>
              <a:rPr lang="en-US" baseline="0" dirty="0"/>
              <a:t>compile out certain hardware interfaces while including </a:t>
            </a:r>
            <a:r>
              <a:rPr lang="en-US" baseline="0" dirty="0" smtClean="0"/>
              <a:t>others and our top level software doesn’t know the difference</a:t>
            </a:r>
          </a:p>
          <a:p>
            <a:pPr marL="171450" indent="-171450">
              <a:buFont typeface="Arial" panose="020B0604020202020204" pitchFamily="34" charset="0"/>
              <a:buChar char="•"/>
            </a:pPr>
            <a:r>
              <a:rPr lang="en-US" baseline="0" dirty="0" smtClean="0"/>
              <a:t>For example we can use simulated sensor data while using real EEG data to help develop our signal processing</a:t>
            </a:r>
          </a:p>
          <a:p>
            <a:pPr marL="171450" indent="-171450">
              <a:buFont typeface="Arial" panose="020B0604020202020204" pitchFamily="34" charset="0"/>
              <a:buChar char="•"/>
            </a:pPr>
            <a:r>
              <a:rPr lang="en-US" baseline="0" dirty="0" smtClean="0"/>
              <a:t>Overall this helps streamline our software testing effort by designing the top level architecture for the nominal case first and then adjusting it with tests later </a:t>
            </a:r>
            <a:endParaRPr lang="en-US" baseline="0"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BD9FB8DD-67D1-43FB-972B-A32B35EE6BE6}" type="slidenum">
              <a:rPr lang="en-US" smtClean="0"/>
              <a:t>34</a:t>
            </a:fld>
            <a:endParaRPr lang="en-US"/>
          </a:p>
        </p:txBody>
      </p:sp>
    </p:spTree>
    <p:extLst>
      <p:ext uri="{BB962C8B-B14F-4D97-AF65-F5344CB8AC3E}">
        <p14:creationId xmlns:p14="http://schemas.microsoft.com/office/powerpoint/2010/main" val="3045596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20 Seconds</a:t>
            </a:r>
          </a:p>
          <a:p>
            <a:pPr marL="171450" indent="-171450">
              <a:buFont typeface="Arial" panose="020B0604020202020204" pitchFamily="34" charset="0"/>
              <a:buChar char="•"/>
            </a:pPr>
            <a:r>
              <a:rPr lang="en-US" dirty="0" smtClean="0"/>
              <a:t>Here is a textual representation</a:t>
            </a:r>
            <a:r>
              <a:rPr lang="en-US" baseline="0" dirty="0" smtClean="0"/>
              <a:t> of all the tasks </a:t>
            </a:r>
            <a:r>
              <a:rPr lang="en-US" baseline="0" dirty="0" smtClean="0"/>
              <a:t>that the BCI PROCESSOR </a:t>
            </a:r>
            <a:r>
              <a:rPr lang="en-US" baseline="0" dirty="0" smtClean="0"/>
              <a:t>is responsible for completing</a:t>
            </a:r>
          </a:p>
          <a:p>
            <a:pPr marL="171450" indent="-171450">
              <a:buFont typeface="Arial" panose="020B0604020202020204" pitchFamily="34" charset="0"/>
              <a:buChar char="•"/>
            </a:pPr>
            <a:r>
              <a:rPr lang="en-US" baseline="0" dirty="0" smtClean="0"/>
              <a:t>The main functions of the BCI PROCESSOR are EEG Signal Processing, Judgement Algorithm, and I/O to all peripheral devices</a:t>
            </a:r>
          </a:p>
          <a:p>
            <a:pPr marL="171450" indent="-171450">
              <a:buFont typeface="Arial" panose="020B0604020202020204" pitchFamily="34" charset="0"/>
              <a:buChar char="•"/>
            </a:pPr>
            <a:r>
              <a:rPr lang="en-US" baseline="0" dirty="0" smtClean="0"/>
              <a:t>The BCI Software has a Main Thread for the judgment algorithm, then separate threads for  BRSH I/O, Signal Processing, and EEG I/O</a:t>
            </a:r>
          </a:p>
          <a:p>
            <a:pPr marL="171450" indent="-171450">
              <a:buFont typeface="Arial" panose="020B0604020202020204" pitchFamily="34" charset="0"/>
              <a:buChar char="•"/>
            </a:pPr>
            <a:r>
              <a:rPr lang="en-US" baseline="0" dirty="0" smtClean="0"/>
              <a:t>So one thread for receiving EEG frames and another to process them</a:t>
            </a:r>
            <a:endParaRPr lang="en-US" baseline="0" dirty="0" smtClean="0"/>
          </a:p>
          <a:p>
            <a:pPr marL="171450" indent="-171450">
              <a:buFont typeface="Arial" panose="020B0604020202020204" pitchFamily="34" charset="0"/>
              <a:buChar char="•"/>
            </a:pPr>
            <a:r>
              <a:rPr lang="en-US" baseline="0" dirty="0" smtClean="0"/>
              <a:t>Processed EEG Data, Remote Commands and Sensor Data </a:t>
            </a:r>
            <a:r>
              <a:rPr lang="en-US" baseline="0" dirty="0" smtClean="0"/>
              <a:t>are all sent </a:t>
            </a:r>
            <a:r>
              <a:rPr lang="en-US" baseline="0" dirty="0" smtClean="0"/>
              <a:t>to Judgment Algorithm</a:t>
            </a:r>
          </a:p>
          <a:p>
            <a:pPr marL="171450" indent="-171450">
              <a:buFont typeface="Arial" panose="020B0604020202020204" pitchFamily="34" charset="0"/>
              <a:buChar char="•"/>
            </a:pPr>
            <a:r>
              <a:rPr lang="en-US" baseline="0" dirty="0" smtClean="0"/>
              <a:t>Once </a:t>
            </a:r>
            <a:r>
              <a:rPr lang="en-US" baseline="0" dirty="0" smtClean="0"/>
              <a:t>the command is decided it is sent immediately to the Power Chair Controller</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35</a:t>
            </a:fld>
            <a:endParaRPr lang="en-US"/>
          </a:p>
        </p:txBody>
      </p:sp>
    </p:spTree>
    <p:extLst>
      <p:ext uri="{BB962C8B-B14F-4D97-AF65-F5344CB8AC3E}">
        <p14:creationId xmlns:p14="http://schemas.microsoft.com/office/powerpoint/2010/main" val="3107250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Seconds</a:t>
            </a:r>
          </a:p>
          <a:p>
            <a:pPr marL="171450" indent="-171450">
              <a:buFont typeface="Arial" panose="020B0604020202020204" pitchFamily="34" charset="0"/>
              <a:buChar char="•"/>
            </a:pPr>
            <a:r>
              <a:rPr lang="en-US" dirty="0" smtClean="0"/>
              <a:t>Here are the list of tasks for</a:t>
            </a:r>
            <a:r>
              <a:rPr lang="en-US" baseline="0" dirty="0" smtClean="0"/>
              <a:t> the rest of the software sections</a:t>
            </a:r>
          </a:p>
          <a:p>
            <a:pPr marL="171450" indent="-171450">
              <a:buFont typeface="Arial" panose="020B0604020202020204" pitchFamily="34" charset="0"/>
              <a:buChar char="•"/>
            </a:pPr>
            <a:r>
              <a:rPr lang="en-US" baseline="0" dirty="0" smtClean="0"/>
              <a:t>Our Power Chair Controller Software just sits on the MSP430 and translates received commands into servo movements</a:t>
            </a:r>
          </a:p>
          <a:p>
            <a:pPr marL="171450" indent="-171450">
              <a:buFont typeface="Arial" panose="020B0604020202020204" pitchFamily="34" charset="0"/>
              <a:buChar char="•"/>
            </a:pPr>
            <a:r>
              <a:rPr lang="en-US" baseline="0" dirty="0" smtClean="0"/>
              <a:t>The Bluetooth Remote and Sensor Processing simply sends sensor data back and forth between the BCI processor and Android Application</a:t>
            </a:r>
          </a:p>
          <a:p>
            <a:pPr marL="171450" indent="-171450">
              <a:buFont typeface="Arial" panose="020B0604020202020204" pitchFamily="34" charset="0"/>
              <a:buChar char="•"/>
            </a:pPr>
            <a:r>
              <a:rPr lang="en-US" baseline="0" dirty="0" smtClean="0"/>
              <a:t>Combines remote commands from Android device into one packet </a:t>
            </a:r>
            <a:r>
              <a:rPr lang="en-US" baseline="0" dirty="0" smtClean="0"/>
              <a:t>with the sensor data and </a:t>
            </a:r>
            <a:r>
              <a:rPr lang="en-US" baseline="0" dirty="0" smtClean="0"/>
              <a:t>sends it to BCI processor</a:t>
            </a:r>
          </a:p>
          <a:p>
            <a:pPr marL="171450" indent="-171450">
              <a:buFont typeface="Arial" panose="020B0604020202020204" pitchFamily="34" charset="0"/>
              <a:buChar char="•"/>
            </a:pPr>
            <a:r>
              <a:rPr lang="en-US" baseline="0" dirty="0" smtClean="0"/>
              <a:t>Lastly, the Android Application just provides a user interface for sending remote commands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36</a:t>
            </a:fld>
            <a:endParaRPr lang="en-US"/>
          </a:p>
        </p:txBody>
      </p:sp>
    </p:spTree>
    <p:extLst>
      <p:ext uri="{BB962C8B-B14F-4D97-AF65-F5344CB8AC3E}">
        <p14:creationId xmlns:p14="http://schemas.microsoft.com/office/powerpoint/2010/main" val="40639102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a:t>
            </a:r>
            <a:r>
              <a:rPr lang="en-US" baseline="0" dirty="0" smtClean="0"/>
              <a:t> seconds</a:t>
            </a:r>
          </a:p>
          <a:p>
            <a:pPr marL="171450" indent="-171450">
              <a:buFont typeface="Arial" panose="020B0604020202020204" pitchFamily="34" charset="0"/>
              <a:buChar char="•"/>
            </a:pPr>
            <a:r>
              <a:rPr lang="en-US" baseline="0" dirty="0" smtClean="0"/>
              <a:t>JA is the component that handles all the logic behind deciding which command should be sent to the Power Chair </a:t>
            </a:r>
            <a:r>
              <a:rPr lang="en-US" baseline="0" dirty="0" smtClean="0"/>
              <a:t>Controller</a:t>
            </a:r>
          </a:p>
          <a:p>
            <a:pPr marL="171450" indent="-171450">
              <a:buFont typeface="Arial" panose="020B0604020202020204" pitchFamily="34" charset="0"/>
              <a:buChar char="•"/>
            </a:pPr>
            <a:r>
              <a:rPr lang="en-US" baseline="0" dirty="0" smtClean="0"/>
              <a:t>It is the essentially the glue that holds all of the interfaces together</a:t>
            </a:r>
            <a:endParaRPr lang="en-US" baseline="0" dirty="0" smtClean="0"/>
          </a:p>
          <a:p>
            <a:pPr marL="171450" indent="-171450">
              <a:buFont typeface="Arial" panose="020B0604020202020204" pitchFamily="34" charset="0"/>
              <a:buChar char="•"/>
            </a:pPr>
            <a:r>
              <a:rPr lang="en-US" baseline="0" dirty="0" smtClean="0"/>
              <a:t>What happens is a priority is assigned to each potential command based on its </a:t>
            </a:r>
            <a:r>
              <a:rPr lang="en-US" baseline="0" dirty="0" smtClean="0"/>
              <a:t>origin</a:t>
            </a:r>
          </a:p>
          <a:p>
            <a:pPr marL="171450" indent="-171450">
              <a:buFont typeface="Arial" panose="020B0604020202020204" pitchFamily="34" charset="0"/>
              <a:buChar char="•"/>
            </a:pPr>
            <a:r>
              <a:rPr lang="en-US" baseline="0" dirty="0" smtClean="0"/>
              <a:t>The Highest priority is assigned to the Emergency Stop Commands which are evoked from Ultrasonic Range Finders detecting a nearby object</a:t>
            </a:r>
          </a:p>
          <a:p>
            <a:pPr marL="171450" indent="-171450">
              <a:buFont typeface="Arial" panose="020B0604020202020204" pitchFamily="34" charset="0"/>
              <a:buChar char="•"/>
            </a:pPr>
            <a:r>
              <a:rPr lang="en-US" baseline="0" dirty="0" smtClean="0"/>
              <a:t>If no object is in the way the software will check for remote commands</a:t>
            </a:r>
          </a:p>
          <a:p>
            <a:pPr marL="171450" indent="-171450">
              <a:buFont typeface="Arial" panose="020B0604020202020204" pitchFamily="34" charset="0"/>
              <a:buChar char="•"/>
            </a:pPr>
            <a:r>
              <a:rPr lang="en-US" baseline="0" dirty="0" smtClean="0"/>
              <a:t>and finally only if no remote commands are available will the algorithm allow use of data from the EEG Signal Processing to decide the power chair command</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37</a:t>
            </a:fld>
            <a:endParaRPr lang="en-US"/>
          </a:p>
        </p:txBody>
      </p:sp>
    </p:spTree>
    <p:extLst>
      <p:ext uri="{BB962C8B-B14F-4D97-AF65-F5344CB8AC3E}">
        <p14:creationId xmlns:p14="http://schemas.microsoft.com/office/powerpoint/2010/main" val="23349216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a:t>
            </a:r>
            <a:r>
              <a:rPr lang="en-US" baseline="0" dirty="0" smtClean="0"/>
              <a:t> </a:t>
            </a:r>
            <a:r>
              <a:rPr lang="en-US" baseline="0" dirty="0" smtClean="0"/>
              <a:t>seconds</a:t>
            </a:r>
          </a:p>
          <a:p>
            <a:pPr marL="171450" indent="-171450">
              <a:buFont typeface="Arial" panose="020B0604020202020204" pitchFamily="34" charset="0"/>
              <a:buChar char="•"/>
            </a:pPr>
            <a:r>
              <a:rPr lang="en-US" baseline="0" dirty="0" smtClean="0"/>
              <a:t>So as you may have assumed the BCI Processor Software functions as a simple state machine</a:t>
            </a:r>
          </a:p>
          <a:p>
            <a:pPr marL="171450" indent="-171450">
              <a:buFont typeface="Arial" panose="020B0604020202020204" pitchFamily="34" charset="0"/>
              <a:buChar char="•"/>
            </a:pPr>
            <a:r>
              <a:rPr lang="en-US" baseline="0" dirty="0" smtClean="0"/>
              <a:t>After the system is powered on the software immediately establishes connections to the external interfaces</a:t>
            </a:r>
          </a:p>
          <a:p>
            <a:pPr marL="171450" indent="-171450">
              <a:buFont typeface="Arial" panose="020B0604020202020204" pitchFamily="34" charset="0"/>
              <a:buChar char="•"/>
            </a:pPr>
            <a:r>
              <a:rPr lang="en-US" baseline="0" dirty="0" smtClean="0"/>
              <a:t>Then it moves to a Standby state where it will wait for a valid signal processing result, remote command, or sensor data packet</a:t>
            </a:r>
          </a:p>
          <a:p>
            <a:pPr marL="171450" indent="-171450">
              <a:buFont typeface="Arial" panose="020B0604020202020204" pitchFamily="34" charset="0"/>
              <a:buChar char="•"/>
            </a:pPr>
            <a:r>
              <a:rPr lang="en-US" baseline="0" dirty="0" smtClean="0"/>
              <a:t>Once any of those have been received it will move to a processing state where the Judgment Algorithm Decides the final command</a:t>
            </a:r>
          </a:p>
          <a:p>
            <a:pPr marL="171450" indent="-171450">
              <a:buFont typeface="Arial" panose="020B0604020202020204" pitchFamily="34" charset="0"/>
              <a:buChar char="•"/>
            </a:pPr>
            <a:r>
              <a:rPr lang="en-US" baseline="0" dirty="0" smtClean="0"/>
              <a:t>Any new data received in the processing state gets put into a Queue to be acted on later</a:t>
            </a:r>
          </a:p>
          <a:p>
            <a:pPr marL="171450" indent="-171450">
              <a:buFont typeface="Arial" panose="020B0604020202020204" pitchFamily="34" charset="0"/>
              <a:buChar char="•"/>
            </a:pPr>
            <a:r>
              <a:rPr lang="en-US" baseline="0" dirty="0" smtClean="0"/>
              <a:t>And Finally the system moves to a ready state before it sends the command and reverts to standby to listen for more data </a:t>
            </a:r>
          </a:p>
        </p:txBody>
      </p:sp>
      <p:sp>
        <p:nvSpPr>
          <p:cNvPr id="4" name="Slide Number Placeholder 3"/>
          <p:cNvSpPr>
            <a:spLocks noGrp="1"/>
          </p:cNvSpPr>
          <p:nvPr>
            <p:ph type="sldNum" sz="quarter" idx="10"/>
          </p:nvPr>
        </p:nvSpPr>
        <p:spPr/>
        <p:txBody>
          <a:bodyPr/>
          <a:lstStyle/>
          <a:p>
            <a:fld id="{BD9FB8DD-67D1-43FB-972B-A32B35EE6BE6}" type="slidenum">
              <a:rPr lang="en-US" smtClean="0"/>
              <a:t>38</a:t>
            </a:fld>
            <a:endParaRPr lang="en-US"/>
          </a:p>
        </p:txBody>
      </p:sp>
    </p:spTree>
    <p:extLst>
      <p:ext uri="{BB962C8B-B14F-4D97-AF65-F5344CB8AC3E}">
        <p14:creationId xmlns:p14="http://schemas.microsoft.com/office/powerpoint/2010/main" val="3474080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 </a:t>
            </a:r>
            <a:r>
              <a:rPr lang="en-US" dirty="0" smtClean="0"/>
              <a:t>Seconds</a:t>
            </a:r>
          </a:p>
          <a:p>
            <a:pPr marL="171450" indent="-171450">
              <a:buFont typeface="Arial" panose="020B0604020202020204" pitchFamily="34" charset="0"/>
              <a:buChar char="•"/>
            </a:pPr>
            <a:r>
              <a:rPr lang="en-US" baseline="0" dirty="0" smtClean="0"/>
              <a:t>Okay so I’m going to speak briefly on our development environment</a:t>
            </a:r>
          </a:p>
          <a:p>
            <a:pPr marL="171450" indent="-171450">
              <a:buFont typeface="Arial" panose="020B0604020202020204" pitchFamily="34" charset="0"/>
              <a:buChar char="•"/>
            </a:pPr>
            <a:r>
              <a:rPr lang="en-US" baseline="0" dirty="0" smtClean="0"/>
              <a:t>We used Android Studio to develop our mobile application basically because it had the most full featured debugging tools </a:t>
            </a:r>
          </a:p>
          <a:p>
            <a:pPr marL="171450" indent="-171450">
              <a:buFont typeface="Arial" panose="020B0604020202020204" pitchFamily="34" charset="0"/>
              <a:buChar char="•"/>
            </a:pPr>
            <a:r>
              <a:rPr lang="en-US" baseline="0" dirty="0" smtClean="0"/>
              <a:t>Seemed to have the most developer support and resources online</a:t>
            </a:r>
          </a:p>
          <a:p>
            <a:pPr marL="171450" indent="-171450">
              <a:buFont typeface="Arial" panose="020B0604020202020204" pitchFamily="34" charset="0"/>
              <a:buChar char="•"/>
            </a:pPr>
            <a:r>
              <a:rPr lang="en-US" baseline="0" dirty="0" smtClean="0"/>
              <a:t>For all of our Texas Instruments Microcontrollers, specifically the TIVA C on the BRSH and the MSP430 on the PCC</a:t>
            </a:r>
            <a:r>
              <a:rPr lang="en-US" baseline="0" dirty="0"/>
              <a:t> </a:t>
            </a:r>
            <a:r>
              <a:rPr lang="en-US" baseline="0" dirty="0" smtClean="0"/>
              <a:t>we used CCS</a:t>
            </a:r>
          </a:p>
          <a:p>
            <a:pPr marL="171450" indent="-171450">
              <a:buFont typeface="Arial" panose="020B0604020202020204" pitchFamily="34" charset="0"/>
              <a:buChar char="•"/>
            </a:pPr>
            <a:r>
              <a:rPr lang="en-US" baseline="0" dirty="0" smtClean="0"/>
              <a:t>We were very familiar with the IDE and Tool Suite and the Debugging Tools worked fairly well</a:t>
            </a:r>
          </a:p>
          <a:p>
            <a:pPr marL="171450" indent="-171450">
              <a:buFont typeface="Arial" panose="020B0604020202020204" pitchFamily="34" charset="0"/>
              <a:buChar char="•"/>
            </a:pPr>
            <a:r>
              <a:rPr lang="en-US" baseline="0" dirty="0" smtClean="0"/>
              <a:t>Finally we used QT for the BCI Development because it had several useful libraries when it came to implementing a multithreaded application</a:t>
            </a:r>
          </a:p>
          <a:p>
            <a:pPr marL="171450" indent="-171450">
              <a:buFont typeface="Arial" panose="020B0604020202020204" pitchFamily="34" charset="0"/>
              <a:buChar char="•"/>
            </a:pPr>
            <a:r>
              <a:rPr lang="en-US" baseline="0" dirty="0" smtClean="0"/>
              <a:t>Small learning curve since it uses C++</a:t>
            </a:r>
          </a:p>
          <a:p>
            <a:pPr marL="171450" indent="-171450">
              <a:buFont typeface="Arial" panose="020B0604020202020204" pitchFamily="34" charset="0"/>
              <a:buChar char="•"/>
            </a:pPr>
            <a:r>
              <a:rPr lang="en-US" baseline="0" dirty="0" smtClean="0"/>
              <a:t>And now I’ll pass it off to Aaron</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BD9FB8DD-67D1-43FB-972B-A32B35EE6BE6}" type="slidenum">
              <a:rPr lang="en-US" smtClean="0"/>
              <a:t>39</a:t>
            </a:fld>
            <a:endParaRPr lang="en-US"/>
          </a:p>
        </p:txBody>
      </p:sp>
    </p:spTree>
    <p:extLst>
      <p:ext uri="{BB962C8B-B14F-4D97-AF65-F5344CB8AC3E}">
        <p14:creationId xmlns:p14="http://schemas.microsoft.com/office/powerpoint/2010/main" val="98717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a:rPr>
              <a:t>45 Seconds</a:t>
            </a:r>
          </a:p>
          <a:p>
            <a:r>
              <a:rPr lang="en-US" dirty="0" smtClean="0">
                <a:latin typeface="Calibri"/>
              </a:rPr>
              <a:t>LEDs </a:t>
            </a:r>
            <a:r>
              <a:rPr lang="en-US" dirty="0">
                <a:latin typeface="Calibri"/>
              </a:rPr>
              <a:t>flashing at four different frequencies</a:t>
            </a:r>
          </a:p>
          <a:p>
            <a:r>
              <a:rPr lang="en-US" dirty="0">
                <a:latin typeface="Calibri"/>
              </a:rPr>
              <a:t>When focused on an LED the same frequency can be determined through </a:t>
            </a:r>
            <a:r>
              <a:rPr lang="en-US" dirty="0" smtClean="0">
                <a:latin typeface="Calibri"/>
              </a:rPr>
              <a:t>SSVEP</a:t>
            </a:r>
          </a:p>
          <a:p>
            <a:endParaRPr lang="en-US" dirty="0" smtClean="0">
              <a:latin typeface="Calibri"/>
            </a:endParaRPr>
          </a:p>
          <a:p>
            <a:r>
              <a:rPr lang="en-US" dirty="0" smtClean="0">
                <a:latin typeface="Calibri"/>
              </a:rPr>
              <a:t>Discuss Benefits</a:t>
            </a:r>
            <a:endParaRPr lang="en-US" dirty="0">
              <a:latin typeface="Calibri"/>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BD9FB8DD-67D1-43FB-972B-A32B35EE6BE6}" type="slidenum">
              <a:rPr lang="en-US" smtClean="0"/>
              <a:t>4</a:t>
            </a:fld>
            <a:endParaRPr lang="en-US"/>
          </a:p>
        </p:txBody>
      </p:sp>
    </p:spTree>
    <p:extLst>
      <p:ext uri="{BB962C8B-B14F-4D97-AF65-F5344CB8AC3E}">
        <p14:creationId xmlns:p14="http://schemas.microsoft.com/office/powerpoint/2010/main" val="1401522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40</a:t>
            </a:fld>
            <a:endParaRPr lang="en-US"/>
          </a:p>
        </p:txBody>
      </p:sp>
    </p:spTree>
    <p:extLst>
      <p:ext uri="{BB962C8B-B14F-4D97-AF65-F5344CB8AC3E}">
        <p14:creationId xmlns:p14="http://schemas.microsoft.com/office/powerpoint/2010/main" val="1598827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41</a:t>
            </a:fld>
            <a:endParaRPr lang="en-US"/>
          </a:p>
        </p:txBody>
      </p:sp>
    </p:spTree>
    <p:extLst>
      <p:ext uri="{BB962C8B-B14F-4D97-AF65-F5344CB8AC3E}">
        <p14:creationId xmlns:p14="http://schemas.microsoft.com/office/powerpoint/2010/main" val="38787988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42</a:t>
            </a:fld>
            <a:endParaRPr lang="en-US"/>
          </a:p>
        </p:txBody>
      </p:sp>
    </p:spTree>
    <p:extLst>
      <p:ext uri="{BB962C8B-B14F-4D97-AF65-F5344CB8AC3E}">
        <p14:creationId xmlns:p14="http://schemas.microsoft.com/office/powerpoint/2010/main" val="4651294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Seconds</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43</a:t>
            </a:fld>
            <a:endParaRPr lang="en-US"/>
          </a:p>
        </p:txBody>
      </p:sp>
    </p:spTree>
    <p:extLst>
      <p:ext uri="{BB962C8B-B14F-4D97-AF65-F5344CB8AC3E}">
        <p14:creationId xmlns:p14="http://schemas.microsoft.com/office/powerpoint/2010/main" val="39725282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a:rPr>
              <a:t>45</a:t>
            </a:r>
            <a:r>
              <a:rPr lang="en-US" baseline="0" dirty="0" smtClean="0">
                <a:latin typeface="Calibri"/>
              </a:rPr>
              <a:t> Seconds</a:t>
            </a:r>
            <a:endParaRPr lang="en-US" dirty="0" smtClean="0">
              <a:latin typeface="Calibri"/>
            </a:endParaRPr>
          </a:p>
          <a:p>
            <a:r>
              <a:rPr lang="en-US" dirty="0" err="1" smtClean="0">
                <a:latin typeface="Calibri"/>
              </a:rPr>
              <a:t>emokit</a:t>
            </a:r>
            <a:r>
              <a:rPr lang="en-US" dirty="0" smtClean="0">
                <a:latin typeface="Calibri"/>
              </a:rPr>
              <a:t> </a:t>
            </a:r>
            <a:r>
              <a:rPr lang="en-US" dirty="0">
                <a:latin typeface="Calibri"/>
              </a:rPr>
              <a:t>= the build process wasn't the same as a standard installation on a </a:t>
            </a:r>
            <a:r>
              <a:rPr lang="en-US" dirty="0" err="1">
                <a:latin typeface="Calibri"/>
              </a:rPr>
              <a:t>unix</a:t>
            </a:r>
            <a:r>
              <a:rPr lang="en-US" dirty="0">
                <a:latin typeface="Calibri"/>
              </a:rPr>
              <a:t> </a:t>
            </a:r>
            <a:r>
              <a:rPr lang="en-US" dirty="0" smtClean="0">
                <a:latin typeface="Calibri"/>
              </a:rPr>
              <a:t>environment</a:t>
            </a:r>
            <a:r>
              <a:rPr lang="en-US" dirty="0">
                <a:latin typeface="Calibri"/>
              </a:rPr>
              <a:t/>
            </a:r>
            <a:br>
              <a:rPr lang="en-US" dirty="0">
                <a:latin typeface="Calibri"/>
              </a:rPr>
            </a:br>
            <a:endParaRPr lang="en-US" dirty="0">
              <a:latin typeface="Calibri"/>
            </a:endParaRPr>
          </a:p>
          <a:p>
            <a:r>
              <a:rPr lang="en-US" dirty="0">
                <a:latin typeface="Calibri"/>
              </a:rPr>
              <a:t>Difficult with the limited amount of configurable pins on MSP430 to get configure the UART and 2 Hardware PWM Pins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BD9FB8DD-67D1-43FB-972B-A32B35EE6BE6}" type="slidenum">
              <a:rPr lang="en-US" smtClean="0"/>
              <a:t>44</a:t>
            </a:fld>
            <a:endParaRPr lang="en-US"/>
          </a:p>
        </p:txBody>
      </p:sp>
    </p:spTree>
    <p:extLst>
      <p:ext uri="{BB962C8B-B14F-4D97-AF65-F5344CB8AC3E}">
        <p14:creationId xmlns:p14="http://schemas.microsoft.com/office/powerpoint/2010/main" val="4138230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9FB8DD-67D1-43FB-972B-A32B35EE6BE6}" type="slidenum">
              <a:rPr lang="en-US" smtClean="0"/>
              <a:t>45</a:t>
            </a:fld>
            <a:endParaRPr lang="en-US"/>
          </a:p>
        </p:txBody>
      </p:sp>
    </p:spTree>
    <p:extLst>
      <p:ext uri="{BB962C8B-B14F-4D97-AF65-F5344CB8AC3E}">
        <p14:creationId xmlns:p14="http://schemas.microsoft.com/office/powerpoint/2010/main" val="25849239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47</a:t>
            </a:fld>
            <a:endParaRPr lang="en-US"/>
          </a:p>
        </p:txBody>
      </p:sp>
    </p:spTree>
    <p:extLst>
      <p:ext uri="{BB962C8B-B14F-4D97-AF65-F5344CB8AC3E}">
        <p14:creationId xmlns:p14="http://schemas.microsoft.com/office/powerpoint/2010/main" val="32452812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48</a:t>
            </a:fld>
            <a:endParaRPr lang="en-US"/>
          </a:p>
        </p:txBody>
      </p:sp>
    </p:spTree>
    <p:extLst>
      <p:ext uri="{BB962C8B-B14F-4D97-AF65-F5344CB8AC3E}">
        <p14:creationId xmlns:p14="http://schemas.microsoft.com/office/powerpoint/2010/main" val="14203124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50</a:t>
            </a:fld>
            <a:endParaRPr lang="en-US"/>
          </a:p>
        </p:txBody>
      </p:sp>
    </p:spTree>
    <p:extLst>
      <p:ext uri="{BB962C8B-B14F-4D97-AF65-F5344CB8AC3E}">
        <p14:creationId xmlns:p14="http://schemas.microsoft.com/office/powerpoint/2010/main" val="32344107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51</a:t>
            </a:fld>
            <a:endParaRPr lang="en-US"/>
          </a:p>
        </p:txBody>
      </p:sp>
    </p:spTree>
    <p:extLst>
      <p:ext uri="{BB962C8B-B14F-4D97-AF65-F5344CB8AC3E}">
        <p14:creationId xmlns:p14="http://schemas.microsoft.com/office/powerpoint/2010/main" val="15187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35 Seconds</a:t>
            </a:r>
          </a:p>
          <a:p>
            <a:pPr marL="171450" indent="-171450">
              <a:buFont typeface="Arial" panose="020B0604020202020204" pitchFamily="34" charset="0"/>
              <a:buChar char="•"/>
            </a:pPr>
            <a:r>
              <a:rPr lang="en-US" dirty="0"/>
              <a:t>Before</a:t>
            </a:r>
            <a:r>
              <a:rPr lang="en-US" baseline="0" dirty="0"/>
              <a:t> Mentioning any specific hardware, </a:t>
            </a:r>
            <a:r>
              <a:rPr lang="en-US" dirty="0"/>
              <a:t>here</a:t>
            </a:r>
            <a:r>
              <a:rPr lang="en-US" baseline="0" dirty="0"/>
              <a:t> is the Simplified Concept Diagram for our project design</a:t>
            </a:r>
          </a:p>
          <a:p>
            <a:pPr marL="171450" indent="-171450">
              <a:buFont typeface="Arial" panose="020B0604020202020204" pitchFamily="34" charset="0"/>
              <a:buChar char="•"/>
            </a:pPr>
            <a:r>
              <a:rPr lang="en-US" baseline="0" dirty="0"/>
              <a:t>Basically we have a Servo-Controlled Gimbal that Manipulates the Joystick of our Power Chair </a:t>
            </a:r>
          </a:p>
          <a:p>
            <a:pPr marL="171450" indent="-171450">
              <a:buFont typeface="Arial" panose="020B0604020202020204" pitchFamily="34" charset="0"/>
              <a:buChar char="•"/>
            </a:pPr>
            <a:r>
              <a:rPr lang="en-US" baseline="0" dirty="0"/>
              <a:t>Then we have custom electronics that allow us to decide between 3 different command options in parallel</a:t>
            </a:r>
          </a:p>
          <a:p>
            <a:pPr marL="628650" lvl="1" indent="-171450">
              <a:buFont typeface="Arial" panose="020B0604020202020204" pitchFamily="34" charset="0"/>
              <a:buChar char="•"/>
            </a:pPr>
            <a:r>
              <a:rPr lang="en-US" dirty="0"/>
              <a:t>Parse </a:t>
            </a:r>
            <a:r>
              <a:rPr lang="en-US" baseline="0" dirty="0" smtClean="0"/>
              <a:t>Data </a:t>
            </a:r>
            <a:r>
              <a:rPr lang="en-US" baseline="0" dirty="0"/>
              <a:t>sampled from the users scalp via EEG</a:t>
            </a:r>
          </a:p>
          <a:p>
            <a:pPr marL="628650" lvl="1" indent="-171450">
              <a:buFont typeface="Arial" panose="020B0604020202020204" pitchFamily="34" charset="0"/>
              <a:buChar char="•"/>
            </a:pPr>
            <a:r>
              <a:rPr lang="en-US" baseline="0" dirty="0"/>
              <a:t>Remote commands through Bluetooth via Android Device</a:t>
            </a:r>
          </a:p>
          <a:p>
            <a:pPr marL="628650" lvl="1" indent="-171450">
              <a:buFont typeface="Arial" panose="020B0604020202020204" pitchFamily="34" charset="0"/>
              <a:buChar char="•"/>
            </a:pPr>
            <a:r>
              <a:rPr lang="en-US" baseline="0" dirty="0"/>
              <a:t>Peripheral Sensor Data (Specifically 2 Ultrasonic Range Finders and a GPS Module</a:t>
            </a:r>
          </a:p>
          <a:p>
            <a:pPr marL="0" lvl="0" indent="0">
              <a:buFont typeface="Arial" panose="020B0604020202020204" pitchFamily="34" charset="0"/>
              <a:buNone/>
            </a:pPr>
            <a:endParaRPr lang="en-US" baseline="0" dirty="0"/>
          </a:p>
          <a:p>
            <a:pPr marL="171450" lvl="0"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5</a:t>
            </a:fld>
            <a:endParaRPr lang="en-US"/>
          </a:p>
        </p:txBody>
      </p:sp>
    </p:spTree>
    <p:extLst>
      <p:ext uri="{BB962C8B-B14F-4D97-AF65-F5344CB8AC3E}">
        <p14:creationId xmlns:p14="http://schemas.microsoft.com/office/powerpoint/2010/main" val="4455495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52</a:t>
            </a:fld>
            <a:endParaRPr lang="en-US"/>
          </a:p>
        </p:txBody>
      </p:sp>
    </p:spTree>
    <p:extLst>
      <p:ext uri="{BB962C8B-B14F-4D97-AF65-F5344CB8AC3E}">
        <p14:creationId xmlns:p14="http://schemas.microsoft.com/office/powerpoint/2010/main" val="25264343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53</a:t>
            </a:fld>
            <a:endParaRPr lang="en-US"/>
          </a:p>
        </p:txBody>
      </p:sp>
    </p:spTree>
    <p:extLst>
      <p:ext uri="{BB962C8B-B14F-4D97-AF65-F5344CB8AC3E}">
        <p14:creationId xmlns:p14="http://schemas.microsoft.com/office/powerpoint/2010/main" val="7160364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9FB8DD-67D1-43FB-972B-A32B35EE6BE6}" type="slidenum">
              <a:rPr lang="en-US" smtClean="0"/>
              <a:t>55</a:t>
            </a:fld>
            <a:endParaRPr lang="en-US"/>
          </a:p>
        </p:txBody>
      </p:sp>
    </p:spTree>
    <p:extLst>
      <p:ext uri="{BB962C8B-B14F-4D97-AF65-F5344CB8AC3E}">
        <p14:creationId xmlns:p14="http://schemas.microsoft.com/office/powerpoint/2010/main" val="2881449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20 Seconds</a:t>
            </a:r>
          </a:p>
          <a:p>
            <a:pPr marL="171450" indent="-171450">
              <a:buFont typeface="Arial" panose="020B0604020202020204" pitchFamily="34" charset="0"/>
              <a:buChar char="•"/>
            </a:pPr>
            <a:r>
              <a:rPr lang="en-US" dirty="0" smtClean="0"/>
              <a:t>Here are some of our major</a:t>
            </a:r>
            <a:r>
              <a:rPr lang="en-US" baseline="0" dirty="0" smtClean="0"/>
              <a:t> project requirements</a:t>
            </a:r>
          </a:p>
          <a:p>
            <a:pPr marL="171450" indent="-171450">
              <a:buFont typeface="Arial" panose="020B0604020202020204" pitchFamily="34" charset="0"/>
              <a:buChar char="•"/>
            </a:pPr>
            <a:r>
              <a:rPr lang="en-US" baseline="0" dirty="0" smtClean="0"/>
              <a:t>We have to generate 4 different flashing frequencies that can be distinguished by the user (Research) </a:t>
            </a:r>
            <a:endParaRPr lang="en-US" baseline="0" dirty="0" smtClean="0"/>
          </a:p>
          <a:p>
            <a:pPr marL="171450" indent="-171450">
              <a:buFont typeface="Arial" panose="020B0604020202020204" pitchFamily="34" charset="0"/>
              <a:buChar char="•"/>
            </a:pPr>
            <a:r>
              <a:rPr lang="en-US" baseline="0" dirty="0" smtClean="0"/>
              <a:t>The Final Frequencies we chose are show in the table here</a:t>
            </a:r>
            <a:endParaRPr lang="en-US" baseline="0" dirty="0" smtClean="0"/>
          </a:p>
          <a:p>
            <a:pPr marL="171450" indent="-171450">
              <a:buFont typeface="Arial" panose="020B0604020202020204" pitchFamily="34" charset="0"/>
              <a:buChar char="•"/>
            </a:pPr>
            <a:r>
              <a:rPr lang="en-US" baseline="0" dirty="0" smtClean="0"/>
              <a:t>Our Research indicated that we </a:t>
            </a:r>
            <a:r>
              <a:rPr lang="en-US" baseline="0" dirty="0" smtClean="0"/>
              <a:t>needed to keep the frequencies low and provide a small cushion between each of them</a:t>
            </a:r>
            <a:endParaRPr lang="en-US" baseline="0" dirty="0"/>
          </a:p>
          <a:p>
            <a:pPr marL="171450" indent="-171450">
              <a:buFont typeface="Arial" panose="020B0604020202020204" pitchFamily="34" charset="0"/>
              <a:buChar char="•"/>
            </a:pPr>
            <a:r>
              <a:rPr lang="en-US" baseline="0" dirty="0" smtClean="0"/>
              <a:t>We want to be able to accept commands from any of our sources within half a second</a:t>
            </a:r>
          </a:p>
        </p:txBody>
      </p:sp>
      <p:sp>
        <p:nvSpPr>
          <p:cNvPr id="4" name="Slide Number Placeholder 3"/>
          <p:cNvSpPr>
            <a:spLocks noGrp="1"/>
          </p:cNvSpPr>
          <p:nvPr>
            <p:ph type="sldNum" sz="quarter" idx="10"/>
          </p:nvPr>
        </p:nvSpPr>
        <p:spPr/>
        <p:txBody>
          <a:bodyPr/>
          <a:lstStyle/>
          <a:p>
            <a:fld id="{BD9FB8DD-67D1-43FB-972B-A32B35EE6BE6}" type="slidenum">
              <a:rPr lang="en-US" smtClean="0"/>
              <a:t>6</a:t>
            </a:fld>
            <a:endParaRPr lang="en-US"/>
          </a:p>
        </p:txBody>
      </p:sp>
    </p:spTree>
    <p:extLst>
      <p:ext uri="{BB962C8B-B14F-4D97-AF65-F5344CB8AC3E}">
        <p14:creationId xmlns:p14="http://schemas.microsoft.com/office/powerpoint/2010/main" val="245563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Seconds</a:t>
            </a:r>
          </a:p>
          <a:p>
            <a:pPr marL="171450" indent="-171450">
              <a:buFont typeface="Arial" panose="020B0604020202020204" pitchFamily="34" charset="0"/>
              <a:buChar char="•"/>
            </a:pPr>
            <a:r>
              <a:rPr lang="en-US" dirty="0" smtClean="0"/>
              <a:t>Most</a:t>
            </a:r>
            <a:r>
              <a:rPr lang="en-US" baseline="0" dirty="0" smtClean="0"/>
              <a:t> of the specifications here were just derived from the hardware</a:t>
            </a:r>
          </a:p>
          <a:p>
            <a:pPr marL="171450" indent="-171450">
              <a:buFont typeface="Arial" panose="020B0604020202020204" pitchFamily="34" charset="0"/>
              <a:buChar char="•"/>
            </a:pPr>
            <a:r>
              <a:rPr lang="en-US" baseline="0" dirty="0" smtClean="0"/>
              <a:t>Maximum user weight comes from the Power Chair we’re using</a:t>
            </a:r>
          </a:p>
          <a:p>
            <a:pPr marL="171450" indent="-171450">
              <a:buFont typeface="Arial" panose="020B0604020202020204" pitchFamily="34" charset="0"/>
              <a:buChar char="•"/>
            </a:pPr>
            <a:r>
              <a:rPr lang="en-US" baseline="0" dirty="0" smtClean="0"/>
              <a:t>Min/Max LED Frequency is most effective from our research </a:t>
            </a:r>
          </a:p>
          <a:p>
            <a:pPr marL="171450" indent="-171450">
              <a:buFont typeface="Arial" panose="020B0604020202020204" pitchFamily="34" charset="0"/>
              <a:buChar char="•"/>
            </a:pPr>
            <a:r>
              <a:rPr lang="en-US" baseline="0" dirty="0" smtClean="0"/>
              <a:t>Sampling Rate of 128 Samples Per Second is from the EEG were using so we just match that in our software</a:t>
            </a:r>
          </a:p>
        </p:txBody>
      </p:sp>
      <p:sp>
        <p:nvSpPr>
          <p:cNvPr id="4" name="Slide Number Placeholder 3"/>
          <p:cNvSpPr>
            <a:spLocks noGrp="1"/>
          </p:cNvSpPr>
          <p:nvPr>
            <p:ph type="sldNum" sz="quarter" idx="10"/>
          </p:nvPr>
        </p:nvSpPr>
        <p:spPr/>
        <p:txBody>
          <a:bodyPr/>
          <a:lstStyle/>
          <a:p>
            <a:fld id="{BD9FB8DD-67D1-43FB-972B-A32B35EE6BE6}" type="slidenum">
              <a:rPr lang="en-US" smtClean="0"/>
              <a:t>7</a:t>
            </a:fld>
            <a:endParaRPr lang="en-US"/>
          </a:p>
        </p:txBody>
      </p:sp>
    </p:spTree>
    <p:extLst>
      <p:ext uri="{BB962C8B-B14F-4D97-AF65-F5344CB8AC3E}">
        <p14:creationId xmlns:p14="http://schemas.microsoft.com/office/powerpoint/2010/main" val="137015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Seconds</a:t>
            </a:r>
          </a:p>
          <a:p>
            <a:pPr marL="171450" indent="-171450">
              <a:buFont typeface="Arial" panose="020B0604020202020204" pitchFamily="34" charset="0"/>
              <a:buChar char="•"/>
            </a:pPr>
            <a:r>
              <a:rPr lang="en-US" dirty="0" smtClean="0"/>
              <a:t>This is Quick</a:t>
            </a:r>
            <a:r>
              <a:rPr lang="en-US" baseline="0" dirty="0" smtClean="0"/>
              <a:t> Summary of all the Hardware and Software items we are going to discuss</a:t>
            </a:r>
          </a:p>
          <a:p>
            <a:pPr marL="171450" indent="-171450">
              <a:buFont typeface="Arial" panose="020B0604020202020204" pitchFamily="34" charset="0"/>
              <a:buChar char="•"/>
            </a:pPr>
            <a:r>
              <a:rPr lang="en-US" baseline="0" dirty="0" smtClean="0"/>
              <a:t>We split our design into 5 major hardware sections</a:t>
            </a:r>
          </a:p>
          <a:p>
            <a:pPr marL="171450" indent="-171450">
              <a:buFont typeface="Arial" panose="020B0604020202020204" pitchFamily="34" charset="0"/>
              <a:buChar char="•"/>
            </a:pPr>
            <a:r>
              <a:rPr lang="en-US" baseline="0" dirty="0" smtClean="0"/>
              <a:t>Distributed between those sections we have 4 microcontrollers, our Emotiv EEG Headset, the Servo-Controlled Gimbal, and of course the Power Chair</a:t>
            </a:r>
          </a:p>
          <a:p>
            <a:pPr marL="171450" indent="-171450">
              <a:buFont typeface="Arial" panose="020B0604020202020204" pitchFamily="34" charset="0"/>
              <a:buChar char="•"/>
            </a:pPr>
            <a:r>
              <a:rPr lang="en-US" baseline="0" dirty="0" smtClean="0"/>
              <a:t>We have independent software blocks functioning on each microcontroller as well as the Mobile device and connect each them through simple message passing</a:t>
            </a:r>
          </a:p>
          <a:p>
            <a:pPr marL="171450" indent="-171450">
              <a:buFont typeface="Arial" panose="020B0604020202020204" pitchFamily="34" charset="0"/>
              <a:buChar char="•"/>
            </a:pPr>
            <a:r>
              <a:rPr lang="en-US" baseline="0" dirty="0" smtClean="0"/>
              <a:t>Cameron will go into more detail on each hardware item now  </a:t>
            </a:r>
            <a:endParaRPr lang="en-US" dirty="0"/>
          </a:p>
        </p:txBody>
      </p:sp>
      <p:sp>
        <p:nvSpPr>
          <p:cNvPr id="4" name="Slide Number Placeholder 3"/>
          <p:cNvSpPr>
            <a:spLocks noGrp="1"/>
          </p:cNvSpPr>
          <p:nvPr>
            <p:ph type="sldNum" sz="quarter" idx="10"/>
          </p:nvPr>
        </p:nvSpPr>
        <p:spPr/>
        <p:txBody>
          <a:bodyPr/>
          <a:lstStyle/>
          <a:p>
            <a:fld id="{BD9FB8DD-67D1-43FB-972B-A32B35EE6BE6}" type="slidenum">
              <a:rPr lang="en-US" smtClean="0"/>
              <a:t>8</a:t>
            </a:fld>
            <a:endParaRPr lang="en-US"/>
          </a:p>
        </p:txBody>
      </p:sp>
    </p:spTree>
    <p:extLst>
      <p:ext uri="{BB962C8B-B14F-4D97-AF65-F5344CB8AC3E}">
        <p14:creationId xmlns:p14="http://schemas.microsoft.com/office/powerpoint/2010/main" val="1794378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9FB8DD-67D1-43FB-972B-A32B35EE6BE6}" type="slidenum">
              <a:rPr lang="en-US" smtClean="0"/>
              <a:t>9</a:t>
            </a:fld>
            <a:endParaRPr lang="en-US"/>
          </a:p>
        </p:txBody>
      </p:sp>
    </p:spTree>
    <p:extLst>
      <p:ext uri="{BB962C8B-B14F-4D97-AF65-F5344CB8AC3E}">
        <p14:creationId xmlns:p14="http://schemas.microsoft.com/office/powerpoint/2010/main" val="4289756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DF3B701F-72FD-4351-ADA8-CB31FC2B761A}" type="datetimeFigureOut">
              <a:rPr lang="en-US" smtClean="0"/>
              <a:pPr/>
              <a:t>12/1/2015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024EE92-BDB3-4A76-82AB-94D120334761}" type="slidenum">
              <a:rPr lang="en-US" smtClean="0"/>
              <a:pPr/>
              <a:t>‹#›</a:t>
            </a:fld>
            <a:endParaRPr lang="en-US"/>
          </a:p>
        </p:txBody>
      </p:sp>
    </p:spTree>
    <p:extLst>
      <p:ext uri="{BB962C8B-B14F-4D97-AF65-F5344CB8AC3E}">
        <p14:creationId xmlns:p14="http://schemas.microsoft.com/office/powerpoint/2010/main" val="2066664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B701F-72FD-4351-ADA8-CB31FC2B761A}"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4EE92-BDB3-4A76-82AB-94D120334761}" type="slidenum">
              <a:rPr lang="en-US" smtClean="0"/>
              <a:pPr/>
              <a:t>‹#›</a:t>
            </a:fld>
            <a:endParaRPr lang="en-US"/>
          </a:p>
        </p:txBody>
      </p:sp>
    </p:spTree>
    <p:extLst>
      <p:ext uri="{BB962C8B-B14F-4D97-AF65-F5344CB8AC3E}">
        <p14:creationId xmlns:p14="http://schemas.microsoft.com/office/powerpoint/2010/main" val="2046221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B701F-72FD-4351-ADA8-CB31FC2B761A}"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4EE92-BDB3-4A76-82AB-94D120334761}" type="slidenum">
              <a:rPr lang="en-US" smtClean="0"/>
              <a:pPr/>
              <a:t>‹#›</a:t>
            </a:fld>
            <a:endParaRPr lang="en-US"/>
          </a:p>
        </p:txBody>
      </p:sp>
    </p:spTree>
    <p:extLst>
      <p:ext uri="{BB962C8B-B14F-4D97-AF65-F5344CB8AC3E}">
        <p14:creationId xmlns:p14="http://schemas.microsoft.com/office/powerpoint/2010/main" val="866822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B701F-72FD-4351-ADA8-CB31FC2B761A}"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4EE92-BDB3-4A76-82AB-94D120334761}"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22984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B701F-72FD-4351-ADA8-CB31FC2B761A}"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4EE92-BDB3-4A76-82AB-94D120334761}" type="slidenum">
              <a:rPr lang="en-US" smtClean="0"/>
              <a:pPr/>
              <a:t>‹#›</a:t>
            </a:fld>
            <a:endParaRPr lang="en-US"/>
          </a:p>
        </p:txBody>
      </p:sp>
    </p:spTree>
    <p:extLst>
      <p:ext uri="{BB962C8B-B14F-4D97-AF65-F5344CB8AC3E}">
        <p14:creationId xmlns:p14="http://schemas.microsoft.com/office/powerpoint/2010/main" val="147908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F3B701F-72FD-4351-ADA8-CB31FC2B761A}" type="datetimeFigureOut">
              <a:rPr lang="en-US" smtClean="0"/>
              <a:pPr/>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4EE92-BDB3-4A76-82AB-94D120334761}" type="slidenum">
              <a:rPr lang="en-US" smtClean="0"/>
              <a:pPr/>
              <a:t>‹#›</a:t>
            </a:fld>
            <a:endParaRPr lang="en-US"/>
          </a:p>
        </p:txBody>
      </p:sp>
    </p:spTree>
    <p:extLst>
      <p:ext uri="{BB962C8B-B14F-4D97-AF65-F5344CB8AC3E}">
        <p14:creationId xmlns:p14="http://schemas.microsoft.com/office/powerpoint/2010/main" val="3343535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F3B701F-72FD-4351-ADA8-CB31FC2B761A}" type="datetimeFigureOut">
              <a:rPr lang="en-US" smtClean="0"/>
              <a:pPr/>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4EE92-BDB3-4A76-82AB-94D120334761}" type="slidenum">
              <a:rPr lang="en-US" smtClean="0"/>
              <a:pPr/>
              <a:t>‹#›</a:t>
            </a:fld>
            <a:endParaRPr lang="en-US"/>
          </a:p>
        </p:txBody>
      </p:sp>
    </p:spTree>
    <p:extLst>
      <p:ext uri="{BB962C8B-B14F-4D97-AF65-F5344CB8AC3E}">
        <p14:creationId xmlns:p14="http://schemas.microsoft.com/office/powerpoint/2010/main" val="16577381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3B701F-72FD-4351-ADA8-CB31FC2B761A}"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4EE92-BDB3-4A76-82AB-94D120334761}" type="slidenum">
              <a:rPr lang="en-US" smtClean="0"/>
              <a:pPr/>
              <a:t>‹#›</a:t>
            </a:fld>
            <a:endParaRPr lang="en-US"/>
          </a:p>
        </p:txBody>
      </p:sp>
    </p:spTree>
    <p:extLst>
      <p:ext uri="{BB962C8B-B14F-4D97-AF65-F5344CB8AC3E}">
        <p14:creationId xmlns:p14="http://schemas.microsoft.com/office/powerpoint/2010/main" val="936212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3B701F-72FD-4351-ADA8-CB31FC2B761A}"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4EE92-BDB3-4A76-82AB-94D120334761}" type="slidenum">
              <a:rPr lang="en-US" smtClean="0"/>
              <a:pPr/>
              <a:t>‹#›</a:t>
            </a:fld>
            <a:endParaRPr lang="en-US"/>
          </a:p>
        </p:txBody>
      </p:sp>
    </p:spTree>
    <p:extLst>
      <p:ext uri="{BB962C8B-B14F-4D97-AF65-F5344CB8AC3E}">
        <p14:creationId xmlns:p14="http://schemas.microsoft.com/office/powerpoint/2010/main" val="649459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3B701F-72FD-4351-ADA8-CB31FC2B761A}"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4EE92-BDB3-4A76-82AB-94D120334761}" type="slidenum">
              <a:rPr lang="en-US" smtClean="0"/>
              <a:pPr/>
              <a:t>‹#›</a:t>
            </a:fld>
            <a:endParaRPr lang="en-US"/>
          </a:p>
        </p:txBody>
      </p:sp>
    </p:spTree>
    <p:extLst>
      <p:ext uri="{BB962C8B-B14F-4D97-AF65-F5344CB8AC3E}">
        <p14:creationId xmlns:p14="http://schemas.microsoft.com/office/powerpoint/2010/main" val="3999050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B701F-72FD-4351-ADA8-CB31FC2B761A}"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4EE92-BDB3-4A76-82AB-94D120334761}" type="slidenum">
              <a:rPr lang="en-US" smtClean="0"/>
              <a:pPr/>
              <a:t>‹#›</a:t>
            </a:fld>
            <a:endParaRPr lang="en-US"/>
          </a:p>
        </p:txBody>
      </p:sp>
    </p:spTree>
    <p:extLst>
      <p:ext uri="{BB962C8B-B14F-4D97-AF65-F5344CB8AC3E}">
        <p14:creationId xmlns:p14="http://schemas.microsoft.com/office/powerpoint/2010/main" val="1743957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3B701F-72FD-4351-ADA8-CB31FC2B761A}"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4EE92-BDB3-4A76-82AB-94D120334761}" type="slidenum">
              <a:rPr lang="en-US" smtClean="0"/>
              <a:pPr/>
              <a:t>‹#›</a:t>
            </a:fld>
            <a:endParaRPr lang="en-US"/>
          </a:p>
        </p:txBody>
      </p:sp>
    </p:spTree>
    <p:extLst>
      <p:ext uri="{BB962C8B-B14F-4D97-AF65-F5344CB8AC3E}">
        <p14:creationId xmlns:p14="http://schemas.microsoft.com/office/powerpoint/2010/main" val="2888021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3B701F-72FD-4351-ADA8-CB31FC2B761A}" type="datetimeFigureOut">
              <a:rPr lang="en-US" smtClean="0"/>
              <a:pPr/>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4EE92-BDB3-4A76-82AB-94D120334761}" type="slidenum">
              <a:rPr lang="en-US" smtClean="0"/>
              <a:pPr/>
              <a:t>‹#›</a:t>
            </a:fld>
            <a:endParaRPr lang="en-US"/>
          </a:p>
        </p:txBody>
      </p:sp>
    </p:spTree>
    <p:extLst>
      <p:ext uri="{BB962C8B-B14F-4D97-AF65-F5344CB8AC3E}">
        <p14:creationId xmlns:p14="http://schemas.microsoft.com/office/powerpoint/2010/main" val="3911384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3B701F-72FD-4351-ADA8-CB31FC2B761A}" type="datetimeFigureOut">
              <a:rPr lang="en-US" smtClean="0"/>
              <a:pPr/>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4EE92-BDB3-4A76-82AB-94D120334761}" type="slidenum">
              <a:rPr lang="en-US" smtClean="0"/>
              <a:pPr/>
              <a:t>‹#›</a:t>
            </a:fld>
            <a:endParaRPr lang="en-US"/>
          </a:p>
        </p:txBody>
      </p:sp>
    </p:spTree>
    <p:extLst>
      <p:ext uri="{BB962C8B-B14F-4D97-AF65-F5344CB8AC3E}">
        <p14:creationId xmlns:p14="http://schemas.microsoft.com/office/powerpoint/2010/main" val="4091069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B701F-72FD-4351-ADA8-CB31FC2B761A}" type="datetimeFigureOut">
              <a:rPr lang="en-US" smtClean="0"/>
              <a:pPr/>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24EE92-BDB3-4A76-82AB-94D120334761}" type="slidenum">
              <a:rPr lang="en-US" smtClean="0"/>
              <a:pPr/>
              <a:t>‹#›</a:t>
            </a:fld>
            <a:endParaRPr lang="en-US"/>
          </a:p>
        </p:txBody>
      </p:sp>
    </p:spTree>
    <p:extLst>
      <p:ext uri="{BB962C8B-B14F-4D97-AF65-F5344CB8AC3E}">
        <p14:creationId xmlns:p14="http://schemas.microsoft.com/office/powerpoint/2010/main" val="4271781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B701F-72FD-4351-ADA8-CB31FC2B761A}"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4EE92-BDB3-4A76-82AB-94D120334761}" type="slidenum">
              <a:rPr lang="en-US" smtClean="0"/>
              <a:pPr/>
              <a:t>‹#›</a:t>
            </a:fld>
            <a:endParaRPr lang="en-US"/>
          </a:p>
        </p:txBody>
      </p:sp>
    </p:spTree>
    <p:extLst>
      <p:ext uri="{BB962C8B-B14F-4D97-AF65-F5344CB8AC3E}">
        <p14:creationId xmlns:p14="http://schemas.microsoft.com/office/powerpoint/2010/main" val="32673727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B701F-72FD-4351-ADA8-CB31FC2B761A}"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4EE92-BDB3-4A76-82AB-94D120334761}" type="slidenum">
              <a:rPr lang="en-US" smtClean="0"/>
              <a:pPr/>
              <a:t>‹#›</a:t>
            </a:fld>
            <a:endParaRPr lang="en-US"/>
          </a:p>
        </p:txBody>
      </p:sp>
    </p:spTree>
    <p:extLst>
      <p:ext uri="{BB962C8B-B14F-4D97-AF65-F5344CB8AC3E}">
        <p14:creationId xmlns:p14="http://schemas.microsoft.com/office/powerpoint/2010/main" val="844656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F3B701F-72FD-4351-ADA8-CB31FC2B761A}" type="datetimeFigureOut">
              <a:rPr lang="en-US" smtClean="0"/>
              <a:pPr/>
              <a:t>12/1/2015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024EE92-BDB3-4A76-82AB-94D120334761}" type="slidenum">
              <a:rPr lang="en-US" smtClean="0"/>
              <a:pPr/>
              <a:t>‹#›</a:t>
            </a:fld>
            <a:endParaRPr lang="en-US"/>
          </a:p>
        </p:txBody>
      </p:sp>
    </p:spTree>
    <p:extLst>
      <p:ext uri="{BB962C8B-B14F-4D97-AF65-F5344CB8AC3E}">
        <p14:creationId xmlns:p14="http://schemas.microsoft.com/office/powerpoint/2010/main" val="2899250442"/>
      </p:ext>
    </p:extLst>
  </p:cSld>
  <p:clrMap bg1="dk1" tx1="lt1" bg2="dk2" tx2="lt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 id="2147484198" r:id="rId14"/>
    <p:sldLayoutId id="2147484199" r:id="rId15"/>
    <p:sldLayoutId id="2147484200" r:id="rId16"/>
    <p:sldLayoutId id="2147484201" r:id="rId1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3" Type="http://schemas.openxmlformats.org/officeDocument/2006/relationships/image" Target="../media/image11.emf"/><Relationship Id="rId7" Type="http://schemas.openxmlformats.org/officeDocument/2006/relationships/image" Target="../media/image15.emf"/><Relationship Id="rId12"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5" Type="http://schemas.openxmlformats.org/officeDocument/2006/relationships/image" Target="../media/image23.png"/><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 Id="rId1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26.emf"/><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ext Box 1"/>
          <p:cNvSpPr txBox="1"/>
          <p:nvPr/>
        </p:nvSpPr>
        <p:spPr>
          <a:xfrm>
            <a:off x="3468124" y="194657"/>
            <a:ext cx="6688157" cy="997898"/>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1400"/>
              </a:spcBef>
              <a:spcAft>
                <a:spcPts val="600"/>
              </a:spcAft>
            </a:pPr>
            <a:r>
              <a:rPr lang="en-US" sz="6000" b="1" smtClean="0">
                <a:ln w="6731" cap="flat" cmpd="sng" algn="ctr">
                  <a:solidFill>
                    <a:srgbClr val="FFC000"/>
                  </a:solidFill>
                  <a:prstDash val="solid"/>
                  <a:round/>
                </a:ln>
                <a:solidFill>
                  <a:srgbClr val="000000"/>
                </a:solidFill>
                <a:effectLst>
                  <a:outerShdw dist="38100" dir="2700000" algn="bl">
                    <a:schemeClr val="bg1">
                      <a:lumMod val="5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S.M.A.R.T.-CHAIR</a:t>
            </a:r>
            <a:endParaRPr lang="en-US" sz="1400">
              <a:solidFill>
                <a:srgbClr val="000000"/>
              </a:solidFill>
              <a:effectLst/>
              <a:latin typeface="Times New Roman" panose="02020603050405020304" pitchFamily="18" charset="0"/>
              <a:ea typeface="Times New Roman" panose="02020603050405020304" pitchFamily="18" charset="0"/>
              <a:cs typeface="Lohit Hindi"/>
            </a:endParaRPr>
          </a:p>
        </p:txBody>
      </p:sp>
      <p:sp>
        <p:nvSpPr>
          <p:cNvPr id="7" name="Rectangle 6"/>
          <p:cNvSpPr/>
          <p:nvPr/>
        </p:nvSpPr>
        <p:spPr>
          <a:xfrm>
            <a:off x="2645495" y="1097898"/>
            <a:ext cx="8431405" cy="400110"/>
          </a:xfrm>
          <a:prstGeom prst="rect">
            <a:avLst/>
          </a:prstGeom>
        </p:spPr>
        <p:txBody>
          <a:bodyPr wrap="square">
            <a:spAutoFit/>
          </a:bodyPr>
          <a:lstStyle/>
          <a:p>
            <a:pPr algn="just">
              <a:spcAft>
                <a:spcPts val="600"/>
              </a:spcAft>
            </a:pPr>
            <a:r>
              <a:rPr lang="en-US" sz="2000" b="1" dirty="0">
                <a:ln>
                  <a:solidFill>
                    <a:schemeClr val="bg1"/>
                  </a:solidFill>
                </a:ln>
                <a:solidFill>
                  <a:srgbClr val="FFC000"/>
                </a:solidFill>
                <a:effectLst/>
                <a:latin typeface="Arial Black" panose="020B0A04020102020204" pitchFamily="34" charset="0"/>
                <a:ea typeface="Times New Roman" panose="02020603050405020304" pitchFamily="18" charset="0"/>
                <a:cs typeface="Times New Roman" panose="02020603050405020304" pitchFamily="18" charset="0"/>
              </a:rPr>
              <a:t>S</a:t>
            </a:r>
            <a:r>
              <a:rPr lang="en-US" sz="2000" dirty="0">
                <a:ln>
                  <a:solidFill>
                    <a:schemeClr val="bg1"/>
                  </a:solidFill>
                </a:ln>
                <a:solidFill>
                  <a:srgbClr val="FFC000"/>
                </a:solidFill>
                <a:effectLst/>
                <a:latin typeface="Arial Black" panose="020B0A04020102020204" pitchFamily="34" charset="0"/>
                <a:ea typeface="Times New Roman" panose="02020603050405020304" pitchFamily="18" charset="0"/>
                <a:cs typeface="Times New Roman" panose="02020603050405020304" pitchFamily="18" charset="0"/>
              </a:rPr>
              <a:t>ensor &amp; </a:t>
            </a:r>
            <a:r>
              <a:rPr lang="en-US" sz="2000" b="1" dirty="0">
                <a:ln>
                  <a:solidFill>
                    <a:schemeClr val="bg1"/>
                  </a:solidFill>
                </a:ln>
                <a:solidFill>
                  <a:srgbClr val="FFC000"/>
                </a:solidFill>
                <a:effectLst/>
                <a:latin typeface="Arial Black" panose="020B0A04020102020204" pitchFamily="34" charset="0"/>
                <a:ea typeface="Times New Roman" panose="02020603050405020304" pitchFamily="18" charset="0"/>
                <a:cs typeface="Times New Roman" panose="02020603050405020304" pitchFamily="18" charset="0"/>
              </a:rPr>
              <a:t>M</a:t>
            </a:r>
            <a:r>
              <a:rPr lang="en-US" sz="2000" dirty="0">
                <a:ln>
                  <a:solidFill>
                    <a:schemeClr val="bg1"/>
                  </a:solidFill>
                </a:ln>
                <a:solidFill>
                  <a:srgbClr val="FFC000"/>
                </a:solidFill>
                <a:effectLst/>
                <a:latin typeface="Arial Black" panose="020B0A04020102020204" pitchFamily="34" charset="0"/>
                <a:ea typeface="Times New Roman" panose="02020603050405020304" pitchFamily="18" charset="0"/>
                <a:cs typeface="Times New Roman" panose="02020603050405020304" pitchFamily="18" charset="0"/>
              </a:rPr>
              <a:t>ind </a:t>
            </a:r>
            <a:r>
              <a:rPr lang="en-US" sz="2000" b="1" dirty="0">
                <a:ln>
                  <a:solidFill>
                    <a:schemeClr val="bg1"/>
                  </a:solidFill>
                </a:ln>
                <a:solidFill>
                  <a:srgbClr val="FFC000"/>
                </a:solidFill>
                <a:effectLst/>
                <a:latin typeface="Arial Black" panose="020B0A04020102020204" pitchFamily="34" charset="0"/>
                <a:ea typeface="Times New Roman" panose="02020603050405020304" pitchFamily="18" charset="0"/>
                <a:cs typeface="Times New Roman" panose="02020603050405020304" pitchFamily="18" charset="0"/>
              </a:rPr>
              <a:t>A</a:t>
            </a:r>
            <a:r>
              <a:rPr lang="en-US" sz="2000" dirty="0">
                <a:ln>
                  <a:solidFill>
                    <a:schemeClr val="bg1"/>
                  </a:solidFill>
                </a:ln>
                <a:solidFill>
                  <a:srgbClr val="FFC000"/>
                </a:solidFill>
                <a:effectLst/>
                <a:latin typeface="Arial Black" panose="020B0A04020102020204" pitchFamily="34" charset="0"/>
                <a:ea typeface="Times New Roman" panose="02020603050405020304" pitchFamily="18" charset="0"/>
                <a:cs typeface="Times New Roman" panose="02020603050405020304" pitchFamily="18" charset="0"/>
              </a:rPr>
              <a:t>utomated </a:t>
            </a:r>
            <a:r>
              <a:rPr lang="en-US" sz="2000" b="1" dirty="0">
                <a:ln>
                  <a:solidFill>
                    <a:schemeClr val="bg1"/>
                  </a:solidFill>
                </a:ln>
                <a:solidFill>
                  <a:srgbClr val="FFC000"/>
                </a:solidFill>
                <a:effectLst/>
                <a:latin typeface="Arial Black" panose="020B0A04020102020204" pitchFamily="34" charset="0"/>
                <a:ea typeface="Times New Roman" panose="02020603050405020304" pitchFamily="18" charset="0"/>
                <a:cs typeface="Times New Roman" panose="02020603050405020304" pitchFamily="18" charset="0"/>
              </a:rPr>
              <a:t>R</a:t>
            </a:r>
            <a:r>
              <a:rPr lang="en-US" sz="2000" dirty="0">
                <a:ln>
                  <a:solidFill>
                    <a:schemeClr val="bg1"/>
                  </a:solidFill>
                </a:ln>
                <a:solidFill>
                  <a:srgbClr val="FFC000"/>
                </a:solidFill>
                <a:effectLst/>
                <a:latin typeface="Arial Black" panose="020B0A04020102020204" pitchFamily="34" charset="0"/>
                <a:ea typeface="Times New Roman" panose="02020603050405020304" pitchFamily="18" charset="0"/>
                <a:cs typeface="Times New Roman" panose="02020603050405020304" pitchFamily="18" charset="0"/>
              </a:rPr>
              <a:t>emote </a:t>
            </a:r>
            <a:r>
              <a:rPr lang="en-US" sz="2000" b="1" dirty="0">
                <a:ln>
                  <a:solidFill>
                    <a:schemeClr val="bg1"/>
                  </a:solidFill>
                </a:ln>
                <a:solidFill>
                  <a:srgbClr val="FFC000"/>
                </a:solidFill>
                <a:effectLst/>
                <a:latin typeface="Arial Black" panose="020B0A04020102020204" pitchFamily="34" charset="0"/>
                <a:ea typeface="Times New Roman" panose="02020603050405020304" pitchFamily="18" charset="0"/>
                <a:cs typeface="Times New Roman" panose="02020603050405020304" pitchFamily="18" charset="0"/>
              </a:rPr>
              <a:t>T</a:t>
            </a:r>
            <a:r>
              <a:rPr lang="en-US" sz="2000" dirty="0">
                <a:ln>
                  <a:solidFill>
                    <a:schemeClr val="bg1"/>
                  </a:solidFill>
                </a:ln>
                <a:solidFill>
                  <a:srgbClr val="FFC000"/>
                </a:solidFill>
                <a:effectLst/>
                <a:latin typeface="Arial Black" panose="020B0A04020102020204" pitchFamily="34" charset="0"/>
                <a:ea typeface="Times New Roman" panose="02020603050405020304" pitchFamily="18" charset="0"/>
                <a:cs typeface="Times New Roman" panose="02020603050405020304" pitchFamily="18" charset="0"/>
              </a:rPr>
              <a:t>echnology Power Chair</a:t>
            </a:r>
            <a:endParaRPr lang="en-US" sz="2000" dirty="0">
              <a:ln>
                <a:solidFill>
                  <a:schemeClr val="bg1"/>
                </a:solidFill>
              </a:ln>
              <a:solidFill>
                <a:srgbClr val="FFC000"/>
              </a:solidFill>
              <a:effectLst/>
              <a:latin typeface="Arial Black" panose="020B0A04020102020204" pitchFamily="34" charset="0"/>
              <a:ea typeface="Times New Roman" panose="02020603050405020304" pitchFamily="18" charset="0"/>
              <a:cs typeface="Lohit Hindi"/>
            </a:endParaRPr>
          </a:p>
        </p:txBody>
      </p:sp>
      <p:grpSp>
        <p:nvGrpSpPr>
          <p:cNvPr id="2" name="Group 1"/>
          <p:cNvGrpSpPr/>
          <p:nvPr/>
        </p:nvGrpSpPr>
        <p:grpSpPr>
          <a:xfrm>
            <a:off x="3640483" y="5019972"/>
            <a:ext cx="7118922" cy="1600438"/>
            <a:chOff x="3926334" y="5022369"/>
            <a:chExt cx="7118922" cy="1600438"/>
          </a:xfrm>
        </p:grpSpPr>
        <p:grpSp>
          <p:nvGrpSpPr>
            <p:cNvPr id="19" name="Group 18"/>
            <p:cNvGrpSpPr/>
            <p:nvPr/>
          </p:nvGrpSpPr>
          <p:grpSpPr>
            <a:xfrm>
              <a:off x="3926334" y="5022369"/>
              <a:ext cx="5068087" cy="1600438"/>
              <a:chOff x="6996207" y="5274755"/>
              <a:chExt cx="3088330" cy="1600438"/>
            </a:xfrm>
          </p:grpSpPr>
          <p:sp>
            <p:nvSpPr>
              <p:cNvPr id="8" name="Rectangle 7"/>
              <p:cNvSpPr/>
              <p:nvPr/>
            </p:nvSpPr>
            <p:spPr>
              <a:xfrm>
                <a:off x="8262055" y="5274755"/>
                <a:ext cx="1822482" cy="523220"/>
              </a:xfrm>
              <a:prstGeom prst="rect">
                <a:avLst/>
              </a:prstGeom>
            </p:spPr>
            <p:txBody>
              <a:bodyPr wrap="square">
                <a:spAutoFit/>
              </a:bodyPr>
              <a:lstStyle/>
              <a:p>
                <a:pPr algn="ctr">
                  <a:spcAft>
                    <a:spcPts val="600"/>
                  </a:spcAft>
                </a:pPr>
                <a:r>
                  <a:rPr lang="en-US" sz="2800" smtClean="0">
                    <a:ln>
                      <a:solidFill>
                        <a:schemeClr val="bg1"/>
                      </a:solidFill>
                    </a:ln>
                    <a:solidFill>
                      <a:srgbClr val="FFC000"/>
                    </a:solidFill>
                    <a:effectLst>
                      <a:glow rad="63500">
                        <a:schemeClr val="bg1">
                          <a:alpha val="40000"/>
                        </a:schemeClr>
                      </a:glow>
                    </a:effectLst>
                    <a:latin typeface="Arial Black" panose="020B0A04020102020204" pitchFamily="34" charset="0"/>
                    <a:ea typeface="Times New Roman" panose="02020603050405020304" pitchFamily="18" charset="0"/>
                    <a:cs typeface="Lohit Hindi"/>
                  </a:rPr>
                  <a:t>Group ECE –C</a:t>
                </a:r>
              </a:p>
            </p:txBody>
          </p:sp>
          <p:sp>
            <p:nvSpPr>
              <p:cNvPr id="9" name="Rectangle 8"/>
              <p:cNvSpPr/>
              <p:nvPr/>
            </p:nvSpPr>
            <p:spPr>
              <a:xfrm>
                <a:off x="6996207" y="5797975"/>
                <a:ext cx="2026986" cy="1077218"/>
              </a:xfrm>
              <a:prstGeom prst="rect">
                <a:avLst/>
              </a:prstGeom>
            </p:spPr>
            <p:txBody>
              <a:bodyPr wrap="square">
                <a:spAutoFit/>
              </a:bodyPr>
              <a:lstStyle/>
              <a:p>
                <a:pPr algn="ctr">
                  <a:spcAft>
                    <a:spcPts val="600"/>
                  </a:spcAft>
                </a:pPr>
                <a:r>
                  <a:rPr lang="en-US" smtClean="0">
                    <a:ln>
                      <a:solidFill>
                        <a:schemeClr val="bg1"/>
                      </a:solidFill>
                    </a:ln>
                    <a:solidFill>
                      <a:srgbClr val="FFC000"/>
                    </a:solidFill>
                    <a:effectLst>
                      <a:glow rad="63500">
                        <a:schemeClr val="bg1">
                          <a:alpha val="40000"/>
                        </a:schemeClr>
                      </a:glow>
                    </a:effectLst>
                    <a:latin typeface="Arial Black" panose="020B0A04020102020204" pitchFamily="34" charset="0"/>
                    <a:ea typeface="Times New Roman" panose="02020603050405020304" pitchFamily="18" charset="0"/>
                    <a:cs typeface="Lohit Hindi"/>
                  </a:rPr>
                  <a:t>Kelvin </a:t>
                </a:r>
                <a:r>
                  <a:rPr lang="en-US">
                    <a:ln>
                      <a:solidFill>
                        <a:schemeClr val="bg1"/>
                      </a:solidFill>
                    </a:ln>
                    <a:solidFill>
                      <a:srgbClr val="FFC000"/>
                    </a:solidFill>
                    <a:effectLst>
                      <a:glow rad="63500">
                        <a:schemeClr val="bg1">
                          <a:alpha val="40000"/>
                        </a:schemeClr>
                      </a:glow>
                    </a:effectLst>
                    <a:latin typeface="Arial Black" panose="020B0A04020102020204" pitchFamily="34" charset="0"/>
                    <a:ea typeface="Times New Roman" panose="02020603050405020304" pitchFamily="18" charset="0"/>
                    <a:cs typeface="Lohit Hindi"/>
                  </a:rPr>
                  <a:t>Ly</a:t>
                </a:r>
              </a:p>
              <a:p>
                <a:pPr algn="ctr">
                  <a:spcAft>
                    <a:spcPts val="600"/>
                  </a:spcAft>
                </a:pPr>
                <a:r>
                  <a:rPr lang="en-US">
                    <a:ln>
                      <a:solidFill>
                        <a:schemeClr val="bg1"/>
                      </a:solidFill>
                    </a:ln>
                    <a:solidFill>
                      <a:srgbClr val="FFC000"/>
                    </a:solidFill>
                    <a:effectLst>
                      <a:glow rad="63500">
                        <a:schemeClr val="bg1">
                          <a:alpha val="40000"/>
                        </a:schemeClr>
                      </a:glow>
                    </a:effectLst>
                    <a:latin typeface="Arial Black" panose="020B0A04020102020204" pitchFamily="34" charset="0"/>
                    <a:ea typeface="Times New Roman" panose="02020603050405020304" pitchFamily="18" charset="0"/>
                    <a:cs typeface="Lohit Hindi"/>
                  </a:rPr>
                  <a:t>Cameron </a:t>
                </a:r>
                <a:r>
                  <a:rPr lang="en-US" smtClean="0">
                    <a:ln>
                      <a:solidFill>
                        <a:schemeClr val="bg1"/>
                      </a:solidFill>
                    </a:ln>
                    <a:solidFill>
                      <a:srgbClr val="FFC000"/>
                    </a:solidFill>
                    <a:effectLst>
                      <a:glow rad="63500">
                        <a:schemeClr val="bg1">
                          <a:alpha val="40000"/>
                        </a:schemeClr>
                      </a:glow>
                    </a:effectLst>
                    <a:latin typeface="Arial Black" panose="020B0A04020102020204" pitchFamily="34" charset="0"/>
                    <a:ea typeface="Times New Roman" panose="02020603050405020304" pitchFamily="18" charset="0"/>
                    <a:cs typeface="Lohit Hindi"/>
                  </a:rPr>
                  <a:t>Johnson</a:t>
                </a:r>
              </a:p>
              <a:p>
                <a:pPr algn="ctr">
                  <a:spcAft>
                    <a:spcPts val="600"/>
                  </a:spcAft>
                </a:pPr>
                <a:r>
                  <a:rPr lang="en-US" i="1" smtClean="0">
                    <a:ln>
                      <a:solidFill>
                        <a:schemeClr val="bg1"/>
                      </a:solidFill>
                    </a:ln>
                    <a:effectLst>
                      <a:glow rad="63500">
                        <a:schemeClr val="bg1">
                          <a:alpha val="40000"/>
                        </a:schemeClr>
                      </a:glow>
                    </a:effectLst>
                    <a:latin typeface="Arial Black" panose="020B0A04020102020204" pitchFamily="34" charset="0"/>
                    <a:ea typeface="Times New Roman" panose="02020603050405020304" pitchFamily="18" charset="0"/>
                    <a:cs typeface="Lohit Hindi"/>
                  </a:rPr>
                  <a:t>(Electrical Engineering)</a:t>
                </a:r>
                <a:endParaRPr lang="en-US" i="1">
                  <a:ln>
                    <a:solidFill>
                      <a:schemeClr val="bg1"/>
                    </a:solidFill>
                  </a:ln>
                  <a:effectLst>
                    <a:glow rad="63500">
                      <a:schemeClr val="bg1">
                        <a:alpha val="40000"/>
                      </a:schemeClr>
                    </a:glow>
                  </a:effectLst>
                  <a:latin typeface="Arial Black" panose="020B0A04020102020204" pitchFamily="34" charset="0"/>
                  <a:ea typeface="Times New Roman" panose="02020603050405020304" pitchFamily="18" charset="0"/>
                  <a:cs typeface="Lohit Hindi"/>
                </a:endParaRPr>
              </a:p>
            </p:txBody>
          </p:sp>
        </p:grpSp>
        <p:sp>
          <p:nvSpPr>
            <p:cNvPr id="11" name="Rectangle 10"/>
            <p:cNvSpPr/>
            <p:nvPr/>
          </p:nvSpPr>
          <p:spPr>
            <a:xfrm>
              <a:off x="7896270" y="5545589"/>
              <a:ext cx="3148986" cy="1077218"/>
            </a:xfrm>
            <a:prstGeom prst="rect">
              <a:avLst/>
            </a:prstGeom>
          </p:spPr>
          <p:txBody>
            <a:bodyPr wrap="square">
              <a:spAutoFit/>
            </a:bodyPr>
            <a:lstStyle/>
            <a:p>
              <a:pPr algn="ctr">
                <a:spcAft>
                  <a:spcPts val="600"/>
                </a:spcAft>
              </a:pPr>
              <a:r>
                <a:rPr lang="en-US" smtClean="0">
                  <a:ln>
                    <a:solidFill>
                      <a:schemeClr val="bg1"/>
                    </a:solidFill>
                  </a:ln>
                  <a:solidFill>
                    <a:srgbClr val="FFC000"/>
                  </a:solidFill>
                  <a:effectLst>
                    <a:glow rad="63500">
                      <a:schemeClr val="bg1">
                        <a:alpha val="40000"/>
                      </a:schemeClr>
                    </a:glow>
                  </a:effectLst>
                  <a:latin typeface="Arial Black" panose="020B0A04020102020204" pitchFamily="34" charset="0"/>
                  <a:ea typeface="Times New Roman" panose="02020603050405020304" pitchFamily="18" charset="0"/>
                  <a:cs typeface="Lohit Hindi"/>
                </a:rPr>
                <a:t>Rafael Arvelo</a:t>
              </a:r>
            </a:p>
            <a:p>
              <a:pPr algn="ctr">
                <a:spcAft>
                  <a:spcPts val="600"/>
                </a:spcAft>
              </a:pPr>
              <a:r>
                <a:rPr lang="en-US" smtClean="0">
                  <a:ln>
                    <a:solidFill>
                      <a:schemeClr val="bg1"/>
                    </a:solidFill>
                  </a:ln>
                  <a:solidFill>
                    <a:srgbClr val="FFC000"/>
                  </a:solidFill>
                  <a:effectLst>
                    <a:glow rad="63500">
                      <a:schemeClr val="bg1">
                        <a:alpha val="40000"/>
                      </a:schemeClr>
                    </a:glow>
                  </a:effectLst>
                  <a:latin typeface="Arial Black" panose="020B0A04020102020204" pitchFamily="34" charset="0"/>
                  <a:ea typeface="Times New Roman" panose="02020603050405020304" pitchFamily="18" charset="0"/>
                  <a:cs typeface="Lohit Hindi"/>
                </a:rPr>
                <a:t>Aaron Sandow</a:t>
              </a:r>
            </a:p>
            <a:p>
              <a:pPr algn="ctr">
                <a:spcAft>
                  <a:spcPts val="600"/>
                </a:spcAft>
              </a:pPr>
              <a:r>
                <a:rPr lang="en-US" i="1" smtClean="0">
                  <a:ln>
                    <a:solidFill>
                      <a:schemeClr val="bg1"/>
                    </a:solidFill>
                  </a:ln>
                  <a:effectLst>
                    <a:glow rad="63500">
                      <a:schemeClr val="bg1">
                        <a:alpha val="40000"/>
                      </a:schemeClr>
                    </a:glow>
                  </a:effectLst>
                  <a:latin typeface="Arial Black" panose="020B0A04020102020204" pitchFamily="34" charset="0"/>
                  <a:ea typeface="Times New Roman" panose="02020603050405020304" pitchFamily="18" charset="0"/>
                  <a:cs typeface="Lohit Hindi"/>
                </a:rPr>
                <a:t>(Computer Engineering)</a:t>
              </a:r>
              <a:endParaRPr lang="en-US" i="1">
                <a:ln>
                  <a:solidFill>
                    <a:schemeClr val="bg1"/>
                  </a:solidFill>
                </a:ln>
                <a:effectLst>
                  <a:glow rad="63500">
                    <a:schemeClr val="bg1">
                      <a:alpha val="40000"/>
                    </a:schemeClr>
                  </a:glow>
                </a:effectLst>
                <a:latin typeface="Arial Black" panose="020B0A04020102020204" pitchFamily="34" charset="0"/>
                <a:ea typeface="Times New Roman" panose="02020603050405020304" pitchFamily="18" charset="0"/>
                <a:cs typeface="Lohit Hindi"/>
              </a:endParaRPr>
            </a:p>
          </p:txBody>
        </p:sp>
      </p:grpSp>
      <p:pic>
        <p:nvPicPr>
          <p:cNvPr id="2050" name="Picture 2" descr="http://science.dodlive.mil/files/2014/06/SUBNET_Final_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947" b="94640" l="9998" r="89961"/>
                    </a14:imgEffect>
                  </a14:imgLayer>
                </a14:imgProps>
              </a:ext>
              <a:ext uri="{28A0092B-C50C-407E-A947-70E740481C1C}">
                <a14:useLocalDpi xmlns:a14="http://schemas.microsoft.com/office/drawing/2010/main" val="0"/>
              </a:ext>
            </a:extLst>
          </a:blip>
          <a:srcRect/>
          <a:stretch>
            <a:fillRect/>
          </a:stretch>
        </p:blipFill>
        <p:spPr bwMode="auto">
          <a:xfrm>
            <a:off x="4625388" y="1655687"/>
            <a:ext cx="4373628" cy="3394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6849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337145" y="4733838"/>
            <a:ext cx="2719766" cy="1918781"/>
          </a:xfrm>
          <a:prstGeom prst="rect">
            <a:avLst/>
          </a:prstGeom>
        </p:spPr>
      </p:pic>
      <p:pic>
        <p:nvPicPr>
          <p:cNvPr id="3" name="Picture 2"/>
          <p:cNvPicPr>
            <a:picLocks noChangeAspect="1"/>
          </p:cNvPicPr>
          <p:nvPr/>
        </p:nvPicPr>
        <p:blipFill>
          <a:blip r:embed="rId4"/>
          <a:stretch>
            <a:fillRect/>
          </a:stretch>
        </p:blipFill>
        <p:spPr>
          <a:xfrm>
            <a:off x="548550" y="331821"/>
            <a:ext cx="8788595" cy="6320798"/>
          </a:xfrm>
          <a:prstGeom prst="rect">
            <a:avLst/>
          </a:prstGeom>
        </p:spPr>
      </p:pic>
    </p:spTree>
    <p:extLst>
      <p:ext uri="{BB962C8B-B14F-4D97-AF65-F5344CB8AC3E}">
        <p14:creationId xmlns:p14="http://schemas.microsoft.com/office/powerpoint/2010/main" val="1706558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smtClean="0">
                <a:ln>
                  <a:solidFill>
                    <a:schemeClr val="bg1"/>
                  </a:solidFill>
                </a:ln>
                <a:ea typeface="Arial Unicode MS" panose="020B0604020202020204" pitchFamily="34" charset="-128"/>
                <a:cs typeface="Times New Roman" panose="02020603050405020304" pitchFamily="18" charset="0"/>
              </a:rPr>
              <a:t>Q6 Edge power Chair</a:t>
            </a:r>
            <a:endParaRPr lang="en-US" sz="6000" b="1">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3220"/>
          </a:xfrm>
          <a:prstGeom prst="rect">
            <a:avLst/>
          </a:prstGeom>
          <a:noFill/>
        </p:spPr>
        <p:txBody>
          <a:bodyPr anchor="t">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a:t>
            </a:r>
            <a:r>
              <a:rPr lang="en-US" sz="2800">
                <a:solidFill>
                  <a:schemeClr val="tx2">
                    <a:lumMod val="50000"/>
                    <a:lumOff val="50000"/>
                  </a:schemeClr>
                </a:solidFill>
                <a:latin typeface="+mn-lt"/>
                <a:cs typeface="+mn-cs"/>
              </a:rPr>
              <a:t>: Cameron Johnson</a:t>
            </a:r>
            <a:endParaRPr lang="en-US" sz="2800" dirty="0">
              <a:solidFill>
                <a:schemeClr val="tx2">
                  <a:lumMod val="50000"/>
                  <a:lumOff val="50000"/>
                </a:schemeClr>
              </a:solidFill>
              <a:latin typeface="+mn-lt"/>
              <a:cs typeface="+mn-cs"/>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589081" y="1464678"/>
            <a:ext cx="3957513" cy="4446566"/>
          </a:xfrm>
          <a:prstGeom prst="rect">
            <a:avLst/>
          </a:prstGeom>
          <a:ln>
            <a:noFill/>
          </a:ln>
          <a:effectLst>
            <a:outerShdw blurRad="292100" dist="139700" dir="2700000" algn="tl" rotWithShape="0">
              <a:srgbClr val="333333">
                <a:alpha val="65000"/>
              </a:srgbClr>
            </a:outerShdw>
          </a:effectLst>
        </p:spPr>
      </p:pic>
      <p:sp>
        <p:nvSpPr>
          <p:cNvPr id="6" name="Rectangle 3"/>
          <p:cNvSpPr/>
          <p:nvPr/>
        </p:nvSpPr>
        <p:spPr>
          <a:xfrm>
            <a:off x="6096000" y="1464678"/>
            <a:ext cx="4784440" cy="4401205"/>
          </a:xfrm>
          <a:prstGeom prst="rect">
            <a:avLst/>
          </a:prstGeom>
        </p:spPr>
        <p:txBody>
          <a:bodyPr wrap="square" anchor="t">
            <a:spAutoFit/>
          </a:bodyPr>
          <a:lstStyle/>
          <a:p>
            <a:pPr marL="457200" indent="-457200">
              <a:buFont typeface="Arial" panose="020B0604020202020204" pitchFamily="34" charset="0"/>
              <a:buChar char="•"/>
            </a:pPr>
            <a:r>
              <a:rPr lang="en-US" sz="2800" dirty="0"/>
              <a:t>S</a:t>
            </a:r>
            <a:r>
              <a:rPr lang="en-US" sz="2800" dirty="0" smtClean="0"/>
              <a:t>ix </a:t>
            </a:r>
            <a:r>
              <a:rPr lang="en-US" sz="2800" dirty="0"/>
              <a:t>wheels on the ground for maximum </a:t>
            </a:r>
            <a:r>
              <a:rPr lang="en-US" sz="2800" dirty="0" smtClean="0"/>
              <a:t>stability</a:t>
            </a:r>
          </a:p>
          <a:p>
            <a:endParaRPr lang="en-US" sz="2800" dirty="0" smtClean="0"/>
          </a:p>
          <a:p>
            <a:pPr marL="457200" indent="-457200">
              <a:buFont typeface="Arial" panose="020B0604020202020204" pitchFamily="34" charset="0"/>
              <a:buChar char="•"/>
            </a:pPr>
            <a:r>
              <a:rPr lang="en-US" sz="2800" dirty="0"/>
              <a:t>E</a:t>
            </a:r>
            <a:r>
              <a:rPr lang="en-US" sz="2800" dirty="0" smtClean="0"/>
              <a:t>nhanced </a:t>
            </a:r>
            <a:r>
              <a:rPr lang="en-US" sz="2800" dirty="0"/>
              <a:t>performance </a:t>
            </a:r>
            <a:r>
              <a:rPr lang="en-US" sz="2800" dirty="0" smtClean="0"/>
              <a:t>over </a:t>
            </a:r>
            <a:r>
              <a:rPr lang="en-US" sz="2800" dirty="0"/>
              <a:t>varied </a:t>
            </a:r>
            <a:r>
              <a:rPr lang="en-US" sz="2800" dirty="0" smtClean="0"/>
              <a:t>terrain</a:t>
            </a:r>
            <a:br>
              <a:rPr lang="en-US" sz="2800" dirty="0" smtClean="0"/>
            </a:br>
            <a:endParaRPr lang="en-US" sz="2800" dirty="0" smtClean="0"/>
          </a:p>
          <a:p>
            <a:pPr marL="457200" indent="-457200">
              <a:buFont typeface="Arial" panose="020B0604020202020204" pitchFamily="34" charset="0"/>
              <a:buChar char="•"/>
            </a:pPr>
            <a:r>
              <a:rPr lang="en-US" sz="2800" dirty="0" smtClean="0">
                <a:solidFill>
                  <a:srgbClr val="FFFFFF"/>
                </a:solidFill>
              </a:rPr>
              <a:t>Speed Up to 6 MPH</a:t>
            </a:r>
          </a:p>
          <a:p>
            <a:endParaRPr lang="en-US" sz="2800" dirty="0" smtClean="0">
              <a:solidFill>
                <a:srgbClr val="FFFFFF"/>
              </a:solidFill>
            </a:endParaRPr>
          </a:p>
          <a:p>
            <a:pPr marL="457200" indent="-457200">
              <a:buFont typeface="Arial" panose="020B0604020202020204" pitchFamily="34" charset="0"/>
              <a:buChar char="•"/>
            </a:pPr>
            <a:r>
              <a:rPr lang="en-US" sz="2800" dirty="0" smtClean="0">
                <a:solidFill>
                  <a:srgbClr val="FFFFFF"/>
                </a:solidFill>
              </a:rPr>
              <a:t>Base Weight ~300 </a:t>
            </a:r>
            <a:r>
              <a:rPr lang="en-US" sz="2800" dirty="0" err="1" smtClean="0">
                <a:solidFill>
                  <a:srgbClr val="FFFFFF"/>
                </a:solidFill>
              </a:rPr>
              <a:t>lbs</a:t>
            </a:r>
            <a:endParaRPr lang="en-US" sz="2800" dirty="0" smtClean="0">
              <a:solidFill>
                <a:srgbClr val="FFFFFF"/>
              </a:solidFill>
            </a:endParaRPr>
          </a:p>
          <a:p>
            <a:pPr marL="457200" indent="-457200">
              <a:buFont typeface="Arial" panose="020B0604020202020204" pitchFamily="34" charset="0"/>
              <a:buChar char="•"/>
            </a:pPr>
            <a:endParaRPr lang="en-US" sz="2800" dirty="0" smtClean="0">
              <a:solidFill>
                <a:srgbClr val="FFFFFF"/>
              </a:solidFill>
            </a:endParaRPr>
          </a:p>
        </p:txBody>
      </p:sp>
    </p:spTree>
    <p:extLst>
      <p:ext uri="{BB962C8B-B14F-4D97-AF65-F5344CB8AC3E}">
        <p14:creationId xmlns:p14="http://schemas.microsoft.com/office/powerpoint/2010/main" val="2657762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smtClean="0">
                <a:ln>
                  <a:solidFill>
                    <a:schemeClr val="bg1"/>
                  </a:solidFill>
                </a:ln>
                <a:ea typeface="Arial Unicode MS" panose="020B0604020202020204" pitchFamily="34" charset="-128"/>
                <a:cs typeface="Times New Roman" panose="02020603050405020304" pitchFamily="18" charset="0"/>
              </a:rPr>
              <a:t>SSVEP Flasher</a:t>
            </a:r>
            <a:endParaRPr lang="en-US" sz="6000" b="1">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3220"/>
          </a:xfrm>
          <a:prstGeom prst="rect">
            <a:avLst/>
          </a:prstGeom>
          <a:noFill/>
        </p:spPr>
        <p:txBody>
          <a:bodyPr anchor="t">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a:t>
            </a:r>
            <a:r>
              <a:rPr lang="en-US" sz="2800">
                <a:solidFill>
                  <a:schemeClr val="tx2">
                    <a:lumMod val="50000"/>
                    <a:lumOff val="50000"/>
                  </a:schemeClr>
                </a:solidFill>
                <a:latin typeface="+mn-lt"/>
                <a:cs typeface="+mn-cs"/>
              </a:rPr>
              <a:t>: Cameron Johnson</a:t>
            </a:r>
            <a:endParaRPr lang="en-US" sz="2800" dirty="0">
              <a:solidFill>
                <a:schemeClr val="tx2">
                  <a:lumMod val="50000"/>
                  <a:lumOff val="50000"/>
                </a:schemeClr>
              </a:solidFill>
              <a:latin typeface="+mn-lt"/>
              <a:cs typeface="+mn-cs"/>
            </a:endParaRPr>
          </a:p>
        </p:txBody>
      </p:sp>
      <p:pic>
        <p:nvPicPr>
          <p:cNvPr id="3" name="Picture 2"/>
          <p:cNvPicPr>
            <a:picLocks noChangeAspect="1"/>
          </p:cNvPicPr>
          <p:nvPr/>
        </p:nvPicPr>
        <p:blipFill>
          <a:blip r:embed="rId3"/>
          <a:stretch>
            <a:fillRect/>
          </a:stretch>
        </p:blipFill>
        <p:spPr>
          <a:xfrm>
            <a:off x="866998" y="1406371"/>
            <a:ext cx="6367657" cy="4285922"/>
          </a:xfrm>
          <a:prstGeom prst="rect">
            <a:avLst/>
          </a:prstGeom>
        </p:spPr>
      </p:pic>
      <p:sp>
        <p:nvSpPr>
          <p:cNvPr id="5" name="Rectangle 3"/>
          <p:cNvSpPr/>
          <p:nvPr/>
        </p:nvSpPr>
        <p:spPr>
          <a:xfrm>
            <a:off x="7524230" y="1979801"/>
            <a:ext cx="4078105" cy="2246769"/>
          </a:xfrm>
          <a:prstGeom prst="rect">
            <a:avLst/>
          </a:prstGeom>
        </p:spPr>
        <p:txBody>
          <a:bodyPr wrap="square" anchor="t">
            <a:spAutoFit/>
          </a:bodyPr>
          <a:lstStyle/>
          <a:p>
            <a:pPr marL="457200" indent="-457200">
              <a:buFont typeface="Arial" panose="020B0604020202020204" pitchFamily="34" charset="0"/>
              <a:buChar char="•"/>
            </a:pPr>
            <a:r>
              <a:rPr lang="en-US" sz="2000" dirty="0">
                <a:solidFill>
                  <a:srgbClr val="FFFFFF"/>
                </a:solidFill>
              </a:rPr>
              <a:t>Specific Flashing Frequency Elicits Specific Neural </a:t>
            </a:r>
            <a:r>
              <a:rPr lang="en-US" sz="2000" dirty="0" smtClean="0">
                <a:solidFill>
                  <a:srgbClr val="FFFFFF"/>
                </a:solidFill>
              </a:rPr>
              <a:t>Response</a:t>
            </a:r>
          </a:p>
          <a:p>
            <a:pPr marL="457200" indent="-457200">
              <a:buFont typeface="Arial" panose="020B0604020202020204" pitchFamily="34" charset="0"/>
              <a:buChar char="•"/>
            </a:pPr>
            <a:r>
              <a:rPr lang="en-US" sz="2000" dirty="0" smtClean="0">
                <a:solidFill>
                  <a:srgbClr val="FFFFFF"/>
                </a:solidFill>
              </a:rPr>
              <a:t>4 Separate Simultaneous Frequencies </a:t>
            </a:r>
          </a:p>
          <a:p>
            <a:pPr marL="457200" indent="-457200">
              <a:buFont typeface="Arial" panose="020B0604020202020204" pitchFamily="34" charset="0"/>
              <a:buChar char="•"/>
            </a:pPr>
            <a:r>
              <a:rPr lang="en-US" sz="2000" dirty="0" smtClean="0">
                <a:solidFill>
                  <a:srgbClr val="FFFFFF"/>
                </a:solidFill>
              </a:rPr>
              <a:t>Frequencies decided by BCI Processor, then sent to SSVEP Flasher</a:t>
            </a:r>
          </a:p>
        </p:txBody>
      </p:sp>
      <p:graphicFrame>
        <p:nvGraphicFramePr>
          <p:cNvPr id="6" name="Table 5"/>
          <p:cNvGraphicFramePr>
            <a:graphicFrameLocks noGrp="1"/>
          </p:cNvGraphicFramePr>
          <p:nvPr>
            <p:extLst>
              <p:ext uri="{D42A27DB-BD31-4B8C-83A1-F6EECF244321}">
                <p14:modId xmlns:p14="http://schemas.microsoft.com/office/powerpoint/2010/main" val="2627674016"/>
              </p:ext>
            </p:extLst>
          </p:nvPr>
        </p:nvGraphicFramePr>
        <p:xfrm>
          <a:off x="7524230" y="4511476"/>
          <a:ext cx="4109027" cy="1112520"/>
        </p:xfrm>
        <a:graphic>
          <a:graphicData uri="http://schemas.openxmlformats.org/drawingml/2006/table">
            <a:tbl>
              <a:tblPr firstRow="1" bandRow="1">
                <a:tableStyleId>{5C22544A-7EE6-4342-B048-85BDC9FD1C3A}</a:tableStyleId>
              </a:tblPr>
              <a:tblGrid>
                <a:gridCol w="1687945">
                  <a:extLst>
                    <a:ext uri="{9D8B030D-6E8A-4147-A177-3AD203B41FA5}">
                      <a16:colId xmlns:a16="http://schemas.microsoft.com/office/drawing/2014/main" xmlns="" val="20000"/>
                    </a:ext>
                  </a:extLst>
                </a:gridCol>
                <a:gridCol w="904010">
                  <a:extLst>
                    <a:ext uri="{9D8B030D-6E8A-4147-A177-3AD203B41FA5}">
                      <a16:colId xmlns:a16="http://schemas.microsoft.com/office/drawing/2014/main" xmlns="" val="20001"/>
                    </a:ext>
                  </a:extLst>
                </a:gridCol>
                <a:gridCol w="1517072">
                  <a:extLst>
                    <a:ext uri="{9D8B030D-6E8A-4147-A177-3AD203B41FA5}">
                      <a16:colId xmlns:a16="http://schemas.microsoft.com/office/drawing/2014/main" xmlns="" val="20002"/>
                    </a:ext>
                  </a:extLst>
                </a:gridCol>
              </a:tblGrid>
              <a:tr h="370840">
                <a:tc>
                  <a:txBody>
                    <a:bodyPr/>
                    <a:lstStyle/>
                    <a:p>
                      <a:r>
                        <a:rPr lang="en-US" dirty="0" smtClean="0"/>
                        <a:t>Hardware</a:t>
                      </a:r>
                      <a:endParaRPr lang="en-US" dirty="0"/>
                    </a:p>
                  </a:txBody>
                  <a:tcPr/>
                </a:tc>
                <a:tc>
                  <a:txBody>
                    <a:bodyPr/>
                    <a:lstStyle/>
                    <a:p>
                      <a:r>
                        <a:rPr lang="en-US" dirty="0" smtClean="0"/>
                        <a:t>Price</a:t>
                      </a:r>
                      <a:endParaRPr lang="en-US" dirty="0"/>
                    </a:p>
                  </a:txBody>
                  <a:tcPr/>
                </a:tc>
                <a:tc>
                  <a:txBody>
                    <a:bodyPr/>
                    <a:lstStyle/>
                    <a:p>
                      <a:r>
                        <a:rPr lang="en-US" dirty="0" smtClean="0"/>
                        <a:t>Supplier</a:t>
                      </a:r>
                      <a:endParaRPr lang="en-US" dirty="0"/>
                    </a:p>
                  </a:txBody>
                  <a:tcPr/>
                </a:tc>
                <a:extLst>
                  <a:ext uri="{0D108BD9-81ED-4DB2-BD59-A6C34878D82A}">
                    <a16:rowId xmlns:a16="http://schemas.microsoft.com/office/drawing/2014/main" xmlns="" val="10000"/>
                  </a:ext>
                </a:extLst>
              </a:tr>
              <a:tr h="370840">
                <a:tc>
                  <a:txBody>
                    <a:bodyPr/>
                    <a:lstStyle/>
                    <a:p>
                      <a:r>
                        <a:rPr lang="en-US" dirty="0" smtClean="0"/>
                        <a:t>ATMEL</a:t>
                      </a:r>
                      <a:r>
                        <a:rPr lang="en-US" baseline="0" dirty="0" smtClean="0"/>
                        <a:t> Tiny AVR</a:t>
                      </a:r>
                      <a:endParaRPr lang="en-US" dirty="0"/>
                    </a:p>
                  </a:txBody>
                  <a:tcPr/>
                </a:tc>
                <a:tc>
                  <a:txBody>
                    <a:bodyPr/>
                    <a:lstStyle/>
                    <a:p>
                      <a:r>
                        <a:rPr lang="en-US" dirty="0" smtClean="0"/>
                        <a:t>$1.19</a:t>
                      </a:r>
                      <a:endParaRPr lang="en-US" dirty="0"/>
                    </a:p>
                  </a:txBody>
                  <a:tcPr/>
                </a:tc>
                <a:tc>
                  <a:txBody>
                    <a:bodyPr/>
                    <a:lstStyle/>
                    <a:p>
                      <a:r>
                        <a:rPr lang="en-US" dirty="0" smtClean="0"/>
                        <a:t>Mouser</a:t>
                      </a:r>
                      <a:endParaRPr lang="en-US" dirty="0"/>
                    </a:p>
                  </a:txBody>
                  <a:tcPr/>
                </a:tc>
                <a:extLst>
                  <a:ext uri="{0D108BD9-81ED-4DB2-BD59-A6C34878D82A}">
                    <a16:rowId xmlns:a16="http://schemas.microsoft.com/office/drawing/2014/main" xmlns="" val="10001"/>
                  </a:ext>
                </a:extLst>
              </a:tr>
              <a:tr h="370840">
                <a:tc>
                  <a:txBody>
                    <a:bodyPr/>
                    <a:lstStyle/>
                    <a:p>
                      <a:r>
                        <a:rPr lang="en-US" dirty="0" smtClean="0"/>
                        <a:t>RGB LEDs</a:t>
                      </a:r>
                      <a:endParaRPr lang="en-US" dirty="0"/>
                    </a:p>
                  </a:txBody>
                  <a:tcPr/>
                </a:tc>
                <a:tc>
                  <a:txBody>
                    <a:bodyPr/>
                    <a:lstStyle/>
                    <a:p>
                      <a:r>
                        <a:rPr lang="en-US" dirty="0" smtClean="0"/>
                        <a:t>$0.88</a:t>
                      </a:r>
                      <a:endParaRPr lang="en-US" dirty="0"/>
                    </a:p>
                  </a:txBody>
                  <a:tcPr/>
                </a:tc>
                <a:tc>
                  <a:txBody>
                    <a:bodyPr/>
                    <a:lstStyle/>
                    <a:p>
                      <a:r>
                        <a:rPr lang="en-US" dirty="0" smtClean="0"/>
                        <a:t>Mouser</a:t>
                      </a:r>
                      <a:endParaRPr lang="en-US"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823398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smtClean="0">
                <a:ln>
                  <a:solidFill>
                    <a:schemeClr val="bg1"/>
                  </a:solidFill>
                </a:ln>
                <a:ea typeface="Arial Unicode MS" panose="020B0604020202020204" pitchFamily="34" charset="-128"/>
                <a:cs typeface="Times New Roman" panose="02020603050405020304" pitchFamily="18" charset="0"/>
              </a:rPr>
              <a:t>Atmel tiny Avr</a:t>
            </a:r>
            <a:endParaRPr lang="en-US" sz="6000" b="1">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3220"/>
          </a:xfrm>
          <a:prstGeom prst="rect">
            <a:avLst/>
          </a:prstGeom>
          <a:noFill/>
        </p:spPr>
        <p:txBody>
          <a:bodyPr anchor="t">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a:t>
            </a:r>
            <a:r>
              <a:rPr lang="en-US" sz="2800">
                <a:solidFill>
                  <a:schemeClr val="tx2">
                    <a:lumMod val="50000"/>
                    <a:lumOff val="50000"/>
                  </a:schemeClr>
                </a:solidFill>
                <a:latin typeface="+mn-lt"/>
                <a:cs typeface="+mn-cs"/>
              </a:rPr>
              <a:t>: Cameron Johnson</a:t>
            </a:r>
            <a:endParaRPr lang="en-US" sz="2800" dirty="0">
              <a:solidFill>
                <a:schemeClr val="tx2">
                  <a:lumMod val="50000"/>
                  <a:lumOff val="50000"/>
                </a:schemeClr>
              </a:solidFill>
              <a:latin typeface="+mn-lt"/>
              <a:cs typeface="+mn-cs"/>
            </a:endParaRPr>
          </a:p>
        </p:txBody>
      </p:sp>
      <p:pic>
        <p:nvPicPr>
          <p:cNvPr id="5122" name="Picture 2" descr="http://www.mouser.com/images/mouserimages/lrg/SOIC_14_ME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075" y="1808360"/>
            <a:ext cx="3759200" cy="3759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p:nvPr/>
        </p:nvSpPr>
        <p:spPr>
          <a:xfrm>
            <a:off x="1523999" y="2041356"/>
            <a:ext cx="4784440" cy="3293209"/>
          </a:xfrm>
          <a:prstGeom prst="rect">
            <a:avLst/>
          </a:prstGeom>
        </p:spPr>
        <p:txBody>
          <a:bodyPr wrap="square" anchor="t">
            <a:spAutoFit/>
          </a:bodyPr>
          <a:lstStyle/>
          <a:p>
            <a:pPr marL="457200" indent="-457200">
              <a:buFont typeface="Arial" panose="020B0604020202020204" pitchFamily="34" charset="0"/>
              <a:buChar char="•"/>
            </a:pPr>
            <a:r>
              <a:rPr lang="en-US" sz="2800" dirty="0" smtClean="0">
                <a:latin typeface="Calibri"/>
              </a:rPr>
              <a:t>Small, but powerful</a:t>
            </a:r>
          </a:p>
          <a:p>
            <a:pPr marL="457200" indent="-457200">
              <a:buFont typeface="Arial" panose="020B0604020202020204" pitchFamily="34" charset="0"/>
              <a:buChar char="•"/>
            </a:pPr>
            <a:endParaRPr lang="en-US" sz="1600" dirty="0">
              <a:latin typeface="Calibri"/>
            </a:endParaRPr>
          </a:p>
          <a:p>
            <a:pPr marL="457200" indent="-457200">
              <a:buFont typeface="Arial" panose="020B0604020202020204" pitchFamily="34" charset="0"/>
              <a:buChar char="•"/>
            </a:pPr>
            <a:r>
              <a:rPr lang="en-US" sz="2800" dirty="0">
                <a:latin typeface="Calibri"/>
              </a:rPr>
              <a:t>Low processing power</a:t>
            </a:r>
          </a:p>
          <a:p>
            <a:pPr marL="457200" indent="-457200">
              <a:buFont typeface="Arial" panose="020B0604020202020204" pitchFamily="34" charset="0"/>
              <a:buChar char="•"/>
            </a:pPr>
            <a:endParaRPr lang="en-US" sz="1600" dirty="0" smtClean="0">
              <a:latin typeface="Calibri"/>
            </a:endParaRPr>
          </a:p>
          <a:p>
            <a:pPr marL="457200" indent="-457200">
              <a:buFont typeface="Arial" panose="020B0604020202020204" pitchFamily="34" charset="0"/>
              <a:buChar char="•"/>
            </a:pPr>
            <a:r>
              <a:rPr lang="en-US" sz="2800" dirty="0" smtClean="0">
                <a:latin typeface="Calibri"/>
              </a:rPr>
              <a:t>Works </a:t>
            </a:r>
            <a:r>
              <a:rPr lang="en-US" sz="2800" dirty="0">
                <a:latin typeface="Calibri"/>
              </a:rPr>
              <a:t>in real time</a:t>
            </a:r>
          </a:p>
          <a:p>
            <a:pPr marL="457200" indent="-457200">
              <a:buFont typeface="Arial" panose="020B0604020202020204" pitchFamily="34" charset="0"/>
              <a:buChar char="•"/>
            </a:pPr>
            <a:endParaRPr lang="en-US" sz="1600" dirty="0" smtClean="0">
              <a:latin typeface="Calibri"/>
            </a:endParaRPr>
          </a:p>
          <a:p>
            <a:pPr marL="457200" indent="-457200">
              <a:buFont typeface="Arial" panose="020B0604020202020204" pitchFamily="34" charset="0"/>
              <a:buChar char="•"/>
            </a:pPr>
            <a:r>
              <a:rPr lang="en-US" sz="2800" dirty="0" smtClean="0">
                <a:latin typeface="Calibri"/>
              </a:rPr>
              <a:t>Lots </a:t>
            </a:r>
            <a:r>
              <a:rPr lang="en-US" sz="2800" dirty="0">
                <a:latin typeface="Calibri"/>
              </a:rPr>
              <a:t>of I/O Pins</a:t>
            </a:r>
          </a:p>
          <a:p>
            <a:pPr marL="457200" indent="-457200">
              <a:buFont typeface="Arial" panose="020B0604020202020204" pitchFamily="34" charset="0"/>
              <a:buChar char="•"/>
            </a:pPr>
            <a:endParaRPr lang="en-US" sz="1600" dirty="0" smtClean="0">
              <a:latin typeface="Calibri"/>
            </a:endParaRPr>
          </a:p>
          <a:p>
            <a:pPr marL="457200" indent="-457200">
              <a:buFont typeface="Arial" panose="020B0604020202020204" pitchFamily="34" charset="0"/>
              <a:buChar char="•"/>
            </a:pPr>
            <a:r>
              <a:rPr lang="en-US" sz="2800" dirty="0" smtClean="0">
                <a:latin typeface="Calibri"/>
              </a:rPr>
              <a:t>$1.68</a:t>
            </a:r>
            <a:endParaRPr lang="en-US" sz="2800" dirty="0" smtClean="0">
              <a:solidFill>
                <a:srgbClr val="FFFFFF"/>
              </a:solidFill>
            </a:endParaRPr>
          </a:p>
        </p:txBody>
      </p:sp>
    </p:spTree>
    <p:extLst>
      <p:ext uri="{BB962C8B-B14F-4D97-AF65-F5344CB8AC3E}">
        <p14:creationId xmlns:p14="http://schemas.microsoft.com/office/powerpoint/2010/main" val="2716906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Emotiv Epoc EEG</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latin typeface="+mn-lt"/>
                <a:cs typeface="+mn-cs"/>
              </a:rPr>
              <a:t>Cameron Johnson</a:t>
            </a:r>
            <a:endParaRPr lang="en-US" sz="2800" dirty="0">
              <a:solidFill>
                <a:schemeClr val="tx2">
                  <a:lumMod val="50000"/>
                  <a:lumOff val="50000"/>
                </a:schemeClr>
              </a:solidFill>
              <a:latin typeface="+mn-lt"/>
              <a:cs typeface="+mn-cs"/>
            </a:endParaRPr>
          </a:p>
        </p:txBody>
      </p:sp>
      <p:grpSp>
        <p:nvGrpSpPr>
          <p:cNvPr id="1040" name="Group 26"/>
          <p:cNvGrpSpPr/>
          <p:nvPr/>
        </p:nvGrpSpPr>
        <p:grpSpPr>
          <a:xfrm>
            <a:off x="979688" y="1763086"/>
            <a:ext cx="6246813" cy="4164013"/>
            <a:chOff x="979688" y="1763086"/>
            <a:chExt cx="6246813" cy="4164013"/>
          </a:xfrm>
        </p:grpSpPr>
        <p:grpSp>
          <p:nvGrpSpPr>
            <p:cNvPr id="4" name="Group 4"/>
            <p:cNvGrpSpPr>
              <a:grpSpLocks noChangeAspect="1"/>
            </p:cNvGrpSpPr>
            <p:nvPr/>
          </p:nvGrpSpPr>
          <p:grpSpPr bwMode="auto">
            <a:xfrm>
              <a:off x="979688" y="1763086"/>
              <a:ext cx="6246813" cy="4164013"/>
              <a:chOff x="536" y="851"/>
              <a:chExt cx="3935" cy="2623"/>
            </a:xfrm>
          </p:grpSpPr>
          <p:sp>
            <p:nvSpPr>
              <p:cNvPr id="6" name="Line 5"/>
              <p:cNvSpPr>
                <a:spLocks noChangeShapeType="1"/>
              </p:cNvSpPr>
              <p:nvPr/>
            </p:nvSpPr>
            <p:spPr bwMode="auto">
              <a:xfrm>
                <a:off x="2782" y="2852"/>
                <a:ext cx="703" cy="0"/>
              </a:xfrm>
              <a:prstGeom prst="line">
                <a:avLst/>
              </a:prstGeom>
              <a:noFill/>
              <a:ln w="365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3474" y="2808"/>
                <a:ext cx="95" cy="89"/>
              </a:xfrm>
              <a:custGeom>
                <a:avLst/>
                <a:gdLst>
                  <a:gd name="T0" fmla="*/ 0 w 95"/>
                  <a:gd name="T1" fmla="*/ 0 h 89"/>
                  <a:gd name="T2" fmla="*/ 95 w 95"/>
                  <a:gd name="T3" fmla="*/ 44 h 89"/>
                  <a:gd name="T4" fmla="*/ 0 w 95"/>
                  <a:gd name="T5" fmla="*/ 89 h 89"/>
                  <a:gd name="T6" fmla="*/ 0 w 95"/>
                  <a:gd name="T7" fmla="*/ 0 h 89"/>
                </a:gdLst>
                <a:ahLst/>
                <a:cxnLst>
                  <a:cxn ang="0">
                    <a:pos x="T0" y="T1"/>
                  </a:cxn>
                  <a:cxn ang="0">
                    <a:pos x="T2" y="T3"/>
                  </a:cxn>
                  <a:cxn ang="0">
                    <a:pos x="T4" y="T5"/>
                  </a:cxn>
                  <a:cxn ang="0">
                    <a:pos x="T6" y="T7"/>
                  </a:cxn>
                </a:cxnLst>
                <a:rect l="0" t="0" r="r" b="b"/>
                <a:pathLst>
                  <a:path w="95" h="89">
                    <a:moveTo>
                      <a:pt x="0" y="0"/>
                    </a:moveTo>
                    <a:lnTo>
                      <a:pt x="95" y="44"/>
                    </a:lnTo>
                    <a:lnTo>
                      <a:pt x="0" y="8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 y="1018"/>
                <a:ext cx="2296" cy="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 y="1018"/>
                <a:ext cx="2296" cy="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9"/>
              <p:cNvSpPr>
                <a:spLocks/>
              </p:cNvSpPr>
              <p:nvPr/>
            </p:nvSpPr>
            <p:spPr bwMode="auto">
              <a:xfrm>
                <a:off x="574" y="1040"/>
                <a:ext cx="2202" cy="2359"/>
              </a:xfrm>
              <a:custGeom>
                <a:avLst/>
                <a:gdLst>
                  <a:gd name="T0" fmla="*/ 466 w 4664"/>
                  <a:gd name="T1" fmla="*/ 4992 h 4992"/>
                  <a:gd name="T2" fmla="*/ 4197 w 4664"/>
                  <a:gd name="T3" fmla="*/ 4992 h 4992"/>
                  <a:gd name="T4" fmla="*/ 4664 w 4664"/>
                  <a:gd name="T5" fmla="*/ 4526 h 4992"/>
                  <a:gd name="T6" fmla="*/ 4664 w 4664"/>
                  <a:gd name="T7" fmla="*/ 466 h 4992"/>
                  <a:gd name="T8" fmla="*/ 4197 w 4664"/>
                  <a:gd name="T9" fmla="*/ 0 h 4992"/>
                  <a:gd name="T10" fmla="*/ 466 w 4664"/>
                  <a:gd name="T11" fmla="*/ 0 h 4992"/>
                  <a:gd name="T12" fmla="*/ 0 w 4664"/>
                  <a:gd name="T13" fmla="*/ 466 h 4992"/>
                  <a:gd name="T14" fmla="*/ 0 w 4664"/>
                  <a:gd name="T15" fmla="*/ 4526 h 4992"/>
                  <a:gd name="T16" fmla="*/ 466 w 4664"/>
                  <a:gd name="T17" fmla="*/ 4992 h 4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64" h="4992">
                    <a:moveTo>
                      <a:pt x="466" y="4992"/>
                    </a:moveTo>
                    <a:lnTo>
                      <a:pt x="4197" y="4992"/>
                    </a:lnTo>
                    <a:cubicBezTo>
                      <a:pt x="4455" y="4992"/>
                      <a:pt x="4664" y="4783"/>
                      <a:pt x="4664" y="4526"/>
                    </a:cubicBezTo>
                    <a:lnTo>
                      <a:pt x="4664" y="466"/>
                    </a:lnTo>
                    <a:cubicBezTo>
                      <a:pt x="4664" y="209"/>
                      <a:pt x="4455" y="0"/>
                      <a:pt x="4197" y="0"/>
                    </a:cubicBezTo>
                    <a:lnTo>
                      <a:pt x="466" y="0"/>
                    </a:lnTo>
                    <a:cubicBezTo>
                      <a:pt x="209" y="0"/>
                      <a:pt x="0" y="209"/>
                      <a:pt x="0" y="466"/>
                    </a:cubicBezTo>
                    <a:lnTo>
                      <a:pt x="0" y="4526"/>
                    </a:lnTo>
                    <a:cubicBezTo>
                      <a:pt x="0" y="4783"/>
                      <a:pt x="209" y="4992"/>
                      <a:pt x="466" y="4992"/>
                    </a:cubicBezTo>
                    <a:close/>
                  </a:path>
                </a:pathLst>
              </a:custGeom>
              <a:solidFill>
                <a:srgbClr val="B5C6E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574" y="1040"/>
                <a:ext cx="2202" cy="2359"/>
              </a:xfrm>
              <a:custGeom>
                <a:avLst/>
                <a:gdLst>
                  <a:gd name="T0" fmla="*/ 466 w 4664"/>
                  <a:gd name="T1" fmla="*/ 4992 h 4992"/>
                  <a:gd name="T2" fmla="*/ 4197 w 4664"/>
                  <a:gd name="T3" fmla="*/ 4992 h 4992"/>
                  <a:gd name="T4" fmla="*/ 4664 w 4664"/>
                  <a:gd name="T5" fmla="*/ 4526 h 4992"/>
                  <a:gd name="T6" fmla="*/ 4664 w 4664"/>
                  <a:gd name="T7" fmla="*/ 466 h 4992"/>
                  <a:gd name="T8" fmla="*/ 4197 w 4664"/>
                  <a:gd name="T9" fmla="*/ 0 h 4992"/>
                  <a:gd name="T10" fmla="*/ 466 w 4664"/>
                  <a:gd name="T11" fmla="*/ 0 h 4992"/>
                  <a:gd name="T12" fmla="*/ 0 w 4664"/>
                  <a:gd name="T13" fmla="*/ 466 h 4992"/>
                  <a:gd name="T14" fmla="*/ 0 w 4664"/>
                  <a:gd name="T15" fmla="*/ 4526 h 4992"/>
                  <a:gd name="T16" fmla="*/ 466 w 4664"/>
                  <a:gd name="T17" fmla="*/ 4992 h 4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64" h="4992">
                    <a:moveTo>
                      <a:pt x="466" y="4992"/>
                    </a:moveTo>
                    <a:lnTo>
                      <a:pt x="4197" y="4992"/>
                    </a:lnTo>
                    <a:cubicBezTo>
                      <a:pt x="4455" y="4992"/>
                      <a:pt x="4664" y="4783"/>
                      <a:pt x="4664" y="4526"/>
                    </a:cubicBezTo>
                    <a:lnTo>
                      <a:pt x="4664" y="466"/>
                    </a:lnTo>
                    <a:cubicBezTo>
                      <a:pt x="4664" y="209"/>
                      <a:pt x="4455" y="0"/>
                      <a:pt x="4197" y="0"/>
                    </a:cubicBezTo>
                    <a:lnTo>
                      <a:pt x="466" y="0"/>
                    </a:lnTo>
                    <a:cubicBezTo>
                      <a:pt x="209" y="0"/>
                      <a:pt x="0" y="209"/>
                      <a:pt x="0" y="466"/>
                    </a:cubicBezTo>
                    <a:lnTo>
                      <a:pt x="0" y="4526"/>
                    </a:lnTo>
                    <a:cubicBezTo>
                      <a:pt x="0" y="4783"/>
                      <a:pt x="209" y="4992"/>
                      <a:pt x="466" y="4992"/>
                    </a:cubicBezTo>
                    <a:close/>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2" y="2560"/>
                <a:ext cx="959"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2" y="2560"/>
                <a:ext cx="959"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3"/>
              <p:cNvSpPr>
                <a:spLocks/>
              </p:cNvSpPr>
              <p:nvPr/>
            </p:nvSpPr>
            <p:spPr bwMode="auto">
              <a:xfrm>
                <a:off x="3557" y="2582"/>
                <a:ext cx="859" cy="534"/>
              </a:xfrm>
              <a:custGeom>
                <a:avLst/>
                <a:gdLst>
                  <a:gd name="T0" fmla="*/ 181 w 1819"/>
                  <a:gd name="T1" fmla="*/ 1129 h 1129"/>
                  <a:gd name="T2" fmla="*/ 1637 w 1819"/>
                  <a:gd name="T3" fmla="*/ 1129 h 1129"/>
                  <a:gd name="T4" fmla="*/ 1819 w 1819"/>
                  <a:gd name="T5" fmla="*/ 947 h 1129"/>
                  <a:gd name="T6" fmla="*/ 1819 w 1819"/>
                  <a:gd name="T7" fmla="*/ 182 h 1129"/>
                  <a:gd name="T8" fmla="*/ 1637 w 1819"/>
                  <a:gd name="T9" fmla="*/ 0 h 1129"/>
                  <a:gd name="T10" fmla="*/ 181 w 1819"/>
                  <a:gd name="T11" fmla="*/ 0 h 1129"/>
                  <a:gd name="T12" fmla="*/ 0 w 1819"/>
                  <a:gd name="T13" fmla="*/ 182 h 1129"/>
                  <a:gd name="T14" fmla="*/ 0 w 1819"/>
                  <a:gd name="T15" fmla="*/ 947 h 1129"/>
                  <a:gd name="T16" fmla="*/ 181 w 1819"/>
                  <a:gd name="T17" fmla="*/ 1129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9" h="1129">
                    <a:moveTo>
                      <a:pt x="181" y="1129"/>
                    </a:moveTo>
                    <a:lnTo>
                      <a:pt x="1637" y="1129"/>
                    </a:lnTo>
                    <a:cubicBezTo>
                      <a:pt x="1737" y="1129"/>
                      <a:pt x="1819" y="1047"/>
                      <a:pt x="1819" y="947"/>
                    </a:cubicBezTo>
                    <a:lnTo>
                      <a:pt x="1819" y="182"/>
                    </a:lnTo>
                    <a:cubicBezTo>
                      <a:pt x="1819" y="81"/>
                      <a:pt x="1737" y="0"/>
                      <a:pt x="1637" y="0"/>
                    </a:cubicBezTo>
                    <a:lnTo>
                      <a:pt x="181" y="0"/>
                    </a:lnTo>
                    <a:cubicBezTo>
                      <a:pt x="81" y="0"/>
                      <a:pt x="0" y="81"/>
                      <a:pt x="0" y="182"/>
                    </a:cubicBezTo>
                    <a:lnTo>
                      <a:pt x="0" y="947"/>
                    </a:lnTo>
                    <a:cubicBezTo>
                      <a:pt x="0" y="1047"/>
                      <a:pt x="81" y="1129"/>
                      <a:pt x="181" y="1129"/>
                    </a:cubicBezTo>
                    <a:close/>
                  </a:path>
                </a:pathLst>
              </a:custGeom>
              <a:solidFill>
                <a:srgbClr val="D8D8D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p:cNvSpPr>
              <p:nvPr/>
            </p:nvSpPr>
            <p:spPr bwMode="auto">
              <a:xfrm>
                <a:off x="3557" y="2582"/>
                <a:ext cx="859" cy="534"/>
              </a:xfrm>
              <a:custGeom>
                <a:avLst/>
                <a:gdLst>
                  <a:gd name="T0" fmla="*/ 181 w 1819"/>
                  <a:gd name="T1" fmla="*/ 1129 h 1129"/>
                  <a:gd name="T2" fmla="*/ 1637 w 1819"/>
                  <a:gd name="T3" fmla="*/ 1129 h 1129"/>
                  <a:gd name="T4" fmla="*/ 1819 w 1819"/>
                  <a:gd name="T5" fmla="*/ 947 h 1129"/>
                  <a:gd name="T6" fmla="*/ 1819 w 1819"/>
                  <a:gd name="T7" fmla="*/ 182 h 1129"/>
                  <a:gd name="T8" fmla="*/ 1637 w 1819"/>
                  <a:gd name="T9" fmla="*/ 0 h 1129"/>
                  <a:gd name="T10" fmla="*/ 181 w 1819"/>
                  <a:gd name="T11" fmla="*/ 0 h 1129"/>
                  <a:gd name="T12" fmla="*/ 0 w 1819"/>
                  <a:gd name="T13" fmla="*/ 182 h 1129"/>
                  <a:gd name="T14" fmla="*/ 0 w 1819"/>
                  <a:gd name="T15" fmla="*/ 947 h 1129"/>
                  <a:gd name="T16" fmla="*/ 181 w 1819"/>
                  <a:gd name="T17" fmla="*/ 1129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9" h="1129">
                    <a:moveTo>
                      <a:pt x="181" y="1129"/>
                    </a:moveTo>
                    <a:lnTo>
                      <a:pt x="1637" y="1129"/>
                    </a:lnTo>
                    <a:cubicBezTo>
                      <a:pt x="1737" y="1129"/>
                      <a:pt x="1819" y="1047"/>
                      <a:pt x="1819" y="947"/>
                    </a:cubicBezTo>
                    <a:lnTo>
                      <a:pt x="1819" y="182"/>
                    </a:lnTo>
                    <a:cubicBezTo>
                      <a:pt x="1819" y="81"/>
                      <a:pt x="1737" y="0"/>
                      <a:pt x="1637" y="0"/>
                    </a:cubicBezTo>
                    <a:lnTo>
                      <a:pt x="181" y="0"/>
                    </a:lnTo>
                    <a:cubicBezTo>
                      <a:pt x="81" y="0"/>
                      <a:pt x="0" y="81"/>
                      <a:pt x="0" y="182"/>
                    </a:cubicBezTo>
                    <a:lnTo>
                      <a:pt x="0" y="947"/>
                    </a:lnTo>
                    <a:cubicBezTo>
                      <a:pt x="0" y="1047"/>
                      <a:pt x="81" y="1129"/>
                      <a:pt x="181" y="1129"/>
                    </a:cubicBezTo>
                    <a:close/>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5"/>
              <p:cNvSpPr>
                <a:spLocks noChangeArrowheads="1"/>
              </p:cNvSpPr>
              <p:nvPr/>
            </p:nvSpPr>
            <p:spPr bwMode="auto">
              <a:xfrm>
                <a:off x="3886" y="2702"/>
                <a:ext cx="317"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Arial" panose="020B0604020202020204" pitchFamily="34" charset="0"/>
                  </a:rPr>
                  <a:t>BCI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6"/>
              <p:cNvSpPr>
                <a:spLocks noChangeArrowheads="1"/>
              </p:cNvSpPr>
              <p:nvPr/>
            </p:nvSpPr>
            <p:spPr bwMode="auto">
              <a:xfrm>
                <a:off x="3694" y="2847"/>
                <a:ext cx="69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Arial" panose="020B0604020202020204" pitchFamily="34" charset="0"/>
                  </a:rPr>
                  <a:t>Processor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7"/>
              <p:cNvSpPr>
                <a:spLocks noChangeArrowheads="1"/>
              </p:cNvSpPr>
              <p:nvPr/>
            </p:nvSpPr>
            <p:spPr bwMode="auto">
              <a:xfrm>
                <a:off x="2905" y="1365"/>
                <a:ext cx="67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smtClean="0">
                    <a:ln>
                      <a:noFill/>
                    </a:ln>
                    <a:solidFill>
                      <a:srgbClr val="FFFFFF"/>
                    </a:solidFill>
                    <a:effectLst/>
                    <a:latin typeface="Calibri" panose="020F0502020204030204" pitchFamily="34" charset="0"/>
                  </a:rPr>
                  <a:t>Brainwaves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Line 18"/>
              <p:cNvSpPr>
                <a:spLocks noChangeShapeType="1"/>
              </p:cNvSpPr>
              <p:nvPr/>
            </p:nvSpPr>
            <p:spPr bwMode="auto">
              <a:xfrm flipH="1">
                <a:off x="2858" y="1589"/>
                <a:ext cx="701" cy="0"/>
              </a:xfrm>
              <a:prstGeom prst="line">
                <a:avLst/>
              </a:prstGeom>
              <a:noFill/>
              <a:ln w="349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3"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2" y="1297"/>
                <a:ext cx="95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2" y="1297"/>
                <a:ext cx="95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21"/>
              <p:cNvSpPr>
                <a:spLocks/>
              </p:cNvSpPr>
              <p:nvPr/>
            </p:nvSpPr>
            <p:spPr bwMode="auto">
              <a:xfrm>
                <a:off x="3557" y="1323"/>
                <a:ext cx="859" cy="534"/>
              </a:xfrm>
              <a:custGeom>
                <a:avLst/>
                <a:gdLst>
                  <a:gd name="T0" fmla="*/ 181 w 1819"/>
                  <a:gd name="T1" fmla="*/ 1129 h 1129"/>
                  <a:gd name="T2" fmla="*/ 1637 w 1819"/>
                  <a:gd name="T3" fmla="*/ 1129 h 1129"/>
                  <a:gd name="T4" fmla="*/ 1819 w 1819"/>
                  <a:gd name="T5" fmla="*/ 947 h 1129"/>
                  <a:gd name="T6" fmla="*/ 1819 w 1819"/>
                  <a:gd name="T7" fmla="*/ 182 h 1129"/>
                  <a:gd name="T8" fmla="*/ 1637 w 1819"/>
                  <a:gd name="T9" fmla="*/ 0 h 1129"/>
                  <a:gd name="T10" fmla="*/ 181 w 1819"/>
                  <a:gd name="T11" fmla="*/ 0 h 1129"/>
                  <a:gd name="T12" fmla="*/ 0 w 1819"/>
                  <a:gd name="T13" fmla="*/ 182 h 1129"/>
                  <a:gd name="T14" fmla="*/ 0 w 1819"/>
                  <a:gd name="T15" fmla="*/ 947 h 1129"/>
                  <a:gd name="T16" fmla="*/ 181 w 1819"/>
                  <a:gd name="T17" fmla="*/ 1129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9" h="1129">
                    <a:moveTo>
                      <a:pt x="181" y="1129"/>
                    </a:moveTo>
                    <a:lnTo>
                      <a:pt x="1637" y="1129"/>
                    </a:lnTo>
                    <a:cubicBezTo>
                      <a:pt x="1737" y="1129"/>
                      <a:pt x="1819" y="1047"/>
                      <a:pt x="1819" y="947"/>
                    </a:cubicBezTo>
                    <a:lnTo>
                      <a:pt x="1819" y="182"/>
                    </a:lnTo>
                    <a:cubicBezTo>
                      <a:pt x="1819" y="81"/>
                      <a:pt x="1737" y="0"/>
                      <a:pt x="1637" y="0"/>
                    </a:cubicBezTo>
                    <a:lnTo>
                      <a:pt x="181" y="0"/>
                    </a:lnTo>
                    <a:cubicBezTo>
                      <a:pt x="81" y="0"/>
                      <a:pt x="0" y="81"/>
                      <a:pt x="0" y="182"/>
                    </a:cubicBezTo>
                    <a:lnTo>
                      <a:pt x="0" y="947"/>
                    </a:lnTo>
                    <a:cubicBezTo>
                      <a:pt x="0" y="1047"/>
                      <a:pt x="81" y="1129"/>
                      <a:pt x="181" y="1129"/>
                    </a:cubicBezTo>
                    <a:close/>
                  </a:path>
                </a:pathLst>
              </a:custGeom>
              <a:solidFill>
                <a:srgbClr val="D8D8D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auto">
              <a:xfrm>
                <a:off x="3557" y="1323"/>
                <a:ext cx="859" cy="534"/>
              </a:xfrm>
              <a:custGeom>
                <a:avLst/>
                <a:gdLst>
                  <a:gd name="T0" fmla="*/ 181 w 1819"/>
                  <a:gd name="T1" fmla="*/ 1129 h 1129"/>
                  <a:gd name="T2" fmla="*/ 1637 w 1819"/>
                  <a:gd name="T3" fmla="*/ 1129 h 1129"/>
                  <a:gd name="T4" fmla="*/ 1819 w 1819"/>
                  <a:gd name="T5" fmla="*/ 947 h 1129"/>
                  <a:gd name="T6" fmla="*/ 1819 w 1819"/>
                  <a:gd name="T7" fmla="*/ 182 h 1129"/>
                  <a:gd name="T8" fmla="*/ 1637 w 1819"/>
                  <a:gd name="T9" fmla="*/ 0 h 1129"/>
                  <a:gd name="T10" fmla="*/ 181 w 1819"/>
                  <a:gd name="T11" fmla="*/ 0 h 1129"/>
                  <a:gd name="T12" fmla="*/ 0 w 1819"/>
                  <a:gd name="T13" fmla="*/ 182 h 1129"/>
                  <a:gd name="T14" fmla="*/ 0 w 1819"/>
                  <a:gd name="T15" fmla="*/ 947 h 1129"/>
                  <a:gd name="T16" fmla="*/ 181 w 1819"/>
                  <a:gd name="T17" fmla="*/ 1129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9" h="1129">
                    <a:moveTo>
                      <a:pt x="181" y="1129"/>
                    </a:moveTo>
                    <a:lnTo>
                      <a:pt x="1637" y="1129"/>
                    </a:lnTo>
                    <a:cubicBezTo>
                      <a:pt x="1737" y="1129"/>
                      <a:pt x="1819" y="1047"/>
                      <a:pt x="1819" y="947"/>
                    </a:cubicBezTo>
                    <a:lnTo>
                      <a:pt x="1819" y="182"/>
                    </a:lnTo>
                    <a:cubicBezTo>
                      <a:pt x="1819" y="81"/>
                      <a:pt x="1737" y="0"/>
                      <a:pt x="1637" y="0"/>
                    </a:cubicBezTo>
                    <a:lnTo>
                      <a:pt x="181" y="0"/>
                    </a:lnTo>
                    <a:cubicBezTo>
                      <a:pt x="81" y="0"/>
                      <a:pt x="0" y="81"/>
                      <a:pt x="0" y="182"/>
                    </a:cubicBezTo>
                    <a:lnTo>
                      <a:pt x="0" y="947"/>
                    </a:lnTo>
                    <a:cubicBezTo>
                      <a:pt x="0" y="1047"/>
                      <a:pt x="81" y="1129"/>
                      <a:pt x="181" y="1129"/>
                    </a:cubicBezTo>
                    <a:close/>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23"/>
              <p:cNvSpPr>
                <a:spLocks noChangeArrowheads="1"/>
              </p:cNvSpPr>
              <p:nvPr/>
            </p:nvSpPr>
            <p:spPr bwMode="auto">
              <a:xfrm>
                <a:off x="3856" y="1517"/>
                <a:ext cx="34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Arial" panose="020B0604020202020204" pitchFamily="34" charset="0"/>
                  </a:rPr>
                  <a:t>User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24"/>
              <p:cNvSpPr>
                <a:spLocks noChangeArrowheads="1"/>
              </p:cNvSpPr>
              <p:nvPr/>
            </p:nvSpPr>
            <p:spPr bwMode="auto">
              <a:xfrm>
                <a:off x="2948" y="2541"/>
                <a:ext cx="559"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smtClean="0">
                    <a:ln>
                      <a:noFill/>
                    </a:ln>
                    <a:solidFill>
                      <a:srgbClr val="FFFFFF"/>
                    </a:solidFill>
                    <a:effectLst/>
                    <a:latin typeface="Calibri" panose="020F0502020204030204" pitchFamily="34" charset="0"/>
                  </a:rPr>
                  <a:t>Raw EEG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25"/>
              <p:cNvSpPr>
                <a:spLocks noChangeArrowheads="1"/>
              </p:cNvSpPr>
              <p:nvPr/>
            </p:nvSpPr>
            <p:spPr bwMode="auto">
              <a:xfrm>
                <a:off x="3046" y="2685"/>
                <a:ext cx="325"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smtClean="0">
                    <a:ln>
                      <a:noFill/>
                    </a:ln>
                    <a:solidFill>
                      <a:srgbClr val="FFFFFF"/>
                    </a:solidFill>
                    <a:effectLst/>
                    <a:latin typeface="Calibri" panose="020F0502020204030204" pitchFamily="34" charset="0"/>
                  </a:rPr>
                  <a:t>Data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50"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 y="1154"/>
                <a:ext cx="2024"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 y="1154"/>
                <a:ext cx="2024"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8"/>
              <p:cNvSpPr>
                <a:spLocks/>
              </p:cNvSpPr>
              <p:nvPr/>
            </p:nvSpPr>
            <p:spPr bwMode="auto">
              <a:xfrm>
                <a:off x="726" y="1176"/>
                <a:ext cx="1925" cy="635"/>
              </a:xfrm>
              <a:custGeom>
                <a:avLst/>
                <a:gdLst>
                  <a:gd name="T0" fmla="*/ 408 w 4078"/>
                  <a:gd name="T1" fmla="*/ 1344 h 1344"/>
                  <a:gd name="T2" fmla="*/ 3671 w 4078"/>
                  <a:gd name="T3" fmla="*/ 1344 h 1344"/>
                  <a:gd name="T4" fmla="*/ 4078 w 4078"/>
                  <a:gd name="T5" fmla="*/ 936 h 1344"/>
                  <a:gd name="T6" fmla="*/ 4078 w 4078"/>
                  <a:gd name="T7" fmla="*/ 408 h 1344"/>
                  <a:gd name="T8" fmla="*/ 3671 w 4078"/>
                  <a:gd name="T9" fmla="*/ 0 h 1344"/>
                  <a:gd name="T10" fmla="*/ 408 w 4078"/>
                  <a:gd name="T11" fmla="*/ 0 h 1344"/>
                  <a:gd name="T12" fmla="*/ 0 w 4078"/>
                  <a:gd name="T13" fmla="*/ 408 h 1344"/>
                  <a:gd name="T14" fmla="*/ 0 w 4078"/>
                  <a:gd name="T15" fmla="*/ 936 h 1344"/>
                  <a:gd name="T16" fmla="*/ 408 w 4078"/>
                  <a:gd name="T17" fmla="*/ 1344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8" h="1344">
                    <a:moveTo>
                      <a:pt x="408" y="1344"/>
                    </a:moveTo>
                    <a:lnTo>
                      <a:pt x="3671" y="1344"/>
                    </a:lnTo>
                    <a:cubicBezTo>
                      <a:pt x="3896" y="1344"/>
                      <a:pt x="4078" y="1161"/>
                      <a:pt x="4078" y="936"/>
                    </a:cubicBezTo>
                    <a:lnTo>
                      <a:pt x="4078" y="408"/>
                    </a:lnTo>
                    <a:cubicBezTo>
                      <a:pt x="4078" y="182"/>
                      <a:pt x="3896" y="0"/>
                      <a:pt x="3671" y="0"/>
                    </a:cubicBezTo>
                    <a:lnTo>
                      <a:pt x="408" y="0"/>
                    </a:lnTo>
                    <a:cubicBezTo>
                      <a:pt x="183" y="0"/>
                      <a:pt x="0" y="182"/>
                      <a:pt x="0" y="408"/>
                    </a:cubicBezTo>
                    <a:lnTo>
                      <a:pt x="0" y="936"/>
                    </a:lnTo>
                    <a:cubicBezTo>
                      <a:pt x="0" y="1161"/>
                      <a:pt x="183" y="1344"/>
                      <a:pt x="408" y="1344"/>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p:cNvSpPr>
              <p:nvPr/>
            </p:nvSpPr>
            <p:spPr bwMode="auto">
              <a:xfrm>
                <a:off x="728" y="1176"/>
                <a:ext cx="1925" cy="635"/>
              </a:xfrm>
              <a:custGeom>
                <a:avLst/>
                <a:gdLst>
                  <a:gd name="T0" fmla="*/ 408 w 4078"/>
                  <a:gd name="T1" fmla="*/ 1344 h 1344"/>
                  <a:gd name="T2" fmla="*/ 3671 w 4078"/>
                  <a:gd name="T3" fmla="*/ 1344 h 1344"/>
                  <a:gd name="T4" fmla="*/ 4078 w 4078"/>
                  <a:gd name="T5" fmla="*/ 936 h 1344"/>
                  <a:gd name="T6" fmla="*/ 4078 w 4078"/>
                  <a:gd name="T7" fmla="*/ 408 h 1344"/>
                  <a:gd name="T8" fmla="*/ 3671 w 4078"/>
                  <a:gd name="T9" fmla="*/ 0 h 1344"/>
                  <a:gd name="T10" fmla="*/ 408 w 4078"/>
                  <a:gd name="T11" fmla="*/ 0 h 1344"/>
                  <a:gd name="T12" fmla="*/ 0 w 4078"/>
                  <a:gd name="T13" fmla="*/ 408 h 1344"/>
                  <a:gd name="T14" fmla="*/ 0 w 4078"/>
                  <a:gd name="T15" fmla="*/ 936 h 1344"/>
                  <a:gd name="T16" fmla="*/ 408 w 4078"/>
                  <a:gd name="T17" fmla="*/ 1344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8" h="1344">
                    <a:moveTo>
                      <a:pt x="408" y="1344"/>
                    </a:moveTo>
                    <a:lnTo>
                      <a:pt x="3671" y="1344"/>
                    </a:lnTo>
                    <a:cubicBezTo>
                      <a:pt x="3896" y="1344"/>
                      <a:pt x="4078" y="1161"/>
                      <a:pt x="4078" y="936"/>
                    </a:cubicBezTo>
                    <a:lnTo>
                      <a:pt x="4078" y="408"/>
                    </a:lnTo>
                    <a:cubicBezTo>
                      <a:pt x="4078" y="182"/>
                      <a:pt x="3896" y="0"/>
                      <a:pt x="3671" y="0"/>
                    </a:cubicBezTo>
                    <a:lnTo>
                      <a:pt x="408" y="0"/>
                    </a:lnTo>
                    <a:cubicBezTo>
                      <a:pt x="183" y="0"/>
                      <a:pt x="0" y="182"/>
                      <a:pt x="0" y="408"/>
                    </a:cubicBezTo>
                    <a:lnTo>
                      <a:pt x="0" y="936"/>
                    </a:lnTo>
                    <a:cubicBezTo>
                      <a:pt x="0" y="1161"/>
                      <a:pt x="183" y="1344"/>
                      <a:pt x="408" y="1344"/>
                    </a:cubicBezTo>
                    <a:close/>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30"/>
              <p:cNvSpPr>
                <a:spLocks noChangeArrowheads="1"/>
              </p:cNvSpPr>
              <p:nvPr/>
            </p:nvSpPr>
            <p:spPr bwMode="auto">
              <a:xfrm>
                <a:off x="868" y="1348"/>
                <a:ext cx="40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000000"/>
                    </a:solidFill>
                    <a:effectLst/>
                    <a:latin typeface="Arial" panose="020B0604020202020204" pitchFamily="34" charset="0"/>
                  </a:rPr>
                  <a:t>Scalp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31"/>
              <p:cNvSpPr>
                <a:spLocks noChangeArrowheads="1"/>
              </p:cNvSpPr>
              <p:nvPr/>
            </p:nvSpPr>
            <p:spPr bwMode="auto">
              <a:xfrm>
                <a:off x="1191" y="1348"/>
                <a:ext cx="10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32"/>
              <p:cNvSpPr>
                <a:spLocks noChangeArrowheads="1"/>
              </p:cNvSpPr>
              <p:nvPr/>
            </p:nvSpPr>
            <p:spPr bwMode="auto">
              <a:xfrm>
                <a:off x="1231" y="1348"/>
                <a:ext cx="13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000000"/>
                    </a:solidFill>
                    <a:effectLst/>
                    <a:latin typeface="Arial" panose="020B0604020202020204" pitchFamily="34" charset="0"/>
                  </a:rPr>
                  <a:t>Contact saline sensors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8" name="Rectangle 34"/>
              <p:cNvSpPr>
                <a:spLocks noChangeArrowheads="1"/>
              </p:cNvSpPr>
              <p:nvPr/>
            </p:nvSpPr>
            <p:spPr bwMode="auto">
              <a:xfrm>
                <a:off x="861" y="851"/>
                <a:ext cx="14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effectLst/>
                    <a:latin typeface="Arial" panose="020B0604020202020204" pitchFamily="34" charset="0"/>
                  </a:rPr>
                  <a:t>EMOTIV</a:t>
                </a:r>
                <a:r>
                  <a:rPr kumimoji="0" lang="en-US" altLang="en-US" sz="1800" b="1" i="0" u="none" strike="noStrike" cap="none" normalizeH="0" dirty="0" smtClean="0">
                    <a:ln>
                      <a:noFill/>
                    </a:ln>
                    <a:effectLst/>
                    <a:latin typeface="Arial" panose="020B0604020202020204" pitchFamily="34" charset="0"/>
                  </a:rPr>
                  <a:t> </a:t>
                </a:r>
                <a:r>
                  <a:rPr kumimoji="0" lang="en-US" altLang="en-US" sz="1800" b="1" i="0" u="none" strike="noStrike" cap="none" normalizeH="0" baseline="0" dirty="0" smtClean="0">
                    <a:ln>
                      <a:noFill/>
                    </a:ln>
                    <a:effectLst/>
                    <a:latin typeface="Arial" panose="020B0604020202020204" pitchFamily="34" charset="0"/>
                  </a:rPr>
                  <a:t>EEG</a:t>
                </a:r>
                <a:r>
                  <a:rPr kumimoji="0" lang="en-US" altLang="en-US" sz="1800" b="1" i="0" u="none" strike="noStrike" cap="none" normalizeH="0" dirty="0" smtClean="0">
                    <a:ln>
                      <a:noFill/>
                    </a:ln>
                    <a:effectLst/>
                    <a:latin typeface="Arial" panose="020B0604020202020204" pitchFamily="34" charset="0"/>
                  </a:rPr>
                  <a:t> Helmet</a:t>
                </a:r>
                <a:endParaRPr kumimoji="0" lang="en-US" altLang="en-US" sz="1800" b="0" i="0" u="none" strike="noStrike" cap="none" normalizeH="0" baseline="0" dirty="0" smtClean="0">
                  <a:ln>
                    <a:noFill/>
                  </a:ln>
                  <a:effectLst/>
                  <a:latin typeface="Arial" panose="020B0604020202020204" pitchFamily="34" charset="0"/>
                </a:endParaRPr>
              </a:p>
            </p:txBody>
          </p:sp>
          <p:pic>
            <p:nvPicPr>
              <p:cNvPr id="1059"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7" y="1887"/>
                <a:ext cx="2017"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 y="1887"/>
                <a:ext cx="2017"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38"/>
              <p:cNvSpPr>
                <a:spLocks/>
              </p:cNvSpPr>
              <p:nvPr/>
            </p:nvSpPr>
            <p:spPr bwMode="auto">
              <a:xfrm>
                <a:off x="726" y="1914"/>
                <a:ext cx="1925" cy="635"/>
              </a:xfrm>
              <a:custGeom>
                <a:avLst/>
                <a:gdLst>
                  <a:gd name="T0" fmla="*/ 408 w 4078"/>
                  <a:gd name="T1" fmla="*/ 1344 h 1344"/>
                  <a:gd name="T2" fmla="*/ 3670 w 4078"/>
                  <a:gd name="T3" fmla="*/ 1344 h 1344"/>
                  <a:gd name="T4" fmla="*/ 4078 w 4078"/>
                  <a:gd name="T5" fmla="*/ 936 h 1344"/>
                  <a:gd name="T6" fmla="*/ 4078 w 4078"/>
                  <a:gd name="T7" fmla="*/ 408 h 1344"/>
                  <a:gd name="T8" fmla="*/ 3670 w 4078"/>
                  <a:gd name="T9" fmla="*/ 0 h 1344"/>
                  <a:gd name="T10" fmla="*/ 408 w 4078"/>
                  <a:gd name="T11" fmla="*/ 0 h 1344"/>
                  <a:gd name="T12" fmla="*/ 0 w 4078"/>
                  <a:gd name="T13" fmla="*/ 408 h 1344"/>
                  <a:gd name="T14" fmla="*/ 0 w 4078"/>
                  <a:gd name="T15" fmla="*/ 936 h 1344"/>
                  <a:gd name="T16" fmla="*/ 408 w 4078"/>
                  <a:gd name="T17" fmla="*/ 1344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8" h="1344">
                    <a:moveTo>
                      <a:pt x="408" y="1344"/>
                    </a:moveTo>
                    <a:lnTo>
                      <a:pt x="3670" y="1344"/>
                    </a:lnTo>
                    <a:cubicBezTo>
                      <a:pt x="3895" y="1344"/>
                      <a:pt x="4078" y="1162"/>
                      <a:pt x="4078" y="936"/>
                    </a:cubicBezTo>
                    <a:lnTo>
                      <a:pt x="4078" y="408"/>
                    </a:lnTo>
                    <a:cubicBezTo>
                      <a:pt x="4078" y="183"/>
                      <a:pt x="3895" y="0"/>
                      <a:pt x="3670" y="0"/>
                    </a:cubicBezTo>
                    <a:lnTo>
                      <a:pt x="408" y="0"/>
                    </a:lnTo>
                    <a:cubicBezTo>
                      <a:pt x="182" y="0"/>
                      <a:pt x="0" y="183"/>
                      <a:pt x="0" y="408"/>
                    </a:cubicBezTo>
                    <a:lnTo>
                      <a:pt x="0" y="936"/>
                    </a:lnTo>
                    <a:cubicBezTo>
                      <a:pt x="0" y="1162"/>
                      <a:pt x="182" y="1344"/>
                      <a:pt x="408" y="1344"/>
                    </a:cubicBezTo>
                    <a:close/>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39"/>
              <p:cNvSpPr>
                <a:spLocks noChangeArrowheads="1"/>
              </p:cNvSpPr>
              <p:nvPr/>
            </p:nvSpPr>
            <p:spPr bwMode="auto">
              <a:xfrm>
                <a:off x="1000" y="215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24" name="Rectangle 40"/>
              <p:cNvSpPr>
                <a:spLocks noChangeArrowheads="1"/>
              </p:cNvSpPr>
              <p:nvPr/>
            </p:nvSpPr>
            <p:spPr bwMode="auto">
              <a:xfrm>
                <a:off x="1108" y="215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25" name="Rectangle 41"/>
              <p:cNvSpPr>
                <a:spLocks noChangeArrowheads="1"/>
              </p:cNvSpPr>
              <p:nvPr/>
            </p:nvSpPr>
            <p:spPr bwMode="auto">
              <a:xfrm>
                <a:off x="1148" y="215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26" name="Rectangle 42"/>
              <p:cNvSpPr>
                <a:spLocks noChangeArrowheads="1"/>
              </p:cNvSpPr>
              <p:nvPr/>
            </p:nvSpPr>
            <p:spPr bwMode="auto">
              <a:xfrm>
                <a:off x="1430" y="215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68" name="Picture 4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7" y="2650"/>
                <a:ext cx="2017"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9" name="Picture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7" y="2650"/>
                <a:ext cx="2017"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Freeform 46"/>
              <p:cNvSpPr>
                <a:spLocks/>
              </p:cNvSpPr>
              <p:nvPr/>
            </p:nvSpPr>
            <p:spPr bwMode="auto">
              <a:xfrm>
                <a:off x="726" y="2673"/>
                <a:ext cx="1925" cy="635"/>
              </a:xfrm>
              <a:custGeom>
                <a:avLst/>
                <a:gdLst>
                  <a:gd name="T0" fmla="*/ 408 w 4078"/>
                  <a:gd name="T1" fmla="*/ 1344 h 1344"/>
                  <a:gd name="T2" fmla="*/ 3670 w 4078"/>
                  <a:gd name="T3" fmla="*/ 1344 h 1344"/>
                  <a:gd name="T4" fmla="*/ 4078 w 4078"/>
                  <a:gd name="T5" fmla="*/ 936 h 1344"/>
                  <a:gd name="T6" fmla="*/ 4078 w 4078"/>
                  <a:gd name="T7" fmla="*/ 408 h 1344"/>
                  <a:gd name="T8" fmla="*/ 3670 w 4078"/>
                  <a:gd name="T9" fmla="*/ 0 h 1344"/>
                  <a:gd name="T10" fmla="*/ 408 w 4078"/>
                  <a:gd name="T11" fmla="*/ 0 h 1344"/>
                  <a:gd name="T12" fmla="*/ 0 w 4078"/>
                  <a:gd name="T13" fmla="*/ 408 h 1344"/>
                  <a:gd name="T14" fmla="*/ 0 w 4078"/>
                  <a:gd name="T15" fmla="*/ 936 h 1344"/>
                  <a:gd name="T16" fmla="*/ 408 w 4078"/>
                  <a:gd name="T17" fmla="*/ 1344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8" h="1344">
                    <a:moveTo>
                      <a:pt x="408" y="1344"/>
                    </a:moveTo>
                    <a:lnTo>
                      <a:pt x="3670" y="1344"/>
                    </a:lnTo>
                    <a:cubicBezTo>
                      <a:pt x="3895" y="1344"/>
                      <a:pt x="4078" y="1161"/>
                      <a:pt x="4078" y="936"/>
                    </a:cubicBezTo>
                    <a:lnTo>
                      <a:pt x="4078" y="408"/>
                    </a:lnTo>
                    <a:cubicBezTo>
                      <a:pt x="4078" y="182"/>
                      <a:pt x="3895" y="0"/>
                      <a:pt x="3670" y="0"/>
                    </a:cubicBezTo>
                    <a:lnTo>
                      <a:pt x="408" y="0"/>
                    </a:lnTo>
                    <a:cubicBezTo>
                      <a:pt x="182" y="0"/>
                      <a:pt x="0" y="182"/>
                      <a:pt x="0" y="408"/>
                    </a:cubicBezTo>
                    <a:lnTo>
                      <a:pt x="0" y="936"/>
                    </a:lnTo>
                    <a:cubicBezTo>
                      <a:pt x="0" y="1161"/>
                      <a:pt x="182" y="1344"/>
                      <a:pt x="408" y="1344"/>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47"/>
              <p:cNvSpPr>
                <a:spLocks/>
              </p:cNvSpPr>
              <p:nvPr/>
            </p:nvSpPr>
            <p:spPr bwMode="auto">
              <a:xfrm>
                <a:off x="726" y="2673"/>
                <a:ext cx="1925" cy="635"/>
              </a:xfrm>
              <a:custGeom>
                <a:avLst/>
                <a:gdLst>
                  <a:gd name="T0" fmla="*/ 408 w 4078"/>
                  <a:gd name="T1" fmla="*/ 1344 h 1344"/>
                  <a:gd name="T2" fmla="*/ 3670 w 4078"/>
                  <a:gd name="T3" fmla="*/ 1344 h 1344"/>
                  <a:gd name="T4" fmla="*/ 4078 w 4078"/>
                  <a:gd name="T5" fmla="*/ 936 h 1344"/>
                  <a:gd name="T6" fmla="*/ 4078 w 4078"/>
                  <a:gd name="T7" fmla="*/ 408 h 1344"/>
                  <a:gd name="T8" fmla="*/ 3670 w 4078"/>
                  <a:gd name="T9" fmla="*/ 0 h 1344"/>
                  <a:gd name="T10" fmla="*/ 408 w 4078"/>
                  <a:gd name="T11" fmla="*/ 0 h 1344"/>
                  <a:gd name="T12" fmla="*/ 0 w 4078"/>
                  <a:gd name="T13" fmla="*/ 408 h 1344"/>
                  <a:gd name="T14" fmla="*/ 0 w 4078"/>
                  <a:gd name="T15" fmla="*/ 936 h 1344"/>
                  <a:gd name="T16" fmla="*/ 408 w 4078"/>
                  <a:gd name="T17" fmla="*/ 1344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8" h="1344">
                    <a:moveTo>
                      <a:pt x="408" y="1344"/>
                    </a:moveTo>
                    <a:lnTo>
                      <a:pt x="3670" y="1344"/>
                    </a:lnTo>
                    <a:cubicBezTo>
                      <a:pt x="3895" y="1344"/>
                      <a:pt x="4078" y="1161"/>
                      <a:pt x="4078" y="936"/>
                    </a:cubicBezTo>
                    <a:lnTo>
                      <a:pt x="4078" y="408"/>
                    </a:lnTo>
                    <a:cubicBezTo>
                      <a:pt x="4078" y="182"/>
                      <a:pt x="3895" y="0"/>
                      <a:pt x="3670" y="0"/>
                    </a:cubicBezTo>
                    <a:lnTo>
                      <a:pt x="408" y="0"/>
                    </a:lnTo>
                    <a:cubicBezTo>
                      <a:pt x="182" y="0"/>
                      <a:pt x="0" y="182"/>
                      <a:pt x="0" y="408"/>
                    </a:cubicBezTo>
                    <a:lnTo>
                      <a:pt x="0" y="936"/>
                    </a:lnTo>
                    <a:cubicBezTo>
                      <a:pt x="0" y="1161"/>
                      <a:pt x="182" y="1344"/>
                      <a:pt x="408" y="1344"/>
                    </a:cubicBezTo>
                    <a:close/>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Rectangle 48"/>
              <p:cNvSpPr>
                <a:spLocks noChangeArrowheads="1"/>
              </p:cNvSpPr>
              <p:nvPr/>
            </p:nvSpPr>
            <p:spPr bwMode="auto">
              <a:xfrm>
                <a:off x="1061" y="2916"/>
                <a:ext cx="141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000000"/>
                    </a:solidFill>
                    <a:effectLst/>
                    <a:latin typeface="Arial" panose="020B0604020202020204" pitchFamily="34" charset="0"/>
                  </a:rPr>
                  <a:t>Bluetooth Transmitter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3" name="Freeform 46"/>
              <p:cNvSpPr>
                <a:spLocks/>
              </p:cNvSpPr>
              <p:nvPr/>
            </p:nvSpPr>
            <p:spPr bwMode="auto">
              <a:xfrm>
                <a:off x="726" y="2673"/>
                <a:ext cx="1925" cy="635"/>
              </a:xfrm>
              <a:custGeom>
                <a:avLst/>
                <a:gdLst>
                  <a:gd name="T0" fmla="*/ 408 w 4078"/>
                  <a:gd name="T1" fmla="*/ 1344 h 1344"/>
                  <a:gd name="T2" fmla="*/ 3670 w 4078"/>
                  <a:gd name="T3" fmla="*/ 1344 h 1344"/>
                  <a:gd name="T4" fmla="*/ 4078 w 4078"/>
                  <a:gd name="T5" fmla="*/ 936 h 1344"/>
                  <a:gd name="T6" fmla="*/ 4078 w 4078"/>
                  <a:gd name="T7" fmla="*/ 408 h 1344"/>
                  <a:gd name="T8" fmla="*/ 3670 w 4078"/>
                  <a:gd name="T9" fmla="*/ 0 h 1344"/>
                  <a:gd name="T10" fmla="*/ 408 w 4078"/>
                  <a:gd name="T11" fmla="*/ 0 h 1344"/>
                  <a:gd name="T12" fmla="*/ 0 w 4078"/>
                  <a:gd name="T13" fmla="*/ 408 h 1344"/>
                  <a:gd name="T14" fmla="*/ 0 w 4078"/>
                  <a:gd name="T15" fmla="*/ 936 h 1344"/>
                  <a:gd name="T16" fmla="*/ 408 w 4078"/>
                  <a:gd name="T17" fmla="*/ 1344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8" h="1344">
                    <a:moveTo>
                      <a:pt x="408" y="1344"/>
                    </a:moveTo>
                    <a:lnTo>
                      <a:pt x="3670" y="1344"/>
                    </a:lnTo>
                    <a:cubicBezTo>
                      <a:pt x="3895" y="1344"/>
                      <a:pt x="4078" y="1161"/>
                      <a:pt x="4078" y="936"/>
                    </a:cubicBezTo>
                    <a:lnTo>
                      <a:pt x="4078" y="408"/>
                    </a:lnTo>
                    <a:cubicBezTo>
                      <a:pt x="4078" y="182"/>
                      <a:pt x="3895" y="0"/>
                      <a:pt x="3670" y="0"/>
                    </a:cubicBezTo>
                    <a:lnTo>
                      <a:pt x="408" y="0"/>
                    </a:lnTo>
                    <a:cubicBezTo>
                      <a:pt x="182" y="0"/>
                      <a:pt x="0" y="182"/>
                      <a:pt x="0" y="408"/>
                    </a:cubicBezTo>
                    <a:lnTo>
                      <a:pt x="0" y="936"/>
                    </a:lnTo>
                    <a:cubicBezTo>
                      <a:pt x="0" y="1161"/>
                      <a:pt x="182" y="1344"/>
                      <a:pt x="408" y="1344"/>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48"/>
              <p:cNvSpPr>
                <a:spLocks noChangeArrowheads="1"/>
              </p:cNvSpPr>
              <p:nvPr/>
            </p:nvSpPr>
            <p:spPr bwMode="auto">
              <a:xfrm>
                <a:off x="845" y="2923"/>
                <a:ext cx="170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000000"/>
                    </a:solidFill>
                    <a:effectLst/>
                    <a:latin typeface="Arial" panose="020B0604020202020204" pitchFamily="34" charset="0"/>
                  </a:rPr>
                  <a:t>Bluetooth Dongle Transmitter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034" name="Group 31"/>
            <p:cNvGrpSpPr/>
            <p:nvPr/>
          </p:nvGrpSpPr>
          <p:grpSpPr>
            <a:xfrm>
              <a:off x="1292426" y="3440245"/>
              <a:ext cx="3055938" cy="1008063"/>
              <a:chOff x="1174751" y="3002356"/>
              <a:chExt cx="3055938" cy="1008063"/>
            </a:xfrm>
          </p:grpSpPr>
          <p:sp>
            <p:nvSpPr>
              <p:cNvPr id="52" name="Freeform 46"/>
              <p:cNvSpPr>
                <a:spLocks/>
              </p:cNvSpPr>
              <p:nvPr/>
            </p:nvSpPr>
            <p:spPr bwMode="auto">
              <a:xfrm>
                <a:off x="1174751" y="3002356"/>
                <a:ext cx="3055938" cy="1008063"/>
              </a:xfrm>
              <a:custGeom>
                <a:avLst/>
                <a:gdLst>
                  <a:gd name="T0" fmla="*/ 408 w 4078"/>
                  <a:gd name="T1" fmla="*/ 1344 h 1344"/>
                  <a:gd name="T2" fmla="*/ 3670 w 4078"/>
                  <a:gd name="T3" fmla="*/ 1344 h 1344"/>
                  <a:gd name="T4" fmla="*/ 4078 w 4078"/>
                  <a:gd name="T5" fmla="*/ 936 h 1344"/>
                  <a:gd name="T6" fmla="*/ 4078 w 4078"/>
                  <a:gd name="T7" fmla="*/ 408 h 1344"/>
                  <a:gd name="T8" fmla="*/ 3670 w 4078"/>
                  <a:gd name="T9" fmla="*/ 0 h 1344"/>
                  <a:gd name="T10" fmla="*/ 408 w 4078"/>
                  <a:gd name="T11" fmla="*/ 0 h 1344"/>
                  <a:gd name="T12" fmla="*/ 0 w 4078"/>
                  <a:gd name="T13" fmla="*/ 408 h 1344"/>
                  <a:gd name="T14" fmla="*/ 0 w 4078"/>
                  <a:gd name="T15" fmla="*/ 936 h 1344"/>
                  <a:gd name="T16" fmla="*/ 408 w 4078"/>
                  <a:gd name="T17" fmla="*/ 1344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8" h="1344">
                    <a:moveTo>
                      <a:pt x="408" y="1344"/>
                    </a:moveTo>
                    <a:lnTo>
                      <a:pt x="3670" y="1344"/>
                    </a:lnTo>
                    <a:cubicBezTo>
                      <a:pt x="3895" y="1344"/>
                      <a:pt x="4078" y="1161"/>
                      <a:pt x="4078" y="936"/>
                    </a:cubicBezTo>
                    <a:lnTo>
                      <a:pt x="4078" y="408"/>
                    </a:lnTo>
                    <a:cubicBezTo>
                      <a:pt x="4078" y="182"/>
                      <a:pt x="3895" y="0"/>
                      <a:pt x="3670" y="0"/>
                    </a:cubicBezTo>
                    <a:lnTo>
                      <a:pt x="408" y="0"/>
                    </a:lnTo>
                    <a:cubicBezTo>
                      <a:pt x="182" y="0"/>
                      <a:pt x="0" y="182"/>
                      <a:pt x="0" y="408"/>
                    </a:cubicBezTo>
                    <a:lnTo>
                      <a:pt x="0" y="936"/>
                    </a:lnTo>
                    <a:cubicBezTo>
                      <a:pt x="0" y="1161"/>
                      <a:pt x="182" y="1344"/>
                      <a:pt x="408" y="1344"/>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TextBox 33"/>
              <p:cNvSpPr txBox="1"/>
              <p:nvPr/>
            </p:nvSpPr>
            <p:spPr>
              <a:xfrm>
                <a:off x="1410494" y="3259585"/>
                <a:ext cx="2547937" cy="553998"/>
              </a:xfrm>
              <a:prstGeom prst="rect">
                <a:avLst/>
              </a:prstGeom>
              <a:noFill/>
            </p:spPr>
            <p:txBody>
              <a:bodyPr wrap="square" rtlCol="0">
                <a:spAutoFit/>
              </a:bodyPr>
              <a:lstStyle/>
              <a:p>
                <a:r>
                  <a:rPr lang="en-US" sz="1500" b="1" dirty="0">
                    <a:solidFill>
                      <a:srgbClr val="000000"/>
                    </a:solidFill>
                    <a:latin typeface="Arial" panose="020B0604020202020204" pitchFamily="34" charset="0"/>
                  </a:rPr>
                  <a:t>Built-in </a:t>
                </a:r>
                <a:r>
                  <a:rPr lang="en-US" sz="1500" b="1" dirty="0" smtClean="0">
                    <a:solidFill>
                      <a:srgbClr val="000000"/>
                    </a:solidFill>
                    <a:latin typeface="Arial" panose="020B0604020202020204" pitchFamily="34" charset="0"/>
                  </a:rPr>
                  <a:t>Polymer Battery (12 Hours of Recordings)</a:t>
                </a:r>
                <a:endParaRPr lang="en-US" sz="1500" b="1" dirty="0">
                  <a:solidFill>
                    <a:srgbClr val="000000"/>
                  </a:solidFill>
                  <a:latin typeface="Arial" panose="020B0604020202020204" pitchFamily="34" charset="0"/>
                </a:endParaRPr>
              </a:p>
            </p:txBody>
          </p:sp>
        </p:grpSp>
      </p:grpSp>
      <p:sp>
        <p:nvSpPr>
          <p:cNvPr id="1041" name="TextBox 1040"/>
          <p:cNvSpPr txBox="1"/>
          <p:nvPr/>
        </p:nvSpPr>
        <p:spPr>
          <a:xfrm>
            <a:off x="3902672" y="1043408"/>
            <a:ext cx="4695031" cy="369332"/>
          </a:xfrm>
          <a:prstGeom prst="rect">
            <a:avLst/>
          </a:prstGeom>
          <a:noFill/>
        </p:spPr>
        <p:txBody>
          <a:bodyPr wrap="square" rtlCol="0">
            <a:spAutoFit/>
          </a:bodyPr>
          <a:lstStyle/>
          <a:p>
            <a:r>
              <a:rPr lang="en-US" dirty="0" smtClean="0"/>
              <a:t>Obtained through the UCF Medical Robotics Lab</a:t>
            </a:r>
            <a:endParaRPr lang="en-US" dirty="0"/>
          </a:p>
        </p:txBody>
      </p:sp>
      <p:pic>
        <p:nvPicPr>
          <p:cNvPr id="3" name="Picture 2"/>
          <p:cNvPicPr>
            <a:picLocks noChangeAspect="1"/>
          </p:cNvPicPr>
          <p:nvPr/>
        </p:nvPicPr>
        <p:blipFill>
          <a:blip r:embed="rId15"/>
          <a:stretch>
            <a:fillRect/>
          </a:stretch>
        </p:blipFill>
        <p:spPr>
          <a:xfrm>
            <a:off x="7424938" y="2341667"/>
            <a:ext cx="4565398" cy="3021936"/>
          </a:xfrm>
          <a:prstGeom prst="rect">
            <a:avLst/>
          </a:prstGeom>
        </p:spPr>
      </p:pic>
    </p:spTree>
    <p:extLst>
      <p:ext uri="{BB962C8B-B14F-4D97-AF65-F5344CB8AC3E}">
        <p14:creationId xmlns:p14="http://schemas.microsoft.com/office/powerpoint/2010/main" val="3293739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Emotiv epoc EEG</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latin typeface="+mn-lt"/>
                <a:cs typeface="+mn-cs"/>
              </a:rPr>
              <a:t>Cameron Johnson</a:t>
            </a:r>
            <a:endParaRPr lang="en-US" sz="2800" dirty="0">
              <a:solidFill>
                <a:schemeClr val="tx2">
                  <a:lumMod val="50000"/>
                  <a:lumOff val="50000"/>
                </a:schemeClr>
              </a:solidFill>
              <a:latin typeface="+mn-lt"/>
              <a:cs typeface="+mn-cs"/>
            </a:endParaRPr>
          </a:p>
        </p:txBody>
      </p:sp>
      <p:sp>
        <p:nvSpPr>
          <p:cNvPr id="3" name="TextBox 2"/>
          <p:cNvSpPr txBox="1"/>
          <p:nvPr/>
        </p:nvSpPr>
        <p:spPr>
          <a:xfrm>
            <a:off x="843580" y="1740139"/>
            <a:ext cx="6079940" cy="3416320"/>
          </a:xfrm>
          <a:prstGeom prst="rect">
            <a:avLst/>
          </a:prstGeom>
          <a:noFill/>
        </p:spPr>
        <p:txBody>
          <a:bodyPr wrap="square" rtlCol="0">
            <a:spAutoFit/>
          </a:bodyPr>
          <a:lstStyle/>
          <a:p>
            <a:r>
              <a:rPr lang="en-US" sz="2400" b="1" cap="all" dirty="0"/>
              <a:t>PRODUCT HIGHLIGHTS</a:t>
            </a:r>
          </a:p>
          <a:p>
            <a:pPr marL="457200" indent="-457200">
              <a:buFont typeface="Arial" panose="020B0604020202020204" pitchFamily="34" charset="0"/>
              <a:buChar char="•"/>
            </a:pPr>
            <a:r>
              <a:rPr lang="en-US" sz="2400" dirty="0" smtClean="0"/>
              <a:t>14 channels</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a:t>0.2 - 43Hz, digital notch filters at 50Hz and </a:t>
            </a:r>
            <a:r>
              <a:rPr lang="en-US" sz="2400" dirty="0" smtClean="0"/>
              <a:t>60Hz</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128 Samples Per Second</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smtClean="0"/>
              <a:t>Compatible with Windows/Mac/Linux</a:t>
            </a:r>
            <a:endParaRPr lang="en-US" sz="2400" dirty="0"/>
          </a:p>
        </p:txBody>
      </p:sp>
      <p:pic>
        <p:nvPicPr>
          <p:cNvPr id="4" name="Picture 3"/>
          <p:cNvPicPr>
            <a:picLocks noChangeAspect="1"/>
          </p:cNvPicPr>
          <p:nvPr/>
        </p:nvPicPr>
        <p:blipFill>
          <a:blip r:embed="rId3"/>
          <a:stretch>
            <a:fillRect/>
          </a:stretch>
        </p:blipFill>
        <p:spPr>
          <a:xfrm>
            <a:off x="7592388" y="1549309"/>
            <a:ext cx="3541112" cy="37979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3271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smtClean="0">
                <a:ln>
                  <a:solidFill>
                    <a:schemeClr val="bg1"/>
                  </a:solidFill>
                </a:ln>
                <a:ea typeface="Arial Unicode MS" panose="020B0604020202020204" pitchFamily="34" charset="-128"/>
                <a:cs typeface="Times New Roman" panose="02020603050405020304" pitchFamily="18" charset="0"/>
              </a:rPr>
              <a:t>B.R.S.H.</a:t>
            </a:r>
            <a:endParaRPr lang="en-US" sz="6000" b="1">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3220"/>
          </a:xfrm>
          <a:prstGeom prst="rect">
            <a:avLst/>
          </a:prstGeom>
          <a:noFill/>
        </p:spPr>
        <p:txBody>
          <a:bodyPr anchor="t">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Cameron Johnson</a:t>
            </a:r>
          </a:p>
        </p:txBody>
      </p:sp>
      <p:sp>
        <p:nvSpPr>
          <p:cNvPr id="3" name="TextBox 2"/>
          <p:cNvSpPr txBox="1"/>
          <p:nvPr/>
        </p:nvSpPr>
        <p:spPr>
          <a:xfrm>
            <a:off x="3193143" y="846247"/>
            <a:ext cx="6313714" cy="584775"/>
          </a:xfrm>
          <a:prstGeom prst="rect">
            <a:avLst/>
          </a:prstGeom>
          <a:noFill/>
        </p:spPr>
        <p:txBody>
          <a:bodyPr wrap="square" rtlCol="0">
            <a:spAutoFit/>
          </a:bodyPr>
          <a:lstStyle/>
          <a:p>
            <a:r>
              <a:rPr lang="en-US" sz="3200" b="1" smtClean="0">
                <a:ln>
                  <a:solidFill>
                    <a:schemeClr val="bg1"/>
                  </a:solidFill>
                </a:ln>
              </a:rPr>
              <a:t>B</a:t>
            </a:r>
            <a:r>
              <a:rPr lang="en-US" sz="3200" smtClean="0">
                <a:ln>
                  <a:solidFill>
                    <a:schemeClr val="bg1"/>
                  </a:solidFill>
                </a:ln>
              </a:rPr>
              <a:t>luetooth </a:t>
            </a:r>
            <a:r>
              <a:rPr lang="en-US" sz="3200" b="1" smtClean="0">
                <a:ln>
                  <a:solidFill>
                    <a:schemeClr val="bg1"/>
                  </a:solidFill>
                </a:ln>
              </a:rPr>
              <a:t>R</a:t>
            </a:r>
            <a:r>
              <a:rPr lang="en-US" sz="3200" smtClean="0">
                <a:ln>
                  <a:solidFill>
                    <a:schemeClr val="bg1"/>
                  </a:solidFill>
                </a:ln>
              </a:rPr>
              <a:t>emote and </a:t>
            </a:r>
            <a:r>
              <a:rPr lang="en-US" sz="3200" b="1" smtClean="0">
                <a:ln>
                  <a:solidFill>
                    <a:schemeClr val="bg1"/>
                  </a:solidFill>
                </a:ln>
              </a:rPr>
              <a:t>S</a:t>
            </a:r>
            <a:r>
              <a:rPr lang="en-US" sz="3200" smtClean="0">
                <a:ln>
                  <a:solidFill>
                    <a:schemeClr val="bg1"/>
                  </a:solidFill>
                </a:ln>
              </a:rPr>
              <a:t>ensor </a:t>
            </a:r>
            <a:r>
              <a:rPr lang="en-US" sz="3200" b="1" smtClean="0">
                <a:ln>
                  <a:solidFill>
                    <a:schemeClr val="bg1"/>
                  </a:solidFill>
                </a:ln>
              </a:rPr>
              <a:t>H</a:t>
            </a:r>
            <a:r>
              <a:rPr lang="en-US" sz="3200" smtClean="0">
                <a:ln>
                  <a:solidFill>
                    <a:schemeClr val="bg1"/>
                  </a:solidFill>
                </a:ln>
              </a:rPr>
              <a:t>ub</a:t>
            </a:r>
            <a:endParaRPr lang="en-US" sz="3200">
              <a:ln>
                <a:solidFill>
                  <a:schemeClr val="bg1"/>
                </a:solidFill>
              </a:ln>
            </a:endParaRPr>
          </a:p>
        </p:txBody>
      </p:sp>
      <p:graphicFrame>
        <p:nvGraphicFramePr>
          <p:cNvPr id="6" name="Table 5"/>
          <p:cNvGraphicFramePr>
            <a:graphicFrameLocks noGrp="1"/>
          </p:cNvGraphicFramePr>
          <p:nvPr>
            <p:extLst>
              <p:ext uri="{D42A27DB-BD31-4B8C-83A1-F6EECF244321}">
                <p14:modId xmlns:p14="http://schemas.microsoft.com/office/powerpoint/2010/main" val="3421419019"/>
              </p:ext>
            </p:extLst>
          </p:nvPr>
        </p:nvGraphicFramePr>
        <p:xfrm>
          <a:off x="7810375" y="2400102"/>
          <a:ext cx="3852895" cy="2702089"/>
        </p:xfrm>
        <a:graphic>
          <a:graphicData uri="http://schemas.openxmlformats.org/drawingml/2006/table">
            <a:tbl>
              <a:tblPr firstRow="1" bandRow="1">
                <a:tableStyleId>{5C22544A-7EE6-4342-B048-85BDC9FD1C3A}</a:tableStyleId>
              </a:tblPr>
              <a:tblGrid>
                <a:gridCol w="1776829">
                  <a:extLst>
                    <a:ext uri="{9D8B030D-6E8A-4147-A177-3AD203B41FA5}">
                      <a16:colId xmlns:a16="http://schemas.microsoft.com/office/drawing/2014/main" xmlns="" val="20000"/>
                    </a:ext>
                  </a:extLst>
                </a:gridCol>
                <a:gridCol w="951614">
                  <a:extLst>
                    <a:ext uri="{9D8B030D-6E8A-4147-A177-3AD203B41FA5}">
                      <a16:colId xmlns:a16="http://schemas.microsoft.com/office/drawing/2014/main" xmlns="" val="20001"/>
                    </a:ext>
                  </a:extLst>
                </a:gridCol>
                <a:gridCol w="1124452">
                  <a:extLst>
                    <a:ext uri="{9D8B030D-6E8A-4147-A177-3AD203B41FA5}">
                      <a16:colId xmlns:a16="http://schemas.microsoft.com/office/drawing/2014/main" xmlns="" val="20002"/>
                    </a:ext>
                  </a:extLst>
                </a:gridCol>
              </a:tblGrid>
              <a:tr h="418795">
                <a:tc>
                  <a:txBody>
                    <a:bodyPr/>
                    <a:lstStyle/>
                    <a:p>
                      <a:r>
                        <a:rPr lang="en-US" dirty="0" smtClean="0"/>
                        <a:t>Hardware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Price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Supplier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18795">
                <a:tc>
                  <a:txBody>
                    <a:bodyPr/>
                    <a:lstStyle/>
                    <a:p>
                      <a:r>
                        <a:rPr lang="en-US" dirty="0" err="1" smtClean="0"/>
                        <a:t>TivaC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t>$18.95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err="1" smtClean="0"/>
                        <a:t>Sparkfun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22852">
                <a:tc>
                  <a:txBody>
                    <a:bodyPr/>
                    <a:lstStyle/>
                    <a:p>
                      <a:r>
                        <a:rPr lang="en-US" dirty="0" smtClean="0"/>
                        <a:t>Ultrasonic Range Finder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t>$25.95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err="1" smtClean="0"/>
                        <a:t>Sparkfun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18795">
                <a:tc>
                  <a:txBody>
                    <a:bodyPr/>
                    <a:lstStyle/>
                    <a:p>
                      <a:r>
                        <a:rPr lang="en-US" dirty="0" smtClean="0"/>
                        <a:t>GPS Sensor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$29.95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err="1" smtClean="0"/>
                        <a:t>Adafruit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722852">
                <a:tc>
                  <a:txBody>
                    <a:bodyPr/>
                    <a:lstStyle/>
                    <a:p>
                      <a:r>
                        <a:rPr lang="en-US" dirty="0" smtClean="0"/>
                        <a:t>RN-42</a:t>
                      </a:r>
                      <a:r>
                        <a:rPr lang="en-US" baseline="0" dirty="0" smtClean="0"/>
                        <a:t> Bluetooth </a:t>
                      </a:r>
                      <a:r>
                        <a:rPr lang="en-US" sz="1800" kern="1200" baseline="0" dirty="0" smtClean="0">
                          <a:solidFill>
                            <a:schemeClr val="dk1"/>
                          </a:solidFill>
                          <a:latin typeface="+mn-lt"/>
                          <a:ea typeface="+mn-ea"/>
                          <a:cs typeface="+mn-cs"/>
                        </a:rPr>
                        <a:t>Module</a:t>
                      </a:r>
                      <a:endParaRPr lang="en-US" sz="1800"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$18.95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err="1" smtClean="0"/>
                        <a:t>Sparkfun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grpSp>
        <p:nvGrpSpPr>
          <p:cNvPr id="71" name="Group 70"/>
          <p:cNvGrpSpPr/>
          <p:nvPr/>
        </p:nvGrpSpPr>
        <p:grpSpPr>
          <a:xfrm>
            <a:off x="658248" y="1563700"/>
            <a:ext cx="6427713" cy="4540910"/>
            <a:chOff x="589237" y="1504706"/>
            <a:chExt cx="6427713" cy="4540910"/>
          </a:xfrm>
        </p:grpSpPr>
        <p:sp>
          <p:nvSpPr>
            <p:cNvPr id="72" name="AutoShape 3"/>
            <p:cNvSpPr>
              <a:spLocks noChangeAspect="1" noChangeArrowheads="1" noTextEdit="1"/>
            </p:cNvSpPr>
            <p:nvPr/>
          </p:nvSpPr>
          <p:spPr bwMode="auto">
            <a:xfrm>
              <a:off x="589237" y="1532359"/>
              <a:ext cx="6403449" cy="448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72"/>
            <p:cNvSpPr>
              <a:spLocks noChangeArrowheads="1"/>
            </p:cNvSpPr>
            <p:nvPr/>
          </p:nvSpPr>
          <p:spPr bwMode="auto">
            <a:xfrm>
              <a:off x="4574717" y="5144227"/>
              <a:ext cx="815591" cy="33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FFFFFF"/>
                  </a:solidFill>
                  <a:effectLst/>
                  <a:latin typeface="Calibri" panose="020F0502020204030204" pitchFamily="34" charset="0"/>
                </a:rPr>
                <a:t>Remote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4" name="Rectangle 73"/>
            <p:cNvSpPr>
              <a:spLocks noChangeArrowheads="1"/>
            </p:cNvSpPr>
            <p:nvPr/>
          </p:nvSpPr>
          <p:spPr bwMode="auto">
            <a:xfrm>
              <a:off x="4435248" y="5388913"/>
              <a:ext cx="1061178" cy="33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FFFFFF"/>
                  </a:solidFill>
                  <a:effectLst/>
                  <a:latin typeface="Calibri" panose="020F0502020204030204" pitchFamily="34" charset="0"/>
                </a:rPr>
                <a:t>Commands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5" name="Rectangle 74"/>
            <p:cNvSpPr>
              <a:spLocks noChangeArrowheads="1"/>
            </p:cNvSpPr>
            <p:nvPr/>
          </p:nvSpPr>
          <p:spPr bwMode="auto">
            <a:xfrm>
              <a:off x="4509530" y="4342292"/>
              <a:ext cx="1012667" cy="33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FFFFFF"/>
                  </a:solidFill>
                  <a:effectLst/>
                  <a:latin typeface="Calibri" panose="020F0502020204030204" pitchFamily="34" charset="0"/>
                </a:rPr>
                <a:t>Telemetry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6" name="Rectangle 75"/>
            <p:cNvSpPr>
              <a:spLocks noChangeArrowheads="1"/>
            </p:cNvSpPr>
            <p:nvPr/>
          </p:nvSpPr>
          <p:spPr bwMode="auto">
            <a:xfrm>
              <a:off x="4715702" y="4590134"/>
              <a:ext cx="530589" cy="33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FFFFFF"/>
                  </a:solidFill>
                  <a:effectLst/>
                  <a:latin typeface="Calibri" panose="020F0502020204030204" pitchFamily="34" charset="0"/>
                </a:rPr>
                <a:t>Data</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77" name="Picture 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946" y="4490681"/>
              <a:ext cx="1565995" cy="106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0946" y="4490681"/>
              <a:ext cx="1565995" cy="106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Freeform 78"/>
            <p:cNvSpPr>
              <a:spLocks/>
            </p:cNvSpPr>
            <p:nvPr/>
          </p:nvSpPr>
          <p:spPr bwMode="auto">
            <a:xfrm>
              <a:off x="5525229" y="4528568"/>
              <a:ext cx="1402270" cy="907703"/>
            </a:xfrm>
            <a:custGeom>
              <a:avLst/>
              <a:gdLst>
                <a:gd name="T0" fmla="*/ 181 w 1819"/>
                <a:gd name="T1" fmla="*/ 1129 h 1129"/>
                <a:gd name="T2" fmla="*/ 1637 w 1819"/>
                <a:gd name="T3" fmla="*/ 1129 h 1129"/>
                <a:gd name="T4" fmla="*/ 1819 w 1819"/>
                <a:gd name="T5" fmla="*/ 947 h 1129"/>
                <a:gd name="T6" fmla="*/ 1819 w 1819"/>
                <a:gd name="T7" fmla="*/ 182 h 1129"/>
                <a:gd name="T8" fmla="*/ 1637 w 1819"/>
                <a:gd name="T9" fmla="*/ 0 h 1129"/>
                <a:gd name="T10" fmla="*/ 181 w 1819"/>
                <a:gd name="T11" fmla="*/ 0 h 1129"/>
                <a:gd name="T12" fmla="*/ 0 w 1819"/>
                <a:gd name="T13" fmla="*/ 182 h 1129"/>
                <a:gd name="T14" fmla="*/ 0 w 1819"/>
                <a:gd name="T15" fmla="*/ 947 h 1129"/>
                <a:gd name="T16" fmla="*/ 181 w 1819"/>
                <a:gd name="T17" fmla="*/ 1129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9" h="1129">
                  <a:moveTo>
                    <a:pt x="181" y="1129"/>
                  </a:moveTo>
                  <a:lnTo>
                    <a:pt x="1637" y="1129"/>
                  </a:lnTo>
                  <a:cubicBezTo>
                    <a:pt x="1737" y="1129"/>
                    <a:pt x="1819" y="1047"/>
                    <a:pt x="1819" y="947"/>
                  </a:cubicBezTo>
                  <a:lnTo>
                    <a:pt x="1819" y="182"/>
                  </a:lnTo>
                  <a:cubicBezTo>
                    <a:pt x="1819" y="81"/>
                    <a:pt x="1737" y="0"/>
                    <a:pt x="1637" y="0"/>
                  </a:cubicBezTo>
                  <a:lnTo>
                    <a:pt x="181" y="0"/>
                  </a:lnTo>
                  <a:cubicBezTo>
                    <a:pt x="81" y="0"/>
                    <a:pt x="0" y="81"/>
                    <a:pt x="0" y="182"/>
                  </a:cubicBezTo>
                  <a:lnTo>
                    <a:pt x="0" y="947"/>
                  </a:lnTo>
                  <a:cubicBezTo>
                    <a:pt x="0" y="1047"/>
                    <a:pt x="81" y="1129"/>
                    <a:pt x="181" y="1129"/>
                  </a:cubicBezTo>
                  <a:close/>
                </a:path>
              </a:pathLst>
            </a:custGeom>
            <a:solidFill>
              <a:srgbClr val="D8D8D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p:cNvSpPr>
            <p:nvPr/>
          </p:nvSpPr>
          <p:spPr bwMode="auto">
            <a:xfrm>
              <a:off x="5523713" y="4528568"/>
              <a:ext cx="1403786" cy="907703"/>
            </a:xfrm>
            <a:custGeom>
              <a:avLst/>
              <a:gdLst>
                <a:gd name="T0" fmla="*/ 181 w 1819"/>
                <a:gd name="T1" fmla="*/ 1129 h 1129"/>
                <a:gd name="T2" fmla="*/ 1637 w 1819"/>
                <a:gd name="T3" fmla="*/ 1129 h 1129"/>
                <a:gd name="T4" fmla="*/ 1819 w 1819"/>
                <a:gd name="T5" fmla="*/ 947 h 1129"/>
                <a:gd name="T6" fmla="*/ 1819 w 1819"/>
                <a:gd name="T7" fmla="*/ 182 h 1129"/>
                <a:gd name="T8" fmla="*/ 1637 w 1819"/>
                <a:gd name="T9" fmla="*/ 0 h 1129"/>
                <a:gd name="T10" fmla="*/ 181 w 1819"/>
                <a:gd name="T11" fmla="*/ 0 h 1129"/>
                <a:gd name="T12" fmla="*/ 0 w 1819"/>
                <a:gd name="T13" fmla="*/ 182 h 1129"/>
                <a:gd name="T14" fmla="*/ 0 w 1819"/>
                <a:gd name="T15" fmla="*/ 947 h 1129"/>
                <a:gd name="T16" fmla="*/ 181 w 1819"/>
                <a:gd name="T17" fmla="*/ 1129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9" h="1129">
                  <a:moveTo>
                    <a:pt x="181" y="1129"/>
                  </a:moveTo>
                  <a:lnTo>
                    <a:pt x="1637" y="1129"/>
                  </a:lnTo>
                  <a:cubicBezTo>
                    <a:pt x="1737" y="1129"/>
                    <a:pt x="1819" y="1047"/>
                    <a:pt x="1819" y="947"/>
                  </a:cubicBezTo>
                  <a:lnTo>
                    <a:pt x="1819" y="182"/>
                  </a:lnTo>
                  <a:cubicBezTo>
                    <a:pt x="1819" y="81"/>
                    <a:pt x="1737" y="0"/>
                    <a:pt x="1637" y="0"/>
                  </a:cubicBezTo>
                  <a:lnTo>
                    <a:pt x="181" y="0"/>
                  </a:lnTo>
                  <a:cubicBezTo>
                    <a:pt x="81" y="0"/>
                    <a:pt x="0" y="81"/>
                    <a:pt x="0" y="182"/>
                  </a:cubicBezTo>
                  <a:lnTo>
                    <a:pt x="0" y="947"/>
                  </a:lnTo>
                  <a:cubicBezTo>
                    <a:pt x="0" y="1047"/>
                    <a:pt x="81" y="1129"/>
                    <a:pt x="181" y="1129"/>
                  </a:cubicBezTo>
                  <a:close/>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Rectangle 80"/>
            <p:cNvSpPr>
              <a:spLocks noChangeArrowheads="1"/>
            </p:cNvSpPr>
            <p:nvPr/>
          </p:nvSpPr>
          <p:spPr bwMode="auto">
            <a:xfrm>
              <a:off x="6061881" y="4733788"/>
              <a:ext cx="518461" cy="30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rPr>
                <a:t>BCI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2" name="Rectangle 81"/>
            <p:cNvSpPr>
              <a:spLocks noChangeArrowheads="1"/>
            </p:cNvSpPr>
            <p:nvPr/>
          </p:nvSpPr>
          <p:spPr bwMode="auto">
            <a:xfrm>
              <a:off x="5748076" y="4981630"/>
              <a:ext cx="1123332" cy="30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Arial" panose="020B0604020202020204" pitchFamily="34" charset="0"/>
                </a:rPr>
                <a:t>Processor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3" name="Rectangle 82"/>
            <p:cNvSpPr>
              <a:spLocks noChangeArrowheads="1"/>
            </p:cNvSpPr>
            <p:nvPr/>
          </p:nvSpPr>
          <p:spPr bwMode="auto">
            <a:xfrm>
              <a:off x="4644451" y="2138547"/>
              <a:ext cx="815591" cy="33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FFFFFF"/>
                  </a:solidFill>
                  <a:effectLst/>
                  <a:latin typeface="Calibri" panose="020F0502020204030204" pitchFamily="34" charset="0"/>
                </a:rPr>
                <a:t>Remote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4" name="Rectangle 83"/>
            <p:cNvSpPr>
              <a:spLocks noChangeArrowheads="1"/>
            </p:cNvSpPr>
            <p:nvPr/>
          </p:nvSpPr>
          <p:spPr bwMode="auto">
            <a:xfrm>
              <a:off x="4504982" y="2438483"/>
              <a:ext cx="1061178" cy="33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FFFFFF"/>
                  </a:solidFill>
                  <a:effectLst/>
                  <a:latin typeface="Calibri" panose="020F0502020204030204" pitchFamily="34" charset="0"/>
                </a:rPr>
                <a:t>Commands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5" name="Rectangle 84"/>
            <p:cNvSpPr>
              <a:spLocks noChangeArrowheads="1"/>
            </p:cNvSpPr>
            <p:nvPr/>
          </p:nvSpPr>
          <p:spPr bwMode="auto">
            <a:xfrm>
              <a:off x="2085498" y="1504706"/>
              <a:ext cx="870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Arial" panose="020B0604020202020204" pitchFamily="34" charset="0"/>
                </a:rPr>
                <a:t>BRSH</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86" name="Rectangle 85"/>
            <p:cNvSpPr>
              <a:spLocks noChangeArrowheads="1"/>
            </p:cNvSpPr>
            <p:nvPr/>
          </p:nvSpPr>
          <p:spPr bwMode="auto">
            <a:xfrm>
              <a:off x="4459503" y="3109394"/>
              <a:ext cx="1011151" cy="33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FFFFFF"/>
                  </a:solidFill>
                  <a:effectLst/>
                  <a:latin typeface="Calibri" panose="020F0502020204030204" pitchFamily="34" charset="0"/>
                </a:rPr>
                <a:t>Telemetry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7" name="Rectangle 86"/>
            <p:cNvSpPr>
              <a:spLocks noChangeArrowheads="1"/>
            </p:cNvSpPr>
            <p:nvPr/>
          </p:nvSpPr>
          <p:spPr bwMode="auto">
            <a:xfrm>
              <a:off x="4626260" y="3354079"/>
              <a:ext cx="530589" cy="33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FFFFFF"/>
                  </a:solidFill>
                  <a:effectLst/>
                  <a:latin typeface="Calibri" panose="020F0502020204030204" pitchFamily="34" charset="0"/>
                </a:rPr>
                <a:t>Data</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88" name="Picture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237" y="1867025"/>
              <a:ext cx="3750505" cy="417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237" y="1867025"/>
              <a:ext cx="3750505" cy="417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Freeform 89"/>
            <p:cNvSpPr>
              <a:spLocks/>
            </p:cNvSpPr>
            <p:nvPr/>
          </p:nvSpPr>
          <p:spPr bwMode="auto">
            <a:xfrm>
              <a:off x="651392" y="1904912"/>
              <a:ext cx="3597392" cy="4012836"/>
            </a:xfrm>
            <a:custGeom>
              <a:avLst/>
              <a:gdLst>
                <a:gd name="T0" fmla="*/ 466 w 4664"/>
                <a:gd name="T1" fmla="*/ 4992 h 4992"/>
                <a:gd name="T2" fmla="*/ 4197 w 4664"/>
                <a:gd name="T3" fmla="*/ 4992 h 4992"/>
                <a:gd name="T4" fmla="*/ 4664 w 4664"/>
                <a:gd name="T5" fmla="*/ 4526 h 4992"/>
                <a:gd name="T6" fmla="*/ 4664 w 4664"/>
                <a:gd name="T7" fmla="*/ 466 h 4992"/>
                <a:gd name="T8" fmla="*/ 4197 w 4664"/>
                <a:gd name="T9" fmla="*/ 0 h 4992"/>
                <a:gd name="T10" fmla="*/ 466 w 4664"/>
                <a:gd name="T11" fmla="*/ 0 h 4992"/>
                <a:gd name="T12" fmla="*/ 0 w 4664"/>
                <a:gd name="T13" fmla="*/ 466 h 4992"/>
                <a:gd name="T14" fmla="*/ 0 w 4664"/>
                <a:gd name="T15" fmla="*/ 4526 h 4992"/>
                <a:gd name="T16" fmla="*/ 466 w 4664"/>
                <a:gd name="T17" fmla="*/ 4992 h 4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64" h="4992">
                  <a:moveTo>
                    <a:pt x="466" y="4992"/>
                  </a:moveTo>
                  <a:lnTo>
                    <a:pt x="4197" y="4992"/>
                  </a:lnTo>
                  <a:cubicBezTo>
                    <a:pt x="4455" y="4992"/>
                    <a:pt x="4664" y="4783"/>
                    <a:pt x="4664" y="4526"/>
                  </a:cubicBezTo>
                  <a:lnTo>
                    <a:pt x="4664" y="466"/>
                  </a:lnTo>
                  <a:cubicBezTo>
                    <a:pt x="4664" y="209"/>
                    <a:pt x="4455" y="0"/>
                    <a:pt x="4197" y="0"/>
                  </a:cubicBezTo>
                  <a:lnTo>
                    <a:pt x="466" y="0"/>
                  </a:lnTo>
                  <a:cubicBezTo>
                    <a:pt x="209" y="0"/>
                    <a:pt x="0" y="209"/>
                    <a:pt x="0" y="466"/>
                  </a:cubicBezTo>
                  <a:lnTo>
                    <a:pt x="0" y="4526"/>
                  </a:lnTo>
                  <a:cubicBezTo>
                    <a:pt x="0" y="4783"/>
                    <a:pt x="209" y="4992"/>
                    <a:pt x="466" y="4992"/>
                  </a:cubicBezTo>
                  <a:close/>
                </a:path>
              </a:pathLst>
            </a:custGeom>
            <a:solidFill>
              <a:srgbClr val="B5C6E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p:nvSpPr>
          <p:spPr bwMode="auto">
            <a:xfrm>
              <a:off x="651392" y="1904912"/>
              <a:ext cx="3597392" cy="4012836"/>
            </a:xfrm>
            <a:custGeom>
              <a:avLst/>
              <a:gdLst>
                <a:gd name="T0" fmla="*/ 466 w 4664"/>
                <a:gd name="T1" fmla="*/ 4992 h 4992"/>
                <a:gd name="T2" fmla="*/ 4197 w 4664"/>
                <a:gd name="T3" fmla="*/ 4992 h 4992"/>
                <a:gd name="T4" fmla="*/ 4664 w 4664"/>
                <a:gd name="T5" fmla="*/ 4526 h 4992"/>
                <a:gd name="T6" fmla="*/ 4664 w 4664"/>
                <a:gd name="T7" fmla="*/ 466 h 4992"/>
                <a:gd name="T8" fmla="*/ 4197 w 4664"/>
                <a:gd name="T9" fmla="*/ 0 h 4992"/>
                <a:gd name="T10" fmla="*/ 466 w 4664"/>
                <a:gd name="T11" fmla="*/ 0 h 4992"/>
                <a:gd name="T12" fmla="*/ 0 w 4664"/>
                <a:gd name="T13" fmla="*/ 466 h 4992"/>
                <a:gd name="T14" fmla="*/ 0 w 4664"/>
                <a:gd name="T15" fmla="*/ 4526 h 4992"/>
                <a:gd name="T16" fmla="*/ 466 w 4664"/>
                <a:gd name="T17" fmla="*/ 4992 h 4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64" h="4992">
                  <a:moveTo>
                    <a:pt x="466" y="4992"/>
                  </a:moveTo>
                  <a:lnTo>
                    <a:pt x="4197" y="4992"/>
                  </a:lnTo>
                  <a:cubicBezTo>
                    <a:pt x="4455" y="4992"/>
                    <a:pt x="4664" y="4783"/>
                    <a:pt x="4664" y="4526"/>
                  </a:cubicBezTo>
                  <a:lnTo>
                    <a:pt x="4664" y="466"/>
                  </a:lnTo>
                  <a:cubicBezTo>
                    <a:pt x="4664" y="209"/>
                    <a:pt x="4455" y="0"/>
                    <a:pt x="4197" y="0"/>
                  </a:cubicBezTo>
                  <a:lnTo>
                    <a:pt x="466" y="0"/>
                  </a:lnTo>
                  <a:cubicBezTo>
                    <a:pt x="209" y="0"/>
                    <a:pt x="0" y="209"/>
                    <a:pt x="0" y="466"/>
                  </a:cubicBezTo>
                  <a:lnTo>
                    <a:pt x="0" y="4526"/>
                  </a:lnTo>
                  <a:cubicBezTo>
                    <a:pt x="0" y="4783"/>
                    <a:pt x="209" y="4992"/>
                    <a:pt x="466" y="4992"/>
                  </a:cubicBezTo>
                  <a:close/>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91"/>
            <p:cNvSpPr>
              <a:spLocks noChangeArrowheads="1"/>
            </p:cNvSpPr>
            <p:nvPr/>
          </p:nvSpPr>
          <p:spPr bwMode="auto">
            <a:xfrm>
              <a:off x="2085497" y="2430590"/>
              <a:ext cx="46995" cy="20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3" name="Rectangle 92"/>
            <p:cNvSpPr>
              <a:spLocks noChangeArrowheads="1"/>
            </p:cNvSpPr>
            <p:nvPr/>
          </p:nvSpPr>
          <p:spPr bwMode="auto">
            <a:xfrm>
              <a:off x="2085497" y="3268834"/>
              <a:ext cx="46995" cy="20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94" name="Group 93"/>
            <p:cNvGrpSpPr/>
            <p:nvPr/>
          </p:nvGrpSpPr>
          <p:grpSpPr>
            <a:xfrm>
              <a:off x="4255677" y="2777415"/>
              <a:ext cx="1347698" cy="450840"/>
              <a:chOff x="12525555" y="3266721"/>
              <a:chExt cx="1156809" cy="153125"/>
            </a:xfrm>
          </p:grpSpPr>
          <p:sp>
            <p:nvSpPr>
              <p:cNvPr id="128" name="Line 5"/>
              <p:cNvSpPr>
                <a:spLocks noChangeShapeType="1"/>
              </p:cNvSpPr>
              <p:nvPr/>
            </p:nvSpPr>
            <p:spPr bwMode="auto">
              <a:xfrm>
                <a:off x="12525555" y="3339980"/>
                <a:ext cx="1000664" cy="0"/>
              </a:xfrm>
              <a:prstGeom prst="line">
                <a:avLst/>
              </a:prstGeom>
              <a:noFill/>
              <a:ln w="381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29" name="Freeform 128"/>
              <p:cNvSpPr>
                <a:spLocks/>
              </p:cNvSpPr>
              <p:nvPr/>
            </p:nvSpPr>
            <p:spPr bwMode="auto">
              <a:xfrm>
                <a:off x="13526219" y="3266721"/>
                <a:ext cx="156145" cy="153125"/>
              </a:xfrm>
              <a:custGeom>
                <a:avLst/>
                <a:gdLst>
                  <a:gd name="T0" fmla="*/ 0 w 103"/>
                  <a:gd name="T1" fmla="*/ 0 h 97"/>
                  <a:gd name="T2" fmla="*/ 103 w 103"/>
                  <a:gd name="T3" fmla="*/ 49 h 97"/>
                  <a:gd name="T4" fmla="*/ 0 w 103"/>
                  <a:gd name="T5" fmla="*/ 97 h 97"/>
                  <a:gd name="T6" fmla="*/ 0 w 103"/>
                  <a:gd name="T7" fmla="*/ 0 h 97"/>
                </a:gdLst>
                <a:ahLst/>
                <a:cxnLst>
                  <a:cxn ang="0">
                    <a:pos x="T0" y="T1"/>
                  </a:cxn>
                  <a:cxn ang="0">
                    <a:pos x="T2" y="T3"/>
                  </a:cxn>
                  <a:cxn ang="0">
                    <a:pos x="T4" y="T5"/>
                  </a:cxn>
                  <a:cxn ang="0">
                    <a:pos x="T6" y="T7"/>
                  </a:cxn>
                </a:cxnLst>
                <a:rect l="0" t="0" r="r" b="b"/>
                <a:pathLst>
                  <a:path w="103" h="97">
                    <a:moveTo>
                      <a:pt x="0" y="0"/>
                    </a:moveTo>
                    <a:lnTo>
                      <a:pt x="103" y="49"/>
                    </a:lnTo>
                    <a:lnTo>
                      <a:pt x="0" y="9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95" name="Group 94"/>
            <p:cNvGrpSpPr/>
            <p:nvPr/>
          </p:nvGrpSpPr>
          <p:grpSpPr>
            <a:xfrm rot="10800000">
              <a:off x="4248784" y="2506215"/>
              <a:ext cx="1333922" cy="450840"/>
              <a:chOff x="12525555" y="3266721"/>
              <a:chExt cx="1156809" cy="153125"/>
            </a:xfrm>
          </p:grpSpPr>
          <p:sp>
            <p:nvSpPr>
              <p:cNvPr id="126" name="Line 5"/>
              <p:cNvSpPr>
                <a:spLocks noChangeShapeType="1"/>
              </p:cNvSpPr>
              <p:nvPr/>
            </p:nvSpPr>
            <p:spPr bwMode="auto">
              <a:xfrm>
                <a:off x="12525555" y="3339980"/>
                <a:ext cx="1000664" cy="0"/>
              </a:xfrm>
              <a:prstGeom prst="line">
                <a:avLst/>
              </a:prstGeom>
              <a:noFill/>
              <a:ln w="381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27" name="Freeform 126"/>
              <p:cNvSpPr>
                <a:spLocks/>
              </p:cNvSpPr>
              <p:nvPr/>
            </p:nvSpPr>
            <p:spPr bwMode="auto">
              <a:xfrm>
                <a:off x="13526219" y="3266721"/>
                <a:ext cx="156145" cy="153125"/>
              </a:xfrm>
              <a:custGeom>
                <a:avLst/>
                <a:gdLst>
                  <a:gd name="T0" fmla="*/ 0 w 103"/>
                  <a:gd name="T1" fmla="*/ 0 h 97"/>
                  <a:gd name="T2" fmla="*/ 103 w 103"/>
                  <a:gd name="T3" fmla="*/ 49 h 97"/>
                  <a:gd name="T4" fmla="*/ 0 w 103"/>
                  <a:gd name="T5" fmla="*/ 97 h 97"/>
                  <a:gd name="T6" fmla="*/ 0 w 103"/>
                  <a:gd name="T7" fmla="*/ 0 h 97"/>
                </a:gdLst>
                <a:ahLst/>
                <a:cxnLst>
                  <a:cxn ang="0">
                    <a:pos x="T0" y="T1"/>
                  </a:cxn>
                  <a:cxn ang="0">
                    <a:pos x="T2" y="T3"/>
                  </a:cxn>
                  <a:cxn ang="0">
                    <a:pos x="T4" y="T5"/>
                  </a:cxn>
                  <a:cxn ang="0">
                    <a:pos x="T6" y="T7"/>
                  </a:cxn>
                </a:cxnLst>
                <a:rect l="0" t="0" r="r" b="b"/>
                <a:pathLst>
                  <a:path w="103" h="97">
                    <a:moveTo>
                      <a:pt x="0" y="0"/>
                    </a:moveTo>
                    <a:lnTo>
                      <a:pt x="103" y="49"/>
                    </a:lnTo>
                    <a:lnTo>
                      <a:pt x="0" y="9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96" name="Group 95"/>
            <p:cNvGrpSpPr/>
            <p:nvPr/>
          </p:nvGrpSpPr>
          <p:grpSpPr>
            <a:xfrm>
              <a:off x="5614678" y="2381945"/>
              <a:ext cx="1402272" cy="907702"/>
              <a:chOff x="13102376" y="2150666"/>
              <a:chExt cx="1402272" cy="907702"/>
            </a:xfrm>
          </p:grpSpPr>
          <p:sp>
            <p:nvSpPr>
              <p:cNvPr id="123" name="Freeform 122"/>
              <p:cNvSpPr>
                <a:spLocks/>
              </p:cNvSpPr>
              <p:nvPr/>
            </p:nvSpPr>
            <p:spPr bwMode="auto">
              <a:xfrm>
                <a:off x="13102376" y="2150666"/>
                <a:ext cx="1402272" cy="907702"/>
              </a:xfrm>
              <a:custGeom>
                <a:avLst/>
                <a:gdLst>
                  <a:gd name="T0" fmla="*/ 181 w 1819"/>
                  <a:gd name="T1" fmla="*/ 1129 h 1129"/>
                  <a:gd name="T2" fmla="*/ 1637 w 1819"/>
                  <a:gd name="T3" fmla="*/ 1129 h 1129"/>
                  <a:gd name="T4" fmla="*/ 1819 w 1819"/>
                  <a:gd name="T5" fmla="*/ 947 h 1129"/>
                  <a:gd name="T6" fmla="*/ 1819 w 1819"/>
                  <a:gd name="T7" fmla="*/ 182 h 1129"/>
                  <a:gd name="T8" fmla="*/ 1637 w 1819"/>
                  <a:gd name="T9" fmla="*/ 0 h 1129"/>
                  <a:gd name="T10" fmla="*/ 181 w 1819"/>
                  <a:gd name="T11" fmla="*/ 0 h 1129"/>
                  <a:gd name="T12" fmla="*/ 0 w 1819"/>
                  <a:gd name="T13" fmla="*/ 182 h 1129"/>
                  <a:gd name="T14" fmla="*/ 0 w 1819"/>
                  <a:gd name="T15" fmla="*/ 947 h 1129"/>
                  <a:gd name="T16" fmla="*/ 181 w 1819"/>
                  <a:gd name="T17" fmla="*/ 1129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9" h="1129">
                    <a:moveTo>
                      <a:pt x="181" y="1129"/>
                    </a:moveTo>
                    <a:lnTo>
                      <a:pt x="1637" y="1129"/>
                    </a:lnTo>
                    <a:cubicBezTo>
                      <a:pt x="1737" y="1129"/>
                      <a:pt x="1819" y="1047"/>
                      <a:pt x="1819" y="947"/>
                    </a:cubicBezTo>
                    <a:lnTo>
                      <a:pt x="1819" y="182"/>
                    </a:lnTo>
                    <a:cubicBezTo>
                      <a:pt x="1819" y="81"/>
                      <a:pt x="1737" y="0"/>
                      <a:pt x="1637" y="0"/>
                    </a:cubicBezTo>
                    <a:lnTo>
                      <a:pt x="181" y="0"/>
                    </a:lnTo>
                    <a:cubicBezTo>
                      <a:pt x="81" y="0"/>
                      <a:pt x="0" y="81"/>
                      <a:pt x="0" y="182"/>
                    </a:cubicBezTo>
                    <a:lnTo>
                      <a:pt x="0" y="947"/>
                    </a:lnTo>
                    <a:cubicBezTo>
                      <a:pt x="0" y="1047"/>
                      <a:pt x="81" y="1129"/>
                      <a:pt x="181" y="1129"/>
                    </a:cubicBezTo>
                    <a:close/>
                  </a:path>
                </a:pathLst>
              </a:custGeom>
              <a:solidFill>
                <a:srgbClr val="D8D8D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123"/>
              <p:cNvSpPr>
                <a:spLocks noChangeArrowheads="1"/>
              </p:cNvSpPr>
              <p:nvPr/>
            </p:nvSpPr>
            <p:spPr bwMode="auto">
              <a:xfrm>
                <a:off x="13390410" y="2331247"/>
                <a:ext cx="826204" cy="30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rPr>
                  <a:t>Mobile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5" name="Rectangle 124"/>
              <p:cNvSpPr>
                <a:spLocks noChangeArrowheads="1"/>
              </p:cNvSpPr>
              <p:nvPr/>
            </p:nvSpPr>
            <p:spPr bwMode="auto">
              <a:xfrm>
                <a:off x="13414666" y="2664334"/>
                <a:ext cx="777693" cy="3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rPr>
                  <a:t>Device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97" name="Group 96"/>
            <p:cNvGrpSpPr/>
            <p:nvPr/>
          </p:nvGrpSpPr>
          <p:grpSpPr>
            <a:xfrm>
              <a:off x="4265752" y="4733788"/>
              <a:ext cx="1222679" cy="450840"/>
              <a:chOff x="12525555" y="3266721"/>
              <a:chExt cx="1156809" cy="153125"/>
            </a:xfrm>
          </p:grpSpPr>
          <p:sp>
            <p:nvSpPr>
              <p:cNvPr id="121" name="Line 5"/>
              <p:cNvSpPr>
                <a:spLocks noChangeShapeType="1"/>
              </p:cNvSpPr>
              <p:nvPr/>
            </p:nvSpPr>
            <p:spPr bwMode="auto">
              <a:xfrm>
                <a:off x="12525555" y="3339980"/>
                <a:ext cx="1000664" cy="0"/>
              </a:xfrm>
              <a:prstGeom prst="line">
                <a:avLst/>
              </a:prstGeom>
              <a:noFill/>
              <a:ln w="381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22" name="Freeform 121"/>
              <p:cNvSpPr>
                <a:spLocks/>
              </p:cNvSpPr>
              <p:nvPr/>
            </p:nvSpPr>
            <p:spPr bwMode="auto">
              <a:xfrm>
                <a:off x="13526219" y="3266721"/>
                <a:ext cx="156145" cy="153125"/>
              </a:xfrm>
              <a:custGeom>
                <a:avLst/>
                <a:gdLst>
                  <a:gd name="T0" fmla="*/ 0 w 103"/>
                  <a:gd name="T1" fmla="*/ 0 h 97"/>
                  <a:gd name="T2" fmla="*/ 103 w 103"/>
                  <a:gd name="T3" fmla="*/ 49 h 97"/>
                  <a:gd name="T4" fmla="*/ 0 w 103"/>
                  <a:gd name="T5" fmla="*/ 97 h 97"/>
                  <a:gd name="T6" fmla="*/ 0 w 103"/>
                  <a:gd name="T7" fmla="*/ 0 h 97"/>
                </a:gdLst>
                <a:ahLst/>
                <a:cxnLst>
                  <a:cxn ang="0">
                    <a:pos x="T0" y="T1"/>
                  </a:cxn>
                  <a:cxn ang="0">
                    <a:pos x="T2" y="T3"/>
                  </a:cxn>
                  <a:cxn ang="0">
                    <a:pos x="T4" y="T5"/>
                  </a:cxn>
                  <a:cxn ang="0">
                    <a:pos x="T6" y="T7"/>
                  </a:cxn>
                </a:cxnLst>
                <a:rect l="0" t="0" r="r" b="b"/>
                <a:pathLst>
                  <a:path w="103" h="97">
                    <a:moveTo>
                      <a:pt x="0" y="0"/>
                    </a:moveTo>
                    <a:lnTo>
                      <a:pt x="103" y="49"/>
                    </a:lnTo>
                    <a:lnTo>
                      <a:pt x="0" y="9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98" name="Group 97"/>
            <p:cNvGrpSpPr/>
            <p:nvPr/>
          </p:nvGrpSpPr>
          <p:grpSpPr>
            <a:xfrm>
              <a:off x="734746" y="1998036"/>
              <a:ext cx="1677506" cy="1074758"/>
              <a:chOff x="12538826" y="2136967"/>
              <a:chExt cx="1677506" cy="1074758"/>
            </a:xfrm>
          </p:grpSpPr>
          <p:sp>
            <p:nvSpPr>
              <p:cNvPr id="117" name="Freeform 116"/>
              <p:cNvSpPr>
                <a:spLocks/>
              </p:cNvSpPr>
              <p:nvPr/>
            </p:nvSpPr>
            <p:spPr bwMode="auto">
              <a:xfrm>
                <a:off x="12538826" y="2136967"/>
                <a:ext cx="1677506" cy="1074758"/>
              </a:xfrm>
              <a:custGeom>
                <a:avLst/>
                <a:gdLst>
                  <a:gd name="T0" fmla="*/ 182 w 1820"/>
                  <a:gd name="T1" fmla="*/ 851 h 851"/>
                  <a:gd name="T2" fmla="*/ 1638 w 1820"/>
                  <a:gd name="T3" fmla="*/ 851 h 851"/>
                  <a:gd name="T4" fmla="*/ 1820 w 1820"/>
                  <a:gd name="T5" fmla="*/ 669 h 851"/>
                  <a:gd name="T6" fmla="*/ 1820 w 1820"/>
                  <a:gd name="T7" fmla="*/ 182 h 851"/>
                  <a:gd name="T8" fmla="*/ 1638 w 1820"/>
                  <a:gd name="T9" fmla="*/ 0 h 851"/>
                  <a:gd name="T10" fmla="*/ 182 w 1820"/>
                  <a:gd name="T11" fmla="*/ 0 h 851"/>
                  <a:gd name="T12" fmla="*/ 0 w 1820"/>
                  <a:gd name="T13" fmla="*/ 182 h 851"/>
                  <a:gd name="T14" fmla="*/ 0 w 1820"/>
                  <a:gd name="T15" fmla="*/ 669 h 851"/>
                  <a:gd name="T16" fmla="*/ 182 w 1820"/>
                  <a:gd name="T17" fmla="*/ 851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0" h="851">
                    <a:moveTo>
                      <a:pt x="182" y="851"/>
                    </a:moveTo>
                    <a:lnTo>
                      <a:pt x="1638" y="851"/>
                    </a:lnTo>
                    <a:cubicBezTo>
                      <a:pt x="1738" y="851"/>
                      <a:pt x="1820" y="769"/>
                      <a:pt x="1820" y="669"/>
                    </a:cubicBezTo>
                    <a:lnTo>
                      <a:pt x="1820" y="182"/>
                    </a:lnTo>
                    <a:cubicBezTo>
                      <a:pt x="1820" y="82"/>
                      <a:pt x="1738" y="0"/>
                      <a:pt x="1638" y="0"/>
                    </a:cubicBezTo>
                    <a:lnTo>
                      <a:pt x="182" y="0"/>
                    </a:lnTo>
                    <a:cubicBezTo>
                      <a:pt x="82" y="0"/>
                      <a:pt x="0" y="82"/>
                      <a:pt x="0" y="182"/>
                    </a:cubicBezTo>
                    <a:lnTo>
                      <a:pt x="0" y="669"/>
                    </a:lnTo>
                    <a:cubicBezTo>
                      <a:pt x="0" y="769"/>
                      <a:pt x="82" y="851"/>
                      <a:pt x="182" y="851"/>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Rectangle 117"/>
              <p:cNvSpPr>
                <a:spLocks noChangeArrowheads="1"/>
              </p:cNvSpPr>
              <p:nvPr/>
            </p:nvSpPr>
            <p:spPr bwMode="auto">
              <a:xfrm>
                <a:off x="12890194" y="2314984"/>
                <a:ext cx="10611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rPr>
                  <a:t>Ultrasonic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19" name="Rectangle 118"/>
              <p:cNvSpPr>
                <a:spLocks noChangeArrowheads="1"/>
              </p:cNvSpPr>
              <p:nvPr/>
            </p:nvSpPr>
            <p:spPr bwMode="auto">
              <a:xfrm>
                <a:off x="12696395" y="2623221"/>
                <a:ext cx="13096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rPr>
                  <a:t>Range Finder</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20" name="Rectangle 119"/>
              <p:cNvSpPr>
                <a:spLocks noChangeArrowheads="1"/>
              </p:cNvSpPr>
              <p:nvPr/>
            </p:nvSpPr>
            <p:spPr bwMode="auto">
              <a:xfrm>
                <a:off x="13024918" y="2931458"/>
                <a:ext cx="7053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smtClean="0">
                    <a:ln>
                      <a:noFill/>
                    </a:ln>
                    <a:solidFill>
                      <a:srgbClr val="000000"/>
                    </a:solidFill>
                    <a:effectLst/>
                    <a:latin typeface="Arial" panose="020B0604020202020204" pitchFamily="34" charset="0"/>
                  </a:rPr>
                  <a:t>FRONT</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grpSp>
        <p:grpSp>
          <p:nvGrpSpPr>
            <p:cNvPr id="99" name="Group 98"/>
            <p:cNvGrpSpPr/>
            <p:nvPr/>
          </p:nvGrpSpPr>
          <p:grpSpPr>
            <a:xfrm>
              <a:off x="734746" y="3238979"/>
              <a:ext cx="1677506" cy="1074758"/>
              <a:chOff x="12538826" y="2136967"/>
              <a:chExt cx="1677506" cy="1074758"/>
            </a:xfrm>
          </p:grpSpPr>
          <p:sp>
            <p:nvSpPr>
              <p:cNvPr id="113" name="Freeform 112"/>
              <p:cNvSpPr>
                <a:spLocks/>
              </p:cNvSpPr>
              <p:nvPr/>
            </p:nvSpPr>
            <p:spPr bwMode="auto">
              <a:xfrm>
                <a:off x="12538826" y="2136967"/>
                <a:ext cx="1677506" cy="1074758"/>
              </a:xfrm>
              <a:custGeom>
                <a:avLst/>
                <a:gdLst>
                  <a:gd name="T0" fmla="*/ 182 w 1820"/>
                  <a:gd name="T1" fmla="*/ 851 h 851"/>
                  <a:gd name="T2" fmla="*/ 1638 w 1820"/>
                  <a:gd name="T3" fmla="*/ 851 h 851"/>
                  <a:gd name="T4" fmla="*/ 1820 w 1820"/>
                  <a:gd name="T5" fmla="*/ 669 h 851"/>
                  <a:gd name="T6" fmla="*/ 1820 w 1820"/>
                  <a:gd name="T7" fmla="*/ 182 h 851"/>
                  <a:gd name="T8" fmla="*/ 1638 w 1820"/>
                  <a:gd name="T9" fmla="*/ 0 h 851"/>
                  <a:gd name="T10" fmla="*/ 182 w 1820"/>
                  <a:gd name="T11" fmla="*/ 0 h 851"/>
                  <a:gd name="T12" fmla="*/ 0 w 1820"/>
                  <a:gd name="T13" fmla="*/ 182 h 851"/>
                  <a:gd name="T14" fmla="*/ 0 w 1820"/>
                  <a:gd name="T15" fmla="*/ 669 h 851"/>
                  <a:gd name="T16" fmla="*/ 182 w 1820"/>
                  <a:gd name="T17" fmla="*/ 851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0" h="851">
                    <a:moveTo>
                      <a:pt x="182" y="851"/>
                    </a:moveTo>
                    <a:lnTo>
                      <a:pt x="1638" y="851"/>
                    </a:lnTo>
                    <a:cubicBezTo>
                      <a:pt x="1738" y="851"/>
                      <a:pt x="1820" y="769"/>
                      <a:pt x="1820" y="669"/>
                    </a:cubicBezTo>
                    <a:lnTo>
                      <a:pt x="1820" y="182"/>
                    </a:lnTo>
                    <a:cubicBezTo>
                      <a:pt x="1820" y="82"/>
                      <a:pt x="1738" y="0"/>
                      <a:pt x="1638" y="0"/>
                    </a:cubicBezTo>
                    <a:lnTo>
                      <a:pt x="182" y="0"/>
                    </a:lnTo>
                    <a:cubicBezTo>
                      <a:pt x="82" y="0"/>
                      <a:pt x="0" y="82"/>
                      <a:pt x="0" y="182"/>
                    </a:cubicBezTo>
                    <a:lnTo>
                      <a:pt x="0" y="669"/>
                    </a:lnTo>
                    <a:cubicBezTo>
                      <a:pt x="0" y="769"/>
                      <a:pt x="82" y="851"/>
                      <a:pt x="182" y="851"/>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Rectangle 113"/>
              <p:cNvSpPr>
                <a:spLocks noChangeArrowheads="1"/>
              </p:cNvSpPr>
              <p:nvPr/>
            </p:nvSpPr>
            <p:spPr bwMode="auto">
              <a:xfrm>
                <a:off x="12890194" y="2314984"/>
                <a:ext cx="10611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rPr>
                  <a:t>Ultrasonic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15" name="Rectangle 114"/>
              <p:cNvSpPr>
                <a:spLocks noChangeArrowheads="1"/>
              </p:cNvSpPr>
              <p:nvPr/>
            </p:nvSpPr>
            <p:spPr bwMode="auto">
              <a:xfrm>
                <a:off x="12696395" y="2623221"/>
                <a:ext cx="13096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rPr>
                  <a:t>Range Finder</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16" name="Rectangle 115"/>
              <p:cNvSpPr>
                <a:spLocks noChangeArrowheads="1"/>
              </p:cNvSpPr>
              <p:nvPr/>
            </p:nvSpPr>
            <p:spPr bwMode="auto">
              <a:xfrm>
                <a:off x="13024918" y="2931458"/>
                <a:ext cx="5899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smtClean="0">
                    <a:ln>
                      <a:noFill/>
                    </a:ln>
                    <a:solidFill>
                      <a:srgbClr val="000000"/>
                    </a:solidFill>
                    <a:effectLst/>
                    <a:latin typeface="Arial" panose="020B0604020202020204" pitchFamily="34" charset="0"/>
                  </a:rPr>
                  <a:t>BACK</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grpSp>
        <p:grpSp>
          <p:nvGrpSpPr>
            <p:cNvPr id="100" name="Group 99"/>
            <p:cNvGrpSpPr/>
            <p:nvPr/>
          </p:nvGrpSpPr>
          <p:grpSpPr>
            <a:xfrm>
              <a:off x="2501074" y="2000201"/>
              <a:ext cx="1677506" cy="1074758"/>
              <a:chOff x="13097596" y="1990293"/>
              <a:chExt cx="1677506" cy="1074758"/>
            </a:xfrm>
          </p:grpSpPr>
          <p:grpSp>
            <p:nvGrpSpPr>
              <p:cNvPr id="108" name="Group 107"/>
              <p:cNvGrpSpPr/>
              <p:nvPr/>
            </p:nvGrpSpPr>
            <p:grpSpPr>
              <a:xfrm>
                <a:off x="13097596" y="1990293"/>
                <a:ext cx="1677506" cy="1074758"/>
                <a:chOff x="12538826" y="2136967"/>
                <a:chExt cx="1677506" cy="1074758"/>
              </a:xfrm>
            </p:grpSpPr>
            <p:sp>
              <p:nvSpPr>
                <p:cNvPr id="111" name="Freeform 110"/>
                <p:cNvSpPr>
                  <a:spLocks/>
                </p:cNvSpPr>
                <p:nvPr/>
              </p:nvSpPr>
              <p:spPr bwMode="auto">
                <a:xfrm>
                  <a:off x="12538826" y="2136967"/>
                  <a:ext cx="1677506" cy="1074758"/>
                </a:xfrm>
                <a:custGeom>
                  <a:avLst/>
                  <a:gdLst>
                    <a:gd name="T0" fmla="*/ 182 w 1820"/>
                    <a:gd name="T1" fmla="*/ 851 h 851"/>
                    <a:gd name="T2" fmla="*/ 1638 w 1820"/>
                    <a:gd name="T3" fmla="*/ 851 h 851"/>
                    <a:gd name="T4" fmla="*/ 1820 w 1820"/>
                    <a:gd name="T5" fmla="*/ 669 h 851"/>
                    <a:gd name="T6" fmla="*/ 1820 w 1820"/>
                    <a:gd name="T7" fmla="*/ 182 h 851"/>
                    <a:gd name="T8" fmla="*/ 1638 w 1820"/>
                    <a:gd name="T9" fmla="*/ 0 h 851"/>
                    <a:gd name="T10" fmla="*/ 182 w 1820"/>
                    <a:gd name="T11" fmla="*/ 0 h 851"/>
                    <a:gd name="T12" fmla="*/ 0 w 1820"/>
                    <a:gd name="T13" fmla="*/ 182 h 851"/>
                    <a:gd name="T14" fmla="*/ 0 w 1820"/>
                    <a:gd name="T15" fmla="*/ 669 h 851"/>
                    <a:gd name="T16" fmla="*/ 182 w 1820"/>
                    <a:gd name="T17" fmla="*/ 851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0" h="851">
                      <a:moveTo>
                        <a:pt x="182" y="851"/>
                      </a:moveTo>
                      <a:lnTo>
                        <a:pt x="1638" y="851"/>
                      </a:lnTo>
                      <a:cubicBezTo>
                        <a:pt x="1738" y="851"/>
                        <a:pt x="1820" y="769"/>
                        <a:pt x="1820" y="669"/>
                      </a:cubicBezTo>
                      <a:lnTo>
                        <a:pt x="1820" y="182"/>
                      </a:lnTo>
                      <a:cubicBezTo>
                        <a:pt x="1820" y="82"/>
                        <a:pt x="1738" y="0"/>
                        <a:pt x="1638" y="0"/>
                      </a:cubicBezTo>
                      <a:lnTo>
                        <a:pt x="182" y="0"/>
                      </a:lnTo>
                      <a:cubicBezTo>
                        <a:pt x="82" y="0"/>
                        <a:pt x="0" y="82"/>
                        <a:pt x="0" y="182"/>
                      </a:cubicBezTo>
                      <a:lnTo>
                        <a:pt x="0" y="669"/>
                      </a:lnTo>
                      <a:cubicBezTo>
                        <a:pt x="0" y="769"/>
                        <a:pt x="82" y="851"/>
                        <a:pt x="182" y="851"/>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Rectangle 111"/>
                <p:cNvSpPr>
                  <a:spLocks noChangeArrowheads="1"/>
                </p:cNvSpPr>
                <p:nvPr/>
              </p:nvSpPr>
              <p:spPr bwMode="auto">
                <a:xfrm>
                  <a:off x="12890194" y="2314984"/>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grpSp>
          <p:sp>
            <p:nvSpPr>
              <p:cNvPr id="109" name="Rectangle 108"/>
              <p:cNvSpPr>
                <a:spLocks noChangeArrowheads="1"/>
              </p:cNvSpPr>
              <p:nvPr/>
            </p:nvSpPr>
            <p:spPr bwMode="auto">
              <a:xfrm>
                <a:off x="13428998" y="2226989"/>
                <a:ext cx="10147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rPr>
                  <a:t>Bluetooth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10" name="Rectangle 109"/>
              <p:cNvSpPr>
                <a:spLocks noChangeArrowheads="1"/>
              </p:cNvSpPr>
              <p:nvPr/>
            </p:nvSpPr>
            <p:spPr bwMode="auto">
              <a:xfrm>
                <a:off x="13577275" y="2572841"/>
                <a:ext cx="7181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rPr>
                  <a:t>Module</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grpSp>
        <p:grpSp>
          <p:nvGrpSpPr>
            <p:cNvPr id="101" name="Group 100"/>
            <p:cNvGrpSpPr/>
            <p:nvPr/>
          </p:nvGrpSpPr>
          <p:grpSpPr>
            <a:xfrm>
              <a:off x="2490383" y="3268834"/>
              <a:ext cx="1677506" cy="1074758"/>
              <a:chOff x="14238688" y="2871934"/>
              <a:chExt cx="1677506" cy="1074758"/>
            </a:xfrm>
          </p:grpSpPr>
          <p:sp>
            <p:nvSpPr>
              <p:cNvPr id="105" name="Freeform 104"/>
              <p:cNvSpPr>
                <a:spLocks/>
              </p:cNvSpPr>
              <p:nvPr/>
            </p:nvSpPr>
            <p:spPr bwMode="auto">
              <a:xfrm>
                <a:off x="14238688" y="2871934"/>
                <a:ext cx="1677506" cy="1074758"/>
              </a:xfrm>
              <a:custGeom>
                <a:avLst/>
                <a:gdLst>
                  <a:gd name="T0" fmla="*/ 182 w 1820"/>
                  <a:gd name="T1" fmla="*/ 851 h 851"/>
                  <a:gd name="T2" fmla="*/ 1638 w 1820"/>
                  <a:gd name="T3" fmla="*/ 851 h 851"/>
                  <a:gd name="T4" fmla="*/ 1820 w 1820"/>
                  <a:gd name="T5" fmla="*/ 669 h 851"/>
                  <a:gd name="T6" fmla="*/ 1820 w 1820"/>
                  <a:gd name="T7" fmla="*/ 182 h 851"/>
                  <a:gd name="T8" fmla="*/ 1638 w 1820"/>
                  <a:gd name="T9" fmla="*/ 0 h 851"/>
                  <a:gd name="T10" fmla="*/ 182 w 1820"/>
                  <a:gd name="T11" fmla="*/ 0 h 851"/>
                  <a:gd name="T12" fmla="*/ 0 w 1820"/>
                  <a:gd name="T13" fmla="*/ 182 h 851"/>
                  <a:gd name="T14" fmla="*/ 0 w 1820"/>
                  <a:gd name="T15" fmla="*/ 669 h 851"/>
                  <a:gd name="T16" fmla="*/ 182 w 1820"/>
                  <a:gd name="T17" fmla="*/ 851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0" h="851">
                    <a:moveTo>
                      <a:pt x="182" y="851"/>
                    </a:moveTo>
                    <a:lnTo>
                      <a:pt x="1638" y="851"/>
                    </a:lnTo>
                    <a:cubicBezTo>
                      <a:pt x="1738" y="851"/>
                      <a:pt x="1820" y="769"/>
                      <a:pt x="1820" y="669"/>
                    </a:cubicBezTo>
                    <a:lnTo>
                      <a:pt x="1820" y="182"/>
                    </a:lnTo>
                    <a:cubicBezTo>
                      <a:pt x="1820" y="82"/>
                      <a:pt x="1738" y="0"/>
                      <a:pt x="1638" y="0"/>
                    </a:cubicBezTo>
                    <a:lnTo>
                      <a:pt x="182" y="0"/>
                    </a:lnTo>
                    <a:cubicBezTo>
                      <a:pt x="82" y="0"/>
                      <a:pt x="0" y="82"/>
                      <a:pt x="0" y="182"/>
                    </a:cubicBezTo>
                    <a:lnTo>
                      <a:pt x="0" y="669"/>
                    </a:lnTo>
                    <a:cubicBezTo>
                      <a:pt x="0" y="769"/>
                      <a:pt x="82" y="851"/>
                      <a:pt x="182" y="851"/>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Rectangle 105"/>
              <p:cNvSpPr>
                <a:spLocks noChangeArrowheads="1"/>
              </p:cNvSpPr>
              <p:nvPr/>
            </p:nvSpPr>
            <p:spPr bwMode="auto">
              <a:xfrm>
                <a:off x="14860233" y="3197836"/>
                <a:ext cx="4328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smtClean="0">
                    <a:solidFill>
                      <a:srgbClr val="000000"/>
                    </a:solidFill>
                  </a:rPr>
                  <a:t>GPS</a:t>
                </a:r>
              </a:p>
            </p:txBody>
          </p:sp>
          <p:sp>
            <p:nvSpPr>
              <p:cNvPr id="107" name="Rectangle 106"/>
              <p:cNvSpPr>
                <a:spLocks noChangeArrowheads="1"/>
              </p:cNvSpPr>
              <p:nvPr/>
            </p:nvSpPr>
            <p:spPr bwMode="auto">
              <a:xfrm>
                <a:off x="14644630" y="3465137"/>
                <a:ext cx="8640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smtClean="0">
                    <a:solidFill>
                      <a:srgbClr val="000000"/>
                    </a:solidFill>
                  </a:rPr>
                  <a:t>SENSOR</a:t>
                </a:r>
              </a:p>
            </p:txBody>
          </p:sp>
        </p:grpSp>
        <p:grpSp>
          <p:nvGrpSpPr>
            <p:cNvPr id="102" name="Group 101"/>
            <p:cNvGrpSpPr/>
            <p:nvPr/>
          </p:nvGrpSpPr>
          <p:grpSpPr>
            <a:xfrm>
              <a:off x="1287531" y="4439376"/>
              <a:ext cx="2378450" cy="1409701"/>
              <a:chOff x="-3187003" y="5478893"/>
              <a:chExt cx="2378450" cy="1409701"/>
            </a:xfrm>
          </p:grpSpPr>
          <p:sp>
            <p:nvSpPr>
              <p:cNvPr id="103" name="Freeform 102"/>
              <p:cNvSpPr>
                <a:spLocks/>
              </p:cNvSpPr>
              <p:nvPr/>
            </p:nvSpPr>
            <p:spPr bwMode="auto">
              <a:xfrm>
                <a:off x="-3187003" y="5478893"/>
                <a:ext cx="2378450" cy="1409701"/>
              </a:xfrm>
              <a:custGeom>
                <a:avLst/>
                <a:gdLst>
                  <a:gd name="T0" fmla="*/ 342 w 3422"/>
                  <a:gd name="T1" fmla="*/ 2112 h 2112"/>
                  <a:gd name="T2" fmla="*/ 3080 w 3422"/>
                  <a:gd name="T3" fmla="*/ 2112 h 2112"/>
                  <a:gd name="T4" fmla="*/ 3422 w 3422"/>
                  <a:gd name="T5" fmla="*/ 1770 h 2112"/>
                  <a:gd name="T6" fmla="*/ 3422 w 3422"/>
                  <a:gd name="T7" fmla="*/ 342 h 2112"/>
                  <a:gd name="T8" fmla="*/ 3080 w 3422"/>
                  <a:gd name="T9" fmla="*/ 0 h 2112"/>
                  <a:gd name="T10" fmla="*/ 342 w 3422"/>
                  <a:gd name="T11" fmla="*/ 0 h 2112"/>
                  <a:gd name="T12" fmla="*/ 0 w 3422"/>
                  <a:gd name="T13" fmla="*/ 342 h 2112"/>
                  <a:gd name="T14" fmla="*/ 0 w 3422"/>
                  <a:gd name="T15" fmla="*/ 1770 h 2112"/>
                  <a:gd name="T16" fmla="*/ 342 w 3422"/>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2" h="2112">
                    <a:moveTo>
                      <a:pt x="342" y="2112"/>
                    </a:moveTo>
                    <a:lnTo>
                      <a:pt x="3080" y="2112"/>
                    </a:lnTo>
                    <a:cubicBezTo>
                      <a:pt x="3269" y="2112"/>
                      <a:pt x="3422" y="1959"/>
                      <a:pt x="3422" y="1770"/>
                    </a:cubicBezTo>
                    <a:lnTo>
                      <a:pt x="3422" y="342"/>
                    </a:lnTo>
                    <a:cubicBezTo>
                      <a:pt x="3422" y="153"/>
                      <a:pt x="3269" y="0"/>
                      <a:pt x="3080" y="0"/>
                    </a:cubicBezTo>
                    <a:lnTo>
                      <a:pt x="342" y="0"/>
                    </a:lnTo>
                    <a:cubicBezTo>
                      <a:pt x="153" y="0"/>
                      <a:pt x="0" y="153"/>
                      <a:pt x="0" y="342"/>
                    </a:cubicBezTo>
                    <a:lnTo>
                      <a:pt x="0" y="1770"/>
                    </a:lnTo>
                    <a:cubicBezTo>
                      <a:pt x="0" y="1959"/>
                      <a:pt x="153" y="2112"/>
                      <a:pt x="342" y="2112"/>
                    </a:cubicBezTo>
                    <a:close/>
                  </a:path>
                </a:pathLst>
              </a:custGeom>
              <a:solidFill>
                <a:srgbClr val="F4B18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103"/>
              <p:cNvSpPr>
                <a:spLocks noChangeArrowheads="1"/>
              </p:cNvSpPr>
              <p:nvPr/>
            </p:nvSpPr>
            <p:spPr bwMode="auto">
              <a:xfrm>
                <a:off x="-3055220" y="6054456"/>
                <a:ext cx="21074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smtClean="0">
                    <a:ln>
                      <a:noFill/>
                    </a:ln>
                    <a:solidFill>
                      <a:srgbClr val="000000"/>
                    </a:solidFill>
                    <a:effectLst/>
                    <a:latin typeface="Arial" panose="020B0604020202020204" pitchFamily="34" charset="0"/>
                  </a:rPr>
                  <a:t>TivaC</a:t>
                </a:r>
                <a:r>
                  <a:rPr kumimoji="0" lang="en-US" altLang="en-US" sz="1600" b="1" i="0" u="none" strike="noStrike" cap="none" normalizeH="0" baseline="0" dirty="0" smtClean="0">
                    <a:ln>
                      <a:noFill/>
                    </a:ln>
                    <a:solidFill>
                      <a:srgbClr val="000000"/>
                    </a:solidFill>
                    <a:effectLst/>
                    <a:latin typeface="Arial" panose="020B0604020202020204" pitchFamily="34" charset="0"/>
                  </a:rPr>
                  <a:t> Microcontroller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932157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TIVA C Microcontroller</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3220"/>
          </a:xfrm>
          <a:prstGeom prst="rect">
            <a:avLst/>
          </a:prstGeom>
          <a:noFill/>
        </p:spPr>
        <p:txBody>
          <a:bodyPr anchor="t">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a:t>
            </a:r>
            <a:r>
              <a:rPr lang="en-US" sz="2800">
                <a:solidFill>
                  <a:schemeClr val="tx2">
                    <a:lumMod val="50000"/>
                    <a:lumOff val="50000"/>
                  </a:schemeClr>
                </a:solidFill>
                <a:latin typeface="+mn-lt"/>
                <a:cs typeface="+mn-cs"/>
              </a:rPr>
              <a:t>: Cameron Johnson</a:t>
            </a:r>
            <a:endParaRPr lang="en-US" sz="2800" dirty="0">
              <a:solidFill>
                <a:schemeClr val="tx2">
                  <a:lumMod val="50000"/>
                  <a:lumOff val="50000"/>
                </a:schemeClr>
              </a:solidFill>
              <a:latin typeface="+mn-lt"/>
              <a:cs typeface="+mn-cs"/>
            </a:endParaRPr>
          </a:p>
        </p:txBody>
      </p:sp>
      <p:sp>
        <p:nvSpPr>
          <p:cNvPr id="3" name="TextBox 2"/>
          <p:cNvSpPr txBox="1"/>
          <p:nvPr/>
        </p:nvSpPr>
        <p:spPr>
          <a:xfrm>
            <a:off x="1013137" y="1626000"/>
            <a:ext cx="5082863" cy="4493538"/>
          </a:xfrm>
          <a:prstGeom prst="rect">
            <a:avLst/>
          </a:prstGeom>
          <a:noFill/>
        </p:spPr>
        <p:txBody>
          <a:bodyPr wrap="square" rtlCol="0">
            <a:spAutoFit/>
          </a:bodyPr>
          <a:lstStyle/>
          <a:p>
            <a:r>
              <a:rPr lang="en-US" sz="2200" b="1" dirty="0" smtClean="0"/>
              <a:t>Features</a:t>
            </a:r>
          </a:p>
          <a:p>
            <a:pPr marL="285750" indent="-285750">
              <a:buFont typeface="Arial" panose="020B0604020202020204" pitchFamily="34" charset="0"/>
              <a:buChar char="•"/>
            </a:pPr>
            <a:r>
              <a:rPr lang="en-US" sz="2200" dirty="0" smtClean="0"/>
              <a:t>Floating-point </a:t>
            </a:r>
            <a:r>
              <a:rPr lang="en-US" sz="2200" dirty="0"/>
              <a:t>capable</a:t>
            </a:r>
          </a:p>
          <a:p>
            <a:pPr marL="285750" indent="-285750">
              <a:buFont typeface="Arial" panose="020B0604020202020204" pitchFamily="34" charset="0"/>
              <a:buChar char="•"/>
            </a:pPr>
            <a:r>
              <a:rPr lang="en-US" sz="2200" dirty="0"/>
              <a:t>256 KB Flash, 32 KB SRAM</a:t>
            </a:r>
          </a:p>
          <a:p>
            <a:pPr marL="285750" indent="-285750">
              <a:buFont typeface="Arial" panose="020B0604020202020204" pitchFamily="34" charset="0"/>
              <a:buChar char="•"/>
            </a:pPr>
            <a:r>
              <a:rPr lang="en-US" sz="2200" dirty="0"/>
              <a:t>Two 12-bit, 24-channel, 1-MSPS ADCs</a:t>
            </a:r>
          </a:p>
          <a:p>
            <a:pPr marL="285750" indent="-285750">
              <a:buFont typeface="Arial" panose="020B0604020202020204" pitchFamily="34" charset="0"/>
              <a:buChar char="•"/>
            </a:pPr>
            <a:r>
              <a:rPr lang="en-US" sz="2200" dirty="0"/>
              <a:t>Optional full-speed USB 2.0 with device, host, and OTG</a:t>
            </a:r>
          </a:p>
          <a:p>
            <a:pPr marL="285750" indent="-285750">
              <a:buFont typeface="Arial" panose="020B0604020202020204" pitchFamily="34" charset="0"/>
              <a:buChar char="•"/>
            </a:pPr>
            <a:r>
              <a:rPr lang="en-US" sz="2200" dirty="0"/>
              <a:t>Advanced motion control capability—up to 40 PWM outputs and two quadrature encoder interfaces</a:t>
            </a:r>
          </a:p>
          <a:p>
            <a:pPr marL="285750" indent="-285750">
              <a:buFont typeface="Arial" panose="020B0604020202020204" pitchFamily="34" charset="0"/>
              <a:buChar char="•"/>
            </a:pPr>
            <a:r>
              <a:rPr lang="en-US" sz="2200" dirty="0" smtClean="0"/>
              <a:t>Low-power </a:t>
            </a:r>
            <a:r>
              <a:rPr lang="en-US" sz="2200" dirty="0"/>
              <a:t>modes, including power-saving hibernate</a:t>
            </a:r>
          </a:p>
          <a:p>
            <a:pPr marL="285750" indent="-285750">
              <a:buFont typeface="Arial" panose="020B0604020202020204" pitchFamily="34" charset="0"/>
              <a:buChar char="•"/>
            </a:pPr>
            <a:r>
              <a:rPr lang="en-US" sz="2200" dirty="0"/>
              <a:t>64-LQFP, 100-LQFP, 144-LQFP, and 157-BGA </a:t>
            </a:r>
            <a:r>
              <a:rPr lang="en-US" sz="2200" dirty="0" smtClean="0"/>
              <a:t>package</a:t>
            </a:r>
            <a:endParaRPr lang="en-US" sz="2200" dirty="0"/>
          </a:p>
        </p:txBody>
      </p:sp>
      <p:pic>
        <p:nvPicPr>
          <p:cNvPr id="5" name="Picture 4"/>
          <p:cNvPicPr>
            <a:picLocks noChangeAspect="1"/>
          </p:cNvPicPr>
          <p:nvPr/>
        </p:nvPicPr>
        <p:blipFill>
          <a:blip r:embed="rId3"/>
          <a:stretch>
            <a:fillRect/>
          </a:stretch>
        </p:blipFill>
        <p:spPr>
          <a:xfrm>
            <a:off x="7834149" y="2224352"/>
            <a:ext cx="1843087" cy="1284844"/>
          </a:xfrm>
          <a:prstGeom prst="rect">
            <a:avLst/>
          </a:prstGeom>
          <a:noFill/>
          <a:ln>
            <a:noFill/>
          </a:ln>
        </p:spPr>
      </p:pic>
      <p:sp>
        <p:nvSpPr>
          <p:cNvPr id="9" name="TextBox 8"/>
          <p:cNvSpPr txBox="1"/>
          <p:nvPr/>
        </p:nvSpPr>
        <p:spPr>
          <a:xfrm>
            <a:off x="3193143" y="846247"/>
            <a:ext cx="6313714" cy="584775"/>
          </a:xfrm>
          <a:prstGeom prst="rect">
            <a:avLst/>
          </a:prstGeom>
          <a:noFill/>
        </p:spPr>
        <p:txBody>
          <a:bodyPr wrap="square" rtlCol="0">
            <a:spAutoFit/>
          </a:bodyPr>
          <a:lstStyle/>
          <a:p>
            <a:r>
              <a:rPr lang="en-US" sz="3200" b="1" dirty="0" smtClean="0">
                <a:ln>
                  <a:solidFill>
                    <a:schemeClr val="bg1"/>
                  </a:solidFill>
                </a:ln>
              </a:rPr>
              <a:t>B</a:t>
            </a:r>
            <a:r>
              <a:rPr lang="en-US" sz="3200" dirty="0" smtClean="0">
                <a:ln>
                  <a:solidFill>
                    <a:schemeClr val="bg1"/>
                  </a:solidFill>
                </a:ln>
              </a:rPr>
              <a:t>luetooth </a:t>
            </a:r>
            <a:r>
              <a:rPr lang="en-US" sz="3200" b="1" dirty="0" smtClean="0">
                <a:ln>
                  <a:solidFill>
                    <a:schemeClr val="bg1"/>
                  </a:solidFill>
                </a:ln>
              </a:rPr>
              <a:t>R</a:t>
            </a:r>
            <a:r>
              <a:rPr lang="en-US" sz="3200" dirty="0" smtClean="0">
                <a:ln>
                  <a:solidFill>
                    <a:schemeClr val="bg1"/>
                  </a:solidFill>
                </a:ln>
              </a:rPr>
              <a:t>emote and </a:t>
            </a:r>
            <a:r>
              <a:rPr lang="en-US" sz="3200" b="1" dirty="0" smtClean="0">
                <a:ln>
                  <a:solidFill>
                    <a:schemeClr val="bg1"/>
                  </a:solidFill>
                </a:ln>
              </a:rPr>
              <a:t>S</a:t>
            </a:r>
            <a:r>
              <a:rPr lang="en-US" sz="3200" dirty="0" smtClean="0">
                <a:ln>
                  <a:solidFill>
                    <a:schemeClr val="bg1"/>
                  </a:solidFill>
                </a:ln>
              </a:rPr>
              <a:t>ensor </a:t>
            </a:r>
            <a:r>
              <a:rPr lang="en-US" sz="3200" b="1" dirty="0" smtClean="0">
                <a:ln>
                  <a:solidFill>
                    <a:schemeClr val="bg1"/>
                  </a:solidFill>
                </a:ln>
              </a:rPr>
              <a:t>H</a:t>
            </a:r>
            <a:r>
              <a:rPr lang="en-US" sz="3200" dirty="0" smtClean="0">
                <a:ln>
                  <a:solidFill>
                    <a:schemeClr val="bg1"/>
                  </a:solidFill>
                </a:ln>
              </a:rPr>
              <a:t>ub</a:t>
            </a:r>
            <a:endParaRPr lang="en-US" sz="3200" dirty="0">
              <a:ln>
                <a:solidFill>
                  <a:schemeClr val="bg1"/>
                </a:solidFill>
              </a:ln>
            </a:endParaRPr>
          </a:p>
        </p:txBody>
      </p:sp>
      <p:pic>
        <p:nvPicPr>
          <p:cNvPr id="6148" name="Picture 4" descr="http://www.parkquarters.com/wp-content/uploads/2009/11/Park-Quarter-Obverse-Desig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9918" y="3801583"/>
            <a:ext cx="2211550" cy="2215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82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Ultrasonic Range Finder</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3" name="TextBox 2"/>
          <p:cNvSpPr txBox="1"/>
          <p:nvPr/>
        </p:nvSpPr>
        <p:spPr>
          <a:xfrm>
            <a:off x="3193143" y="846247"/>
            <a:ext cx="6313714" cy="584775"/>
          </a:xfrm>
          <a:prstGeom prst="rect">
            <a:avLst/>
          </a:prstGeom>
          <a:noFill/>
        </p:spPr>
        <p:txBody>
          <a:bodyPr wrap="square" rtlCol="0">
            <a:spAutoFit/>
          </a:bodyPr>
          <a:lstStyle/>
          <a:p>
            <a:r>
              <a:rPr lang="en-US" sz="3200" b="1" dirty="0" smtClean="0">
                <a:ln>
                  <a:solidFill>
                    <a:schemeClr val="bg1"/>
                  </a:solidFill>
                </a:ln>
              </a:rPr>
              <a:t>B</a:t>
            </a:r>
            <a:r>
              <a:rPr lang="en-US" sz="3200" dirty="0" smtClean="0">
                <a:ln>
                  <a:solidFill>
                    <a:schemeClr val="bg1"/>
                  </a:solidFill>
                </a:ln>
              </a:rPr>
              <a:t>luetooth </a:t>
            </a:r>
            <a:r>
              <a:rPr lang="en-US" sz="3200" b="1" dirty="0" smtClean="0">
                <a:ln>
                  <a:solidFill>
                    <a:schemeClr val="bg1"/>
                  </a:solidFill>
                </a:ln>
              </a:rPr>
              <a:t>R</a:t>
            </a:r>
            <a:r>
              <a:rPr lang="en-US" sz="3200" dirty="0" smtClean="0">
                <a:ln>
                  <a:solidFill>
                    <a:schemeClr val="bg1"/>
                  </a:solidFill>
                </a:ln>
              </a:rPr>
              <a:t>emote and </a:t>
            </a:r>
            <a:r>
              <a:rPr lang="en-US" sz="3200" b="1" dirty="0" smtClean="0">
                <a:ln>
                  <a:solidFill>
                    <a:schemeClr val="bg1"/>
                  </a:solidFill>
                </a:ln>
              </a:rPr>
              <a:t>S</a:t>
            </a:r>
            <a:r>
              <a:rPr lang="en-US" sz="3200" dirty="0" smtClean="0">
                <a:ln>
                  <a:solidFill>
                    <a:schemeClr val="bg1"/>
                  </a:solidFill>
                </a:ln>
              </a:rPr>
              <a:t>ensor </a:t>
            </a:r>
            <a:r>
              <a:rPr lang="en-US" sz="3200" b="1" dirty="0" smtClean="0">
                <a:ln>
                  <a:solidFill>
                    <a:schemeClr val="bg1"/>
                  </a:solidFill>
                </a:ln>
              </a:rPr>
              <a:t>H</a:t>
            </a:r>
            <a:r>
              <a:rPr lang="en-US" sz="3200" dirty="0" smtClean="0">
                <a:ln>
                  <a:solidFill>
                    <a:schemeClr val="bg1"/>
                  </a:solidFill>
                </a:ln>
              </a:rPr>
              <a:t>ub</a:t>
            </a:r>
            <a:endParaRPr lang="en-US" sz="3200" dirty="0">
              <a:ln>
                <a:solidFill>
                  <a:schemeClr val="bg1"/>
                </a:solidFill>
              </a:ln>
            </a:endParaRPr>
          </a:p>
        </p:txBody>
      </p:sp>
      <p:pic>
        <p:nvPicPr>
          <p:cNvPr id="8" name="Picture 7"/>
          <p:cNvPicPr>
            <a:picLocks noChangeAspect="1"/>
          </p:cNvPicPr>
          <p:nvPr/>
        </p:nvPicPr>
        <p:blipFill>
          <a:blip r:embed="rId3"/>
          <a:stretch>
            <a:fillRect/>
          </a:stretch>
        </p:blipFill>
        <p:spPr>
          <a:xfrm>
            <a:off x="6969663" y="2178954"/>
            <a:ext cx="2901429" cy="2721219"/>
          </a:xfrm>
          <a:prstGeom prst="rect">
            <a:avLst/>
          </a:prstGeom>
          <a:ln>
            <a:noFill/>
          </a:ln>
          <a:effectLst>
            <a:outerShdw blurRad="190500" algn="tl" rotWithShape="0">
              <a:srgbClr val="000000">
                <a:alpha val="70000"/>
              </a:srgbClr>
            </a:outerShdw>
          </a:effectLst>
        </p:spPr>
      </p:pic>
      <p:sp>
        <p:nvSpPr>
          <p:cNvPr id="6" name="TextBox 5"/>
          <p:cNvSpPr txBox="1"/>
          <p:nvPr/>
        </p:nvSpPr>
        <p:spPr>
          <a:xfrm>
            <a:off x="1567080" y="1968977"/>
            <a:ext cx="4652825" cy="4154984"/>
          </a:xfrm>
          <a:prstGeom prst="rect">
            <a:avLst/>
          </a:prstGeom>
          <a:noFill/>
        </p:spPr>
        <p:txBody>
          <a:bodyPr wrap="square" rtlCol="0">
            <a:spAutoFit/>
          </a:bodyPr>
          <a:lstStyle/>
          <a:p>
            <a:r>
              <a:rPr lang="en-US" sz="2400" b="1" dirty="0"/>
              <a:t>Features:</a:t>
            </a:r>
            <a:endParaRPr lang="en-US" sz="2400" dirty="0"/>
          </a:p>
          <a:p>
            <a:pPr marL="285750" indent="-285750">
              <a:buFont typeface="Arial" panose="020B0604020202020204" pitchFamily="34" charset="0"/>
              <a:buChar char="•"/>
            </a:pPr>
            <a:r>
              <a:rPr lang="en-US" sz="2400" dirty="0"/>
              <a:t>42kHz Ultrasonic sensor</a:t>
            </a:r>
          </a:p>
          <a:p>
            <a:pPr marL="285750" indent="-285750">
              <a:buFont typeface="Arial" panose="020B0604020202020204" pitchFamily="34" charset="0"/>
              <a:buChar char="•"/>
            </a:pPr>
            <a:r>
              <a:rPr lang="en-US" sz="2400" dirty="0"/>
              <a:t>Operates from 2.5-5.5V</a:t>
            </a:r>
          </a:p>
          <a:p>
            <a:pPr marL="285750" indent="-285750">
              <a:buFont typeface="Arial" panose="020B0604020202020204" pitchFamily="34" charset="0"/>
              <a:buChar char="•"/>
            </a:pPr>
            <a:r>
              <a:rPr lang="en-US" sz="2400" dirty="0"/>
              <a:t>Low 2mA supply current</a:t>
            </a:r>
          </a:p>
          <a:p>
            <a:pPr marL="285750" indent="-285750">
              <a:buFont typeface="Arial" panose="020B0604020202020204" pitchFamily="34" charset="0"/>
              <a:buChar char="•"/>
            </a:pPr>
            <a:r>
              <a:rPr lang="en-US" sz="2400" dirty="0"/>
              <a:t>20Hz reading rate</a:t>
            </a:r>
          </a:p>
          <a:p>
            <a:pPr marL="285750" indent="-285750">
              <a:buFont typeface="Arial" panose="020B0604020202020204" pitchFamily="34" charset="0"/>
              <a:buChar char="•"/>
            </a:pPr>
            <a:r>
              <a:rPr lang="en-US" sz="2400" dirty="0"/>
              <a:t>RS232 Serial Output - 9600bps</a:t>
            </a:r>
          </a:p>
          <a:p>
            <a:pPr marL="285750" indent="-285750">
              <a:buFont typeface="Arial" panose="020B0604020202020204" pitchFamily="34" charset="0"/>
              <a:buChar char="•"/>
            </a:pPr>
            <a:r>
              <a:rPr lang="en-US" sz="2400" dirty="0"/>
              <a:t>Analog Output - 10mV/inch</a:t>
            </a:r>
          </a:p>
          <a:p>
            <a:pPr marL="285750" indent="-285750">
              <a:buFont typeface="Arial" panose="020B0604020202020204" pitchFamily="34" charset="0"/>
              <a:buChar char="•"/>
            </a:pPr>
            <a:r>
              <a:rPr lang="en-US" sz="2400" dirty="0"/>
              <a:t>PWM Output - 147uS/inch</a:t>
            </a:r>
          </a:p>
          <a:p>
            <a:pPr marL="285750" indent="-285750">
              <a:buFont typeface="Arial" panose="020B0604020202020204" pitchFamily="34" charset="0"/>
              <a:buChar char="•"/>
            </a:pPr>
            <a:r>
              <a:rPr lang="en-US" sz="2400" dirty="0"/>
              <a:t>Small, light weight </a:t>
            </a:r>
            <a:r>
              <a:rPr lang="en-US" sz="2400" dirty="0" smtClean="0"/>
              <a:t>module</a:t>
            </a:r>
          </a:p>
          <a:p>
            <a:pPr marL="285750" indent="-285750">
              <a:buFont typeface="Arial" panose="020B0604020202020204" pitchFamily="34" charset="0"/>
              <a:buChar char="•"/>
            </a:pPr>
            <a:endParaRPr lang="en-US" sz="2400" dirty="0"/>
          </a:p>
          <a:p>
            <a:endParaRPr lang="en-US" sz="2400" dirty="0"/>
          </a:p>
        </p:txBody>
      </p:sp>
      <p:sp>
        <p:nvSpPr>
          <p:cNvPr id="5" name="Rectangle 4"/>
          <p:cNvSpPr/>
          <p:nvPr/>
        </p:nvSpPr>
        <p:spPr>
          <a:xfrm>
            <a:off x="6562805" y="4900173"/>
            <a:ext cx="3976345" cy="369332"/>
          </a:xfrm>
          <a:prstGeom prst="rect">
            <a:avLst/>
          </a:prstGeom>
        </p:spPr>
        <p:txBody>
          <a:bodyPr wrap="none">
            <a:spAutoFit/>
          </a:bodyPr>
          <a:lstStyle/>
          <a:p>
            <a:r>
              <a:rPr lang="en-US" dirty="0">
                <a:solidFill>
                  <a:schemeClr val="tx1">
                    <a:lumMod val="50000"/>
                  </a:schemeClr>
                </a:solidFill>
              </a:rPr>
              <a:t>https://www.sparkfun.com/products/639</a:t>
            </a:r>
          </a:p>
        </p:txBody>
      </p:sp>
      <p:sp>
        <p:nvSpPr>
          <p:cNvPr id="9" name="TextBox 8"/>
          <p:cNvSpPr txBox="1"/>
          <p:nvPr/>
        </p:nvSpPr>
        <p:spPr>
          <a:xfrm>
            <a:off x="8008188" y="6225396"/>
            <a:ext cx="4179887" cy="523220"/>
          </a:xfrm>
          <a:prstGeom prst="rect">
            <a:avLst/>
          </a:prstGeom>
          <a:noFill/>
        </p:spPr>
        <p:txBody>
          <a:bodyPr anchor="t">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a:t>
            </a:r>
            <a:r>
              <a:rPr lang="en-US" sz="2800">
                <a:solidFill>
                  <a:schemeClr val="tx2">
                    <a:lumMod val="50000"/>
                    <a:lumOff val="50000"/>
                  </a:schemeClr>
                </a:solidFill>
                <a:latin typeface="+mn-lt"/>
                <a:cs typeface="+mn-cs"/>
              </a:rPr>
              <a:t>: Cameron Johnson</a:t>
            </a:r>
            <a:endParaRPr lang="en-US" sz="2800" dirty="0">
              <a:solidFill>
                <a:schemeClr val="tx2">
                  <a:lumMod val="50000"/>
                  <a:lumOff val="50000"/>
                </a:schemeClr>
              </a:solidFill>
              <a:latin typeface="+mn-lt"/>
              <a:cs typeface="+mn-cs"/>
            </a:endParaRPr>
          </a:p>
        </p:txBody>
      </p:sp>
    </p:spTree>
    <p:extLst>
      <p:ext uri="{BB962C8B-B14F-4D97-AF65-F5344CB8AC3E}">
        <p14:creationId xmlns:p14="http://schemas.microsoft.com/office/powerpoint/2010/main" val="506152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GPS Sensor</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3" name="TextBox 2"/>
          <p:cNvSpPr txBox="1"/>
          <p:nvPr/>
        </p:nvSpPr>
        <p:spPr>
          <a:xfrm>
            <a:off x="3193143" y="846247"/>
            <a:ext cx="6313714" cy="584775"/>
          </a:xfrm>
          <a:prstGeom prst="rect">
            <a:avLst/>
          </a:prstGeom>
          <a:noFill/>
        </p:spPr>
        <p:txBody>
          <a:bodyPr wrap="square" rtlCol="0">
            <a:spAutoFit/>
          </a:bodyPr>
          <a:lstStyle/>
          <a:p>
            <a:r>
              <a:rPr lang="en-US" sz="3200" b="1" smtClean="0">
                <a:ln>
                  <a:solidFill>
                    <a:schemeClr val="bg1"/>
                  </a:solidFill>
                </a:ln>
              </a:rPr>
              <a:t>B</a:t>
            </a:r>
            <a:r>
              <a:rPr lang="en-US" sz="3200" smtClean="0">
                <a:ln>
                  <a:solidFill>
                    <a:schemeClr val="bg1"/>
                  </a:solidFill>
                </a:ln>
              </a:rPr>
              <a:t>luetooth </a:t>
            </a:r>
            <a:r>
              <a:rPr lang="en-US" sz="3200" b="1" smtClean="0">
                <a:ln>
                  <a:solidFill>
                    <a:schemeClr val="bg1"/>
                  </a:solidFill>
                </a:ln>
              </a:rPr>
              <a:t>R</a:t>
            </a:r>
            <a:r>
              <a:rPr lang="en-US" sz="3200" smtClean="0">
                <a:ln>
                  <a:solidFill>
                    <a:schemeClr val="bg1"/>
                  </a:solidFill>
                </a:ln>
              </a:rPr>
              <a:t>emote and </a:t>
            </a:r>
            <a:r>
              <a:rPr lang="en-US" sz="3200" b="1" smtClean="0">
                <a:ln>
                  <a:solidFill>
                    <a:schemeClr val="bg1"/>
                  </a:solidFill>
                </a:ln>
              </a:rPr>
              <a:t>S</a:t>
            </a:r>
            <a:r>
              <a:rPr lang="en-US" sz="3200" smtClean="0">
                <a:ln>
                  <a:solidFill>
                    <a:schemeClr val="bg1"/>
                  </a:solidFill>
                </a:ln>
              </a:rPr>
              <a:t>ensor </a:t>
            </a:r>
            <a:r>
              <a:rPr lang="en-US" sz="3200" b="1" smtClean="0">
                <a:ln>
                  <a:solidFill>
                    <a:schemeClr val="bg1"/>
                  </a:solidFill>
                </a:ln>
              </a:rPr>
              <a:t>H</a:t>
            </a:r>
            <a:r>
              <a:rPr lang="en-US" sz="3200" smtClean="0">
                <a:ln>
                  <a:solidFill>
                    <a:schemeClr val="bg1"/>
                  </a:solidFill>
                </a:ln>
              </a:rPr>
              <a:t>ub</a:t>
            </a:r>
            <a:endParaRPr lang="en-US" sz="3200">
              <a:ln>
                <a:solidFill>
                  <a:schemeClr val="bg1"/>
                </a:solidFill>
              </a:ln>
            </a:endParaRPr>
          </a:p>
        </p:txBody>
      </p:sp>
      <p:sp>
        <p:nvSpPr>
          <p:cNvPr id="8" name="TextBox 7"/>
          <p:cNvSpPr txBox="1"/>
          <p:nvPr/>
        </p:nvSpPr>
        <p:spPr>
          <a:xfrm>
            <a:off x="835259" y="1733351"/>
            <a:ext cx="6413679" cy="4462760"/>
          </a:xfrm>
          <a:prstGeom prst="rect">
            <a:avLst/>
          </a:prstGeom>
          <a:noFill/>
        </p:spPr>
        <p:txBody>
          <a:bodyPr wrap="square" rtlCol="0">
            <a:spAutoFit/>
          </a:bodyPr>
          <a:lstStyle/>
          <a:p>
            <a:pPr eaLnBrk="0" fontAlgn="base" hangingPunct="0">
              <a:spcBef>
                <a:spcPct val="0"/>
              </a:spcBef>
              <a:spcAft>
                <a:spcPct val="0"/>
              </a:spcAft>
            </a:pPr>
            <a:r>
              <a:rPr lang="en-US" sz="2400" b="1" dirty="0"/>
              <a:t>Features</a:t>
            </a:r>
            <a:r>
              <a:rPr lang="en-US" sz="2400" b="1" dirty="0" smtClean="0"/>
              <a:t>:</a:t>
            </a:r>
            <a:endParaRPr lang="en-US" altLang="en-US" sz="2000" dirty="0" smtClean="0"/>
          </a:p>
          <a:p>
            <a:pPr marL="285750" lvl="0" indent="-285750" eaLnBrk="0" fontAlgn="base" hangingPunct="0">
              <a:spcBef>
                <a:spcPct val="0"/>
              </a:spcBef>
              <a:spcAft>
                <a:spcPct val="0"/>
              </a:spcAft>
              <a:buFont typeface="Arial" panose="020B0604020202020204" pitchFamily="34" charset="0"/>
              <a:buChar char="•"/>
            </a:pPr>
            <a:r>
              <a:rPr lang="en-US" altLang="en-US" sz="2000" dirty="0" smtClean="0"/>
              <a:t>165 </a:t>
            </a:r>
            <a:r>
              <a:rPr lang="en-US" altLang="en-US" sz="2000" dirty="0" err="1"/>
              <a:t>dBm</a:t>
            </a:r>
            <a:r>
              <a:rPr lang="en-US" altLang="en-US" sz="2000" dirty="0"/>
              <a:t> sensitivity, 10 Hz updates, 66 channels</a:t>
            </a:r>
          </a:p>
          <a:p>
            <a:pPr marL="285750" lvl="0" indent="-285750" eaLnBrk="0" fontAlgn="base" hangingPunct="0">
              <a:spcBef>
                <a:spcPct val="0"/>
              </a:spcBef>
              <a:spcAft>
                <a:spcPct val="0"/>
              </a:spcAft>
              <a:buFont typeface="Arial" panose="020B0604020202020204" pitchFamily="34" charset="0"/>
              <a:buChar char="•"/>
            </a:pPr>
            <a:r>
              <a:rPr lang="en-US" altLang="en-US" sz="2000" dirty="0"/>
              <a:t>Ultra low power usage: 20mA current draw while </a:t>
            </a:r>
            <a:r>
              <a:rPr lang="en-US" altLang="en-US" sz="2000" dirty="0" smtClean="0"/>
              <a:t>tracking 3.3V operation</a:t>
            </a:r>
            <a:endParaRPr lang="en-US" altLang="en-US" sz="2000" dirty="0"/>
          </a:p>
          <a:p>
            <a:pPr marL="285750" lvl="0" indent="-285750" eaLnBrk="0" fontAlgn="base" hangingPunct="0">
              <a:spcBef>
                <a:spcPct val="0"/>
              </a:spcBef>
              <a:spcAft>
                <a:spcPct val="0"/>
              </a:spcAft>
              <a:buFont typeface="Arial" panose="020B0604020202020204" pitchFamily="34" charset="0"/>
              <a:buChar char="•"/>
            </a:pPr>
            <a:r>
              <a:rPr lang="en-US" altLang="en-US" sz="2000" dirty="0"/>
              <a:t>RTC battery-compatible</a:t>
            </a:r>
          </a:p>
          <a:p>
            <a:pPr marL="285750" lvl="0" indent="-285750" eaLnBrk="0" fontAlgn="base" hangingPunct="0">
              <a:spcBef>
                <a:spcPct val="0"/>
              </a:spcBef>
              <a:spcAft>
                <a:spcPct val="0"/>
              </a:spcAft>
              <a:buFont typeface="Arial" panose="020B0604020202020204" pitchFamily="34" charset="0"/>
              <a:buChar char="•"/>
            </a:pPr>
            <a:r>
              <a:rPr lang="en-US" altLang="en-US" sz="2000" dirty="0"/>
              <a:t>Built-in </a:t>
            </a:r>
            <a:r>
              <a:rPr lang="en-US" altLang="en-US" sz="2000" dirty="0" err="1"/>
              <a:t>D</a:t>
            </a:r>
            <a:r>
              <a:rPr lang="en-US" altLang="en-US" sz="2000" dirty="0" err="1" smtClean="0"/>
              <a:t>atalogging</a:t>
            </a:r>
            <a:endParaRPr lang="en-US" altLang="en-US" sz="2000" dirty="0"/>
          </a:p>
          <a:p>
            <a:pPr marL="285750" lvl="0" indent="-285750" eaLnBrk="0" fontAlgn="base" hangingPunct="0">
              <a:spcBef>
                <a:spcPct val="0"/>
              </a:spcBef>
              <a:spcAft>
                <a:spcPct val="0"/>
              </a:spcAft>
              <a:buFont typeface="Arial" panose="020B0604020202020204" pitchFamily="34" charset="0"/>
              <a:buChar char="•"/>
            </a:pPr>
            <a:r>
              <a:rPr lang="en-US" altLang="en-US" sz="2000" dirty="0"/>
              <a:t>PPS output on fix</a:t>
            </a:r>
          </a:p>
          <a:p>
            <a:pPr marL="285750" lvl="0" indent="-285750" eaLnBrk="0" fontAlgn="base" hangingPunct="0">
              <a:spcBef>
                <a:spcPct val="0"/>
              </a:spcBef>
              <a:spcAft>
                <a:spcPct val="0"/>
              </a:spcAft>
              <a:buFont typeface="Arial" panose="020B0604020202020204" pitchFamily="34" charset="0"/>
              <a:buChar char="•"/>
            </a:pPr>
            <a:r>
              <a:rPr lang="en-US" altLang="en-US" sz="2000" dirty="0" smtClean="0"/>
              <a:t>Works up </a:t>
            </a:r>
            <a:r>
              <a:rPr lang="en-US" altLang="en-US" sz="2000" dirty="0"/>
              <a:t>to ~32Km altitude (the GPS theoretically does not have a limit until 40Km)</a:t>
            </a:r>
          </a:p>
          <a:p>
            <a:pPr marL="285750" lvl="0" indent="-285750" eaLnBrk="0" fontAlgn="base" hangingPunct="0">
              <a:spcBef>
                <a:spcPct val="0"/>
              </a:spcBef>
              <a:spcAft>
                <a:spcPct val="0"/>
              </a:spcAft>
              <a:buFont typeface="Arial" panose="020B0604020202020204" pitchFamily="34" charset="0"/>
              <a:buChar char="•"/>
            </a:pPr>
            <a:r>
              <a:rPr lang="en-US" altLang="en-US" sz="2000" dirty="0"/>
              <a:t>Internal patch antenna + connection for optional external active antenna</a:t>
            </a:r>
          </a:p>
          <a:p>
            <a:pPr marL="285750" lvl="0" indent="-285750" eaLnBrk="0" fontAlgn="base" hangingPunct="0">
              <a:spcBef>
                <a:spcPct val="0"/>
              </a:spcBef>
              <a:spcAft>
                <a:spcPct val="0"/>
              </a:spcAft>
              <a:buFont typeface="Arial" panose="020B0604020202020204" pitchFamily="34" charset="0"/>
              <a:buChar char="•"/>
            </a:pPr>
            <a:r>
              <a:rPr lang="en-US" altLang="en-US" sz="2000" dirty="0"/>
              <a:t>Fix status output</a:t>
            </a:r>
          </a:p>
          <a:p>
            <a:pPr marL="285750" lvl="0" indent="-285750" eaLnBrk="0" fontAlgn="base" hangingPunct="0">
              <a:spcBef>
                <a:spcPct val="0"/>
              </a:spcBef>
              <a:spcAft>
                <a:spcPct val="0"/>
              </a:spcAft>
              <a:buFont typeface="Arial" panose="020B0604020202020204" pitchFamily="34" charset="0"/>
              <a:buChar char="•"/>
            </a:pPr>
            <a:r>
              <a:rPr lang="en-US" altLang="en-US" sz="2000" dirty="0"/>
              <a:t>Ultra small size: only 16mm x 16mm x 5mm and 4 </a:t>
            </a:r>
            <a:r>
              <a:rPr lang="en-US" altLang="en-US" sz="2000" dirty="0" smtClean="0"/>
              <a:t>gram</a:t>
            </a:r>
          </a:p>
          <a:p>
            <a:pPr lvl="0" eaLnBrk="0" fontAlgn="base" hangingPunct="0">
              <a:spcBef>
                <a:spcPct val="0"/>
              </a:spcBef>
              <a:spcAft>
                <a:spcPct val="0"/>
              </a:spcAft>
            </a:pPr>
            <a:endParaRPr lang="en-US" sz="2000" dirty="0"/>
          </a:p>
        </p:txBody>
      </p:sp>
      <p:pic>
        <p:nvPicPr>
          <p:cNvPr id="10" name="Picture 9"/>
          <p:cNvPicPr>
            <a:picLocks noChangeAspect="1"/>
          </p:cNvPicPr>
          <p:nvPr/>
        </p:nvPicPr>
        <p:blipFill>
          <a:blip r:embed="rId3"/>
          <a:stretch>
            <a:fillRect/>
          </a:stretch>
        </p:blipFill>
        <p:spPr>
          <a:xfrm>
            <a:off x="8334409" y="1518366"/>
            <a:ext cx="2344896" cy="1932320"/>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4"/>
          <a:stretch>
            <a:fillRect/>
          </a:stretch>
        </p:blipFill>
        <p:spPr>
          <a:xfrm>
            <a:off x="7359108" y="3690415"/>
            <a:ext cx="4295498" cy="2254486"/>
          </a:xfrm>
          <a:prstGeom prst="rect">
            <a:avLst/>
          </a:prstGeom>
          <a:ln>
            <a:noFill/>
          </a:ln>
          <a:effectLst>
            <a:outerShdw blurRad="190500" algn="tl" rotWithShape="0">
              <a:srgbClr val="000000">
                <a:alpha val="70000"/>
              </a:srgbClr>
            </a:outerShdw>
          </a:effectLst>
        </p:spPr>
      </p:pic>
      <p:sp>
        <p:nvSpPr>
          <p:cNvPr id="5" name="Rectangle 4"/>
          <p:cNvSpPr/>
          <p:nvPr/>
        </p:nvSpPr>
        <p:spPr>
          <a:xfrm>
            <a:off x="1262678" y="6313765"/>
            <a:ext cx="3860929" cy="369332"/>
          </a:xfrm>
          <a:prstGeom prst="rect">
            <a:avLst/>
          </a:prstGeom>
        </p:spPr>
        <p:txBody>
          <a:bodyPr wrap="none">
            <a:spAutoFit/>
          </a:bodyPr>
          <a:lstStyle/>
          <a:p>
            <a:r>
              <a:rPr lang="en-US" dirty="0">
                <a:solidFill>
                  <a:schemeClr val="tx1">
                    <a:lumMod val="50000"/>
                  </a:schemeClr>
                </a:solidFill>
              </a:rPr>
              <a:t>http://www.adafruit.com/products/790</a:t>
            </a:r>
          </a:p>
        </p:txBody>
      </p:sp>
      <p:sp>
        <p:nvSpPr>
          <p:cNvPr id="9" name="TextBox 8"/>
          <p:cNvSpPr txBox="1"/>
          <p:nvPr/>
        </p:nvSpPr>
        <p:spPr>
          <a:xfrm>
            <a:off x="8008188" y="6225396"/>
            <a:ext cx="4179887" cy="523220"/>
          </a:xfrm>
          <a:prstGeom prst="rect">
            <a:avLst/>
          </a:prstGeom>
          <a:noFill/>
        </p:spPr>
        <p:txBody>
          <a:bodyPr anchor="t">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a:t>
            </a:r>
            <a:r>
              <a:rPr lang="en-US" sz="2800">
                <a:solidFill>
                  <a:schemeClr val="tx2">
                    <a:lumMod val="50000"/>
                    <a:lumOff val="50000"/>
                  </a:schemeClr>
                </a:solidFill>
                <a:latin typeface="+mn-lt"/>
                <a:cs typeface="+mn-cs"/>
              </a:rPr>
              <a:t>: Cameron Johnson</a:t>
            </a:r>
            <a:endParaRPr lang="en-US" sz="2800" dirty="0">
              <a:solidFill>
                <a:schemeClr val="tx2">
                  <a:lumMod val="50000"/>
                  <a:lumOff val="50000"/>
                </a:schemeClr>
              </a:solidFill>
              <a:latin typeface="+mn-lt"/>
              <a:cs typeface="+mn-cs"/>
            </a:endParaRPr>
          </a:p>
        </p:txBody>
      </p:sp>
    </p:spTree>
    <p:extLst>
      <p:ext uri="{BB962C8B-B14F-4D97-AF65-F5344CB8AC3E}">
        <p14:creationId xmlns:p14="http://schemas.microsoft.com/office/powerpoint/2010/main" val="1891628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smtClean="0">
                <a:ln>
                  <a:solidFill>
                    <a:schemeClr val="bg1"/>
                  </a:solidFill>
                </a:ln>
                <a:ea typeface="Arial Unicode MS" panose="020B0604020202020204" pitchFamily="34" charset="-128"/>
                <a:cs typeface="Times New Roman" panose="02020603050405020304" pitchFamily="18" charset="0"/>
              </a:rPr>
              <a:t>Motivation</a:t>
            </a:r>
            <a:endParaRPr lang="en-US" sz="6000" b="1">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latin typeface="+mn-lt"/>
                <a:cs typeface="+mn-cs"/>
              </a:rPr>
              <a:t>Cameron Johnson</a:t>
            </a:r>
            <a:endParaRPr lang="en-US" sz="2800" dirty="0">
              <a:solidFill>
                <a:schemeClr val="tx2">
                  <a:lumMod val="50000"/>
                  <a:lumOff val="50000"/>
                </a:schemeClr>
              </a:solidFill>
              <a:latin typeface="+mn-lt"/>
              <a:cs typeface="+mn-cs"/>
            </a:endParaRPr>
          </a:p>
        </p:txBody>
      </p:sp>
      <p:sp>
        <p:nvSpPr>
          <p:cNvPr id="8" name="Rectangle 7"/>
          <p:cNvSpPr/>
          <p:nvPr/>
        </p:nvSpPr>
        <p:spPr>
          <a:xfrm>
            <a:off x="1116249" y="1548914"/>
            <a:ext cx="9959502" cy="4278094"/>
          </a:xfrm>
          <a:prstGeom prst="rect">
            <a:avLst/>
          </a:prstGeom>
        </p:spPr>
        <p:txBody>
          <a:bodyPr wrap="square" anchor="t">
            <a:spAutoFit/>
          </a:bodyPr>
          <a:lstStyle/>
          <a:p>
            <a:pPr marL="571500" indent="-571500">
              <a:buFont typeface="Arial" panose="020B0604020202020204" pitchFamily="34" charset="0"/>
              <a:buChar char="•"/>
            </a:pPr>
            <a:r>
              <a:rPr lang="en-US" sz="2800" dirty="0"/>
              <a:t>An estimated 6 million people live with paralysis and require wheelchairs/power chairs</a:t>
            </a:r>
            <a:r>
              <a:rPr lang="en-US" sz="2800" dirty="0" smtClean="0"/>
              <a:t>.</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2800" dirty="0"/>
              <a:t>Most controller interfaces require movement of muscles</a:t>
            </a:r>
            <a:r>
              <a:rPr lang="en-US" sz="2800" dirty="0" smtClean="0"/>
              <a:t>.</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2800" dirty="0"/>
              <a:t>By creating a Brain-Computer Interface (BCI) based on visually-evoked potential, we establish a system that only requires eye movement to control a wheelchair. </a:t>
            </a:r>
            <a:endParaRPr lang="en-US" sz="2800" dirty="0" smtClean="0"/>
          </a:p>
          <a:p>
            <a:pPr marL="571500" indent="-571500">
              <a:buFont typeface="Arial" panose="020B0604020202020204" pitchFamily="34" charset="0"/>
              <a:buChar char="•"/>
            </a:pPr>
            <a:endParaRPr lang="en-US" sz="2400" dirty="0" smtClean="0"/>
          </a:p>
          <a:p>
            <a:pPr marL="571500" indent="-571500">
              <a:buFont typeface="Arial" panose="020B0604020202020204" pitchFamily="34" charset="0"/>
              <a:buChar char="•"/>
            </a:pPr>
            <a:r>
              <a:rPr lang="en-US" sz="2800" dirty="0" smtClean="0"/>
              <a:t>Gain the experience of designing a unique, complex system</a:t>
            </a:r>
            <a:endParaRPr lang="en-US" sz="2800" dirty="0"/>
          </a:p>
        </p:txBody>
      </p:sp>
    </p:spTree>
    <p:extLst>
      <p:ext uri="{BB962C8B-B14F-4D97-AF65-F5344CB8AC3E}">
        <p14:creationId xmlns:p14="http://schemas.microsoft.com/office/powerpoint/2010/main" val="3754157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Rn-42 Bluetooth Module</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3" name="TextBox 2"/>
          <p:cNvSpPr txBox="1"/>
          <p:nvPr/>
        </p:nvSpPr>
        <p:spPr>
          <a:xfrm>
            <a:off x="3193143" y="846247"/>
            <a:ext cx="6313714" cy="584775"/>
          </a:xfrm>
          <a:prstGeom prst="rect">
            <a:avLst/>
          </a:prstGeom>
          <a:noFill/>
        </p:spPr>
        <p:txBody>
          <a:bodyPr wrap="square" rtlCol="0">
            <a:spAutoFit/>
          </a:bodyPr>
          <a:lstStyle/>
          <a:p>
            <a:r>
              <a:rPr lang="en-US" sz="3200" b="1" smtClean="0">
                <a:ln>
                  <a:solidFill>
                    <a:schemeClr val="bg1"/>
                  </a:solidFill>
                </a:ln>
              </a:rPr>
              <a:t>B</a:t>
            </a:r>
            <a:r>
              <a:rPr lang="en-US" sz="3200" smtClean="0">
                <a:ln>
                  <a:solidFill>
                    <a:schemeClr val="bg1"/>
                  </a:solidFill>
                </a:ln>
              </a:rPr>
              <a:t>luetooth </a:t>
            </a:r>
            <a:r>
              <a:rPr lang="en-US" sz="3200" b="1" smtClean="0">
                <a:ln>
                  <a:solidFill>
                    <a:schemeClr val="bg1"/>
                  </a:solidFill>
                </a:ln>
              </a:rPr>
              <a:t>R</a:t>
            </a:r>
            <a:r>
              <a:rPr lang="en-US" sz="3200" smtClean="0">
                <a:ln>
                  <a:solidFill>
                    <a:schemeClr val="bg1"/>
                  </a:solidFill>
                </a:ln>
              </a:rPr>
              <a:t>emote and </a:t>
            </a:r>
            <a:r>
              <a:rPr lang="en-US" sz="3200" b="1" smtClean="0">
                <a:ln>
                  <a:solidFill>
                    <a:schemeClr val="bg1"/>
                  </a:solidFill>
                </a:ln>
              </a:rPr>
              <a:t>S</a:t>
            </a:r>
            <a:r>
              <a:rPr lang="en-US" sz="3200" smtClean="0">
                <a:ln>
                  <a:solidFill>
                    <a:schemeClr val="bg1"/>
                  </a:solidFill>
                </a:ln>
              </a:rPr>
              <a:t>ensor </a:t>
            </a:r>
            <a:r>
              <a:rPr lang="en-US" sz="3200" b="1" smtClean="0">
                <a:ln>
                  <a:solidFill>
                    <a:schemeClr val="bg1"/>
                  </a:solidFill>
                </a:ln>
              </a:rPr>
              <a:t>H</a:t>
            </a:r>
            <a:r>
              <a:rPr lang="en-US" sz="3200" smtClean="0">
                <a:ln>
                  <a:solidFill>
                    <a:schemeClr val="bg1"/>
                  </a:solidFill>
                </a:ln>
              </a:rPr>
              <a:t>ub</a:t>
            </a:r>
            <a:endParaRPr lang="en-US" sz="3200">
              <a:ln>
                <a:solidFill>
                  <a:schemeClr val="bg1"/>
                </a:solidFill>
              </a:ln>
            </a:endParaRPr>
          </a:p>
        </p:txBody>
      </p:sp>
      <p:sp>
        <p:nvSpPr>
          <p:cNvPr id="5" name="TextBox 4"/>
          <p:cNvSpPr txBox="1"/>
          <p:nvPr/>
        </p:nvSpPr>
        <p:spPr>
          <a:xfrm>
            <a:off x="952219" y="1733351"/>
            <a:ext cx="4481848" cy="4524315"/>
          </a:xfrm>
          <a:prstGeom prst="rect">
            <a:avLst/>
          </a:prstGeom>
          <a:noFill/>
        </p:spPr>
        <p:txBody>
          <a:bodyPr wrap="square" rtlCol="0">
            <a:spAutoFit/>
          </a:bodyPr>
          <a:lstStyle/>
          <a:p>
            <a:r>
              <a:rPr lang="en-US" b="1" dirty="0"/>
              <a:t>Features:</a:t>
            </a:r>
            <a:endParaRPr lang="en-US" dirty="0"/>
          </a:p>
          <a:p>
            <a:pPr marL="285750" indent="-285750">
              <a:buFont typeface="Arial" panose="020B0604020202020204" pitchFamily="34" charset="0"/>
              <a:buChar char="•"/>
            </a:pPr>
            <a:r>
              <a:rPr lang="en-US" dirty="0"/>
              <a:t>Fully qualified Bluetooth module</a:t>
            </a:r>
          </a:p>
          <a:p>
            <a:pPr marL="285750" indent="-285750">
              <a:buFont typeface="Arial" panose="020B0604020202020204" pitchFamily="34" charset="0"/>
              <a:buChar char="•"/>
            </a:pPr>
            <a:r>
              <a:rPr lang="en-US" dirty="0"/>
              <a:t>FCC Certified</a:t>
            </a:r>
          </a:p>
          <a:p>
            <a:pPr marL="285750" indent="-285750">
              <a:buFont typeface="Arial" panose="020B0604020202020204" pitchFamily="34" charset="0"/>
              <a:buChar char="•"/>
            </a:pPr>
            <a:r>
              <a:rPr lang="en-US" dirty="0"/>
              <a:t>Fully configurable UART</a:t>
            </a:r>
          </a:p>
          <a:p>
            <a:pPr marL="285750" indent="-285750">
              <a:buFont typeface="Arial" panose="020B0604020202020204" pitchFamily="34" charset="0"/>
              <a:buChar char="•"/>
            </a:pPr>
            <a:r>
              <a:rPr lang="en-US" dirty="0"/>
              <a:t>UART Data rates up to 3Mbps</a:t>
            </a:r>
          </a:p>
          <a:p>
            <a:pPr marL="285750" indent="-285750">
              <a:buFont typeface="Arial" panose="020B0604020202020204" pitchFamily="34" charset="0"/>
              <a:buChar char="•"/>
            </a:pPr>
            <a:r>
              <a:rPr lang="en-US" dirty="0"/>
              <a:t>Over air data rate of 721kbps to 2.0Mbps</a:t>
            </a:r>
          </a:p>
          <a:p>
            <a:pPr marL="285750" indent="-285750">
              <a:buFont typeface="Arial" panose="020B0604020202020204" pitchFamily="34" charset="0"/>
              <a:buChar char="•"/>
            </a:pPr>
            <a:r>
              <a:rPr lang="en-US" dirty="0"/>
              <a:t>Low power sleep mode</a:t>
            </a:r>
          </a:p>
          <a:p>
            <a:pPr marL="285750" indent="-285750">
              <a:buFont typeface="Arial" panose="020B0604020202020204" pitchFamily="34" charset="0"/>
              <a:buChar char="•"/>
            </a:pPr>
            <a:r>
              <a:rPr lang="en-US" dirty="0"/>
              <a:t>Compatible with all Bluetooth products that support SPP</a:t>
            </a:r>
          </a:p>
          <a:p>
            <a:pPr marL="285750" indent="-285750">
              <a:buFont typeface="Arial" panose="020B0604020202020204" pitchFamily="34" charset="0"/>
              <a:buChar char="•"/>
            </a:pPr>
            <a:r>
              <a:rPr lang="en-US" dirty="0"/>
              <a:t>Includes support for BCSP, DUN, LAN, GAP SDP, RFCOMM, and L2CAP protocols</a:t>
            </a:r>
          </a:p>
          <a:p>
            <a:pPr marL="285750" indent="-285750">
              <a:buFont typeface="Arial" panose="020B0604020202020204" pitchFamily="34" charset="0"/>
              <a:buChar char="•"/>
            </a:pPr>
            <a:r>
              <a:rPr lang="en-US" dirty="0"/>
              <a:t>3.3V operation</a:t>
            </a:r>
          </a:p>
          <a:p>
            <a:pPr marL="285750" indent="-285750">
              <a:buFont typeface="Arial" panose="020B0604020202020204" pitchFamily="34" charset="0"/>
              <a:buChar char="•"/>
            </a:pPr>
            <a:r>
              <a:rPr lang="en-US" dirty="0"/>
              <a:t>Status pin</a:t>
            </a:r>
          </a:p>
          <a:p>
            <a:pPr marL="285750" indent="-285750">
              <a:buFont typeface="Arial" panose="020B0604020202020204" pitchFamily="34" charset="0"/>
              <a:buChar char="•"/>
            </a:pPr>
            <a:r>
              <a:rPr lang="en-US" dirty="0"/>
              <a:t>Bluetooth Technology v2.0 compatible</a:t>
            </a:r>
          </a:p>
          <a:p>
            <a:pPr marL="285750" indent="-285750">
              <a:buFont typeface="Arial" panose="020B0604020202020204" pitchFamily="34" charset="0"/>
              <a:buChar char="•"/>
            </a:pPr>
            <a:r>
              <a:rPr lang="en-US" dirty="0"/>
              <a:t>Class 2 power </a:t>
            </a:r>
            <a:r>
              <a:rPr lang="en-US" dirty="0" smtClean="0"/>
              <a:t>output</a:t>
            </a:r>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3"/>
          <a:stretch>
            <a:fillRect/>
          </a:stretch>
        </p:blipFill>
        <p:spPr>
          <a:xfrm>
            <a:off x="5525037" y="2077353"/>
            <a:ext cx="1921903" cy="3379898"/>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a:stretch>
            <a:fillRect/>
          </a:stretch>
        </p:blipFill>
        <p:spPr>
          <a:xfrm>
            <a:off x="7701188" y="2077353"/>
            <a:ext cx="3671565" cy="3379898"/>
          </a:xfrm>
          <a:prstGeom prst="rect">
            <a:avLst/>
          </a:prstGeom>
          <a:ln>
            <a:noFill/>
          </a:ln>
          <a:effectLst>
            <a:outerShdw blurRad="190500" algn="tl" rotWithShape="0">
              <a:srgbClr val="000000">
                <a:alpha val="70000"/>
              </a:srgbClr>
            </a:outerShdw>
          </a:effectLst>
        </p:spPr>
      </p:pic>
      <p:sp>
        <p:nvSpPr>
          <p:cNvPr id="9" name="Rectangle 8"/>
          <p:cNvSpPr/>
          <p:nvPr/>
        </p:nvSpPr>
        <p:spPr>
          <a:xfrm>
            <a:off x="1204448" y="6375329"/>
            <a:ext cx="4229619" cy="369332"/>
          </a:xfrm>
          <a:prstGeom prst="rect">
            <a:avLst/>
          </a:prstGeom>
        </p:spPr>
        <p:txBody>
          <a:bodyPr wrap="none">
            <a:spAutoFit/>
          </a:bodyPr>
          <a:lstStyle/>
          <a:p>
            <a:r>
              <a:rPr lang="en-US" dirty="0">
                <a:solidFill>
                  <a:schemeClr val="tx1">
                    <a:lumMod val="50000"/>
                  </a:schemeClr>
                </a:solidFill>
              </a:rPr>
              <a:t>https://www.sparkfun.com/products/12574</a:t>
            </a:r>
          </a:p>
        </p:txBody>
      </p:sp>
      <p:sp>
        <p:nvSpPr>
          <p:cNvPr id="10" name="TextBox 9"/>
          <p:cNvSpPr txBox="1"/>
          <p:nvPr/>
        </p:nvSpPr>
        <p:spPr>
          <a:xfrm>
            <a:off x="8008188" y="6225396"/>
            <a:ext cx="4179887" cy="523220"/>
          </a:xfrm>
          <a:prstGeom prst="rect">
            <a:avLst/>
          </a:prstGeom>
          <a:noFill/>
        </p:spPr>
        <p:txBody>
          <a:bodyPr anchor="t">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a:t>
            </a:r>
            <a:r>
              <a:rPr lang="en-US" sz="2800">
                <a:solidFill>
                  <a:schemeClr val="tx2">
                    <a:lumMod val="50000"/>
                    <a:lumOff val="50000"/>
                  </a:schemeClr>
                </a:solidFill>
                <a:latin typeface="+mn-lt"/>
                <a:cs typeface="+mn-cs"/>
              </a:rPr>
              <a:t>: Cameron Johnson</a:t>
            </a:r>
            <a:endParaRPr lang="en-US" sz="2800" dirty="0">
              <a:solidFill>
                <a:schemeClr val="tx2">
                  <a:lumMod val="50000"/>
                  <a:lumOff val="50000"/>
                </a:schemeClr>
              </a:solidFill>
              <a:latin typeface="+mn-lt"/>
              <a:cs typeface="+mn-cs"/>
            </a:endParaRPr>
          </a:p>
        </p:txBody>
      </p:sp>
    </p:spTree>
    <p:extLst>
      <p:ext uri="{BB962C8B-B14F-4D97-AF65-F5344CB8AC3E}">
        <p14:creationId xmlns:p14="http://schemas.microsoft.com/office/powerpoint/2010/main" val="1452198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smtClean="0">
                <a:ln>
                  <a:solidFill>
                    <a:schemeClr val="bg1"/>
                  </a:solidFill>
                </a:ln>
                <a:ea typeface="Arial Unicode MS" panose="020B0604020202020204" pitchFamily="34" charset="-128"/>
                <a:cs typeface="Times New Roman" panose="02020603050405020304" pitchFamily="18" charset="0"/>
              </a:rPr>
              <a:t>BCI Processor</a:t>
            </a:r>
            <a:endParaRPr lang="en-US" sz="6000" b="1">
              <a:ln>
                <a:solidFill>
                  <a:schemeClr val="bg1"/>
                </a:solidFill>
              </a:ln>
              <a:ea typeface="Arial Unicode MS" panose="020B0604020202020204" pitchFamily="34" charset="-128"/>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693512" y="1416990"/>
            <a:ext cx="8806789" cy="4171009"/>
          </a:xfrm>
          <a:prstGeom prst="rect">
            <a:avLst/>
          </a:prstGeom>
        </p:spPr>
      </p:pic>
      <p:sp>
        <p:nvSpPr>
          <p:cNvPr id="5" name="TextBox 4"/>
          <p:cNvSpPr txBox="1"/>
          <p:nvPr/>
        </p:nvSpPr>
        <p:spPr>
          <a:xfrm>
            <a:off x="8008188" y="6225396"/>
            <a:ext cx="4179887" cy="523220"/>
          </a:xfrm>
          <a:prstGeom prst="rect">
            <a:avLst/>
          </a:prstGeom>
          <a:noFill/>
        </p:spPr>
        <p:txBody>
          <a:bodyPr anchor="t">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a:t>
            </a:r>
            <a:r>
              <a:rPr lang="en-US" sz="2800">
                <a:solidFill>
                  <a:schemeClr val="tx2">
                    <a:lumMod val="50000"/>
                    <a:lumOff val="50000"/>
                  </a:schemeClr>
                </a:solidFill>
                <a:latin typeface="+mn-lt"/>
                <a:cs typeface="+mn-cs"/>
              </a:rPr>
              <a:t>: Kelvin Ly</a:t>
            </a:r>
            <a:endParaRPr lang="en-US" sz="2800" dirty="0">
              <a:solidFill>
                <a:schemeClr val="tx2">
                  <a:lumMod val="50000"/>
                  <a:lumOff val="50000"/>
                </a:schemeClr>
              </a:solidFill>
              <a:latin typeface="+mn-lt"/>
              <a:cs typeface="+mn-cs"/>
            </a:endParaRPr>
          </a:p>
        </p:txBody>
      </p:sp>
    </p:spTree>
    <p:extLst>
      <p:ext uri="{BB962C8B-B14F-4D97-AF65-F5344CB8AC3E}">
        <p14:creationId xmlns:p14="http://schemas.microsoft.com/office/powerpoint/2010/main" val="1090565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Raspberry Pi 2</a:t>
            </a:r>
            <a:endParaRPr lang="en-US" sz="6000" b="1" dirty="0">
              <a:ln>
                <a:solidFill>
                  <a:schemeClr val="bg1"/>
                </a:solidFill>
              </a:ln>
              <a:ea typeface="Arial Unicode MS" panose="020B0604020202020204" pitchFamily="34" charset="-128"/>
              <a:cs typeface="Times New Roman" panose="02020603050405020304" pitchFamily="18" charset="0"/>
            </a:endParaRPr>
          </a:p>
        </p:txBody>
      </p:sp>
      <p:pic>
        <p:nvPicPr>
          <p:cNvPr id="1026" name="Picture 2" descr="Raspberry Pi 2 Model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46944"/>
            <a:ext cx="4818339" cy="27271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39405" y="1740820"/>
            <a:ext cx="4866171" cy="3539430"/>
          </a:xfrm>
          <a:prstGeom prst="rect">
            <a:avLst/>
          </a:prstGeom>
          <a:noFill/>
        </p:spPr>
        <p:txBody>
          <a:bodyPr wrap="square" rtlCol="0">
            <a:spAutoFit/>
          </a:bodyPr>
          <a:lstStyle/>
          <a:p>
            <a:r>
              <a:rPr lang="en-US" sz="2800" b="1" dirty="0" smtClean="0"/>
              <a:t>Features:</a:t>
            </a:r>
          </a:p>
          <a:p>
            <a:pPr marL="285750" indent="-285750">
              <a:buFont typeface="Arial" panose="020B0604020202020204" pitchFamily="34" charset="0"/>
              <a:buChar char="•"/>
            </a:pPr>
            <a:r>
              <a:rPr lang="en-US" sz="2800" dirty="0"/>
              <a:t>Broadcom BCM2836 </a:t>
            </a:r>
            <a:r>
              <a:rPr lang="en-US" sz="2800" dirty="0" err="1" smtClean="0"/>
              <a:t>900MHz</a:t>
            </a:r>
            <a:r>
              <a:rPr lang="en-US" sz="2800" dirty="0" smtClean="0"/>
              <a:t> Quad-Core </a:t>
            </a:r>
            <a:r>
              <a:rPr lang="en-US" sz="2800" dirty="0"/>
              <a:t>ARM Cortex-</a:t>
            </a:r>
            <a:r>
              <a:rPr lang="en-US" sz="2800" dirty="0" err="1"/>
              <a:t>A7</a:t>
            </a:r>
            <a:r>
              <a:rPr lang="en-US" sz="2800" dirty="0"/>
              <a:t> </a:t>
            </a:r>
            <a:r>
              <a:rPr lang="en-US" sz="2800" dirty="0" smtClean="0"/>
              <a:t>CPU </a:t>
            </a:r>
          </a:p>
          <a:p>
            <a:pPr marL="285750" indent="-285750">
              <a:buFont typeface="Arial" panose="020B0604020202020204" pitchFamily="34" charset="0"/>
              <a:buChar char="•"/>
            </a:pPr>
            <a:r>
              <a:rPr lang="en-US" sz="2800" dirty="0" smtClean="0"/>
              <a:t>1GB </a:t>
            </a:r>
            <a:r>
              <a:rPr lang="en-US" sz="2800" dirty="0"/>
              <a:t>LPDDR2 SDRAM </a:t>
            </a:r>
            <a:endParaRPr lang="en-US" sz="2800" dirty="0" smtClean="0"/>
          </a:p>
          <a:p>
            <a:pPr marL="285750" indent="-285750">
              <a:buFont typeface="Arial" panose="020B0604020202020204" pitchFamily="34" charset="0"/>
              <a:buChar char="•"/>
            </a:pPr>
            <a:r>
              <a:rPr lang="en-US" sz="2800" dirty="0" smtClean="0"/>
              <a:t>Full Unix OS (Raspbian)</a:t>
            </a:r>
          </a:p>
          <a:p>
            <a:pPr marL="285750" indent="-285750">
              <a:buFont typeface="Arial" panose="020B0604020202020204" pitchFamily="34" charset="0"/>
              <a:buChar char="•"/>
            </a:pPr>
            <a:r>
              <a:rPr lang="en-US" sz="2800" dirty="0" err="1" smtClean="0"/>
              <a:t>6X</a:t>
            </a:r>
            <a:r>
              <a:rPr lang="en-US" sz="2800" dirty="0" smtClean="0"/>
              <a:t> Speed of Raspberry Pi 1</a:t>
            </a:r>
          </a:p>
          <a:p>
            <a:pPr marL="285750" indent="-285750">
              <a:buFont typeface="Arial" panose="020B0604020202020204" pitchFamily="34" charset="0"/>
              <a:buChar char="•"/>
            </a:pPr>
            <a:r>
              <a:rPr lang="en-US" sz="2800" dirty="0" smtClean="0"/>
              <a:t>40 GPIO Pins and 4 USB Ports</a:t>
            </a:r>
          </a:p>
        </p:txBody>
      </p:sp>
      <p:sp>
        <p:nvSpPr>
          <p:cNvPr id="6" name="TextBox 5"/>
          <p:cNvSpPr txBox="1"/>
          <p:nvPr/>
        </p:nvSpPr>
        <p:spPr>
          <a:xfrm>
            <a:off x="8008188" y="6225396"/>
            <a:ext cx="4179887" cy="523220"/>
          </a:xfrm>
          <a:prstGeom prst="rect">
            <a:avLst/>
          </a:prstGeom>
          <a:noFill/>
        </p:spPr>
        <p:txBody>
          <a:bodyPr anchor="t">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a:t>
            </a:r>
            <a:r>
              <a:rPr lang="en-US" sz="2800">
                <a:solidFill>
                  <a:schemeClr val="tx2">
                    <a:lumMod val="50000"/>
                    <a:lumOff val="50000"/>
                  </a:schemeClr>
                </a:solidFill>
                <a:latin typeface="+mn-lt"/>
                <a:cs typeface="+mn-cs"/>
              </a:rPr>
              <a:t>: Kelvin Ly</a:t>
            </a:r>
            <a:endParaRPr lang="en-US" sz="2800" dirty="0">
              <a:solidFill>
                <a:schemeClr val="tx2">
                  <a:lumMod val="50000"/>
                  <a:lumOff val="50000"/>
                </a:schemeClr>
              </a:solidFill>
              <a:latin typeface="+mn-lt"/>
              <a:cs typeface="+mn-cs"/>
            </a:endParaRPr>
          </a:p>
        </p:txBody>
      </p:sp>
      <p:sp>
        <p:nvSpPr>
          <p:cNvPr id="7" name="Rectangle 6"/>
          <p:cNvSpPr/>
          <p:nvPr/>
        </p:nvSpPr>
        <p:spPr>
          <a:xfrm>
            <a:off x="7689847" y="4874125"/>
            <a:ext cx="1830950" cy="461665"/>
          </a:xfrm>
          <a:prstGeom prst="rect">
            <a:avLst/>
          </a:prstGeom>
        </p:spPr>
        <p:txBody>
          <a:bodyPr wrap="none">
            <a:spAutoFit/>
          </a:bodyPr>
          <a:lstStyle/>
          <a:p>
            <a:r>
              <a:rPr lang="en-US" sz="2400" dirty="0" smtClean="0">
                <a:solidFill>
                  <a:schemeClr val="tx1">
                    <a:lumMod val="50000"/>
                  </a:schemeClr>
                </a:solidFill>
              </a:rPr>
              <a:t>$35, Amazon</a:t>
            </a:r>
            <a:endParaRPr lang="en-US" sz="2400" dirty="0">
              <a:solidFill>
                <a:schemeClr val="tx1">
                  <a:lumMod val="50000"/>
                </a:schemeClr>
              </a:solidFill>
            </a:endParaRPr>
          </a:p>
        </p:txBody>
      </p:sp>
      <p:pic>
        <p:nvPicPr>
          <p:cNvPr id="7170" name="Picture 2" descr="https://upload.wikimedia.org/wikipedia/en/thumb/c/cb/Raspberry_Pi_Logo.svg/810px-Raspberry_Pi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9600" y="4412537"/>
            <a:ext cx="730247" cy="92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356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smtClean="0">
                <a:ln>
                  <a:solidFill>
                    <a:schemeClr val="bg1"/>
                  </a:solidFill>
                </a:ln>
                <a:ea typeface="Arial Unicode MS" panose="020B0604020202020204" pitchFamily="34" charset="-128"/>
                <a:cs typeface="Times New Roman" panose="02020603050405020304" pitchFamily="18" charset="0"/>
              </a:rPr>
              <a:t>Power Chair Controller</a:t>
            </a:r>
            <a:endParaRPr lang="en-US" sz="6000" b="1">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3220"/>
          </a:xfrm>
          <a:prstGeom prst="rect">
            <a:avLst/>
          </a:prstGeom>
          <a:noFill/>
        </p:spPr>
        <p:txBody>
          <a:bodyPr anchor="t">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a:t>
            </a:r>
            <a:r>
              <a:rPr lang="en-US" sz="2800">
                <a:solidFill>
                  <a:schemeClr val="tx2">
                    <a:lumMod val="50000"/>
                    <a:lumOff val="50000"/>
                  </a:schemeClr>
                </a:solidFill>
                <a:latin typeface="+mn-lt"/>
                <a:cs typeface="+mn-cs"/>
              </a:rPr>
              <a:t>: Kelvin Ly</a:t>
            </a:r>
            <a:endParaRPr lang="en-US" sz="2800" dirty="0">
              <a:solidFill>
                <a:schemeClr val="tx2">
                  <a:lumMod val="50000"/>
                  <a:lumOff val="50000"/>
                </a:schemeClr>
              </a:solidFill>
              <a:latin typeface="+mn-lt"/>
              <a:cs typeface="+mn-cs"/>
            </a:endParaRPr>
          </a:p>
        </p:txBody>
      </p:sp>
      <p:pic>
        <p:nvPicPr>
          <p:cNvPr id="3" name="Picture 2"/>
          <p:cNvPicPr>
            <a:picLocks noChangeAspect="1"/>
          </p:cNvPicPr>
          <p:nvPr/>
        </p:nvPicPr>
        <p:blipFill>
          <a:blip r:embed="rId3"/>
          <a:stretch>
            <a:fillRect/>
          </a:stretch>
        </p:blipFill>
        <p:spPr>
          <a:xfrm>
            <a:off x="2807864" y="1474794"/>
            <a:ext cx="6576271" cy="4426335"/>
          </a:xfrm>
          <a:prstGeom prst="rect">
            <a:avLst/>
          </a:prstGeom>
        </p:spPr>
      </p:pic>
    </p:spTree>
    <p:extLst>
      <p:ext uri="{BB962C8B-B14F-4D97-AF65-F5344CB8AC3E}">
        <p14:creationId xmlns:p14="http://schemas.microsoft.com/office/powerpoint/2010/main" val="615096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smtClean="0">
                <a:ln>
                  <a:solidFill>
                    <a:schemeClr val="bg1"/>
                  </a:solidFill>
                </a:ln>
                <a:ea typeface="Arial Unicode MS" panose="020B0604020202020204" pitchFamily="34" charset="-128"/>
                <a:cs typeface="Times New Roman" panose="02020603050405020304" pitchFamily="18" charset="0"/>
              </a:rPr>
              <a:t>MSP430 G2553</a:t>
            </a:r>
            <a:endParaRPr lang="en-US" sz="6000" b="1">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08188" y="6225396"/>
            <a:ext cx="4179887" cy="523220"/>
          </a:xfrm>
          <a:prstGeom prst="rect">
            <a:avLst/>
          </a:prstGeom>
          <a:noFill/>
        </p:spPr>
        <p:txBody>
          <a:bodyPr anchor="t">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a:t>
            </a:r>
            <a:r>
              <a:rPr lang="en-US" sz="2800">
                <a:solidFill>
                  <a:schemeClr val="tx2">
                    <a:lumMod val="50000"/>
                    <a:lumOff val="50000"/>
                  </a:schemeClr>
                </a:solidFill>
                <a:latin typeface="+mn-lt"/>
                <a:cs typeface="+mn-cs"/>
              </a:rPr>
              <a:t>: Kelvin Ly</a:t>
            </a:r>
            <a:endParaRPr lang="en-US" sz="2800" dirty="0">
              <a:solidFill>
                <a:schemeClr val="tx2">
                  <a:lumMod val="50000"/>
                  <a:lumOff val="50000"/>
                </a:schemeClr>
              </a:solidFill>
              <a:latin typeface="+mn-lt"/>
              <a:cs typeface="+mn-cs"/>
            </a:endParaRPr>
          </a:p>
        </p:txBody>
      </p:sp>
      <p:pic>
        <p:nvPicPr>
          <p:cNvPr id="8194" name="Picture 2" descr="http://arduining.files.wordpress.com/2012/09/lp15_2553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4408" y="1740820"/>
            <a:ext cx="2983723" cy="39472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39405" y="1740820"/>
            <a:ext cx="4866171" cy="3970318"/>
          </a:xfrm>
          <a:prstGeom prst="rect">
            <a:avLst/>
          </a:prstGeom>
          <a:noFill/>
        </p:spPr>
        <p:txBody>
          <a:bodyPr wrap="square" rtlCol="0">
            <a:spAutoFit/>
          </a:bodyPr>
          <a:lstStyle/>
          <a:p>
            <a:r>
              <a:rPr lang="en-US" sz="2800" b="1" dirty="0" smtClean="0"/>
              <a:t>Features:</a:t>
            </a:r>
          </a:p>
          <a:p>
            <a:pPr marL="285750" indent="-285750">
              <a:buFont typeface="Arial" panose="020B0604020202020204" pitchFamily="34" charset="0"/>
              <a:buChar char="•"/>
            </a:pPr>
            <a:r>
              <a:rPr lang="en-US" sz="2800" dirty="0" smtClean="0"/>
              <a:t>Powerful 16 Bit RISC CPU</a:t>
            </a:r>
          </a:p>
          <a:p>
            <a:pPr marL="285750" indent="-285750">
              <a:buFont typeface="Arial" panose="020B0604020202020204" pitchFamily="34" charset="0"/>
              <a:buChar char="•"/>
            </a:pPr>
            <a:r>
              <a:rPr lang="en-US" sz="2800" dirty="0" smtClean="0"/>
              <a:t>Low Supply-Voltage Range (1.8 V – 3.6 V)</a:t>
            </a:r>
          </a:p>
          <a:p>
            <a:pPr marL="285750" indent="-285750">
              <a:buFont typeface="Arial" panose="020B0604020202020204" pitchFamily="34" charset="0"/>
              <a:buChar char="•"/>
            </a:pPr>
            <a:r>
              <a:rPr lang="en-US" sz="2800" dirty="0" smtClean="0"/>
              <a:t>UART Serial Interface</a:t>
            </a:r>
          </a:p>
          <a:p>
            <a:pPr marL="285750" indent="-285750">
              <a:buFont typeface="Arial" panose="020B0604020202020204" pitchFamily="34" charset="0"/>
              <a:buChar char="•"/>
            </a:pPr>
            <a:r>
              <a:rPr lang="en-US" sz="2800" dirty="0" smtClean="0"/>
              <a:t>Configure Pins/Timer for Hardware PWM</a:t>
            </a:r>
          </a:p>
          <a:p>
            <a:pPr marL="285750" indent="-285750">
              <a:buFont typeface="Arial" panose="020B0604020202020204" pitchFamily="34" charset="0"/>
              <a:buChar char="•"/>
            </a:pPr>
            <a:r>
              <a:rPr lang="en-US" sz="2800" dirty="0" smtClean="0"/>
              <a:t>Fast Wake up from Standby  (less than </a:t>
            </a:r>
            <a:r>
              <a:rPr lang="el-GR" sz="2800" dirty="0" smtClean="0"/>
              <a:t>1</a:t>
            </a:r>
            <a:r>
              <a:rPr lang="el-GR" sz="2400" dirty="0" smtClean="0"/>
              <a:t>μ</a:t>
            </a:r>
            <a:r>
              <a:rPr lang="en-US" sz="2800" dirty="0"/>
              <a:t>s)</a:t>
            </a:r>
            <a:endParaRPr lang="en-US" sz="2800" dirty="0" smtClean="0"/>
          </a:p>
        </p:txBody>
      </p:sp>
    </p:spTree>
    <p:extLst>
      <p:ext uri="{BB962C8B-B14F-4D97-AF65-F5344CB8AC3E}">
        <p14:creationId xmlns:p14="http://schemas.microsoft.com/office/powerpoint/2010/main" val="3604813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Servo Controller Gimbal</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8" name="TextBox 7"/>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rPr>
              <a:t>Kelvin Ly</a:t>
            </a:r>
            <a:endParaRPr lang="en-US" sz="2800" dirty="0">
              <a:solidFill>
                <a:schemeClr val="tx2">
                  <a:lumMod val="50000"/>
                  <a:lumOff val="50000"/>
                </a:schemeClr>
              </a:solidFill>
              <a:latin typeface="+mn-lt"/>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7477" y="1246557"/>
            <a:ext cx="4179887" cy="2315782"/>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7477" y="3778180"/>
            <a:ext cx="4179887" cy="2351186"/>
          </a:xfrm>
          <a:prstGeom prst="rect">
            <a:avLst/>
          </a:prstGeom>
          <a:ln>
            <a:noFill/>
          </a:ln>
          <a:effectLst>
            <a:outerShdw blurRad="292100" dist="139700" dir="2700000" algn="tl" rotWithShape="0">
              <a:srgbClr val="333333">
                <a:alpha val="65000"/>
              </a:srgbClr>
            </a:outerShdw>
          </a:effectLst>
        </p:spPr>
      </p:pic>
      <p:grpSp>
        <p:nvGrpSpPr>
          <p:cNvPr id="3" name="Group 2"/>
          <p:cNvGrpSpPr/>
          <p:nvPr/>
        </p:nvGrpSpPr>
        <p:grpSpPr>
          <a:xfrm>
            <a:off x="1441470" y="1246557"/>
            <a:ext cx="4444819" cy="2092881"/>
            <a:chOff x="1009672" y="1189983"/>
            <a:chExt cx="4444819" cy="2092881"/>
          </a:xfrm>
        </p:grpSpPr>
        <p:sp>
          <p:nvSpPr>
            <p:cNvPr id="9" name="TextBox 8"/>
            <p:cNvSpPr txBox="1"/>
            <p:nvPr/>
          </p:nvSpPr>
          <p:spPr>
            <a:xfrm>
              <a:off x="1009672" y="1189983"/>
              <a:ext cx="4444819" cy="707886"/>
            </a:xfrm>
            <a:prstGeom prst="rect">
              <a:avLst/>
            </a:prstGeom>
            <a:noFill/>
          </p:spPr>
          <p:txBody>
            <a:bodyPr wrap="square" rtlCol="0">
              <a:spAutoFit/>
            </a:bodyPr>
            <a:lstStyle/>
            <a:p>
              <a:r>
                <a:rPr lang="en-US" sz="4000" u="sng" dirty="0" smtClean="0"/>
                <a:t>Laser Cut</a:t>
              </a:r>
            </a:p>
          </p:txBody>
        </p:sp>
        <p:sp>
          <p:nvSpPr>
            <p:cNvPr id="11" name="TextBox 10"/>
            <p:cNvSpPr txBox="1"/>
            <p:nvPr/>
          </p:nvSpPr>
          <p:spPr>
            <a:xfrm>
              <a:off x="1009672" y="1897869"/>
              <a:ext cx="4444819" cy="1384995"/>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t>Fast Prototyping</a:t>
              </a:r>
            </a:p>
            <a:p>
              <a:pPr marL="571500" indent="-571500">
                <a:buFont typeface="Arial" panose="020B0604020202020204" pitchFamily="34" charset="0"/>
                <a:buChar char="•"/>
              </a:pPr>
              <a:r>
                <a:rPr lang="en-US" sz="2800" dirty="0" smtClean="0"/>
                <a:t>Affordable Materials</a:t>
              </a:r>
            </a:p>
            <a:p>
              <a:pPr marL="571500" indent="-571500">
                <a:buFont typeface="Arial" panose="020B0604020202020204" pitchFamily="34" charset="0"/>
                <a:buChar char="•"/>
              </a:pPr>
              <a:r>
                <a:rPr lang="en-US" sz="2800" dirty="0" smtClean="0"/>
                <a:t>Readily Available </a:t>
              </a:r>
            </a:p>
          </p:txBody>
        </p:sp>
      </p:grpSp>
      <p:grpSp>
        <p:nvGrpSpPr>
          <p:cNvPr id="7" name="Group 6"/>
          <p:cNvGrpSpPr/>
          <p:nvPr/>
        </p:nvGrpSpPr>
        <p:grpSpPr>
          <a:xfrm>
            <a:off x="1441470" y="4047324"/>
            <a:ext cx="4444819" cy="2031326"/>
            <a:chOff x="1009672" y="4163444"/>
            <a:chExt cx="4444819" cy="2031326"/>
          </a:xfrm>
        </p:grpSpPr>
        <p:sp>
          <p:nvSpPr>
            <p:cNvPr id="6" name="Rectangle 5"/>
            <p:cNvSpPr/>
            <p:nvPr/>
          </p:nvSpPr>
          <p:spPr>
            <a:xfrm>
              <a:off x="1009672" y="4163444"/>
              <a:ext cx="1657826" cy="646331"/>
            </a:xfrm>
            <a:prstGeom prst="rect">
              <a:avLst/>
            </a:prstGeom>
          </p:spPr>
          <p:txBody>
            <a:bodyPr wrap="none">
              <a:spAutoFit/>
            </a:bodyPr>
            <a:lstStyle/>
            <a:p>
              <a:r>
                <a:rPr lang="en-US" sz="3600" u="sng" dirty="0" smtClean="0"/>
                <a:t>3D </a:t>
              </a:r>
              <a:r>
                <a:rPr lang="en-US" sz="3600" u="sng" dirty="0"/>
                <a:t>Print</a:t>
              </a:r>
              <a:endParaRPr lang="en-US" sz="3600" dirty="0"/>
            </a:p>
          </p:txBody>
        </p:sp>
        <p:sp>
          <p:nvSpPr>
            <p:cNvPr id="13" name="TextBox 12"/>
            <p:cNvSpPr txBox="1"/>
            <p:nvPr/>
          </p:nvSpPr>
          <p:spPr>
            <a:xfrm>
              <a:off x="1009672" y="4809775"/>
              <a:ext cx="4444819" cy="1384995"/>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t>Longer Wait Times</a:t>
              </a:r>
            </a:p>
            <a:p>
              <a:pPr marL="571500" indent="-571500">
                <a:buFont typeface="Arial" panose="020B0604020202020204" pitchFamily="34" charset="0"/>
                <a:buChar char="•"/>
              </a:pPr>
              <a:r>
                <a:rPr lang="en-US" sz="2800" dirty="0" smtClean="0"/>
                <a:t>More Detail than Needed</a:t>
              </a:r>
            </a:p>
            <a:p>
              <a:pPr marL="571500" indent="-571500">
                <a:buFont typeface="Arial" panose="020B0604020202020204" pitchFamily="34" charset="0"/>
                <a:buChar char="•"/>
              </a:pPr>
              <a:r>
                <a:rPr lang="en-US" sz="2800" dirty="0" smtClean="0"/>
                <a:t>Less Margin for Error</a:t>
              </a:r>
            </a:p>
          </p:txBody>
        </p:sp>
      </p:grpSp>
      <p:sp>
        <p:nvSpPr>
          <p:cNvPr id="14" name="Rectangle 13"/>
          <p:cNvSpPr/>
          <p:nvPr/>
        </p:nvSpPr>
        <p:spPr>
          <a:xfrm>
            <a:off x="3316670" y="3479279"/>
            <a:ext cx="694421" cy="646331"/>
          </a:xfrm>
          <a:prstGeom prst="rect">
            <a:avLst/>
          </a:prstGeom>
        </p:spPr>
        <p:txBody>
          <a:bodyPr wrap="none">
            <a:spAutoFit/>
          </a:bodyPr>
          <a:lstStyle/>
          <a:p>
            <a:r>
              <a:rPr lang="en-US" sz="3600" b="1" dirty="0" smtClean="0"/>
              <a:t>VS</a:t>
            </a:r>
            <a:endParaRPr lang="en-US" sz="3600" b="1" dirty="0"/>
          </a:p>
        </p:txBody>
      </p:sp>
    </p:spTree>
    <p:extLst>
      <p:ext uri="{BB962C8B-B14F-4D97-AF65-F5344CB8AC3E}">
        <p14:creationId xmlns:p14="http://schemas.microsoft.com/office/powerpoint/2010/main" val="2603664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smtClean="0">
                <a:ln>
                  <a:solidFill>
                    <a:schemeClr val="bg1"/>
                  </a:solidFill>
                </a:ln>
                <a:ea typeface="Arial Unicode MS" panose="020B0604020202020204" pitchFamily="34" charset="-128"/>
                <a:cs typeface="Times New Roman" panose="02020603050405020304" pitchFamily="18" charset="0"/>
              </a:rPr>
              <a:t>HARDWARE challenges</a:t>
            </a:r>
            <a:endParaRPr lang="en-US" sz="6000" b="1">
              <a:ln>
                <a:solidFill>
                  <a:schemeClr val="bg1"/>
                </a:solidFill>
              </a:ln>
              <a:ea typeface="Arial Unicode MS" panose="020B0604020202020204" pitchFamily="34" charset="-128"/>
              <a:cs typeface="Times New Roman" panose="02020603050405020304" pitchFamily="18" charset="0"/>
            </a:endParaRPr>
          </a:p>
        </p:txBody>
      </p:sp>
      <p:sp>
        <p:nvSpPr>
          <p:cNvPr id="4" name="TextBox 3"/>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rPr>
              <a:t>Kelvin Ly</a:t>
            </a:r>
            <a:endParaRPr lang="en-US" sz="2800" dirty="0">
              <a:solidFill>
                <a:schemeClr val="tx2">
                  <a:lumMod val="50000"/>
                  <a:lumOff val="50000"/>
                </a:schemeClr>
              </a:solidFill>
              <a:latin typeface="+mn-lt"/>
              <a:cs typeface="+mn-cs"/>
            </a:endParaRPr>
          </a:p>
        </p:txBody>
      </p:sp>
      <p:sp>
        <p:nvSpPr>
          <p:cNvPr id="3" name="TextBox 2"/>
          <p:cNvSpPr txBox="1"/>
          <p:nvPr/>
        </p:nvSpPr>
        <p:spPr>
          <a:xfrm>
            <a:off x="4724400" y="2789931"/>
            <a:ext cx="2743200" cy="369332"/>
          </a:xfrm>
          <a:prstGeom prst="rect">
            <a:avLst/>
          </a:prstGeom>
        </p:spPr>
        <p:txBody>
          <a:bodyPr rtlCol="0">
            <a:spAutoFit/>
          </a:bodyPr>
          <a:lstStyle/>
          <a:p>
            <a:pPr algn="ctr"/>
            <a:endParaRPr lang="en-US" dirty="0"/>
          </a:p>
        </p:txBody>
      </p:sp>
      <p:sp>
        <p:nvSpPr>
          <p:cNvPr id="8" name="TextBox 7"/>
          <p:cNvSpPr txBox="1"/>
          <p:nvPr/>
        </p:nvSpPr>
        <p:spPr>
          <a:xfrm>
            <a:off x="1720055" y="1623318"/>
            <a:ext cx="8382001" cy="4093428"/>
          </a:xfrm>
          <a:prstGeom prst="rect">
            <a:avLst/>
          </a:prstGeom>
        </p:spPr>
        <p:txBody>
          <a:bodyPr wrap="square" rtlCol="0">
            <a:spAutoFit/>
          </a:bodyPr>
          <a:lstStyle/>
          <a:p>
            <a:pPr marL="285750" indent="-285750">
              <a:buFont typeface="Arial" panose="020B0604020202020204" pitchFamily="34" charset="0"/>
              <a:buChar char="•"/>
            </a:pPr>
            <a:r>
              <a:rPr lang="en-US" sz="4400" dirty="0"/>
              <a:t>PCB </a:t>
            </a:r>
            <a:r>
              <a:rPr lang="en-US" sz="4400" dirty="0" smtClean="0"/>
              <a:t>Design</a:t>
            </a:r>
          </a:p>
          <a:p>
            <a:pPr marL="742950" lvl="1" indent="-285750">
              <a:buFont typeface="Arial" panose="020B0604020202020204" pitchFamily="34" charset="0"/>
              <a:buChar char="•"/>
            </a:pPr>
            <a:r>
              <a:rPr lang="en-US" sz="3200" dirty="0" smtClean="0">
                <a:solidFill>
                  <a:schemeClr val="tx1">
                    <a:lumMod val="65000"/>
                  </a:schemeClr>
                </a:solidFill>
              </a:rPr>
              <a:t>Bypass Capacitors</a:t>
            </a:r>
          </a:p>
          <a:p>
            <a:pPr marL="742950" lvl="1" indent="-285750">
              <a:buFont typeface="Arial" panose="020B0604020202020204" pitchFamily="34" charset="0"/>
              <a:buChar char="•"/>
            </a:pPr>
            <a:r>
              <a:rPr lang="en-US" sz="3200" dirty="0" smtClean="0">
                <a:solidFill>
                  <a:schemeClr val="tx1">
                    <a:lumMod val="65000"/>
                  </a:schemeClr>
                </a:solidFill>
              </a:rPr>
              <a:t>Spacing</a:t>
            </a:r>
            <a:endParaRPr lang="en-US" sz="4400" dirty="0"/>
          </a:p>
          <a:p>
            <a:pPr marL="285750" indent="-285750">
              <a:buFont typeface="Arial" panose="020B0604020202020204" pitchFamily="34" charset="0"/>
              <a:buChar char="•"/>
            </a:pPr>
            <a:r>
              <a:rPr lang="en-US" sz="4400" dirty="0" smtClean="0"/>
              <a:t>Communications</a:t>
            </a:r>
            <a:endParaRPr lang="en-US" sz="3600" dirty="0">
              <a:solidFill>
                <a:schemeClr val="tx1">
                  <a:lumMod val="65000"/>
                </a:schemeClr>
              </a:solidFill>
            </a:endParaRPr>
          </a:p>
          <a:p>
            <a:pPr marL="742950" lvl="1" indent="-285750">
              <a:buFont typeface="Arial" panose="020B0604020202020204" pitchFamily="34" charset="0"/>
              <a:buChar char="•"/>
            </a:pPr>
            <a:r>
              <a:rPr lang="en-US" sz="3200" dirty="0">
                <a:solidFill>
                  <a:schemeClr val="tx1">
                    <a:lumMod val="65000"/>
                  </a:schemeClr>
                </a:solidFill>
              </a:rPr>
              <a:t>UART and PWM</a:t>
            </a:r>
          </a:p>
          <a:p>
            <a:pPr marL="285750" indent="-285750">
              <a:buFont typeface="Arial" panose="020B0604020202020204" pitchFamily="34" charset="0"/>
              <a:buChar char="•"/>
            </a:pPr>
            <a:r>
              <a:rPr lang="en-US" sz="4400" dirty="0" smtClean="0"/>
              <a:t>Gimbal</a:t>
            </a:r>
          </a:p>
          <a:p>
            <a:pPr marL="742950" lvl="1" indent="-285750">
              <a:buFont typeface="Arial" panose="020B0604020202020204" pitchFamily="34" charset="0"/>
              <a:buChar char="•"/>
            </a:pPr>
            <a:r>
              <a:rPr lang="en-US" sz="3200" dirty="0">
                <a:solidFill>
                  <a:schemeClr val="tx1">
                    <a:lumMod val="65000"/>
                  </a:schemeClr>
                </a:solidFill>
              </a:rPr>
              <a:t>Mechanical Complexity </a:t>
            </a:r>
          </a:p>
        </p:txBody>
      </p:sp>
    </p:spTree>
    <p:extLst>
      <p:ext uri="{BB962C8B-B14F-4D97-AF65-F5344CB8AC3E}">
        <p14:creationId xmlns:p14="http://schemas.microsoft.com/office/powerpoint/2010/main" val="2408854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5400" b="1" dirty="0" smtClean="0">
                <a:ln>
                  <a:solidFill>
                    <a:schemeClr val="bg1"/>
                  </a:solidFill>
                </a:ln>
                <a:ea typeface="Arial Unicode MS" panose="020B0604020202020204" pitchFamily="34" charset="-128"/>
                <a:cs typeface="Times New Roman" panose="02020603050405020304" pitchFamily="18" charset="0"/>
              </a:rPr>
              <a:t>Schematic and PCB - flasher</a:t>
            </a:r>
            <a:endParaRPr lang="en-US" sz="5400" b="1" dirty="0">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latin typeface="+mn-lt"/>
                <a:cs typeface="+mn-cs"/>
              </a:rPr>
              <a:t>Kelvin Ly</a:t>
            </a:r>
            <a:endParaRPr lang="en-US" sz="2800" dirty="0">
              <a:solidFill>
                <a:schemeClr val="tx2">
                  <a:lumMod val="50000"/>
                  <a:lumOff val="50000"/>
                </a:schemeClr>
              </a:solidFill>
              <a:latin typeface="+mn-lt"/>
              <a:cs typeface="+mn-cs"/>
            </a:endParaRPr>
          </a:p>
        </p:txBody>
      </p:sp>
      <p:pic>
        <p:nvPicPr>
          <p:cNvPr id="3" name="Picture 2"/>
          <p:cNvPicPr>
            <a:picLocks noChangeAspect="1"/>
          </p:cNvPicPr>
          <p:nvPr/>
        </p:nvPicPr>
        <p:blipFill>
          <a:blip r:embed="rId3"/>
          <a:stretch>
            <a:fillRect/>
          </a:stretch>
        </p:blipFill>
        <p:spPr>
          <a:xfrm rot="16200000">
            <a:off x="8599285" y="1920870"/>
            <a:ext cx="4208430" cy="2802831"/>
          </a:xfrm>
          <a:prstGeom prst="rect">
            <a:avLst/>
          </a:prstGeom>
        </p:spPr>
      </p:pic>
      <p:pic>
        <p:nvPicPr>
          <p:cNvPr id="4" name="Picture 3"/>
          <p:cNvPicPr>
            <a:picLocks noChangeAspect="1"/>
          </p:cNvPicPr>
          <p:nvPr/>
        </p:nvPicPr>
        <p:blipFill>
          <a:blip r:embed="rId4"/>
          <a:stretch>
            <a:fillRect/>
          </a:stretch>
        </p:blipFill>
        <p:spPr>
          <a:xfrm>
            <a:off x="1199213" y="1349114"/>
            <a:ext cx="6415789" cy="5252917"/>
          </a:xfrm>
          <a:prstGeom prst="rect">
            <a:avLst/>
          </a:prstGeom>
        </p:spPr>
      </p:pic>
    </p:spTree>
    <p:extLst>
      <p:ext uri="{BB962C8B-B14F-4D97-AF65-F5344CB8AC3E}">
        <p14:creationId xmlns:p14="http://schemas.microsoft.com/office/powerpoint/2010/main" val="2142552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5400" b="1" dirty="0" smtClean="0">
                <a:ln>
                  <a:solidFill>
                    <a:schemeClr val="bg1"/>
                  </a:solidFill>
                </a:ln>
                <a:ea typeface="Arial Unicode MS" panose="020B0604020202020204" pitchFamily="34" charset="-128"/>
                <a:cs typeface="Times New Roman" panose="02020603050405020304" pitchFamily="18" charset="0"/>
              </a:rPr>
              <a:t>Schematic and PCB – sensor Block</a:t>
            </a:r>
            <a:endParaRPr lang="en-US" sz="5400" b="1" dirty="0">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latin typeface="+mn-lt"/>
                <a:cs typeface="+mn-cs"/>
              </a:rPr>
              <a:t>Kelvin Ly</a:t>
            </a:r>
            <a:endParaRPr lang="en-US" sz="2800" dirty="0">
              <a:solidFill>
                <a:schemeClr val="tx2">
                  <a:lumMod val="50000"/>
                  <a:lumOff val="50000"/>
                </a:schemeClr>
              </a:solidFill>
              <a:latin typeface="+mn-lt"/>
              <a:cs typeface="+mn-cs"/>
            </a:endParaRPr>
          </a:p>
        </p:txBody>
      </p:sp>
      <p:pic>
        <p:nvPicPr>
          <p:cNvPr id="6" name="Picture 5"/>
          <p:cNvPicPr>
            <a:picLocks noChangeAspect="1"/>
          </p:cNvPicPr>
          <p:nvPr/>
        </p:nvPicPr>
        <p:blipFill>
          <a:blip r:embed="rId3"/>
          <a:stretch>
            <a:fillRect/>
          </a:stretch>
        </p:blipFill>
        <p:spPr>
          <a:xfrm rot="16200000">
            <a:off x="8589199" y="1957943"/>
            <a:ext cx="3925373" cy="2944030"/>
          </a:xfrm>
          <a:prstGeom prst="rect">
            <a:avLst/>
          </a:prstGeom>
        </p:spPr>
      </p:pic>
      <p:pic>
        <p:nvPicPr>
          <p:cNvPr id="5" name="Picture 4"/>
          <p:cNvPicPr>
            <a:picLocks noChangeAspect="1"/>
          </p:cNvPicPr>
          <p:nvPr/>
        </p:nvPicPr>
        <p:blipFill>
          <a:blip r:embed="rId4"/>
          <a:stretch>
            <a:fillRect/>
          </a:stretch>
        </p:blipFill>
        <p:spPr>
          <a:xfrm>
            <a:off x="709863" y="1138635"/>
            <a:ext cx="7302250" cy="5358418"/>
          </a:xfrm>
          <a:prstGeom prst="rect">
            <a:avLst/>
          </a:prstGeom>
        </p:spPr>
      </p:pic>
    </p:spTree>
    <p:extLst>
      <p:ext uri="{BB962C8B-B14F-4D97-AF65-F5344CB8AC3E}">
        <p14:creationId xmlns:p14="http://schemas.microsoft.com/office/powerpoint/2010/main" val="134062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5400" b="1" dirty="0" smtClean="0">
                <a:ln>
                  <a:solidFill>
                    <a:schemeClr val="bg1"/>
                  </a:solidFill>
                </a:ln>
                <a:ea typeface="Arial Unicode MS" panose="020B0604020202020204" pitchFamily="34" charset="-128"/>
                <a:cs typeface="Times New Roman" panose="02020603050405020304" pitchFamily="18" charset="0"/>
              </a:rPr>
              <a:t>Schematic and PCB – servo BLOCK</a:t>
            </a:r>
            <a:endParaRPr lang="en-US" sz="5400" b="1" dirty="0">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latin typeface="+mn-lt"/>
                <a:cs typeface="+mn-cs"/>
              </a:rPr>
              <a:t>Kelvin Ly</a:t>
            </a:r>
            <a:endParaRPr lang="en-US" sz="2800" dirty="0">
              <a:solidFill>
                <a:schemeClr val="tx2">
                  <a:lumMod val="50000"/>
                  <a:lumOff val="50000"/>
                </a:schemeClr>
              </a:solidFill>
              <a:latin typeface="+mn-lt"/>
              <a:cs typeface="+mn-cs"/>
            </a:endParaRPr>
          </a:p>
        </p:txBody>
      </p:sp>
      <p:pic>
        <p:nvPicPr>
          <p:cNvPr id="3" name="Picture 2"/>
          <p:cNvPicPr>
            <a:picLocks noChangeAspect="1"/>
          </p:cNvPicPr>
          <p:nvPr/>
        </p:nvPicPr>
        <p:blipFill>
          <a:blip r:embed="rId3"/>
          <a:stretch>
            <a:fillRect/>
          </a:stretch>
        </p:blipFill>
        <p:spPr>
          <a:xfrm>
            <a:off x="9332684" y="1581301"/>
            <a:ext cx="2641511" cy="3509066"/>
          </a:xfrm>
          <a:prstGeom prst="rect">
            <a:avLst/>
          </a:prstGeom>
        </p:spPr>
      </p:pic>
      <p:pic>
        <p:nvPicPr>
          <p:cNvPr id="4" name="Picture 3"/>
          <p:cNvPicPr>
            <a:picLocks noChangeAspect="1"/>
          </p:cNvPicPr>
          <p:nvPr/>
        </p:nvPicPr>
        <p:blipFill>
          <a:blip r:embed="rId4"/>
          <a:stretch>
            <a:fillRect/>
          </a:stretch>
        </p:blipFill>
        <p:spPr>
          <a:xfrm>
            <a:off x="1079292" y="1100945"/>
            <a:ext cx="6121770" cy="5397486"/>
          </a:xfrm>
          <a:prstGeom prst="rect">
            <a:avLst/>
          </a:prstGeom>
        </p:spPr>
      </p:pic>
    </p:spTree>
    <p:extLst>
      <p:ext uri="{BB962C8B-B14F-4D97-AF65-F5344CB8AC3E}">
        <p14:creationId xmlns:p14="http://schemas.microsoft.com/office/powerpoint/2010/main" val="1440027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Goals &amp; objectives</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latin typeface="+mn-lt"/>
                <a:cs typeface="+mn-cs"/>
              </a:rPr>
              <a:t>Cameron Johnson</a:t>
            </a:r>
            <a:endParaRPr lang="en-US" sz="2800" dirty="0">
              <a:solidFill>
                <a:schemeClr val="tx2">
                  <a:lumMod val="50000"/>
                  <a:lumOff val="50000"/>
                </a:schemeClr>
              </a:solidFill>
              <a:latin typeface="+mn-lt"/>
              <a:cs typeface="+mn-cs"/>
            </a:endParaRPr>
          </a:p>
        </p:txBody>
      </p:sp>
      <p:sp>
        <p:nvSpPr>
          <p:cNvPr id="4" name="Rectangle 3"/>
          <p:cNvSpPr/>
          <p:nvPr/>
        </p:nvSpPr>
        <p:spPr>
          <a:xfrm>
            <a:off x="1186858" y="1143119"/>
            <a:ext cx="9818283" cy="4985980"/>
          </a:xfrm>
          <a:prstGeom prst="rect">
            <a:avLst/>
          </a:prstGeom>
        </p:spPr>
        <p:txBody>
          <a:bodyPr wrap="square" anchor="t">
            <a:spAutoFit/>
          </a:bodyPr>
          <a:lstStyle/>
          <a:p>
            <a:pPr marL="342900" indent="-342900">
              <a:buFont typeface="Arial" panose="020B0604020202020204" pitchFamily="34" charset="0"/>
              <a:buChar char="•"/>
            </a:pPr>
            <a:r>
              <a:rPr lang="en-US" sz="2400" dirty="0">
                <a:solidFill>
                  <a:srgbClr val="FFFFFF"/>
                </a:solidFill>
              </a:rPr>
              <a:t>Build a VEP-dependent BCI, usable by anyone with a healthy visual </a:t>
            </a:r>
            <a:r>
              <a:rPr lang="en-US" sz="2400" dirty="0" smtClean="0">
                <a:solidFill>
                  <a:srgbClr val="FFFFFF"/>
                </a:solidFill>
              </a:rPr>
              <a:t>cortex</a:t>
            </a:r>
          </a:p>
          <a:p>
            <a:pPr marL="342900" indent="-342900">
              <a:buFont typeface="Arial" panose="020B0604020202020204" pitchFamily="34" charset="0"/>
              <a:buChar char="•"/>
            </a:pPr>
            <a:endParaRPr lang="en-US" sz="1200" dirty="0">
              <a:solidFill>
                <a:srgbClr val="FF0000"/>
              </a:solidFill>
            </a:endParaRPr>
          </a:p>
          <a:p>
            <a:pPr marL="342900" indent="-342900">
              <a:buFont typeface="Arial" panose="020B0604020202020204" pitchFamily="34" charset="0"/>
              <a:buChar char="•"/>
            </a:pPr>
            <a:r>
              <a:rPr lang="en-US" sz="2400" dirty="0">
                <a:solidFill>
                  <a:srgbClr val="FFFFFF"/>
                </a:solidFill>
              </a:rPr>
              <a:t>Interface the BCI with the wheelchair via a mechanical gimbal that manipulates the power chair joystick</a:t>
            </a:r>
            <a:r>
              <a:rPr lang="en-US" sz="2400" dirty="0" smtClean="0">
                <a:solidFill>
                  <a:srgbClr val="FFFFFF"/>
                </a:solidFill>
              </a:rPr>
              <a:t>.</a:t>
            </a:r>
          </a:p>
          <a:p>
            <a:pPr marL="342900" indent="-342900">
              <a:buFont typeface="Arial" panose="020B0604020202020204" pitchFamily="34" charset="0"/>
              <a:buChar char="•"/>
            </a:pPr>
            <a:endParaRPr lang="en-US" sz="1200" dirty="0">
              <a:solidFill>
                <a:srgbClr val="FF0000"/>
              </a:solidFill>
            </a:endParaRPr>
          </a:p>
          <a:p>
            <a:pPr marL="342900" indent="-342900">
              <a:buFont typeface="Arial" panose="020B0604020202020204" pitchFamily="34" charset="0"/>
              <a:buChar char="•"/>
            </a:pPr>
            <a:r>
              <a:rPr lang="en-US" sz="2400" dirty="0">
                <a:solidFill>
                  <a:srgbClr val="FFFFFF"/>
                </a:solidFill>
              </a:rPr>
              <a:t>Build a board with four LEDs, programmable to flash at four different </a:t>
            </a:r>
            <a:r>
              <a:rPr lang="en-US" sz="2400" dirty="0" smtClean="0">
                <a:solidFill>
                  <a:srgbClr val="FFFFFF"/>
                </a:solidFill>
              </a:rPr>
              <a:t>frequencies/patterns</a:t>
            </a:r>
          </a:p>
          <a:p>
            <a:pPr marL="342900" indent="-342900">
              <a:buFont typeface="Arial" panose="020B0604020202020204" pitchFamily="34" charset="0"/>
              <a:buChar char="•"/>
            </a:pPr>
            <a:endParaRPr lang="en-US" sz="1200" dirty="0">
              <a:solidFill>
                <a:srgbClr val="FF0000"/>
              </a:solidFill>
            </a:endParaRPr>
          </a:p>
          <a:p>
            <a:pPr marL="342900" indent="-342900">
              <a:buFont typeface="Arial" panose="020B0604020202020204" pitchFamily="34" charset="0"/>
              <a:buChar char="•"/>
            </a:pPr>
            <a:r>
              <a:rPr lang="en-US" sz="2400" dirty="0">
                <a:solidFill>
                  <a:srgbClr val="FFFFFF"/>
                </a:solidFill>
              </a:rPr>
              <a:t>Implement ultrasonic sensors to automate collision </a:t>
            </a:r>
            <a:r>
              <a:rPr lang="en-US" sz="2400" dirty="0" smtClean="0">
                <a:solidFill>
                  <a:srgbClr val="FFFFFF"/>
                </a:solidFill>
              </a:rPr>
              <a:t>avoidance</a:t>
            </a:r>
          </a:p>
          <a:p>
            <a:pPr marL="342900" indent="-342900">
              <a:buFont typeface="Arial" panose="020B0604020202020204" pitchFamily="34" charset="0"/>
              <a:buChar char="•"/>
            </a:pPr>
            <a:endParaRPr lang="en-US" sz="1200" dirty="0">
              <a:solidFill>
                <a:srgbClr val="FF0000"/>
              </a:solidFill>
            </a:endParaRPr>
          </a:p>
          <a:p>
            <a:pPr marL="342900" indent="-342900">
              <a:buFont typeface="Arial" panose="020B0604020202020204" pitchFamily="34" charset="0"/>
              <a:buChar char="•"/>
            </a:pPr>
            <a:r>
              <a:rPr lang="en-US" sz="2400" dirty="0">
                <a:solidFill>
                  <a:srgbClr val="FFFFFF"/>
                </a:solidFill>
              </a:rPr>
              <a:t>Implement GPS </a:t>
            </a:r>
            <a:r>
              <a:rPr lang="en-US" sz="2400" dirty="0" smtClean="0">
                <a:solidFill>
                  <a:srgbClr val="FFFFFF"/>
                </a:solidFill>
              </a:rPr>
              <a:t>tracking</a:t>
            </a:r>
          </a:p>
          <a:p>
            <a:pPr marL="342900" indent="-342900">
              <a:buFont typeface="Arial" panose="020B0604020202020204" pitchFamily="34" charset="0"/>
              <a:buChar char="•"/>
            </a:pPr>
            <a:endParaRPr lang="en-US" sz="1200" dirty="0">
              <a:solidFill>
                <a:srgbClr val="FF0000"/>
              </a:solidFill>
            </a:endParaRPr>
          </a:p>
          <a:p>
            <a:pPr marL="342900" indent="-342900">
              <a:buFont typeface="Arial" panose="020B0604020202020204" pitchFamily="34" charset="0"/>
              <a:buChar char="•"/>
            </a:pPr>
            <a:r>
              <a:rPr lang="en-US" sz="2400" dirty="0">
                <a:solidFill>
                  <a:srgbClr val="FFFFFF"/>
                </a:solidFill>
              </a:rPr>
              <a:t>Build Android app and implement Bluetooth connection for remote control </a:t>
            </a:r>
            <a:r>
              <a:rPr lang="en-US" sz="2400" dirty="0" smtClean="0">
                <a:solidFill>
                  <a:srgbClr val="FFFFFF"/>
                </a:solidFill>
              </a:rPr>
              <a:t>option</a:t>
            </a:r>
          </a:p>
          <a:p>
            <a:pPr marL="342900" indent="-342900">
              <a:buFont typeface="Arial" panose="020B0604020202020204" pitchFamily="34" charset="0"/>
              <a:buChar char="•"/>
            </a:pPr>
            <a:endParaRPr lang="en-US" sz="1200" dirty="0">
              <a:solidFill>
                <a:srgbClr val="FF0000"/>
              </a:solidFill>
            </a:endParaRPr>
          </a:p>
          <a:p>
            <a:pPr marL="342900" indent="-342900">
              <a:buFont typeface="Arial" panose="020B0604020202020204" pitchFamily="34" charset="0"/>
              <a:buChar char="•"/>
            </a:pPr>
            <a:r>
              <a:rPr lang="en-US" sz="2400" dirty="0" smtClean="0">
                <a:solidFill>
                  <a:srgbClr val="FFFFFF"/>
                </a:solidFill>
              </a:rPr>
              <a:t>Design and Implement </a:t>
            </a:r>
            <a:r>
              <a:rPr lang="en-US" sz="2400" dirty="0">
                <a:solidFill>
                  <a:srgbClr val="FFFFFF"/>
                </a:solidFill>
              </a:rPr>
              <a:t>T</a:t>
            </a:r>
            <a:r>
              <a:rPr lang="en-US" sz="2400" dirty="0" smtClean="0">
                <a:solidFill>
                  <a:srgbClr val="FFFFFF"/>
                </a:solidFill>
              </a:rPr>
              <a:t>elemetry Interface</a:t>
            </a:r>
            <a:endParaRPr lang="en-US" sz="2400" dirty="0">
              <a:solidFill>
                <a:srgbClr val="FF0000"/>
              </a:solidFill>
            </a:endParaRPr>
          </a:p>
        </p:txBody>
      </p:sp>
    </p:spTree>
    <p:extLst>
      <p:ext uri="{BB962C8B-B14F-4D97-AF65-F5344CB8AC3E}">
        <p14:creationId xmlns:p14="http://schemas.microsoft.com/office/powerpoint/2010/main" val="1178302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4400" b="1" dirty="0" smtClean="0">
                <a:ln>
                  <a:solidFill>
                    <a:schemeClr val="bg1"/>
                  </a:solidFill>
                </a:ln>
                <a:ea typeface="Arial Unicode MS" panose="020B0604020202020204" pitchFamily="34" charset="-128"/>
                <a:cs typeface="Times New Roman" panose="02020603050405020304" pitchFamily="18" charset="0"/>
              </a:rPr>
              <a:t>Schematic and PCB - voltage regulator</a:t>
            </a:r>
            <a:endParaRPr lang="en-US" sz="4400" b="1" dirty="0">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latin typeface="+mn-lt"/>
                <a:cs typeface="+mn-cs"/>
              </a:rPr>
              <a:t>Kelvin Ly</a:t>
            </a:r>
            <a:endParaRPr lang="en-US" sz="2800" dirty="0">
              <a:solidFill>
                <a:schemeClr val="tx2">
                  <a:lumMod val="50000"/>
                  <a:lumOff val="50000"/>
                </a:schemeClr>
              </a:solidFill>
              <a:latin typeface="+mn-lt"/>
              <a:cs typeface="+mn-cs"/>
            </a:endParaRPr>
          </a:p>
        </p:txBody>
      </p:sp>
      <p:pic>
        <p:nvPicPr>
          <p:cNvPr id="5" name="Picture 4"/>
          <p:cNvPicPr>
            <a:picLocks noChangeAspect="1"/>
          </p:cNvPicPr>
          <p:nvPr/>
        </p:nvPicPr>
        <p:blipFill>
          <a:blip r:embed="rId3"/>
          <a:stretch>
            <a:fillRect/>
          </a:stretch>
        </p:blipFill>
        <p:spPr>
          <a:xfrm>
            <a:off x="9483956" y="1488609"/>
            <a:ext cx="2605407" cy="3707505"/>
          </a:xfrm>
          <a:prstGeom prst="rect">
            <a:avLst/>
          </a:prstGeom>
        </p:spPr>
      </p:pic>
      <p:pic>
        <p:nvPicPr>
          <p:cNvPr id="4" name="Picture 3"/>
          <p:cNvPicPr>
            <a:picLocks noChangeAspect="1"/>
          </p:cNvPicPr>
          <p:nvPr/>
        </p:nvPicPr>
        <p:blipFill>
          <a:blip r:embed="rId4"/>
          <a:stretch>
            <a:fillRect/>
          </a:stretch>
        </p:blipFill>
        <p:spPr>
          <a:xfrm>
            <a:off x="246744" y="1125759"/>
            <a:ext cx="9121094" cy="5111530"/>
          </a:xfrm>
          <a:prstGeom prst="rect">
            <a:avLst/>
          </a:prstGeom>
        </p:spPr>
      </p:pic>
    </p:spTree>
    <p:extLst>
      <p:ext uri="{BB962C8B-B14F-4D97-AF65-F5344CB8AC3E}">
        <p14:creationId xmlns:p14="http://schemas.microsoft.com/office/powerpoint/2010/main" val="219595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dirty="0">
                <a:ln>
                  <a:solidFill>
                    <a:schemeClr val="bg1"/>
                  </a:solidFill>
                </a:ln>
                <a:ea typeface="Arial Unicode MS" panose="020B0604020202020204" pitchFamily="34" charset="-128"/>
                <a:cs typeface="Times New Roman" panose="02020603050405020304" pitchFamily="18" charset="0"/>
              </a:rPr>
              <a:t>Power supply</a:t>
            </a:r>
          </a:p>
        </p:txBody>
      </p:sp>
      <p:sp>
        <p:nvSpPr>
          <p:cNvPr id="7" name="TextBox 6"/>
          <p:cNvSpPr txBox="1"/>
          <p:nvPr/>
        </p:nvSpPr>
        <p:spPr>
          <a:xfrm>
            <a:off x="8012113" y="6335713"/>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latin typeface="+mn-lt"/>
                <a:cs typeface="+mn-cs"/>
              </a:rPr>
              <a:t>Kelvin Ly</a:t>
            </a:r>
            <a:endParaRPr lang="en-US" sz="2800" dirty="0">
              <a:solidFill>
                <a:schemeClr val="tx2">
                  <a:lumMod val="50000"/>
                  <a:lumOff val="50000"/>
                </a:schemeClr>
              </a:solidFill>
              <a:latin typeface="+mn-lt"/>
              <a:cs typeface="+mn-cs"/>
            </a:endParaRPr>
          </a:p>
        </p:txBody>
      </p:sp>
      <p:sp>
        <p:nvSpPr>
          <p:cNvPr id="3" name="Rectangle 2"/>
          <p:cNvSpPr/>
          <p:nvPr/>
        </p:nvSpPr>
        <p:spPr>
          <a:xfrm>
            <a:off x="1532964" y="1598127"/>
            <a:ext cx="9126071" cy="4278094"/>
          </a:xfrm>
          <a:prstGeom prst="rect">
            <a:avLst/>
          </a:prstGeom>
        </p:spPr>
        <p:txBody>
          <a:bodyPr wrap="square">
            <a:spAutoFit/>
          </a:bodyPr>
          <a:lstStyle/>
          <a:p>
            <a:pPr marL="285750" indent="-285750">
              <a:buFont typeface="Arial" panose="020B0604020202020204" pitchFamily="34" charset="0"/>
              <a:buChar char="•"/>
            </a:pPr>
            <a:r>
              <a:rPr lang="en-US" sz="3200" dirty="0"/>
              <a:t>Main switching regulator, </a:t>
            </a:r>
            <a:r>
              <a:rPr lang="en-US" sz="3200" dirty="0" smtClean="0"/>
              <a:t>24 </a:t>
            </a:r>
            <a:r>
              <a:rPr lang="en-US" sz="3200" dirty="0"/>
              <a:t>V </a:t>
            </a:r>
            <a:r>
              <a:rPr lang="en-US" sz="3200" dirty="0" smtClean="0"/>
              <a:t>-&gt; </a:t>
            </a:r>
            <a:r>
              <a:rPr lang="en-US" sz="3200" dirty="0"/>
              <a:t>5 V 0.8 A</a:t>
            </a:r>
            <a:br>
              <a:rPr lang="en-US" sz="3200" dirty="0"/>
            </a:br>
            <a:r>
              <a:rPr lang="en-US" sz="2400" dirty="0" smtClean="0"/>
              <a:t> </a:t>
            </a:r>
            <a:endParaRPr lang="en-US" sz="3200" dirty="0"/>
          </a:p>
          <a:p>
            <a:pPr marL="285750" indent="-285750">
              <a:buFont typeface="Arial" panose="020B0604020202020204" pitchFamily="34" charset="0"/>
              <a:buChar char="•"/>
            </a:pPr>
            <a:r>
              <a:rPr lang="en-US" sz="3200" dirty="0"/>
              <a:t>Individual linear regulators, 5 V -&gt; 3.3 </a:t>
            </a:r>
            <a:r>
              <a:rPr lang="en-US" sz="3200" dirty="0" smtClean="0"/>
              <a:t>V</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3200" dirty="0"/>
              <a:t>Individual regulators easier than 3.3 V </a:t>
            </a:r>
            <a:r>
              <a:rPr lang="en-US" sz="3200" dirty="0" smtClean="0"/>
              <a:t>rails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3200" dirty="0"/>
              <a:t>Noise </a:t>
            </a:r>
            <a:r>
              <a:rPr lang="en-US" sz="3200" dirty="0" smtClean="0"/>
              <a:t>reduction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3200" dirty="0"/>
              <a:t>Better power margins</a:t>
            </a:r>
          </a:p>
        </p:txBody>
      </p:sp>
    </p:spTree>
    <p:extLst>
      <p:ext uri="{BB962C8B-B14F-4D97-AF65-F5344CB8AC3E}">
        <p14:creationId xmlns:p14="http://schemas.microsoft.com/office/powerpoint/2010/main" val="2302136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458" y="745017"/>
            <a:ext cx="7257143" cy="5002640"/>
          </a:xfrm>
        </p:spPr>
        <p:txBody>
          <a:bodyPr>
            <a:noAutofit/>
          </a:bodyPr>
          <a:lstStyle/>
          <a:p>
            <a:pPr algn="ctr"/>
            <a:r>
              <a:rPr lang="en-US" sz="8800" b="1" dirty="0" smtClean="0">
                <a:ln>
                  <a:solidFill>
                    <a:schemeClr val="bg1"/>
                  </a:solidFill>
                </a:ln>
                <a:ea typeface="Arial Unicode MS" panose="020B0604020202020204" pitchFamily="34" charset="-128"/>
                <a:cs typeface="Times New Roman" panose="02020603050405020304" pitchFamily="18" charset="0"/>
              </a:rPr>
              <a:t>Software DESIGN</a:t>
            </a:r>
            <a:endParaRPr lang="en-US" sz="8800" b="1" dirty="0">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3220"/>
          </a:xfrm>
          <a:prstGeom prst="rect">
            <a:avLst/>
          </a:prstGeom>
          <a:noFill/>
        </p:spPr>
        <p:txBody>
          <a:bodyPr>
            <a:spAutoFit/>
          </a:bodyPr>
          <a:lstStyle/>
          <a:p>
            <a:pPr fontAlgn="auto">
              <a:spcBef>
                <a:spcPts val="0"/>
              </a:spcBef>
              <a:spcAft>
                <a:spcPts val="0"/>
              </a:spcAft>
              <a:defRPr/>
            </a:pPr>
            <a:r>
              <a:rPr lang="en-US" sz="2800" dirty="0" smtClean="0">
                <a:solidFill>
                  <a:schemeClr val="tx2">
                    <a:lumMod val="50000"/>
                    <a:lumOff val="50000"/>
                  </a:schemeClr>
                </a:solidFill>
                <a:latin typeface="+mn-lt"/>
                <a:cs typeface="+mn-cs"/>
              </a:rPr>
              <a:t>Presenters: Rafael/Aaron</a:t>
            </a:r>
            <a:endParaRPr lang="en-US" sz="2800" dirty="0">
              <a:solidFill>
                <a:schemeClr val="tx2">
                  <a:lumMod val="50000"/>
                  <a:lumOff val="50000"/>
                </a:schemeClr>
              </a:solidFill>
              <a:latin typeface="+mn-lt"/>
              <a:cs typeface="+mn-cs"/>
            </a:endParaRPr>
          </a:p>
        </p:txBody>
      </p:sp>
    </p:spTree>
    <p:extLst>
      <p:ext uri="{BB962C8B-B14F-4D97-AF65-F5344CB8AC3E}">
        <p14:creationId xmlns:p14="http://schemas.microsoft.com/office/powerpoint/2010/main" val="2335769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152"/>
          <p:cNvSpPr>
            <a:spLocks/>
          </p:cNvSpPr>
          <p:nvPr/>
        </p:nvSpPr>
        <p:spPr bwMode="auto">
          <a:xfrm>
            <a:off x="7157406" y="2257427"/>
            <a:ext cx="365128" cy="671512"/>
          </a:xfrm>
          <a:custGeom>
            <a:avLst/>
            <a:gdLst>
              <a:gd name="T0" fmla="*/ 375 w 375"/>
              <a:gd name="T1" fmla="*/ 367 h 367"/>
              <a:gd name="T2" fmla="*/ 214 w 375"/>
              <a:gd name="T3" fmla="*/ 367 h 367"/>
              <a:gd name="T4" fmla="*/ 214 w 375"/>
              <a:gd name="T5" fmla="*/ 0 h 367"/>
              <a:gd name="T6" fmla="*/ 0 w 375"/>
              <a:gd name="T7" fmla="*/ 0 h 367"/>
            </a:gdLst>
            <a:ahLst/>
            <a:cxnLst>
              <a:cxn ang="0">
                <a:pos x="T0" y="T1"/>
              </a:cxn>
              <a:cxn ang="0">
                <a:pos x="T2" y="T3"/>
              </a:cxn>
              <a:cxn ang="0">
                <a:pos x="T4" y="T5"/>
              </a:cxn>
              <a:cxn ang="0">
                <a:pos x="T6" y="T7"/>
              </a:cxn>
            </a:cxnLst>
            <a:rect l="0" t="0" r="r" b="b"/>
            <a:pathLst>
              <a:path w="375" h="367">
                <a:moveTo>
                  <a:pt x="375" y="367"/>
                </a:moveTo>
                <a:lnTo>
                  <a:pt x="214" y="367"/>
                </a:lnTo>
                <a:lnTo>
                  <a:pt x="214" y="0"/>
                </a:lnTo>
                <a:lnTo>
                  <a:pt x="0" y="0"/>
                </a:lnTo>
              </a:path>
            </a:pathLst>
          </a:custGeom>
          <a:noFill/>
          <a:ln w="26988" cap="flat">
            <a:solidFill>
              <a:srgbClr val="000000"/>
            </a:solidFill>
            <a:prstDash val="solid"/>
            <a:miter lim="800000"/>
            <a:headEnd type="triangle"/>
            <a:tailEnd type="triangle"/>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8008188" y="6225396"/>
            <a:ext cx="4179887" cy="523220"/>
          </a:xfrm>
          <a:prstGeom prst="rect">
            <a:avLst/>
          </a:prstGeom>
          <a:noFill/>
        </p:spPr>
        <p:txBody>
          <a:bodyPr anchor="t">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Rafael Arvelo</a:t>
            </a:r>
          </a:p>
        </p:txBody>
      </p:sp>
      <p:grpSp>
        <p:nvGrpSpPr>
          <p:cNvPr id="296" name="Group 4"/>
          <p:cNvGrpSpPr>
            <a:grpSpLocks noChangeAspect="1"/>
          </p:cNvGrpSpPr>
          <p:nvPr/>
        </p:nvGrpSpPr>
        <p:grpSpPr bwMode="auto">
          <a:xfrm>
            <a:off x="502609" y="1"/>
            <a:ext cx="8099425" cy="6635750"/>
            <a:chOff x="284" y="0"/>
            <a:chExt cx="5102" cy="4180"/>
          </a:xfrm>
        </p:grpSpPr>
        <p:sp>
          <p:nvSpPr>
            <p:cNvPr id="297" name="AutoShape 3"/>
            <p:cNvSpPr>
              <a:spLocks noChangeAspect="1" noChangeArrowheads="1" noTextEdit="1"/>
            </p:cNvSpPr>
            <p:nvPr/>
          </p:nvSpPr>
          <p:spPr bwMode="auto">
            <a:xfrm>
              <a:off x="284" y="0"/>
              <a:ext cx="4921" cy="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297"/>
            <p:cNvSpPr>
              <a:spLocks noEditPoints="1"/>
            </p:cNvSpPr>
            <p:nvPr/>
          </p:nvSpPr>
          <p:spPr bwMode="auto">
            <a:xfrm>
              <a:off x="1292" y="1182"/>
              <a:ext cx="2375" cy="1504"/>
            </a:xfrm>
            <a:custGeom>
              <a:avLst/>
              <a:gdLst>
                <a:gd name="T0" fmla="*/ 0 w 2375"/>
                <a:gd name="T1" fmla="*/ 7 h 1504"/>
                <a:gd name="T2" fmla="*/ 0 w 2375"/>
                <a:gd name="T3" fmla="*/ 314 h 1504"/>
                <a:gd name="T4" fmla="*/ 15 w 2375"/>
                <a:gd name="T5" fmla="*/ 498 h 1504"/>
                <a:gd name="T6" fmla="*/ 15 w 2375"/>
                <a:gd name="T7" fmla="*/ 560 h 1504"/>
                <a:gd name="T8" fmla="*/ 15 w 2375"/>
                <a:gd name="T9" fmla="*/ 560 h 1504"/>
                <a:gd name="T10" fmla="*/ 0 w 2375"/>
                <a:gd name="T11" fmla="*/ 744 h 1504"/>
                <a:gd name="T12" fmla="*/ 0 w 2375"/>
                <a:gd name="T13" fmla="*/ 1051 h 1504"/>
                <a:gd name="T14" fmla="*/ 15 w 2375"/>
                <a:gd name="T15" fmla="*/ 1235 h 1504"/>
                <a:gd name="T16" fmla="*/ 15 w 2375"/>
                <a:gd name="T17" fmla="*/ 1296 h 1504"/>
                <a:gd name="T18" fmla="*/ 15 w 2375"/>
                <a:gd name="T19" fmla="*/ 1296 h 1504"/>
                <a:gd name="T20" fmla="*/ 114 w 2375"/>
                <a:gd name="T21" fmla="*/ 1489 h 1504"/>
                <a:gd name="T22" fmla="*/ 15 w 2375"/>
                <a:gd name="T23" fmla="*/ 1481 h 1504"/>
                <a:gd name="T24" fmla="*/ 175 w 2375"/>
                <a:gd name="T25" fmla="*/ 1504 h 1504"/>
                <a:gd name="T26" fmla="*/ 481 w 2375"/>
                <a:gd name="T27" fmla="*/ 1504 h 1504"/>
                <a:gd name="T28" fmla="*/ 665 w 2375"/>
                <a:gd name="T29" fmla="*/ 1489 h 1504"/>
                <a:gd name="T30" fmla="*/ 726 w 2375"/>
                <a:gd name="T31" fmla="*/ 1489 h 1504"/>
                <a:gd name="T32" fmla="*/ 726 w 2375"/>
                <a:gd name="T33" fmla="*/ 1489 h 1504"/>
                <a:gd name="T34" fmla="*/ 910 w 2375"/>
                <a:gd name="T35" fmla="*/ 1504 h 1504"/>
                <a:gd name="T36" fmla="*/ 1216 w 2375"/>
                <a:gd name="T37" fmla="*/ 1504 h 1504"/>
                <a:gd name="T38" fmla="*/ 1399 w 2375"/>
                <a:gd name="T39" fmla="*/ 1489 h 1504"/>
                <a:gd name="T40" fmla="*/ 1460 w 2375"/>
                <a:gd name="T41" fmla="*/ 1489 h 1504"/>
                <a:gd name="T42" fmla="*/ 1460 w 2375"/>
                <a:gd name="T43" fmla="*/ 1489 h 1504"/>
                <a:gd name="T44" fmla="*/ 1644 w 2375"/>
                <a:gd name="T45" fmla="*/ 1504 h 1504"/>
                <a:gd name="T46" fmla="*/ 1950 w 2375"/>
                <a:gd name="T47" fmla="*/ 1504 h 1504"/>
                <a:gd name="T48" fmla="*/ 2134 w 2375"/>
                <a:gd name="T49" fmla="*/ 1489 h 1504"/>
                <a:gd name="T50" fmla="*/ 2195 w 2375"/>
                <a:gd name="T51" fmla="*/ 1489 h 1504"/>
                <a:gd name="T52" fmla="*/ 2195 w 2375"/>
                <a:gd name="T53" fmla="*/ 1489 h 1504"/>
                <a:gd name="T54" fmla="*/ 2375 w 2375"/>
                <a:gd name="T55" fmla="*/ 1485 h 1504"/>
                <a:gd name="T56" fmla="*/ 2375 w 2375"/>
                <a:gd name="T57" fmla="*/ 1178 h 1504"/>
                <a:gd name="T58" fmla="*/ 2360 w 2375"/>
                <a:gd name="T59" fmla="*/ 994 h 1504"/>
                <a:gd name="T60" fmla="*/ 2360 w 2375"/>
                <a:gd name="T61" fmla="*/ 933 h 1504"/>
                <a:gd name="T62" fmla="*/ 2360 w 2375"/>
                <a:gd name="T63" fmla="*/ 933 h 1504"/>
                <a:gd name="T64" fmla="*/ 2375 w 2375"/>
                <a:gd name="T65" fmla="*/ 749 h 1504"/>
                <a:gd name="T66" fmla="*/ 2375 w 2375"/>
                <a:gd name="T67" fmla="*/ 442 h 1504"/>
                <a:gd name="T68" fmla="*/ 2360 w 2375"/>
                <a:gd name="T69" fmla="*/ 258 h 1504"/>
                <a:gd name="T70" fmla="*/ 2360 w 2375"/>
                <a:gd name="T71" fmla="*/ 196 h 1504"/>
                <a:gd name="T72" fmla="*/ 2360 w 2375"/>
                <a:gd name="T73" fmla="*/ 196 h 1504"/>
                <a:gd name="T74" fmla="*/ 2249 w 2375"/>
                <a:gd name="T75" fmla="*/ 15 h 1504"/>
                <a:gd name="T76" fmla="*/ 2360 w 2375"/>
                <a:gd name="T77" fmla="*/ 12 h 1504"/>
                <a:gd name="T78" fmla="*/ 2188 w 2375"/>
                <a:gd name="T79" fmla="*/ 0 h 1504"/>
                <a:gd name="T80" fmla="*/ 1882 w 2375"/>
                <a:gd name="T81" fmla="*/ 0 h 1504"/>
                <a:gd name="T82" fmla="*/ 1699 w 2375"/>
                <a:gd name="T83" fmla="*/ 15 h 1504"/>
                <a:gd name="T84" fmla="*/ 1637 w 2375"/>
                <a:gd name="T85" fmla="*/ 15 h 1504"/>
                <a:gd name="T86" fmla="*/ 1637 w 2375"/>
                <a:gd name="T87" fmla="*/ 15 h 1504"/>
                <a:gd name="T88" fmla="*/ 1454 w 2375"/>
                <a:gd name="T89" fmla="*/ 0 h 1504"/>
                <a:gd name="T90" fmla="*/ 1148 w 2375"/>
                <a:gd name="T91" fmla="*/ 0 h 1504"/>
                <a:gd name="T92" fmla="*/ 964 w 2375"/>
                <a:gd name="T93" fmla="*/ 15 h 1504"/>
                <a:gd name="T94" fmla="*/ 903 w 2375"/>
                <a:gd name="T95" fmla="*/ 15 h 1504"/>
                <a:gd name="T96" fmla="*/ 903 w 2375"/>
                <a:gd name="T97" fmla="*/ 15 h 1504"/>
                <a:gd name="T98" fmla="*/ 719 w 2375"/>
                <a:gd name="T99" fmla="*/ 0 h 1504"/>
                <a:gd name="T100" fmla="*/ 413 w 2375"/>
                <a:gd name="T101" fmla="*/ 0 h 1504"/>
                <a:gd name="T102" fmla="*/ 230 w 2375"/>
                <a:gd name="T103" fmla="*/ 15 h 1504"/>
                <a:gd name="T104" fmla="*/ 169 w 2375"/>
                <a:gd name="T105" fmla="*/ 15 h 1504"/>
                <a:gd name="T106" fmla="*/ 169 w 2375"/>
                <a:gd name="T107" fmla="*/ 15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5" h="1504">
                  <a:moveTo>
                    <a:pt x="15" y="7"/>
                  </a:moveTo>
                  <a:lnTo>
                    <a:pt x="15" y="130"/>
                  </a:lnTo>
                  <a:lnTo>
                    <a:pt x="0" y="130"/>
                  </a:lnTo>
                  <a:lnTo>
                    <a:pt x="0" y="7"/>
                  </a:lnTo>
                  <a:lnTo>
                    <a:pt x="15" y="7"/>
                  </a:lnTo>
                  <a:close/>
                  <a:moveTo>
                    <a:pt x="15" y="191"/>
                  </a:moveTo>
                  <a:lnTo>
                    <a:pt x="15" y="314"/>
                  </a:lnTo>
                  <a:lnTo>
                    <a:pt x="0" y="314"/>
                  </a:lnTo>
                  <a:lnTo>
                    <a:pt x="0" y="191"/>
                  </a:lnTo>
                  <a:lnTo>
                    <a:pt x="15" y="191"/>
                  </a:lnTo>
                  <a:close/>
                  <a:moveTo>
                    <a:pt x="15" y="376"/>
                  </a:moveTo>
                  <a:lnTo>
                    <a:pt x="15" y="498"/>
                  </a:lnTo>
                  <a:lnTo>
                    <a:pt x="0" y="498"/>
                  </a:lnTo>
                  <a:lnTo>
                    <a:pt x="0" y="376"/>
                  </a:lnTo>
                  <a:lnTo>
                    <a:pt x="15" y="376"/>
                  </a:lnTo>
                  <a:close/>
                  <a:moveTo>
                    <a:pt x="15" y="560"/>
                  </a:moveTo>
                  <a:lnTo>
                    <a:pt x="15" y="683"/>
                  </a:lnTo>
                  <a:lnTo>
                    <a:pt x="0" y="683"/>
                  </a:lnTo>
                  <a:lnTo>
                    <a:pt x="0" y="560"/>
                  </a:lnTo>
                  <a:lnTo>
                    <a:pt x="15" y="560"/>
                  </a:lnTo>
                  <a:close/>
                  <a:moveTo>
                    <a:pt x="15" y="744"/>
                  </a:moveTo>
                  <a:lnTo>
                    <a:pt x="15" y="867"/>
                  </a:lnTo>
                  <a:lnTo>
                    <a:pt x="0" y="867"/>
                  </a:lnTo>
                  <a:lnTo>
                    <a:pt x="0" y="744"/>
                  </a:lnTo>
                  <a:lnTo>
                    <a:pt x="15" y="744"/>
                  </a:lnTo>
                  <a:close/>
                  <a:moveTo>
                    <a:pt x="15" y="928"/>
                  </a:moveTo>
                  <a:lnTo>
                    <a:pt x="15" y="1051"/>
                  </a:lnTo>
                  <a:lnTo>
                    <a:pt x="0" y="1051"/>
                  </a:lnTo>
                  <a:lnTo>
                    <a:pt x="0" y="928"/>
                  </a:lnTo>
                  <a:lnTo>
                    <a:pt x="15" y="928"/>
                  </a:lnTo>
                  <a:close/>
                  <a:moveTo>
                    <a:pt x="15" y="1112"/>
                  </a:moveTo>
                  <a:lnTo>
                    <a:pt x="15" y="1235"/>
                  </a:lnTo>
                  <a:lnTo>
                    <a:pt x="0" y="1235"/>
                  </a:lnTo>
                  <a:lnTo>
                    <a:pt x="0" y="1112"/>
                  </a:lnTo>
                  <a:lnTo>
                    <a:pt x="15" y="1112"/>
                  </a:lnTo>
                  <a:close/>
                  <a:moveTo>
                    <a:pt x="15" y="1296"/>
                  </a:moveTo>
                  <a:lnTo>
                    <a:pt x="15" y="1419"/>
                  </a:lnTo>
                  <a:lnTo>
                    <a:pt x="0" y="1419"/>
                  </a:lnTo>
                  <a:lnTo>
                    <a:pt x="0" y="1296"/>
                  </a:lnTo>
                  <a:lnTo>
                    <a:pt x="15" y="1296"/>
                  </a:lnTo>
                  <a:close/>
                  <a:moveTo>
                    <a:pt x="15" y="1481"/>
                  </a:moveTo>
                  <a:lnTo>
                    <a:pt x="15" y="1497"/>
                  </a:lnTo>
                  <a:lnTo>
                    <a:pt x="8" y="1489"/>
                  </a:lnTo>
                  <a:lnTo>
                    <a:pt x="114" y="1489"/>
                  </a:lnTo>
                  <a:lnTo>
                    <a:pt x="114" y="1504"/>
                  </a:lnTo>
                  <a:lnTo>
                    <a:pt x="0" y="1504"/>
                  </a:lnTo>
                  <a:lnTo>
                    <a:pt x="0" y="1481"/>
                  </a:lnTo>
                  <a:lnTo>
                    <a:pt x="15" y="1481"/>
                  </a:lnTo>
                  <a:close/>
                  <a:moveTo>
                    <a:pt x="175" y="1489"/>
                  </a:moveTo>
                  <a:lnTo>
                    <a:pt x="298" y="1489"/>
                  </a:lnTo>
                  <a:lnTo>
                    <a:pt x="298" y="1504"/>
                  </a:lnTo>
                  <a:lnTo>
                    <a:pt x="175" y="1504"/>
                  </a:lnTo>
                  <a:lnTo>
                    <a:pt x="175" y="1489"/>
                  </a:lnTo>
                  <a:close/>
                  <a:moveTo>
                    <a:pt x="359" y="1489"/>
                  </a:moveTo>
                  <a:lnTo>
                    <a:pt x="481" y="1489"/>
                  </a:lnTo>
                  <a:lnTo>
                    <a:pt x="481" y="1504"/>
                  </a:lnTo>
                  <a:lnTo>
                    <a:pt x="359" y="1504"/>
                  </a:lnTo>
                  <a:lnTo>
                    <a:pt x="359" y="1489"/>
                  </a:lnTo>
                  <a:close/>
                  <a:moveTo>
                    <a:pt x="543" y="1489"/>
                  </a:moveTo>
                  <a:lnTo>
                    <a:pt x="665" y="1489"/>
                  </a:lnTo>
                  <a:lnTo>
                    <a:pt x="665" y="1504"/>
                  </a:lnTo>
                  <a:lnTo>
                    <a:pt x="543" y="1504"/>
                  </a:lnTo>
                  <a:lnTo>
                    <a:pt x="543" y="1489"/>
                  </a:lnTo>
                  <a:close/>
                  <a:moveTo>
                    <a:pt x="726" y="1489"/>
                  </a:moveTo>
                  <a:lnTo>
                    <a:pt x="849" y="1489"/>
                  </a:lnTo>
                  <a:lnTo>
                    <a:pt x="849" y="1504"/>
                  </a:lnTo>
                  <a:lnTo>
                    <a:pt x="726" y="1504"/>
                  </a:lnTo>
                  <a:lnTo>
                    <a:pt x="726" y="1489"/>
                  </a:lnTo>
                  <a:close/>
                  <a:moveTo>
                    <a:pt x="910" y="1489"/>
                  </a:moveTo>
                  <a:lnTo>
                    <a:pt x="1032" y="1489"/>
                  </a:lnTo>
                  <a:lnTo>
                    <a:pt x="1032" y="1504"/>
                  </a:lnTo>
                  <a:lnTo>
                    <a:pt x="910" y="1504"/>
                  </a:lnTo>
                  <a:lnTo>
                    <a:pt x="910" y="1489"/>
                  </a:lnTo>
                  <a:close/>
                  <a:moveTo>
                    <a:pt x="1093" y="1489"/>
                  </a:moveTo>
                  <a:lnTo>
                    <a:pt x="1216" y="1489"/>
                  </a:lnTo>
                  <a:lnTo>
                    <a:pt x="1216" y="1504"/>
                  </a:lnTo>
                  <a:lnTo>
                    <a:pt x="1093" y="1504"/>
                  </a:lnTo>
                  <a:lnTo>
                    <a:pt x="1093" y="1489"/>
                  </a:lnTo>
                  <a:close/>
                  <a:moveTo>
                    <a:pt x="1277" y="1489"/>
                  </a:moveTo>
                  <a:lnTo>
                    <a:pt x="1399" y="1489"/>
                  </a:lnTo>
                  <a:lnTo>
                    <a:pt x="1399" y="1504"/>
                  </a:lnTo>
                  <a:lnTo>
                    <a:pt x="1277" y="1504"/>
                  </a:lnTo>
                  <a:lnTo>
                    <a:pt x="1277" y="1489"/>
                  </a:lnTo>
                  <a:close/>
                  <a:moveTo>
                    <a:pt x="1460" y="1489"/>
                  </a:moveTo>
                  <a:lnTo>
                    <a:pt x="1583" y="1489"/>
                  </a:lnTo>
                  <a:lnTo>
                    <a:pt x="1583" y="1504"/>
                  </a:lnTo>
                  <a:lnTo>
                    <a:pt x="1460" y="1504"/>
                  </a:lnTo>
                  <a:lnTo>
                    <a:pt x="1460" y="1489"/>
                  </a:lnTo>
                  <a:close/>
                  <a:moveTo>
                    <a:pt x="1644" y="1489"/>
                  </a:moveTo>
                  <a:lnTo>
                    <a:pt x="1766" y="1489"/>
                  </a:lnTo>
                  <a:lnTo>
                    <a:pt x="1766" y="1504"/>
                  </a:lnTo>
                  <a:lnTo>
                    <a:pt x="1644" y="1504"/>
                  </a:lnTo>
                  <a:lnTo>
                    <a:pt x="1644" y="1489"/>
                  </a:lnTo>
                  <a:close/>
                  <a:moveTo>
                    <a:pt x="1828" y="1489"/>
                  </a:moveTo>
                  <a:lnTo>
                    <a:pt x="1950" y="1489"/>
                  </a:lnTo>
                  <a:lnTo>
                    <a:pt x="1950" y="1504"/>
                  </a:lnTo>
                  <a:lnTo>
                    <a:pt x="1828" y="1504"/>
                  </a:lnTo>
                  <a:lnTo>
                    <a:pt x="1828" y="1489"/>
                  </a:lnTo>
                  <a:close/>
                  <a:moveTo>
                    <a:pt x="2011" y="1489"/>
                  </a:moveTo>
                  <a:lnTo>
                    <a:pt x="2134" y="1489"/>
                  </a:lnTo>
                  <a:lnTo>
                    <a:pt x="2134" y="1504"/>
                  </a:lnTo>
                  <a:lnTo>
                    <a:pt x="2011" y="1504"/>
                  </a:lnTo>
                  <a:lnTo>
                    <a:pt x="2011" y="1489"/>
                  </a:lnTo>
                  <a:close/>
                  <a:moveTo>
                    <a:pt x="2195" y="1489"/>
                  </a:moveTo>
                  <a:lnTo>
                    <a:pt x="2317" y="1489"/>
                  </a:lnTo>
                  <a:lnTo>
                    <a:pt x="2317" y="1504"/>
                  </a:lnTo>
                  <a:lnTo>
                    <a:pt x="2195" y="1504"/>
                  </a:lnTo>
                  <a:lnTo>
                    <a:pt x="2195" y="1489"/>
                  </a:lnTo>
                  <a:close/>
                  <a:moveTo>
                    <a:pt x="2360" y="1485"/>
                  </a:moveTo>
                  <a:lnTo>
                    <a:pt x="2360" y="1363"/>
                  </a:lnTo>
                  <a:lnTo>
                    <a:pt x="2375" y="1363"/>
                  </a:lnTo>
                  <a:lnTo>
                    <a:pt x="2375" y="1485"/>
                  </a:lnTo>
                  <a:lnTo>
                    <a:pt x="2360" y="1485"/>
                  </a:lnTo>
                  <a:close/>
                  <a:moveTo>
                    <a:pt x="2360" y="1301"/>
                  </a:moveTo>
                  <a:lnTo>
                    <a:pt x="2360" y="1178"/>
                  </a:lnTo>
                  <a:lnTo>
                    <a:pt x="2375" y="1178"/>
                  </a:lnTo>
                  <a:lnTo>
                    <a:pt x="2375" y="1301"/>
                  </a:lnTo>
                  <a:lnTo>
                    <a:pt x="2360" y="1301"/>
                  </a:lnTo>
                  <a:close/>
                  <a:moveTo>
                    <a:pt x="2360" y="1117"/>
                  </a:moveTo>
                  <a:lnTo>
                    <a:pt x="2360" y="994"/>
                  </a:lnTo>
                  <a:lnTo>
                    <a:pt x="2375" y="994"/>
                  </a:lnTo>
                  <a:lnTo>
                    <a:pt x="2375" y="1117"/>
                  </a:lnTo>
                  <a:lnTo>
                    <a:pt x="2360" y="1117"/>
                  </a:lnTo>
                  <a:close/>
                  <a:moveTo>
                    <a:pt x="2360" y="933"/>
                  </a:moveTo>
                  <a:lnTo>
                    <a:pt x="2360" y="810"/>
                  </a:lnTo>
                  <a:lnTo>
                    <a:pt x="2375" y="810"/>
                  </a:lnTo>
                  <a:lnTo>
                    <a:pt x="2375" y="933"/>
                  </a:lnTo>
                  <a:lnTo>
                    <a:pt x="2360" y="933"/>
                  </a:lnTo>
                  <a:close/>
                  <a:moveTo>
                    <a:pt x="2360" y="749"/>
                  </a:moveTo>
                  <a:lnTo>
                    <a:pt x="2360" y="626"/>
                  </a:lnTo>
                  <a:lnTo>
                    <a:pt x="2375" y="626"/>
                  </a:lnTo>
                  <a:lnTo>
                    <a:pt x="2375" y="749"/>
                  </a:lnTo>
                  <a:lnTo>
                    <a:pt x="2360" y="749"/>
                  </a:lnTo>
                  <a:close/>
                  <a:moveTo>
                    <a:pt x="2360" y="565"/>
                  </a:moveTo>
                  <a:lnTo>
                    <a:pt x="2360" y="442"/>
                  </a:lnTo>
                  <a:lnTo>
                    <a:pt x="2375" y="442"/>
                  </a:lnTo>
                  <a:lnTo>
                    <a:pt x="2375" y="565"/>
                  </a:lnTo>
                  <a:lnTo>
                    <a:pt x="2360" y="565"/>
                  </a:lnTo>
                  <a:close/>
                  <a:moveTo>
                    <a:pt x="2360" y="380"/>
                  </a:moveTo>
                  <a:lnTo>
                    <a:pt x="2360" y="258"/>
                  </a:lnTo>
                  <a:lnTo>
                    <a:pt x="2375" y="258"/>
                  </a:lnTo>
                  <a:lnTo>
                    <a:pt x="2375" y="380"/>
                  </a:lnTo>
                  <a:lnTo>
                    <a:pt x="2360" y="380"/>
                  </a:lnTo>
                  <a:close/>
                  <a:moveTo>
                    <a:pt x="2360" y="196"/>
                  </a:moveTo>
                  <a:lnTo>
                    <a:pt x="2360" y="73"/>
                  </a:lnTo>
                  <a:lnTo>
                    <a:pt x="2375" y="73"/>
                  </a:lnTo>
                  <a:lnTo>
                    <a:pt x="2375" y="196"/>
                  </a:lnTo>
                  <a:lnTo>
                    <a:pt x="2360" y="196"/>
                  </a:lnTo>
                  <a:close/>
                  <a:moveTo>
                    <a:pt x="2360" y="12"/>
                  </a:moveTo>
                  <a:lnTo>
                    <a:pt x="2360" y="7"/>
                  </a:lnTo>
                  <a:lnTo>
                    <a:pt x="2367" y="15"/>
                  </a:lnTo>
                  <a:lnTo>
                    <a:pt x="2249" y="15"/>
                  </a:lnTo>
                  <a:lnTo>
                    <a:pt x="2249" y="0"/>
                  </a:lnTo>
                  <a:lnTo>
                    <a:pt x="2375" y="0"/>
                  </a:lnTo>
                  <a:lnTo>
                    <a:pt x="2375" y="12"/>
                  </a:lnTo>
                  <a:lnTo>
                    <a:pt x="2360" y="12"/>
                  </a:lnTo>
                  <a:close/>
                  <a:moveTo>
                    <a:pt x="2188" y="15"/>
                  </a:moveTo>
                  <a:lnTo>
                    <a:pt x="2066" y="15"/>
                  </a:lnTo>
                  <a:lnTo>
                    <a:pt x="2066" y="0"/>
                  </a:lnTo>
                  <a:lnTo>
                    <a:pt x="2188" y="0"/>
                  </a:lnTo>
                  <a:lnTo>
                    <a:pt x="2188" y="15"/>
                  </a:lnTo>
                  <a:close/>
                  <a:moveTo>
                    <a:pt x="2004" y="15"/>
                  </a:moveTo>
                  <a:lnTo>
                    <a:pt x="1882" y="15"/>
                  </a:lnTo>
                  <a:lnTo>
                    <a:pt x="1882" y="0"/>
                  </a:lnTo>
                  <a:lnTo>
                    <a:pt x="2004" y="0"/>
                  </a:lnTo>
                  <a:lnTo>
                    <a:pt x="2004" y="15"/>
                  </a:lnTo>
                  <a:close/>
                  <a:moveTo>
                    <a:pt x="1821" y="15"/>
                  </a:moveTo>
                  <a:lnTo>
                    <a:pt x="1699" y="15"/>
                  </a:lnTo>
                  <a:lnTo>
                    <a:pt x="1699" y="0"/>
                  </a:lnTo>
                  <a:lnTo>
                    <a:pt x="1821" y="0"/>
                  </a:lnTo>
                  <a:lnTo>
                    <a:pt x="1821" y="15"/>
                  </a:lnTo>
                  <a:close/>
                  <a:moveTo>
                    <a:pt x="1637" y="15"/>
                  </a:moveTo>
                  <a:lnTo>
                    <a:pt x="1515" y="15"/>
                  </a:lnTo>
                  <a:lnTo>
                    <a:pt x="1515" y="0"/>
                  </a:lnTo>
                  <a:lnTo>
                    <a:pt x="1637" y="0"/>
                  </a:lnTo>
                  <a:lnTo>
                    <a:pt x="1637" y="15"/>
                  </a:lnTo>
                  <a:close/>
                  <a:moveTo>
                    <a:pt x="1454" y="15"/>
                  </a:moveTo>
                  <a:lnTo>
                    <a:pt x="1331" y="15"/>
                  </a:lnTo>
                  <a:lnTo>
                    <a:pt x="1331" y="0"/>
                  </a:lnTo>
                  <a:lnTo>
                    <a:pt x="1454" y="0"/>
                  </a:lnTo>
                  <a:lnTo>
                    <a:pt x="1454" y="15"/>
                  </a:lnTo>
                  <a:close/>
                  <a:moveTo>
                    <a:pt x="1270" y="15"/>
                  </a:moveTo>
                  <a:lnTo>
                    <a:pt x="1148" y="15"/>
                  </a:lnTo>
                  <a:lnTo>
                    <a:pt x="1148" y="0"/>
                  </a:lnTo>
                  <a:lnTo>
                    <a:pt x="1270" y="0"/>
                  </a:lnTo>
                  <a:lnTo>
                    <a:pt x="1270" y="15"/>
                  </a:lnTo>
                  <a:close/>
                  <a:moveTo>
                    <a:pt x="1087" y="15"/>
                  </a:moveTo>
                  <a:lnTo>
                    <a:pt x="964" y="15"/>
                  </a:lnTo>
                  <a:lnTo>
                    <a:pt x="964" y="0"/>
                  </a:lnTo>
                  <a:lnTo>
                    <a:pt x="1087" y="0"/>
                  </a:lnTo>
                  <a:lnTo>
                    <a:pt x="1087" y="15"/>
                  </a:lnTo>
                  <a:close/>
                  <a:moveTo>
                    <a:pt x="903" y="15"/>
                  </a:moveTo>
                  <a:lnTo>
                    <a:pt x="781" y="15"/>
                  </a:lnTo>
                  <a:lnTo>
                    <a:pt x="781" y="0"/>
                  </a:lnTo>
                  <a:lnTo>
                    <a:pt x="903" y="0"/>
                  </a:lnTo>
                  <a:lnTo>
                    <a:pt x="903" y="15"/>
                  </a:lnTo>
                  <a:close/>
                  <a:moveTo>
                    <a:pt x="719" y="15"/>
                  </a:moveTo>
                  <a:lnTo>
                    <a:pt x="597" y="15"/>
                  </a:lnTo>
                  <a:lnTo>
                    <a:pt x="597" y="0"/>
                  </a:lnTo>
                  <a:lnTo>
                    <a:pt x="719" y="0"/>
                  </a:lnTo>
                  <a:lnTo>
                    <a:pt x="719" y="15"/>
                  </a:lnTo>
                  <a:close/>
                  <a:moveTo>
                    <a:pt x="536" y="15"/>
                  </a:moveTo>
                  <a:lnTo>
                    <a:pt x="413" y="15"/>
                  </a:lnTo>
                  <a:lnTo>
                    <a:pt x="413" y="0"/>
                  </a:lnTo>
                  <a:lnTo>
                    <a:pt x="536" y="0"/>
                  </a:lnTo>
                  <a:lnTo>
                    <a:pt x="536" y="15"/>
                  </a:lnTo>
                  <a:close/>
                  <a:moveTo>
                    <a:pt x="352" y="15"/>
                  </a:moveTo>
                  <a:lnTo>
                    <a:pt x="230" y="15"/>
                  </a:lnTo>
                  <a:lnTo>
                    <a:pt x="230" y="0"/>
                  </a:lnTo>
                  <a:lnTo>
                    <a:pt x="352" y="0"/>
                  </a:lnTo>
                  <a:lnTo>
                    <a:pt x="352" y="15"/>
                  </a:lnTo>
                  <a:close/>
                  <a:moveTo>
                    <a:pt x="169" y="15"/>
                  </a:moveTo>
                  <a:lnTo>
                    <a:pt x="46" y="15"/>
                  </a:lnTo>
                  <a:lnTo>
                    <a:pt x="46" y="0"/>
                  </a:lnTo>
                  <a:lnTo>
                    <a:pt x="169" y="0"/>
                  </a:lnTo>
                  <a:lnTo>
                    <a:pt x="169" y="15"/>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98"/>
            <p:cNvSpPr>
              <a:spLocks noEditPoints="1"/>
            </p:cNvSpPr>
            <p:nvPr/>
          </p:nvSpPr>
          <p:spPr bwMode="auto">
            <a:xfrm>
              <a:off x="3904" y="1196"/>
              <a:ext cx="1300" cy="905"/>
            </a:xfrm>
            <a:custGeom>
              <a:avLst/>
              <a:gdLst>
                <a:gd name="T0" fmla="*/ 15 w 1300"/>
                <a:gd name="T1" fmla="*/ 130 h 905"/>
                <a:gd name="T2" fmla="*/ 0 w 1300"/>
                <a:gd name="T3" fmla="*/ 8 h 905"/>
                <a:gd name="T4" fmla="*/ 15 w 1300"/>
                <a:gd name="T5" fmla="*/ 192 h 905"/>
                <a:gd name="T6" fmla="*/ 0 w 1300"/>
                <a:gd name="T7" fmla="*/ 315 h 905"/>
                <a:gd name="T8" fmla="*/ 15 w 1300"/>
                <a:gd name="T9" fmla="*/ 192 h 905"/>
                <a:gd name="T10" fmla="*/ 15 w 1300"/>
                <a:gd name="T11" fmla="*/ 499 h 905"/>
                <a:gd name="T12" fmla="*/ 0 w 1300"/>
                <a:gd name="T13" fmla="*/ 376 h 905"/>
                <a:gd name="T14" fmla="*/ 15 w 1300"/>
                <a:gd name="T15" fmla="*/ 560 h 905"/>
                <a:gd name="T16" fmla="*/ 0 w 1300"/>
                <a:gd name="T17" fmla="*/ 683 h 905"/>
                <a:gd name="T18" fmla="*/ 15 w 1300"/>
                <a:gd name="T19" fmla="*/ 560 h 905"/>
                <a:gd name="T20" fmla="*/ 15 w 1300"/>
                <a:gd name="T21" fmla="*/ 867 h 905"/>
                <a:gd name="T22" fmla="*/ 0 w 1300"/>
                <a:gd name="T23" fmla="*/ 744 h 905"/>
                <a:gd name="T24" fmla="*/ 38 w 1300"/>
                <a:gd name="T25" fmla="*/ 890 h 905"/>
                <a:gd name="T26" fmla="*/ 161 w 1300"/>
                <a:gd name="T27" fmla="*/ 905 h 905"/>
                <a:gd name="T28" fmla="*/ 38 w 1300"/>
                <a:gd name="T29" fmla="*/ 890 h 905"/>
                <a:gd name="T30" fmla="*/ 344 w 1300"/>
                <a:gd name="T31" fmla="*/ 890 h 905"/>
                <a:gd name="T32" fmla="*/ 222 w 1300"/>
                <a:gd name="T33" fmla="*/ 905 h 905"/>
                <a:gd name="T34" fmla="*/ 405 w 1300"/>
                <a:gd name="T35" fmla="*/ 890 h 905"/>
                <a:gd name="T36" fmla="*/ 528 w 1300"/>
                <a:gd name="T37" fmla="*/ 905 h 905"/>
                <a:gd name="T38" fmla="*/ 405 w 1300"/>
                <a:gd name="T39" fmla="*/ 890 h 905"/>
                <a:gd name="T40" fmla="*/ 711 w 1300"/>
                <a:gd name="T41" fmla="*/ 890 h 905"/>
                <a:gd name="T42" fmla="*/ 589 w 1300"/>
                <a:gd name="T43" fmla="*/ 905 h 905"/>
                <a:gd name="T44" fmla="*/ 772 w 1300"/>
                <a:gd name="T45" fmla="*/ 890 h 905"/>
                <a:gd name="T46" fmla="*/ 895 w 1300"/>
                <a:gd name="T47" fmla="*/ 905 h 905"/>
                <a:gd name="T48" fmla="*/ 772 w 1300"/>
                <a:gd name="T49" fmla="*/ 890 h 905"/>
                <a:gd name="T50" fmla="*/ 1078 w 1300"/>
                <a:gd name="T51" fmla="*/ 890 h 905"/>
                <a:gd name="T52" fmla="*/ 956 w 1300"/>
                <a:gd name="T53" fmla="*/ 905 h 905"/>
                <a:gd name="T54" fmla="*/ 1140 w 1300"/>
                <a:gd name="T55" fmla="*/ 890 h 905"/>
                <a:gd name="T56" fmla="*/ 1262 w 1300"/>
                <a:gd name="T57" fmla="*/ 905 h 905"/>
                <a:gd name="T58" fmla="*/ 1140 w 1300"/>
                <a:gd name="T59" fmla="*/ 890 h 905"/>
                <a:gd name="T60" fmla="*/ 1285 w 1300"/>
                <a:gd name="T61" fmla="*/ 744 h 905"/>
                <a:gd name="T62" fmla="*/ 1300 w 1300"/>
                <a:gd name="T63" fmla="*/ 867 h 905"/>
                <a:gd name="T64" fmla="*/ 1285 w 1300"/>
                <a:gd name="T65" fmla="*/ 683 h 905"/>
                <a:gd name="T66" fmla="*/ 1300 w 1300"/>
                <a:gd name="T67" fmla="*/ 560 h 905"/>
                <a:gd name="T68" fmla="*/ 1285 w 1300"/>
                <a:gd name="T69" fmla="*/ 683 h 905"/>
                <a:gd name="T70" fmla="*/ 1285 w 1300"/>
                <a:gd name="T71" fmla="*/ 376 h 905"/>
                <a:gd name="T72" fmla="*/ 1300 w 1300"/>
                <a:gd name="T73" fmla="*/ 499 h 905"/>
                <a:gd name="T74" fmla="*/ 1285 w 1300"/>
                <a:gd name="T75" fmla="*/ 315 h 905"/>
                <a:gd name="T76" fmla="*/ 1300 w 1300"/>
                <a:gd name="T77" fmla="*/ 192 h 905"/>
                <a:gd name="T78" fmla="*/ 1285 w 1300"/>
                <a:gd name="T79" fmla="*/ 315 h 905"/>
                <a:gd name="T80" fmla="*/ 1285 w 1300"/>
                <a:gd name="T81" fmla="*/ 8 h 905"/>
                <a:gd name="T82" fmla="*/ 1293 w 1300"/>
                <a:gd name="T83" fmla="*/ 15 h 905"/>
                <a:gd name="T84" fmla="*/ 1300 w 1300"/>
                <a:gd name="T85" fmla="*/ 0 h 905"/>
                <a:gd name="T86" fmla="*/ 1285 w 1300"/>
                <a:gd name="T87" fmla="*/ 130 h 905"/>
                <a:gd name="T88" fmla="*/ 1109 w 1300"/>
                <a:gd name="T89" fmla="*/ 15 h 905"/>
                <a:gd name="T90" fmla="*/ 1231 w 1300"/>
                <a:gd name="T91" fmla="*/ 0 h 905"/>
                <a:gd name="T92" fmla="*/ 1048 w 1300"/>
                <a:gd name="T93" fmla="*/ 15 h 905"/>
                <a:gd name="T94" fmla="*/ 925 w 1300"/>
                <a:gd name="T95" fmla="*/ 0 h 905"/>
                <a:gd name="T96" fmla="*/ 1048 w 1300"/>
                <a:gd name="T97" fmla="*/ 15 h 905"/>
                <a:gd name="T98" fmla="*/ 742 w 1300"/>
                <a:gd name="T99" fmla="*/ 15 h 905"/>
                <a:gd name="T100" fmla="*/ 864 w 1300"/>
                <a:gd name="T101" fmla="*/ 0 h 905"/>
                <a:gd name="T102" fmla="*/ 681 w 1300"/>
                <a:gd name="T103" fmla="*/ 15 h 905"/>
                <a:gd name="T104" fmla="*/ 558 w 1300"/>
                <a:gd name="T105" fmla="*/ 0 h 905"/>
                <a:gd name="T106" fmla="*/ 681 w 1300"/>
                <a:gd name="T107" fmla="*/ 15 h 905"/>
                <a:gd name="T108" fmla="*/ 375 w 1300"/>
                <a:gd name="T109" fmla="*/ 15 h 905"/>
                <a:gd name="T110" fmla="*/ 497 w 1300"/>
                <a:gd name="T111" fmla="*/ 0 h 905"/>
                <a:gd name="T112" fmla="*/ 314 w 1300"/>
                <a:gd name="T113" fmla="*/ 15 h 905"/>
                <a:gd name="T114" fmla="*/ 191 w 1300"/>
                <a:gd name="T115" fmla="*/ 0 h 905"/>
                <a:gd name="T116" fmla="*/ 314 w 1300"/>
                <a:gd name="T117" fmla="*/ 15 h 905"/>
                <a:gd name="T118" fmla="*/ 8 w 1300"/>
                <a:gd name="T119" fmla="*/ 15 h 905"/>
                <a:gd name="T120" fmla="*/ 130 w 1300"/>
                <a:gd name="T12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0" h="905">
                  <a:moveTo>
                    <a:pt x="15" y="8"/>
                  </a:moveTo>
                  <a:lnTo>
                    <a:pt x="15" y="130"/>
                  </a:lnTo>
                  <a:lnTo>
                    <a:pt x="0" y="130"/>
                  </a:lnTo>
                  <a:lnTo>
                    <a:pt x="0" y="8"/>
                  </a:lnTo>
                  <a:lnTo>
                    <a:pt x="15" y="8"/>
                  </a:lnTo>
                  <a:close/>
                  <a:moveTo>
                    <a:pt x="15" y="192"/>
                  </a:moveTo>
                  <a:lnTo>
                    <a:pt x="15" y="315"/>
                  </a:lnTo>
                  <a:lnTo>
                    <a:pt x="0" y="315"/>
                  </a:lnTo>
                  <a:lnTo>
                    <a:pt x="0" y="192"/>
                  </a:lnTo>
                  <a:lnTo>
                    <a:pt x="15" y="192"/>
                  </a:lnTo>
                  <a:close/>
                  <a:moveTo>
                    <a:pt x="15" y="376"/>
                  </a:moveTo>
                  <a:lnTo>
                    <a:pt x="15" y="499"/>
                  </a:lnTo>
                  <a:lnTo>
                    <a:pt x="0" y="499"/>
                  </a:lnTo>
                  <a:lnTo>
                    <a:pt x="0" y="376"/>
                  </a:lnTo>
                  <a:lnTo>
                    <a:pt x="15" y="376"/>
                  </a:lnTo>
                  <a:close/>
                  <a:moveTo>
                    <a:pt x="15" y="560"/>
                  </a:moveTo>
                  <a:lnTo>
                    <a:pt x="15" y="683"/>
                  </a:lnTo>
                  <a:lnTo>
                    <a:pt x="0" y="683"/>
                  </a:lnTo>
                  <a:lnTo>
                    <a:pt x="0" y="560"/>
                  </a:lnTo>
                  <a:lnTo>
                    <a:pt x="15" y="560"/>
                  </a:lnTo>
                  <a:close/>
                  <a:moveTo>
                    <a:pt x="15" y="744"/>
                  </a:moveTo>
                  <a:lnTo>
                    <a:pt x="15" y="867"/>
                  </a:lnTo>
                  <a:lnTo>
                    <a:pt x="0" y="867"/>
                  </a:lnTo>
                  <a:lnTo>
                    <a:pt x="0" y="744"/>
                  </a:lnTo>
                  <a:lnTo>
                    <a:pt x="15" y="744"/>
                  </a:lnTo>
                  <a:close/>
                  <a:moveTo>
                    <a:pt x="38" y="890"/>
                  </a:moveTo>
                  <a:lnTo>
                    <a:pt x="161" y="890"/>
                  </a:lnTo>
                  <a:lnTo>
                    <a:pt x="161" y="905"/>
                  </a:lnTo>
                  <a:lnTo>
                    <a:pt x="38" y="905"/>
                  </a:lnTo>
                  <a:lnTo>
                    <a:pt x="38" y="890"/>
                  </a:lnTo>
                  <a:close/>
                  <a:moveTo>
                    <a:pt x="222" y="890"/>
                  </a:moveTo>
                  <a:lnTo>
                    <a:pt x="344" y="890"/>
                  </a:lnTo>
                  <a:lnTo>
                    <a:pt x="344" y="905"/>
                  </a:lnTo>
                  <a:lnTo>
                    <a:pt x="222" y="905"/>
                  </a:lnTo>
                  <a:lnTo>
                    <a:pt x="222" y="890"/>
                  </a:lnTo>
                  <a:close/>
                  <a:moveTo>
                    <a:pt x="405" y="890"/>
                  </a:moveTo>
                  <a:lnTo>
                    <a:pt x="528" y="890"/>
                  </a:lnTo>
                  <a:lnTo>
                    <a:pt x="528" y="905"/>
                  </a:lnTo>
                  <a:lnTo>
                    <a:pt x="405" y="905"/>
                  </a:lnTo>
                  <a:lnTo>
                    <a:pt x="405" y="890"/>
                  </a:lnTo>
                  <a:close/>
                  <a:moveTo>
                    <a:pt x="589" y="890"/>
                  </a:moveTo>
                  <a:lnTo>
                    <a:pt x="711" y="890"/>
                  </a:lnTo>
                  <a:lnTo>
                    <a:pt x="711" y="905"/>
                  </a:lnTo>
                  <a:lnTo>
                    <a:pt x="589" y="905"/>
                  </a:lnTo>
                  <a:lnTo>
                    <a:pt x="589" y="890"/>
                  </a:lnTo>
                  <a:close/>
                  <a:moveTo>
                    <a:pt x="772" y="890"/>
                  </a:moveTo>
                  <a:lnTo>
                    <a:pt x="895" y="890"/>
                  </a:lnTo>
                  <a:lnTo>
                    <a:pt x="895" y="905"/>
                  </a:lnTo>
                  <a:lnTo>
                    <a:pt x="772" y="905"/>
                  </a:lnTo>
                  <a:lnTo>
                    <a:pt x="772" y="890"/>
                  </a:lnTo>
                  <a:close/>
                  <a:moveTo>
                    <a:pt x="956" y="890"/>
                  </a:moveTo>
                  <a:lnTo>
                    <a:pt x="1078" y="890"/>
                  </a:lnTo>
                  <a:lnTo>
                    <a:pt x="1078" y="905"/>
                  </a:lnTo>
                  <a:lnTo>
                    <a:pt x="956" y="905"/>
                  </a:lnTo>
                  <a:lnTo>
                    <a:pt x="956" y="890"/>
                  </a:lnTo>
                  <a:close/>
                  <a:moveTo>
                    <a:pt x="1140" y="890"/>
                  </a:moveTo>
                  <a:lnTo>
                    <a:pt x="1262" y="890"/>
                  </a:lnTo>
                  <a:lnTo>
                    <a:pt x="1262" y="905"/>
                  </a:lnTo>
                  <a:lnTo>
                    <a:pt x="1140" y="905"/>
                  </a:lnTo>
                  <a:lnTo>
                    <a:pt x="1140" y="890"/>
                  </a:lnTo>
                  <a:close/>
                  <a:moveTo>
                    <a:pt x="1285" y="867"/>
                  </a:moveTo>
                  <a:lnTo>
                    <a:pt x="1285" y="744"/>
                  </a:lnTo>
                  <a:lnTo>
                    <a:pt x="1300" y="744"/>
                  </a:lnTo>
                  <a:lnTo>
                    <a:pt x="1300" y="867"/>
                  </a:lnTo>
                  <a:lnTo>
                    <a:pt x="1285" y="867"/>
                  </a:lnTo>
                  <a:close/>
                  <a:moveTo>
                    <a:pt x="1285" y="683"/>
                  </a:moveTo>
                  <a:lnTo>
                    <a:pt x="1285" y="560"/>
                  </a:lnTo>
                  <a:lnTo>
                    <a:pt x="1300" y="560"/>
                  </a:lnTo>
                  <a:lnTo>
                    <a:pt x="1300" y="683"/>
                  </a:lnTo>
                  <a:lnTo>
                    <a:pt x="1285" y="683"/>
                  </a:lnTo>
                  <a:close/>
                  <a:moveTo>
                    <a:pt x="1285" y="499"/>
                  </a:moveTo>
                  <a:lnTo>
                    <a:pt x="1285" y="376"/>
                  </a:lnTo>
                  <a:lnTo>
                    <a:pt x="1300" y="376"/>
                  </a:lnTo>
                  <a:lnTo>
                    <a:pt x="1300" y="499"/>
                  </a:lnTo>
                  <a:lnTo>
                    <a:pt x="1285" y="499"/>
                  </a:lnTo>
                  <a:close/>
                  <a:moveTo>
                    <a:pt x="1285" y="315"/>
                  </a:moveTo>
                  <a:lnTo>
                    <a:pt x="1285" y="192"/>
                  </a:lnTo>
                  <a:lnTo>
                    <a:pt x="1300" y="192"/>
                  </a:lnTo>
                  <a:lnTo>
                    <a:pt x="1300" y="315"/>
                  </a:lnTo>
                  <a:lnTo>
                    <a:pt x="1285" y="315"/>
                  </a:lnTo>
                  <a:close/>
                  <a:moveTo>
                    <a:pt x="1285" y="130"/>
                  </a:moveTo>
                  <a:lnTo>
                    <a:pt x="1285" y="8"/>
                  </a:lnTo>
                  <a:lnTo>
                    <a:pt x="1293" y="15"/>
                  </a:lnTo>
                  <a:lnTo>
                    <a:pt x="1293" y="15"/>
                  </a:lnTo>
                  <a:lnTo>
                    <a:pt x="1293" y="0"/>
                  </a:lnTo>
                  <a:lnTo>
                    <a:pt x="1300" y="0"/>
                  </a:lnTo>
                  <a:lnTo>
                    <a:pt x="1300" y="130"/>
                  </a:lnTo>
                  <a:lnTo>
                    <a:pt x="1285" y="130"/>
                  </a:lnTo>
                  <a:close/>
                  <a:moveTo>
                    <a:pt x="1231" y="15"/>
                  </a:moveTo>
                  <a:lnTo>
                    <a:pt x="1109" y="15"/>
                  </a:lnTo>
                  <a:lnTo>
                    <a:pt x="1109" y="0"/>
                  </a:lnTo>
                  <a:lnTo>
                    <a:pt x="1231" y="0"/>
                  </a:lnTo>
                  <a:lnTo>
                    <a:pt x="1231" y="15"/>
                  </a:lnTo>
                  <a:close/>
                  <a:moveTo>
                    <a:pt x="1048" y="15"/>
                  </a:moveTo>
                  <a:lnTo>
                    <a:pt x="925" y="15"/>
                  </a:lnTo>
                  <a:lnTo>
                    <a:pt x="925" y="0"/>
                  </a:lnTo>
                  <a:lnTo>
                    <a:pt x="1048" y="0"/>
                  </a:lnTo>
                  <a:lnTo>
                    <a:pt x="1048" y="15"/>
                  </a:lnTo>
                  <a:close/>
                  <a:moveTo>
                    <a:pt x="864" y="15"/>
                  </a:moveTo>
                  <a:lnTo>
                    <a:pt x="742" y="15"/>
                  </a:lnTo>
                  <a:lnTo>
                    <a:pt x="742" y="0"/>
                  </a:lnTo>
                  <a:lnTo>
                    <a:pt x="864" y="0"/>
                  </a:lnTo>
                  <a:lnTo>
                    <a:pt x="864" y="15"/>
                  </a:lnTo>
                  <a:close/>
                  <a:moveTo>
                    <a:pt x="681" y="15"/>
                  </a:moveTo>
                  <a:lnTo>
                    <a:pt x="558" y="15"/>
                  </a:lnTo>
                  <a:lnTo>
                    <a:pt x="558" y="0"/>
                  </a:lnTo>
                  <a:lnTo>
                    <a:pt x="681" y="0"/>
                  </a:lnTo>
                  <a:lnTo>
                    <a:pt x="681" y="15"/>
                  </a:lnTo>
                  <a:close/>
                  <a:moveTo>
                    <a:pt x="497" y="15"/>
                  </a:moveTo>
                  <a:lnTo>
                    <a:pt x="375" y="15"/>
                  </a:lnTo>
                  <a:lnTo>
                    <a:pt x="375" y="0"/>
                  </a:lnTo>
                  <a:lnTo>
                    <a:pt x="497" y="0"/>
                  </a:lnTo>
                  <a:lnTo>
                    <a:pt x="497" y="15"/>
                  </a:lnTo>
                  <a:close/>
                  <a:moveTo>
                    <a:pt x="314" y="15"/>
                  </a:moveTo>
                  <a:lnTo>
                    <a:pt x="191" y="15"/>
                  </a:lnTo>
                  <a:lnTo>
                    <a:pt x="191" y="0"/>
                  </a:lnTo>
                  <a:lnTo>
                    <a:pt x="314" y="0"/>
                  </a:lnTo>
                  <a:lnTo>
                    <a:pt x="314" y="15"/>
                  </a:lnTo>
                  <a:close/>
                  <a:moveTo>
                    <a:pt x="130" y="15"/>
                  </a:moveTo>
                  <a:lnTo>
                    <a:pt x="8" y="15"/>
                  </a:lnTo>
                  <a:lnTo>
                    <a:pt x="8" y="0"/>
                  </a:lnTo>
                  <a:lnTo>
                    <a:pt x="130" y="0"/>
                  </a:lnTo>
                  <a:lnTo>
                    <a:pt x="130" y="15"/>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99"/>
            <p:cNvSpPr>
              <a:spLocks noEditPoints="1"/>
            </p:cNvSpPr>
            <p:nvPr/>
          </p:nvSpPr>
          <p:spPr bwMode="auto">
            <a:xfrm>
              <a:off x="1503" y="3434"/>
              <a:ext cx="1368" cy="637"/>
            </a:xfrm>
            <a:custGeom>
              <a:avLst/>
              <a:gdLst>
                <a:gd name="T0" fmla="*/ 15 w 1368"/>
                <a:gd name="T1" fmla="*/ 130 h 637"/>
                <a:gd name="T2" fmla="*/ 0 w 1368"/>
                <a:gd name="T3" fmla="*/ 7 h 637"/>
                <a:gd name="T4" fmla="*/ 15 w 1368"/>
                <a:gd name="T5" fmla="*/ 191 h 637"/>
                <a:gd name="T6" fmla="*/ 0 w 1368"/>
                <a:gd name="T7" fmla="*/ 314 h 637"/>
                <a:gd name="T8" fmla="*/ 15 w 1368"/>
                <a:gd name="T9" fmla="*/ 191 h 637"/>
                <a:gd name="T10" fmla="*/ 15 w 1368"/>
                <a:gd name="T11" fmla="*/ 498 h 637"/>
                <a:gd name="T12" fmla="*/ 0 w 1368"/>
                <a:gd name="T13" fmla="*/ 376 h 637"/>
                <a:gd name="T14" fmla="*/ 15 w 1368"/>
                <a:gd name="T15" fmla="*/ 560 h 637"/>
                <a:gd name="T16" fmla="*/ 7 w 1368"/>
                <a:gd name="T17" fmla="*/ 621 h 637"/>
                <a:gd name="T18" fmla="*/ 61 w 1368"/>
                <a:gd name="T19" fmla="*/ 637 h 637"/>
                <a:gd name="T20" fmla="*/ 0 w 1368"/>
                <a:gd name="T21" fmla="*/ 560 h 637"/>
                <a:gd name="T22" fmla="*/ 122 w 1368"/>
                <a:gd name="T23" fmla="*/ 621 h 637"/>
                <a:gd name="T24" fmla="*/ 245 w 1368"/>
                <a:gd name="T25" fmla="*/ 637 h 637"/>
                <a:gd name="T26" fmla="*/ 122 w 1368"/>
                <a:gd name="T27" fmla="*/ 621 h 637"/>
                <a:gd name="T28" fmla="*/ 428 w 1368"/>
                <a:gd name="T29" fmla="*/ 621 h 637"/>
                <a:gd name="T30" fmla="*/ 306 w 1368"/>
                <a:gd name="T31" fmla="*/ 637 h 637"/>
                <a:gd name="T32" fmla="*/ 489 w 1368"/>
                <a:gd name="T33" fmla="*/ 621 h 637"/>
                <a:gd name="T34" fmla="*/ 612 w 1368"/>
                <a:gd name="T35" fmla="*/ 637 h 637"/>
                <a:gd name="T36" fmla="*/ 489 w 1368"/>
                <a:gd name="T37" fmla="*/ 621 h 637"/>
                <a:gd name="T38" fmla="*/ 795 w 1368"/>
                <a:gd name="T39" fmla="*/ 621 h 637"/>
                <a:gd name="T40" fmla="*/ 673 w 1368"/>
                <a:gd name="T41" fmla="*/ 637 h 637"/>
                <a:gd name="T42" fmla="*/ 856 w 1368"/>
                <a:gd name="T43" fmla="*/ 621 h 637"/>
                <a:gd name="T44" fmla="*/ 979 w 1368"/>
                <a:gd name="T45" fmla="*/ 637 h 637"/>
                <a:gd name="T46" fmla="*/ 856 w 1368"/>
                <a:gd name="T47" fmla="*/ 621 h 637"/>
                <a:gd name="T48" fmla="*/ 1162 w 1368"/>
                <a:gd name="T49" fmla="*/ 621 h 637"/>
                <a:gd name="T50" fmla="*/ 1040 w 1368"/>
                <a:gd name="T51" fmla="*/ 637 h 637"/>
                <a:gd name="T52" fmla="*/ 1224 w 1368"/>
                <a:gd name="T53" fmla="*/ 621 h 637"/>
                <a:gd name="T54" fmla="*/ 1346 w 1368"/>
                <a:gd name="T55" fmla="*/ 637 h 637"/>
                <a:gd name="T56" fmla="*/ 1224 w 1368"/>
                <a:gd name="T57" fmla="*/ 621 h 637"/>
                <a:gd name="T58" fmla="*/ 1353 w 1368"/>
                <a:gd name="T59" fmla="*/ 459 h 637"/>
                <a:gd name="T60" fmla="*/ 1368 w 1368"/>
                <a:gd name="T61" fmla="*/ 582 h 637"/>
                <a:gd name="T62" fmla="*/ 1353 w 1368"/>
                <a:gd name="T63" fmla="*/ 398 h 637"/>
                <a:gd name="T64" fmla="*/ 1368 w 1368"/>
                <a:gd name="T65" fmla="*/ 275 h 637"/>
                <a:gd name="T66" fmla="*/ 1353 w 1368"/>
                <a:gd name="T67" fmla="*/ 398 h 637"/>
                <a:gd name="T68" fmla="*/ 1353 w 1368"/>
                <a:gd name="T69" fmla="*/ 91 h 637"/>
                <a:gd name="T70" fmla="*/ 1368 w 1368"/>
                <a:gd name="T71" fmla="*/ 214 h 637"/>
                <a:gd name="T72" fmla="*/ 1353 w 1368"/>
                <a:gd name="T73" fmla="*/ 30 h 637"/>
                <a:gd name="T74" fmla="*/ 1361 w 1368"/>
                <a:gd name="T75" fmla="*/ 15 h 637"/>
                <a:gd name="T76" fmla="*/ 1261 w 1368"/>
                <a:gd name="T77" fmla="*/ 0 h 637"/>
                <a:gd name="T78" fmla="*/ 1368 w 1368"/>
                <a:gd name="T79" fmla="*/ 30 h 637"/>
                <a:gd name="T80" fmla="*/ 1199 w 1368"/>
                <a:gd name="T81" fmla="*/ 15 h 637"/>
                <a:gd name="T82" fmla="*/ 1077 w 1368"/>
                <a:gd name="T83" fmla="*/ 0 h 637"/>
                <a:gd name="T84" fmla="*/ 1199 w 1368"/>
                <a:gd name="T85" fmla="*/ 15 h 637"/>
                <a:gd name="T86" fmla="*/ 893 w 1368"/>
                <a:gd name="T87" fmla="*/ 15 h 637"/>
                <a:gd name="T88" fmla="*/ 1016 w 1368"/>
                <a:gd name="T89" fmla="*/ 0 h 637"/>
                <a:gd name="T90" fmla="*/ 832 w 1368"/>
                <a:gd name="T91" fmla="*/ 15 h 637"/>
                <a:gd name="T92" fmla="*/ 710 w 1368"/>
                <a:gd name="T93" fmla="*/ 0 h 637"/>
                <a:gd name="T94" fmla="*/ 832 w 1368"/>
                <a:gd name="T95" fmla="*/ 15 h 637"/>
                <a:gd name="T96" fmla="*/ 526 w 1368"/>
                <a:gd name="T97" fmla="*/ 15 h 637"/>
                <a:gd name="T98" fmla="*/ 649 w 1368"/>
                <a:gd name="T99" fmla="*/ 0 h 637"/>
                <a:gd name="T100" fmla="*/ 465 w 1368"/>
                <a:gd name="T101" fmla="*/ 15 h 637"/>
                <a:gd name="T102" fmla="*/ 343 w 1368"/>
                <a:gd name="T103" fmla="*/ 0 h 637"/>
                <a:gd name="T104" fmla="*/ 465 w 1368"/>
                <a:gd name="T105" fmla="*/ 15 h 637"/>
                <a:gd name="T106" fmla="*/ 159 w 1368"/>
                <a:gd name="T107" fmla="*/ 15 h 637"/>
                <a:gd name="T108" fmla="*/ 281 w 1368"/>
                <a:gd name="T109" fmla="*/ 0 h 637"/>
                <a:gd name="T110" fmla="*/ 98 w 1368"/>
                <a:gd name="T111" fmla="*/ 15 h 637"/>
                <a:gd name="T112" fmla="*/ 7 w 1368"/>
                <a:gd name="T113" fmla="*/ 0 h 637"/>
                <a:gd name="T114" fmla="*/ 98 w 1368"/>
                <a:gd name="T115" fmla="*/ 15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8" h="637">
                  <a:moveTo>
                    <a:pt x="15" y="7"/>
                  </a:moveTo>
                  <a:lnTo>
                    <a:pt x="15" y="130"/>
                  </a:lnTo>
                  <a:lnTo>
                    <a:pt x="0" y="130"/>
                  </a:lnTo>
                  <a:lnTo>
                    <a:pt x="0" y="7"/>
                  </a:lnTo>
                  <a:lnTo>
                    <a:pt x="15" y="7"/>
                  </a:lnTo>
                  <a:close/>
                  <a:moveTo>
                    <a:pt x="15" y="191"/>
                  </a:moveTo>
                  <a:lnTo>
                    <a:pt x="15" y="314"/>
                  </a:lnTo>
                  <a:lnTo>
                    <a:pt x="0" y="314"/>
                  </a:lnTo>
                  <a:lnTo>
                    <a:pt x="0" y="191"/>
                  </a:lnTo>
                  <a:lnTo>
                    <a:pt x="15" y="191"/>
                  </a:lnTo>
                  <a:close/>
                  <a:moveTo>
                    <a:pt x="15" y="376"/>
                  </a:moveTo>
                  <a:lnTo>
                    <a:pt x="15" y="498"/>
                  </a:lnTo>
                  <a:lnTo>
                    <a:pt x="0" y="498"/>
                  </a:lnTo>
                  <a:lnTo>
                    <a:pt x="0" y="376"/>
                  </a:lnTo>
                  <a:lnTo>
                    <a:pt x="15" y="376"/>
                  </a:lnTo>
                  <a:close/>
                  <a:moveTo>
                    <a:pt x="15" y="560"/>
                  </a:moveTo>
                  <a:lnTo>
                    <a:pt x="15" y="629"/>
                  </a:lnTo>
                  <a:lnTo>
                    <a:pt x="7" y="621"/>
                  </a:lnTo>
                  <a:lnTo>
                    <a:pt x="61" y="621"/>
                  </a:lnTo>
                  <a:lnTo>
                    <a:pt x="61" y="637"/>
                  </a:lnTo>
                  <a:lnTo>
                    <a:pt x="0" y="637"/>
                  </a:lnTo>
                  <a:lnTo>
                    <a:pt x="0" y="560"/>
                  </a:lnTo>
                  <a:lnTo>
                    <a:pt x="15" y="560"/>
                  </a:lnTo>
                  <a:close/>
                  <a:moveTo>
                    <a:pt x="122" y="621"/>
                  </a:moveTo>
                  <a:lnTo>
                    <a:pt x="245" y="621"/>
                  </a:lnTo>
                  <a:lnTo>
                    <a:pt x="245" y="637"/>
                  </a:lnTo>
                  <a:lnTo>
                    <a:pt x="122" y="637"/>
                  </a:lnTo>
                  <a:lnTo>
                    <a:pt x="122" y="621"/>
                  </a:lnTo>
                  <a:close/>
                  <a:moveTo>
                    <a:pt x="306" y="621"/>
                  </a:moveTo>
                  <a:lnTo>
                    <a:pt x="428" y="621"/>
                  </a:lnTo>
                  <a:lnTo>
                    <a:pt x="428" y="637"/>
                  </a:lnTo>
                  <a:lnTo>
                    <a:pt x="306" y="637"/>
                  </a:lnTo>
                  <a:lnTo>
                    <a:pt x="306" y="621"/>
                  </a:lnTo>
                  <a:close/>
                  <a:moveTo>
                    <a:pt x="489" y="621"/>
                  </a:moveTo>
                  <a:lnTo>
                    <a:pt x="612" y="621"/>
                  </a:lnTo>
                  <a:lnTo>
                    <a:pt x="612" y="637"/>
                  </a:lnTo>
                  <a:lnTo>
                    <a:pt x="489" y="637"/>
                  </a:lnTo>
                  <a:lnTo>
                    <a:pt x="489" y="621"/>
                  </a:lnTo>
                  <a:close/>
                  <a:moveTo>
                    <a:pt x="673" y="621"/>
                  </a:moveTo>
                  <a:lnTo>
                    <a:pt x="795" y="621"/>
                  </a:lnTo>
                  <a:lnTo>
                    <a:pt x="795" y="637"/>
                  </a:lnTo>
                  <a:lnTo>
                    <a:pt x="673" y="637"/>
                  </a:lnTo>
                  <a:lnTo>
                    <a:pt x="673" y="621"/>
                  </a:lnTo>
                  <a:close/>
                  <a:moveTo>
                    <a:pt x="856" y="621"/>
                  </a:moveTo>
                  <a:lnTo>
                    <a:pt x="979" y="621"/>
                  </a:lnTo>
                  <a:lnTo>
                    <a:pt x="979" y="637"/>
                  </a:lnTo>
                  <a:lnTo>
                    <a:pt x="856" y="637"/>
                  </a:lnTo>
                  <a:lnTo>
                    <a:pt x="856" y="621"/>
                  </a:lnTo>
                  <a:close/>
                  <a:moveTo>
                    <a:pt x="1040" y="621"/>
                  </a:moveTo>
                  <a:lnTo>
                    <a:pt x="1162" y="621"/>
                  </a:lnTo>
                  <a:lnTo>
                    <a:pt x="1162" y="637"/>
                  </a:lnTo>
                  <a:lnTo>
                    <a:pt x="1040" y="637"/>
                  </a:lnTo>
                  <a:lnTo>
                    <a:pt x="1040" y="621"/>
                  </a:lnTo>
                  <a:close/>
                  <a:moveTo>
                    <a:pt x="1224" y="621"/>
                  </a:moveTo>
                  <a:lnTo>
                    <a:pt x="1346" y="621"/>
                  </a:lnTo>
                  <a:lnTo>
                    <a:pt x="1346" y="637"/>
                  </a:lnTo>
                  <a:lnTo>
                    <a:pt x="1224" y="637"/>
                  </a:lnTo>
                  <a:lnTo>
                    <a:pt x="1224" y="621"/>
                  </a:lnTo>
                  <a:close/>
                  <a:moveTo>
                    <a:pt x="1353" y="582"/>
                  </a:moveTo>
                  <a:lnTo>
                    <a:pt x="1353" y="459"/>
                  </a:lnTo>
                  <a:lnTo>
                    <a:pt x="1368" y="459"/>
                  </a:lnTo>
                  <a:lnTo>
                    <a:pt x="1368" y="582"/>
                  </a:lnTo>
                  <a:lnTo>
                    <a:pt x="1353" y="582"/>
                  </a:lnTo>
                  <a:close/>
                  <a:moveTo>
                    <a:pt x="1353" y="398"/>
                  </a:moveTo>
                  <a:lnTo>
                    <a:pt x="1353" y="275"/>
                  </a:lnTo>
                  <a:lnTo>
                    <a:pt x="1368" y="275"/>
                  </a:lnTo>
                  <a:lnTo>
                    <a:pt x="1368" y="398"/>
                  </a:lnTo>
                  <a:lnTo>
                    <a:pt x="1353" y="398"/>
                  </a:lnTo>
                  <a:close/>
                  <a:moveTo>
                    <a:pt x="1353" y="214"/>
                  </a:moveTo>
                  <a:lnTo>
                    <a:pt x="1353" y="91"/>
                  </a:lnTo>
                  <a:lnTo>
                    <a:pt x="1368" y="91"/>
                  </a:lnTo>
                  <a:lnTo>
                    <a:pt x="1368" y="214"/>
                  </a:lnTo>
                  <a:lnTo>
                    <a:pt x="1353" y="214"/>
                  </a:lnTo>
                  <a:close/>
                  <a:moveTo>
                    <a:pt x="1353" y="30"/>
                  </a:moveTo>
                  <a:lnTo>
                    <a:pt x="1353" y="7"/>
                  </a:lnTo>
                  <a:lnTo>
                    <a:pt x="1361" y="15"/>
                  </a:lnTo>
                  <a:lnTo>
                    <a:pt x="1261" y="15"/>
                  </a:lnTo>
                  <a:lnTo>
                    <a:pt x="1261" y="0"/>
                  </a:lnTo>
                  <a:lnTo>
                    <a:pt x="1368" y="0"/>
                  </a:lnTo>
                  <a:lnTo>
                    <a:pt x="1368" y="30"/>
                  </a:lnTo>
                  <a:lnTo>
                    <a:pt x="1353" y="30"/>
                  </a:lnTo>
                  <a:close/>
                  <a:moveTo>
                    <a:pt x="1199" y="15"/>
                  </a:moveTo>
                  <a:lnTo>
                    <a:pt x="1077" y="15"/>
                  </a:lnTo>
                  <a:lnTo>
                    <a:pt x="1077" y="0"/>
                  </a:lnTo>
                  <a:lnTo>
                    <a:pt x="1199" y="0"/>
                  </a:lnTo>
                  <a:lnTo>
                    <a:pt x="1199" y="15"/>
                  </a:lnTo>
                  <a:close/>
                  <a:moveTo>
                    <a:pt x="1016" y="15"/>
                  </a:moveTo>
                  <a:lnTo>
                    <a:pt x="893" y="15"/>
                  </a:lnTo>
                  <a:lnTo>
                    <a:pt x="893" y="0"/>
                  </a:lnTo>
                  <a:lnTo>
                    <a:pt x="1016" y="0"/>
                  </a:lnTo>
                  <a:lnTo>
                    <a:pt x="1016" y="15"/>
                  </a:lnTo>
                  <a:close/>
                  <a:moveTo>
                    <a:pt x="832" y="15"/>
                  </a:moveTo>
                  <a:lnTo>
                    <a:pt x="710" y="15"/>
                  </a:lnTo>
                  <a:lnTo>
                    <a:pt x="710" y="0"/>
                  </a:lnTo>
                  <a:lnTo>
                    <a:pt x="832" y="0"/>
                  </a:lnTo>
                  <a:lnTo>
                    <a:pt x="832" y="15"/>
                  </a:lnTo>
                  <a:close/>
                  <a:moveTo>
                    <a:pt x="649" y="15"/>
                  </a:moveTo>
                  <a:lnTo>
                    <a:pt x="526" y="15"/>
                  </a:lnTo>
                  <a:lnTo>
                    <a:pt x="526" y="0"/>
                  </a:lnTo>
                  <a:lnTo>
                    <a:pt x="649" y="0"/>
                  </a:lnTo>
                  <a:lnTo>
                    <a:pt x="649" y="15"/>
                  </a:lnTo>
                  <a:close/>
                  <a:moveTo>
                    <a:pt x="465" y="15"/>
                  </a:moveTo>
                  <a:lnTo>
                    <a:pt x="343" y="15"/>
                  </a:lnTo>
                  <a:lnTo>
                    <a:pt x="343" y="0"/>
                  </a:lnTo>
                  <a:lnTo>
                    <a:pt x="465" y="0"/>
                  </a:lnTo>
                  <a:lnTo>
                    <a:pt x="465" y="15"/>
                  </a:lnTo>
                  <a:close/>
                  <a:moveTo>
                    <a:pt x="281" y="15"/>
                  </a:moveTo>
                  <a:lnTo>
                    <a:pt x="159" y="15"/>
                  </a:lnTo>
                  <a:lnTo>
                    <a:pt x="159" y="0"/>
                  </a:lnTo>
                  <a:lnTo>
                    <a:pt x="281" y="0"/>
                  </a:lnTo>
                  <a:lnTo>
                    <a:pt x="281" y="15"/>
                  </a:lnTo>
                  <a:close/>
                  <a:moveTo>
                    <a:pt x="98" y="15"/>
                  </a:moveTo>
                  <a:lnTo>
                    <a:pt x="7" y="15"/>
                  </a:lnTo>
                  <a:lnTo>
                    <a:pt x="7" y="0"/>
                  </a:lnTo>
                  <a:lnTo>
                    <a:pt x="98" y="0"/>
                  </a:lnTo>
                  <a:lnTo>
                    <a:pt x="98" y="15"/>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300"/>
            <p:cNvSpPr>
              <a:spLocks/>
            </p:cNvSpPr>
            <p:nvPr/>
          </p:nvSpPr>
          <p:spPr bwMode="auto">
            <a:xfrm>
              <a:off x="2145" y="1301"/>
              <a:ext cx="627" cy="451"/>
            </a:xfrm>
            <a:custGeom>
              <a:avLst/>
              <a:gdLst>
                <a:gd name="T0" fmla="*/ 197 w 1966"/>
                <a:gd name="T1" fmla="*/ 1410 h 1410"/>
                <a:gd name="T2" fmla="*/ 1769 w 1966"/>
                <a:gd name="T3" fmla="*/ 1410 h 1410"/>
                <a:gd name="T4" fmla="*/ 1966 w 1966"/>
                <a:gd name="T5" fmla="*/ 1214 h 1410"/>
                <a:gd name="T6" fmla="*/ 1966 w 1966"/>
                <a:gd name="T7" fmla="*/ 197 h 1410"/>
                <a:gd name="T8" fmla="*/ 1769 w 1966"/>
                <a:gd name="T9" fmla="*/ 0 h 1410"/>
                <a:gd name="T10" fmla="*/ 197 w 1966"/>
                <a:gd name="T11" fmla="*/ 0 h 1410"/>
                <a:gd name="T12" fmla="*/ 0 w 1966"/>
                <a:gd name="T13" fmla="*/ 197 h 1410"/>
                <a:gd name="T14" fmla="*/ 0 w 1966"/>
                <a:gd name="T15" fmla="*/ 1214 h 1410"/>
                <a:gd name="T16" fmla="*/ 197 w 1966"/>
                <a:gd name="T17" fmla="*/ 1410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6" h="1410">
                  <a:moveTo>
                    <a:pt x="197" y="1410"/>
                  </a:moveTo>
                  <a:lnTo>
                    <a:pt x="1769" y="1410"/>
                  </a:lnTo>
                  <a:cubicBezTo>
                    <a:pt x="1878" y="1410"/>
                    <a:pt x="1966" y="1322"/>
                    <a:pt x="1966" y="1214"/>
                  </a:cubicBezTo>
                  <a:lnTo>
                    <a:pt x="1966" y="197"/>
                  </a:lnTo>
                  <a:cubicBezTo>
                    <a:pt x="1966" y="88"/>
                    <a:pt x="1878" y="0"/>
                    <a:pt x="1769" y="0"/>
                  </a:cubicBezTo>
                  <a:lnTo>
                    <a:pt x="197" y="0"/>
                  </a:lnTo>
                  <a:cubicBezTo>
                    <a:pt x="88" y="0"/>
                    <a:pt x="0" y="88"/>
                    <a:pt x="0" y="197"/>
                  </a:cubicBezTo>
                  <a:lnTo>
                    <a:pt x="0" y="1214"/>
                  </a:lnTo>
                  <a:cubicBezTo>
                    <a:pt x="0" y="1322"/>
                    <a:pt x="88" y="1410"/>
                    <a:pt x="197" y="1410"/>
                  </a:cubicBezTo>
                  <a:close/>
                </a:path>
              </a:pathLst>
            </a:custGeom>
            <a:solidFill>
              <a:srgbClr val="ED6D4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301"/>
            <p:cNvSpPr>
              <a:spLocks/>
            </p:cNvSpPr>
            <p:nvPr/>
          </p:nvSpPr>
          <p:spPr bwMode="auto">
            <a:xfrm>
              <a:off x="2145" y="1301"/>
              <a:ext cx="627" cy="451"/>
            </a:xfrm>
            <a:custGeom>
              <a:avLst/>
              <a:gdLst>
                <a:gd name="T0" fmla="*/ 197 w 1966"/>
                <a:gd name="T1" fmla="*/ 1410 h 1410"/>
                <a:gd name="T2" fmla="*/ 1769 w 1966"/>
                <a:gd name="T3" fmla="*/ 1410 h 1410"/>
                <a:gd name="T4" fmla="*/ 1966 w 1966"/>
                <a:gd name="T5" fmla="*/ 1214 h 1410"/>
                <a:gd name="T6" fmla="*/ 1966 w 1966"/>
                <a:gd name="T7" fmla="*/ 197 h 1410"/>
                <a:gd name="T8" fmla="*/ 1769 w 1966"/>
                <a:gd name="T9" fmla="*/ 0 h 1410"/>
                <a:gd name="T10" fmla="*/ 197 w 1966"/>
                <a:gd name="T11" fmla="*/ 0 h 1410"/>
                <a:gd name="T12" fmla="*/ 0 w 1966"/>
                <a:gd name="T13" fmla="*/ 197 h 1410"/>
                <a:gd name="T14" fmla="*/ 0 w 1966"/>
                <a:gd name="T15" fmla="*/ 1214 h 1410"/>
                <a:gd name="T16" fmla="*/ 197 w 1966"/>
                <a:gd name="T17" fmla="*/ 1410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6" h="1410">
                  <a:moveTo>
                    <a:pt x="197" y="1410"/>
                  </a:moveTo>
                  <a:lnTo>
                    <a:pt x="1769" y="1410"/>
                  </a:lnTo>
                  <a:cubicBezTo>
                    <a:pt x="1878" y="1410"/>
                    <a:pt x="1966" y="1322"/>
                    <a:pt x="1966" y="1214"/>
                  </a:cubicBezTo>
                  <a:lnTo>
                    <a:pt x="1966" y="197"/>
                  </a:lnTo>
                  <a:cubicBezTo>
                    <a:pt x="1966" y="88"/>
                    <a:pt x="1878" y="0"/>
                    <a:pt x="1769" y="0"/>
                  </a:cubicBezTo>
                  <a:lnTo>
                    <a:pt x="197" y="0"/>
                  </a:lnTo>
                  <a:cubicBezTo>
                    <a:pt x="88" y="0"/>
                    <a:pt x="0" y="88"/>
                    <a:pt x="0" y="197"/>
                  </a:cubicBezTo>
                  <a:lnTo>
                    <a:pt x="0" y="1214"/>
                  </a:lnTo>
                  <a:cubicBezTo>
                    <a:pt x="0" y="1322"/>
                    <a:pt x="88" y="1410"/>
                    <a:pt x="197" y="1410"/>
                  </a:cubicBezTo>
                  <a:close/>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 name="Rectangle 302"/>
            <p:cNvSpPr>
              <a:spLocks noChangeArrowheads="1"/>
            </p:cNvSpPr>
            <p:nvPr/>
          </p:nvSpPr>
          <p:spPr bwMode="auto">
            <a:xfrm>
              <a:off x="2318" y="1409"/>
              <a:ext cx="31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anose="020B0604020202020204" pitchFamily="34" charset="0"/>
                </a:rPr>
                <a:t>Signal </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04" name="Rectangle 303"/>
            <p:cNvSpPr>
              <a:spLocks noChangeArrowheads="1"/>
            </p:cNvSpPr>
            <p:nvPr/>
          </p:nvSpPr>
          <p:spPr bwMode="auto">
            <a:xfrm>
              <a:off x="2204" y="1523"/>
              <a:ext cx="5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anose="020B0604020202020204" pitchFamily="34" charset="0"/>
                </a:rPr>
                <a:t>Processing</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05" name="Freeform 304"/>
            <p:cNvSpPr>
              <a:spLocks noEditPoints="1"/>
            </p:cNvSpPr>
            <p:nvPr/>
          </p:nvSpPr>
          <p:spPr bwMode="auto">
            <a:xfrm>
              <a:off x="4254" y="2433"/>
              <a:ext cx="779" cy="1404"/>
            </a:xfrm>
            <a:custGeom>
              <a:avLst/>
              <a:gdLst>
                <a:gd name="T0" fmla="*/ 15 w 779"/>
                <a:gd name="T1" fmla="*/ 131 h 1404"/>
                <a:gd name="T2" fmla="*/ 0 w 779"/>
                <a:gd name="T3" fmla="*/ 8 h 1404"/>
                <a:gd name="T4" fmla="*/ 15 w 779"/>
                <a:gd name="T5" fmla="*/ 192 h 1404"/>
                <a:gd name="T6" fmla="*/ 0 w 779"/>
                <a:gd name="T7" fmla="*/ 315 h 1404"/>
                <a:gd name="T8" fmla="*/ 15 w 779"/>
                <a:gd name="T9" fmla="*/ 192 h 1404"/>
                <a:gd name="T10" fmla="*/ 15 w 779"/>
                <a:gd name="T11" fmla="*/ 499 h 1404"/>
                <a:gd name="T12" fmla="*/ 0 w 779"/>
                <a:gd name="T13" fmla="*/ 376 h 1404"/>
                <a:gd name="T14" fmla="*/ 15 w 779"/>
                <a:gd name="T15" fmla="*/ 561 h 1404"/>
                <a:gd name="T16" fmla="*/ 0 w 779"/>
                <a:gd name="T17" fmla="*/ 683 h 1404"/>
                <a:gd name="T18" fmla="*/ 15 w 779"/>
                <a:gd name="T19" fmla="*/ 561 h 1404"/>
                <a:gd name="T20" fmla="*/ 15 w 779"/>
                <a:gd name="T21" fmla="*/ 868 h 1404"/>
                <a:gd name="T22" fmla="*/ 0 w 779"/>
                <a:gd name="T23" fmla="*/ 745 h 1404"/>
                <a:gd name="T24" fmla="*/ 15 w 779"/>
                <a:gd name="T25" fmla="*/ 929 h 1404"/>
                <a:gd name="T26" fmla="*/ 0 w 779"/>
                <a:gd name="T27" fmla="*/ 1052 h 1404"/>
                <a:gd name="T28" fmla="*/ 15 w 779"/>
                <a:gd name="T29" fmla="*/ 929 h 1404"/>
                <a:gd name="T30" fmla="*/ 15 w 779"/>
                <a:gd name="T31" fmla="*/ 1236 h 1404"/>
                <a:gd name="T32" fmla="*/ 0 w 779"/>
                <a:gd name="T33" fmla="*/ 1113 h 1404"/>
                <a:gd name="T34" fmla="*/ 15 w 779"/>
                <a:gd name="T35" fmla="*/ 1297 h 1404"/>
                <a:gd name="T36" fmla="*/ 7 w 779"/>
                <a:gd name="T37" fmla="*/ 1389 h 1404"/>
                <a:gd name="T38" fmla="*/ 30 w 779"/>
                <a:gd name="T39" fmla="*/ 1404 h 1404"/>
                <a:gd name="T40" fmla="*/ 0 w 779"/>
                <a:gd name="T41" fmla="*/ 1297 h 1404"/>
                <a:gd name="T42" fmla="*/ 92 w 779"/>
                <a:gd name="T43" fmla="*/ 1389 h 1404"/>
                <a:gd name="T44" fmla="*/ 214 w 779"/>
                <a:gd name="T45" fmla="*/ 1404 h 1404"/>
                <a:gd name="T46" fmla="*/ 92 w 779"/>
                <a:gd name="T47" fmla="*/ 1389 h 1404"/>
                <a:gd name="T48" fmla="*/ 398 w 779"/>
                <a:gd name="T49" fmla="*/ 1389 h 1404"/>
                <a:gd name="T50" fmla="*/ 275 w 779"/>
                <a:gd name="T51" fmla="*/ 1404 h 1404"/>
                <a:gd name="T52" fmla="*/ 459 w 779"/>
                <a:gd name="T53" fmla="*/ 1389 h 1404"/>
                <a:gd name="T54" fmla="*/ 581 w 779"/>
                <a:gd name="T55" fmla="*/ 1404 h 1404"/>
                <a:gd name="T56" fmla="*/ 459 w 779"/>
                <a:gd name="T57" fmla="*/ 1389 h 1404"/>
                <a:gd name="T58" fmla="*/ 765 w 779"/>
                <a:gd name="T59" fmla="*/ 1389 h 1404"/>
                <a:gd name="T60" fmla="*/ 642 w 779"/>
                <a:gd name="T61" fmla="*/ 1404 h 1404"/>
                <a:gd name="T62" fmla="*/ 764 w 779"/>
                <a:gd name="T63" fmla="*/ 1342 h 1404"/>
                <a:gd name="T64" fmla="*/ 779 w 779"/>
                <a:gd name="T65" fmla="*/ 1219 h 1404"/>
                <a:gd name="T66" fmla="*/ 764 w 779"/>
                <a:gd name="T67" fmla="*/ 1342 h 1404"/>
                <a:gd name="T68" fmla="*/ 764 w 779"/>
                <a:gd name="T69" fmla="*/ 1035 h 1404"/>
                <a:gd name="T70" fmla="*/ 779 w 779"/>
                <a:gd name="T71" fmla="*/ 1158 h 1404"/>
                <a:gd name="T72" fmla="*/ 764 w 779"/>
                <a:gd name="T73" fmla="*/ 974 h 1404"/>
                <a:gd name="T74" fmla="*/ 779 w 779"/>
                <a:gd name="T75" fmla="*/ 851 h 1404"/>
                <a:gd name="T76" fmla="*/ 764 w 779"/>
                <a:gd name="T77" fmla="*/ 974 h 1404"/>
                <a:gd name="T78" fmla="*/ 764 w 779"/>
                <a:gd name="T79" fmla="*/ 667 h 1404"/>
                <a:gd name="T80" fmla="*/ 779 w 779"/>
                <a:gd name="T81" fmla="*/ 790 h 1404"/>
                <a:gd name="T82" fmla="*/ 764 w 779"/>
                <a:gd name="T83" fmla="*/ 605 h 1404"/>
                <a:gd name="T84" fmla="*/ 779 w 779"/>
                <a:gd name="T85" fmla="*/ 483 h 1404"/>
                <a:gd name="T86" fmla="*/ 764 w 779"/>
                <a:gd name="T87" fmla="*/ 605 h 1404"/>
                <a:gd name="T88" fmla="*/ 764 w 779"/>
                <a:gd name="T89" fmla="*/ 298 h 1404"/>
                <a:gd name="T90" fmla="*/ 779 w 779"/>
                <a:gd name="T91" fmla="*/ 421 h 1404"/>
                <a:gd name="T92" fmla="*/ 764 w 779"/>
                <a:gd name="T93" fmla="*/ 237 h 1404"/>
                <a:gd name="T94" fmla="*/ 779 w 779"/>
                <a:gd name="T95" fmla="*/ 114 h 1404"/>
                <a:gd name="T96" fmla="*/ 764 w 779"/>
                <a:gd name="T97" fmla="*/ 237 h 1404"/>
                <a:gd name="T98" fmla="*/ 764 w 779"/>
                <a:gd name="T99" fmla="*/ 8 h 1404"/>
                <a:gd name="T100" fmla="*/ 694 w 779"/>
                <a:gd name="T101" fmla="*/ 16 h 1404"/>
                <a:gd name="T102" fmla="*/ 779 w 779"/>
                <a:gd name="T103" fmla="*/ 0 h 1404"/>
                <a:gd name="T104" fmla="*/ 764 w 779"/>
                <a:gd name="T105" fmla="*/ 53 h 1404"/>
                <a:gd name="T106" fmla="*/ 510 w 779"/>
                <a:gd name="T107" fmla="*/ 16 h 1404"/>
                <a:gd name="T108" fmla="*/ 633 w 779"/>
                <a:gd name="T109" fmla="*/ 0 h 1404"/>
                <a:gd name="T110" fmla="*/ 449 w 779"/>
                <a:gd name="T111" fmla="*/ 16 h 1404"/>
                <a:gd name="T112" fmla="*/ 327 w 779"/>
                <a:gd name="T113" fmla="*/ 0 h 1404"/>
                <a:gd name="T114" fmla="*/ 449 w 779"/>
                <a:gd name="T115" fmla="*/ 16 h 1404"/>
                <a:gd name="T116" fmla="*/ 143 w 779"/>
                <a:gd name="T117" fmla="*/ 16 h 1404"/>
                <a:gd name="T118" fmla="*/ 265 w 779"/>
                <a:gd name="T119" fmla="*/ 0 h 1404"/>
                <a:gd name="T120" fmla="*/ 82 w 779"/>
                <a:gd name="T121" fmla="*/ 16 h 1404"/>
                <a:gd name="T122" fmla="*/ 7 w 779"/>
                <a:gd name="T123" fmla="*/ 0 h 1404"/>
                <a:gd name="T124" fmla="*/ 82 w 779"/>
                <a:gd name="T125" fmla="*/ 16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9" h="1404">
                  <a:moveTo>
                    <a:pt x="15" y="8"/>
                  </a:moveTo>
                  <a:lnTo>
                    <a:pt x="15" y="131"/>
                  </a:lnTo>
                  <a:lnTo>
                    <a:pt x="0" y="131"/>
                  </a:lnTo>
                  <a:lnTo>
                    <a:pt x="0" y="8"/>
                  </a:lnTo>
                  <a:lnTo>
                    <a:pt x="15" y="8"/>
                  </a:lnTo>
                  <a:close/>
                  <a:moveTo>
                    <a:pt x="15" y="192"/>
                  </a:moveTo>
                  <a:lnTo>
                    <a:pt x="15" y="315"/>
                  </a:lnTo>
                  <a:lnTo>
                    <a:pt x="0" y="315"/>
                  </a:lnTo>
                  <a:lnTo>
                    <a:pt x="0" y="192"/>
                  </a:lnTo>
                  <a:lnTo>
                    <a:pt x="15" y="192"/>
                  </a:lnTo>
                  <a:close/>
                  <a:moveTo>
                    <a:pt x="15" y="376"/>
                  </a:moveTo>
                  <a:lnTo>
                    <a:pt x="15" y="499"/>
                  </a:lnTo>
                  <a:lnTo>
                    <a:pt x="0" y="499"/>
                  </a:lnTo>
                  <a:lnTo>
                    <a:pt x="0" y="376"/>
                  </a:lnTo>
                  <a:lnTo>
                    <a:pt x="15" y="376"/>
                  </a:lnTo>
                  <a:close/>
                  <a:moveTo>
                    <a:pt x="15" y="561"/>
                  </a:moveTo>
                  <a:lnTo>
                    <a:pt x="15" y="683"/>
                  </a:lnTo>
                  <a:lnTo>
                    <a:pt x="0" y="683"/>
                  </a:lnTo>
                  <a:lnTo>
                    <a:pt x="0" y="561"/>
                  </a:lnTo>
                  <a:lnTo>
                    <a:pt x="15" y="561"/>
                  </a:lnTo>
                  <a:close/>
                  <a:moveTo>
                    <a:pt x="15" y="745"/>
                  </a:moveTo>
                  <a:lnTo>
                    <a:pt x="15" y="868"/>
                  </a:lnTo>
                  <a:lnTo>
                    <a:pt x="0" y="868"/>
                  </a:lnTo>
                  <a:lnTo>
                    <a:pt x="0" y="745"/>
                  </a:lnTo>
                  <a:lnTo>
                    <a:pt x="15" y="745"/>
                  </a:lnTo>
                  <a:close/>
                  <a:moveTo>
                    <a:pt x="15" y="929"/>
                  </a:moveTo>
                  <a:lnTo>
                    <a:pt x="15" y="1052"/>
                  </a:lnTo>
                  <a:lnTo>
                    <a:pt x="0" y="1052"/>
                  </a:lnTo>
                  <a:lnTo>
                    <a:pt x="0" y="929"/>
                  </a:lnTo>
                  <a:lnTo>
                    <a:pt x="15" y="929"/>
                  </a:lnTo>
                  <a:close/>
                  <a:moveTo>
                    <a:pt x="15" y="1113"/>
                  </a:moveTo>
                  <a:lnTo>
                    <a:pt x="15" y="1236"/>
                  </a:lnTo>
                  <a:lnTo>
                    <a:pt x="0" y="1236"/>
                  </a:lnTo>
                  <a:lnTo>
                    <a:pt x="0" y="1113"/>
                  </a:lnTo>
                  <a:lnTo>
                    <a:pt x="15" y="1113"/>
                  </a:lnTo>
                  <a:close/>
                  <a:moveTo>
                    <a:pt x="15" y="1297"/>
                  </a:moveTo>
                  <a:lnTo>
                    <a:pt x="15" y="1397"/>
                  </a:lnTo>
                  <a:lnTo>
                    <a:pt x="7" y="1389"/>
                  </a:lnTo>
                  <a:lnTo>
                    <a:pt x="30" y="1389"/>
                  </a:lnTo>
                  <a:lnTo>
                    <a:pt x="30" y="1404"/>
                  </a:lnTo>
                  <a:lnTo>
                    <a:pt x="0" y="1404"/>
                  </a:lnTo>
                  <a:lnTo>
                    <a:pt x="0" y="1297"/>
                  </a:lnTo>
                  <a:lnTo>
                    <a:pt x="15" y="1297"/>
                  </a:lnTo>
                  <a:close/>
                  <a:moveTo>
                    <a:pt x="92" y="1389"/>
                  </a:moveTo>
                  <a:lnTo>
                    <a:pt x="214" y="1389"/>
                  </a:lnTo>
                  <a:lnTo>
                    <a:pt x="214" y="1404"/>
                  </a:lnTo>
                  <a:lnTo>
                    <a:pt x="92" y="1404"/>
                  </a:lnTo>
                  <a:lnTo>
                    <a:pt x="92" y="1389"/>
                  </a:lnTo>
                  <a:close/>
                  <a:moveTo>
                    <a:pt x="275" y="1389"/>
                  </a:moveTo>
                  <a:lnTo>
                    <a:pt x="398" y="1389"/>
                  </a:lnTo>
                  <a:lnTo>
                    <a:pt x="398" y="1404"/>
                  </a:lnTo>
                  <a:lnTo>
                    <a:pt x="275" y="1404"/>
                  </a:lnTo>
                  <a:lnTo>
                    <a:pt x="275" y="1389"/>
                  </a:lnTo>
                  <a:close/>
                  <a:moveTo>
                    <a:pt x="459" y="1389"/>
                  </a:moveTo>
                  <a:lnTo>
                    <a:pt x="581" y="1389"/>
                  </a:lnTo>
                  <a:lnTo>
                    <a:pt x="581" y="1404"/>
                  </a:lnTo>
                  <a:lnTo>
                    <a:pt x="459" y="1404"/>
                  </a:lnTo>
                  <a:lnTo>
                    <a:pt x="459" y="1389"/>
                  </a:lnTo>
                  <a:close/>
                  <a:moveTo>
                    <a:pt x="642" y="1389"/>
                  </a:moveTo>
                  <a:lnTo>
                    <a:pt x="765" y="1389"/>
                  </a:lnTo>
                  <a:lnTo>
                    <a:pt x="765" y="1404"/>
                  </a:lnTo>
                  <a:lnTo>
                    <a:pt x="642" y="1404"/>
                  </a:lnTo>
                  <a:lnTo>
                    <a:pt x="642" y="1389"/>
                  </a:lnTo>
                  <a:close/>
                  <a:moveTo>
                    <a:pt x="764" y="1342"/>
                  </a:moveTo>
                  <a:lnTo>
                    <a:pt x="764" y="1219"/>
                  </a:lnTo>
                  <a:lnTo>
                    <a:pt x="779" y="1219"/>
                  </a:lnTo>
                  <a:lnTo>
                    <a:pt x="779" y="1342"/>
                  </a:lnTo>
                  <a:lnTo>
                    <a:pt x="764" y="1342"/>
                  </a:lnTo>
                  <a:close/>
                  <a:moveTo>
                    <a:pt x="764" y="1158"/>
                  </a:moveTo>
                  <a:lnTo>
                    <a:pt x="764" y="1035"/>
                  </a:lnTo>
                  <a:lnTo>
                    <a:pt x="779" y="1035"/>
                  </a:lnTo>
                  <a:lnTo>
                    <a:pt x="779" y="1158"/>
                  </a:lnTo>
                  <a:lnTo>
                    <a:pt x="764" y="1158"/>
                  </a:lnTo>
                  <a:close/>
                  <a:moveTo>
                    <a:pt x="764" y="974"/>
                  </a:moveTo>
                  <a:lnTo>
                    <a:pt x="764" y="851"/>
                  </a:lnTo>
                  <a:lnTo>
                    <a:pt x="779" y="851"/>
                  </a:lnTo>
                  <a:lnTo>
                    <a:pt x="779" y="974"/>
                  </a:lnTo>
                  <a:lnTo>
                    <a:pt x="764" y="974"/>
                  </a:lnTo>
                  <a:close/>
                  <a:moveTo>
                    <a:pt x="764" y="790"/>
                  </a:moveTo>
                  <a:lnTo>
                    <a:pt x="764" y="667"/>
                  </a:lnTo>
                  <a:lnTo>
                    <a:pt x="779" y="667"/>
                  </a:lnTo>
                  <a:lnTo>
                    <a:pt x="779" y="790"/>
                  </a:lnTo>
                  <a:lnTo>
                    <a:pt x="764" y="790"/>
                  </a:lnTo>
                  <a:close/>
                  <a:moveTo>
                    <a:pt x="764" y="605"/>
                  </a:moveTo>
                  <a:lnTo>
                    <a:pt x="764" y="483"/>
                  </a:lnTo>
                  <a:lnTo>
                    <a:pt x="779" y="483"/>
                  </a:lnTo>
                  <a:lnTo>
                    <a:pt x="779" y="605"/>
                  </a:lnTo>
                  <a:lnTo>
                    <a:pt x="764" y="605"/>
                  </a:lnTo>
                  <a:close/>
                  <a:moveTo>
                    <a:pt x="764" y="421"/>
                  </a:moveTo>
                  <a:lnTo>
                    <a:pt x="764" y="298"/>
                  </a:lnTo>
                  <a:lnTo>
                    <a:pt x="779" y="298"/>
                  </a:lnTo>
                  <a:lnTo>
                    <a:pt x="779" y="421"/>
                  </a:lnTo>
                  <a:lnTo>
                    <a:pt x="764" y="421"/>
                  </a:lnTo>
                  <a:close/>
                  <a:moveTo>
                    <a:pt x="764" y="237"/>
                  </a:moveTo>
                  <a:lnTo>
                    <a:pt x="764" y="114"/>
                  </a:lnTo>
                  <a:lnTo>
                    <a:pt x="779" y="114"/>
                  </a:lnTo>
                  <a:lnTo>
                    <a:pt x="779" y="237"/>
                  </a:lnTo>
                  <a:lnTo>
                    <a:pt x="764" y="237"/>
                  </a:lnTo>
                  <a:close/>
                  <a:moveTo>
                    <a:pt x="764" y="53"/>
                  </a:moveTo>
                  <a:lnTo>
                    <a:pt x="764" y="8"/>
                  </a:lnTo>
                  <a:lnTo>
                    <a:pt x="771" y="16"/>
                  </a:lnTo>
                  <a:lnTo>
                    <a:pt x="694" y="16"/>
                  </a:lnTo>
                  <a:lnTo>
                    <a:pt x="694" y="0"/>
                  </a:lnTo>
                  <a:lnTo>
                    <a:pt x="779" y="0"/>
                  </a:lnTo>
                  <a:lnTo>
                    <a:pt x="779" y="53"/>
                  </a:lnTo>
                  <a:lnTo>
                    <a:pt x="764" y="53"/>
                  </a:lnTo>
                  <a:close/>
                  <a:moveTo>
                    <a:pt x="633" y="16"/>
                  </a:moveTo>
                  <a:lnTo>
                    <a:pt x="510" y="16"/>
                  </a:lnTo>
                  <a:lnTo>
                    <a:pt x="510" y="0"/>
                  </a:lnTo>
                  <a:lnTo>
                    <a:pt x="633" y="0"/>
                  </a:lnTo>
                  <a:lnTo>
                    <a:pt x="633" y="16"/>
                  </a:lnTo>
                  <a:close/>
                  <a:moveTo>
                    <a:pt x="449" y="16"/>
                  </a:moveTo>
                  <a:lnTo>
                    <a:pt x="327" y="16"/>
                  </a:lnTo>
                  <a:lnTo>
                    <a:pt x="327" y="0"/>
                  </a:lnTo>
                  <a:lnTo>
                    <a:pt x="449" y="0"/>
                  </a:lnTo>
                  <a:lnTo>
                    <a:pt x="449" y="16"/>
                  </a:lnTo>
                  <a:close/>
                  <a:moveTo>
                    <a:pt x="265" y="16"/>
                  </a:moveTo>
                  <a:lnTo>
                    <a:pt x="143" y="16"/>
                  </a:lnTo>
                  <a:lnTo>
                    <a:pt x="143" y="0"/>
                  </a:lnTo>
                  <a:lnTo>
                    <a:pt x="265" y="0"/>
                  </a:lnTo>
                  <a:lnTo>
                    <a:pt x="265" y="16"/>
                  </a:lnTo>
                  <a:close/>
                  <a:moveTo>
                    <a:pt x="82" y="16"/>
                  </a:moveTo>
                  <a:lnTo>
                    <a:pt x="7" y="16"/>
                  </a:lnTo>
                  <a:lnTo>
                    <a:pt x="7" y="0"/>
                  </a:lnTo>
                  <a:lnTo>
                    <a:pt x="82" y="0"/>
                  </a:lnTo>
                  <a:lnTo>
                    <a:pt x="82" y="16"/>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305"/>
            <p:cNvSpPr>
              <a:spLocks noChangeArrowheads="1"/>
            </p:cNvSpPr>
            <p:nvPr/>
          </p:nvSpPr>
          <p:spPr bwMode="auto">
            <a:xfrm>
              <a:off x="1695" y="3259"/>
              <a:ext cx="8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Arial" panose="020B0604020202020204" pitchFamily="34" charset="0"/>
                </a:rPr>
                <a:t>SSVEP Flasher</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307" name="Rectangle 306"/>
            <p:cNvSpPr>
              <a:spLocks noChangeArrowheads="1"/>
            </p:cNvSpPr>
            <p:nvPr/>
          </p:nvSpPr>
          <p:spPr bwMode="auto">
            <a:xfrm>
              <a:off x="2090" y="998"/>
              <a:ext cx="76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Arial" panose="020B0604020202020204" pitchFamily="34" charset="0"/>
                </a:rPr>
                <a:t>BCI</a:t>
              </a:r>
              <a:r>
                <a:rPr kumimoji="0" lang="en-US" altLang="en-US" sz="1600" b="1" i="0" u="none" strike="noStrike" cap="none" normalizeH="0" baseline="0" dirty="0" smtClean="0">
                  <a:ln>
                    <a:noFill/>
                  </a:ln>
                  <a:solidFill>
                    <a:srgbClr val="FFFFFF"/>
                  </a:solidFill>
                  <a:effectLst/>
                  <a:latin typeface="Arial" panose="020B0604020202020204" pitchFamily="34" charset="0"/>
                </a:rPr>
                <a:t> </a:t>
              </a:r>
              <a:r>
                <a:rPr kumimoji="0" lang="en-US" altLang="en-US" sz="1400" b="1" i="0" u="none" strike="noStrike" cap="none" normalizeH="0" baseline="0" dirty="0" smtClean="0">
                  <a:ln>
                    <a:noFill/>
                  </a:ln>
                  <a:solidFill>
                    <a:srgbClr val="FFFFFF"/>
                  </a:solidFill>
                  <a:effectLst/>
                  <a:latin typeface="Arial" panose="020B0604020202020204" pitchFamily="34" charset="0"/>
                </a:rPr>
                <a:t>Core</a:t>
              </a:r>
              <a:r>
                <a:rPr kumimoji="0" lang="en-US" altLang="en-US" sz="1600" b="1" i="0" u="none" strike="noStrike" cap="none" normalizeH="0" baseline="0" dirty="0" smtClean="0">
                  <a:ln>
                    <a:noFill/>
                  </a:ln>
                  <a:solidFill>
                    <a:srgbClr val="FFFFFF"/>
                  </a:solidFill>
                  <a:effectLst/>
                  <a:latin typeface="Arial" panose="020B0604020202020204" pitchFamily="34" charset="0"/>
                </a:rPr>
                <a:t> </a:t>
              </a:r>
              <a:r>
                <a:rPr kumimoji="0" lang="en-US" altLang="en-US" sz="1400" b="1" i="0" u="none" strike="noStrike" cap="none" normalizeH="0" baseline="0" dirty="0" smtClean="0">
                  <a:ln>
                    <a:noFill/>
                  </a:ln>
                  <a:solidFill>
                    <a:srgbClr val="FFFFFF"/>
                  </a:solidFill>
                  <a:effectLst/>
                  <a:latin typeface="Arial" panose="020B0604020202020204" pitchFamily="34" charset="0"/>
                </a:rPr>
                <a:t>CPU</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308" name="Freeform 307"/>
            <p:cNvSpPr>
              <a:spLocks/>
            </p:cNvSpPr>
            <p:nvPr/>
          </p:nvSpPr>
          <p:spPr bwMode="auto">
            <a:xfrm>
              <a:off x="1412" y="2229"/>
              <a:ext cx="540" cy="349"/>
            </a:xfrm>
            <a:custGeom>
              <a:avLst/>
              <a:gdLst>
                <a:gd name="T0" fmla="*/ 169 w 1694"/>
                <a:gd name="T1" fmla="*/ 1092 h 1092"/>
                <a:gd name="T2" fmla="*/ 1524 w 1694"/>
                <a:gd name="T3" fmla="*/ 1092 h 1092"/>
                <a:gd name="T4" fmla="*/ 1694 w 1694"/>
                <a:gd name="T5" fmla="*/ 923 h 1092"/>
                <a:gd name="T6" fmla="*/ 1694 w 1694"/>
                <a:gd name="T7" fmla="*/ 170 h 1092"/>
                <a:gd name="T8" fmla="*/ 1524 w 1694"/>
                <a:gd name="T9" fmla="*/ 0 h 1092"/>
                <a:gd name="T10" fmla="*/ 169 w 1694"/>
                <a:gd name="T11" fmla="*/ 0 h 1092"/>
                <a:gd name="T12" fmla="*/ 0 w 1694"/>
                <a:gd name="T13" fmla="*/ 170 h 1092"/>
                <a:gd name="T14" fmla="*/ 0 w 1694"/>
                <a:gd name="T15" fmla="*/ 923 h 1092"/>
                <a:gd name="T16" fmla="*/ 169 w 1694"/>
                <a:gd name="T17" fmla="*/ 109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4" h="1092">
                  <a:moveTo>
                    <a:pt x="169" y="1092"/>
                  </a:moveTo>
                  <a:lnTo>
                    <a:pt x="1524" y="1092"/>
                  </a:lnTo>
                  <a:cubicBezTo>
                    <a:pt x="1618" y="1092"/>
                    <a:pt x="1694" y="1016"/>
                    <a:pt x="1694" y="923"/>
                  </a:cubicBezTo>
                  <a:lnTo>
                    <a:pt x="1694" y="170"/>
                  </a:lnTo>
                  <a:cubicBezTo>
                    <a:pt x="1694" y="76"/>
                    <a:pt x="1618" y="0"/>
                    <a:pt x="1524" y="0"/>
                  </a:cubicBezTo>
                  <a:lnTo>
                    <a:pt x="169" y="0"/>
                  </a:lnTo>
                  <a:cubicBezTo>
                    <a:pt x="76" y="0"/>
                    <a:pt x="0" y="76"/>
                    <a:pt x="0" y="170"/>
                  </a:cubicBezTo>
                  <a:lnTo>
                    <a:pt x="0" y="923"/>
                  </a:lnTo>
                  <a:cubicBezTo>
                    <a:pt x="0" y="1016"/>
                    <a:pt x="76" y="1092"/>
                    <a:pt x="169" y="1092"/>
                  </a:cubicBezTo>
                  <a:close/>
                </a:path>
              </a:pathLst>
            </a:custGeom>
            <a:solidFill>
              <a:srgbClr val="ED6D4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308"/>
            <p:cNvSpPr>
              <a:spLocks/>
            </p:cNvSpPr>
            <p:nvPr/>
          </p:nvSpPr>
          <p:spPr bwMode="auto">
            <a:xfrm>
              <a:off x="1412" y="2229"/>
              <a:ext cx="540" cy="349"/>
            </a:xfrm>
            <a:custGeom>
              <a:avLst/>
              <a:gdLst>
                <a:gd name="T0" fmla="*/ 169 w 1694"/>
                <a:gd name="T1" fmla="*/ 1092 h 1092"/>
                <a:gd name="T2" fmla="*/ 1524 w 1694"/>
                <a:gd name="T3" fmla="*/ 1092 h 1092"/>
                <a:gd name="T4" fmla="*/ 1694 w 1694"/>
                <a:gd name="T5" fmla="*/ 923 h 1092"/>
                <a:gd name="T6" fmla="*/ 1694 w 1694"/>
                <a:gd name="T7" fmla="*/ 170 h 1092"/>
                <a:gd name="T8" fmla="*/ 1524 w 1694"/>
                <a:gd name="T9" fmla="*/ 0 h 1092"/>
                <a:gd name="T10" fmla="*/ 169 w 1694"/>
                <a:gd name="T11" fmla="*/ 0 h 1092"/>
                <a:gd name="T12" fmla="*/ 0 w 1694"/>
                <a:gd name="T13" fmla="*/ 170 h 1092"/>
                <a:gd name="T14" fmla="*/ 0 w 1694"/>
                <a:gd name="T15" fmla="*/ 923 h 1092"/>
                <a:gd name="T16" fmla="*/ 169 w 1694"/>
                <a:gd name="T17" fmla="*/ 109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4" h="1092">
                  <a:moveTo>
                    <a:pt x="169" y="1092"/>
                  </a:moveTo>
                  <a:lnTo>
                    <a:pt x="1524" y="1092"/>
                  </a:lnTo>
                  <a:cubicBezTo>
                    <a:pt x="1618" y="1092"/>
                    <a:pt x="1694" y="1016"/>
                    <a:pt x="1694" y="923"/>
                  </a:cubicBezTo>
                  <a:lnTo>
                    <a:pt x="1694" y="170"/>
                  </a:lnTo>
                  <a:cubicBezTo>
                    <a:pt x="1694" y="76"/>
                    <a:pt x="1618" y="0"/>
                    <a:pt x="1524" y="0"/>
                  </a:cubicBezTo>
                  <a:lnTo>
                    <a:pt x="169" y="0"/>
                  </a:lnTo>
                  <a:cubicBezTo>
                    <a:pt x="76" y="0"/>
                    <a:pt x="0" y="76"/>
                    <a:pt x="0" y="170"/>
                  </a:cubicBezTo>
                  <a:lnTo>
                    <a:pt x="0" y="923"/>
                  </a:lnTo>
                  <a:cubicBezTo>
                    <a:pt x="0" y="1016"/>
                    <a:pt x="76" y="1092"/>
                    <a:pt x="169" y="1092"/>
                  </a:cubicBezTo>
                  <a:close/>
                </a:path>
              </a:pathLst>
            </a:custGeom>
            <a:noFill/>
            <a:ln w="14288" cap="flat">
              <a:solidFill>
                <a:srgbClr val="5E6E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Rectangle 309"/>
            <p:cNvSpPr>
              <a:spLocks noChangeArrowheads="1"/>
            </p:cNvSpPr>
            <p:nvPr/>
          </p:nvSpPr>
          <p:spPr bwMode="auto">
            <a:xfrm>
              <a:off x="1548" y="2260"/>
              <a:ext cx="29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SSVEP </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11" name="Rectangle 310"/>
            <p:cNvSpPr>
              <a:spLocks noChangeArrowheads="1"/>
            </p:cNvSpPr>
            <p:nvPr/>
          </p:nvSpPr>
          <p:spPr bwMode="auto">
            <a:xfrm>
              <a:off x="1548" y="2358"/>
              <a:ext cx="29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Flasher </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12" name="Rectangle 311"/>
            <p:cNvSpPr>
              <a:spLocks noChangeArrowheads="1"/>
            </p:cNvSpPr>
            <p:nvPr/>
          </p:nvSpPr>
          <p:spPr bwMode="auto">
            <a:xfrm>
              <a:off x="1525" y="2458"/>
              <a:ext cx="31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anose="020B0604020202020204" pitchFamily="34" charset="0"/>
                </a:rPr>
                <a:t>Interface</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313" name="Freeform 312"/>
            <p:cNvSpPr>
              <a:spLocks/>
            </p:cNvSpPr>
            <p:nvPr/>
          </p:nvSpPr>
          <p:spPr bwMode="auto">
            <a:xfrm>
              <a:off x="1412" y="1723"/>
              <a:ext cx="540" cy="349"/>
            </a:xfrm>
            <a:custGeom>
              <a:avLst/>
              <a:gdLst>
                <a:gd name="T0" fmla="*/ 169 w 1694"/>
                <a:gd name="T1" fmla="*/ 1092 h 1092"/>
                <a:gd name="T2" fmla="*/ 1524 w 1694"/>
                <a:gd name="T3" fmla="*/ 1092 h 1092"/>
                <a:gd name="T4" fmla="*/ 1694 w 1694"/>
                <a:gd name="T5" fmla="*/ 923 h 1092"/>
                <a:gd name="T6" fmla="*/ 1694 w 1694"/>
                <a:gd name="T7" fmla="*/ 170 h 1092"/>
                <a:gd name="T8" fmla="*/ 1524 w 1694"/>
                <a:gd name="T9" fmla="*/ 0 h 1092"/>
                <a:gd name="T10" fmla="*/ 169 w 1694"/>
                <a:gd name="T11" fmla="*/ 0 h 1092"/>
                <a:gd name="T12" fmla="*/ 0 w 1694"/>
                <a:gd name="T13" fmla="*/ 170 h 1092"/>
                <a:gd name="T14" fmla="*/ 0 w 1694"/>
                <a:gd name="T15" fmla="*/ 923 h 1092"/>
                <a:gd name="T16" fmla="*/ 169 w 1694"/>
                <a:gd name="T17" fmla="*/ 109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4" h="1092">
                  <a:moveTo>
                    <a:pt x="169" y="1092"/>
                  </a:moveTo>
                  <a:lnTo>
                    <a:pt x="1524" y="1092"/>
                  </a:lnTo>
                  <a:cubicBezTo>
                    <a:pt x="1618" y="1092"/>
                    <a:pt x="1694" y="1016"/>
                    <a:pt x="1694" y="923"/>
                  </a:cubicBezTo>
                  <a:lnTo>
                    <a:pt x="1694" y="170"/>
                  </a:lnTo>
                  <a:cubicBezTo>
                    <a:pt x="1694" y="76"/>
                    <a:pt x="1618" y="0"/>
                    <a:pt x="1524" y="0"/>
                  </a:cubicBezTo>
                  <a:lnTo>
                    <a:pt x="169" y="0"/>
                  </a:lnTo>
                  <a:cubicBezTo>
                    <a:pt x="76" y="0"/>
                    <a:pt x="0" y="76"/>
                    <a:pt x="0" y="170"/>
                  </a:cubicBezTo>
                  <a:lnTo>
                    <a:pt x="0" y="923"/>
                  </a:lnTo>
                  <a:cubicBezTo>
                    <a:pt x="0" y="1016"/>
                    <a:pt x="76" y="1092"/>
                    <a:pt x="169" y="1092"/>
                  </a:cubicBezTo>
                  <a:close/>
                </a:path>
              </a:pathLst>
            </a:custGeom>
            <a:solidFill>
              <a:srgbClr val="ED6D4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313"/>
            <p:cNvSpPr>
              <a:spLocks/>
            </p:cNvSpPr>
            <p:nvPr/>
          </p:nvSpPr>
          <p:spPr bwMode="auto">
            <a:xfrm>
              <a:off x="1412" y="1723"/>
              <a:ext cx="540" cy="349"/>
            </a:xfrm>
            <a:custGeom>
              <a:avLst/>
              <a:gdLst>
                <a:gd name="T0" fmla="*/ 169 w 1694"/>
                <a:gd name="T1" fmla="*/ 1092 h 1092"/>
                <a:gd name="T2" fmla="*/ 1524 w 1694"/>
                <a:gd name="T3" fmla="*/ 1092 h 1092"/>
                <a:gd name="T4" fmla="*/ 1694 w 1694"/>
                <a:gd name="T5" fmla="*/ 923 h 1092"/>
                <a:gd name="T6" fmla="*/ 1694 w 1694"/>
                <a:gd name="T7" fmla="*/ 170 h 1092"/>
                <a:gd name="T8" fmla="*/ 1524 w 1694"/>
                <a:gd name="T9" fmla="*/ 0 h 1092"/>
                <a:gd name="T10" fmla="*/ 169 w 1694"/>
                <a:gd name="T11" fmla="*/ 0 h 1092"/>
                <a:gd name="T12" fmla="*/ 0 w 1694"/>
                <a:gd name="T13" fmla="*/ 170 h 1092"/>
                <a:gd name="T14" fmla="*/ 0 w 1694"/>
                <a:gd name="T15" fmla="*/ 923 h 1092"/>
                <a:gd name="T16" fmla="*/ 169 w 1694"/>
                <a:gd name="T17" fmla="*/ 109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4" h="1092">
                  <a:moveTo>
                    <a:pt x="169" y="1092"/>
                  </a:moveTo>
                  <a:lnTo>
                    <a:pt x="1524" y="1092"/>
                  </a:lnTo>
                  <a:cubicBezTo>
                    <a:pt x="1618" y="1092"/>
                    <a:pt x="1694" y="1016"/>
                    <a:pt x="1694" y="923"/>
                  </a:cubicBezTo>
                  <a:lnTo>
                    <a:pt x="1694" y="170"/>
                  </a:lnTo>
                  <a:cubicBezTo>
                    <a:pt x="1694" y="76"/>
                    <a:pt x="1618" y="0"/>
                    <a:pt x="1524" y="0"/>
                  </a:cubicBezTo>
                  <a:lnTo>
                    <a:pt x="169" y="0"/>
                  </a:lnTo>
                  <a:cubicBezTo>
                    <a:pt x="76" y="0"/>
                    <a:pt x="0" y="76"/>
                    <a:pt x="0" y="170"/>
                  </a:cubicBezTo>
                  <a:lnTo>
                    <a:pt x="0" y="923"/>
                  </a:lnTo>
                  <a:cubicBezTo>
                    <a:pt x="0" y="1016"/>
                    <a:pt x="76" y="1092"/>
                    <a:pt x="169" y="1092"/>
                  </a:cubicBezTo>
                  <a:close/>
                </a:path>
              </a:pathLst>
            </a:custGeom>
            <a:noFill/>
            <a:ln w="14288" cap="flat">
              <a:solidFill>
                <a:srgbClr val="5E6E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 name="Rectangle 314"/>
            <p:cNvSpPr>
              <a:spLocks noChangeArrowheads="1"/>
            </p:cNvSpPr>
            <p:nvPr/>
          </p:nvSpPr>
          <p:spPr bwMode="auto">
            <a:xfrm>
              <a:off x="1453" y="1803"/>
              <a:ext cx="47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SSVEP RVS </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16" name="Rectangle 315"/>
            <p:cNvSpPr>
              <a:spLocks noChangeArrowheads="1"/>
            </p:cNvSpPr>
            <p:nvPr/>
          </p:nvSpPr>
          <p:spPr bwMode="auto">
            <a:xfrm>
              <a:off x="1512" y="1901"/>
              <a:ext cx="34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Algorithm</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17" name="Freeform 316"/>
            <p:cNvSpPr>
              <a:spLocks/>
            </p:cNvSpPr>
            <p:nvPr/>
          </p:nvSpPr>
          <p:spPr bwMode="auto">
            <a:xfrm>
              <a:off x="2142" y="1959"/>
              <a:ext cx="900" cy="619"/>
            </a:xfrm>
            <a:custGeom>
              <a:avLst/>
              <a:gdLst>
                <a:gd name="T0" fmla="*/ 282 w 2822"/>
                <a:gd name="T1" fmla="*/ 1935 h 1935"/>
                <a:gd name="T2" fmla="*/ 2540 w 2822"/>
                <a:gd name="T3" fmla="*/ 1935 h 1935"/>
                <a:gd name="T4" fmla="*/ 2822 w 2822"/>
                <a:gd name="T5" fmla="*/ 1653 h 1935"/>
                <a:gd name="T6" fmla="*/ 2822 w 2822"/>
                <a:gd name="T7" fmla="*/ 282 h 1935"/>
                <a:gd name="T8" fmla="*/ 2540 w 2822"/>
                <a:gd name="T9" fmla="*/ 0 h 1935"/>
                <a:gd name="T10" fmla="*/ 282 w 2822"/>
                <a:gd name="T11" fmla="*/ 0 h 1935"/>
                <a:gd name="T12" fmla="*/ 0 w 2822"/>
                <a:gd name="T13" fmla="*/ 282 h 1935"/>
                <a:gd name="T14" fmla="*/ 0 w 2822"/>
                <a:gd name="T15" fmla="*/ 1653 h 1935"/>
                <a:gd name="T16" fmla="*/ 282 w 2822"/>
                <a:gd name="T17" fmla="*/ 1935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2" h="1935">
                  <a:moveTo>
                    <a:pt x="282" y="1935"/>
                  </a:moveTo>
                  <a:lnTo>
                    <a:pt x="2540" y="1935"/>
                  </a:lnTo>
                  <a:cubicBezTo>
                    <a:pt x="2696" y="1935"/>
                    <a:pt x="2822" y="1809"/>
                    <a:pt x="2822" y="1653"/>
                  </a:cubicBezTo>
                  <a:lnTo>
                    <a:pt x="2822" y="282"/>
                  </a:lnTo>
                  <a:cubicBezTo>
                    <a:pt x="2822" y="127"/>
                    <a:pt x="2696" y="0"/>
                    <a:pt x="2540" y="0"/>
                  </a:cubicBezTo>
                  <a:lnTo>
                    <a:pt x="282" y="0"/>
                  </a:lnTo>
                  <a:cubicBezTo>
                    <a:pt x="126" y="0"/>
                    <a:pt x="0" y="127"/>
                    <a:pt x="0" y="282"/>
                  </a:cubicBezTo>
                  <a:lnTo>
                    <a:pt x="0" y="1653"/>
                  </a:lnTo>
                  <a:cubicBezTo>
                    <a:pt x="0" y="1809"/>
                    <a:pt x="126" y="1935"/>
                    <a:pt x="282" y="1935"/>
                  </a:cubicBezTo>
                  <a:close/>
                </a:path>
              </a:pathLst>
            </a:custGeom>
            <a:solidFill>
              <a:srgbClr val="ED6D4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317"/>
            <p:cNvSpPr>
              <a:spLocks/>
            </p:cNvSpPr>
            <p:nvPr/>
          </p:nvSpPr>
          <p:spPr bwMode="auto">
            <a:xfrm>
              <a:off x="2142" y="1959"/>
              <a:ext cx="900" cy="619"/>
            </a:xfrm>
            <a:custGeom>
              <a:avLst/>
              <a:gdLst>
                <a:gd name="T0" fmla="*/ 282 w 2822"/>
                <a:gd name="T1" fmla="*/ 1935 h 1935"/>
                <a:gd name="T2" fmla="*/ 2540 w 2822"/>
                <a:gd name="T3" fmla="*/ 1935 h 1935"/>
                <a:gd name="T4" fmla="*/ 2822 w 2822"/>
                <a:gd name="T5" fmla="*/ 1653 h 1935"/>
                <a:gd name="T6" fmla="*/ 2822 w 2822"/>
                <a:gd name="T7" fmla="*/ 282 h 1935"/>
                <a:gd name="T8" fmla="*/ 2540 w 2822"/>
                <a:gd name="T9" fmla="*/ 0 h 1935"/>
                <a:gd name="T10" fmla="*/ 282 w 2822"/>
                <a:gd name="T11" fmla="*/ 0 h 1935"/>
                <a:gd name="T12" fmla="*/ 0 w 2822"/>
                <a:gd name="T13" fmla="*/ 282 h 1935"/>
                <a:gd name="T14" fmla="*/ 0 w 2822"/>
                <a:gd name="T15" fmla="*/ 1653 h 1935"/>
                <a:gd name="T16" fmla="*/ 282 w 2822"/>
                <a:gd name="T17" fmla="*/ 1935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2" h="1935">
                  <a:moveTo>
                    <a:pt x="282" y="1935"/>
                  </a:moveTo>
                  <a:lnTo>
                    <a:pt x="2540" y="1935"/>
                  </a:lnTo>
                  <a:cubicBezTo>
                    <a:pt x="2696" y="1935"/>
                    <a:pt x="2822" y="1809"/>
                    <a:pt x="2822" y="1653"/>
                  </a:cubicBezTo>
                  <a:lnTo>
                    <a:pt x="2822" y="282"/>
                  </a:lnTo>
                  <a:cubicBezTo>
                    <a:pt x="2822" y="127"/>
                    <a:pt x="2696" y="0"/>
                    <a:pt x="2540" y="0"/>
                  </a:cubicBezTo>
                  <a:lnTo>
                    <a:pt x="282" y="0"/>
                  </a:lnTo>
                  <a:cubicBezTo>
                    <a:pt x="126" y="0"/>
                    <a:pt x="0" y="127"/>
                    <a:pt x="0" y="282"/>
                  </a:cubicBezTo>
                  <a:lnTo>
                    <a:pt x="0" y="1653"/>
                  </a:lnTo>
                  <a:cubicBezTo>
                    <a:pt x="0" y="1809"/>
                    <a:pt x="126" y="1935"/>
                    <a:pt x="282" y="1935"/>
                  </a:cubicBezTo>
                  <a:close/>
                </a:path>
              </a:pathLst>
            </a:custGeom>
            <a:noFill/>
            <a:ln w="14288" cap="flat">
              <a:solidFill>
                <a:srgbClr val="5E6E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 name="Rectangle 318"/>
            <p:cNvSpPr>
              <a:spLocks noChangeArrowheads="1"/>
            </p:cNvSpPr>
            <p:nvPr/>
          </p:nvSpPr>
          <p:spPr bwMode="auto">
            <a:xfrm>
              <a:off x="2326" y="2121"/>
              <a:ext cx="5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anose="020B0604020202020204" pitchFamily="34" charset="0"/>
                </a:rPr>
                <a:t>Judgment </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20" name="Rectangle 319"/>
            <p:cNvSpPr>
              <a:spLocks noChangeArrowheads="1"/>
            </p:cNvSpPr>
            <p:nvPr/>
          </p:nvSpPr>
          <p:spPr bwMode="auto">
            <a:xfrm>
              <a:off x="2336" y="2270"/>
              <a:ext cx="47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anose="020B0604020202020204" pitchFamily="34" charset="0"/>
                </a:rPr>
                <a:t>Algorithm</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21" name="Freeform 320"/>
            <p:cNvSpPr>
              <a:spLocks/>
            </p:cNvSpPr>
            <p:nvPr/>
          </p:nvSpPr>
          <p:spPr bwMode="auto">
            <a:xfrm>
              <a:off x="1401" y="1281"/>
              <a:ext cx="540" cy="350"/>
            </a:xfrm>
            <a:custGeom>
              <a:avLst/>
              <a:gdLst>
                <a:gd name="T0" fmla="*/ 169 w 1694"/>
                <a:gd name="T1" fmla="*/ 1092 h 1092"/>
                <a:gd name="T2" fmla="*/ 1524 w 1694"/>
                <a:gd name="T3" fmla="*/ 1092 h 1092"/>
                <a:gd name="T4" fmla="*/ 1694 w 1694"/>
                <a:gd name="T5" fmla="*/ 922 h 1092"/>
                <a:gd name="T6" fmla="*/ 1694 w 1694"/>
                <a:gd name="T7" fmla="*/ 169 h 1092"/>
                <a:gd name="T8" fmla="*/ 1524 w 1694"/>
                <a:gd name="T9" fmla="*/ 0 h 1092"/>
                <a:gd name="T10" fmla="*/ 169 w 1694"/>
                <a:gd name="T11" fmla="*/ 0 h 1092"/>
                <a:gd name="T12" fmla="*/ 0 w 1694"/>
                <a:gd name="T13" fmla="*/ 169 h 1092"/>
                <a:gd name="T14" fmla="*/ 0 w 1694"/>
                <a:gd name="T15" fmla="*/ 922 h 1092"/>
                <a:gd name="T16" fmla="*/ 169 w 1694"/>
                <a:gd name="T17" fmla="*/ 109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4" h="1092">
                  <a:moveTo>
                    <a:pt x="169" y="1092"/>
                  </a:moveTo>
                  <a:lnTo>
                    <a:pt x="1524" y="1092"/>
                  </a:lnTo>
                  <a:cubicBezTo>
                    <a:pt x="1618" y="1092"/>
                    <a:pt x="1694" y="1016"/>
                    <a:pt x="1694" y="922"/>
                  </a:cubicBezTo>
                  <a:lnTo>
                    <a:pt x="1694" y="169"/>
                  </a:lnTo>
                  <a:cubicBezTo>
                    <a:pt x="1694" y="76"/>
                    <a:pt x="1618" y="0"/>
                    <a:pt x="1524" y="0"/>
                  </a:cubicBezTo>
                  <a:lnTo>
                    <a:pt x="169" y="0"/>
                  </a:lnTo>
                  <a:cubicBezTo>
                    <a:pt x="76" y="0"/>
                    <a:pt x="0" y="76"/>
                    <a:pt x="0" y="169"/>
                  </a:cubicBezTo>
                  <a:lnTo>
                    <a:pt x="0" y="922"/>
                  </a:lnTo>
                  <a:cubicBezTo>
                    <a:pt x="0" y="1016"/>
                    <a:pt x="76" y="1092"/>
                    <a:pt x="169" y="1092"/>
                  </a:cubicBezTo>
                  <a:close/>
                </a:path>
              </a:pathLst>
            </a:custGeom>
            <a:solidFill>
              <a:srgbClr val="ED6D4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321"/>
            <p:cNvSpPr>
              <a:spLocks/>
            </p:cNvSpPr>
            <p:nvPr/>
          </p:nvSpPr>
          <p:spPr bwMode="auto">
            <a:xfrm>
              <a:off x="1401" y="1281"/>
              <a:ext cx="540" cy="349"/>
            </a:xfrm>
            <a:custGeom>
              <a:avLst/>
              <a:gdLst>
                <a:gd name="T0" fmla="*/ 169 w 1694"/>
                <a:gd name="T1" fmla="*/ 1092 h 1092"/>
                <a:gd name="T2" fmla="*/ 1524 w 1694"/>
                <a:gd name="T3" fmla="*/ 1092 h 1092"/>
                <a:gd name="T4" fmla="*/ 1694 w 1694"/>
                <a:gd name="T5" fmla="*/ 922 h 1092"/>
                <a:gd name="T6" fmla="*/ 1694 w 1694"/>
                <a:gd name="T7" fmla="*/ 169 h 1092"/>
                <a:gd name="T8" fmla="*/ 1524 w 1694"/>
                <a:gd name="T9" fmla="*/ 0 h 1092"/>
                <a:gd name="T10" fmla="*/ 169 w 1694"/>
                <a:gd name="T11" fmla="*/ 0 h 1092"/>
                <a:gd name="T12" fmla="*/ 0 w 1694"/>
                <a:gd name="T13" fmla="*/ 169 h 1092"/>
                <a:gd name="T14" fmla="*/ 0 w 1694"/>
                <a:gd name="T15" fmla="*/ 922 h 1092"/>
                <a:gd name="T16" fmla="*/ 169 w 1694"/>
                <a:gd name="T17" fmla="*/ 109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4" h="1092">
                  <a:moveTo>
                    <a:pt x="169" y="1092"/>
                  </a:moveTo>
                  <a:lnTo>
                    <a:pt x="1524" y="1092"/>
                  </a:lnTo>
                  <a:cubicBezTo>
                    <a:pt x="1618" y="1092"/>
                    <a:pt x="1694" y="1016"/>
                    <a:pt x="1694" y="922"/>
                  </a:cubicBezTo>
                  <a:lnTo>
                    <a:pt x="1694" y="169"/>
                  </a:lnTo>
                  <a:cubicBezTo>
                    <a:pt x="1694" y="76"/>
                    <a:pt x="1618" y="0"/>
                    <a:pt x="1524" y="0"/>
                  </a:cubicBezTo>
                  <a:lnTo>
                    <a:pt x="169" y="0"/>
                  </a:lnTo>
                  <a:cubicBezTo>
                    <a:pt x="76" y="0"/>
                    <a:pt x="0" y="76"/>
                    <a:pt x="0" y="169"/>
                  </a:cubicBezTo>
                  <a:lnTo>
                    <a:pt x="0" y="922"/>
                  </a:lnTo>
                  <a:cubicBezTo>
                    <a:pt x="0" y="1016"/>
                    <a:pt x="76" y="1092"/>
                    <a:pt x="169" y="1092"/>
                  </a:cubicBezTo>
                  <a:close/>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 name="Rectangle 322"/>
            <p:cNvSpPr>
              <a:spLocks noChangeArrowheads="1"/>
            </p:cNvSpPr>
            <p:nvPr/>
          </p:nvSpPr>
          <p:spPr bwMode="auto">
            <a:xfrm>
              <a:off x="1467" y="1411"/>
              <a:ext cx="42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Arial" panose="020B0604020202020204" pitchFamily="34" charset="0"/>
                </a:rPr>
                <a:t>Emokit API</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24" name="Line 31"/>
            <p:cNvSpPr>
              <a:spLocks noChangeShapeType="1"/>
            </p:cNvSpPr>
            <p:nvPr/>
          </p:nvSpPr>
          <p:spPr bwMode="auto">
            <a:xfrm>
              <a:off x="1682" y="2072"/>
              <a:ext cx="0" cy="105"/>
            </a:xfrm>
            <a:prstGeom prst="line">
              <a:avLst/>
            </a:prstGeom>
            <a:noFill/>
            <a:ln w="269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 name="Freeform 324"/>
            <p:cNvSpPr>
              <a:spLocks/>
            </p:cNvSpPr>
            <p:nvPr/>
          </p:nvSpPr>
          <p:spPr bwMode="auto">
            <a:xfrm>
              <a:off x="1647" y="2160"/>
              <a:ext cx="69" cy="69"/>
            </a:xfrm>
            <a:custGeom>
              <a:avLst/>
              <a:gdLst>
                <a:gd name="T0" fmla="*/ 107 w 214"/>
                <a:gd name="T1" fmla="*/ 214 h 214"/>
                <a:gd name="T2" fmla="*/ 0 w 214"/>
                <a:gd name="T3" fmla="*/ 0 h 214"/>
                <a:gd name="T4" fmla="*/ 214 w 214"/>
                <a:gd name="T5" fmla="*/ 0 h 214"/>
                <a:gd name="T6" fmla="*/ 107 w 214"/>
                <a:gd name="T7" fmla="*/ 214 h 214"/>
              </a:gdLst>
              <a:ahLst/>
              <a:cxnLst>
                <a:cxn ang="0">
                  <a:pos x="T0" y="T1"/>
                </a:cxn>
                <a:cxn ang="0">
                  <a:pos x="T2" y="T3"/>
                </a:cxn>
                <a:cxn ang="0">
                  <a:pos x="T4" y="T5"/>
                </a:cxn>
                <a:cxn ang="0">
                  <a:pos x="T6" y="T7"/>
                </a:cxn>
              </a:cxnLst>
              <a:rect l="0" t="0" r="r" b="b"/>
              <a:pathLst>
                <a:path w="214" h="214">
                  <a:moveTo>
                    <a:pt x="107" y="214"/>
                  </a:moveTo>
                  <a:lnTo>
                    <a:pt x="0" y="0"/>
                  </a:lnTo>
                  <a:cubicBezTo>
                    <a:pt x="67" y="34"/>
                    <a:pt x="146" y="34"/>
                    <a:pt x="214" y="0"/>
                  </a:cubicBezTo>
                  <a:lnTo>
                    <a:pt x="107" y="2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325"/>
            <p:cNvSpPr>
              <a:spLocks/>
            </p:cNvSpPr>
            <p:nvPr/>
          </p:nvSpPr>
          <p:spPr bwMode="auto">
            <a:xfrm>
              <a:off x="1941" y="1456"/>
              <a:ext cx="153" cy="71"/>
            </a:xfrm>
            <a:custGeom>
              <a:avLst/>
              <a:gdLst>
                <a:gd name="T0" fmla="*/ 0 w 153"/>
                <a:gd name="T1" fmla="*/ 0 h 71"/>
                <a:gd name="T2" fmla="*/ 97 w 153"/>
                <a:gd name="T3" fmla="*/ 0 h 71"/>
                <a:gd name="T4" fmla="*/ 97 w 153"/>
                <a:gd name="T5" fmla="*/ 71 h 71"/>
                <a:gd name="T6" fmla="*/ 153 w 153"/>
                <a:gd name="T7" fmla="*/ 71 h 71"/>
              </a:gdLst>
              <a:ahLst/>
              <a:cxnLst>
                <a:cxn ang="0">
                  <a:pos x="T0" y="T1"/>
                </a:cxn>
                <a:cxn ang="0">
                  <a:pos x="T2" y="T3"/>
                </a:cxn>
                <a:cxn ang="0">
                  <a:pos x="T4" y="T5"/>
                </a:cxn>
                <a:cxn ang="0">
                  <a:pos x="T6" y="T7"/>
                </a:cxn>
              </a:cxnLst>
              <a:rect l="0" t="0" r="r" b="b"/>
              <a:pathLst>
                <a:path w="153" h="71">
                  <a:moveTo>
                    <a:pt x="0" y="0"/>
                  </a:moveTo>
                  <a:lnTo>
                    <a:pt x="97" y="0"/>
                  </a:lnTo>
                  <a:lnTo>
                    <a:pt x="97" y="71"/>
                  </a:lnTo>
                  <a:lnTo>
                    <a:pt x="153" y="71"/>
                  </a:lnTo>
                </a:path>
              </a:pathLst>
            </a:custGeom>
            <a:noFill/>
            <a:ln w="269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 name="Freeform 326"/>
            <p:cNvSpPr>
              <a:spLocks/>
            </p:cNvSpPr>
            <p:nvPr/>
          </p:nvSpPr>
          <p:spPr bwMode="auto">
            <a:xfrm>
              <a:off x="2077" y="1493"/>
              <a:ext cx="68" cy="68"/>
            </a:xfrm>
            <a:custGeom>
              <a:avLst/>
              <a:gdLst>
                <a:gd name="T0" fmla="*/ 214 w 214"/>
                <a:gd name="T1" fmla="*/ 107 h 214"/>
                <a:gd name="T2" fmla="*/ 0 w 214"/>
                <a:gd name="T3" fmla="*/ 214 h 214"/>
                <a:gd name="T4" fmla="*/ 0 w 214"/>
                <a:gd name="T5" fmla="*/ 0 h 214"/>
                <a:gd name="T6" fmla="*/ 214 w 214"/>
                <a:gd name="T7" fmla="*/ 107 h 214"/>
              </a:gdLst>
              <a:ahLst/>
              <a:cxnLst>
                <a:cxn ang="0">
                  <a:pos x="T0" y="T1"/>
                </a:cxn>
                <a:cxn ang="0">
                  <a:pos x="T2" y="T3"/>
                </a:cxn>
                <a:cxn ang="0">
                  <a:pos x="T4" y="T5"/>
                </a:cxn>
                <a:cxn ang="0">
                  <a:pos x="T6" y="T7"/>
                </a:cxn>
              </a:cxnLst>
              <a:rect l="0" t="0" r="r" b="b"/>
              <a:pathLst>
                <a:path w="214" h="214">
                  <a:moveTo>
                    <a:pt x="214" y="107"/>
                  </a:moveTo>
                  <a:lnTo>
                    <a:pt x="0" y="214"/>
                  </a:lnTo>
                  <a:cubicBezTo>
                    <a:pt x="34" y="147"/>
                    <a:pt x="34" y="67"/>
                    <a:pt x="0" y="0"/>
                  </a:cubicBezTo>
                  <a:lnTo>
                    <a:pt x="214"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327"/>
            <p:cNvSpPr>
              <a:spLocks/>
            </p:cNvSpPr>
            <p:nvPr/>
          </p:nvSpPr>
          <p:spPr bwMode="auto">
            <a:xfrm>
              <a:off x="3166" y="2120"/>
              <a:ext cx="429" cy="302"/>
            </a:xfrm>
            <a:custGeom>
              <a:avLst/>
              <a:gdLst>
                <a:gd name="T0" fmla="*/ 135 w 1344"/>
                <a:gd name="T1" fmla="*/ 945 h 945"/>
                <a:gd name="T2" fmla="*/ 1210 w 1344"/>
                <a:gd name="T3" fmla="*/ 945 h 945"/>
                <a:gd name="T4" fmla="*/ 1344 w 1344"/>
                <a:gd name="T5" fmla="*/ 811 h 945"/>
                <a:gd name="T6" fmla="*/ 1344 w 1344"/>
                <a:gd name="T7" fmla="*/ 135 h 945"/>
                <a:gd name="T8" fmla="*/ 1210 w 1344"/>
                <a:gd name="T9" fmla="*/ 0 h 945"/>
                <a:gd name="T10" fmla="*/ 135 w 1344"/>
                <a:gd name="T11" fmla="*/ 0 h 945"/>
                <a:gd name="T12" fmla="*/ 0 w 1344"/>
                <a:gd name="T13" fmla="*/ 135 h 945"/>
                <a:gd name="T14" fmla="*/ 0 w 1344"/>
                <a:gd name="T15" fmla="*/ 811 h 945"/>
                <a:gd name="T16" fmla="*/ 135 w 1344"/>
                <a:gd name="T17" fmla="*/ 945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4" h="945">
                  <a:moveTo>
                    <a:pt x="135" y="945"/>
                  </a:moveTo>
                  <a:lnTo>
                    <a:pt x="1210" y="945"/>
                  </a:lnTo>
                  <a:cubicBezTo>
                    <a:pt x="1284" y="945"/>
                    <a:pt x="1344" y="885"/>
                    <a:pt x="1344" y="811"/>
                  </a:cubicBezTo>
                  <a:lnTo>
                    <a:pt x="1344" y="135"/>
                  </a:lnTo>
                  <a:cubicBezTo>
                    <a:pt x="1344" y="61"/>
                    <a:pt x="1284" y="0"/>
                    <a:pt x="1210" y="0"/>
                  </a:cubicBezTo>
                  <a:lnTo>
                    <a:pt x="135" y="0"/>
                  </a:lnTo>
                  <a:cubicBezTo>
                    <a:pt x="61" y="0"/>
                    <a:pt x="0" y="61"/>
                    <a:pt x="0" y="135"/>
                  </a:cubicBezTo>
                  <a:lnTo>
                    <a:pt x="0" y="811"/>
                  </a:lnTo>
                  <a:cubicBezTo>
                    <a:pt x="0" y="885"/>
                    <a:pt x="61" y="945"/>
                    <a:pt x="135" y="945"/>
                  </a:cubicBezTo>
                  <a:close/>
                </a:path>
              </a:pathLst>
            </a:custGeom>
            <a:solidFill>
              <a:srgbClr val="ED6D4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328"/>
            <p:cNvSpPr>
              <a:spLocks/>
            </p:cNvSpPr>
            <p:nvPr/>
          </p:nvSpPr>
          <p:spPr bwMode="auto">
            <a:xfrm>
              <a:off x="3166" y="2120"/>
              <a:ext cx="429" cy="302"/>
            </a:xfrm>
            <a:custGeom>
              <a:avLst/>
              <a:gdLst>
                <a:gd name="T0" fmla="*/ 135 w 1344"/>
                <a:gd name="T1" fmla="*/ 945 h 945"/>
                <a:gd name="T2" fmla="*/ 1210 w 1344"/>
                <a:gd name="T3" fmla="*/ 945 h 945"/>
                <a:gd name="T4" fmla="*/ 1344 w 1344"/>
                <a:gd name="T5" fmla="*/ 811 h 945"/>
                <a:gd name="T6" fmla="*/ 1344 w 1344"/>
                <a:gd name="T7" fmla="*/ 135 h 945"/>
                <a:gd name="T8" fmla="*/ 1210 w 1344"/>
                <a:gd name="T9" fmla="*/ 0 h 945"/>
                <a:gd name="T10" fmla="*/ 135 w 1344"/>
                <a:gd name="T11" fmla="*/ 0 h 945"/>
                <a:gd name="T12" fmla="*/ 0 w 1344"/>
                <a:gd name="T13" fmla="*/ 135 h 945"/>
                <a:gd name="T14" fmla="*/ 0 w 1344"/>
                <a:gd name="T15" fmla="*/ 811 h 945"/>
                <a:gd name="T16" fmla="*/ 135 w 1344"/>
                <a:gd name="T17" fmla="*/ 945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4" h="945">
                  <a:moveTo>
                    <a:pt x="135" y="945"/>
                  </a:moveTo>
                  <a:lnTo>
                    <a:pt x="1210" y="945"/>
                  </a:lnTo>
                  <a:cubicBezTo>
                    <a:pt x="1284" y="945"/>
                    <a:pt x="1344" y="885"/>
                    <a:pt x="1344" y="811"/>
                  </a:cubicBezTo>
                  <a:lnTo>
                    <a:pt x="1344" y="135"/>
                  </a:lnTo>
                  <a:cubicBezTo>
                    <a:pt x="1344" y="61"/>
                    <a:pt x="1284" y="0"/>
                    <a:pt x="1210" y="0"/>
                  </a:cubicBezTo>
                  <a:lnTo>
                    <a:pt x="135" y="0"/>
                  </a:lnTo>
                  <a:cubicBezTo>
                    <a:pt x="61" y="0"/>
                    <a:pt x="0" y="61"/>
                    <a:pt x="0" y="135"/>
                  </a:cubicBezTo>
                  <a:lnTo>
                    <a:pt x="0" y="811"/>
                  </a:lnTo>
                  <a:cubicBezTo>
                    <a:pt x="0" y="885"/>
                    <a:pt x="61" y="945"/>
                    <a:pt x="135" y="945"/>
                  </a:cubicBezTo>
                  <a:close/>
                </a:path>
              </a:pathLst>
            </a:custGeom>
            <a:noFill/>
            <a:ln w="14288" cap="flat">
              <a:solidFill>
                <a:srgbClr val="5E6E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 name="Rectangle 329"/>
            <p:cNvSpPr>
              <a:spLocks noChangeArrowheads="1"/>
            </p:cNvSpPr>
            <p:nvPr/>
          </p:nvSpPr>
          <p:spPr bwMode="auto">
            <a:xfrm>
              <a:off x="3297" y="2177"/>
              <a:ext cx="19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PCC </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31" name="Rectangle 330"/>
            <p:cNvSpPr>
              <a:spLocks noChangeArrowheads="1"/>
            </p:cNvSpPr>
            <p:nvPr/>
          </p:nvSpPr>
          <p:spPr bwMode="auto">
            <a:xfrm>
              <a:off x="3224" y="2275"/>
              <a:ext cx="31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Interface</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32" name="Line 39"/>
            <p:cNvSpPr>
              <a:spLocks noChangeShapeType="1"/>
            </p:cNvSpPr>
            <p:nvPr/>
          </p:nvSpPr>
          <p:spPr bwMode="auto">
            <a:xfrm>
              <a:off x="3042" y="2269"/>
              <a:ext cx="73" cy="1"/>
            </a:xfrm>
            <a:prstGeom prst="line">
              <a:avLst/>
            </a:prstGeom>
            <a:noFill/>
            <a:ln w="269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 name="Freeform 332"/>
            <p:cNvSpPr>
              <a:spLocks/>
            </p:cNvSpPr>
            <p:nvPr/>
          </p:nvSpPr>
          <p:spPr bwMode="auto">
            <a:xfrm>
              <a:off x="3098" y="2235"/>
              <a:ext cx="68" cy="69"/>
            </a:xfrm>
            <a:custGeom>
              <a:avLst/>
              <a:gdLst>
                <a:gd name="T0" fmla="*/ 216 w 216"/>
                <a:gd name="T1" fmla="*/ 112 h 214"/>
                <a:gd name="T2" fmla="*/ 0 w 216"/>
                <a:gd name="T3" fmla="*/ 214 h 214"/>
                <a:gd name="T4" fmla="*/ 4 w 216"/>
                <a:gd name="T5" fmla="*/ 0 h 214"/>
                <a:gd name="T6" fmla="*/ 216 w 216"/>
                <a:gd name="T7" fmla="*/ 112 h 214"/>
              </a:gdLst>
              <a:ahLst/>
              <a:cxnLst>
                <a:cxn ang="0">
                  <a:pos x="T0" y="T1"/>
                </a:cxn>
                <a:cxn ang="0">
                  <a:pos x="T2" y="T3"/>
                </a:cxn>
                <a:cxn ang="0">
                  <a:pos x="T4" y="T5"/>
                </a:cxn>
                <a:cxn ang="0">
                  <a:pos x="T6" y="T7"/>
                </a:cxn>
              </a:cxnLst>
              <a:rect l="0" t="0" r="r" b="b"/>
              <a:pathLst>
                <a:path w="216" h="214">
                  <a:moveTo>
                    <a:pt x="216" y="112"/>
                  </a:moveTo>
                  <a:lnTo>
                    <a:pt x="0" y="214"/>
                  </a:lnTo>
                  <a:cubicBezTo>
                    <a:pt x="35" y="148"/>
                    <a:pt x="37" y="68"/>
                    <a:pt x="4" y="0"/>
                  </a:cubicBezTo>
                  <a:lnTo>
                    <a:pt x="216" y="11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333"/>
            <p:cNvSpPr>
              <a:spLocks/>
            </p:cNvSpPr>
            <p:nvPr/>
          </p:nvSpPr>
          <p:spPr bwMode="auto">
            <a:xfrm>
              <a:off x="1952" y="1897"/>
              <a:ext cx="138" cy="372"/>
            </a:xfrm>
            <a:custGeom>
              <a:avLst/>
              <a:gdLst>
                <a:gd name="T0" fmla="*/ 0 w 138"/>
                <a:gd name="T1" fmla="*/ 0 h 372"/>
                <a:gd name="T2" fmla="*/ 94 w 138"/>
                <a:gd name="T3" fmla="*/ 0 h 372"/>
                <a:gd name="T4" fmla="*/ 94 w 138"/>
                <a:gd name="T5" fmla="*/ 372 h 372"/>
                <a:gd name="T6" fmla="*/ 138 w 138"/>
                <a:gd name="T7" fmla="*/ 372 h 372"/>
              </a:gdLst>
              <a:ahLst/>
              <a:cxnLst>
                <a:cxn ang="0">
                  <a:pos x="T0" y="T1"/>
                </a:cxn>
                <a:cxn ang="0">
                  <a:pos x="T2" y="T3"/>
                </a:cxn>
                <a:cxn ang="0">
                  <a:pos x="T4" y="T5"/>
                </a:cxn>
                <a:cxn ang="0">
                  <a:pos x="T6" y="T7"/>
                </a:cxn>
              </a:cxnLst>
              <a:rect l="0" t="0" r="r" b="b"/>
              <a:pathLst>
                <a:path w="138" h="372">
                  <a:moveTo>
                    <a:pt x="0" y="0"/>
                  </a:moveTo>
                  <a:lnTo>
                    <a:pt x="94" y="0"/>
                  </a:lnTo>
                  <a:lnTo>
                    <a:pt x="94" y="372"/>
                  </a:lnTo>
                  <a:lnTo>
                    <a:pt x="138" y="372"/>
                  </a:lnTo>
                </a:path>
              </a:pathLst>
            </a:custGeom>
            <a:noFill/>
            <a:ln w="269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 name="Freeform 334"/>
            <p:cNvSpPr>
              <a:spLocks/>
            </p:cNvSpPr>
            <p:nvPr/>
          </p:nvSpPr>
          <p:spPr bwMode="auto">
            <a:xfrm>
              <a:off x="2074" y="2235"/>
              <a:ext cx="68" cy="68"/>
            </a:xfrm>
            <a:custGeom>
              <a:avLst/>
              <a:gdLst>
                <a:gd name="T0" fmla="*/ 214 w 214"/>
                <a:gd name="T1" fmla="*/ 107 h 214"/>
                <a:gd name="T2" fmla="*/ 0 w 214"/>
                <a:gd name="T3" fmla="*/ 214 h 214"/>
                <a:gd name="T4" fmla="*/ 0 w 214"/>
                <a:gd name="T5" fmla="*/ 0 h 214"/>
                <a:gd name="T6" fmla="*/ 214 w 214"/>
                <a:gd name="T7" fmla="*/ 107 h 214"/>
              </a:gdLst>
              <a:ahLst/>
              <a:cxnLst>
                <a:cxn ang="0">
                  <a:pos x="T0" y="T1"/>
                </a:cxn>
                <a:cxn ang="0">
                  <a:pos x="T2" y="T3"/>
                </a:cxn>
                <a:cxn ang="0">
                  <a:pos x="T4" y="T5"/>
                </a:cxn>
                <a:cxn ang="0">
                  <a:pos x="T6" y="T7"/>
                </a:cxn>
              </a:cxnLst>
              <a:rect l="0" t="0" r="r" b="b"/>
              <a:pathLst>
                <a:path w="214" h="214">
                  <a:moveTo>
                    <a:pt x="214" y="107"/>
                  </a:moveTo>
                  <a:lnTo>
                    <a:pt x="0" y="214"/>
                  </a:lnTo>
                  <a:cubicBezTo>
                    <a:pt x="34" y="146"/>
                    <a:pt x="34" y="67"/>
                    <a:pt x="0" y="0"/>
                  </a:cubicBezTo>
                  <a:lnTo>
                    <a:pt x="214"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335"/>
            <p:cNvSpPr>
              <a:spLocks/>
            </p:cNvSpPr>
            <p:nvPr/>
          </p:nvSpPr>
          <p:spPr bwMode="auto">
            <a:xfrm>
              <a:off x="4333" y="3421"/>
              <a:ext cx="621" cy="349"/>
            </a:xfrm>
            <a:custGeom>
              <a:avLst/>
              <a:gdLst>
                <a:gd name="T0" fmla="*/ 195 w 1950"/>
                <a:gd name="T1" fmla="*/ 1092 h 1092"/>
                <a:gd name="T2" fmla="*/ 1755 w 1950"/>
                <a:gd name="T3" fmla="*/ 1092 h 1092"/>
                <a:gd name="T4" fmla="*/ 1950 w 1950"/>
                <a:gd name="T5" fmla="*/ 897 h 1092"/>
                <a:gd name="T6" fmla="*/ 1950 w 1950"/>
                <a:gd name="T7" fmla="*/ 195 h 1092"/>
                <a:gd name="T8" fmla="*/ 1755 w 1950"/>
                <a:gd name="T9" fmla="*/ 0 h 1092"/>
                <a:gd name="T10" fmla="*/ 195 w 1950"/>
                <a:gd name="T11" fmla="*/ 0 h 1092"/>
                <a:gd name="T12" fmla="*/ 0 w 1950"/>
                <a:gd name="T13" fmla="*/ 195 h 1092"/>
                <a:gd name="T14" fmla="*/ 0 w 1950"/>
                <a:gd name="T15" fmla="*/ 897 h 1092"/>
                <a:gd name="T16" fmla="*/ 195 w 1950"/>
                <a:gd name="T17" fmla="*/ 109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0" h="1092">
                  <a:moveTo>
                    <a:pt x="195" y="1092"/>
                  </a:moveTo>
                  <a:lnTo>
                    <a:pt x="1755" y="1092"/>
                  </a:lnTo>
                  <a:cubicBezTo>
                    <a:pt x="1863" y="1092"/>
                    <a:pt x="1950" y="1005"/>
                    <a:pt x="1950" y="897"/>
                  </a:cubicBezTo>
                  <a:lnTo>
                    <a:pt x="1950" y="195"/>
                  </a:lnTo>
                  <a:cubicBezTo>
                    <a:pt x="1950" y="88"/>
                    <a:pt x="1863" y="0"/>
                    <a:pt x="1755" y="0"/>
                  </a:cubicBezTo>
                  <a:lnTo>
                    <a:pt x="195" y="0"/>
                  </a:lnTo>
                  <a:cubicBezTo>
                    <a:pt x="88" y="0"/>
                    <a:pt x="0" y="88"/>
                    <a:pt x="0" y="195"/>
                  </a:cubicBezTo>
                  <a:lnTo>
                    <a:pt x="0" y="897"/>
                  </a:lnTo>
                  <a:cubicBezTo>
                    <a:pt x="0" y="1005"/>
                    <a:pt x="88" y="1092"/>
                    <a:pt x="195" y="1092"/>
                  </a:cubicBezTo>
                  <a:close/>
                </a:path>
              </a:pathLst>
            </a:custGeom>
            <a:solidFill>
              <a:srgbClr val="A46D4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36"/>
            <p:cNvSpPr>
              <a:spLocks/>
            </p:cNvSpPr>
            <p:nvPr/>
          </p:nvSpPr>
          <p:spPr bwMode="auto">
            <a:xfrm>
              <a:off x="4333" y="3421"/>
              <a:ext cx="621" cy="349"/>
            </a:xfrm>
            <a:custGeom>
              <a:avLst/>
              <a:gdLst>
                <a:gd name="T0" fmla="*/ 195 w 1950"/>
                <a:gd name="T1" fmla="*/ 1092 h 1092"/>
                <a:gd name="T2" fmla="*/ 1755 w 1950"/>
                <a:gd name="T3" fmla="*/ 1092 h 1092"/>
                <a:gd name="T4" fmla="*/ 1950 w 1950"/>
                <a:gd name="T5" fmla="*/ 897 h 1092"/>
                <a:gd name="T6" fmla="*/ 1950 w 1950"/>
                <a:gd name="T7" fmla="*/ 195 h 1092"/>
                <a:gd name="T8" fmla="*/ 1755 w 1950"/>
                <a:gd name="T9" fmla="*/ 0 h 1092"/>
                <a:gd name="T10" fmla="*/ 195 w 1950"/>
                <a:gd name="T11" fmla="*/ 0 h 1092"/>
                <a:gd name="T12" fmla="*/ 0 w 1950"/>
                <a:gd name="T13" fmla="*/ 195 h 1092"/>
                <a:gd name="T14" fmla="*/ 0 w 1950"/>
                <a:gd name="T15" fmla="*/ 897 h 1092"/>
                <a:gd name="T16" fmla="*/ 195 w 1950"/>
                <a:gd name="T17" fmla="*/ 109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0" h="1092">
                  <a:moveTo>
                    <a:pt x="195" y="1092"/>
                  </a:moveTo>
                  <a:lnTo>
                    <a:pt x="1755" y="1092"/>
                  </a:lnTo>
                  <a:cubicBezTo>
                    <a:pt x="1863" y="1092"/>
                    <a:pt x="1950" y="1005"/>
                    <a:pt x="1950" y="897"/>
                  </a:cubicBezTo>
                  <a:lnTo>
                    <a:pt x="1950" y="195"/>
                  </a:lnTo>
                  <a:cubicBezTo>
                    <a:pt x="1950" y="88"/>
                    <a:pt x="1863" y="0"/>
                    <a:pt x="1755" y="0"/>
                  </a:cubicBezTo>
                  <a:lnTo>
                    <a:pt x="195" y="0"/>
                  </a:lnTo>
                  <a:cubicBezTo>
                    <a:pt x="88" y="0"/>
                    <a:pt x="0" y="88"/>
                    <a:pt x="0" y="195"/>
                  </a:cubicBezTo>
                  <a:lnTo>
                    <a:pt x="0" y="897"/>
                  </a:lnTo>
                  <a:cubicBezTo>
                    <a:pt x="0" y="1005"/>
                    <a:pt x="88" y="1092"/>
                    <a:pt x="195" y="1092"/>
                  </a:cubicBezTo>
                  <a:close/>
                </a:path>
              </a:pathLst>
            </a:custGeom>
            <a:noFill/>
            <a:ln w="14288" cap="flat">
              <a:solidFill>
                <a:srgbClr val="5E6E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 name="Rectangle 337"/>
            <p:cNvSpPr>
              <a:spLocks noChangeArrowheads="1"/>
            </p:cNvSpPr>
            <p:nvPr/>
          </p:nvSpPr>
          <p:spPr bwMode="auto">
            <a:xfrm>
              <a:off x="4366" y="3540"/>
              <a:ext cx="57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Servo Output</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39" name="Rectangle 338"/>
            <p:cNvSpPr>
              <a:spLocks noChangeArrowheads="1"/>
            </p:cNvSpPr>
            <p:nvPr/>
          </p:nvSpPr>
          <p:spPr bwMode="auto">
            <a:xfrm>
              <a:off x="4156" y="2267"/>
              <a:ext cx="1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Arial" panose="020B0604020202020204" pitchFamily="34" charset="0"/>
                </a:rPr>
                <a:t>Power Chair Controller</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340" name="Freeform 339"/>
            <p:cNvSpPr>
              <a:spLocks/>
            </p:cNvSpPr>
            <p:nvPr/>
          </p:nvSpPr>
          <p:spPr bwMode="auto">
            <a:xfrm>
              <a:off x="4333" y="2951"/>
              <a:ext cx="621" cy="349"/>
            </a:xfrm>
            <a:custGeom>
              <a:avLst/>
              <a:gdLst>
                <a:gd name="T0" fmla="*/ 195 w 1950"/>
                <a:gd name="T1" fmla="*/ 1092 h 1092"/>
                <a:gd name="T2" fmla="*/ 1755 w 1950"/>
                <a:gd name="T3" fmla="*/ 1092 h 1092"/>
                <a:gd name="T4" fmla="*/ 1950 w 1950"/>
                <a:gd name="T5" fmla="*/ 897 h 1092"/>
                <a:gd name="T6" fmla="*/ 1950 w 1950"/>
                <a:gd name="T7" fmla="*/ 195 h 1092"/>
                <a:gd name="T8" fmla="*/ 1755 w 1950"/>
                <a:gd name="T9" fmla="*/ 0 h 1092"/>
                <a:gd name="T10" fmla="*/ 195 w 1950"/>
                <a:gd name="T11" fmla="*/ 0 h 1092"/>
                <a:gd name="T12" fmla="*/ 0 w 1950"/>
                <a:gd name="T13" fmla="*/ 195 h 1092"/>
                <a:gd name="T14" fmla="*/ 0 w 1950"/>
                <a:gd name="T15" fmla="*/ 897 h 1092"/>
                <a:gd name="T16" fmla="*/ 195 w 1950"/>
                <a:gd name="T17" fmla="*/ 109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0" h="1092">
                  <a:moveTo>
                    <a:pt x="195" y="1092"/>
                  </a:moveTo>
                  <a:lnTo>
                    <a:pt x="1755" y="1092"/>
                  </a:lnTo>
                  <a:cubicBezTo>
                    <a:pt x="1862" y="1092"/>
                    <a:pt x="1950" y="1005"/>
                    <a:pt x="1950" y="897"/>
                  </a:cubicBezTo>
                  <a:lnTo>
                    <a:pt x="1950" y="195"/>
                  </a:lnTo>
                  <a:cubicBezTo>
                    <a:pt x="1950" y="88"/>
                    <a:pt x="1862" y="0"/>
                    <a:pt x="1755" y="0"/>
                  </a:cubicBezTo>
                  <a:lnTo>
                    <a:pt x="195" y="0"/>
                  </a:lnTo>
                  <a:cubicBezTo>
                    <a:pt x="88" y="0"/>
                    <a:pt x="0" y="88"/>
                    <a:pt x="0" y="195"/>
                  </a:cubicBezTo>
                  <a:lnTo>
                    <a:pt x="0" y="897"/>
                  </a:lnTo>
                  <a:cubicBezTo>
                    <a:pt x="0" y="1005"/>
                    <a:pt x="88" y="1092"/>
                    <a:pt x="195" y="1092"/>
                  </a:cubicBezTo>
                  <a:close/>
                </a:path>
              </a:pathLst>
            </a:custGeom>
            <a:solidFill>
              <a:srgbClr val="A46D4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40"/>
            <p:cNvSpPr>
              <a:spLocks/>
            </p:cNvSpPr>
            <p:nvPr/>
          </p:nvSpPr>
          <p:spPr bwMode="auto">
            <a:xfrm>
              <a:off x="4333" y="2951"/>
              <a:ext cx="621" cy="349"/>
            </a:xfrm>
            <a:custGeom>
              <a:avLst/>
              <a:gdLst>
                <a:gd name="T0" fmla="*/ 195 w 1950"/>
                <a:gd name="T1" fmla="*/ 1092 h 1092"/>
                <a:gd name="T2" fmla="*/ 1755 w 1950"/>
                <a:gd name="T3" fmla="*/ 1092 h 1092"/>
                <a:gd name="T4" fmla="*/ 1950 w 1950"/>
                <a:gd name="T5" fmla="*/ 897 h 1092"/>
                <a:gd name="T6" fmla="*/ 1950 w 1950"/>
                <a:gd name="T7" fmla="*/ 195 h 1092"/>
                <a:gd name="T8" fmla="*/ 1755 w 1950"/>
                <a:gd name="T9" fmla="*/ 0 h 1092"/>
                <a:gd name="T10" fmla="*/ 195 w 1950"/>
                <a:gd name="T11" fmla="*/ 0 h 1092"/>
                <a:gd name="T12" fmla="*/ 0 w 1950"/>
                <a:gd name="T13" fmla="*/ 195 h 1092"/>
                <a:gd name="T14" fmla="*/ 0 w 1950"/>
                <a:gd name="T15" fmla="*/ 897 h 1092"/>
                <a:gd name="T16" fmla="*/ 195 w 1950"/>
                <a:gd name="T17" fmla="*/ 109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0" h="1092">
                  <a:moveTo>
                    <a:pt x="195" y="1092"/>
                  </a:moveTo>
                  <a:lnTo>
                    <a:pt x="1755" y="1092"/>
                  </a:lnTo>
                  <a:cubicBezTo>
                    <a:pt x="1862" y="1092"/>
                    <a:pt x="1950" y="1005"/>
                    <a:pt x="1950" y="897"/>
                  </a:cubicBezTo>
                  <a:lnTo>
                    <a:pt x="1950" y="195"/>
                  </a:lnTo>
                  <a:cubicBezTo>
                    <a:pt x="1950" y="88"/>
                    <a:pt x="1862" y="0"/>
                    <a:pt x="1755" y="0"/>
                  </a:cubicBezTo>
                  <a:lnTo>
                    <a:pt x="195" y="0"/>
                  </a:lnTo>
                  <a:cubicBezTo>
                    <a:pt x="88" y="0"/>
                    <a:pt x="0" y="88"/>
                    <a:pt x="0" y="195"/>
                  </a:cubicBezTo>
                  <a:lnTo>
                    <a:pt x="0" y="897"/>
                  </a:lnTo>
                  <a:cubicBezTo>
                    <a:pt x="0" y="1005"/>
                    <a:pt x="88" y="1092"/>
                    <a:pt x="195" y="1092"/>
                  </a:cubicBezTo>
                  <a:close/>
                </a:path>
              </a:pathLst>
            </a:custGeom>
            <a:noFill/>
            <a:ln w="14288" cap="flat">
              <a:solidFill>
                <a:srgbClr val="5E6E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 name="Rectangle 341"/>
            <p:cNvSpPr>
              <a:spLocks noChangeArrowheads="1"/>
            </p:cNvSpPr>
            <p:nvPr/>
          </p:nvSpPr>
          <p:spPr bwMode="auto">
            <a:xfrm>
              <a:off x="4426" y="3013"/>
              <a:ext cx="4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Command </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43" name="Rectangle 342"/>
            <p:cNvSpPr>
              <a:spLocks noChangeArrowheads="1"/>
            </p:cNvSpPr>
            <p:nvPr/>
          </p:nvSpPr>
          <p:spPr bwMode="auto">
            <a:xfrm>
              <a:off x="4484" y="3127"/>
              <a:ext cx="3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Parsing</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44" name="Freeform 343"/>
            <p:cNvSpPr>
              <a:spLocks/>
            </p:cNvSpPr>
            <p:nvPr/>
          </p:nvSpPr>
          <p:spPr bwMode="auto">
            <a:xfrm>
              <a:off x="4333" y="2495"/>
              <a:ext cx="621" cy="349"/>
            </a:xfrm>
            <a:custGeom>
              <a:avLst/>
              <a:gdLst>
                <a:gd name="T0" fmla="*/ 195 w 1950"/>
                <a:gd name="T1" fmla="*/ 1092 h 1092"/>
                <a:gd name="T2" fmla="*/ 1755 w 1950"/>
                <a:gd name="T3" fmla="*/ 1092 h 1092"/>
                <a:gd name="T4" fmla="*/ 1950 w 1950"/>
                <a:gd name="T5" fmla="*/ 897 h 1092"/>
                <a:gd name="T6" fmla="*/ 1950 w 1950"/>
                <a:gd name="T7" fmla="*/ 195 h 1092"/>
                <a:gd name="T8" fmla="*/ 1755 w 1950"/>
                <a:gd name="T9" fmla="*/ 0 h 1092"/>
                <a:gd name="T10" fmla="*/ 195 w 1950"/>
                <a:gd name="T11" fmla="*/ 0 h 1092"/>
                <a:gd name="T12" fmla="*/ 0 w 1950"/>
                <a:gd name="T13" fmla="*/ 195 h 1092"/>
                <a:gd name="T14" fmla="*/ 0 w 1950"/>
                <a:gd name="T15" fmla="*/ 897 h 1092"/>
                <a:gd name="T16" fmla="*/ 195 w 1950"/>
                <a:gd name="T17" fmla="*/ 109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0" h="1092">
                  <a:moveTo>
                    <a:pt x="195" y="1092"/>
                  </a:moveTo>
                  <a:lnTo>
                    <a:pt x="1755" y="1092"/>
                  </a:lnTo>
                  <a:cubicBezTo>
                    <a:pt x="1863" y="1092"/>
                    <a:pt x="1950" y="1005"/>
                    <a:pt x="1950" y="897"/>
                  </a:cubicBezTo>
                  <a:lnTo>
                    <a:pt x="1950" y="195"/>
                  </a:lnTo>
                  <a:cubicBezTo>
                    <a:pt x="1950" y="88"/>
                    <a:pt x="1863" y="0"/>
                    <a:pt x="1755" y="0"/>
                  </a:cubicBezTo>
                  <a:lnTo>
                    <a:pt x="195" y="0"/>
                  </a:lnTo>
                  <a:cubicBezTo>
                    <a:pt x="88" y="0"/>
                    <a:pt x="0" y="88"/>
                    <a:pt x="0" y="195"/>
                  </a:cubicBezTo>
                  <a:lnTo>
                    <a:pt x="0" y="897"/>
                  </a:lnTo>
                  <a:cubicBezTo>
                    <a:pt x="0" y="1005"/>
                    <a:pt x="88" y="1092"/>
                    <a:pt x="195" y="1092"/>
                  </a:cubicBezTo>
                  <a:close/>
                </a:path>
              </a:pathLst>
            </a:custGeom>
            <a:solidFill>
              <a:srgbClr val="A46D46"/>
            </a:solidFill>
            <a:ln w="0">
              <a:solidFill>
                <a:srgbClr val="A46D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44"/>
            <p:cNvSpPr>
              <a:spLocks/>
            </p:cNvSpPr>
            <p:nvPr/>
          </p:nvSpPr>
          <p:spPr bwMode="auto">
            <a:xfrm>
              <a:off x="4333" y="2494"/>
              <a:ext cx="621" cy="350"/>
            </a:xfrm>
            <a:custGeom>
              <a:avLst/>
              <a:gdLst>
                <a:gd name="T0" fmla="*/ 195 w 1950"/>
                <a:gd name="T1" fmla="*/ 1092 h 1092"/>
                <a:gd name="T2" fmla="*/ 1755 w 1950"/>
                <a:gd name="T3" fmla="*/ 1092 h 1092"/>
                <a:gd name="T4" fmla="*/ 1950 w 1950"/>
                <a:gd name="T5" fmla="*/ 897 h 1092"/>
                <a:gd name="T6" fmla="*/ 1950 w 1950"/>
                <a:gd name="T7" fmla="*/ 195 h 1092"/>
                <a:gd name="T8" fmla="*/ 1755 w 1950"/>
                <a:gd name="T9" fmla="*/ 0 h 1092"/>
                <a:gd name="T10" fmla="*/ 195 w 1950"/>
                <a:gd name="T11" fmla="*/ 0 h 1092"/>
                <a:gd name="T12" fmla="*/ 0 w 1950"/>
                <a:gd name="T13" fmla="*/ 195 h 1092"/>
                <a:gd name="T14" fmla="*/ 0 w 1950"/>
                <a:gd name="T15" fmla="*/ 897 h 1092"/>
                <a:gd name="T16" fmla="*/ 195 w 1950"/>
                <a:gd name="T17" fmla="*/ 109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0" h="1092">
                  <a:moveTo>
                    <a:pt x="195" y="1092"/>
                  </a:moveTo>
                  <a:lnTo>
                    <a:pt x="1755" y="1092"/>
                  </a:lnTo>
                  <a:cubicBezTo>
                    <a:pt x="1863" y="1092"/>
                    <a:pt x="1950" y="1005"/>
                    <a:pt x="1950" y="897"/>
                  </a:cubicBezTo>
                  <a:lnTo>
                    <a:pt x="1950" y="195"/>
                  </a:lnTo>
                  <a:cubicBezTo>
                    <a:pt x="1950" y="88"/>
                    <a:pt x="1863" y="0"/>
                    <a:pt x="1755" y="0"/>
                  </a:cubicBezTo>
                  <a:lnTo>
                    <a:pt x="195" y="0"/>
                  </a:lnTo>
                  <a:cubicBezTo>
                    <a:pt x="88" y="0"/>
                    <a:pt x="0" y="88"/>
                    <a:pt x="0" y="195"/>
                  </a:cubicBezTo>
                  <a:lnTo>
                    <a:pt x="0" y="897"/>
                  </a:lnTo>
                  <a:cubicBezTo>
                    <a:pt x="0" y="1005"/>
                    <a:pt x="88" y="1092"/>
                    <a:pt x="195" y="1092"/>
                  </a:cubicBezTo>
                  <a:close/>
                </a:path>
              </a:pathLst>
            </a:custGeom>
            <a:noFill/>
            <a:ln w="14288" cap="flat">
              <a:solidFill>
                <a:srgbClr val="5E6E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 name="Rectangle 345"/>
            <p:cNvSpPr>
              <a:spLocks noChangeArrowheads="1"/>
            </p:cNvSpPr>
            <p:nvPr/>
          </p:nvSpPr>
          <p:spPr bwMode="auto">
            <a:xfrm>
              <a:off x="4408" y="2624"/>
              <a:ext cx="46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BCI Interface</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47" name="Line 54"/>
            <p:cNvSpPr>
              <a:spLocks noChangeShapeType="1"/>
            </p:cNvSpPr>
            <p:nvPr/>
          </p:nvSpPr>
          <p:spPr bwMode="auto">
            <a:xfrm>
              <a:off x="4644" y="2844"/>
              <a:ext cx="0" cy="55"/>
            </a:xfrm>
            <a:prstGeom prst="line">
              <a:avLst/>
            </a:prstGeom>
            <a:noFill/>
            <a:ln w="269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 name="Freeform 347"/>
            <p:cNvSpPr>
              <a:spLocks/>
            </p:cNvSpPr>
            <p:nvPr/>
          </p:nvSpPr>
          <p:spPr bwMode="auto">
            <a:xfrm>
              <a:off x="4610" y="2883"/>
              <a:ext cx="68" cy="68"/>
            </a:xfrm>
            <a:custGeom>
              <a:avLst/>
              <a:gdLst>
                <a:gd name="T0" fmla="*/ 106 w 214"/>
                <a:gd name="T1" fmla="*/ 214 h 214"/>
                <a:gd name="T2" fmla="*/ 0 w 214"/>
                <a:gd name="T3" fmla="*/ 0 h 214"/>
                <a:gd name="T4" fmla="*/ 214 w 214"/>
                <a:gd name="T5" fmla="*/ 1 h 214"/>
                <a:gd name="T6" fmla="*/ 106 w 214"/>
                <a:gd name="T7" fmla="*/ 214 h 214"/>
              </a:gdLst>
              <a:ahLst/>
              <a:cxnLst>
                <a:cxn ang="0">
                  <a:pos x="T0" y="T1"/>
                </a:cxn>
                <a:cxn ang="0">
                  <a:pos x="T2" y="T3"/>
                </a:cxn>
                <a:cxn ang="0">
                  <a:pos x="T4" y="T5"/>
                </a:cxn>
                <a:cxn ang="0">
                  <a:pos x="T6" y="T7"/>
                </a:cxn>
              </a:cxnLst>
              <a:rect l="0" t="0" r="r" b="b"/>
              <a:pathLst>
                <a:path w="214" h="214">
                  <a:moveTo>
                    <a:pt x="106" y="214"/>
                  </a:moveTo>
                  <a:lnTo>
                    <a:pt x="0" y="0"/>
                  </a:lnTo>
                  <a:cubicBezTo>
                    <a:pt x="67" y="34"/>
                    <a:pt x="146" y="34"/>
                    <a:pt x="214" y="1"/>
                  </a:cubicBezTo>
                  <a:lnTo>
                    <a:pt x="106" y="2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Line 56"/>
            <p:cNvSpPr>
              <a:spLocks noChangeShapeType="1"/>
            </p:cNvSpPr>
            <p:nvPr/>
          </p:nvSpPr>
          <p:spPr bwMode="auto">
            <a:xfrm>
              <a:off x="4643" y="3300"/>
              <a:ext cx="1" cy="69"/>
            </a:xfrm>
            <a:prstGeom prst="line">
              <a:avLst/>
            </a:prstGeom>
            <a:noFill/>
            <a:ln w="269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 name="Freeform 349"/>
            <p:cNvSpPr>
              <a:spLocks/>
            </p:cNvSpPr>
            <p:nvPr/>
          </p:nvSpPr>
          <p:spPr bwMode="auto">
            <a:xfrm>
              <a:off x="4609" y="3353"/>
              <a:ext cx="69" cy="68"/>
            </a:xfrm>
            <a:custGeom>
              <a:avLst/>
              <a:gdLst>
                <a:gd name="T0" fmla="*/ 108 w 215"/>
                <a:gd name="T1" fmla="*/ 214 h 214"/>
                <a:gd name="T2" fmla="*/ 0 w 215"/>
                <a:gd name="T3" fmla="*/ 1 h 214"/>
                <a:gd name="T4" fmla="*/ 215 w 215"/>
                <a:gd name="T5" fmla="*/ 0 h 214"/>
                <a:gd name="T6" fmla="*/ 108 w 215"/>
                <a:gd name="T7" fmla="*/ 214 h 214"/>
              </a:gdLst>
              <a:ahLst/>
              <a:cxnLst>
                <a:cxn ang="0">
                  <a:pos x="T0" y="T1"/>
                </a:cxn>
                <a:cxn ang="0">
                  <a:pos x="T2" y="T3"/>
                </a:cxn>
                <a:cxn ang="0">
                  <a:pos x="T4" y="T5"/>
                </a:cxn>
                <a:cxn ang="0">
                  <a:pos x="T6" y="T7"/>
                </a:cxn>
              </a:cxnLst>
              <a:rect l="0" t="0" r="r" b="b"/>
              <a:pathLst>
                <a:path w="215" h="214">
                  <a:moveTo>
                    <a:pt x="108" y="214"/>
                  </a:moveTo>
                  <a:lnTo>
                    <a:pt x="0" y="1"/>
                  </a:lnTo>
                  <a:cubicBezTo>
                    <a:pt x="68" y="34"/>
                    <a:pt x="147" y="34"/>
                    <a:pt x="215" y="0"/>
                  </a:cubicBezTo>
                  <a:lnTo>
                    <a:pt x="108" y="2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350"/>
            <p:cNvSpPr>
              <a:spLocks/>
            </p:cNvSpPr>
            <p:nvPr/>
          </p:nvSpPr>
          <p:spPr bwMode="auto">
            <a:xfrm>
              <a:off x="3595" y="2271"/>
              <a:ext cx="686" cy="398"/>
            </a:xfrm>
            <a:custGeom>
              <a:avLst/>
              <a:gdLst>
                <a:gd name="T0" fmla="*/ 0 w 686"/>
                <a:gd name="T1" fmla="*/ 0 h 398"/>
                <a:gd name="T2" fmla="*/ 197 w 686"/>
                <a:gd name="T3" fmla="*/ 0 h 398"/>
                <a:gd name="T4" fmla="*/ 197 w 686"/>
                <a:gd name="T5" fmla="*/ 398 h 398"/>
                <a:gd name="T6" fmla="*/ 686 w 686"/>
                <a:gd name="T7" fmla="*/ 398 h 398"/>
              </a:gdLst>
              <a:ahLst/>
              <a:cxnLst>
                <a:cxn ang="0">
                  <a:pos x="T0" y="T1"/>
                </a:cxn>
                <a:cxn ang="0">
                  <a:pos x="T2" y="T3"/>
                </a:cxn>
                <a:cxn ang="0">
                  <a:pos x="T4" y="T5"/>
                </a:cxn>
                <a:cxn ang="0">
                  <a:pos x="T6" y="T7"/>
                </a:cxn>
              </a:cxnLst>
              <a:rect l="0" t="0" r="r" b="b"/>
              <a:pathLst>
                <a:path w="686" h="398">
                  <a:moveTo>
                    <a:pt x="0" y="0"/>
                  </a:moveTo>
                  <a:lnTo>
                    <a:pt x="197" y="0"/>
                  </a:lnTo>
                  <a:lnTo>
                    <a:pt x="197" y="398"/>
                  </a:lnTo>
                  <a:lnTo>
                    <a:pt x="686" y="398"/>
                  </a:lnTo>
                </a:path>
              </a:pathLst>
            </a:custGeom>
            <a:noFill/>
            <a:ln w="269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 name="Freeform 351"/>
            <p:cNvSpPr>
              <a:spLocks/>
            </p:cNvSpPr>
            <p:nvPr/>
          </p:nvSpPr>
          <p:spPr bwMode="auto">
            <a:xfrm>
              <a:off x="4265" y="2635"/>
              <a:ext cx="68" cy="68"/>
            </a:xfrm>
            <a:custGeom>
              <a:avLst/>
              <a:gdLst>
                <a:gd name="T0" fmla="*/ 214 w 214"/>
                <a:gd name="T1" fmla="*/ 107 h 214"/>
                <a:gd name="T2" fmla="*/ 0 w 214"/>
                <a:gd name="T3" fmla="*/ 214 h 214"/>
                <a:gd name="T4" fmla="*/ 0 w 214"/>
                <a:gd name="T5" fmla="*/ 0 h 214"/>
                <a:gd name="T6" fmla="*/ 214 w 214"/>
                <a:gd name="T7" fmla="*/ 107 h 214"/>
              </a:gdLst>
              <a:ahLst/>
              <a:cxnLst>
                <a:cxn ang="0">
                  <a:pos x="T0" y="T1"/>
                </a:cxn>
                <a:cxn ang="0">
                  <a:pos x="T2" y="T3"/>
                </a:cxn>
                <a:cxn ang="0">
                  <a:pos x="T4" y="T5"/>
                </a:cxn>
                <a:cxn ang="0">
                  <a:pos x="T6" y="T7"/>
                </a:cxn>
              </a:cxnLst>
              <a:rect l="0" t="0" r="r" b="b"/>
              <a:pathLst>
                <a:path w="214" h="214">
                  <a:moveTo>
                    <a:pt x="214" y="107"/>
                  </a:moveTo>
                  <a:lnTo>
                    <a:pt x="0" y="214"/>
                  </a:lnTo>
                  <a:cubicBezTo>
                    <a:pt x="34" y="147"/>
                    <a:pt x="34" y="68"/>
                    <a:pt x="0" y="0"/>
                  </a:cubicBezTo>
                  <a:lnTo>
                    <a:pt x="214"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352"/>
            <p:cNvSpPr>
              <a:spLocks/>
            </p:cNvSpPr>
            <p:nvPr/>
          </p:nvSpPr>
          <p:spPr bwMode="auto">
            <a:xfrm>
              <a:off x="3238" y="3714"/>
              <a:ext cx="650" cy="458"/>
            </a:xfrm>
            <a:custGeom>
              <a:avLst/>
              <a:gdLst>
                <a:gd name="T0" fmla="*/ 204 w 2038"/>
                <a:gd name="T1" fmla="*/ 1432 h 1432"/>
                <a:gd name="T2" fmla="*/ 1834 w 2038"/>
                <a:gd name="T3" fmla="*/ 1432 h 1432"/>
                <a:gd name="T4" fmla="*/ 2038 w 2038"/>
                <a:gd name="T5" fmla="*/ 1228 h 1432"/>
                <a:gd name="T6" fmla="*/ 2038 w 2038"/>
                <a:gd name="T7" fmla="*/ 204 h 1432"/>
                <a:gd name="T8" fmla="*/ 1834 w 2038"/>
                <a:gd name="T9" fmla="*/ 0 h 1432"/>
                <a:gd name="T10" fmla="*/ 204 w 2038"/>
                <a:gd name="T11" fmla="*/ 0 h 1432"/>
                <a:gd name="T12" fmla="*/ 0 w 2038"/>
                <a:gd name="T13" fmla="*/ 204 h 1432"/>
                <a:gd name="T14" fmla="*/ 0 w 2038"/>
                <a:gd name="T15" fmla="*/ 1228 h 1432"/>
                <a:gd name="T16" fmla="*/ 204 w 2038"/>
                <a:gd name="T17" fmla="*/ 1432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8" h="1432">
                  <a:moveTo>
                    <a:pt x="204" y="1432"/>
                  </a:moveTo>
                  <a:lnTo>
                    <a:pt x="1834" y="1432"/>
                  </a:lnTo>
                  <a:cubicBezTo>
                    <a:pt x="1947" y="1432"/>
                    <a:pt x="2038" y="1341"/>
                    <a:pt x="2038" y="1228"/>
                  </a:cubicBezTo>
                  <a:lnTo>
                    <a:pt x="2038" y="204"/>
                  </a:lnTo>
                  <a:cubicBezTo>
                    <a:pt x="2038" y="91"/>
                    <a:pt x="1947" y="0"/>
                    <a:pt x="1834" y="0"/>
                  </a:cubicBezTo>
                  <a:lnTo>
                    <a:pt x="204" y="0"/>
                  </a:lnTo>
                  <a:cubicBezTo>
                    <a:pt x="91" y="0"/>
                    <a:pt x="0" y="91"/>
                    <a:pt x="0" y="204"/>
                  </a:cubicBezTo>
                  <a:lnTo>
                    <a:pt x="0" y="1228"/>
                  </a:lnTo>
                  <a:cubicBezTo>
                    <a:pt x="0" y="1341"/>
                    <a:pt x="91" y="1432"/>
                    <a:pt x="204" y="1432"/>
                  </a:cubicBezTo>
                  <a:close/>
                </a:path>
              </a:pathLst>
            </a:custGeom>
            <a:solidFill>
              <a:srgbClr val="D8D8D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353"/>
            <p:cNvSpPr>
              <a:spLocks/>
            </p:cNvSpPr>
            <p:nvPr/>
          </p:nvSpPr>
          <p:spPr bwMode="auto">
            <a:xfrm>
              <a:off x="3238" y="3714"/>
              <a:ext cx="650" cy="458"/>
            </a:xfrm>
            <a:custGeom>
              <a:avLst/>
              <a:gdLst>
                <a:gd name="T0" fmla="*/ 204 w 2038"/>
                <a:gd name="T1" fmla="*/ 1432 h 1432"/>
                <a:gd name="T2" fmla="*/ 1834 w 2038"/>
                <a:gd name="T3" fmla="*/ 1432 h 1432"/>
                <a:gd name="T4" fmla="*/ 2038 w 2038"/>
                <a:gd name="T5" fmla="*/ 1228 h 1432"/>
                <a:gd name="T6" fmla="*/ 2038 w 2038"/>
                <a:gd name="T7" fmla="*/ 204 h 1432"/>
                <a:gd name="T8" fmla="*/ 1834 w 2038"/>
                <a:gd name="T9" fmla="*/ 0 h 1432"/>
                <a:gd name="T10" fmla="*/ 204 w 2038"/>
                <a:gd name="T11" fmla="*/ 0 h 1432"/>
                <a:gd name="T12" fmla="*/ 0 w 2038"/>
                <a:gd name="T13" fmla="*/ 204 h 1432"/>
                <a:gd name="T14" fmla="*/ 0 w 2038"/>
                <a:gd name="T15" fmla="*/ 1228 h 1432"/>
                <a:gd name="T16" fmla="*/ 204 w 2038"/>
                <a:gd name="T17" fmla="*/ 1432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8" h="1432">
                  <a:moveTo>
                    <a:pt x="204" y="1432"/>
                  </a:moveTo>
                  <a:lnTo>
                    <a:pt x="1834" y="1432"/>
                  </a:lnTo>
                  <a:cubicBezTo>
                    <a:pt x="1947" y="1432"/>
                    <a:pt x="2038" y="1341"/>
                    <a:pt x="2038" y="1228"/>
                  </a:cubicBezTo>
                  <a:lnTo>
                    <a:pt x="2038" y="204"/>
                  </a:lnTo>
                  <a:cubicBezTo>
                    <a:pt x="2038" y="91"/>
                    <a:pt x="1947" y="0"/>
                    <a:pt x="1834" y="0"/>
                  </a:cubicBezTo>
                  <a:lnTo>
                    <a:pt x="204" y="0"/>
                  </a:lnTo>
                  <a:cubicBezTo>
                    <a:pt x="91" y="0"/>
                    <a:pt x="0" y="91"/>
                    <a:pt x="0" y="204"/>
                  </a:cubicBezTo>
                  <a:lnTo>
                    <a:pt x="0" y="1228"/>
                  </a:lnTo>
                  <a:cubicBezTo>
                    <a:pt x="0" y="1341"/>
                    <a:pt x="91" y="1432"/>
                    <a:pt x="204" y="1432"/>
                  </a:cubicBezTo>
                  <a:close/>
                </a:path>
              </a:pathLst>
            </a:custGeom>
            <a:noFill/>
            <a:ln w="14288" cap="flat">
              <a:solidFill>
                <a:srgbClr val="5E6E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 name="Rectangle 354"/>
            <p:cNvSpPr>
              <a:spLocks noChangeArrowheads="1"/>
            </p:cNvSpPr>
            <p:nvPr/>
          </p:nvSpPr>
          <p:spPr bwMode="auto">
            <a:xfrm>
              <a:off x="3293" y="3830"/>
              <a:ext cx="5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Quantum Q</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56" name="Rectangle 355"/>
            <p:cNvSpPr>
              <a:spLocks noChangeArrowheads="1"/>
            </p:cNvSpPr>
            <p:nvPr/>
          </p:nvSpPr>
          <p:spPr bwMode="auto">
            <a:xfrm>
              <a:off x="3785" y="3830"/>
              <a:ext cx="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6 </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57" name="Rectangle 356"/>
            <p:cNvSpPr>
              <a:spLocks noChangeArrowheads="1"/>
            </p:cNvSpPr>
            <p:nvPr/>
          </p:nvSpPr>
          <p:spPr bwMode="auto">
            <a:xfrm>
              <a:off x="3359" y="3944"/>
              <a:ext cx="41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Controller</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58" name="Freeform 357"/>
            <p:cNvSpPr>
              <a:spLocks/>
            </p:cNvSpPr>
            <p:nvPr/>
          </p:nvSpPr>
          <p:spPr bwMode="auto">
            <a:xfrm>
              <a:off x="3940" y="3770"/>
              <a:ext cx="704" cy="173"/>
            </a:xfrm>
            <a:custGeom>
              <a:avLst/>
              <a:gdLst>
                <a:gd name="T0" fmla="*/ 704 w 704"/>
                <a:gd name="T1" fmla="*/ 0 h 173"/>
                <a:gd name="T2" fmla="*/ 704 w 704"/>
                <a:gd name="T3" fmla="*/ 173 h 173"/>
                <a:gd name="T4" fmla="*/ 0 w 704"/>
                <a:gd name="T5" fmla="*/ 173 h 173"/>
              </a:gdLst>
              <a:ahLst/>
              <a:cxnLst>
                <a:cxn ang="0">
                  <a:pos x="T0" y="T1"/>
                </a:cxn>
                <a:cxn ang="0">
                  <a:pos x="T2" y="T3"/>
                </a:cxn>
                <a:cxn ang="0">
                  <a:pos x="T4" y="T5"/>
                </a:cxn>
              </a:cxnLst>
              <a:rect l="0" t="0" r="r" b="b"/>
              <a:pathLst>
                <a:path w="704" h="173">
                  <a:moveTo>
                    <a:pt x="704" y="0"/>
                  </a:moveTo>
                  <a:lnTo>
                    <a:pt x="704" y="173"/>
                  </a:lnTo>
                  <a:lnTo>
                    <a:pt x="0" y="173"/>
                  </a:lnTo>
                </a:path>
              </a:pathLst>
            </a:custGeom>
            <a:noFill/>
            <a:ln w="269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 name="Freeform 358"/>
            <p:cNvSpPr>
              <a:spLocks/>
            </p:cNvSpPr>
            <p:nvPr/>
          </p:nvSpPr>
          <p:spPr bwMode="auto">
            <a:xfrm>
              <a:off x="3888" y="3909"/>
              <a:ext cx="68" cy="68"/>
            </a:xfrm>
            <a:custGeom>
              <a:avLst/>
              <a:gdLst>
                <a:gd name="T0" fmla="*/ 0 w 214"/>
                <a:gd name="T1" fmla="*/ 107 h 214"/>
                <a:gd name="T2" fmla="*/ 214 w 214"/>
                <a:gd name="T3" fmla="*/ 0 h 214"/>
                <a:gd name="T4" fmla="*/ 214 w 214"/>
                <a:gd name="T5" fmla="*/ 214 h 214"/>
                <a:gd name="T6" fmla="*/ 0 w 214"/>
                <a:gd name="T7" fmla="*/ 107 h 214"/>
              </a:gdLst>
              <a:ahLst/>
              <a:cxnLst>
                <a:cxn ang="0">
                  <a:pos x="T0" y="T1"/>
                </a:cxn>
                <a:cxn ang="0">
                  <a:pos x="T2" y="T3"/>
                </a:cxn>
                <a:cxn ang="0">
                  <a:pos x="T4" y="T5"/>
                </a:cxn>
                <a:cxn ang="0">
                  <a:pos x="T6" y="T7"/>
                </a:cxn>
              </a:cxnLst>
              <a:rect l="0" t="0" r="r" b="b"/>
              <a:pathLst>
                <a:path w="214" h="214">
                  <a:moveTo>
                    <a:pt x="0" y="107"/>
                  </a:moveTo>
                  <a:lnTo>
                    <a:pt x="214" y="0"/>
                  </a:lnTo>
                  <a:cubicBezTo>
                    <a:pt x="180" y="67"/>
                    <a:pt x="180" y="147"/>
                    <a:pt x="214" y="214"/>
                  </a:cubicBezTo>
                  <a:lnTo>
                    <a:pt x="0"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359"/>
            <p:cNvSpPr>
              <a:spLocks/>
            </p:cNvSpPr>
            <p:nvPr/>
          </p:nvSpPr>
          <p:spPr bwMode="auto">
            <a:xfrm>
              <a:off x="2263" y="3522"/>
              <a:ext cx="539" cy="457"/>
            </a:xfrm>
            <a:custGeom>
              <a:avLst/>
              <a:gdLst>
                <a:gd name="T0" fmla="*/ 169 w 1694"/>
                <a:gd name="T1" fmla="*/ 1432 h 1432"/>
                <a:gd name="T2" fmla="*/ 1524 w 1694"/>
                <a:gd name="T3" fmla="*/ 1432 h 1432"/>
                <a:gd name="T4" fmla="*/ 1694 w 1694"/>
                <a:gd name="T5" fmla="*/ 1263 h 1432"/>
                <a:gd name="T6" fmla="*/ 1694 w 1694"/>
                <a:gd name="T7" fmla="*/ 170 h 1432"/>
                <a:gd name="T8" fmla="*/ 1524 w 1694"/>
                <a:gd name="T9" fmla="*/ 0 h 1432"/>
                <a:gd name="T10" fmla="*/ 169 w 1694"/>
                <a:gd name="T11" fmla="*/ 0 h 1432"/>
                <a:gd name="T12" fmla="*/ 0 w 1694"/>
                <a:gd name="T13" fmla="*/ 170 h 1432"/>
                <a:gd name="T14" fmla="*/ 0 w 1694"/>
                <a:gd name="T15" fmla="*/ 1263 h 1432"/>
                <a:gd name="T16" fmla="*/ 169 w 1694"/>
                <a:gd name="T17" fmla="*/ 1432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4" h="1432">
                  <a:moveTo>
                    <a:pt x="169" y="1432"/>
                  </a:moveTo>
                  <a:lnTo>
                    <a:pt x="1524" y="1432"/>
                  </a:lnTo>
                  <a:cubicBezTo>
                    <a:pt x="1618" y="1432"/>
                    <a:pt x="1694" y="1356"/>
                    <a:pt x="1694" y="1263"/>
                  </a:cubicBezTo>
                  <a:lnTo>
                    <a:pt x="1694" y="170"/>
                  </a:lnTo>
                  <a:cubicBezTo>
                    <a:pt x="1694" y="76"/>
                    <a:pt x="1618" y="0"/>
                    <a:pt x="1524" y="0"/>
                  </a:cubicBezTo>
                  <a:lnTo>
                    <a:pt x="169" y="0"/>
                  </a:lnTo>
                  <a:cubicBezTo>
                    <a:pt x="76" y="0"/>
                    <a:pt x="0" y="76"/>
                    <a:pt x="0" y="170"/>
                  </a:cubicBezTo>
                  <a:lnTo>
                    <a:pt x="0" y="1263"/>
                  </a:lnTo>
                  <a:cubicBezTo>
                    <a:pt x="0" y="1356"/>
                    <a:pt x="76" y="1432"/>
                    <a:pt x="169" y="1432"/>
                  </a:cubicBezTo>
                  <a:close/>
                </a:path>
              </a:pathLst>
            </a:custGeom>
            <a:solidFill>
              <a:srgbClr val="ED6D4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360"/>
            <p:cNvSpPr>
              <a:spLocks/>
            </p:cNvSpPr>
            <p:nvPr/>
          </p:nvSpPr>
          <p:spPr bwMode="auto">
            <a:xfrm>
              <a:off x="2263" y="3522"/>
              <a:ext cx="539" cy="457"/>
            </a:xfrm>
            <a:custGeom>
              <a:avLst/>
              <a:gdLst>
                <a:gd name="T0" fmla="*/ 169 w 1694"/>
                <a:gd name="T1" fmla="*/ 1432 h 1432"/>
                <a:gd name="T2" fmla="*/ 1524 w 1694"/>
                <a:gd name="T3" fmla="*/ 1432 h 1432"/>
                <a:gd name="T4" fmla="*/ 1694 w 1694"/>
                <a:gd name="T5" fmla="*/ 1263 h 1432"/>
                <a:gd name="T6" fmla="*/ 1694 w 1694"/>
                <a:gd name="T7" fmla="*/ 170 h 1432"/>
                <a:gd name="T8" fmla="*/ 1524 w 1694"/>
                <a:gd name="T9" fmla="*/ 0 h 1432"/>
                <a:gd name="T10" fmla="*/ 169 w 1694"/>
                <a:gd name="T11" fmla="*/ 0 h 1432"/>
                <a:gd name="T12" fmla="*/ 0 w 1694"/>
                <a:gd name="T13" fmla="*/ 170 h 1432"/>
                <a:gd name="T14" fmla="*/ 0 w 1694"/>
                <a:gd name="T15" fmla="*/ 1263 h 1432"/>
                <a:gd name="T16" fmla="*/ 169 w 1694"/>
                <a:gd name="T17" fmla="*/ 1432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4" h="1432">
                  <a:moveTo>
                    <a:pt x="169" y="1432"/>
                  </a:moveTo>
                  <a:lnTo>
                    <a:pt x="1524" y="1432"/>
                  </a:lnTo>
                  <a:cubicBezTo>
                    <a:pt x="1618" y="1432"/>
                    <a:pt x="1694" y="1356"/>
                    <a:pt x="1694" y="1263"/>
                  </a:cubicBezTo>
                  <a:lnTo>
                    <a:pt x="1694" y="170"/>
                  </a:lnTo>
                  <a:cubicBezTo>
                    <a:pt x="1694" y="76"/>
                    <a:pt x="1618" y="0"/>
                    <a:pt x="1524" y="0"/>
                  </a:cubicBezTo>
                  <a:lnTo>
                    <a:pt x="169" y="0"/>
                  </a:lnTo>
                  <a:cubicBezTo>
                    <a:pt x="76" y="0"/>
                    <a:pt x="0" y="76"/>
                    <a:pt x="0" y="170"/>
                  </a:cubicBezTo>
                  <a:lnTo>
                    <a:pt x="0" y="1263"/>
                  </a:lnTo>
                  <a:cubicBezTo>
                    <a:pt x="0" y="1356"/>
                    <a:pt x="76" y="1432"/>
                    <a:pt x="169" y="1432"/>
                  </a:cubicBezTo>
                  <a:close/>
                </a:path>
              </a:pathLst>
            </a:custGeom>
            <a:noFill/>
            <a:ln w="14288" cap="flat">
              <a:solidFill>
                <a:srgbClr val="5E6E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 name="Rectangle 361"/>
            <p:cNvSpPr>
              <a:spLocks noChangeArrowheads="1"/>
            </p:cNvSpPr>
            <p:nvPr/>
          </p:nvSpPr>
          <p:spPr bwMode="auto">
            <a:xfrm>
              <a:off x="2456" y="3637"/>
              <a:ext cx="18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BCI </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63" name="Rectangle 362"/>
            <p:cNvSpPr>
              <a:spLocks noChangeArrowheads="1"/>
            </p:cNvSpPr>
            <p:nvPr/>
          </p:nvSpPr>
          <p:spPr bwMode="auto">
            <a:xfrm>
              <a:off x="2350" y="3752"/>
              <a:ext cx="37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Interface</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64" name="Freeform 363"/>
            <p:cNvSpPr>
              <a:spLocks/>
            </p:cNvSpPr>
            <p:nvPr/>
          </p:nvSpPr>
          <p:spPr bwMode="auto">
            <a:xfrm>
              <a:off x="1572" y="3522"/>
              <a:ext cx="540" cy="457"/>
            </a:xfrm>
            <a:custGeom>
              <a:avLst/>
              <a:gdLst>
                <a:gd name="T0" fmla="*/ 170 w 1694"/>
                <a:gd name="T1" fmla="*/ 1432 h 1432"/>
                <a:gd name="T2" fmla="*/ 1525 w 1694"/>
                <a:gd name="T3" fmla="*/ 1432 h 1432"/>
                <a:gd name="T4" fmla="*/ 1694 w 1694"/>
                <a:gd name="T5" fmla="*/ 1263 h 1432"/>
                <a:gd name="T6" fmla="*/ 1694 w 1694"/>
                <a:gd name="T7" fmla="*/ 170 h 1432"/>
                <a:gd name="T8" fmla="*/ 1525 w 1694"/>
                <a:gd name="T9" fmla="*/ 0 h 1432"/>
                <a:gd name="T10" fmla="*/ 170 w 1694"/>
                <a:gd name="T11" fmla="*/ 0 h 1432"/>
                <a:gd name="T12" fmla="*/ 0 w 1694"/>
                <a:gd name="T13" fmla="*/ 170 h 1432"/>
                <a:gd name="T14" fmla="*/ 0 w 1694"/>
                <a:gd name="T15" fmla="*/ 1263 h 1432"/>
                <a:gd name="T16" fmla="*/ 170 w 1694"/>
                <a:gd name="T17" fmla="*/ 1432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4" h="1432">
                  <a:moveTo>
                    <a:pt x="170" y="1432"/>
                  </a:moveTo>
                  <a:lnTo>
                    <a:pt x="1525" y="1432"/>
                  </a:lnTo>
                  <a:cubicBezTo>
                    <a:pt x="1618" y="1432"/>
                    <a:pt x="1694" y="1356"/>
                    <a:pt x="1694" y="1263"/>
                  </a:cubicBezTo>
                  <a:lnTo>
                    <a:pt x="1694" y="170"/>
                  </a:lnTo>
                  <a:cubicBezTo>
                    <a:pt x="1694" y="76"/>
                    <a:pt x="1618" y="0"/>
                    <a:pt x="1525" y="0"/>
                  </a:cubicBezTo>
                  <a:lnTo>
                    <a:pt x="170" y="0"/>
                  </a:lnTo>
                  <a:cubicBezTo>
                    <a:pt x="76" y="0"/>
                    <a:pt x="0" y="76"/>
                    <a:pt x="0" y="170"/>
                  </a:cubicBezTo>
                  <a:lnTo>
                    <a:pt x="0" y="1263"/>
                  </a:lnTo>
                  <a:cubicBezTo>
                    <a:pt x="0" y="1356"/>
                    <a:pt x="76" y="1432"/>
                    <a:pt x="170" y="1432"/>
                  </a:cubicBezTo>
                  <a:close/>
                </a:path>
              </a:pathLst>
            </a:custGeom>
            <a:solidFill>
              <a:srgbClr val="ED6D4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364"/>
            <p:cNvSpPr>
              <a:spLocks/>
            </p:cNvSpPr>
            <p:nvPr/>
          </p:nvSpPr>
          <p:spPr bwMode="auto">
            <a:xfrm>
              <a:off x="1572" y="3522"/>
              <a:ext cx="539" cy="457"/>
            </a:xfrm>
            <a:custGeom>
              <a:avLst/>
              <a:gdLst>
                <a:gd name="T0" fmla="*/ 170 w 1694"/>
                <a:gd name="T1" fmla="*/ 1432 h 1432"/>
                <a:gd name="T2" fmla="*/ 1525 w 1694"/>
                <a:gd name="T3" fmla="*/ 1432 h 1432"/>
                <a:gd name="T4" fmla="*/ 1694 w 1694"/>
                <a:gd name="T5" fmla="*/ 1263 h 1432"/>
                <a:gd name="T6" fmla="*/ 1694 w 1694"/>
                <a:gd name="T7" fmla="*/ 170 h 1432"/>
                <a:gd name="T8" fmla="*/ 1525 w 1694"/>
                <a:gd name="T9" fmla="*/ 0 h 1432"/>
                <a:gd name="T10" fmla="*/ 170 w 1694"/>
                <a:gd name="T11" fmla="*/ 0 h 1432"/>
                <a:gd name="T12" fmla="*/ 0 w 1694"/>
                <a:gd name="T13" fmla="*/ 170 h 1432"/>
                <a:gd name="T14" fmla="*/ 0 w 1694"/>
                <a:gd name="T15" fmla="*/ 1263 h 1432"/>
                <a:gd name="T16" fmla="*/ 170 w 1694"/>
                <a:gd name="T17" fmla="*/ 1432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4" h="1432">
                  <a:moveTo>
                    <a:pt x="170" y="1432"/>
                  </a:moveTo>
                  <a:lnTo>
                    <a:pt x="1525" y="1432"/>
                  </a:lnTo>
                  <a:cubicBezTo>
                    <a:pt x="1618" y="1432"/>
                    <a:pt x="1694" y="1356"/>
                    <a:pt x="1694" y="1263"/>
                  </a:cubicBezTo>
                  <a:lnTo>
                    <a:pt x="1694" y="170"/>
                  </a:lnTo>
                  <a:cubicBezTo>
                    <a:pt x="1694" y="76"/>
                    <a:pt x="1618" y="0"/>
                    <a:pt x="1525" y="0"/>
                  </a:cubicBezTo>
                  <a:lnTo>
                    <a:pt x="170" y="0"/>
                  </a:lnTo>
                  <a:cubicBezTo>
                    <a:pt x="76" y="0"/>
                    <a:pt x="0" y="76"/>
                    <a:pt x="0" y="170"/>
                  </a:cubicBezTo>
                  <a:lnTo>
                    <a:pt x="0" y="1263"/>
                  </a:lnTo>
                  <a:cubicBezTo>
                    <a:pt x="0" y="1356"/>
                    <a:pt x="76" y="1432"/>
                    <a:pt x="170" y="1432"/>
                  </a:cubicBezTo>
                  <a:close/>
                </a:path>
              </a:pathLst>
            </a:custGeom>
            <a:noFill/>
            <a:ln w="14288" cap="flat">
              <a:solidFill>
                <a:srgbClr val="5E6E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 name="Rectangle 365"/>
            <p:cNvSpPr>
              <a:spLocks noChangeArrowheads="1"/>
            </p:cNvSpPr>
            <p:nvPr/>
          </p:nvSpPr>
          <p:spPr bwMode="auto">
            <a:xfrm>
              <a:off x="1752" y="3637"/>
              <a:ext cx="21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LED </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67" name="Rectangle 366"/>
            <p:cNvSpPr>
              <a:spLocks noChangeArrowheads="1"/>
            </p:cNvSpPr>
            <p:nvPr/>
          </p:nvSpPr>
          <p:spPr bwMode="auto">
            <a:xfrm>
              <a:off x="1677" y="3752"/>
              <a:ext cx="33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Outputs</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68" name="Line 75"/>
            <p:cNvSpPr>
              <a:spLocks noChangeShapeType="1"/>
            </p:cNvSpPr>
            <p:nvPr/>
          </p:nvSpPr>
          <p:spPr bwMode="auto">
            <a:xfrm flipH="1">
              <a:off x="2163" y="3751"/>
              <a:ext cx="100" cy="0"/>
            </a:xfrm>
            <a:prstGeom prst="line">
              <a:avLst/>
            </a:prstGeom>
            <a:noFill/>
            <a:ln w="269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 name="Freeform 368"/>
            <p:cNvSpPr>
              <a:spLocks/>
            </p:cNvSpPr>
            <p:nvPr/>
          </p:nvSpPr>
          <p:spPr bwMode="auto">
            <a:xfrm>
              <a:off x="2112" y="3716"/>
              <a:ext cx="68" cy="69"/>
            </a:xfrm>
            <a:custGeom>
              <a:avLst/>
              <a:gdLst>
                <a:gd name="T0" fmla="*/ 0 w 214"/>
                <a:gd name="T1" fmla="*/ 107 h 214"/>
                <a:gd name="T2" fmla="*/ 214 w 214"/>
                <a:gd name="T3" fmla="*/ 0 h 214"/>
                <a:gd name="T4" fmla="*/ 214 w 214"/>
                <a:gd name="T5" fmla="*/ 214 h 214"/>
                <a:gd name="T6" fmla="*/ 0 w 214"/>
                <a:gd name="T7" fmla="*/ 107 h 214"/>
              </a:gdLst>
              <a:ahLst/>
              <a:cxnLst>
                <a:cxn ang="0">
                  <a:pos x="T0" y="T1"/>
                </a:cxn>
                <a:cxn ang="0">
                  <a:pos x="T2" y="T3"/>
                </a:cxn>
                <a:cxn ang="0">
                  <a:pos x="T4" y="T5"/>
                </a:cxn>
                <a:cxn ang="0">
                  <a:pos x="T6" y="T7"/>
                </a:cxn>
              </a:cxnLst>
              <a:rect l="0" t="0" r="r" b="b"/>
              <a:pathLst>
                <a:path w="214" h="214">
                  <a:moveTo>
                    <a:pt x="0" y="107"/>
                  </a:moveTo>
                  <a:lnTo>
                    <a:pt x="214" y="0"/>
                  </a:lnTo>
                  <a:cubicBezTo>
                    <a:pt x="181" y="67"/>
                    <a:pt x="181" y="147"/>
                    <a:pt x="214" y="214"/>
                  </a:cubicBezTo>
                  <a:lnTo>
                    <a:pt x="0"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Freeform 369"/>
            <p:cNvSpPr>
              <a:spLocks/>
            </p:cNvSpPr>
            <p:nvPr/>
          </p:nvSpPr>
          <p:spPr bwMode="auto">
            <a:xfrm>
              <a:off x="1682" y="2578"/>
              <a:ext cx="851" cy="892"/>
            </a:xfrm>
            <a:custGeom>
              <a:avLst/>
              <a:gdLst>
                <a:gd name="T0" fmla="*/ 0 w 851"/>
                <a:gd name="T1" fmla="*/ 0 h 892"/>
                <a:gd name="T2" fmla="*/ 0 w 851"/>
                <a:gd name="T3" fmla="*/ 477 h 892"/>
                <a:gd name="T4" fmla="*/ 851 w 851"/>
                <a:gd name="T5" fmla="*/ 477 h 892"/>
                <a:gd name="T6" fmla="*/ 851 w 851"/>
                <a:gd name="T7" fmla="*/ 892 h 892"/>
              </a:gdLst>
              <a:ahLst/>
              <a:cxnLst>
                <a:cxn ang="0">
                  <a:pos x="T0" y="T1"/>
                </a:cxn>
                <a:cxn ang="0">
                  <a:pos x="T2" y="T3"/>
                </a:cxn>
                <a:cxn ang="0">
                  <a:pos x="T4" y="T5"/>
                </a:cxn>
                <a:cxn ang="0">
                  <a:pos x="T6" y="T7"/>
                </a:cxn>
              </a:cxnLst>
              <a:rect l="0" t="0" r="r" b="b"/>
              <a:pathLst>
                <a:path w="851" h="892">
                  <a:moveTo>
                    <a:pt x="0" y="0"/>
                  </a:moveTo>
                  <a:lnTo>
                    <a:pt x="0" y="477"/>
                  </a:lnTo>
                  <a:lnTo>
                    <a:pt x="851" y="477"/>
                  </a:lnTo>
                  <a:lnTo>
                    <a:pt x="851" y="892"/>
                  </a:lnTo>
                </a:path>
              </a:pathLst>
            </a:custGeom>
            <a:noFill/>
            <a:ln w="269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 name="Freeform 370"/>
            <p:cNvSpPr>
              <a:spLocks/>
            </p:cNvSpPr>
            <p:nvPr/>
          </p:nvSpPr>
          <p:spPr bwMode="auto">
            <a:xfrm>
              <a:off x="2498" y="3453"/>
              <a:ext cx="69" cy="69"/>
            </a:xfrm>
            <a:custGeom>
              <a:avLst/>
              <a:gdLst>
                <a:gd name="T0" fmla="*/ 107 w 214"/>
                <a:gd name="T1" fmla="*/ 214 h 214"/>
                <a:gd name="T2" fmla="*/ 0 w 214"/>
                <a:gd name="T3" fmla="*/ 0 h 214"/>
                <a:gd name="T4" fmla="*/ 214 w 214"/>
                <a:gd name="T5" fmla="*/ 0 h 214"/>
                <a:gd name="T6" fmla="*/ 107 w 214"/>
                <a:gd name="T7" fmla="*/ 214 h 214"/>
              </a:gdLst>
              <a:ahLst/>
              <a:cxnLst>
                <a:cxn ang="0">
                  <a:pos x="T0" y="T1"/>
                </a:cxn>
                <a:cxn ang="0">
                  <a:pos x="T2" y="T3"/>
                </a:cxn>
                <a:cxn ang="0">
                  <a:pos x="T4" y="T5"/>
                </a:cxn>
                <a:cxn ang="0">
                  <a:pos x="T6" y="T7"/>
                </a:cxn>
              </a:cxnLst>
              <a:rect l="0" t="0" r="r" b="b"/>
              <a:pathLst>
                <a:path w="214" h="214">
                  <a:moveTo>
                    <a:pt x="107" y="214"/>
                  </a:moveTo>
                  <a:lnTo>
                    <a:pt x="0" y="0"/>
                  </a:lnTo>
                  <a:cubicBezTo>
                    <a:pt x="67" y="34"/>
                    <a:pt x="147" y="34"/>
                    <a:pt x="214" y="0"/>
                  </a:cubicBezTo>
                  <a:lnTo>
                    <a:pt x="107" y="2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371"/>
            <p:cNvSpPr>
              <a:spLocks/>
            </p:cNvSpPr>
            <p:nvPr/>
          </p:nvSpPr>
          <p:spPr bwMode="auto">
            <a:xfrm>
              <a:off x="294" y="3274"/>
              <a:ext cx="649" cy="458"/>
            </a:xfrm>
            <a:custGeom>
              <a:avLst/>
              <a:gdLst>
                <a:gd name="T0" fmla="*/ 204 w 2038"/>
                <a:gd name="T1" fmla="*/ 1432 h 1432"/>
                <a:gd name="T2" fmla="*/ 1834 w 2038"/>
                <a:gd name="T3" fmla="*/ 1432 h 1432"/>
                <a:gd name="T4" fmla="*/ 2038 w 2038"/>
                <a:gd name="T5" fmla="*/ 1228 h 1432"/>
                <a:gd name="T6" fmla="*/ 2038 w 2038"/>
                <a:gd name="T7" fmla="*/ 203 h 1432"/>
                <a:gd name="T8" fmla="*/ 1834 w 2038"/>
                <a:gd name="T9" fmla="*/ 0 h 1432"/>
                <a:gd name="T10" fmla="*/ 204 w 2038"/>
                <a:gd name="T11" fmla="*/ 0 h 1432"/>
                <a:gd name="T12" fmla="*/ 0 w 2038"/>
                <a:gd name="T13" fmla="*/ 203 h 1432"/>
                <a:gd name="T14" fmla="*/ 0 w 2038"/>
                <a:gd name="T15" fmla="*/ 1228 h 1432"/>
                <a:gd name="T16" fmla="*/ 204 w 2038"/>
                <a:gd name="T17" fmla="*/ 1432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8" h="1432">
                  <a:moveTo>
                    <a:pt x="204" y="1432"/>
                  </a:moveTo>
                  <a:lnTo>
                    <a:pt x="1834" y="1432"/>
                  </a:lnTo>
                  <a:cubicBezTo>
                    <a:pt x="1947" y="1432"/>
                    <a:pt x="2038" y="1340"/>
                    <a:pt x="2038" y="1228"/>
                  </a:cubicBezTo>
                  <a:lnTo>
                    <a:pt x="2038" y="203"/>
                  </a:lnTo>
                  <a:cubicBezTo>
                    <a:pt x="2038" y="91"/>
                    <a:pt x="1947" y="0"/>
                    <a:pt x="1834" y="0"/>
                  </a:cubicBezTo>
                  <a:lnTo>
                    <a:pt x="204" y="0"/>
                  </a:lnTo>
                  <a:cubicBezTo>
                    <a:pt x="91" y="0"/>
                    <a:pt x="0" y="91"/>
                    <a:pt x="0" y="203"/>
                  </a:cubicBezTo>
                  <a:lnTo>
                    <a:pt x="0" y="1228"/>
                  </a:lnTo>
                  <a:cubicBezTo>
                    <a:pt x="0" y="1340"/>
                    <a:pt x="91" y="1432"/>
                    <a:pt x="204" y="1432"/>
                  </a:cubicBezTo>
                  <a:close/>
                </a:path>
              </a:pathLst>
            </a:custGeom>
            <a:solidFill>
              <a:srgbClr val="D8D8D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372"/>
            <p:cNvSpPr>
              <a:spLocks/>
            </p:cNvSpPr>
            <p:nvPr/>
          </p:nvSpPr>
          <p:spPr bwMode="auto">
            <a:xfrm>
              <a:off x="294" y="3274"/>
              <a:ext cx="649" cy="458"/>
            </a:xfrm>
            <a:custGeom>
              <a:avLst/>
              <a:gdLst>
                <a:gd name="T0" fmla="*/ 204 w 2038"/>
                <a:gd name="T1" fmla="*/ 1432 h 1432"/>
                <a:gd name="T2" fmla="*/ 1834 w 2038"/>
                <a:gd name="T3" fmla="*/ 1432 h 1432"/>
                <a:gd name="T4" fmla="*/ 2038 w 2038"/>
                <a:gd name="T5" fmla="*/ 1228 h 1432"/>
                <a:gd name="T6" fmla="*/ 2038 w 2038"/>
                <a:gd name="T7" fmla="*/ 203 h 1432"/>
                <a:gd name="T8" fmla="*/ 1834 w 2038"/>
                <a:gd name="T9" fmla="*/ 0 h 1432"/>
                <a:gd name="T10" fmla="*/ 204 w 2038"/>
                <a:gd name="T11" fmla="*/ 0 h 1432"/>
                <a:gd name="T12" fmla="*/ 0 w 2038"/>
                <a:gd name="T13" fmla="*/ 203 h 1432"/>
                <a:gd name="T14" fmla="*/ 0 w 2038"/>
                <a:gd name="T15" fmla="*/ 1228 h 1432"/>
                <a:gd name="T16" fmla="*/ 204 w 2038"/>
                <a:gd name="T17" fmla="*/ 1432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8" h="1432">
                  <a:moveTo>
                    <a:pt x="204" y="1432"/>
                  </a:moveTo>
                  <a:lnTo>
                    <a:pt x="1834" y="1432"/>
                  </a:lnTo>
                  <a:cubicBezTo>
                    <a:pt x="1947" y="1432"/>
                    <a:pt x="2038" y="1340"/>
                    <a:pt x="2038" y="1228"/>
                  </a:cubicBezTo>
                  <a:lnTo>
                    <a:pt x="2038" y="203"/>
                  </a:lnTo>
                  <a:cubicBezTo>
                    <a:pt x="2038" y="91"/>
                    <a:pt x="1947" y="0"/>
                    <a:pt x="1834" y="0"/>
                  </a:cubicBezTo>
                  <a:lnTo>
                    <a:pt x="204" y="0"/>
                  </a:lnTo>
                  <a:cubicBezTo>
                    <a:pt x="91" y="0"/>
                    <a:pt x="0" y="91"/>
                    <a:pt x="0" y="203"/>
                  </a:cubicBezTo>
                  <a:lnTo>
                    <a:pt x="0" y="1228"/>
                  </a:lnTo>
                  <a:cubicBezTo>
                    <a:pt x="0" y="1340"/>
                    <a:pt x="91" y="1432"/>
                    <a:pt x="204" y="1432"/>
                  </a:cubicBezTo>
                  <a:close/>
                </a:path>
              </a:pathLst>
            </a:custGeom>
            <a:noFill/>
            <a:ln w="14288" cap="flat">
              <a:solidFill>
                <a:srgbClr val="5E6E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 name="Rectangle 373"/>
            <p:cNvSpPr>
              <a:spLocks noChangeArrowheads="1"/>
            </p:cNvSpPr>
            <p:nvPr/>
          </p:nvSpPr>
          <p:spPr bwMode="auto">
            <a:xfrm>
              <a:off x="492" y="3430"/>
              <a:ext cx="23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anose="020B0604020202020204" pitchFamily="34" charset="0"/>
                </a:rPr>
                <a:t>User</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75" name="Freeform 374"/>
            <p:cNvSpPr>
              <a:spLocks/>
            </p:cNvSpPr>
            <p:nvPr/>
          </p:nvSpPr>
          <p:spPr bwMode="auto">
            <a:xfrm>
              <a:off x="294" y="1937"/>
              <a:ext cx="649" cy="458"/>
            </a:xfrm>
            <a:custGeom>
              <a:avLst/>
              <a:gdLst>
                <a:gd name="T0" fmla="*/ 204 w 2038"/>
                <a:gd name="T1" fmla="*/ 1432 h 1432"/>
                <a:gd name="T2" fmla="*/ 1834 w 2038"/>
                <a:gd name="T3" fmla="*/ 1432 h 1432"/>
                <a:gd name="T4" fmla="*/ 2038 w 2038"/>
                <a:gd name="T5" fmla="*/ 1228 h 1432"/>
                <a:gd name="T6" fmla="*/ 2038 w 2038"/>
                <a:gd name="T7" fmla="*/ 204 h 1432"/>
                <a:gd name="T8" fmla="*/ 1834 w 2038"/>
                <a:gd name="T9" fmla="*/ 0 h 1432"/>
                <a:gd name="T10" fmla="*/ 204 w 2038"/>
                <a:gd name="T11" fmla="*/ 0 h 1432"/>
                <a:gd name="T12" fmla="*/ 0 w 2038"/>
                <a:gd name="T13" fmla="*/ 204 h 1432"/>
                <a:gd name="T14" fmla="*/ 0 w 2038"/>
                <a:gd name="T15" fmla="*/ 1228 h 1432"/>
                <a:gd name="T16" fmla="*/ 204 w 2038"/>
                <a:gd name="T17" fmla="*/ 1432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8" h="1432">
                  <a:moveTo>
                    <a:pt x="204" y="1432"/>
                  </a:moveTo>
                  <a:lnTo>
                    <a:pt x="1834" y="1432"/>
                  </a:lnTo>
                  <a:cubicBezTo>
                    <a:pt x="1947" y="1432"/>
                    <a:pt x="2038" y="1341"/>
                    <a:pt x="2038" y="1228"/>
                  </a:cubicBezTo>
                  <a:lnTo>
                    <a:pt x="2038" y="204"/>
                  </a:lnTo>
                  <a:cubicBezTo>
                    <a:pt x="2038" y="91"/>
                    <a:pt x="1947" y="0"/>
                    <a:pt x="1834" y="0"/>
                  </a:cubicBezTo>
                  <a:lnTo>
                    <a:pt x="204" y="0"/>
                  </a:lnTo>
                  <a:cubicBezTo>
                    <a:pt x="91" y="0"/>
                    <a:pt x="0" y="91"/>
                    <a:pt x="0" y="204"/>
                  </a:cubicBezTo>
                  <a:lnTo>
                    <a:pt x="0" y="1228"/>
                  </a:lnTo>
                  <a:cubicBezTo>
                    <a:pt x="0" y="1341"/>
                    <a:pt x="91" y="1432"/>
                    <a:pt x="204" y="1432"/>
                  </a:cubicBezTo>
                  <a:close/>
                </a:path>
              </a:pathLst>
            </a:custGeom>
            <a:solidFill>
              <a:srgbClr val="D8D8D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Freeform 375"/>
            <p:cNvSpPr>
              <a:spLocks/>
            </p:cNvSpPr>
            <p:nvPr/>
          </p:nvSpPr>
          <p:spPr bwMode="auto">
            <a:xfrm>
              <a:off x="294" y="1937"/>
              <a:ext cx="649" cy="458"/>
            </a:xfrm>
            <a:custGeom>
              <a:avLst/>
              <a:gdLst>
                <a:gd name="T0" fmla="*/ 204 w 2038"/>
                <a:gd name="T1" fmla="*/ 1432 h 1432"/>
                <a:gd name="T2" fmla="*/ 1834 w 2038"/>
                <a:gd name="T3" fmla="*/ 1432 h 1432"/>
                <a:gd name="T4" fmla="*/ 2038 w 2038"/>
                <a:gd name="T5" fmla="*/ 1228 h 1432"/>
                <a:gd name="T6" fmla="*/ 2038 w 2038"/>
                <a:gd name="T7" fmla="*/ 204 h 1432"/>
                <a:gd name="T8" fmla="*/ 1834 w 2038"/>
                <a:gd name="T9" fmla="*/ 0 h 1432"/>
                <a:gd name="T10" fmla="*/ 204 w 2038"/>
                <a:gd name="T11" fmla="*/ 0 h 1432"/>
                <a:gd name="T12" fmla="*/ 0 w 2038"/>
                <a:gd name="T13" fmla="*/ 204 h 1432"/>
                <a:gd name="T14" fmla="*/ 0 w 2038"/>
                <a:gd name="T15" fmla="*/ 1228 h 1432"/>
                <a:gd name="T16" fmla="*/ 204 w 2038"/>
                <a:gd name="T17" fmla="*/ 1432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8" h="1432">
                  <a:moveTo>
                    <a:pt x="204" y="1432"/>
                  </a:moveTo>
                  <a:lnTo>
                    <a:pt x="1834" y="1432"/>
                  </a:lnTo>
                  <a:cubicBezTo>
                    <a:pt x="1947" y="1432"/>
                    <a:pt x="2038" y="1341"/>
                    <a:pt x="2038" y="1228"/>
                  </a:cubicBezTo>
                  <a:lnTo>
                    <a:pt x="2038" y="204"/>
                  </a:lnTo>
                  <a:cubicBezTo>
                    <a:pt x="2038" y="91"/>
                    <a:pt x="1947" y="0"/>
                    <a:pt x="1834" y="0"/>
                  </a:cubicBezTo>
                  <a:lnTo>
                    <a:pt x="204" y="0"/>
                  </a:lnTo>
                  <a:cubicBezTo>
                    <a:pt x="91" y="0"/>
                    <a:pt x="0" y="91"/>
                    <a:pt x="0" y="204"/>
                  </a:cubicBezTo>
                  <a:lnTo>
                    <a:pt x="0" y="1228"/>
                  </a:lnTo>
                  <a:cubicBezTo>
                    <a:pt x="0" y="1341"/>
                    <a:pt x="91" y="1432"/>
                    <a:pt x="204" y="1432"/>
                  </a:cubicBezTo>
                  <a:close/>
                </a:path>
              </a:pathLst>
            </a:custGeom>
            <a:noFill/>
            <a:ln w="14288" cap="flat">
              <a:solidFill>
                <a:srgbClr val="5E6E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 name="Rectangle 376"/>
            <p:cNvSpPr>
              <a:spLocks noChangeArrowheads="1"/>
            </p:cNvSpPr>
            <p:nvPr/>
          </p:nvSpPr>
          <p:spPr bwMode="auto">
            <a:xfrm>
              <a:off x="434" y="2019"/>
              <a:ext cx="37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anose="020B0604020202020204" pitchFamily="34" charset="0"/>
                </a:rPr>
                <a:t>Emotiv </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78" name="Rectangle 377"/>
            <p:cNvSpPr>
              <a:spLocks noChangeArrowheads="1"/>
            </p:cNvSpPr>
            <p:nvPr/>
          </p:nvSpPr>
          <p:spPr bwMode="auto">
            <a:xfrm>
              <a:off x="491" y="2166"/>
              <a:ext cx="2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anose="020B0604020202020204" pitchFamily="34" charset="0"/>
                </a:rPr>
                <a:t>EEG</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79" name="Freeform 378"/>
            <p:cNvSpPr>
              <a:spLocks/>
            </p:cNvSpPr>
            <p:nvPr/>
          </p:nvSpPr>
          <p:spPr bwMode="auto">
            <a:xfrm>
              <a:off x="995" y="3503"/>
              <a:ext cx="577" cy="248"/>
            </a:xfrm>
            <a:custGeom>
              <a:avLst/>
              <a:gdLst>
                <a:gd name="T0" fmla="*/ 577 w 577"/>
                <a:gd name="T1" fmla="*/ 248 h 248"/>
                <a:gd name="T2" fmla="*/ 332 w 577"/>
                <a:gd name="T3" fmla="*/ 248 h 248"/>
                <a:gd name="T4" fmla="*/ 332 w 577"/>
                <a:gd name="T5" fmla="*/ 0 h 248"/>
                <a:gd name="T6" fmla="*/ 0 w 577"/>
                <a:gd name="T7" fmla="*/ 0 h 248"/>
              </a:gdLst>
              <a:ahLst/>
              <a:cxnLst>
                <a:cxn ang="0">
                  <a:pos x="T0" y="T1"/>
                </a:cxn>
                <a:cxn ang="0">
                  <a:pos x="T2" y="T3"/>
                </a:cxn>
                <a:cxn ang="0">
                  <a:pos x="T4" y="T5"/>
                </a:cxn>
                <a:cxn ang="0">
                  <a:pos x="T6" y="T7"/>
                </a:cxn>
              </a:cxnLst>
              <a:rect l="0" t="0" r="r" b="b"/>
              <a:pathLst>
                <a:path w="577" h="248">
                  <a:moveTo>
                    <a:pt x="577" y="248"/>
                  </a:moveTo>
                  <a:lnTo>
                    <a:pt x="332" y="248"/>
                  </a:lnTo>
                  <a:lnTo>
                    <a:pt x="332" y="0"/>
                  </a:lnTo>
                  <a:lnTo>
                    <a:pt x="0" y="0"/>
                  </a:lnTo>
                </a:path>
              </a:pathLst>
            </a:custGeom>
            <a:noFill/>
            <a:ln w="269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 name="Freeform 379"/>
            <p:cNvSpPr>
              <a:spLocks/>
            </p:cNvSpPr>
            <p:nvPr/>
          </p:nvSpPr>
          <p:spPr bwMode="auto">
            <a:xfrm>
              <a:off x="943" y="3469"/>
              <a:ext cx="68" cy="68"/>
            </a:xfrm>
            <a:custGeom>
              <a:avLst/>
              <a:gdLst>
                <a:gd name="T0" fmla="*/ 0 w 214"/>
                <a:gd name="T1" fmla="*/ 107 h 214"/>
                <a:gd name="T2" fmla="*/ 214 w 214"/>
                <a:gd name="T3" fmla="*/ 0 h 214"/>
                <a:gd name="T4" fmla="*/ 214 w 214"/>
                <a:gd name="T5" fmla="*/ 214 h 214"/>
                <a:gd name="T6" fmla="*/ 0 w 214"/>
                <a:gd name="T7" fmla="*/ 107 h 214"/>
              </a:gdLst>
              <a:ahLst/>
              <a:cxnLst>
                <a:cxn ang="0">
                  <a:pos x="T0" y="T1"/>
                </a:cxn>
                <a:cxn ang="0">
                  <a:pos x="T2" y="T3"/>
                </a:cxn>
                <a:cxn ang="0">
                  <a:pos x="T4" y="T5"/>
                </a:cxn>
                <a:cxn ang="0">
                  <a:pos x="T6" y="T7"/>
                </a:cxn>
              </a:cxnLst>
              <a:rect l="0" t="0" r="r" b="b"/>
              <a:pathLst>
                <a:path w="214" h="214">
                  <a:moveTo>
                    <a:pt x="0" y="107"/>
                  </a:moveTo>
                  <a:lnTo>
                    <a:pt x="214" y="0"/>
                  </a:lnTo>
                  <a:cubicBezTo>
                    <a:pt x="180" y="67"/>
                    <a:pt x="180" y="146"/>
                    <a:pt x="214" y="214"/>
                  </a:cubicBezTo>
                  <a:lnTo>
                    <a:pt x="0"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Line 88"/>
            <p:cNvSpPr>
              <a:spLocks noChangeShapeType="1"/>
            </p:cNvSpPr>
            <p:nvPr/>
          </p:nvSpPr>
          <p:spPr bwMode="auto">
            <a:xfrm flipV="1">
              <a:off x="618" y="2447"/>
              <a:ext cx="0" cy="827"/>
            </a:xfrm>
            <a:prstGeom prst="line">
              <a:avLst/>
            </a:prstGeom>
            <a:noFill/>
            <a:ln w="269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 name="Freeform 381"/>
            <p:cNvSpPr>
              <a:spLocks/>
            </p:cNvSpPr>
            <p:nvPr/>
          </p:nvSpPr>
          <p:spPr bwMode="auto">
            <a:xfrm>
              <a:off x="584" y="2395"/>
              <a:ext cx="68" cy="69"/>
            </a:xfrm>
            <a:custGeom>
              <a:avLst/>
              <a:gdLst>
                <a:gd name="T0" fmla="*/ 107 w 214"/>
                <a:gd name="T1" fmla="*/ 0 h 214"/>
                <a:gd name="T2" fmla="*/ 214 w 214"/>
                <a:gd name="T3" fmla="*/ 214 h 214"/>
                <a:gd name="T4" fmla="*/ 0 w 214"/>
                <a:gd name="T5" fmla="*/ 214 h 214"/>
                <a:gd name="T6" fmla="*/ 107 w 214"/>
                <a:gd name="T7" fmla="*/ 0 h 214"/>
              </a:gdLst>
              <a:ahLst/>
              <a:cxnLst>
                <a:cxn ang="0">
                  <a:pos x="T0" y="T1"/>
                </a:cxn>
                <a:cxn ang="0">
                  <a:pos x="T2" y="T3"/>
                </a:cxn>
                <a:cxn ang="0">
                  <a:pos x="T4" y="T5"/>
                </a:cxn>
                <a:cxn ang="0">
                  <a:pos x="T6" y="T7"/>
                </a:cxn>
              </a:cxnLst>
              <a:rect l="0" t="0" r="r" b="b"/>
              <a:pathLst>
                <a:path w="214" h="214">
                  <a:moveTo>
                    <a:pt x="107" y="0"/>
                  </a:moveTo>
                  <a:lnTo>
                    <a:pt x="214" y="214"/>
                  </a:lnTo>
                  <a:cubicBezTo>
                    <a:pt x="147" y="181"/>
                    <a:pt x="67" y="181"/>
                    <a:pt x="0" y="214"/>
                  </a:cubicBezTo>
                  <a:lnTo>
                    <a:pt x="10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382"/>
            <p:cNvSpPr>
              <a:spLocks/>
            </p:cNvSpPr>
            <p:nvPr/>
          </p:nvSpPr>
          <p:spPr bwMode="auto">
            <a:xfrm>
              <a:off x="618" y="1456"/>
              <a:ext cx="731" cy="481"/>
            </a:xfrm>
            <a:custGeom>
              <a:avLst/>
              <a:gdLst>
                <a:gd name="T0" fmla="*/ 0 w 731"/>
                <a:gd name="T1" fmla="*/ 481 h 481"/>
                <a:gd name="T2" fmla="*/ 0 w 731"/>
                <a:gd name="T3" fmla="*/ 0 h 481"/>
                <a:gd name="T4" fmla="*/ 731 w 731"/>
                <a:gd name="T5" fmla="*/ 0 h 481"/>
              </a:gdLst>
              <a:ahLst/>
              <a:cxnLst>
                <a:cxn ang="0">
                  <a:pos x="T0" y="T1"/>
                </a:cxn>
                <a:cxn ang="0">
                  <a:pos x="T2" y="T3"/>
                </a:cxn>
                <a:cxn ang="0">
                  <a:pos x="T4" y="T5"/>
                </a:cxn>
              </a:cxnLst>
              <a:rect l="0" t="0" r="r" b="b"/>
              <a:pathLst>
                <a:path w="731" h="481">
                  <a:moveTo>
                    <a:pt x="0" y="481"/>
                  </a:moveTo>
                  <a:lnTo>
                    <a:pt x="0" y="0"/>
                  </a:lnTo>
                  <a:lnTo>
                    <a:pt x="731" y="0"/>
                  </a:lnTo>
                </a:path>
              </a:pathLst>
            </a:custGeom>
            <a:noFill/>
            <a:ln w="269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 name="Freeform 383"/>
            <p:cNvSpPr>
              <a:spLocks/>
            </p:cNvSpPr>
            <p:nvPr/>
          </p:nvSpPr>
          <p:spPr bwMode="auto">
            <a:xfrm>
              <a:off x="1333" y="1422"/>
              <a:ext cx="68" cy="68"/>
            </a:xfrm>
            <a:custGeom>
              <a:avLst/>
              <a:gdLst>
                <a:gd name="T0" fmla="*/ 214 w 214"/>
                <a:gd name="T1" fmla="*/ 107 h 214"/>
                <a:gd name="T2" fmla="*/ 0 w 214"/>
                <a:gd name="T3" fmla="*/ 214 h 214"/>
                <a:gd name="T4" fmla="*/ 0 w 214"/>
                <a:gd name="T5" fmla="*/ 0 h 214"/>
                <a:gd name="T6" fmla="*/ 214 w 214"/>
                <a:gd name="T7" fmla="*/ 107 h 214"/>
              </a:gdLst>
              <a:ahLst/>
              <a:cxnLst>
                <a:cxn ang="0">
                  <a:pos x="T0" y="T1"/>
                </a:cxn>
                <a:cxn ang="0">
                  <a:pos x="T2" y="T3"/>
                </a:cxn>
                <a:cxn ang="0">
                  <a:pos x="T4" y="T5"/>
                </a:cxn>
                <a:cxn ang="0">
                  <a:pos x="T6" y="T7"/>
                </a:cxn>
              </a:cxnLst>
              <a:rect l="0" t="0" r="r" b="b"/>
              <a:pathLst>
                <a:path w="214" h="214">
                  <a:moveTo>
                    <a:pt x="214" y="107"/>
                  </a:moveTo>
                  <a:lnTo>
                    <a:pt x="0" y="214"/>
                  </a:lnTo>
                  <a:cubicBezTo>
                    <a:pt x="33" y="146"/>
                    <a:pt x="33" y="67"/>
                    <a:pt x="0" y="0"/>
                  </a:cubicBezTo>
                  <a:lnTo>
                    <a:pt x="214"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Rectangle 384"/>
            <p:cNvSpPr>
              <a:spLocks noChangeArrowheads="1"/>
            </p:cNvSpPr>
            <p:nvPr/>
          </p:nvSpPr>
          <p:spPr bwMode="auto">
            <a:xfrm>
              <a:off x="1016" y="3674"/>
              <a:ext cx="3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smtClean="0">
                  <a:ln>
                    <a:noFill/>
                  </a:ln>
                  <a:solidFill>
                    <a:srgbClr val="FFFFFF"/>
                  </a:solidFill>
                  <a:effectLst/>
                  <a:latin typeface="Franklin Gothic Book" panose="020B0503020102020204" pitchFamily="34" charset="0"/>
                </a:rPr>
                <a:t>Visual </a:t>
              </a:r>
              <a:endParaRPr kumimoji="0" lang="en-US" altLang="en-US" sz="3200" b="0" i="0" u="none" strike="noStrike" cap="none" normalizeH="0" baseline="0" smtClean="0">
                <a:ln>
                  <a:noFill/>
                </a:ln>
                <a:solidFill>
                  <a:schemeClr val="tx1"/>
                </a:solidFill>
                <a:effectLst/>
                <a:latin typeface="Arial" panose="020B0604020202020204" pitchFamily="34" charset="0"/>
              </a:endParaRPr>
            </a:p>
          </p:txBody>
        </p:sp>
        <p:sp>
          <p:nvSpPr>
            <p:cNvPr id="386" name="Rectangle 385"/>
            <p:cNvSpPr>
              <a:spLocks noChangeArrowheads="1"/>
            </p:cNvSpPr>
            <p:nvPr/>
          </p:nvSpPr>
          <p:spPr bwMode="auto">
            <a:xfrm>
              <a:off x="968" y="3771"/>
              <a:ext cx="41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FFFFFF"/>
                  </a:solidFill>
                  <a:effectLst/>
                  <a:latin typeface="Franklin Gothic Book" panose="020B0503020102020204" pitchFamily="34" charset="0"/>
                </a:rPr>
                <a:t>Stimulus</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387" name="Rectangle 386"/>
            <p:cNvSpPr>
              <a:spLocks noChangeArrowheads="1"/>
            </p:cNvSpPr>
            <p:nvPr/>
          </p:nvSpPr>
          <p:spPr bwMode="auto">
            <a:xfrm>
              <a:off x="677" y="2772"/>
              <a:ext cx="5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FFFFFF"/>
                  </a:solidFill>
                  <a:effectLst/>
                  <a:latin typeface="Franklin Gothic Book" panose="020B0503020102020204" pitchFamily="34" charset="0"/>
                </a:rPr>
                <a:t>Brainwaves</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388" name="Rectangle 387"/>
            <p:cNvSpPr>
              <a:spLocks noChangeArrowheads="1"/>
            </p:cNvSpPr>
            <p:nvPr/>
          </p:nvSpPr>
          <p:spPr bwMode="auto">
            <a:xfrm>
              <a:off x="734" y="1184"/>
              <a:ext cx="52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FFFFFF"/>
                  </a:solidFill>
                  <a:effectLst/>
                  <a:latin typeface="Franklin Gothic Book" panose="020B0503020102020204" pitchFamily="34" charset="0"/>
                </a:rPr>
                <a:t>Brainwave </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389" name="Rectangle 388"/>
            <p:cNvSpPr>
              <a:spLocks noChangeArrowheads="1"/>
            </p:cNvSpPr>
            <p:nvPr/>
          </p:nvSpPr>
          <p:spPr bwMode="auto">
            <a:xfrm>
              <a:off x="766" y="1295"/>
              <a:ext cx="40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FFFFFF"/>
                  </a:solidFill>
                  <a:effectLst/>
                  <a:latin typeface="Franklin Gothic Book" panose="020B0503020102020204" pitchFamily="34" charset="0"/>
                </a:rPr>
                <a:t>Voltages</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390" name="Freeform 389"/>
            <p:cNvSpPr>
              <a:spLocks/>
            </p:cNvSpPr>
            <p:nvPr/>
          </p:nvSpPr>
          <p:spPr bwMode="auto">
            <a:xfrm>
              <a:off x="2977" y="1332"/>
              <a:ext cx="539" cy="349"/>
            </a:xfrm>
            <a:custGeom>
              <a:avLst/>
              <a:gdLst>
                <a:gd name="T0" fmla="*/ 169 w 1693"/>
                <a:gd name="T1" fmla="*/ 1092 h 1092"/>
                <a:gd name="T2" fmla="*/ 1524 w 1693"/>
                <a:gd name="T3" fmla="*/ 1092 h 1092"/>
                <a:gd name="T4" fmla="*/ 1693 w 1693"/>
                <a:gd name="T5" fmla="*/ 923 h 1092"/>
                <a:gd name="T6" fmla="*/ 1693 w 1693"/>
                <a:gd name="T7" fmla="*/ 170 h 1092"/>
                <a:gd name="T8" fmla="*/ 1524 w 1693"/>
                <a:gd name="T9" fmla="*/ 0 h 1092"/>
                <a:gd name="T10" fmla="*/ 169 w 1693"/>
                <a:gd name="T11" fmla="*/ 0 h 1092"/>
                <a:gd name="T12" fmla="*/ 0 w 1693"/>
                <a:gd name="T13" fmla="*/ 170 h 1092"/>
                <a:gd name="T14" fmla="*/ 0 w 1693"/>
                <a:gd name="T15" fmla="*/ 923 h 1092"/>
                <a:gd name="T16" fmla="*/ 169 w 1693"/>
                <a:gd name="T17" fmla="*/ 109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3" h="1092">
                  <a:moveTo>
                    <a:pt x="169" y="1092"/>
                  </a:moveTo>
                  <a:lnTo>
                    <a:pt x="1524" y="1092"/>
                  </a:lnTo>
                  <a:cubicBezTo>
                    <a:pt x="1618" y="1092"/>
                    <a:pt x="1693" y="1016"/>
                    <a:pt x="1693" y="923"/>
                  </a:cubicBezTo>
                  <a:lnTo>
                    <a:pt x="1693" y="170"/>
                  </a:lnTo>
                  <a:cubicBezTo>
                    <a:pt x="1693" y="76"/>
                    <a:pt x="1618" y="0"/>
                    <a:pt x="1524" y="0"/>
                  </a:cubicBezTo>
                  <a:lnTo>
                    <a:pt x="169" y="0"/>
                  </a:lnTo>
                  <a:cubicBezTo>
                    <a:pt x="75" y="0"/>
                    <a:pt x="0" y="76"/>
                    <a:pt x="0" y="170"/>
                  </a:cubicBezTo>
                  <a:lnTo>
                    <a:pt x="0" y="923"/>
                  </a:lnTo>
                  <a:cubicBezTo>
                    <a:pt x="0" y="1016"/>
                    <a:pt x="75" y="1092"/>
                    <a:pt x="169" y="1092"/>
                  </a:cubicBezTo>
                  <a:close/>
                </a:path>
              </a:pathLst>
            </a:custGeom>
            <a:solidFill>
              <a:srgbClr val="ED6D4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1" name="Freeform 390"/>
            <p:cNvSpPr>
              <a:spLocks/>
            </p:cNvSpPr>
            <p:nvPr/>
          </p:nvSpPr>
          <p:spPr bwMode="auto">
            <a:xfrm>
              <a:off x="2976" y="1332"/>
              <a:ext cx="540" cy="349"/>
            </a:xfrm>
            <a:custGeom>
              <a:avLst/>
              <a:gdLst>
                <a:gd name="T0" fmla="*/ 169 w 1693"/>
                <a:gd name="T1" fmla="*/ 1092 h 1092"/>
                <a:gd name="T2" fmla="*/ 1524 w 1693"/>
                <a:gd name="T3" fmla="*/ 1092 h 1092"/>
                <a:gd name="T4" fmla="*/ 1693 w 1693"/>
                <a:gd name="T5" fmla="*/ 923 h 1092"/>
                <a:gd name="T6" fmla="*/ 1693 w 1693"/>
                <a:gd name="T7" fmla="*/ 170 h 1092"/>
                <a:gd name="T8" fmla="*/ 1524 w 1693"/>
                <a:gd name="T9" fmla="*/ 0 h 1092"/>
                <a:gd name="T10" fmla="*/ 169 w 1693"/>
                <a:gd name="T11" fmla="*/ 0 h 1092"/>
                <a:gd name="T12" fmla="*/ 0 w 1693"/>
                <a:gd name="T13" fmla="*/ 170 h 1092"/>
                <a:gd name="T14" fmla="*/ 0 w 1693"/>
                <a:gd name="T15" fmla="*/ 923 h 1092"/>
                <a:gd name="T16" fmla="*/ 169 w 1693"/>
                <a:gd name="T17" fmla="*/ 109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3" h="1092">
                  <a:moveTo>
                    <a:pt x="169" y="1092"/>
                  </a:moveTo>
                  <a:lnTo>
                    <a:pt x="1524" y="1092"/>
                  </a:lnTo>
                  <a:cubicBezTo>
                    <a:pt x="1618" y="1092"/>
                    <a:pt x="1693" y="1016"/>
                    <a:pt x="1693" y="923"/>
                  </a:cubicBezTo>
                  <a:lnTo>
                    <a:pt x="1693" y="170"/>
                  </a:lnTo>
                  <a:cubicBezTo>
                    <a:pt x="1693" y="76"/>
                    <a:pt x="1618" y="0"/>
                    <a:pt x="1524" y="0"/>
                  </a:cubicBezTo>
                  <a:lnTo>
                    <a:pt x="169" y="0"/>
                  </a:lnTo>
                  <a:cubicBezTo>
                    <a:pt x="75" y="0"/>
                    <a:pt x="0" y="76"/>
                    <a:pt x="0" y="170"/>
                  </a:cubicBezTo>
                  <a:lnTo>
                    <a:pt x="0" y="923"/>
                  </a:lnTo>
                  <a:cubicBezTo>
                    <a:pt x="0" y="1016"/>
                    <a:pt x="75" y="1092"/>
                    <a:pt x="169" y="1092"/>
                  </a:cubicBezTo>
                  <a:close/>
                </a:path>
              </a:pathLst>
            </a:custGeom>
            <a:noFill/>
            <a:ln w="14288" cap="flat">
              <a:solidFill>
                <a:srgbClr val="5E6E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 name="Rectangle 391"/>
            <p:cNvSpPr>
              <a:spLocks noChangeArrowheads="1"/>
            </p:cNvSpPr>
            <p:nvPr/>
          </p:nvSpPr>
          <p:spPr bwMode="auto">
            <a:xfrm>
              <a:off x="3135" y="1414"/>
              <a:ext cx="24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BRSH </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93" name="Rectangle 392"/>
            <p:cNvSpPr>
              <a:spLocks noChangeArrowheads="1"/>
            </p:cNvSpPr>
            <p:nvPr/>
          </p:nvSpPr>
          <p:spPr bwMode="auto">
            <a:xfrm>
              <a:off x="3090" y="1511"/>
              <a:ext cx="31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Interface</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394" name="Freeform 393"/>
            <p:cNvSpPr>
              <a:spLocks/>
            </p:cNvSpPr>
            <p:nvPr/>
          </p:nvSpPr>
          <p:spPr bwMode="auto">
            <a:xfrm>
              <a:off x="2592" y="1733"/>
              <a:ext cx="654" cy="174"/>
            </a:xfrm>
            <a:custGeom>
              <a:avLst/>
              <a:gdLst>
                <a:gd name="T0" fmla="*/ 654 w 654"/>
                <a:gd name="T1" fmla="*/ 0 h 174"/>
                <a:gd name="T2" fmla="*/ 654 w 654"/>
                <a:gd name="T3" fmla="*/ 122 h 174"/>
                <a:gd name="T4" fmla="*/ 0 w 654"/>
                <a:gd name="T5" fmla="*/ 122 h 174"/>
                <a:gd name="T6" fmla="*/ 0 w 654"/>
                <a:gd name="T7" fmla="*/ 174 h 174"/>
              </a:gdLst>
              <a:ahLst/>
              <a:cxnLst>
                <a:cxn ang="0">
                  <a:pos x="T0" y="T1"/>
                </a:cxn>
                <a:cxn ang="0">
                  <a:pos x="T2" y="T3"/>
                </a:cxn>
                <a:cxn ang="0">
                  <a:pos x="T4" y="T5"/>
                </a:cxn>
                <a:cxn ang="0">
                  <a:pos x="T6" y="T7"/>
                </a:cxn>
              </a:cxnLst>
              <a:rect l="0" t="0" r="r" b="b"/>
              <a:pathLst>
                <a:path w="654" h="174">
                  <a:moveTo>
                    <a:pt x="654" y="0"/>
                  </a:moveTo>
                  <a:lnTo>
                    <a:pt x="654" y="122"/>
                  </a:lnTo>
                  <a:lnTo>
                    <a:pt x="0" y="122"/>
                  </a:lnTo>
                  <a:lnTo>
                    <a:pt x="0" y="174"/>
                  </a:lnTo>
                </a:path>
              </a:pathLst>
            </a:custGeom>
            <a:noFill/>
            <a:ln w="269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 name="Freeform 394"/>
            <p:cNvSpPr>
              <a:spLocks/>
            </p:cNvSpPr>
            <p:nvPr/>
          </p:nvSpPr>
          <p:spPr bwMode="auto">
            <a:xfrm>
              <a:off x="3212" y="1681"/>
              <a:ext cx="69" cy="69"/>
            </a:xfrm>
            <a:custGeom>
              <a:avLst/>
              <a:gdLst>
                <a:gd name="T0" fmla="*/ 107 w 215"/>
                <a:gd name="T1" fmla="*/ 0 h 214"/>
                <a:gd name="T2" fmla="*/ 215 w 215"/>
                <a:gd name="T3" fmla="*/ 214 h 214"/>
                <a:gd name="T4" fmla="*/ 0 w 215"/>
                <a:gd name="T5" fmla="*/ 214 h 214"/>
                <a:gd name="T6" fmla="*/ 107 w 215"/>
                <a:gd name="T7" fmla="*/ 0 h 214"/>
              </a:gdLst>
              <a:ahLst/>
              <a:cxnLst>
                <a:cxn ang="0">
                  <a:pos x="T0" y="T1"/>
                </a:cxn>
                <a:cxn ang="0">
                  <a:pos x="T2" y="T3"/>
                </a:cxn>
                <a:cxn ang="0">
                  <a:pos x="T4" y="T5"/>
                </a:cxn>
                <a:cxn ang="0">
                  <a:pos x="T6" y="T7"/>
                </a:cxn>
              </a:cxnLst>
              <a:rect l="0" t="0" r="r" b="b"/>
              <a:pathLst>
                <a:path w="215" h="214">
                  <a:moveTo>
                    <a:pt x="107" y="0"/>
                  </a:moveTo>
                  <a:lnTo>
                    <a:pt x="215" y="214"/>
                  </a:lnTo>
                  <a:cubicBezTo>
                    <a:pt x="147" y="181"/>
                    <a:pt x="68" y="181"/>
                    <a:pt x="0" y="214"/>
                  </a:cubicBezTo>
                  <a:lnTo>
                    <a:pt x="10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6" name="Freeform 395"/>
            <p:cNvSpPr>
              <a:spLocks/>
            </p:cNvSpPr>
            <p:nvPr/>
          </p:nvSpPr>
          <p:spPr bwMode="auto">
            <a:xfrm>
              <a:off x="2558" y="1891"/>
              <a:ext cx="68" cy="68"/>
            </a:xfrm>
            <a:custGeom>
              <a:avLst/>
              <a:gdLst>
                <a:gd name="T0" fmla="*/ 107 w 214"/>
                <a:gd name="T1" fmla="*/ 214 h 214"/>
                <a:gd name="T2" fmla="*/ 0 w 214"/>
                <a:gd name="T3" fmla="*/ 0 h 214"/>
                <a:gd name="T4" fmla="*/ 214 w 214"/>
                <a:gd name="T5" fmla="*/ 0 h 214"/>
                <a:gd name="T6" fmla="*/ 107 w 214"/>
                <a:gd name="T7" fmla="*/ 214 h 214"/>
              </a:gdLst>
              <a:ahLst/>
              <a:cxnLst>
                <a:cxn ang="0">
                  <a:pos x="T0" y="T1"/>
                </a:cxn>
                <a:cxn ang="0">
                  <a:pos x="T2" y="T3"/>
                </a:cxn>
                <a:cxn ang="0">
                  <a:pos x="T4" y="T5"/>
                </a:cxn>
                <a:cxn ang="0">
                  <a:pos x="T6" y="T7"/>
                </a:cxn>
              </a:cxnLst>
              <a:rect l="0" t="0" r="r" b="b"/>
              <a:pathLst>
                <a:path w="214" h="214">
                  <a:moveTo>
                    <a:pt x="107" y="214"/>
                  </a:moveTo>
                  <a:lnTo>
                    <a:pt x="0" y="0"/>
                  </a:lnTo>
                  <a:cubicBezTo>
                    <a:pt x="67" y="34"/>
                    <a:pt x="147" y="34"/>
                    <a:pt x="214" y="0"/>
                  </a:cubicBezTo>
                  <a:lnTo>
                    <a:pt x="107" y="2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7" name="Rectangle 396"/>
            <p:cNvSpPr>
              <a:spLocks noChangeArrowheads="1"/>
            </p:cNvSpPr>
            <p:nvPr/>
          </p:nvSpPr>
          <p:spPr bwMode="auto">
            <a:xfrm>
              <a:off x="4408" y="1033"/>
              <a:ext cx="32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Arial" panose="020B0604020202020204" pitchFamily="34" charset="0"/>
                </a:rPr>
                <a:t>BRSH</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398" name="Freeform 397"/>
            <p:cNvSpPr>
              <a:spLocks/>
            </p:cNvSpPr>
            <p:nvPr/>
          </p:nvSpPr>
          <p:spPr bwMode="auto">
            <a:xfrm>
              <a:off x="3995" y="1723"/>
              <a:ext cx="490" cy="302"/>
            </a:xfrm>
            <a:custGeom>
              <a:avLst/>
              <a:gdLst>
                <a:gd name="T0" fmla="*/ 154 w 1538"/>
                <a:gd name="T1" fmla="*/ 945 h 945"/>
                <a:gd name="T2" fmla="*/ 1384 w 1538"/>
                <a:gd name="T3" fmla="*/ 945 h 945"/>
                <a:gd name="T4" fmla="*/ 1538 w 1538"/>
                <a:gd name="T5" fmla="*/ 791 h 945"/>
                <a:gd name="T6" fmla="*/ 1538 w 1538"/>
                <a:gd name="T7" fmla="*/ 154 h 945"/>
                <a:gd name="T8" fmla="*/ 1384 w 1538"/>
                <a:gd name="T9" fmla="*/ 0 h 945"/>
                <a:gd name="T10" fmla="*/ 154 w 1538"/>
                <a:gd name="T11" fmla="*/ 0 h 945"/>
                <a:gd name="T12" fmla="*/ 0 w 1538"/>
                <a:gd name="T13" fmla="*/ 154 h 945"/>
                <a:gd name="T14" fmla="*/ 0 w 1538"/>
                <a:gd name="T15" fmla="*/ 791 h 945"/>
                <a:gd name="T16" fmla="*/ 154 w 1538"/>
                <a:gd name="T17" fmla="*/ 945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8" h="945">
                  <a:moveTo>
                    <a:pt x="154" y="945"/>
                  </a:moveTo>
                  <a:lnTo>
                    <a:pt x="1384" y="945"/>
                  </a:lnTo>
                  <a:cubicBezTo>
                    <a:pt x="1469" y="945"/>
                    <a:pt x="1538" y="876"/>
                    <a:pt x="1538" y="791"/>
                  </a:cubicBezTo>
                  <a:lnTo>
                    <a:pt x="1538" y="154"/>
                  </a:lnTo>
                  <a:cubicBezTo>
                    <a:pt x="1538" y="69"/>
                    <a:pt x="1469" y="0"/>
                    <a:pt x="1384" y="0"/>
                  </a:cubicBezTo>
                  <a:lnTo>
                    <a:pt x="154" y="0"/>
                  </a:lnTo>
                  <a:cubicBezTo>
                    <a:pt x="69" y="0"/>
                    <a:pt x="0" y="69"/>
                    <a:pt x="0" y="154"/>
                  </a:cubicBezTo>
                  <a:lnTo>
                    <a:pt x="0" y="791"/>
                  </a:lnTo>
                  <a:cubicBezTo>
                    <a:pt x="0" y="876"/>
                    <a:pt x="69" y="945"/>
                    <a:pt x="154" y="945"/>
                  </a:cubicBezTo>
                  <a:close/>
                </a:path>
              </a:pathLst>
            </a:custGeom>
            <a:solidFill>
              <a:srgbClr val="C18D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 name="Freeform 398"/>
            <p:cNvSpPr>
              <a:spLocks/>
            </p:cNvSpPr>
            <p:nvPr/>
          </p:nvSpPr>
          <p:spPr bwMode="auto">
            <a:xfrm>
              <a:off x="3995" y="1723"/>
              <a:ext cx="490" cy="302"/>
            </a:xfrm>
            <a:custGeom>
              <a:avLst/>
              <a:gdLst>
                <a:gd name="T0" fmla="*/ 154 w 1538"/>
                <a:gd name="T1" fmla="*/ 945 h 945"/>
                <a:gd name="T2" fmla="*/ 1384 w 1538"/>
                <a:gd name="T3" fmla="*/ 945 h 945"/>
                <a:gd name="T4" fmla="*/ 1538 w 1538"/>
                <a:gd name="T5" fmla="*/ 791 h 945"/>
                <a:gd name="T6" fmla="*/ 1538 w 1538"/>
                <a:gd name="T7" fmla="*/ 154 h 945"/>
                <a:gd name="T8" fmla="*/ 1384 w 1538"/>
                <a:gd name="T9" fmla="*/ 0 h 945"/>
                <a:gd name="T10" fmla="*/ 154 w 1538"/>
                <a:gd name="T11" fmla="*/ 0 h 945"/>
                <a:gd name="T12" fmla="*/ 0 w 1538"/>
                <a:gd name="T13" fmla="*/ 154 h 945"/>
                <a:gd name="T14" fmla="*/ 0 w 1538"/>
                <a:gd name="T15" fmla="*/ 791 h 945"/>
                <a:gd name="T16" fmla="*/ 154 w 1538"/>
                <a:gd name="T17" fmla="*/ 945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8" h="945">
                  <a:moveTo>
                    <a:pt x="154" y="945"/>
                  </a:moveTo>
                  <a:lnTo>
                    <a:pt x="1384" y="945"/>
                  </a:lnTo>
                  <a:cubicBezTo>
                    <a:pt x="1469" y="945"/>
                    <a:pt x="1538" y="876"/>
                    <a:pt x="1538" y="791"/>
                  </a:cubicBezTo>
                  <a:lnTo>
                    <a:pt x="1538" y="154"/>
                  </a:lnTo>
                  <a:cubicBezTo>
                    <a:pt x="1538" y="69"/>
                    <a:pt x="1469" y="0"/>
                    <a:pt x="1384" y="0"/>
                  </a:cubicBezTo>
                  <a:lnTo>
                    <a:pt x="154" y="0"/>
                  </a:lnTo>
                  <a:cubicBezTo>
                    <a:pt x="69" y="0"/>
                    <a:pt x="0" y="69"/>
                    <a:pt x="0" y="154"/>
                  </a:cubicBezTo>
                  <a:lnTo>
                    <a:pt x="0" y="791"/>
                  </a:lnTo>
                  <a:cubicBezTo>
                    <a:pt x="0" y="876"/>
                    <a:pt x="69" y="945"/>
                    <a:pt x="154" y="945"/>
                  </a:cubicBezTo>
                  <a:close/>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 name="Rectangle 399"/>
            <p:cNvSpPr>
              <a:spLocks noChangeArrowheads="1"/>
            </p:cNvSpPr>
            <p:nvPr/>
          </p:nvSpPr>
          <p:spPr bwMode="auto">
            <a:xfrm>
              <a:off x="4175" y="1781"/>
              <a:ext cx="15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BCI </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401" name="Rectangle 400"/>
            <p:cNvSpPr>
              <a:spLocks noChangeArrowheads="1"/>
            </p:cNvSpPr>
            <p:nvPr/>
          </p:nvSpPr>
          <p:spPr bwMode="auto">
            <a:xfrm>
              <a:off x="4084" y="1878"/>
              <a:ext cx="31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Interface</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402" name="Freeform 401"/>
            <p:cNvSpPr>
              <a:spLocks/>
            </p:cNvSpPr>
            <p:nvPr/>
          </p:nvSpPr>
          <p:spPr bwMode="auto">
            <a:xfrm>
              <a:off x="4709" y="1632"/>
              <a:ext cx="429" cy="396"/>
            </a:xfrm>
            <a:custGeom>
              <a:avLst/>
              <a:gdLst>
                <a:gd name="T0" fmla="*/ 134 w 1344"/>
                <a:gd name="T1" fmla="*/ 1237 h 1237"/>
                <a:gd name="T2" fmla="*/ 1209 w 1344"/>
                <a:gd name="T3" fmla="*/ 1237 h 1237"/>
                <a:gd name="T4" fmla="*/ 1344 w 1344"/>
                <a:gd name="T5" fmla="*/ 1102 h 1237"/>
                <a:gd name="T6" fmla="*/ 1344 w 1344"/>
                <a:gd name="T7" fmla="*/ 134 h 1237"/>
                <a:gd name="T8" fmla="*/ 1209 w 1344"/>
                <a:gd name="T9" fmla="*/ 0 h 1237"/>
                <a:gd name="T10" fmla="*/ 134 w 1344"/>
                <a:gd name="T11" fmla="*/ 0 h 1237"/>
                <a:gd name="T12" fmla="*/ 0 w 1344"/>
                <a:gd name="T13" fmla="*/ 134 h 1237"/>
                <a:gd name="T14" fmla="*/ 0 w 1344"/>
                <a:gd name="T15" fmla="*/ 1102 h 1237"/>
                <a:gd name="T16" fmla="*/ 134 w 1344"/>
                <a:gd name="T17" fmla="*/ 1237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4" h="1237">
                  <a:moveTo>
                    <a:pt x="134" y="1237"/>
                  </a:moveTo>
                  <a:lnTo>
                    <a:pt x="1209" y="1237"/>
                  </a:lnTo>
                  <a:cubicBezTo>
                    <a:pt x="1284" y="1237"/>
                    <a:pt x="1344" y="1176"/>
                    <a:pt x="1344" y="1102"/>
                  </a:cubicBezTo>
                  <a:lnTo>
                    <a:pt x="1344" y="134"/>
                  </a:lnTo>
                  <a:cubicBezTo>
                    <a:pt x="1344" y="60"/>
                    <a:pt x="1284" y="0"/>
                    <a:pt x="1209" y="0"/>
                  </a:cubicBezTo>
                  <a:lnTo>
                    <a:pt x="134" y="0"/>
                  </a:lnTo>
                  <a:cubicBezTo>
                    <a:pt x="60" y="0"/>
                    <a:pt x="0" y="60"/>
                    <a:pt x="0" y="134"/>
                  </a:cubicBezTo>
                  <a:lnTo>
                    <a:pt x="0" y="1102"/>
                  </a:lnTo>
                  <a:cubicBezTo>
                    <a:pt x="0" y="1176"/>
                    <a:pt x="60" y="1237"/>
                    <a:pt x="134" y="1237"/>
                  </a:cubicBezTo>
                  <a:close/>
                </a:path>
              </a:pathLst>
            </a:custGeom>
            <a:solidFill>
              <a:srgbClr val="C18D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 name="Freeform 402"/>
            <p:cNvSpPr>
              <a:spLocks/>
            </p:cNvSpPr>
            <p:nvPr/>
          </p:nvSpPr>
          <p:spPr bwMode="auto">
            <a:xfrm>
              <a:off x="4709" y="1632"/>
              <a:ext cx="429" cy="396"/>
            </a:xfrm>
            <a:custGeom>
              <a:avLst/>
              <a:gdLst>
                <a:gd name="T0" fmla="*/ 134 w 1344"/>
                <a:gd name="T1" fmla="*/ 1237 h 1237"/>
                <a:gd name="T2" fmla="*/ 1209 w 1344"/>
                <a:gd name="T3" fmla="*/ 1237 h 1237"/>
                <a:gd name="T4" fmla="*/ 1344 w 1344"/>
                <a:gd name="T5" fmla="*/ 1102 h 1237"/>
                <a:gd name="T6" fmla="*/ 1344 w 1344"/>
                <a:gd name="T7" fmla="*/ 134 h 1237"/>
                <a:gd name="T8" fmla="*/ 1209 w 1344"/>
                <a:gd name="T9" fmla="*/ 0 h 1237"/>
                <a:gd name="T10" fmla="*/ 134 w 1344"/>
                <a:gd name="T11" fmla="*/ 0 h 1237"/>
                <a:gd name="T12" fmla="*/ 0 w 1344"/>
                <a:gd name="T13" fmla="*/ 134 h 1237"/>
                <a:gd name="T14" fmla="*/ 0 w 1344"/>
                <a:gd name="T15" fmla="*/ 1102 h 1237"/>
                <a:gd name="T16" fmla="*/ 134 w 1344"/>
                <a:gd name="T17" fmla="*/ 1237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4" h="1237">
                  <a:moveTo>
                    <a:pt x="134" y="1237"/>
                  </a:moveTo>
                  <a:lnTo>
                    <a:pt x="1209" y="1237"/>
                  </a:lnTo>
                  <a:cubicBezTo>
                    <a:pt x="1284" y="1237"/>
                    <a:pt x="1344" y="1176"/>
                    <a:pt x="1344" y="1102"/>
                  </a:cubicBezTo>
                  <a:lnTo>
                    <a:pt x="1344" y="134"/>
                  </a:lnTo>
                  <a:cubicBezTo>
                    <a:pt x="1344" y="60"/>
                    <a:pt x="1284" y="0"/>
                    <a:pt x="1209" y="0"/>
                  </a:cubicBezTo>
                  <a:lnTo>
                    <a:pt x="134" y="0"/>
                  </a:lnTo>
                  <a:cubicBezTo>
                    <a:pt x="60" y="0"/>
                    <a:pt x="0" y="60"/>
                    <a:pt x="0" y="134"/>
                  </a:cubicBezTo>
                  <a:lnTo>
                    <a:pt x="0" y="1102"/>
                  </a:lnTo>
                  <a:cubicBezTo>
                    <a:pt x="0" y="1176"/>
                    <a:pt x="60" y="1237"/>
                    <a:pt x="134" y="1237"/>
                  </a:cubicBezTo>
                  <a:close/>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 name="Rectangle 403"/>
            <p:cNvSpPr>
              <a:spLocks noChangeArrowheads="1"/>
            </p:cNvSpPr>
            <p:nvPr/>
          </p:nvSpPr>
          <p:spPr bwMode="auto">
            <a:xfrm>
              <a:off x="4825" y="1718"/>
              <a:ext cx="23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Data </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405" name="Rectangle 404"/>
            <p:cNvSpPr>
              <a:spLocks noChangeArrowheads="1"/>
            </p:cNvSpPr>
            <p:nvPr/>
          </p:nvSpPr>
          <p:spPr bwMode="auto">
            <a:xfrm>
              <a:off x="4788" y="1831"/>
              <a:ext cx="2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rPr>
                <a:t>Bridge</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406" name="Freeform 405"/>
            <p:cNvSpPr>
              <a:spLocks/>
            </p:cNvSpPr>
            <p:nvPr/>
          </p:nvSpPr>
          <p:spPr bwMode="auto">
            <a:xfrm>
              <a:off x="3995" y="1293"/>
              <a:ext cx="490" cy="302"/>
            </a:xfrm>
            <a:custGeom>
              <a:avLst/>
              <a:gdLst>
                <a:gd name="T0" fmla="*/ 154 w 1538"/>
                <a:gd name="T1" fmla="*/ 945 h 945"/>
                <a:gd name="T2" fmla="*/ 1384 w 1538"/>
                <a:gd name="T3" fmla="*/ 945 h 945"/>
                <a:gd name="T4" fmla="*/ 1538 w 1538"/>
                <a:gd name="T5" fmla="*/ 791 h 945"/>
                <a:gd name="T6" fmla="*/ 1538 w 1538"/>
                <a:gd name="T7" fmla="*/ 154 h 945"/>
                <a:gd name="T8" fmla="*/ 1384 w 1538"/>
                <a:gd name="T9" fmla="*/ 0 h 945"/>
                <a:gd name="T10" fmla="*/ 154 w 1538"/>
                <a:gd name="T11" fmla="*/ 0 h 945"/>
                <a:gd name="T12" fmla="*/ 0 w 1538"/>
                <a:gd name="T13" fmla="*/ 154 h 945"/>
                <a:gd name="T14" fmla="*/ 0 w 1538"/>
                <a:gd name="T15" fmla="*/ 791 h 945"/>
                <a:gd name="T16" fmla="*/ 154 w 1538"/>
                <a:gd name="T17" fmla="*/ 945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8" h="945">
                  <a:moveTo>
                    <a:pt x="154" y="945"/>
                  </a:moveTo>
                  <a:lnTo>
                    <a:pt x="1384" y="945"/>
                  </a:lnTo>
                  <a:cubicBezTo>
                    <a:pt x="1469" y="945"/>
                    <a:pt x="1538" y="876"/>
                    <a:pt x="1538" y="791"/>
                  </a:cubicBezTo>
                  <a:lnTo>
                    <a:pt x="1538" y="154"/>
                  </a:lnTo>
                  <a:cubicBezTo>
                    <a:pt x="1538" y="69"/>
                    <a:pt x="1469" y="0"/>
                    <a:pt x="1384" y="0"/>
                  </a:cubicBezTo>
                  <a:lnTo>
                    <a:pt x="154" y="0"/>
                  </a:lnTo>
                  <a:cubicBezTo>
                    <a:pt x="69" y="0"/>
                    <a:pt x="0" y="69"/>
                    <a:pt x="0" y="154"/>
                  </a:cubicBezTo>
                  <a:lnTo>
                    <a:pt x="0" y="791"/>
                  </a:lnTo>
                  <a:cubicBezTo>
                    <a:pt x="0" y="876"/>
                    <a:pt x="69" y="945"/>
                    <a:pt x="154" y="945"/>
                  </a:cubicBezTo>
                  <a:close/>
                </a:path>
              </a:pathLst>
            </a:custGeom>
            <a:solidFill>
              <a:srgbClr val="C18D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 name="Freeform 406"/>
            <p:cNvSpPr>
              <a:spLocks/>
            </p:cNvSpPr>
            <p:nvPr/>
          </p:nvSpPr>
          <p:spPr bwMode="auto">
            <a:xfrm>
              <a:off x="3995" y="1293"/>
              <a:ext cx="490" cy="302"/>
            </a:xfrm>
            <a:custGeom>
              <a:avLst/>
              <a:gdLst>
                <a:gd name="T0" fmla="*/ 154 w 1538"/>
                <a:gd name="T1" fmla="*/ 945 h 945"/>
                <a:gd name="T2" fmla="*/ 1384 w 1538"/>
                <a:gd name="T3" fmla="*/ 945 h 945"/>
                <a:gd name="T4" fmla="*/ 1538 w 1538"/>
                <a:gd name="T5" fmla="*/ 791 h 945"/>
                <a:gd name="T6" fmla="*/ 1538 w 1538"/>
                <a:gd name="T7" fmla="*/ 154 h 945"/>
                <a:gd name="T8" fmla="*/ 1384 w 1538"/>
                <a:gd name="T9" fmla="*/ 0 h 945"/>
                <a:gd name="T10" fmla="*/ 154 w 1538"/>
                <a:gd name="T11" fmla="*/ 0 h 945"/>
                <a:gd name="T12" fmla="*/ 0 w 1538"/>
                <a:gd name="T13" fmla="*/ 154 h 945"/>
                <a:gd name="T14" fmla="*/ 0 w 1538"/>
                <a:gd name="T15" fmla="*/ 791 h 945"/>
                <a:gd name="T16" fmla="*/ 154 w 1538"/>
                <a:gd name="T17" fmla="*/ 945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8" h="945">
                  <a:moveTo>
                    <a:pt x="154" y="945"/>
                  </a:moveTo>
                  <a:lnTo>
                    <a:pt x="1384" y="945"/>
                  </a:lnTo>
                  <a:cubicBezTo>
                    <a:pt x="1469" y="945"/>
                    <a:pt x="1538" y="876"/>
                    <a:pt x="1538" y="791"/>
                  </a:cubicBezTo>
                  <a:lnTo>
                    <a:pt x="1538" y="154"/>
                  </a:lnTo>
                  <a:cubicBezTo>
                    <a:pt x="1538" y="69"/>
                    <a:pt x="1469" y="0"/>
                    <a:pt x="1384" y="0"/>
                  </a:cubicBezTo>
                  <a:lnTo>
                    <a:pt x="154" y="0"/>
                  </a:lnTo>
                  <a:cubicBezTo>
                    <a:pt x="69" y="0"/>
                    <a:pt x="0" y="69"/>
                    <a:pt x="0" y="154"/>
                  </a:cubicBezTo>
                  <a:lnTo>
                    <a:pt x="0" y="791"/>
                  </a:lnTo>
                  <a:cubicBezTo>
                    <a:pt x="0" y="876"/>
                    <a:pt x="69" y="945"/>
                    <a:pt x="154" y="945"/>
                  </a:cubicBezTo>
                  <a:close/>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 name="Rectangle 407"/>
            <p:cNvSpPr>
              <a:spLocks noChangeArrowheads="1"/>
            </p:cNvSpPr>
            <p:nvPr/>
          </p:nvSpPr>
          <p:spPr bwMode="auto">
            <a:xfrm>
              <a:off x="4070" y="1350"/>
              <a:ext cx="36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Bluetooth </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409" name="Rectangle 408"/>
            <p:cNvSpPr>
              <a:spLocks noChangeArrowheads="1"/>
            </p:cNvSpPr>
            <p:nvPr/>
          </p:nvSpPr>
          <p:spPr bwMode="auto">
            <a:xfrm>
              <a:off x="4084" y="1448"/>
              <a:ext cx="31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anose="020B0604020202020204" pitchFamily="34" charset="0"/>
                </a:rPr>
                <a:t>Interface</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410" name="Freeform 409"/>
            <p:cNvSpPr>
              <a:spLocks/>
            </p:cNvSpPr>
            <p:nvPr/>
          </p:nvSpPr>
          <p:spPr bwMode="auto">
            <a:xfrm>
              <a:off x="4546" y="562"/>
              <a:ext cx="490" cy="349"/>
            </a:xfrm>
            <a:custGeom>
              <a:avLst/>
              <a:gdLst>
                <a:gd name="T0" fmla="*/ 154 w 1537"/>
                <a:gd name="T1" fmla="*/ 1091 h 1091"/>
                <a:gd name="T2" fmla="*/ 1384 w 1537"/>
                <a:gd name="T3" fmla="*/ 1091 h 1091"/>
                <a:gd name="T4" fmla="*/ 1537 w 1537"/>
                <a:gd name="T5" fmla="*/ 938 h 1091"/>
                <a:gd name="T6" fmla="*/ 1537 w 1537"/>
                <a:gd name="T7" fmla="*/ 153 h 1091"/>
                <a:gd name="T8" fmla="*/ 1384 w 1537"/>
                <a:gd name="T9" fmla="*/ 0 h 1091"/>
                <a:gd name="T10" fmla="*/ 154 w 1537"/>
                <a:gd name="T11" fmla="*/ 0 h 1091"/>
                <a:gd name="T12" fmla="*/ 0 w 1537"/>
                <a:gd name="T13" fmla="*/ 153 h 1091"/>
                <a:gd name="T14" fmla="*/ 0 w 1537"/>
                <a:gd name="T15" fmla="*/ 938 h 1091"/>
                <a:gd name="T16" fmla="*/ 154 w 1537"/>
                <a:gd name="T17"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7" h="1091">
                  <a:moveTo>
                    <a:pt x="154" y="1091"/>
                  </a:moveTo>
                  <a:lnTo>
                    <a:pt x="1384" y="1091"/>
                  </a:lnTo>
                  <a:cubicBezTo>
                    <a:pt x="1468" y="1091"/>
                    <a:pt x="1537" y="1023"/>
                    <a:pt x="1537" y="938"/>
                  </a:cubicBezTo>
                  <a:lnTo>
                    <a:pt x="1537" y="153"/>
                  </a:lnTo>
                  <a:cubicBezTo>
                    <a:pt x="1537" y="68"/>
                    <a:pt x="1468" y="0"/>
                    <a:pt x="1384" y="0"/>
                  </a:cubicBezTo>
                  <a:lnTo>
                    <a:pt x="154" y="0"/>
                  </a:lnTo>
                  <a:cubicBezTo>
                    <a:pt x="69" y="0"/>
                    <a:pt x="0" y="68"/>
                    <a:pt x="0" y="153"/>
                  </a:cubicBezTo>
                  <a:lnTo>
                    <a:pt x="0" y="938"/>
                  </a:lnTo>
                  <a:cubicBezTo>
                    <a:pt x="0" y="1023"/>
                    <a:pt x="69" y="1091"/>
                    <a:pt x="154" y="1091"/>
                  </a:cubicBezTo>
                  <a:close/>
                </a:path>
              </a:pathLst>
            </a:custGeom>
            <a:solidFill>
              <a:srgbClr val="D8D8D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 name="Freeform 410"/>
            <p:cNvSpPr>
              <a:spLocks/>
            </p:cNvSpPr>
            <p:nvPr/>
          </p:nvSpPr>
          <p:spPr bwMode="auto">
            <a:xfrm>
              <a:off x="4546" y="562"/>
              <a:ext cx="490" cy="349"/>
            </a:xfrm>
            <a:custGeom>
              <a:avLst/>
              <a:gdLst>
                <a:gd name="T0" fmla="*/ 154 w 1537"/>
                <a:gd name="T1" fmla="*/ 1091 h 1091"/>
                <a:gd name="T2" fmla="*/ 1384 w 1537"/>
                <a:gd name="T3" fmla="*/ 1091 h 1091"/>
                <a:gd name="T4" fmla="*/ 1537 w 1537"/>
                <a:gd name="T5" fmla="*/ 938 h 1091"/>
                <a:gd name="T6" fmla="*/ 1537 w 1537"/>
                <a:gd name="T7" fmla="*/ 153 h 1091"/>
                <a:gd name="T8" fmla="*/ 1384 w 1537"/>
                <a:gd name="T9" fmla="*/ 0 h 1091"/>
                <a:gd name="T10" fmla="*/ 154 w 1537"/>
                <a:gd name="T11" fmla="*/ 0 h 1091"/>
                <a:gd name="T12" fmla="*/ 0 w 1537"/>
                <a:gd name="T13" fmla="*/ 153 h 1091"/>
                <a:gd name="T14" fmla="*/ 0 w 1537"/>
                <a:gd name="T15" fmla="*/ 938 h 1091"/>
                <a:gd name="T16" fmla="*/ 154 w 1537"/>
                <a:gd name="T17" fmla="*/ 109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7" h="1091">
                  <a:moveTo>
                    <a:pt x="154" y="1091"/>
                  </a:moveTo>
                  <a:lnTo>
                    <a:pt x="1384" y="1091"/>
                  </a:lnTo>
                  <a:cubicBezTo>
                    <a:pt x="1468" y="1091"/>
                    <a:pt x="1537" y="1023"/>
                    <a:pt x="1537" y="938"/>
                  </a:cubicBezTo>
                  <a:lnTo>
                    <a:pt x="1537" y="153"/>
                  </a:lnTo>
                  <a:cubicBezTo>
                    <a:pt x="1537" y="68"/>
                    <a:pt x="1468" y="0"/>
                    <a:pt x="1384" y="0"/>
                  </a:cubicBezTo>
                  <a:lnTo>
                    <a:pt x="154" y="0"/>
                  </a:lnTo>
                  <a:cubicBezTo>
                    <a:pt x="69" y="0"/>
                    <a:pt x="0" y="68"/>
                    <a:pt x="0" y="153"/>
                  </a:cubicBezTo>
                  <a:lnTo>
                    <a:pt x="0" y="938"/>
                  </a:lnTo>
                  <a:cubicBezTo>
                    <a:pt x="0" y="1023"/>
                    <a:pt x="69" y="1091"/>
                    <a:pt x="154" y="1091"/>
                  </a:cubicBezTo>
                  <a:close/>
                </a:path>
              </a:pathLst>
            </a:custGeom>
            <a:noFill/>
            <a:ln w="14288" cap="flat">
              <a:solidFill>
                <a:srgbClr val="5E6E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 name="Rectangle 411"/>
            <p:cNvSpPr>
              <a:spLocks noChangeArrowheads="1"/>
            </p:cNvSpPr>
            <p:nvPr/>
          </p:nvSpPr>
          <p:spPr bwMode="auto">
            <a:xfrm>
              <a:off x="4619" y="680"/>
              <a:ext cx="3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Sensors</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413" name="Freeform 412"/>
            <p:cNvSpPr>
              <a:spLocks noEditPoints="1"/>
            </p:cNvSpPr>
            <p:nvPr/>
          </p:nvSpPr>
          <p:spPr bwMode="auto">
            <a:xfrm>
              <a:off x="2864" y="147"/>
              <a:ext cx="1116" cy="691"/>
            </a:xfrm>
            <a:custGeom>
              <a:avLst/>
              <a:gdLst>
                <a:gd name="T0" fmla="*/ 15 w 1116"/>
                <a:gd name="T1" fmla="*/ 131 h 691"/>
                <a:gd name="T2" fmla="*/ 0 w 1116"/>
                <a:gd name="T3" fmla="*/ 8 h 691"/>
                <a:gd name="T4" fmla="*/ 15 w 1116"/>
                <a:gd name="T5" fmla="*/ 192 h 691"/>
                <a:gd name="T6" fmla="*/ 0 w 1116"/>
                <a:gd name="T7" fmla="*/ 315 h 691"/>
                <a:gd name="T8" fmla="*/ 15 w 1116"/>
                <a:gd name="T9" fmla="*/ 192 h 691"/>
                <a:gd name="T10" fmla="*/ 15 w 1116"/>
                <a:gd name="T11" fmla="*/ 499 h 691"/>
                <a:gd name="T12" fmla="*/ 0 w 1116"/>
                <a:gd name="T13" fmla="*/ 376 h 691"/>
                <a:gd name="T14" fmla="*/ 15 w 1116"/>
                <a:gd name="T15" fmla="*/ 561 h 691"/>
                <a:gd name="T16" fmla="*/ 7 w 1116"/>
                <a:gd name="T17" fmla="*/ 676 h 691"/>
                <a:gd name="T18" fmla="*/ 7 w 1116"/>
                <a:gd name="T19" fmla="*/ 691 h 691"/>
                <a:gd name="T20" fmla="*/ 0 w 1116"/>
                <a:gd name="T21" fmla="*/ 561 h 691"/>
                <a:gd name="T22" fmla="*/ 69 w 1116"/>
                <a:gd name="T23" fmla="*/ 676 h 691"/>
                <a:gd name="T24" fmla="*/ 191 w 1116"/>
                <a:gd name="T25" fmla="*/ 691 h 691"/>
                <a:gd name="T26" fmla="*/ 69 w 1116"/>
                <a:gd name="T27" fmla="*/ 676 h 691"/>
                <a:gd name="T28" fmla="*/ 374 w 1116"/>
                <a:gd name="T29" fmla="*/ 676 h 691"/>
                <a:gd name="T30" fmla="*/ 252 w 1116"/>
                <a:gd name="T31" fmla="*/ 691 h 691"/>
                <a:gd name="T32" fmla="*/ 436 w 1116"/>
                <a:gd name="T33" fmla="*/ 676 h 691"/>
                <a:gd name="T34" fmla="*/ 558 w 1116"/>
                <a:gd name="T35" fmla="*/ 691 h 691"/>
                <a:gd name="T36" fmla="*/ 436 w 1116"/>
                <a:gd name="T37" fmla="*/ 676 h 691"/>
                <a:gd name="T38" fmla="*/ 742 w 1116"/>
                <a:gd name="T39" fmla="*/ 676 h 691"/>
                <a:gd name="T40" fmla="*/ 619 w 1116"/>
                <a:gd name="T41" fmla="*/ 691 h 691"/>
                <a:gd name="T42" fmla="*/ 803 w 1116"/>
                <a:gd name="T43" fmla="*/ 676 h 691"/>
                <a:gd name="T44" fmla="*/ 925 w 1116"/>
                <a:gd name="T45" fmla="*/ 691 h 691"/>
                <a:gd name="T46" fmla="*/ 803 w 1116"/>
                <a:gd name="T47" fmla="*/ 676 h 691"/>
                <a:gd name="T48" fmla="*/ 1109 w 1116"/>
                <a:gd name="T49" fmla="*/ 676 h 691"/>
                <a:gd name="T50" fmla="*/ 1101 w 1116"/>
                <a:gd name="T51" fmla="*/ 683 h 691"/>
                <a:gd name="T52" fmla="*/ 1116 w 1116"/>
                <a:gd name="T53" fmla="*/ 691 h 691"/>
                <a:gd name="T54" fmla="*/ 986 w 1116"/>
                <a:gd name="T55" fmla="*/ 676 h 691"/>
                <a:gd name="T56" fmla="*/ 1101 w 1116"/>
                <a:gd name="T57" fmla="*/ 499 h 691"/>
                <a:gd name="T58" fmla="*/ 1116 w 1116"/>
                <a:gd name="T59" fmla="*/ 622 h 691"/>
                <a:gd name="T60" fmla="*/ 1101 w 1116"/>
                <a:gd name="T61" fmla="*/ 438 h 691"/>
                <a:gd name="T62" fmla="*/ 1116 w 1116"/>
                <a:gd name="T63" fmla="*/ 315 h 691"/>
                <a:gd name="T64" fmla="*/ 1101 w 1116"/>
                <a:gd name="T65" fmla="*/ 438 h 691"/>
                <a:gd name="T66" fmla="*/ 1101 w 1116"/>
                <a:gd name="T67" fmla="*/ 131 h 691"/>
                <a:gd name="T68" fmla="*/ 1116 w 1116"/>
                <a:gd name="T69" fmla="*/ 254 h 691"/>
                <a:gd name="T70" fmla="*/ 1101 w 1116"/>
                <a:gd name="T71" fmla="*/ 69 h 691"/>
                <a:gd name="T72" fmla="*/ 1109 w 1116"/>
                <a:gd name="T73" fmla="*/ 16 h 691"/>
                <a:gd name="T74" fmla="*/ 1048 w 1116"/>
                <a:gd name="T75" fmla="*/ 0 h 691"/>
                <a:gd name="T76" fmla="*/ 1116 w 1116"/>
                <a:gd name="T77" fmla="*/ 69 h 691"/>
                <a:gd name="T78" fmla="*/ 986 w 1116"/>
                <a:gd name="T79" fmla="*/ 16 h 691"/>
                <a:gd name="T80" fmla="*/ 864 w 1116"/>
                <a:gd name="T81" fmla="*/ 0 h 691"/>
                <a:gd name="T82" fmla="*/ 986 w 1116"/>
                <a:gd name="T83" fmla="*/ 16 h 691"/>
                <a:gd name="T84" fmla="*/ 680 w 1116"/>
                <a:gd name="T85" fmla="*/ 16 h 691"/>
                <a:gd name="T86" fmla="*/ 803 w 1116"/>
                <a:gd name="T87" fmla="*/ 0 h 691"/>
                <a:gd name="T88" fmla="*/ 619 w 1116"/>
                <a:gd name="T89" fmla="*/ 16 h 691"/>
                <a:gd name="T90" fmla="*/ 497 w 1116"/>
                <a:gd name="T91" fmla="*/ 0 h 691"/>
                <a:gd name="T92" fmla="*/ 619 w 1116"/>
                <a:gd name="T93" fmla="*/ 16 h 691"/>
                <a:gd name="T94" fmla="*/ 313 w 1116"/>
                <a:gd name="T95" fmla="*/ 16 h 691"/>
                <a:gd name="T96" fmla="*/ 436 w 1116"/>
                <a:gd name="T97" fmla="*/ 0 h 691"/>
                <a:gd name="T98" fmla="*/ 252 w 1116"/>
                <a:gd name="T99" fmla="*/ 16 h 691"/>
                <a:gd name="T100" fmla="*/ 130 w 1116"/>
                <a:gd name="T101" fmla="*/ 0 h 691"/>
                <a:gd name="T102" fmla="*/ 252 w 1116"/>
                <a:gd name="T103" fmla="*/ 16 h 691"/>
                <a:gd name="T104" fmla="*/ 7 w 1116"/>
                <a:gd name="T105" fmla="*/ 16 h 691"/>
                <a:gd name="T106" fmla="*/ 69 w 1116"/>
                <a:gd name="T107"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6" h="691">
                  <a:moveTo>
                    <a:pt x="15" y="8"/>
                  </a:moveTo>
                  <a:lnTo>
                    <a:pt x="15" y="131"/>
                  </a:lnTo>
                  <a:lnTo>
                    <a:pt x="0" y="131"/>
                  </a:lnTo>
                  <a:lnTo>
                    <a:pt x="0" y="8"/>
                  </a:lnTo>
                  <a:lnTo>
                    <a:pt x="15" y="8"/>
                  </a:lnTo>
                  <a:close/>
                  <a:moveTo>
                    <a:pt x="15" y="192"/>
                  </a:moveTo>
                  <a:lnTo>
                    <a:pt x="15" y="315"/>
                  </a:lnTo>
                  <a:lnTo>
                    <a:pt x="0" y="315"/>
                  </a:lnTo>
                  <a:lnTo>
                    <a:pt x="0" y="192"/>
                  </a:lnTo>
                  <a:lnTo>
                    <a:pt x="15" y="192"/>
                  </a:lnTo>
                  <a:close/>
                  <a:moveTo>
                    <a:pt x="15" y="376"/>
                  </a:moveTo>
                  <a:lnTo>
                    <a:pt x="15" y="499"/>
                  </a:lnTo>
                  <a:lnTo>
                    <a:pt x="0" y="499"/>
                  </a:lnTo>
                  <a:lnTo>
                    <a:pt x="0" y="376"/>
                  </a:lnTo>
                  <a:lnTo>
                    <a:pt x="15" y="376"/>
                  </a:lnTo>
                  <a:close/>
                  <a:moveTo>
                    <a:pt x="15" y="561"/>
                  </a:moveTo>
                  <a:lnTo>
                    <a:pt x="15" y="683"/>
                  </a:lnTo>
                  <a:lnTo>
                    <a:pt x="7" y="676"/>
                  </a:lnTo>
                  <a:lnTo>
                    <a:pt x="7" y="676"/>
                  </a:lnTo>
                  <a:lnTo>
                    <a:pt x="7" y="691"/>
                  </a:lnTo>
                  <a:lnTo>
                    <a:pt x="0" y="691"/>
                  </a:lnTo>
                  <a:lnTo>
                    <a:pt x="0" y="561"/>
                  </a:lnTo>
                  <a:lnTo>
                    <a:pt x="15" y="561"/>
                  </a:lnTo>
                  <a:close/>
                  <a:moveTo>
                    <a:pt x="69" y="676"/>
                  </a:moveTo>
                  <a:lnTo>
                    <a:pt x="191" y="676"/>
                  </a:lnTo>
                  <a:lnTo>
                    <a:pt x="191" y="691"/>
                  </a:lnTo>
                  <a:lnTo>
                    <a:pt x="69" y="691"/>
                  </a:lnTo>
                  <a:lnTo>
                    <a:pt x="69" y="676"/>
                  </a:lnTo>
                  <a:close/>
                  <a:moveTo>
                    <a:pt x="252" y="676"/>
                  </a:moveTo>
                  <a:lnTo>
                    <a:pt x="374" y="676"/>
                  </a:lnTo>
                  <a:lnTo>
                    <a:pt x="374" y="691"/>
                  </a:lnTo>
                  <a:lnTo>
                    <a:pt x="252" y="691"/>
                  </a:lnTo>
                  <a:lnTo>
                    <a:pt x="252" y="676"/>
                  </a:lnTo>
                  <a:close/>
                  <a:moveTo>
                    <a:pt x="436" y="676"/>
                  </a:moveTo>
                  <a:lnTo>
                    <a:pt x="558" y="676"/>
                  </a:lnTo>
                  <a:lnTo>
                    <a:pt x="558" y="691"/>
                  </a:lnTo>
                  <a:lnTo>
                    <a:pt x="436" y="691"/>
                  </a:lnTo>
                  <a:lnTo>
                    <a:pt x="436" y="676"/>
                  </a:lnTo>
                  <a:close/>
                  <a:moveTo>
                    <a:pt x="619" y="676"/>
                  </a:moveTo>
                  <a:lnTo>
                    <a:pt x="742" y="676"/>
                  </a:lnTo>
                  <a:lnTo>
                    <a:pt x="742" y="691"/>
                  </a:lnTo>
                  <a:lnTo>
                    <a:pt x="619" y="691"/>
                  </a:lnTo>
                  <a:lnTo>
                    <a:pt x="619" y="676"/>
                  </a:lnTo>
                  <a:close/>
                  <a:moveTo>
                    <a:pt x="803" y="676"/>
                  </a:moveTo>
                  <a:lnTo>
                    <a:pt x="925" y="676"/>
                  </a:lnTo>
                  <a:lnTo>
                    <a:pt x="925" y="691"/>
                  </a:lnTo>
                  <a:lnTo>
                    <a:pt x="803" y="691"/>
                  </a:lnTo>
                  <a:lnTo>
                    <a:pt x="803" y="676"/>
                  </a:lnTo>
                  <a:close/>
                  <a:moveTo>
                    <a:pt x="986" y="676"/>
                  </a:moveTo>
                  <a:lnTo>
                    <a:pt x="1109" y="676"/>
                  </a:lnTo>
                  <a:lnTo>
                    <a:pt x="1101" y="683"/>
                  </a:lnTo>
                  <a:lnTo>
                    <a:pt x="1101" y="683"/>
                  </a:lnTo>
                  <a:lnTo>
                    <a:pt x="1116" y="683"/>
                  </a:lnTo>
                  <a:lnTo>
                    <a:pt x="1116" y="691"/>
                  </a:lnTo>
                  <a:lnTo>
                    <a:pt x="986" y="691"/>
                  </a:lnTo>
                  <a:lnTo>
                    <a:pt x="986" y="676"/>
                  </a:lnTo>
                  <a:close/>
                  <a:moveTo>
                    <a:pt x="1101" y="622"/>
                  </a:moveTo>
                  <a:lnTo>
                    <a:pt x="1101" y="499"/>
                  </a:lnTo>
                  <a:lnTo>
                    <a:pt x="1116" y="499"/>
                  </a:lnTo>
                  <a:lnTo>
                    <a:pt x="1116" y="622"/>
                  </a:lnTo>
                  <a:lnTo>
                    <a:pt x="1101" y="622"/>
                  </a:lnTo>
                  <a:close/>
                  <a:moveTo>
                    <a:pt x="1101" y="438"/>
                  </a:moveTo>
                  <a:lnTo>
                    <a:pt x="1101" y="315"/>
                  </a:lnTo>
                  <a:lnTo>
                    <a:pt x="1116" y="315"/>
                  </a:lnTo>
                  <a:lnTo>
                    <a:pt x="1116" y="438"/>
                  </a:lnTo>
                  <a:lnTo>
                    <a:pt x="1101" y="438"/>
                  </a:lnTo>
                  <a:close/>
                  <a:moveTo>
                    <a:pt x="1101" y="254"/>
                  </a:moveTo>
                  <a:lnTo>
                    <a:pt x="1101" y="131"/>
                  </a:lnTo>
                  <a:lnTo>
                    <a:pt x="1116" y="131"/>
                  </a:lnTo>
                  <a:lnTo>
                    <a:pt x="1116" y="254"/>
                  </a:lnTo>
                  <a:lnTo>
                    <a:pt x="1101" y="254"/>
                  </a:lnTo>
                  <a:close/>
                  <a:moveTo>
                    <a:pt x="1101" y="69"/>
                  </a:moveTo>
                  <a:lnTo>
                    <a:pt x="1101" y="8"/>
                  </a:lnTo>
                  <a:lnTo>
                    <a:pt x="1109" y="16"/>
                  </a:lnTo>
                  <a:lnTo>
                    <a:pt x="1048" y="16"/>
                  </a:lnTo>
                  <a:lnTo>
                    <a:pt x="1048" y="0"/>
                  </a:lnTo>
                  <a:lnTo>
                    <a:pt x="1116" y="0"/>
                  </a:lnTo>
                  <a:lnTo>
                    <a:pt x="1116" y="69"/>
                  </a:lnTo>
                  <a:lnTo>
                    <a:pt x="1101" y="69"/>
                  </a:lnTo>
                  <a:close/>
                  <a:moveTo>
                    <a:pt x="986" y="16"/>
                  </a:moveTo>
                  <a:lnTo>
                    <a:pt x="864" y="16"/>
                  </a:lnTo>
                  <a:lnTo>
                    <a:pt x="864" y="0"/>
                  </a:lnTo>
                  <a:lnTo>
                    <a:pt x="986" y="0"/>
                  </a:lnTo>
                  <a:lnTo>
                    <a:pt x="986" y="16"/>
                  </a:lnTo>
                  <a:close/>
                  <a:moveTo>
                    <a:pt x="803" y="16"/>
                  </a:moveTo>
                  <a:lnTo>
                    <a:pt x="680" y="16"/>
                  </a:lnTo>
                  <a:lnTo>
                    <a:pt x="680" y="0"/>
                  </a:lnTo>
                  <a:lnTo>
                    <a:pt x="803" y="0"/>
                  </a:lnTo>
                  <a:lnTo>
                    <a:pt x="803" y="16"/>
                  </a:lnTo>
                  <a:close/>
                  <a:moveTo>
                    <a:pt x="619" y="16"/>
                  </a:moveTo>
                  <a:lnTo>
                    <a:pt x="497" y="16"/>
                  </a:lnTo>
                  <a:lnTo>
                    <a:pt x="497" y="0"/>
                  </a:lnTo>
                  <a:lnTo>
                    <a:pt x="619" y="0"/>
                  </a:lnTo>
                  <a:lnTo>
                    <a:pt x="619" y="16"/>
                  </a:lnTo>
                  <a:close/>
                  <a:moveTo>
                    <a:pt x="436" y="16"/>
                  </a:moveTo>
                  <a:lnTo>
                    <a:pt x="313" y="16"/>
                  </a:lnTo>
                  <a:lnTo>
                    <a:pt x="313" y="0"/>
                  </a:lnTo>
                  <a:lnTo>
                    <a:pt x="436" y="0"/>
                  </a:lnTo>
                  <a:lnTo>
                    <a:pt x="436" y="16"/>
                  </a:lnTo>
                  <a:close/>
                  <a:moveTo>
                    <a:pt x="252" y="16"/>
                  </a:moveTo>
                  <a:lnTo>
                    <a:pt x="130" y="16"/>
                  </a:lnTo>
                  <a:lnTo>
                    <a:pt x="130" y="0"/>
                  </a:lnTo>
                  <a:lnTo>
                    <a:pt x="252" y="0"/>
                  </a:lnTo>
                  <a:lnTo>
                    <a:pt x="252" y="16"/>
                  </a:lnTo>
                  <a:close/>
                  <a:moveTo>
                    <a:pt x="69" y="16"/>
                  </a:moveTo>
                  <a:lnTo>
                    <a:pt x="7" y="16"/>
                  </a:lnTo>
                  <a:lnTo>
                    <a:pt x="7" y="0"/>
                  </a:lnTo>
                  <a:lnTo>
                    <a:pt x="69" y="0"/>
                  </a:lnTo>
                  <a:lnTo>
                    <a:pt x="69" y="16"/>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 name="Freeform 413"/>
            <p:cNvSpPr>
              <a:spLocks/>
            </p:cNvSpPr>
            <p:nvPr/>
          </p:nvSpPr>
          <p:spPr bwMode="auto">
            <a:xfrm>
              <a:off x="2972" y="215"/>
              <a:ext cx="900" cy="552"/>
            </a:xfrm>
            <a:custGeom>
              <a:avLst/>
              <a:gdLst>
                <a:gd name="T0" fmla="*/ 282 w 2822"/>
                <a:gd name="T1" fmla="*/ 1728 h 1728"/>
                <a:gd name="T2" fmla="*/ 2540 w 2822"/>
                <a:gd name="T3" fmla="*/ 1728 h 1728"/>
                <a:gd name="T4" fmla="*/ 2822 w 2822"/>
                <a:gd name="T5" fmla="*/ 1445 h 1728"/>
                <a:gd name="T6" fmla="*/ 2822 w 2822"/>
                <a:gd name="T7" fmla="*/ 282 h 1728"/>
                <a:gd name="T8" fmla="*/ 2540 w 2822"/>
                <a:gd name="T9" fmla="*/ 0 h 1728"/>
                <a:gd name="T10" fmla="*/ 282 w 2822"/>
                <a:gd name="T11" fmla="*/ 0 h 1728"/>
                <a:gd name="T12" fmla="*/ 0 w 2822"/>
                <a:gd name="T13" fmla="*/ 282 h 1728"/>
                <a:gd name="T14" fmla="*/ 0 w 2822"/>
                <a:gd name="T15" fmla="*/ 1445 h 1728"/>
                <a:gd name="T16" fmla="*/ 282 w 2822"/>
                <a:gd name="T17"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2" h="1728">
                  <a:moveTo>
                    <a:pt x="282" y="1728"/>
                  </a:moveTo>
                  <a:lnTo>
                    <a:pt x="2540" y="1728"/>
                  </a:lnTo>
                  <a:cubicBezTo>
                    <a:pt x="2695" y="1728"/>
                    <a:pt x="2822" y="1601"/>
                    <a:pt x="2822" y="1445"/>
                  </a:cubicBezTo>
                  <a:lnTo>
                    <a:pt x="2822" y="282"/>
                  </a:lnTo>
                  <a:cubicBezTo>
                    <a:pt x="2822" y="126"/>
                    <a:pt x="2695" y="0"/>
                    <a:pt x="2540" y="0"/>
                  </a:cubicBezTo>
                  <a:lnTo>
                    <a:pt x="282" y="0"/>
                  </a:lnTo>
                  <a:cubicBezTo>
                    <a:pt x="126" y="0"/>
                    <a:pt x="0" y="126"/>
                    <a:pt x="0" y="282"/>
                  </a:cubicBezTo>
                  <a:lnTo>
                    <a:pt x="0" y="1445"/>
                  </a:lnTo>
                  <a:cubicBezTo>
                    <a:pt x="0" y="1601"/>
                    <a:pt x="126" y="1728"/>
                    <a:pt x="282" y="1728"/>
                  </a:cubicBezTo>
                  <a:close/>
                </a:path>
              </a:pathLst>
            </a:custGeom>
            <a:solidFill>
              <a:srgbClr val="6D7F3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 name="Freeform 414"/>
            <p:cNvSpPr>
              <a:spLocks/>
            </p:cNvSpPr>
            <p:nvPr/>
          </p:nvSpPr>
          <p:spPr bwMode="auto">
            <a:xfrm>
              <a:off x="2972" y="215"/>
              <a:ext cx="900" cy="552"/>
            </a:xfrm>
            <a:custGeom>
              <a:avLst/>
              <a:gdLst>
                <a:gd name="T0" fmla="*/ 282 w 2822"/>
                <a:gd name="T1" fmla="*/ 1728 h 1728"/>
                <a:gd name="T2" fmla="*/ 2540 w 2822"/>
                <a:gd name="T3" fmla="*/ 1728 h 1728"/>
                <a:gd name="T4" fmla="*/ 2822 w 2822"/>
                <a:gd name="T5" fmla="*/ 1445 h 1728"/>
                <a:gd name="T6" fmla="*/ 2822 w 2822"/>
                <a:gd name="T7" fmla="*/ 282 h 1728"/>
                <a:gd name="T8" fmla="*/ 2540 w 2822"/>
                <a:gd name="T9" fmla="*/ 0 h 1728"/>
                <a:gd name="T10" fmla="*/ 282 w 2822"/>
                <a:gd name="T11" fmla="*/ 0 h 1728"/>
                <a:gd name="T12" fmla="*/ 0 w 2822"/>
                <a:gd name="T13" fmla="*/ 282 h 1728"/>
                <a:gd name="T14" fmla="*/ 0 w 2822"/>
                <a:gd name="T15" fmla="*/ 1445 h 1728"/>
                <a:gd name="T16" fmla="*/ 282 w 2822"/>
                <a:gd name="T17"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2" h="1728">
                  <a:moveTo>
                    <a:pt x="282" y="1728"/>
                  </a:moveTo>
                  <a:lnTo>
                    <a:pt x="2540" y="1728"/>
                  </a:lnTo>
                  <a:cubicBezTo>
                    <a:pt x="2695" y="1728"/>
                    <a:pt x="2822" y="1601"/>
                    <a:pt x="2822" y="1445"/>
                  </a:cubicBezTo>
                  <a:lnTo>
                    <a:pt x="2822" y="282"/>
                  </a:lnTo>
                  <a:cubicBezTo>
                    <a:pt x="2822" y="126"/>
                    <a:pt x="2695" y="0"/>
                    <a:pt x="2540" y="0"/>
                  </a:cubicBezTo>
                  <a:lnTo>
                    <a:pt x="282" y="0"/>
                  </a:lnTo>
                  <a:cubicBezTo>
                    <a:pt x="126" y="0"/>
                    <a:pt x="0" y="126"/>
                    <a:pt x="0" y="282"/>
                  </a:cubicBezTo>
                  <a:lnTo>
                    <a:pt x="0" y="1445"/>
                  </a:lnTo>
                  <a:cubicBezTo>
                    <a:pt x="0" y="1601"/>
                    <a:pt x="126" y="1728"/>
                    <a:pt x="282" y="1728"/>
                  </a:cubicBezTo>
                  <a:close/>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 name="Rectangle 415"/>
            <p:cNvSpPr>
              <a:spLocks noChangeArrowheads="1"/>
            </p:cNvSpPr>
            <p:nvPr/>
          </p:nvSpPr>
          <p:spPr bwMode="auto">
            <a:xfrm>
              <a:off x="3213" y="345"/>
              <a:ext cx="42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anose="020B0604020202020204" pitchFamily="34" charset="0"/>
                </a:rPr>
                <a:t>Android </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417" name="Rectangle 416"/>
            <p:cNvSpPr>
              <a:spLocks noChangeArrowheads="1"/>
            </p:cNvSpPr>
            <p:nvPr/>
          </p:nvSpPr>
          <p:spPr bwMode="auto">
            <a:xfrm>
              <a:off x="3125" y="492"/>
              <a:ext cx="55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rPr>
                <a:t>Application</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418" name="Rectangle 417"/>
            <p:cNvSpPr>
              <a:spLocks noChangeArrowheads="1"/>
            </p:cNvSpPr>
            <p:nvPr/>
          </p:nvSpPr>
          <p:spPr bwMode="auto">
            <a:xfrm>
              <a:off x="3113" y="24"/>
              <a:ext cx="7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Arial" panose="020B0604020202020204" pitchFamily="34" charset="0"/>
                </a:rPr>
                <a:t>Android </a:t>
              </a:r>
              <a:r>
                <a:rPr kumimoji="0" lang="en-US" altLang="en-US" sz="1400" b="1" i="0" u="none" strike="noStrike" cap="none" normalizeH="0" baseline="0" dirty="0" smtClean="0">
                  <a:ln>
                    <a:noFill/>
                  </a:ln>
                  <a:solidFill>
                    <a:srgbClr val="FFFFFF"/>
                  </a:solidFill>
                  <a:effectLst/>
                  <a:latin typeface="Arial" panose="020B0604020202020204" pitchFamily="34" charset="0"/>
                </a:rPr>
                <a:t>Device</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419" name="Freeform 418"/>
            <p:cNvSpPr>
              <a:spLocks/>
            </p:cNvSpPr>
            <p:nvPr/>
          </p:nvSpPr>
          <p:spPr bwMode="auto">
            <a:xfrm>
              <a:off x="3923" y="491"/>
              <a:ext cx="317" cy="750"/>
            </a:xfrm>
            <a:custGeom>
              <a:avLst/>
              <a:gdLst>
                <a:gd name="T0" fmla="*/ 0 w 317"/>
                <a:gd name="T1" fmla="*/ 0 h 750"/>
                <a:gd name="T2" fmla="*/ 317 w 317"/>
                <a:gd name="T3" fmla="*/ 0 h 750"/>
                <a:gd name="T4" fmla="*/ 317 w 317"/>
                <a:gd name="T5" fmla="*/ 750 h 750"/>
              </a:gdLst>
              <a:ahLst/>
              <a:cxnLst>
                <a:cxn ang="0">
                  <a:pos x="T0" y="T1"/>
                </a:cxn>
                <a:cxn ang="0">
                  <a:pos x="T2" y="T3"/>
                </a:cxn>
                <a:cxn ang="0">
                  <a:pos x="T4" y="T5"/>
                </a:cxn>
              </a:cxnLst>
              <a:rect l="0" t="0" r="r" b="b"/>
              <a:pathLst>
                <a:path w="317" h="750">
                  <a:moveTo>
                    <a:pt x="0" y="0"/>
                  </a:moveTo>
                  <a:lnTo>
                    <a:pt x="317" y="0"/>
                  </a:lnTo>
                  <a:lnTo>
                    <a:pt x="317" y="750"/>
                  </a:lnTo>
                </a:path>
              </a:pathLst>
            </a:custGeom>
            <a:noFill/>
            <a:ln w="269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 name="Freeform 419"/>
            <p:cNvSpPr>
              <a:spLocks/>
            </p:cNvSpPr>
            <p:nvPr/>
          </p:nvSpPr>
          <p:spPr bwMode="auto">
            <a:xfrm>
              <a:off x="3872" y="457"/>
              <a:ext cx="68" cy="68"/>
            </a:xfrm>
            <a:custGeom>
              <a:avLst/>
              <a:gdLst>
                <a:gd name="T0" fmla="*/ 0 w 214"/>
                <a:gd name="T1" fmla="*/ 107 h 214"/>
                <a:gd name="T2" fmla="*/ 214 w 214"/>
                <a:gd name="T3" fmla="*/ 0 h 214"/>
                <a:gd name="T4" fmla="*/ 214 w 214"/>
                <a:gd name="T5" fmla="*/ 214 h 214"/>
                <a:gd name="T6" fmla="*/ 0 w 214"/>
                <a:gd name="T7" fmla="*/ 107 h 214"/>
              </a:gdLst>
              <a:ahLst/>
              <a:cxnLst>
                <a:cxn ang="0">
                  <a:pos x="T0" y="T1"/>
                </a:cxn>
                <a:cxn ang="0">
                  <a:pos x="T2" y="T3"/>
                </a:cxn>
                <a:cxn ang="0">
                  <a:pos x="T4" y="T5"/>
                </a:cxn>
                <a:cxn ang="0">
                  <a:pos x="T6" y="T7"/>
                </a:cxn>
              </a:cxnLst>
              <a:rect l="0" t="0" r="r" b="b"/>
              <a:pathLst>
                <a:path w="214" h="214">
                  <a:moveTo>
                    <a:pt x="0" y="107"/>
                  </a:moveTo>
                  <a:lnTo>
                    <a:pt x="214" y="0"/>
                  </a:lnTo>
                  <a:cubicBezTo>
                    <a:pt x="180" y="67"/>
                    <a:pt x="180" y="146"/>
                    <a:pt x="214" y="214"/>
                  </a:cubicBezTo>
                  <a:lnTo>
                    <a:pt x="0"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 name="Freeform 420"/>
            <p:cNvSpPr>
              <a:spLocks/>
            </p:cNvSpPr>
            <p:nvPr/>
          </p:nvSpPr>
          <p:spPr bwMode="auto">
            <a:xfrm>
              <a:off x="4206" y="1225"/>
              <a:ext cx="68" cy="68"/>
            </a:xfrm>
            <a:custGeom>
              <a:avLst/>
              <a:gdLst>
                <a:gd name="T0" fmla="*/ 107 w 214"/>
                <a:gd name="T1" fmla="*/ 214 h 214"/>
                <a:gd name="T2" fmla="*/ 0 w 214"/>
                <a:gd name="T3" fmla="*/ 0 h 214"/>
                <a:gd name="T4" fmla="*/ 214 w 214"/>
                <a:gd name="T5" fmla="*/ 0 h 214"/>
                <a:gd name="T6" fmla="*/ 107 w 214"/>
                <a:gd name="T7" fmla="*/ 214 h 214"/>
              </a:gdLst>
              <a:ahLst/>
              <a:cxnLst>
                <a:cxn ang="0">
                  <a:pos x="T0" y="T1"/>
                </a:cxn>
                <a:cxn ang="0">
                  <a:pos x="T2" y="T3"/>
                </a:cxn>
                <a:cxn ang="0">
                  <a:pos x="T4" y="T5"/>
                </a:cxn>
                <a:cxn ang="0">
                  <a:pos x="T6" y="T7"/>
                </a:cxn>
              </a:cxnLst>
              <a:rect l="0" t="0" r="r" b="b"/>
              <a:pathLst>
                <a:path w="214" h="214">
                  <a:moveTo>
                    <a:pt x="107" y="214"/>
                  </a:moveTo>
                  <a:lnTo>
                    <a:pt x="0" y="0"/>
                  </a:lnTo>
                  <a:cubicBezTo>
                    <a:pt x="67" y="34"/>
                    <a:pt x="147" y="34"/>
                    <a:pt x="214" y="0"/>
                  </a:cubicBezTo>
                  <a:lnTo>
                    <a:pt x="107" y="2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Freeform 421"/>
            <p:cNvSpPr>
              <a:spLocks/>
            </p:cNvSpPr>
            <p:nvPr/>
          </p:nvSpPr>
          <p:spPr bwMode="auto">
            <a:xfrm>
              <a:off x="4711" y="1293"/>
              <a:ext cx="428" cy="242"/>
            </a:xfrm>
            <a:custGeom>
              <a:avLst/>
              <a:gdLst>
                <a:gd name="T0" fmla="*/ 134 w 1344"/>
                <a:gd name="T1" fmla="*/ 756 h 756"/>
                <a:gd name="T2" fmla="*/ 1209 w 1344"/>
                <a:gd name="T3" fmla="*/ 756 h 756"/>
                <a:gd name="T4" fmla="*/ 1344 w 1344"/>
                <a:gd name="T5" fmla="*/ 622 h 756"/>
                <a:gd name="T6" fmla="*/ 1344 w 1344"/>
                <a:gd name="T7" fmla="*/ 135 h 756"/>
                <a:gd name="T8" fmla="*/ 1209 w 1344"/>
                <a:gd name="T9" fmla="*/ 0 h 756"/>
                <a:gd name="T10" fmla="*/ 134 w 1344"/>
                <a:gd name="T11" fmla="*/ 0 h 756"/>
                <a:gd name="T12" fmla="*/ 0 w 1344"/>
                <a:gd name="T13" fmla="*/ 135 h 756"/>
                <a:gd name="T14" fmla="*/ 0 w 1344"/>
                <a:gd name="T15" fmla="*/ 622 h 756"/>
                <a:gd name="T16" fmla="*/ 134 w 1344"/>
                <a:gd name="T17"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4" h="756">
                  <a:moveTo>
                    <a:pt x="134" y="756"/>
                  </a:moveTo>
                  <a:lnTo>
                    <a:pt x="1209" y="756"/>
                  </a:lnTo>
                  <a:cubicBezTo>
                    <a:pt x="1284" y="756"/>
                    <a:pt x="1344" y="696"/>
                    <a:pt x="1344" y="622"/>
                  </a:cubicBezTo>
                  <a:lnTo>
                    <a:pt x="1344" y="135"/>
                  </a:lnTo>
                  <a:cubicBezTo>
                    <a:pt x="1344" y="60"/>
                    <a:pt x="1284" y="0"/>
                    <a:pt x="1209" y="0"/>
                  </a:cubicBezTo>
                  <a:lnTo>
                    <a:pt x="134" y="0"/>
                  </a:lnTo>
                  <a:cubicBezTo>
                    <a:pt x="60" y="0"/>
                    <a:pt x="0" y="60"/>
                    <a:pt x="0" y="135"/>
                  </a:cubicBezTo>
                  <a:lnTo>
                    <a:pt x="0" y="622"/>
                  </a:lnTo>
                  <a:cubicBezTo>
                    <a:pt x="0" y="696"/>
                    <a:pt x="60" y="756"/>
                    <a:pt x="134" y="756"/>
                  </a:cubicBezTo>
                  <a:close/>
                </a:path>
              </a:pathLst>
            </a:custGeom>
            <a:solidFill>
              <a:srgbClr val="C18DD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Freeform 422"/>
            <p:cNvSpPr>
              <a:spLocks/>
            </p:cNvSpPr>
            <p:nvPr/>
          </p:nvSpPr>
          <p:spPr bwMode="auto">
            <a:xfrm>
              <a:off x="4711" y="1293"/>
              <a:ext cx="428" cy="242"/>
            </a:xfrm>
            <a:custGeom>
              <a:avLst/>
              <a:gdLst>
                <a:gd name="T0" fmla="*/ 134 w 1344"/>
                <a:gd name="T1" fmla="*/ 756 h 756"/>
                <a:gd name="T2" fmla="*/ 1209 w 1344"/>
                <a:gd name="T3" fmla="*/ 756 h 756"/>
                <a:gd name="T4" fmla="*/ 1344 w 1344"/>
                <a:gd name="T5" fmla="*/ 622 h 756"/>
                <a:gd name="T6" fmla="*/ 1344 w 1344"/>
                <a:gd name="T7" fmla="*/ 135 h 756"/>
                <a:gd name="T8" fmla="*/ 1209 w 1344"/>
                <a:gd name="T9" fmla="*/ 0 h 756"/>
                <a:gd name="T10" fmla="*/ 134 w 1344"/>
                <a:gd name="T11" fmla="*/ 0 h 756"/>
                <a:gd name="T12" fmla="*/ 0 w 1344"/>
                <a:gd name="T13" fmla="*/ 135 h 756"/>
                <a:gd name="T14" fmla="*/ 0 w 1344"/>
                <a:gd name="T15" fmla="*/ 622 h 756"/>
                <a:gd name="T16" fmla="*/ 134 w 1344"/>
                <a:gd name="T17"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4" h="756">
                  <a:moveTo>
                    <a:pt x="134" y="756"/>
                  </a:moveTo>
                  <a:lnTo>
                    <a:pt x="1209" y="756"/>
                  </a:lnTo>
                  <a:cubicBezTo>
                    <a:pt x="1284" y="756"/>
                    <a:pt x="1344" y="696"/>
                    <a:pt x="1344" y="622"/>
                  </a:cubicBezTo>
                  <a:lnTo>
                    <a:pt x="1344" y="135"/>
                  </a:lnTo>
                  <a:cubicBezTo>
                    <a:pt x="1344" y="60"/>
                    <a:pt x="1284" y="0"/>
                    <a:pt x="1209" y="0"/>
                  </a:cubicBezTo>
                  <a:lnTo>
                    <a:pt x="134" y="0"/>
                  </a:lnTo>
                  <a:cubicBezTo>
                    <a:pt x="60" y="0"/>
                    <a:pt x="0" y="60"/>
                    <a:pt x="0" y="135"/>
                  </a:cubicBezTo>
                  <a:lnTo>
                    <a:pt x="0" y="622"/>
                  </a:lnTo>
                  <a:cubicBezTo>
                    <a:pt x="0" y="696"/>
                    <a:pt x="60" y="756"/>
                    <a:pt x="134" y="756"/>
                  </a:cubicBezTo>
                  <a:close/>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 name="Rectangle 423"/>
            <p:cNvSpPr>
              <a:spLocks noChangeArrowheads="1"/>
            </p:cNvSpPr>
            <p:nvPr/>
          </p:nvSpPr>
          <p:spPr bwMode="auto">
            <a:xfrm>
              <a:off x="4798" y="1320"/>
              <a:ext cx="27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Sensor </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425" name="Rectangle 424"/>
            <p:cNvSpPr>
              <a:spLocks noChangeArrowheads="1"/>
            </p:cNvSpPr>
            <p:nvPr/>
          </p:nvSpPr>
          <p:spPr bwMode="auto">
            <a:xfrm>
              <a:off x="4769" y="1418"/>
              <a:ext cx="31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Interface</a:t>
              </a:r>
              <a:endParaRPr kumimoji="0" lang="en-US" altLang="en-US" b="0" i="0" u="none" strike="noStrike" cap="none" normalizeH="0" baseline="0" smtClean="0">
                <a:ln>
                  <a:noFill/>
                </a:ln>
                <a:solidFill>
                  <a:schemeClr val="tx1"/>
                </a:solidFill>
                <a:effectLst/>
                <a:latin typeface="Arial" panose="020B0604020202020204" pitchFamily="34" charset="0"/>
              </a:endParaRPr>
            </a:p>
          </p:txBody>
        </p:sp>
        <p:sp>
          <p:nvSpPr>
            <p:cNvPr id="426" name="Freeform 425"/>
            <p:cNvSpPr>
              <a:spLocks/>
            </p:cNvSpPr>
            <p:nvPr/>
          </p:nvSpPr>
          <p:spPr bwMode="auto">
            <a:xfrm>
              <a:off x="4792" y="911"/>
              <a:ext cx="133" cy="330"/>
            </a:xfrm>
            <a:custGeom>
              <a:avLst/>
              <a:gdLst>
                <a:gd name="T0" fmla="*/ 0 w 133"/>
                <a:gd name="T1" fmla="*/ 0 h 330"/>
                <a:gd name="T2" fmla="*/ 0 w 133"/>
                <a:gd name="T3" fmla="*/ 122 h 330"/>
                <a:gd name="T4" fmla="*/ 133 w 133"/>
                <a:gd name="T5" fmla="*/ 122 h 330"/>
                <a:gd name="T6" fmla="*/ 133 w 133"/>
                <a:gd name="T7" fmla="*/ 330 h 330"/>
              </a:gdLst>
              <a:ahLst/>
              <a:cxnLst>
                <a:cxn ang="0">
                  <a:pos x="T0" y="T1"/>
                </a:cxn>
                <a:cxn ang="0">
                  <a:pos x="T2" y="T3"/>
                </a:cxn>
                <a:cxn ang="0">
                  <a:pos x="T4" y="T5"/>
                </a:cxn>
                <a:cxn ang="0">
                  <a:pos x="T6" y="T7"/>
                </a:cxn>
              </a:cxnLst>
              <a:rect l="0" t="0" r="r" b="b"/>
              <a:pathLst>
                <a:path w="133" h="330">
                  <a:moveTo>
                    <a:pt x="0" y="0"/>
                  </a:moveTo>
                  <a:lnTo>
                    <a:pt x="0" y="122"/>
                  </a:lnTo>
                  <a:lnTo>
                    <a:pt x="133" y="122"/>
                  </a:lnTo>
                  <a:lnTo>
                    <a:pt x="133" y="330"/>
                  </a:lnTo>
                </a:path>
              </a:pathLst>
            </a:custGeom>
            <a:noFill/>
            <a:ln w="269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 name="Freeform 426"/>
            <p:cNvSpPr>
              <a:spLocks/>
            </p:cNvSpPr>
            <p:nvPr/>
          </p:nvSpPr>
          <p:spPr bwMode="auto">
            <a:xfrm>
              <a:off x="4891" y="1225"/>
              <a:ext cx="68" cy="68"/>
            </a:xfrm>
            <a:custGeom>
              <a:avLst/>
              <a:gdLst>
                <a:gd name="T0" fmla="*/ 107 w 214"/>
                <a:gd name="T1" fmla="*/ 214 h 214"/>
                <a:gd name="T2" fmla="*/ 0 w 214"/>
                <a:gd name="T3" fmla="*/ 0 h 214"/>
                <a:gd name="T4" fmla="*/ 214 w 214"/>
                <a:gd name="T5" fmla="*/ 0 h 214"/>
                <a:gd name="T6" fmla="*/ 107 w 214"/>
                <a:gd name="T7" fmla="*/ 214 h 214"/>
              </a:gdLst>
              <a:ahLst/>
              <a:cxnLst>
                <a:cxn ang="0">
                  <a:pos x="T0" y="T1"/>
                </a:cxn>
                <a:cxn ang="0">
                  <a:pos x="T2" y="T3"/>
                </a:cxn>
                <a:cxn ang="0">
                  <a:pos x="T4" y="T5"/>
                </a:cxn>
                <a:cxn ang="0">
                  <a:pos x="T6" y="T7"/>
                </a:cxn>
              </a:cxnLst>
              <a:rect l="0" t="0" r="r" b="b"/>
              <a:pathLst>
                <a:path w="214" h="214">
                  <a:moveTo>
                    <a:pt x="107" y="214"/>
                  </a:moveTo>
                  <a:lnTo>
                    <a:pt x="0" y="0"/>
                  </a:lnTo>
                  <a:cubicBezTo>
                    <a:pt x="67" y="34"/>
                    <a:pt x="146" y="34"/>
                    <a:pt x="214" y="0"/>
                  </a:cubicBezTo>
                  <a:lnTo>
                    <a:pt x="107" y="21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 name="Line 135"/>
            <p:cNvSpPr>
              <a:spLocks noChangeShapeType="1"/>
            </p:cNvSpPr>
            <p:nvPr/>
          </p:nvSpPr>
          <p:spPr bwMode="auto">
            <a:xfrm flipH="1">
              <a:off x="4924" y="1535"/>
              <a:ext cx="1" cy="45"/>
            </a:xfrm>
            <a:prstGeom prst="line">
              <a:avLst/>
            </a:prstGeom>
            <a:noFill/>
            <a:ln w="269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 name="Freeform 428"/>
            <p:cNvSpPr>
              <a:spLocks/>
            </p:cNvSpPr>
            <p:nvPr/>
          </p:nvSpPr>
          <p:spPr bwMode="auto">
            <a:xfrm>
              <a:off x="4890" y="1563"/>
              <a:ext cx="69" cy="69"/>
            </a:xfrm>
            <a:custGeom>
              <a:avLst/>
              <a:gdLst>
                <a:gd name="T0" fmla="*/ 104 w 214"/>
                <a:gd name="T1" fmla="*/ 216 h 216"/>
                <a:gd name="T2" fmla="*/ 0 w 214"/>
                <a:gd name="T3" fmla="*/ 0 h 216"/>
                <a:gd name="T4" fmla="*/ 214 w 214"/>
                <a:gd name="T5" fmla="*/ 3 h 216"/>
                <a:gd name="T6" fmla="*/ 104 w 214"/>
                <a:gd name="T7" fmla="*/ 216 h 216"/>
              </a:gdLst>
              <a:ahLst/>
              <a:cxnLst>
                <a:cxn ang="0">
                  <a:pos x="T0" y="T1"/>
                </a:cxn>
                <a:cxn ang="0">
                  <a:pos x="T2" y="T3"/>
                </a:cxn>
                <a:cxn ang="0">
                  <a:pos x="T4" y="T5"/>
                </a:cxn>
                <a:cxn ang="0">
                  <a:pos x="T6" y="T7"/>
                </a:cxn>
              </a:cxnLst>
              <a:rect l="0" t="0" r="r" b="b"/>
              <a:pathLst>
                <a:path w="214" h="216">
                  <a:moveTo>
                    <a:pt x="104" y="216"/>
                  </a:moveTo>
                  <a:lnTo>
                    <a:pt x="0" y="0"/>
                  </a:lnTo>
                  <a:cubicBezTo>
                    <a:pt x="67" y="35"/>
                    <a:pt x="146" y="36"/>
                    <a:pt x="214" y="3"/>
                  </a:cubicBezTo>
                  <a:lnTo>
                    <a:pt x="104" y="21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 name="Line 137"/>
            <p:cNvSpPr>
              <a:spLocks noChangeShapeType="1"/>
            </p:cNvSpPr>
            <p:nvPr/>
          </p:nvSpPr>
          <p:spPr bwMode="auto">
            <a:xfrm>
              <a:off x="4531" y="1898"/>
              <a:ext cx="131"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 name="Freeform 430"/>
            <p:cNvSpPr>
              <a:spLocks/>
            </p:cNvSpPr>
            <p:nvPr/>
          </p:nvSpPr>
          <p:spPr bwMode="auto">
            <a:xfrm>
              <a:off x="4488" y="1870"/>
              <a:ext cx="57" cy="55"/>
            </a:xfrm>
            <a:custGeom>
              <a:avLst/>
              <a:gdLst>
                <a:gd name="T0" fmla="*/ 0 w 179"/>
                <a:gd name="T1" fmla="*/ 86 h 172"/>
                <a:gd name="T2" fmla="*/ 179 w 179"/>
                <a:gd name="T3" fmla="*/ 0 h 172"/>
                <a:gd name="T4" fmla="*/ 179 w 179"/>
                <a:gd name="T5" fmla="*/ 172 h 172"/>
                <a:gd name="T6" fmla="*/ 0 w 179"/>
                <a:gd name="T7" fmla="*/ 86 h 172"/>
              </a:gdLst>
              <a:ahLst/>
              <a:cxnLst>
                <a:cxn ang="0">
                  <a:pos x="T0" y="T1"/>
                </a:cxn>
                <a:cxn ang="0">
                  <a:pos x="T2" y="T3"/>
                </a:cxn>
                <a:cxn ang="0">
                  <a:pos x="T4" y="T5"/>
                </a:cxn>
                <a:cxn ang="0">
                  <a:pos x="T6" y="T7"/>
                </a:cxn>
              </a:cxnLst>
              <a:rect l="0" t="0" r="r" b="b"/>
              <a:pathLst>
                <a:path w="179" h="172">
                  <a:moveTo>
                    <a:pt x="0" y="86"/>
                  </a:moveTo>
                  <a:lnTo>
                    <a:pt x="179" y="0"/>
                  </a:lnTo>
                  <a:cubicBezTo>
                    <a:pt x="151" y="54"/>
                    <a:pt x="151" y="117"/>
                    <a:pt x="179" y="172"/>
                  </a:cubicBezTo>
                  <a:lnTo>
                    <a:pt x="0" y="8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2" name="Freeform 431"/>
            <p:cNvSpPr>
              <a:spLocks/>
            </p:cNvSpPr>
            <p:nvPr/>
          </p:nvSpPr>
          <p:spPr bwMode="auto">
            <a:xfrm>
              <a:off x="4645" y="1866"/>
              <a:ext cx="67" cy="64"/>
            </a:xfrm>
            <a:custGeom>
              <a:avLst/>
              <a:gdLst>
                <a:gd name="T0" fmla="*/ 209 w 209"/>
                <a:gd name="T1" fmla="*/ 101 h 201"/>
                <a:gd name="T2" fmla="*/ 0 w 209"/>
                <a:gd name="T3" fmla="*/ 201 h 201"/>
                <a:gd name="T4" fmla="*/ 0 w 209"/>
                <a:gd name="T5" fmla="*/ 0 h 201"/>
                <a:gd name="T6" fmla="*/ 209 w 209"/>
                <a:gd name="T7" fmla="*/ 101 h 201"/>
              </a:gdLst>
              <a:ahLst/>
              <a:cxnLst>
                <a:cxn ang="0">
                  <a:pos x="T0" y="T1"/>
                </a:cxn>
                <a:cxn ang="0">
                  <a:pos x="T2" y="T3"/>
                </a:cxn>
                <a:cxn ang="0">
                  <a:pos x="T4" y="T5"/>
                </a:cxn>
                <a:cxn ang="0">
                  <a:pos x="T6" y="T7"/>
                </a:cxn>
              </a:cxnLst>
              <a:rect l="0" t="0" r="r" b="b"/>
              <a:pathLst>
                <a:path w="209" h="201">
                  <a:moveTo>
                    <a:pt x="209" y="101"/>
                  </a:moveTo>
                  <a:lnTo>
                    <a:pt x="0" y="201"/>
                  </a:lnTo>
                  <a:cubicBezTo>
                    <a:pt x="33" y="138"/>
                    <a:pt x="33" y="63"/>
                    <a:pt x="0" y="0"/>
                  </a:cubicBezTo>
                  <a:lnTo>
                    <a:pt x="209" y="10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3" name="Freeform 432"/>
            <p:cNvSpPr>
              <a:spLocks/>
            </p:cNvSpPr>
            <p:nvPr/>
          </p:nvSpPr>
          <p:spPr bwMode="auto">
            <a:xfrm>
              <a:off x="3568" y="1507"/>
              <a:ext cx="375" cy="367"/>
            </a:xfrm>
            <a:custGeom>
              <a:avLst/>
              <a:gdLst>
                <a:gd name="T0" fmla="*/ 375 w 375"/>
                <a:gd name="T1" fmla="*/ 367 h 367"/>
                <a:gd name="T2" fmla="*/ 214 w 375"/>
                <a:gd name="T3" fmla="*/ 367 h 367"/>
                <a:gd name="T4" fmla="*/ 214 w 375"/>
                <a:gd name="T5" fmla="*/ 0 h 367"/>
                <a:gd name="T6" fmla="*/ 0 w 375"/>
                <a:gd name="T7" fmla="*/ 0 h 367"/>
              </a:gdLst>
              <a:ahLst/>
              <a:cxnLst>
                <a:cxn ang="0">
                  <a:pos x="T0" y="T1"/>
                </a:cxn>
                <a:cxn ang="0">
                  <a:pos x="T2" y="T3"/>
                </a:cxn>
                <a:cxn ang="0">
                  <a:pos x="T4" y="T5"/>
                </a:cxn>
                <a:cxn ang="0">
                  <a:pos x="T6" y="T7"/>
                </a:cxn>
              </a:cxnLst>
              <a:rect l="0" t="0" r="r" b="b"/>
              <a:pathLst>
                <a:path w="375" h="367">
                  <a:moveTo>
                    <a:pt x="375" y="367"/>
                  </a:moveTo>
                  <a:lnTo>
                    <a:pt x="214" y="367"/>
                  </a:lnTo>
                  <a:lnTo>
                    <a:pt x="214" y="0"/>
                  </a:lnTo>
                  <a:lnTo>
                    <a:pt x="0" y="0"/>
                  </a:lnTo>
                </a:path>
              </a:pathLst>
            </a:custGeom>
            <a:noFill/>
            <a:ln w="269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 name="Freeform 433"/>
            <p:cNvSpPr>
              <a:spLocks/>
            </p:cNvSpPr>
            <p:nvPr/>
          </p:nvSpPr>
          <p:spPr bwMode="auto">
            <a:xfrm>
              <a:off x="3927" y="1840"/>
              <a:ext cx="68" cy="68"/>
            </a:xfrm>
            <a:custGeom>
              <a:avLst/>
              <a:gdLst>
                <a:gd name="T0" fmla="*/ 214 w 214"/>
                <a:gd name="T1" fmla="*/ 108 h 215"/>
                <a:gd name="T2" fmla="*/ 0 w 214"/>
                <a:gd name="T3" fmla="*/ 215 h 215"/>
                <a:gd name="T4" fmla="*/ 0 w 214"/>
                <a:gd name="T5" fmla="*/ 0 h 215"/>
                <a:gd name="T6" fmla="*/ 214 w 214"/>
                <a:gd name="T7" fmla="*/ 108 h 215"/>
              </a:gdLst>
              <a:ahLst/>
              <a:cxnLst>
                <a:cxn ang="0">
                  <a:pos x="T0" y="T1"/>
                </a:cxn>
                <a:cxn ang="0">
                  <a:pos x="T2" y="T3"/>
                </a:cxn>
                <a:cxn ang="0">
                  <a:pos x="T4" y="T5"/>
                </a:cxn>
                <a:cxn ang="0">
                  <a:pos x="T6" y="T7"/>
                </a:cxn>
              </a:cxnLst>
              <a:rect l="0" t="0" r="r" b="b"/>
              <a:pathLst>
                <a:path w="214" h="215">
                  <a:moveTo>
                    <a:pt x="214" y="108"/>
                  </a:moveTo>
                  <a:lnTo>
                    <a:pt x="0" y="215"/>
                  </a:lnTo>
                  <a:cubicBezTo>
                    <a:pt x="34" y="147"/>
                    <a:pt x="34" y="68"/>
                    <a:pt x="0" y="0"/>
                  </a:cubicBezTo>
                  <a:lnTo>
                    <a:pt x="214" y="10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5" name="Freeform 434"/>
            <p:cNvSpPr>
              <a:spLocks/>
            </p:cNvSpPr>
            <p:nvPr/>
          </p:nvSpPr>
          <p:spPr bwMode="auto">
            <a:xfrm>
              <a:off x="3516" y="1473"/>
              <a:ext cx="69" cy="68"/>
            </a:xfrm>
            <a:custGeom>
              <a:avLst/>
              <a:gdLst>
                <a:gd name="T0" fmla="*/ 0 w 215"/>
                <a:gd name="T1" fmla="*/ 107 h 214"/>
                <a:gd name="T2" fmla="*/ 215 w 215"/>
                <a:gd name="T3" fmla="*/ 0 h 214"/>
                <a:gd name="T4" fmla="*/ 215 w 215"/>
                <a:gd name="T5" fmla="*/ 214 h 214"/>
                <a:gd name="T6" fmla="*/ 0 w 215"/>
                <a:gd name="T7" fmla="*/ 107 h 214"/>
              </a:gdLst>
              <a:ahLst/>
              <a:cxnLst>
                <a:cxn ang="0">
                  <a:pos x="T0" y="T1"/>
                </a:cxn>
                <a:cxn ang="0">
                  <a:pos x="T2" y="T3"/>
                </a:cxn>
                <a:cxn ang="0">
                  <a:pos x="T4" y="T5"/>
                </a:cxn>
                <a:cxn ang="0">
                  <a:pos x="T6" y="T7"/>
                </a:cxn>
              </a:cxnLst>
              <a:rect l="0" t="0" r="r" b="b"/>
              <a:pathLst>
                <a:path w="215" h="214">
                  <a:moveTo>
                    <a:pt x="0" y="107"/>
                  </a:moveTo>
                  <a:lnTo>
                    <a:pt x="215" y="0"/>
                  </a:lnTo>
                  <a:cubicBezTo>
                    <a:pt x="181" y="68"/>
                    <a:pt x="181" y="147"/>
                    <a:pt x="215" y="214"/>
                  </a:cubicBezTo>
                  <a:lnTo>
                    <a:pt x="0"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 name="Line 143"/>
            <p:cNvSpPr>
              <a:spLocks noChangeShapeType="1"/>
            </p:cNvSpPr>
            <p:nvPr/>
          </p:nvSpPr>
          <p:spPr bwMode="auto">
            <a:xfrm>
              <a:off x="2468" y="1756"/>
              <a:ext cx="0" cy="149"/>
            </a:xfrm>
            <a:prstGeom prst="line">
              <a:avLst/>
            </a:prstGeom>
            <a:noFill/>
            <a:ln w="269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 name="Freeform 436"/>
            <p:cNvSpPr>
              <a:spLocks/>
            </p:cNvSpPr>
            <p:nvPr/>
          </p:nvSpPr>
          <p:spPr bwMode="auto">
            <a:xfrm>
              <a:off x="2436" y="1889"/>
              <a:ext cx="64" cy="67"/>
            </a:xfrm>
            <a:custGeom>
              <a:avLst/>
              <a:gdLst>
                <a:gd name="T0" fmla="*/ 101 w 201"/>
                <a:gd name="T1" fmla="*/ 209 h 209"/>
                <a:gd name="T2" fmla="*/ 0 w 201"/>
                <a:gd name="T3" fmla="*/ 0 h 209"/>
                <a:gd name="T4" fmla="*/ 201 w 201"/>
                <a:gd name="T5" fmla="*/ 0 h 209"/>
                <a:gd name="T6" fmla="*/ 101 w 201"/>
                <a:gd name="T7" fmla="*/ 209 h 209"/>
              </a:gdLst>
              <a:ahLst/>
              <a:cxnLst>
                <a:cxn ang="0">
                  <a:pos x="T0" y="T1"/>
                </a:cxn>
                <a:cxn ang="0">
                  <a:pos x="T2" y="T3"/>
                </a:cxn>
                <a:cxn ang="0">
                  <a:pos x="T4" y="T5"/>
                </a:cxn>
                <a:cxn ang="0">
                  <a:pos x="T6" y="T7"/>
                </a:cxn>
              </a:cxnLst>
              <a:rect l="0" t="0" r="r" b="b"/>
              <a:pathLst>
                <a:path w="201" h="209">
                  <a:moveTo>
                    <a:pt x="101" y="209"/>
                  </a:moveTo>
                  <a:lnTo>
                    <a:pt x="0" y="0"/>
                  </a:lnTo>
                  <a:cubicBezTo>
                    <a:pt x="64" y="33"/>
                    <a:pt x="138" y="33"/>
                    <a:pt x="201" y="0"/>
                  </a:cubicBezTo>
                  <a:lnTo>
                    <a:pt x="101" y="20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8" name="Group 437"/>
          <p:cNvGrpSpPr/>
          <p:nvPr/>
        </p:nvGrpSpPr>
        <p:grpSpPr>
          <a:xfrm>
            <a:off x="9184587" y="1916173"/>
            <a:ext cx="2795588" cy="2251553"/>
            <a:chOff x="8824315" y="2211164"/>
            <a:chExt cx="2795588" cy="2251553"/>
          </a:xfrm>
        </p:grpSpPr>
        <p:sp>
          <p:nvSpPr>
            <p:cNvPr id="439" name="Rectangle 5"/>
            <p:cNvSpPr>
              <a:spLocks noChangeArrowheads="1"/>
            </p:cNvSpPr>
            <p:nvPr/>
          </p:nvSpPr>
          <p:spPr bwMode="auto">
            <a:xfrm>
              <a:off x="9964738" y="2211164"/>
              <a:ext cx="4905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FFFFFF"/>
                  </a:solidFill>
                  <a:effectLst/>
                  <a:latin typeface="Franklin Gothic Book" panose="020B0503020102020204" pitchFamily="34" charset="0"/>
                </a:rPr>
                <a:t>KEY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0" name="Freeform 24"/>
            <p:cNvSpPr>
              <a:spLocks noEditPoints="1"/>
            </p:cNvSpPr>
            <p:nvPr/>
          </p:nvSpPr>
          <p:spPr bwMode="auto">
            <a:xfrm>
              <a:off x="8824315" y="2518029"/>
              <a:ext cx="2795588" cy="1944688"/>
            </a:xfrm>
            <a:custGeom>
              <a:avLst/>
              <a:gdLst>
                <a:gd name="T0" fmla="*/ 0 w 1761"/>
                <a:gd name="T1" fmla="*/ 147 h 1225"/>
                <a:gd name="T2" fmla="*/ 17 w 1761"/>
                <a:gd name="T3" fmla="*/ 216 h 1225"/>
                <a:gd name="T4" fmla="*/ 0 w 1761"/>
                <a:gd name="T5" fmla="*/ 216 h 1225"/>
                <a:gd name="T6" fmla="*/ 17 w 1761"/>
                <a:gd name="T7" fmla="*/ 561 h 1225"/>
                <a:gd name="T8" fmla="*/ 17 w 1761"/>
                <a:gd name="T9" fmla="*/ 423 h 1225"/>
                <a:gd name="T10" fmla="*/ 0 w 1761"/>
                <a:gd name="T11" fmla="*/ 768 h 1225"/>
                <a:gd name="T12" fmla="*/ 17 w 1761"/>
                <a:gd name="T13" fmla="*/ 837 h 1225"/>
                <a:gd name="T14" fmla="*/ 0 w 1761"/>
                <a:gd name="T15" fmla="*/ 837 h 1225"/>
                <a:gd name="T16" fmla="*/ 17 w 1761"/>
                <a:gd name="T17" fmla="*/ 1182 h 1225"/>
                <a:gd name="T18" fmla="*/ 17 w 1761"/>
                <a:gd name="T19" fmla="*/ 1044 h 1225"/>
                <a:gd name="T20" fmla="*/ 180 w 1761"/>
                <a:gd name="T21" fmla="*/ 1225 h 1225"/>
                <a:gd name="T22" fmla="*/ 249 w 1761"/>
                <a:gd name="T23" fmla="*/ 1208 h 1225"/>
                <a:gd name="T24" fmla="*/ 249 w 1761"/>
                <a:gd name="T25" fmla="*/ 1225 h 1225"/>
                <a:gd name="T26" fmla="*/ 593 w 1761"/>
                <a:gd name="T27" fmla="*/ 1208 h 1225"/>
                <a:gd name="T28" fmla="*/ 455 w 1761"/>
                <a:gd name="T29" fmla="*/ 1208 h 1225"/>
                <a:gd name="T30" fmla="*/ 799 w 1761"/>
                <a:gd name="T31" fmla="*/ 1225 h 1225"/>
                <a:gd name="T32" fmla="*/ 867 w 1761"/>
                <a:gd name="T33" fmla="*/ 1208 h 1225"/>
                <a:gd name="T34" fmla="*/ 867 w 1761"/>
                <a:gd name="T35" fmla="*/ 1225 h 1225"/>
                <a:gd name="T36" fmla="*/ 1211 w 1761"/>
                <a:gd name="T37" fmla="*/ 1208 h 1225"/>
                <a:gd name="T38" fmla="*/ 1074 w 1761"/>
                <a:gd name="T39" fmla="*/ 1208 h 1225"/>
                <a:gd name="T40" fmla="*/ 1417 w 1761"/>
                <a:gd name="T41" fmla="*/ 1225 h 1225"/>
                <a:gd name="T42" fmla="*/ 1486 w 1761"/>
                <a:gd name="T43" fmla="*/ 1208 h 1225"/>
                <a:gd name="T44" fmla="*/ 1486 w 1761"/>
                <a:gd name="T45" fmla="*/ 1225 h 1225"/>
                <a:gd name="T46" fmla="*/ 1752 w 1761"/>
                <a:gd name="T47" fmla="*/ 1208 h 1225"/>
                <a:gd name="T48" fmla="*/ 1761 w 1761"/>
                <a:gd name="T49" fmla="*/ 1139 h 1225"/>
                <a:gd name="T50" fmla="*/ 1692 w 1761"/>
                <a:gd name="T51" fmla="*/ 1208 h 1225"/>
                <a:gd name="T52" fmla="*/ 1761 w 1761"/>
                <a:gd name="T53" fmla="*/ 932 h 1225"/>
                <a:gd name="T54" fmla="*/ 1744 w 1761"/>
                <a:gd name="T55" fmla="*/ 863 h 1225"/>
                <a:gd name="T56" fmla="*/ 1761 w 1761"/>
                <a:gd name="T57" fmla="*/ 863 h 1225"/>
                <a:gd name="T58" fmla="*/ 1744 w 1761"/>
                <a:gd name="T59" fmla="*/ 518 h 1225"/>
                <a:gd name="T60" fmla="*/ 1744 w 1761"/>
                <a:gd name="T61" fmla="*/ 656 h 1225"/>
                <a:gd name="T62" fmla="*/ 1761 w 1761"/>
                <a:gd name="T63" fmla="*/ 311 h 1225"/>
                <a:gd name="T64" fmla="*/ 1744 w 1761"/>
                <a:gd name="T65" fmla="*/ 242 h 1225"/>
                <a:gd name="T66" fmla="*/ 1761 w 1761"/>
                <a:gd name="T67" fmla="*/ 242 h 1225"/>
                <a:gd name="T68" fmla="*/ 1744 w 1761"/>
                <a:gd name="T69" fmla="*/ 9 h 1225"/>
                <a:gd name="T70" fmla="*/ 1641 w 1761"/>
                <a:gd name="T71" fmla="*/ 0 h 1225"/>
                <a:gd name="T72" fmla="*/ 1744 w 1761"/>
                <a:gd name="T73" fmla="*/ 35 h 1225"/>
                <a:gd name="T74" fmla="*/ 1435 w 1761"/>
                <a:gd name="T75" fmla="*/ 0 h 1225"/>
                <a:gd name="T76" fmla="*/ 1366 w 1761"/>
                <a:gd name="T77" fmla="*/ 18 h 1225"/>
                <a:gd name="T78" fmla="*/ 1366 w 1761"/>
                <a:gd name="T79" fmla="*/ 0 h 1225"/>
                <a:gd name="T80" fmla="*/ 1022 w 1761"/>
                <a:gd name="T81" fmla="*/ 18 h 1225"/>
                <a:gd name="T82" fmla="*/ 1160 w 1761"/>
                <a:gd name="T83" fmla="*/ 18 h 1225"/>
                <a:gd name="T84" fmla="*/ 816 w 1761"/>
                <a:gd name="T85" fmla="*/ 0 h 1225"/>
                <a:gd name="T86" fmla="*/ 747 w 1761"/>
                <a:gd name="T87" fmla="*/ 18 h 1225"/>
                <a:gd name="T88" fmla="*/ 747 w 1761"/>
                <a:gd name="T89" fmla="*/ 0 h 1225"/>
                <a:gd name="T90" fmla="*/ 404 w 1761"/>
                <a:gd name="T91" fmla="*/ 18 h 1225"/>
                <a:gd name="T92" fmla="*/ 541 w 1761"/>
                <a:gd name="T93" fmla="*/ 18 h 1225"/>
                <a:gd name="T94" fmla="*/ 197 w 1761"/>
                <a:gd name="T95" fmla="*/ 0 h 1225"/>
                <a:gd name="T96" fmla="*/ 129 w 1761"/>
                <a:gd name="T97" fmla="*/ 18 h 1225"/>
                <a:gd name="T98" fmla="*/ 129 w 1761"/>
                <a:gd name="T99" fmla="*/ 0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1" h="1225">
                  <a:moveTo>
                    <a:pt x="17" y="9"/>
                  </a:moveTo>
                  <a:lnTo>
                    <a:pt x="17" y="147"/>
                  </a:lnTo>
                  <a:lnTo>
                    <a:pt x="0" y="147"/>
                  </a:lnTo>
                  <a:lnTo>
                    <a:pt x="0" y="9"/>
                  </a:lnTo>
                  <a:lnTo>
                    <a:pt x="17" y="9"/>
                  </a:lnTo>
                  <a:close/>
                  <a:moveTo>
                    <a:pt x="17" y="216"/>
                  </a:moveTo>
                  <a:lnTo>
                    <a:pt x="17" y="354"/>
                  </a:lnTo>
                  <a:lnTo>
                    <a:pt x="0" y="354"/>
                  </a:lnTo>
                  <a:lnTo>
                    <a:pt x="0" y="216"/>
                  </a:lnTo>
                  <a:lnTo>
                    <a:pt x="17" y="216"/>
                  </a:lnTo>
                  <a:close/>
                  <a:moveTo>
                    <a:pt x="17" y="423"/>
                  </a:moveTo>
                  <a:lnTo>
                    <a:pt x="17" y="561"/>
                  </a:lnTo>
                  <a:lnTo>
                    <a:pt x="0" y="561"/>
                  </a:lnTo>
                  <a:lnTo>
                    <a:pt x="0" y="423"/>
                  </a:lnTo>
                  <a:lnTo>
                    <a:pt x="17" y="423"/>
                  </a:lnTo>
                  <a:close/>
                  <a:moveTo>
                    <a:pt x="17" y="630"/>
                  </a:moveTo>
                  <a:lnTo>
                    <a:pt x="17" y="768"/>
                  </a:lnTo>
                  <a:lnTo>
                    <a:pt x="0" y="768"/>
                  </a:lnTo>
                  <a:lnTo>
                    <a:pt x="0" y="630"/>
                  </a:lnTo>
                  <a:lnTo>
                    <a:pt x="17" y="630"/>
                  </a:lnTo>
                  <a:close/>
                  <a:moveTo>
                    <a:pt x="17" y="837"/>
                  </a:moveTo>
                  <a:lnTo>
                    <a:pt x="17" y="975"/>
                  </a:lnTo>
                  <a:lnTo>
                    <a:pt x="0" y="975"/>
                  </a:lnTo>
                  <a:lnTo>
                    <a:pt x="0" y="837"/>
                  </a:lnTo>
                  <a:lnTo>
                    <a:pt x="17" y="837"/>
                  </a:lnTo>
                  <a:close/>
                  <a:moveTo>
                    <a:pt x="17" y="1044"/>
                  </a:moveTo>
                  <a:lnTo>
                    <a:pt x="17" y="1182"/>
                  </a:lnTo>
                  <a:lnTo>
                    <a:pt x="0" y="1182"/>
                  </a:lnTo>
                  <a:lnTo>
                    <a:pt x="0" y="1044"/>
                  </a:lnTo>
                  <a:lnTo>
                    <a:pt x="17" y="1044"/>
                  </a:lnTo>
                  <a:close/>
                  <a:moveTo>
                    <a:pt x="43" y="1208"/>
                  </a:moveTo>
                  <a:lnTo>
                    <a:pt x="180" y="1208"/>
                  </a:lnTo>
                  <a:lnTo>
                    <a:pt x="180" y="1225"/>
                  </a:lnTo>
                  <a:lnTo>
                    <a:pt x="43" y="1225"/>
                  </a:lnTo>
                  <a:lnTo>
                    <a:pt x="43" y="1208"/>
                  </a:lnTo>
                  <a:close/>
                  <a:moveTo>
                    <a:pt x="249" y="1208"/>
                  </a:moveTo>
                  <a:lnTo>
                    <a:pt x="386" y="1208"/>
                  </a:lnTo>
                  <a:lnTo>
                    <a:pt x="386" y="1225"/>
                  </a:lnTo>
                  <a:lnTo>
                    <a:pt x="249" y="1225"/>
                  </a:lnTo>
                  <a:lnTo>
                    <a:pt x="249" y="1208"/>
                  </a:lnTo>
                  <a:close/>
                  <a:moveTo>
                    <a:pt x="455" y="1208"/>
                  </a:moveTo>
                  <a:lnTo>
                    <a:pt x="593" y="1208"/>
                  </a:lnTo>
                  <a:lnTo>
                    <a:pt x="593" y="1225"/>
                  </a:lnTo>
                  <a:lnTo>
                    <a:pt x="455" y="1225"/>
                  </a:lnTo>
                  <a:lnTo>
                    <a:pt x="455" y="1208"/>
                  </a:lnTo>
                  <a:close/>
                  <a:moveTo>
                    <a:pt x="661" y="1208"/>
                  </a:moveTo>
                  <a:lnTo>
                    <a:pt x="799" y="1208"/>
                  </a:lnTo>
                  <a:lnTo>
                    <a:pt x="799" y="1225"/>
                  </a:lnTo>
                  <a:lnTo>
                    <a:pt x="661" y="1225"/>
                  </a:lnTo>
                  <a:lnTo>
                    <a:pt x="661" y="1208"/>
                  </a:lnTo>
                  <a:close/>
                  <a:moveTo>
                    <a:pt x="867" y="1208"/>
                  </a:moveTo>
                  <a:lnTo>
                    <a:pt x="1005" y="1208"/>
                  </a:lnTo>
                  <a:lnTo>
                    <a:pt x="1005" y="1225"/>
                  </a:lnTo>
                  <a:lnTo>
                    <a:pt x="867" y="1225"/>
                  </a:lnTo>
                  <a:lnTo>
                    <a:pt x="867" y="1208"/>
                  </a:lnTo>
                  <a:close/>
                  <a:moveTo>
                    <a:pt x="1074" y="1208"/>
                  </a:moveTo>
                  <a:lnTo>
                    <a:pt x="1211" y="1208"/>
                  </a:lnTo>
                  <a:lnTo>
                    <a:pt x="1211" y="1225"/>
                  </a:lnTo>
                  <a:lnTo>
                    <a:pt x="1074" y="1225"/>
                  </a:lnTo>
                  <a:lnTo>
                    <a:pt x="1074" y="1208"/>
                  </a:lnTo>
                  <a:close/>
                  <a:moveTo>
                    <a:pt x="1280" y="1208"/>
                  </a:moveTo>
                  <a:lnTo>
                    <a:pt x="1417" y="1208"/>
                  </a:lnTo>
                  <a:lnTo>
                    <a:pt x="1417" y="1225"/>
                  </a:lnTo>
                  <a:lnTo>
                    <a:pt x="1280" y="1225"/>
                  </a:lnTo>
                  <a:lnTo>
                    <a:pt x="1280" y="1208"/>
                  </a:lnTo>
                  <a:close/>
                  <a:moveTo>
                    <a:pt x="1486" y="1208"/>
                  </a:moveTo>
                  <a:lnTo>
                    <a:pt x="1624" y="1208"/>
                  </a:lnTo>
                  <a:lnTo>
                    <a:pt x="1624" y="1225"/>
                  </a:lnTo>
                  <a:lnTo>
                    <a:pt x="1486" y="1225"/>
                  </a:lnTo>
                  <a:lnTo>
                    <a:pt x="1486" y="1208"/>
                  </a:lnTo>
                  <a:close/>
                  <a:moveTo>
                    <a:pt x="1692" y="1208"/>
                  </a:moveTo>
                  <a:lnTo>
                    <a:pt x="1752" y="1208"/>
                  </a:lnTo>
                  <a:lnTo>
                    <a:pt x="1744" y="1216"/>
                  </a:lnTo>
                  <a:lnTo>
                    <a:pt x="1744" y="1139"/>
                  </a:lnTo>
                  <a:lnTo>
                    <a:pt x="1761" y="1139"/>
                  </a:lnTo>
                  <a:lnTo>
                    <a:pt x="1761" y="1225"/>
                  </a:lnTo>
                  <a:lnTo>
                    <a:pt x="1692" y="1225"/>
                  </a:lnTo>
                  <a:lnTo>
                    <a:pt x="1692" y="1208"/>
                  </a:lnTo>
                  <a:close/>
                  <a:moveTo>
                    <a:pt x="1744" y="1070"/>
                  </a:moveTo>
                  <a:lnTo>
                    <a:pt x="1744" y="932"/>
                  </a:lnTo>
                  <a:lnTo>
                    <a:pt x="1761" y="932"/>
                  </a:lnTo>
                  <a:lnTo>
                    <a:pt x="1761" y="1070"/>
                  </a:lnTo>
                  <a:lnTo>
                    <a:pt x="1744" y="1070"/>
                  </a:lnTo>
                  <a:close/>
                  <a:moveTo>
                    <a:pt x="1744" y="863"/>
                  </a:moveTo>
                  <a:lnTo>
                    <a:pt x="1744" y="725"/>
                  </a:lnTo>
                  <a:lnTo>
                    <a:pt x="1761" y="725"/>
                  </a:lnTo>
                  <a:lnTo>
                    <a:pt x="1761" y="863"/>
                  </a:lnTo>
                  <a:lnTo>
                    <a:pt x="1744" y="863"/>
                  </a:lnTo>
                  <a:close/>
                  <a:moveTo>
                    <a:pt x="1744" y="656"/>
                  </a:moveTo>
                  <a:lnTo>
                    <a:pt x="1744" y="518"/>
                  </a:lnTo>
                  <a:lnTo>
                    <a:pt x="1761" y="518"/>
                  </a:lnTo>
                  <a:lnTo>
                    <a:pt x="1761" y="656"/>
                  </a:lnTo>
                  <a:lnTo>
                    <a:pt x="1744" y="656"/>
                  </a:lnTo>
                  <a:close/>
                  <a:moveTo>
                    <a:pt x="1744" y="449"/>
                  </a:moveTo>
                  <a:lnTo>
                    <a:pt x="1744" y="311"/>
                  </a:lnTo>
                  <a:lnTo>
                    <a:pt x="1761" y="311"/>
                  </a:lnTo>
                  <a:lnTo>
                    <a:pt x="1761" y="449"/>
                  </a:lnTo>
                  <a:lnTo>
                    <a:pt x="1744" y="449"/>
                  </a:lnTo>
                  <a:close/>
                  <a:moveTo>
                    <a:pt x="1744" y="242"/>
                  </a:moveTo>
                  <a:lnTo>
                    <a:pt x="1744" y="104"/>
                  </a:lnTo>
                  <a:lnTo>
                    <a:pt x="1761" y="104"/>
                  </a:lnTo>
                  <a:lnTo>
                    <a:pt x="1761" y="242"/>
                  </a:lnTo>
                  <a:lnTo>
                    <a:pt x="1744" y="242"/>
                  </a:lnTo>
                  <a:close/>
                  <a:moveTo>
                    <a:pt x="1744" y="35"/>
                  </a:moveTo>
                  <a:lnTo>
                    <a:pt x="1744" y="9"/>
                  </a:lnTo>
                  <a:lnTo>
                    <a:pt x="1752" y="18"/>
                  </a:lnTo>
                  <a:lnTo>
                    <a:pt x="1641" y="18"/>
                  </a:lnTo>
                  <a:lnTo>
                    <a:pt x="1641" y="0"/>
                  </a:lnTo>
                  <a:lnTo>
                    <a:pt x="1761" y="0"/>
                  </a:lnTo>
                  <a:lnTo>
                    <a:pt x="1761" y="35"/>
                  </a:lnTo>
                  <a:lnTo>
                    <a:pt x="1744" y="35"/>
                  </a:lnTo>
                  <a:close/>
                  <a:moveTo>
                    <a:pt x="1572" y="18"/>
                  </a:moveTo>
                  <a:lnTo>
                    <a:pt x="1435" y="18"/>
                  </a:lnTo>
                  <a:lnTo>
                    <a:pt x="1435" y="0"/>
                  </a:lnTo>
                  <a:lnTo>
                    <a:pt x="1572" y="0"/>
                  </a:lnTo>
                  <a:lnTo>
                    <a:pt x="1572" y="18"/>
                  </a:lnTo>
                  <a:close/>
                  <a:moveTo>
                    <a:pt x="1366" y="18"/>
                  </a:moveTo>
                  <a:lnTo>
                    <a:pt x="1228" y="18"/>
                  </a:lnTo>
                  <a:lnTo>
                    <a:pt x="1228" y="0"/>
                  </a:lnTo>
                  <a:lnTo>
                    <a:pt x="1366" y="0"/>
                  </a:lnTo>
                  <a:lnTo>
                    <a:pt x="1366" y="18"/>
                  </a:lnTo>
                  <a:close/>
                  <a:moveTo>
                    <a:pt x="1160" y="18"/>
                  </a:moveTo>
                  <a:lnTo>
                    <a:pt x="1022" y="18"/>
                  </a:lnTo>
                  <a:lnTo>
                    <a:pt x="1022" y="0"/>
                  </a:lnTo>
                  <a:lnTo>
                    <a:pt x="1160" y="0"/>
                  </a:lnTo>
                  <a:lnTo>
                    <a:pt x="1160" y="18"/>
                  </a:lnTo>
                  <a:close/>
                  <a:moveTo>
                    <a:pt x="953" y="18"/>
                  </a:moveTo>
                  <a:lnTo>
                    <a:pt x="816" y="18"/>
                  </a:lnTo>
                  <a:lnTo>
                    <a:pt x="816" y="0"/>
                  </a:lnTo>
                  <a:lnTo>
                    <a:pt x="953" y="0"/>
                  </a:lnTo>
                  <a:lnTo>
                    <a:pt x="953" y="18"/>
                  </a:lnTo>
                  <a:close/>
                  <a:moveTo>
                    <a:pt x="747" y="18"/>
                  </a:moveTo>
                  <a:lnTo>
                    <a:pt x="610" y="18"/>
                  </a:lnTo>
                  <a:lnTo>
                    <a:pt x="610" y="0"/>
                  </a:lnTo>
                  <a:lnTo>
                    <a:pt x="747" y="0"/>
                  </a:lnTo>
                  <a:lnTo>
                    <a:pt x="747" y="18"/>
                  </a:lnTo>
                  <a:close/>
                  <a:moveTo>
                    <a:pt x="541" y="18"/>
                  </a:moveTo>
                  <a:lnTo>
                    <a:pt x="404" y="18"/>
                  </a:lnTo>
                  <a:lnTo>
                    <a:pt x="404" y="0"/>
                  </a:lnTo>
                  <a:lnTo>
                    <a:pt x="541" y="0"/>
                  </a:lnTo>
                  <a:lnTo>
                    <a:pt x="541" y="18"/>
                  </a:lnTo>
                  <a:close/>
                  <a:moveTo>
                    <a:pt x="335" y="18"/>
                  </a:moveTo>
                  <a:lnTo>
                    <a:pt x="197" y="18"/>
                  </a:lnTo>
                  <a:lnTo>
                    <a:pt x="197" y="0"/>
                  </a:lnTo>
                  <a:lnTo>
                    <a:pt x="335" y="0"/>
                  </a:lnTo>
                  <a:lnTo>
                    <a:pt x="335" y="18"/>
                  </a:lnTo>
                  <a:close/>
                  <a:moveTo>
                    <a:pt x="129" y="18"/>
                  </a:moveTo>
                  <a:lnTo>
                    <a:pt x="8" y="18"/>
                  </a:lnTo>
                  <a:lnTo>
                    <a:pt x="8" y="0"/>
                  </a:lnTo>
                  <a:lnTo>
                    <a:pt x="129" y="0"/>
                  </a:lnTo>
                  <a:lnTo>
                    <a:pt x="129" y="18"/>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 name="TextBox 440"/>
            <p:cNvSpPr txBox="1"/>
            <p:nvPr/>
          </p:nvSpPr>
          <p:spPr>
            <a:xfrm>
              <a:off x="9213011" y="2636838"/>
              <a:ext cx="2070340" cy="369332"/>
            </a:xfrm>
            <a:prstGeom prst="rect">
              <a:avLst/>
            </a:prstGeom>
            <a:solidFill>
              <a:srgbClr val="6D7F39"/>
            </a:solidFill>
            <a:ln>
              <a:solidFill>
                <a:schemeClr val="bg1"/>
              </a:solidFill>
            </a:ln>
          </p:spPr>
          <p:txBody>
            <a:bodyPr wrap="square" rtlCol="0">
              <a:spAutoFit/>
            </a:bodyPr>
            <a:lstStyle/>
            <a:p>
              <a:r>
                <a:rPr lang="en-US" dirty="0" smtClean="0">
                  <a:solidFill>
                    <a:schemeClr val="bg1"/>
                  </a:solidFill>
                </a:rPr>
                <a:t>Android </a:t>
              </a:r>
              <a:r>
                <a:rPr lang="en-US" dirty="0">
                  <a:solidFill>
                    <a:schemeClr val="bg1"/>
                  </a:solidFill>
                </a:rPr>
                <a:t>Application</a:t>
              </a:r>
            </a:p>
          </p:txBody>
        </p:sp>
        <p:sp>
          <p:nvSpPr>
            <p:cNvPr id="442" name="TextBox 441"/>
            <p:cNvSpPr txBox="1"/>
            <p:nvPr/>
          </p:nvSpPr>
          <p:spPr>
            <a:xfrm>
              <a:off x="9213011" y="3088693"/>
              <a:ext cx="2070340" cy="369332"/>
            </a:xfrm>
            <a:prstGeom prst="rect">
              <a:avLst/>
            </a:prstGeom>
            <a:solidFill>
              <a:srgbClr val="ED6D4B"/>
            </a:solidFill>
            <a:ln>
              <a:solidFill>
                <a:schemeClr val="bg1"/>
              </a:solidFill>
            </a:ln>
          </p:spPr>
          <p:txBody>
            <a:bodyPr wrap="square" rtlCol="0">
              <a:spAutoFit/>
            </a:bodyPr>
            <a:lstStyle/>
            <a:p>
              <a:r>
                <a:rPr lang="en-US" dirty="0" smtClean="0">
                  <a:solidFill>
                    <a:schemeClr val="bg1"/>
                  </a:solidFill>
                </a:rPr>
                <a:t>BCI</a:t>
              </a:r>
              <a:endParaRPr lang="en-US" dirty="0">
                <a:solidFill>
                  <a:schemeClr val="bg1"/>
                </a:solidFill>
              </a:endParaRPr>
            </a:p>
          </p:txBody>
        </p:sp>
        <p:sp>
          <p:nvSpPr>
            <p:cNvPr id="443" name="TextBox 442"/>
            <p:cNvSpPr txBox="1"/>
            <p:nvPr/>
          </p:nvSpPr>
          <p:spPr>
            <a:xfrm>
              <a:off x="9228186" y="3514980"/>
              <a:ext cx="2070340" cy="369332"/>
            </a:xfrm>
            <a:prstGeom prst="rect">
              <a:avLst/>
            </a:prstGeom>
            <a:solidFill>
              <a:srgbClr val="A46D46"/>
            </a:solidFill>
            <a:ln>
              <a:solidFill>
                <a:schemeClr val="bg1"/>
              </a:solidFill>
            </a:ln>
          </p:spPr>
          <p:txBody>
            <a:bodyPr wrap="square" rtlCol="0">
              <a:spAutoFit/>
            </a:bodyPr>
            <a:lstStyle/>
            <a:p>
              <a:r>
                <a:rPr lang="en-US" dirty="0" smtClean="0">
                  <a:solidFill>
                    <a:schemeClr val="bg1"/>
                  </a:solidFill>
                </a:rPr>
                <a:t>PCC</a:t>
              </a:r>
              <a:endParaRPr lang="en-US" dirty="0">
                <a:solidFill>
                  <a:schemeClr val="bg1"/>
                </a:solidFill>
              </a:endParaRPr>
            </a:p>
          </p:txBody>
        </p:sp>
        <p:sp>
          <p:nvSpPr>
            <p:cNvPr id="444" name="TextBox 443"/>
            <p:cNvSpPr txBox="1"/>
            <p:nvPr/>
          </p:nvSpPr>
          <p:spPr>
            <a:xfrm>
              <a:off x="9228186" y="3946781"/>
              <a:ext cx="2062758" cy="369332"/>
            </a:xfrm>
            <a:prstGeom prst="rect">
              <a:avLst/>
            </a:prstGeom>
            <a:solidFill>
              <a:srgbClr val="C18DDE"/>
            </a:solidFill>
            <a:ln>
              <a:solidFill>
                <a:schemeClr val="bg1"/>
              </a:solidFill>
            </a:ln>
          </p:spPr>
          <p:txBody>
            <a:bodyPr wrap="square" rtlCol="0">
              <a:spAutoFit/>
            </a:bodyPr>
            <a:lstStyle/>
            <a:p>
              <a:r>
                <a:rPr lang="en-US" dirty="0" smtClean="0">
                  <a:solidFill>
                    <a:schemeClr val="bg1"/>
                  </a:solidFill>
                </a:rPr>
                <a:t>BRS Processing</a:t>
              </a:r>
            </a:p>
          </p:txBody>
        </p:sp>
      </p:grpSp>
    </p:spTree>
    <p:extLst>
      <p:ext uri="{BB962C8B-B14F-4D97-AF65-F5344CB8AC3E}">
        <p14:creationId xmlns:p14="http://schemas.microsoft.com/office/powerpoint/2010/main" val="4246354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0" y="251531"/>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Abstract I/O Interfaces</a:t>
            </a:r>
            <a:endParaRPr lang="en-US" sz="6000" b="1" dirty="0">
              <a:ln>
                <a:solidFill>
                  <a:schemeClr val="bg1"/>
                </a:solidFill>
              </a:ln>
              <a:ea typeface="Arial Unicode MS" panose="020B0604020202020204" pitchFamily="34" charset="-128"/>
              <a:cs typeface="Times New Roman" panose="02020603050405020304" pitchFamily="18" charset="0"/>
            </a:endParaRPr>
          </a:p>
        </p:txBody>
      </p:sp>
      <p:grpSp>
        <p:nvGrpSpPr>
          <p:cNvPr id="61" name="Group 1"/>
          <p:cNvGrpSpPr/>
          <p:nvPr/>
        </p:nvGrpSpPr>
        <p:grpSpPr>
          <a:xfrm>
            <a:off x="7289248" y="1337738"/>
            <a:ext cx="4282995" cy="1981895"/>
            <a:chOff x="6982170" y="1138635"/>
            <a:chExt cx="4282995" cy="1981895"/>
          </a:xfrm>
        </p:grpSpPr>
        <p:grpSp>
          <p:nvGrpSpPr>
            <p:cNvPr id="5" name="Group 2"/>
            <p:cNvGrpSpPr/>
            <p:nvPr/>
          </p:nvGrpSpPr>
          <p:grpSpPr>
            <a:xfrm>
              <a:off x="8298202" y="1138635"/>
              <a:ext cx="1699522" cy="812238"/>
              <a:chOff x="3695476" y="2379656"/>
              <a:chExt cx="2239491" cy="1249988"/>
            </a:xfrm>
            <a:solidFill>
              <a:srgbClr val="C18DDE"/>
            </a:solidFill>
          </p:grpSpPr>
          <p:sp>
            <p:nvSpPr>
              <p:cNvPr id="83" name="Rounded Rectangle 21"/>
              <p:cNvSpPr/>
              <p:nvPr/>
            </p:nvSpPr>
            <p:spPr>
              <a:xfrm>
                <a:off x="3695476" y="2379656"/>
                <a:ext cx="2239491" cy="1249988"/>
              </a:xfrm>
              <a:prstGeom prst="roundRect">
                <a:avLst/>
              </a:prstGeom>
              <a:grpFill/>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a:p>
            </p:txBody>
          </p:sp>
          <p:sp>
            <p:nvSpPr>
              <p:cNvPr id="15" name="TextBox 22"/>
              <p:cNvSpPr txBox="1"/>
              <p:nvPr/>
            </p:nvSpPr>
            <p:spPr>
              <a:xfrm>
                <a:off x="4203718" y="2474302"/>
                <a:ext cx="1200480" cy="482179"/>
              </a:xfrm>
              <a:prstGeom prst="rect">
                <a:avLst/>
              </a:prstGeom>
              <a:noFill/>
            </p:spPr>
            <p:txBody>
              <a:bodyPr wrap="square" rtlCol="0">
                <a:spAutoFit/>
              </a:bodyPr>
              <a:lstStyle/>
              <a:p>
                <a:pPr algn="ctr"/>
                <a:r>
                  <a:rPr lang="en-US" sz="1600" b="1" dirty="0" smtClean="0">
                    <a:solidFill>
                      <a:sysClr val="windowText" lastClr="000000"/>
                    </a:solidFill>
                  </a:rPr>
                  <a:t>PCC_IO</a:t>
                </a:r>
                <a:endParaRPr lang="en-US" sz="1600" b="1" dirty="0">
                  <a:solidFill>
                    <a:sysClr val="windowText" lastClr="000000"/>
                  </a:solidFill>
                </a:endParaRPr>
              </a:p>
            </p:txBody>
          </p:sp>
        </p:grpSp>
        <p:cxnSp>
          <p:nvCxnSpPr>
            <p:cNvPr id="6" name="Elbow Connector 3"/>
            <p:cNvCxnSpPr>
              <a:stCxn id="59" idx="2"/>
              <a:endCxn id="39" idx="0"/>
            </p:cNvCxnSpPr>
            <p:nvPr/>
          </p:nvCxnSpPr>
          <p:spPr>
            <a:xfrm rot="5400000">
              <a:off x="8315512" y="1475840"/>
              <a:ext cx="357419" cy="1307484"/>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7"/>
            <p:cNvCxnSpPr>
              <a:stCxn id="59" idx="2"/>
              <a:endCxn id="31" idx="0"/>
            </p:cNvCxnSpPr>
            <p:nvPr/>
          </p:nvCxnSpPr>
          <p:spPr>
            <a:xfrm rot="16200000" flipH="1">
              <a:off x="9598700" y="1500135"/>
              <a:ext cx="357418" cy="1258893"/>
            </a:xfrm>
            <a:prstGeom prst="bent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8"/>
            <p:cNvGrpSpPr/>
            <p:nvPr/>
          </p:nvGrpSpPr>
          <p:grpSpPr>
            <a:xfrm>
              <a:off x="9548548" y="2308291"/>
              <a:ext cx="1716617" cy="812238"/>
              <a:chOff x="3101815" y="2583307"/>
              <a:chExt cx="1854879" cy="877658"/>
            </a:xfrm>
          </p:grpSpPr>
          <p:sp>
            <p:nvSpPr>
              <p:cNvPr id="31" name="Rounded Rectangle 17"/>
              <p:cNvSpPr/>
              <p:nvPr/>
            </p:nvSpPr>
            <p:spPr>
              <a:xfrm>
                <a:off x="3111050" y="2583307"/>
                <a:ext cx="1836407" cy="877658"/>
              </a:xfrm>
              <a:prstGeom prst="roundRect">
                <a:avLst/>
              </a:prstGeom>
              <a:solidFill>
                <a:srgbClr val="C18DDE"/>
              </a:solidFill>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a:p>
            </p:txBody>
          </p:sp>
          <p:sp>
            <p:nvSpPr>
              <p:cNvPr id="19" name="TextBox 19"/>
              <p:cNvSpPr txBox="1"/>
              <p:nvPr/>
            </p:nvSpPr>
            <p:spPr>
              <a:xfrm>
                <a:off x="3101815" y="2984018"/>
                <a:ext cx="1854879" cy="338554"/>
              </a:xfrm>
              <a:prstGeom prst="rect">
                <a:avLst/>
              </a:prstGeom>
              <a:noFill/>
            </p:spPr>
            <p:txBody>
              <a:bodyPr wrap="square" rtlCol="0">
                <a:spAutoFit/>
              </a:bodyPr>
              <a:lstStyle/>
              <a:p>
                <a:pPr algn="ctr"/>
                <a:r>
                  <a:rPr lang="en-US" sz="1600" dirty="0" smtClean="0">
                    <a:solidFill>
                      <a:sysClr val="windowText" lastClr="000000"/>
                    </a:solidFill>
                  </a:rPr>
                  <a:t>+SendCommand()</a:t>
                </a:r>
                <a:endParaRPr lang="en-US" sz="1600" dirty="0">
                  <a:solidFill>
                    <a:sysClr val="windowText" lastClr="000000"/>
                  </a:solidFill>
                </a:endParaRPr>
              </a:p>
            </p:txBody>
          </p:sp>
          <p:sp>
            <p:nvSpPr>
              <p:cNvPr id="34" name="TextBox 20"/>
              <p:cNvSpPr txBox="1"/>
              <p:nvPr/>
            </p:nvSpPr>
            <p:spPr>
              <a:xfrm>
                <a:off x="3157569" y="2665634"/>
                <a:ext cx="1743367" cy="338554"/>
              </a:xfrm>
              <a:prstGeom prst="rect">
                <a:avLst/>
              </a:prstGeom>
              <a:noFill/>
            </p:spPr>
            <p:txBody>
              <a:bodyPr wrap="square" rtlCol="0">
                <a:spAutoFit/>
              </a:bodyPr>
              <a:lstStyle/>
              <a:p>
                <a:pPr algn="ctr"/>
                <a:r>
                  <a:rPr lang="en-US" sz="1600" b="1" dirty="0" smtClean="0">
                    <a:solidFill>
                      <a:sysClr val="windowText" lastClr="000000"/>
                    </a:solidFill>
                  </a:rPr>
                  <a:t>PCC_IO_MSP</a:t>
                </a:r>
                <a:endParaRPr lang="en-US" sz="1600" b="1" dirty="0">
                  <a:solidFill>
                    <a:sysClr val="windowText" lastClr="000000"/>
                  </a:solidFill>
                </a:endParaRPr>
              </a:p>
            </p:txBody>
          </p:sp>
        </p:grpSp>
        <p:sp>
          <p:nvSpPr>
            <p:cNvPr id="35" name="TextBox 9"/>
            <p:cNvSpPr txBox="1"/>
            <p:nvPr/>
          </p:nvSpPr>
          <p:spPr>
            <a:xfrm>
              <a:off x="8289653" y="1476264"/>
              <a:ext cx="1716618" cy="313318"/>
            </a:xfrm>
            <a:prstGeom prst="rect">
              <a:avLst/>
            </a:prstGeom>
            <a:noFill/>
          </p:spPr>
          <p:txBody>
            <a:bodyPr wrap="square" rtlCol="0">
              <a:spAutoFit/>
            </a:bodyPr>
            <a:lstStyle/>
            <a:p>
              <a:pPr algn="ctr"/>
              <a:r>
                <a:rPr lang="en-US" sz="1600" dirty="0" smtClean="0">
                  <a:solidFill>
                    <a:sysClr val="windowText" lastClr="000000"/>
                  </a:solidFill>
                </a:rPr>
                <a:t>+SendCommand()</a:t>
              </a:r>
              <a:endParaRPr lang="en-US" sz="1600" dirty="0">
                <a:solidFill>
                  <a:sysClr val="windowText" lastClr="000000"/>
                </a:solidFill>
              </a:endParaRPr>
            </a:p>
          </p:txBody>
        </p:sp>
        <p:grpSp>
          <p:nvGrpSpPr>
            <p:cNvPr id="38" name="Group 10"/>
            <p:cNvGrpSpPr/>
            <p:nvPr/>
          </p:nvGrpSpPr>
          <p:grpSpPr>
            <a:xfrm>
              <a:off x="6982170" y="2308292"/>
              <a:ext cx="1716617" cy="812238"/>
              <a:chOff x="3160979" y="2583308"/>
              <a:chExt cx="1854879" cy="877658"/>
            </a:xfrm>
          </p:grpSpPr>
          <p:sp>
            <p:nvSpPr>
              <p:cNvPr id="39" name="Rounded Rectangle 11"/>
              <p:cNvSpPr/>
              <p:nvPr/>
            </p:nvSpPr>
            <p:spPr>
              <a:xfrm>
                <a:off x="3170216" y="2583308"/>
                <a:ext cx="1836407" cy="877658"/>
              </a:xfrm>
              <a:prstGeom prst="roundRect">
                <a:avLst/>
              </a:prstGeom>
              <a:solidFill>
                <a:srgbClr val="C18DDE"/>
              </a:solidFill>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a:p>
            </p:txBody>
          </p:sp>
          <p:sp>
            <p:nvSpPr>
              <p:cNvPr id="40" name="TextBox 12"/>
              <p:cNvSpPr txBox="1"/>
              <p:nvPr/>
            </p:nvSpPr>
            <p:spPr>
              <a:xfrm>
                <a:off x="3160979" y="2984013"/>
                <a:ext cx="1854879" cy="338554"/>
              </a:xfrm>
              <a:prstGeom prst="rect">
                <a:avLst/>
              </a:prstGeom>
              <a:noFill/>
            </p:spPr>
            <p:txBody>
              <a:bodyPr wrap="square" rtlCol="0">
                <a:spAutoFit/>
              </a:bodyPr>
              <a:lstStyle/>
              <a:p>
                <a:pPr algn="ctr"/>
                <a:r>
                  <a:rPr lang="en-US" sz="1600" dirty="0" smtClean="0">
                    <a:solidFill>
                      <a:sysClr val="windowText" lastClr="000000"/>
                    </a:solidFill>
                  </a:rPr>
                  <a:t>+SendCommand()</a:t>
                </a:r>
                <a:endParaRPr lang="en-US" sz="1600" dirty="0">
                  <a:solidFill>
                    <a:sysClr val="windowText" lastClr="000000"/>
                  </a:solidFill>
                </a:endParaRPr>
              </a:p>
            </p:txBody>
          </p:sp>
          <p:sp>
            <p:nvSpPr>
              <p:cNvPr id="41" name="TextBox 16"/>
              <p:cNvSpPr txBox="1"/>
              <p:nvPr/>
            </p:nvSpPr>
            <p:spPr>
              <a:xfrm>
                <a:off x="3216734" y="2665632"/>
                <a:ext cx="1743367" cy="338555"/>
              </a:xfrm>
              <a:prstGeom prst="rect">
                <a:avLst/>
              </a:prstGeom>
              <a:noFill/>
            </p:spPr>
            <p:txBody>
              <a:bodyPr wrap="square" rtlCol="0">
                <a:spAutoFit/>
              </a:bodyPr>
              <a:lstStyle/>
              <a:p>
                <a:pPr algn="ctr"/>
                <a:r>
                  <a:rPr lang="en-US" sz="1600" b="1" dirty="0" smtClean="0">
                    <a:solidFill>
                      <a:sysClr val="windowText" lastClr="000000"/>
                    </a:solidFill>
                  </a:rPr>
                  <a:t>PCC_IO_DEBUG</a:t>
                </a:r>
                <a:endParaRPr lang="en-US" sz="1600" b="1" dirty="0">
                  <a:solidFill>
                    <a:sysClr val="windowText" lastClr="000000"/>
                  </a:solidFill>
                </a:endParaRPr>
              </a:p>
            </p:txBody>
          </p:sp>
        </p:grpSp>
      </p:grpSp>
      <p:grpSp>
        <p:nvGrpSpPr>
          <p:cNvPr id="65" name="Group 46"/>
          <p:cNvGrpSpPr/>
          <p:nvPr/>
        </p:nvGrpSpPr>
        <p:grpSpPr>
          <a:xfrm>
            <a:off x="7313542" y="3888089"/>
            <a:ext cx="4282995" cy="1981895"/>
            <a:chOff x="6982170" y="1138635"/>
            <a:chExt cx="4282995" cy="1981895"/>
          </a:xfrm>
          <a:solidFill>
            <a:schemeClr val="accent5">
              <a:lumMod val="60000"/>
              <a:lumOff val="40000"/>
            </a:schemeClr>
          </a:solidFill>
        </p:grpSpPr>
        <p:grpSp>
          <p:nvGrpSpPr>
            <p:cNvPr id="66" name="Group 65"/>
            <p:cNvGrpSpPr/>
            <p:nvPr/>
          </p:nvGrpSpPr>
          <p:grpSpPr>
            <a:xfrm>
              <a:off x="8298202" y="1138635"/>
              <a:ext cx="1699522" cy="812238"/>
              <a:chOff x="3695476" y="2379656"/>
              <a:chExt cx="2239491" cy="1249988"/>
            </a:xfrm>
            <a:grpFill/>
          </p:grpSpPr>
          <p:sp>
            <p:nvSpPr>
              <p:cNvPr id="78" name="Rounded Rectangle 77"/>
              <p:cNvSpPr/>
              <p:nvPr/>
            </p:nvSpPr>
            <p:spPr>
              <a:xfrm>
                <a:off x="3695476" y="2379656"/>
                <a:ext cx="2239491" cy="1249988"/>
              </a:xfrm>
              <a:prstGeom prst="roundRect">
                <a:avLst/>
              </a:prstGeom>
              <a:grpFill/>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a:p>
            </p:txBody>
          </p:sp>
          <p:sp>
            <p:nvSpPr>
              <p:cNvPr id="79" name="TextBox 78"/>
              <p:cNvSpPr txBox="1"/>
              <p:nvPr/>
            </p:nvSpPr>
            <p:spPr>
              <a:xfrm>
                <a:off x="4203719" y="2474303"/>
                <a:ext cx="1200479" cy="521015"/>
              </a:xfrm>
              <a:prstGeom prst="rect">
                <a:avLst/>
              </a:prstGeom>
              <a:noFill/>
            </p:spPr>
            <p:txBody>
              <a:bodyPr wrap="square" rtlCol="0">
                <a:spAutoFit/>
              </a:bodyPr>
              <a:lstStyle/>
              <a:p>
                <a:pPr algn="ctr"/>
                <a:r>
                  <a:rPr lang="en-US" sz="1600" b="1" dirty="0" smtClean="0">
                    <a:solidFill>
                      <a:sysClr val="windowText" lastClr="000000"/>
                    </a:solidFill>
                  </a:rPr>
                  <a:t>BRS_IO</a:t>
                </a:r>
                <a:endParaRPr lang="en-US" sz="1600" b="1" dirty="0">
                  <a:solidFill>
                    <a:sysClr val="windowText" lastClr="000000"/>
                  </a:solidFill>
                </a:endParaRPr>
              </a:p>
            </p:txBody>
          </p:sp>
        </p:grpSp>
        <p:cxnSp>
          <p:nvCxnSpPr>
            <p:cNvPr id="67" name="Elbow Connector 66"/>
            <p:cNvCxnSpPr>
              <a:stCxn id="78" idx="2"/>
              <a:endCxn id="72" idx="0"/>
            </p:cNvCxnSpPr>
            <p:nvPr/>
          </p:nvCxnSpPr>
          <p:spPr>
            <a:xfrm rot="5400000">
              <a:off x="8315512" y="1475840"/>
              <a:ext cx="357419" cy="1307484"/>
            </a:xfrm>
            <a:prstGeom prst="bentConnector3">
              <a:avLst>
                <a:gd name="adj1" fmla="val 50000"/>
              </a:avLst>
            </a:prstGeom>
            <a:grpFill/>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78" idx="2"/>
              <a:endCxn id="75" idx="0"/>
            </p:cNvCxnSpPr>
            <p:nvPr/>
          </p:nvCxnSpPr>
          <p:spPr>
            <a:xfrm rot="16200000" flipH="1">
              <a:off x="9598700" y="1500135"/>
              <a:ext cx="357418" cy="1258893"/>
            </a:xfrm>
            <a:prstGeom prst="bentConnector3">
              <a:avLst/>
            </a:prstGeom>
            <a:grpFill/>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9548548" y="2308291"/>
              <a:ext cx="1716617" cy="812238"/>
              <a:chOff x="3101815" y="2583307"/>
              <a:chExt cx="1854879" cy="877658"/>
            </a:xfrm>
            <a:grpFill/>
          </p:grpSpPr>
          <p:sp>
            <p:nvSpPr>
              <p:cNvPr id="75" name="Rounded Rectangle 74"/>
              <p:cNvSpPr/>
              <p:nvPr/>
            </p:nvSpPr>
            <p:spPr>
              <a:xfrm>
                <a:off x="3111050" y="2583307"/>
                <a:ext cx="1836407" cy="877658"/>
              </a:xfrm>
              <a:prstGeom prst="roundRect">
                <a:avLst/>
              </a:prstGeom>
              <a:grpFill/>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a:p>
            </p:txBody>
          </p:sp>
          <p:sp>
            <p:nvSpPr>
              <p:cNvPr id="76" name="TextBox 75"/>
              <p:cNvSpPr txBox="1"/>
              <p:nvPr/>
            </p:nvSpPr>
            <p:spPr>
              <a:xfrm>
                <a:off x="3101815" y="2984018"/>
                <a:ext cx="1854879" cy="365822"/>
              </a:xfrm>
              <a:prstGeom prst="rect">
                <a:avLst/>
              </a:prstGeom>
              <a:noFill/>
            </p:spPr>
            <p:txBody>
              <a:bodyPr wrap="square" rtlCol="0">
                <a:spAutoFit/>
              </a:bodyPr>
              <a:lstStyle/>
              <a:p>
                <a:pPr algn="ctr"/>
                <a:r>
                  <a:rPr lang="en-US" sz="1600" dirty="0" smtClean="0">
                    <a:solidFill>
                      <a:sysClr val="windowText" lastClr="000000"/>
                    </a:solidFill>
                  </a:rPr>
                  <a:t>+</a:t>
                </a:r>
                <a:r>
                  <a:rPr lang="en-US" sz="1600" dirty="0" err="1" smtClean="0">
                    <a:solidFill>
                      <a:sysClr val="windowText" lastClr="000000"/>
                    </a:solidFill>
                  </a:rPr>
                  <a:t>FetchBRSFrame</a:t>
                </a:r>
                <a:r>
                  <a:rPr lang="en-US" sz="1600" dirty="0">
                    <a:solidFill>
                      <a:sysClr val="windowText" lastClr="000000"/>
                    </a:solidFill>
                  </a:rPr>
                  <a:t>()</a:t>
                </a:r>
              </a:p>
            </p:txBody>
          </p:sp>
          <p:sp>
            <p:nvSpPr>
              <p:cNvPr id="77" name="TextBox 76"/>
              <p:cNvSpPr txBox="1"/>
              <p:nvPr/>
            </p:nvSpPr>
            <p:spPr>
              <a:xfrm>
                <a:off x="3157569" y="2665634"/>
                <a:ext cx="1743367" cy="365822"/>
              </a:xfrm>
              <a:prstGeom prst="rect">
                <a:avLst/>
              </a:prstGeom>
              <a:noFill/>
            </p:spPr>
            <p:txBody>
              <a:bodyPr wrap="square" rtlCol="0">
                <a:spAutoFit/>
              </a:bodyPr>
              <a:lstStyle/>
              <a:p>
                <a:pPr algn="ctr"/>
                <a:r>
                  <a:rPr lang="en-US" sz="1600" b="1" dirty="0" smtClean="0">
                    <a:solidFill>
                      <a:sysClr val="windowText" lastClr="000000"/>
                    </a:solidFill>
                  </a:rPr>
                  <a:t>BRS_IO_MSP</a:t>
                </a:r>
                <a:endParaRPr lang="en-US" sz="1600" b="1" dirty="0">
                  <a:solidFill>
                    <a:sysClr val="windowText" lastClr="000000"/>
                  </a:solidFill>
                </a:endParaRPr>
              </a:p>
            </p:txBody>
          </p:sp>
        </p:grpSp>
        <p:sp>
          <p:nvSpPr>
            <p:cNvPr id="70" name="TextBox 69"/>
            <p:cNvSpPr txBox="1"/>
            <p:nvPr/>
          </p:nvSpPr>
          <p:spPr>
            <a:xfrm>
              <a:off x="8289653" y="1476264"/>
              <a:ext cx="1716618" cy="338554"/>
            </a:xfrm>
            <a:prstGeom prst="rect">
              <a:avLst/>
            </a:prstGeom>
            <a:noFill/>
          </p:spPr>
          <p:txBody>
            <a:bodyPr wrap="square" rtlCol="0">
              <a:spAutoFit/>
            </a:bodyPr>
            <a:lstStyle/>
            <a:p>
              <a:pPr algn="ctr"/>
              <a:r>
                <a:rPr lang="en-US" sz="1600" dirty="0" smtClean="0">
                  <a:solidFill>
                    <a:sysClr val="windowText" lastClr="000000"/>
                  </a:solidFill>
                </a:rPr>
                <a:t>+</a:t>
              </a:r>
              <a:r>
                <a:rPr lang="en-US" sz="1600" dirty="0" err="1" smtClean="0">
                  <a:solidFill>
                    <a:sysClr val="windowText" lastClr="000000"/>
                  </a:solidFill>
                </a:rPr>
                <a:t>FetchBRSFrame</a:t>
              </a:r>
              <a:r>
                <a:rPr lang="en-US" sz="1600" dirty="0" smtClean="0">
                  <a:solidFill>
                    <a:sysClr val="windowText" lastClr="000000"/>
                  </a:solidFill>
                </a:rPr>
                <a:t>()</a:t>
              </a:r>
              <a:endParaRPr lang="en-US" sz="1600" dirty="0">
                <a:solidFill>
                  <a:sysClr val="windowText" lastClr="000000"/>
                </a:solidFill>
              </a:endParaRPr>
            </a:p>
          </p:txBody>
        </p:sp>
        <p:grpSp>
          <p:nvGrpSpPr>
            <p:cNvPr id="71" name="Group 70"/>
            <p:cNvGrpSpPr/>
            <p:nvPr/>
          </p:nvGrpSpPr>
          <p:grpSpPr>
            <a:xfrm>
              <a:off x="6982170" y="2308292"/>
              <a:ext cx="1716617" cy="812238"/>
              <a:chOff x="3160979" y="2583308"/>
              <a:chExt cx="1854879" cy="877658"/>
            </a:xfrm>
            <a:grpFill/>
          </p:grpSpPr>
          <p:sp>
            <p:nvSpPr>
              <p:cNvPr id="72" name="Rounded Rectangle 71"/>
              <p:cNvSpPr/>
              <p:nvPr/>
            </p:nvSpPr>
            <p:spPr>
              <a:xfrm>
                <a:off x="3170216" y="2583308"/>
                <a:ext cx="1836407" cy="877658"/>
              </a:xfrm>
              <a:prstGeom prst="roundRect">
                <a:avLst/>
              </a:prstGeom>
              <a:grpFill/>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a:p>
            </p:txBody>
          </p:sp>
          <p:sp>
            <p:nvSpPr>
              <p:cNvPr id="73" name="TextBox 72"/>
              <p:cNvSpPr txBox="1"/>
              <p:nvPr/>
            </p:nvSpPr>
            <p:spPr>
              <a:xfrm>
                <a:off x="3160979" y="2984013"/>
                <a:ext cx="1854879" cy="365822"/>
              </a:xfrm>
              <a:prstGeom prst="rect">
                <a:avLst/>
              </a:prstGeom>
              <a:noFill/>
            </p:spPr>
            <p:txBody>
              <a:bodyPr wrap="square" rtlCol="0">
                <a:spAutoFit/>
              </a:bodyPr>
              <a:lstStyle/>
              <a:p>
                <a:pPr algn="ctr"/>
                <a:r>
                  <a:rPr lang="en-US" sz="1600" dirty="0">
                    <a:solidFill>
                      <a:sysClr val="windowText" lastClr="000000"/>
                    </a:solidFill>
                  </a:rPr>
                  <a:t>+ </a:t>
                </a:r>
                <a:r>
                  <a:rPr lang="en-US" sz="1600" dirty="0" err="1">
                    <a:solidFill>
                      <a:sysClr val="windowText" lastClr="000000"/>
                    </a:solidFill>
                  </a:rPr>
                  <a:t>FetchBRSFrame</a:t>
                </a:r>
                <a:r>
                  <a:rPr lang="en-US" sz="1600" dirty="0">
                    <a:solidFill>
                      <a:sysClr val="windowText" lastClr="000000"/>
                    </a:solidFill>
                  </a:rPr>
                  <a:t>()</a:t>
                </a:r>
              </a:p>
            </p:txBody>
          </p:sp>
          <p:sp>
            <p:nvSpPr>
              <p:cNvPr id="74" name="TextBox 73"/>
              <p:cNvSpPr txBox="1"/>
              <p:nvPr/>
            </p:nvSpPr>
            <p:spPr>
              <a:xfrm>
                <a:off x="3216734" y="2665632"/>
                <a:ext cx="1743367" cy="365822"/>
              </a:xfrm>
              <a:prstGeom prst="rect">
                <a:avLst/>
              </a:prstGeom>
              <a:noFill/>
            </p:spPr>
            <p:txBody>
              <a:bodyPr wrap="square" rtlCol="0">
                <a:spAutoFit/>
              </a:bodyPr>
              <a:lstStyle/>
              <a:p>
                <a:pPr algn="ctr"/>
                <a:r>
                  <a:rPr lang="en-US" sz="1600" b="1" dirty="0" smtClean="0">
                    <a:solidFill>
                      <a:sysClr val="windowText" lastClr="000000"/>
                    </a:solidFill>
                  </a:rPr>
                  <a:t>BRS_IO_DEBUG</a:t>
                </a:r>
                <a:endParaRPr lang="en-US" sz="1600" b="1" dirty="0">
                  <a:solidFill>
                    <a:sysClr val="windowText" lastClr="000000"/>
                  </a:solidFill>
                </a:endParaRPr>
              </a:p>
            </p:txBody>
          </p:sp>
        </p:grpSp>
      </p:grpSp>
      <p:sp>
        <p:nvSpPr>
          <p:cNvPr id="80" name="TextBox 47"/>
          <p:cNvSpPr txBox="1"/>
          <p:nvPr/>
        </p:nvSpPr>
        <p:spPr>
          <a:xfrm>
            <a:off x="1342962" y="1348859"/>
            <a:ext cx="4854638" cy="2923877"/>
          </a:xfrm>
          <a:prstGeom prst="rect">
            <a:avLst/>
          </a:prstGeom>
          <a:noFill/>
        </p:spPr>
        <p:txBody>
          <a:bodyPr wrap="square" rtlCol="0">
            <a:spAutoFit/>
          </a:bodyPr>
          <a:lstStyle/>
          <a:p>
            <a:pPr marL="342900" indent="-342900">
              <a:buFont typeface="Arial" panose="020B0604020202020204" pitchFamily="34" charset="0"/>
              <a:buChar char="•"/>
            </a:pPr>
            <a:r>
              <a:rPr lang="en-US" sz="2400" dirty="0"/>
              <a:t>Top Level API uses abstract function calls</a:t>
            </a:r>
          </a:p>
          <a:p>
            <a:pPr marL="342900" indent="-342900">
              <a:buFont typeface="Arial" panose="020B0604020202020204" pitchFamily="34" charset="0"/>
              <a:buChar char="•"/>
            </a:pPr>
            <a:r>
              <a:rPr lang="en-US" sz="2400" dirty="0"/>
              <a:t>I/O Classes are conditionally compiled for each interface</a:t>
            </a:r>
          </a:p>
          <a:p>
            <a:pPr marL="342900" indent="-342900">
              <a:buFont typeface="Arial" panose="020B0604020202020204" pitchFamily="34" charset="0"/>
              <a:buChar char="•"/>
            </a:pPr>
            <a:r>
              <a:rPr lang="en-US" sz="2400" dirty="0"/>
              <a:t>Improves Software testing efficiency by creating interface </a:t>
            </a:r>
            <a:r>
              <a:rPr lang="en-US" sz="2400" dirty="0" smtClean="0"/>
              <a:t>first</a:t>
            </a:r>
            <a:endParaRPr lang="en-US" sz="2400" dirty="0"/>
          </a:p>
          <a:p>
            <a:endParaRPr lang="en-US" sz="1600" dirty="0"/>
          </a:p>
        </p:txBody>
      </p:sp>
      <p:sp>
        <p:nvSpPr>
          <p:cNvPr id="81" name="Rectangle 48"/>
          <p:cNvSpPr/>
          <p:nvPr/>
        </p:nvSpPr>
        <p:spPr>
          <a:xfrm>
            <a:off x="933717" y="4272736"/>
            <a:ext cx="5526465" cy="1477328"/>
          </a:xfrm>
          <a:prstGeom prst="rect">
            <a:avLst/>
          </a:prstGeom>
          <a:solidFill>
            <a:schemeClr val="tx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b="1" dirty="0" smtClean="0">
                <a:solidFill>
                  <a:srgbClr val="00B050"/>
                </a:solidFill>
              </a:rPr>
              <a:t>//</a:t>
            </a:r>
            <a:r>
              <a:rPr lang="en-US" b="1" dirty="0">
                <a:solidFill>
                  <a:srgbClr val="00B050"/>
                </a:solidFill>
              </a:rPr>
              <a:t>Debug Configuration for testing</a:t>
            </a:r>
          </a:p>
          <a:p>
            <a:r>
              <a:rPr lang="en-US" dirty="0" smtClean="0">
                <a:solidFill>
                  <a:schemeClr val="bg1"/>
                </a:solidFill>
              </a:rPr>
              <a:t> #</a:t>
            </a:r>
            <a:r>
              <a:rPr lang="en-US" dirty="0">
                <a:solidFill>
                  <a:schemeClr val="bg1"/>
                </a:solidFill>
              </a:rPr>
              <a:t>define DEFAULT_EEG_TYPE     </a:t>
            </a:r>
            <a:r>
              <a:rPr lang="en-US" dirty="0" smtClean="0">
                <a:solidFill>
                  <a:schemeClr val="bg1"/>
                </a:solidFill>
              </a:rPr>
              <a:t>    EEG_TYPE_DEBUG</a:t>
            </a:r>
            <a:endParaRPr lang="en-US" dirty="0">
              <a:solidFill>
                <a:schemeClr val="bg1"/>
              </a:solidFill>
            </a:endParaRPr>
          </a:p>
          <a:p>
            <a:r>
              <a:rPr lang="en-US" dirty="0">
                <a:solidFill>
                  <a:schemeClr val="bg1"/>
                </a:solidFill>
              </a:rPr>
              <a:t> </a:t>
            </a:r>
            <a:r>
              <a:rPr lang="en-US" dirty="0" smtClean="0">
                <a:solidFill>
                  <a:schemeClr val="bg1"/>
                </a:solidFill>
              </a:rPr>
              <a:t>#</a:t>
            </a:r>
            <a:r>
              <a:rPr lang="en-US" dirty="0">
                <a:solidFill>
                  <a:schemeClr val="bg1"/>
                </a:solidFill>
              </a:rPr>
              <a:t>define DEFAULT_BRS_TYPE     </a:t>
            </a:r>
            <a:r>
              <a:rPr lang="en-US" dirty="0" smtClean="0">
                <a:solidFill>
                  <a:schemeClr val="bg1"/>
                </a:solidFill>
              </a:rPr>
              <a:t>     BRS_TYPE_TIVA</a:t>
            </a:r>
            <a:endParaRPr lang="en-US" dirty="0">
              <a:solidFill>
                <a:schemeClr val="bg1"/>
              </a:solidFill>
            </a:endParaRPr>
          </a:p>
          <a:p>
            <a:r>
              <a:rPr lang="en-US" dirty="0">
                <a:solidFill>
                  <a:schemeClr val="bg1"/>
                </a:solidFill>
              </a:rPr>
              <a:t> </a:t>
            </a:r>
            <a:r>
              <a:rPr lang="en-US" dirty="0" smtClean="0">
                <a:solidFill>
                  <a:schemeClr val="bg1"/>
                </a:solidFill>
              </a:rPr>
              <a:t>#</a:t>
            </a:r>
            <a:r>
              <a:rPr lang="en-US" dirty="0">
                <a:solidFill>
                  <a:schemeClr val="bg1"/>
                </a:solidFill>
              </a:rPr>
              <a:t>define DEFAULT_PCC_TYPE    </a:t>
            </a:r>
            <a:r>
              <a:rPr lang="en-US" dirty="0" smtClean="0">
                <a:solidFill>
                  <a:schemeClr val="bg1"/>
                </a:solidFill>
              </a:rPr>
              <a:t>     PCC_TYPE_MSP</a:t>
            </a:r>
            <a:endParaRPr lang="en-US" dirty="0">
              <a:solidFill>
                <a:schemeClr val="bg1"/>
              </a:solidFill>
            </a:endParaRPr>
          </a:p>
          <a:p>
            <a:r>
              <a:rPr lang="en-US" dirty="0">
                <a:solidFill>
                  <a:schemeClr val="bg1"/>
                </a:solidFill>
              </a:rPr>
              <a:t> </a:t>
            </a:r>
            <a:r>
              <a:rPr lang="en-US" dirty="0" smtClean="0">
                <a:solidFill>
                  <a:schemeClr val="bg1"/>
                </a:solidFill>
              </a:rPr>
              <a:t>#</a:t>
            </a:r>
            <a:r>
              <a:rPr lang="en-US" dirty="0">
                <a:solidFill>
                  <a:schemeClr val="bg1"/>
                </a:solidFill>
              </a:rPr>
              <a:t>define DEFAULT_FLASHER_TYPE </a:t>
            </a:r>
            <a:r>
              <a:rPr lang="en-US" dirty="0" smtClean="0">
                <a:solidFill>
                  <a:schemeClr val="bg1"/>
                </a:solidFill>
              </a:rPr>
              <a:t> FLASHER_TYPE_ATMEL</a:t>
            </a:r>
            <a:endParaRPr lang="en-US" dirty="0">
              <a:solidFill>
                <a:schemeClr val="bg1"/>
              </a:solidFill>
            </a:endParaRPr>
          </a:p>
        </p:txBody>
      </p:sp>
    </p:spTree>
    <p:extLst>
      <p:ext uri="{BB962C8B-B14F-4D97-AF65-F5344CB8AC3E}">
        <p14:creationId xmlns:p14="http://schemas.microsoft.com/office/powerpoint/2010/main" val="1123832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Software Task List</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5" name="TextBox 4"/>
          <p:cNvSpPr txBox="1"/>
          <p:nvPr/>
        </p:nvSpPr>
        <p:spPr>
          <a:xfrm>
            <a:off x="8012113" y="6237288"/>
            <a:ext cx="4179887" cy="523220"/>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rPr>
              <a:t>Rafael Arvelo</a:t>
            </a:r>
            <a:endParaRPr lang="en-US" sz="2800" dirty="0">
              <a:solidFill>
                <a:schemeClr val="tx2">
                  <a:lumMod val="50000"/>
                  <a:lumOff val="50000"/>
                </a:schemeClr>
              </a:solidFill>
              <a:latin typeface="+mn-lt"/>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2964268900"/>
              </p:ext>
            </p:extLst>
          </p:nvPr>
        </p:nvGraphicFramePr>
        <p:xfrm>
          <a:off x="1156952" y="1169687"/>
          <a:ext cx="9878095" cy="4857750"/>
        </p:xfrm>
        <a:graphic>
          <a:graphicData uri="http://schemas.openxmlformats.org/drawingml/2006/table">
            <a:tbl>
              <a:tblPr firstRow="1" bandRow="1">
                <a:tableStyleId>{5C22544A-7EE6-4342-B048-85BDC9FD1C3A}</a:tableStyleId>
              </a:tblPr>
              <a:tblGrid>
                <a:gridCol w="885149">
                  <a:extLst>
                    <a:ext uri="{9D8B030D-6E8A-4147-A177-3AD203B41FA5}">
                      <a16:colId xmlns:a16="http://schemas.microsoft.com/office/drawing/2014/main" xmlns="" val="20000"/>
                    </a:ext>
                  </a:extLst>
                </a:gridCol>
                <a:gridCol w="4008823">
                  <a:extLst>
                    <a:ext uri="{9D8B030D-6E8A-4147-A177-3AD203B41FA5}">
                      <a16:colId xmlns:a16="http://schemas.microsoft.com/office/drawing/2014/main" xmlns="" val="20001"/>
                    </a:ext>
                  </a:extLst>
                </a:gridCol>
                <a:gridCol w="1854558">
                  <a:extLst>
                    <a:ext uri="{9D8B030D-6E8A-4147-A177-3AD203B41FA5}">
                      <a16:colId xmlns:a16="http://schemas.microsoft.com/office/drawing/2014/main" xmlns="" val="20002"/>
                    </a:ext>
                  </a:extLst>
                </a:gridCol>
                <a:gridCol w="1352281">
                  <a:extLst>
                    <a:ext uri="{9D8B030D-6E8A-4147-A177-3AD203B41FA5}">
                      <a16:colId xmlns:a16="http://schemas.microsoft.com/office/drawing/2014/main" xmlns="" val="20003"/>
                    </a:ext>
                  </a:extLst>
                </a:gridCol>
                <a:gridCol w="1777284">
                  <a:extLst>
                    <a:ext uri="{9D8B030D-6E8A-4147-A177-3AD203B41FA5}">
                      <a16:colId xmlns:a16="http://schemas.microsoft.com/office/drawing/2014/main" xmlns="" val="20004"/>
                    </a:ext>
                  </a:extLst>
                </a:gridCol>
              </a:tblGrid>
              <a:tr h="370840">
                <a:tc>
                  <a:txBody>
                    <a:bodyPr/>
                    <a:lstStyle/>
                    <a:p>
                      <a:pPr marL="0" marR="0" fontAlgn="auto">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Lohit Hindi"/>
                        </a:rPr>
                        <a:t>Task ID</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tc>
                  <a:txBody>
                    <a:bodyPr/>
                    <a:lstStyle/>
                    <a:p>
                      <a:pPr marL="0" marR="0" fontAlgn="auto">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Lohit Hindi"/>
                        </a:rPr>
                        <a:t>Software Task</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tc>
                  <a:txBody>
                    <a:bodyPr/>
                    <a:lstStyle/>
                    <a:p>
                      <a:pPr marL="0" marR="0" fontAlgn="auto">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Lohit Hindi"/>
                        </a:rPr>
                        <a:t>Software Section</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tc>
                  <a:txBody>
                    <a:bodyPr/>
                    <a:lstStyle/>
                    <a:p>
                      <a:pPr marL="0" marR="0" fontAlgn="auto">
                        <a:spcBef>
                          <a:spcPts val="0"/>
                        </a:spcBef>
                        <a:spcAft>
                          <a:spcPts val="0"/>
                        </a:spcAft>
                      </a:pPr>
                      <a:r>
                        <a:rPr lang="en-US" sz="1600" b="1" dirty="0" smtClean="0">
                          <a:solidFill>
                            <a:srgbClr val="000000"/>
                          </a:solidFill>
                          <a:effectLst/>
                          <a:latin typeface="Times New Roman" panose="02020603050405020304" pitchFamily="18" charset="0"/>
                          <a:ea typeface="Times New Roman" panose="02020603050405020304" pitchFamily="18" charset="0"/>
                          <a:cs typeface="Lohit Hindi"/>
                        </a:rPr>
                        <a:t>Hardware</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tc>
                  <a:txBody>
                    <a:bodyPr/>
                    <a:lstStyle/>
                    <a:p>
                      <a:pPr marL="0" marR="0" fontAlgn="auto">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Lohit Hindi"/>
                        </a:rPr>
                        <a:t>Related Class</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extLst>
                  <a:ext uri="{0D108BD9-81ED-4DB2-BD59-A6C34878D82A}">
                    <a16:rowId xmlns:a16="http://schemas.microsoft.com/office/drawing/2014/main" xmlns="" val="10000"/>
                  </a:ext>
                </a:extLst>
              </a:tr>
              <a:tr h="370840">
                <a:tc>
                  <a:txBody>
                    <a:bodyPr/>
                    <a:lstStyle/>
                    <a:p>
                      <a:pPr marL="0" marR="0" fontAlgn="auto">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Lohit Hindi"/>
                        </a:rPr>
                        <a:t>001</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tc>
                  <a:txBody>
                    <a:bodyPr/>
                    <a:lstStyle/>
                    <a:p>
                      <a:pPr marL="0" marR="0" fontAlgn="auto">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Lohit Hindi"/>
                        </a:rPr>
                        <a:t>Generate RVS Flashing Frequencies at four different Rates</a:t>
                      </a:r>
                      <a:endParaRPr lang="en-US" sz="160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tc>
                  <a:txBody>
                    <a:bodyPr/>
                    <a:lstStyle/>
                    <a:p>
                      <a:pPr marL="0" marR="0" fontAlgn="auto">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Lohit Hindi"/>
                        </a:rPr>
                        <a:t>SSVEP RVS</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tc>
                  <a:txBody>
                    <a:bodyPr/>
                    <a:lstStyle/>
                    <a:p>
                      <a:pPr marL="0" marR="0" fontAlgn="auto">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Lohit Hindi"/>
                        </a:rPr>
                        <a:t>BCI Processor</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tc>
                  <a:txBody>
                    <a:bodyPr/>
                    <a:lstStyle/>
                    <a:p>
                      <a:pPr marL="0" marR="0" fontAlgn="auto">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Lohit Hindi"/>
                        </a:rPr>
                        <a:t>C_RVS</a:t>
                      </a:r>
                      <a:endParaRPr lang="en-US" sz="160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extLst>
                  <a:ext uri="{0D108BD9-81ED-4DB2-BD59-A6C34878D82A}">
                    <a16:rowId xmlns:a16="http://schemas.microsoft.com/office/drawing/2014/main" xmlns="" val="10001"/>
                  </a:ext>
                </a:extLst>
              </a:tr>
              <a:tr h="370840">
                <a:tc>
                  <a:txBody>
                    <a:bodyPr/>
                    <a:lstStyle/>
                    <a:p>
                      <a:pPr marL="0" marR="0" fontAlgn="auto">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Lohit Hindi"/>
                        </a:rPr>
                        <a:t>002</a:t>
                      </a:r>
                      <a:endParaRPr lang="en-US" sz="160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tc>
                  <a:txBody>
                    <a:bodyPr/>
                    <a:lstStyle/>
                    <a:p>
                      <a:pPr marL="0" marR="0" fontAlgn="auto">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Lohit Hindi"/>
                        </a:rPr>
                        <a:t>Communicate RVS Rate to the Judgment </a:t>
                      </a:r>
                      <a:r>
                        <a:rPr lang="en-US" sz="1600" dirty="0" smtClean="0">
                          <a:solidFill>
                            <a:srgbClr val="000000"/>
                          </a:solidFill>
                          <a:effectLst/>
                          <a:latin typeface="Times New Roman" panose="02020603050405020304" pitchFamily="18" charset="0"/>
                          <a:ea typeface="Times New Roman" panose="02020603050405020304" pitchFamily="18" charset="0"/>
                          <a:cs typeface="Lohit Hindi"/>
                        </a:rPr>
                        <a:t>Algorithm and SSVEP</a:t>
                      </a:r>
                      <a:r>
                        <a:rPr lang="en-US" sz="1600" baseline="0" dirty="0" smtClean="0">
                          <a:solidFill>
                            <a:srgbClr val="000000"/>
                          </a:solidFill>
                          <a:effectLst/>
                          <a:latin typeface="Times New Roman" panose="02020603050405020304" pitchFamily="18" charset="0"/>
                          <a:ea typeface="Times New Roman" panose="02020603050405020304" pitchFamily="18" charset="0"/>
                          <a:cs typeface="Lohit Hindi"/>
                        </a:rPr>
                        <a:t> Flasher</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tc>
                  <a:txBody>
                    <a:bodyPr/>
                    <a:lstStyle/>
                    <a:p>
                      <a:pPr marL="0" marR="0" fontAlgn="auto">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Lohit Hindi"/>
                        </a:rPr>
                        <a:t>SSVEP RVS</a:t>
                      </a:r>
                      <a:endParaRPr lang="en-US" sz="160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tc>
                  <a:txBody>
                    <a:bodyPr/>
                    <a:lstStyle/>
                    <a:p>
                      <a:pPr marL="0" marR="0" fontAlgn="auto">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Lohit Hindi"/>
                        </a:rPr>
                        <a:t>BCI Processor</a:t>
                      </a:r>
                      <a:endParaRPr lang="en-US" sz="160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tc>
                  <a:txBody>
                    <a:bodyPr/>
                    <a:lstStyle/>
                    <a:p>
                      <a:pPr marL="0" marR="0" fontAlgn="auto">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Lohit Hindi"/>
                        </a:rPr>
                        <a:t>C_RVS2JA</a:t>
                      </a:r>
                      <a:endParaRPr lang="en-US" sz="160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extLst>
                  <a:ext uri="{0D108BD9-81ED-4DB2-BD59-A6C34878D82A}">
                    <a16:rowId xmlns:a16="http://schemas.microsoft.com/office/drawing/2014/main" xmlns="" val="10002"/>
                  </a:ext>
                </a:extLst>
              </a:tr>
              <a:tr h="370840">
                <a:tc>
                  <a:txBody>
                    <a:bodyPr/>
                    <a:lstStyle/>
                    <a:p>
                      <a:pPr marL="0" marR="0" fontAlgn="auto">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Lohit Hindi"/>
                        </a:rPr>
                        <a:t>004</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tc>
                  <a:txBody>
                    <a:bodyPr/>
                    <a:lstStyle/>
                    <a:p>
                      <a:pPr marL="0" marR="0" fontAlgn="auto">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Lohit Hindi"/>
                        </a:rPr>
                        <a:t>Obtain Voltage Data from Emotiv EEG Headset</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tc>
                  <a:txBody>
                    <a:bodyPr/>
                    <a:lstStyle/>
                    <a:p>
                      <a:pPr marL="0" marR="0" fontAlgn="auto">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Lohit Hindi"/>
                        </a:rPr>
                        <a:t>Emokit API</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tc>
                  <a:txBody>
                    <a:bodyPr/>
                    <a:lstStyle/>
                    <a:p>
                      <a:pPr marL="0" marR="0" fontAlgn="auto">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Lohit Hindi"/>
                        </a:rPr>
                        <a:t>BCI Processor</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tc>
                  <a:txBody>
                    <a:bodyPr/>
                    <a:lstStyle/>
                    <a:p>
                      <a:pPr marL="0" marR="0" fontAlgn="auto">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Lohit Hindi"/>
                        </a:rPr>
                        <a:t>C_EEG_IO</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extLst>
                  <a:ext uri="{0D108BD9-81ED-4DB2-BD59-A6C34878D82A}">
                    <a16:rowId xmlns:a16="http://schemas.microsoft.com/office/drawing/2014/main" xmlns="" val="10003"/>
                  </a:ext>
                </a:extLst>
              </a:tr>
              <a:tr h="370840">
                <a:tc>
                  <a:txBody>
                    <a:bodyPr/>
                    <a:lstStyle/>
                    <a:p>
                      <a:pPr marL="0" marR="0" algn="l" defTabSz="914400" rtl="0" eaLnBrk="1" fontAlgn="auto" latinLnBrk="0" hangingPunct="1">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Lohit Hindi"/>
                        </a:rPr>
                        <a:t>005</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Lohit Hindi"/>
                        </a:rPr>
                        <a:t>Extract Features from </a:t>
                      </a:r>
                      <a:r>
                        <a:rPr lang="en-US" sz="1600" kern="1200" dirty="0" smtClean="0">
                          <a:solidFill>
                            <a:srgbClr val="000000"/>
                          </a:solidFill>
                          <a:effectLst/>
                          <a:latin typeface="Times New Roman" panose="02020603050405020304" pitchFamily="18" charset="0"/>
                          <a:ea typeface="Times New Roman" panose="02020603050405020304" pitchFamily="18" charset="0"/>
                          <a:cs typeface="Lohit Hindi"/>
                        </a:rPr>
                        <a:t>Data and send to Judgment</a:t>
                      </a:r>
                      <a:r>
                        <a:rPr lang="en-US" sz="1600" kern="1200" baseline="0" dirty="0" smtClean="0">
                          <a:solidFill>
                            <a:srgbClr val="000000"/>
                          </a:solidFill>
                          <a:effectLst/>
                          <a:latin typeface="Times New Roman" panose="02020603050405020304" pitchFamily="18" charset="0"/>
                          <a:ea typeface="Times New Roman" panose="02020603050405020304" pitchFamily="18" charset="0"/>
                          <a:cs typeface="Lohit Hindi"/>
                        </a:rPr>
                        <a:t> Algorithm</a:t>
                      </a:r>
                      <a:endParaRPr lang="en-US" sz="1600" kern="1200" dirty="0">
                        <a:solidFill>
                          <a:srgbClr val="000000"/>
                        </a:solidFill>
                        <a:effectLst/>
                        <a:latin typeface="Times New Roman" panose="02020603050405020304" pitchFamily="18" charset="0"/>
                        <a:ea typeface="Times New Roman" panose="02020603050405020304" pitchFamily="18" charset="0"/>
                        <a:cs typeface="Lohit Hindi"/>
                      </a:endParaRP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Lohit Hindi"/>
                        </a:rPr>
                        <a:t>Signal Processing</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Lohit Hindi"/>
                        </a:rPr>
                        <a:t>BCI Processor</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dirty="0" err="1">
                          <a:solidFill>
                            <a:srgbClr val="000000"/>
                          </a:solidFill>
                          <a:effectLst/>
                          <a:latin typeface="Times New Roman" panose="02020603050405020304" pitchFamily="18" charset="0"/>
                          <a:ea typeface="Times New Roman" panose="02020603050405020304" pitchFamily="18" charset="0"/>
                          <a:cs typeface="Lohit Hindi"/>
                        </a:rPr>
                        <a:t>C_SignalProcessing</a:t>
                      </a:r>
                      <a:endParaRPr lang="en-US" sz="1600" kern="1200" dirty="0">
                        <a:solidFill>
                          <a:srgbClr val="000000"/>
                        </a:solidFill>
                        <a:effectLst/>
                        <a:latin typeface="Times New Roman" panose="02020603050405020304" pitchFamily="18" charset="0"/>
                        <a:ea typeface="Times New Roman" panose="02020603050405020304" pitchFamily="18" charset="0"/>
                        <a:cs typeface="Lohit Hindi"/>
                      </a:endParaRPr>
                    </a:p>
                  </a:txBody>
                  <a:tcPr marL="66675" marR="66675" marT="66675" marB="66675"/>
                </a:tc>
                <a:extLst>
                  <a:ext uri="{0D108BD9-81ED-4DB2-BD59-A6C34878D82A}">
                    <a16:rowId xmlns:a16="http://schemas.microsoft.com/office/drawing/2014/main" xmlns="" val="10004"/>
                  </a:ext>
                </a:extLst>
              </a:tr>
              <a:tr h="370840">
                <a:tc>
                  <a:txBody>
                    <a:bodyPr/>
                    <a:lstStyle/>
                    <a:p>
                      <a:pPr marL="0" marR="0" algn="l" defTabSz="914400" rtl="0" eaLnBrk="1" fontAlgn="auto" latinLnBrk="0" hangingPunct="1">
                        <a:spcBef>
                          <a:spcPts val="0"/>
                        </a:spcBef>
                        <a:spcAft>
                          <a:spcPts val="0"/>
                        </a:spcAft>
                      </a:pPr>
                      <a:r>
                        <a:rPr lang="en-US" sz="1600" kern="1200" dirty="0" smtClean="0">
                          <a:solidFill>
                            <a:srgbClr val="000000"/>
                          </a:solidFill>
                          <a:effectLst/>
                          <a:latin typeface="Times New Roman" panose="02020603050405020304" pitchFamily="18" charset="0"/>
                          <a:ea typeface="Times New Roman" panose="02020603050405020304" pitchFamily="18" charset="0"/>
                          <a:cs typeface="Lohit Hindi"/>
                        </a:rPr>
                        <a:t>006</a:t>
                      </a:r>
                      <a:endParaRPr lang="en-US" sz="1600" kern="1200" dirty="0">
                        <a:solidFill>
                          <a:srgbClr val="000000"/>
                        </a:solidFill>
                        <a:effectLst/>
                        <a:latin typeface="Times New Roman" panose="02020603050405020304" pitchFamily="18" charset="0"/>
                        <a:ea typeface="Times New Roman" panose="02020603050405020304" pitchFamily="18" charset="0"/>
                        <a:cs typeface="Lohit Hindi"/>
                      </a:endParaRP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Create Telemetry Data Packet from all Received Data</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Judgment Algorithm</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BCI Processor</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C_TM</a:t>
                      </a:r>
                    </a:p>
                  </a:txBody>
                  <a:tcPr marL="66675" marR="66675" marT="66675" marB="66675"/>
                </a:tc>
                <a:extLst>
                  <a:ext uri="{0D108BD9-81ED-4DB2-BD59-A6C34878D82A}">
                    <a16:rowId xmlns:a16="http://schemas.microsoft.com/office/drawing/2014/main" xmlns="" val="10005"/>
                  </a:ext>
                </a:extLst>
              </a:tr>
              <a:tr h="370840">
                <a:tc>
                  <a:txBody>
                    <a:bodyPr/>
                    <a:lstStyle/>
                    <a:p>
                      <a:pPr marL="0" marR="0" algn="l" defTabSz="914400" rtl="0" eaLnBrk="1" fontAlgn="auto" latinLnBrk="0" hangingPunct="1">
                        <a:spcBef>
                          <a:spcPts val="0"/>
                        </a:spcBef>
                        <a:spcAft>
                          <a:spcPts val="0"/>
                        </a:spcAft>
                      </a:pPr>
                      <a:r>
                        <a:rPr lang="en-US" sz="1600" kern="1200" dirty="0" smtClean="0">
                          <a:solidFill>
                            <a:srgbClr val="000000"/>
                          </a:solidFill>
                          <a:effectLst/>
                          <a:latin typeface="Times New Roman" panose="02020603050405020304" pitchFamily="18" charset="0"/>
                          <a:ea typeface="Times New Roman" panose="02020603050405020304" pitchFamily="18" charset="0"/>
                          <a:cs typeface="Lohit Hindi"/>
                        </a:rPr>
                        <a:t>007</a:t>
                      </a:r>
                      <a:endParaRPr lang="en-US" sz="1600" kern="1200" dirty="0">
                        <a:solidFill>
                          <a:srgbClr val="000000"/>
                        </a:solidFill>
                        <a:effectLst/>
                        <a:latin typeface="Times New Roman" panose="02020603050405020304" pitchFamily="18" charset="0"/>
                        <a:ea typeface="Times New Roman" panose="02020603050405020304" pitchFamily="18" charset="0"/>
                        <a:cs typeface="Lohit Hindi"/>
                      </a:endParaRP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Lohit Hindi"/>
                        </a:rPr>
                        <a:t>Send Telemetry Data to </a:t>
                      </a:r>
                      <a:r>
                        <a:rPr lang="en-US" sz="1600" kern="1200" dirty="0" smtClean="0">
                          <a:solidFill>
                            <a:srgbClr val="000000"/>
                          </a:solidFill>
                          <a:effectLst/>
                          <a:latin typeface="Times New Roman" panose="02020603050405020304" pitchFamily="18" charset="0"/>
                          <a:ea typeface="Times New Roman" panose="02020603050405020304" pitchFamily="18" charset="0"/>
                          <a:cs typeface="Lohit Hindi"/>
                        </a:rPr>
                        <a:t>BRSH</a:t>
                      </a:r>
                      <a:endParaRPr lang="en-US" sz="1600" kern="1200" dirty="0">
                        <a:solidFill>
                          <a:srgbClr val="000000"/>
                        </a:solidFill>
                        <a:effectLst/>
                        <a:latin typeface="Times New Roman" panose="02020603050405020304" pitchFamily="18" charset="0"/>
                        <a:ea typeface="Times New Roman" panose="02020603050405020304" pitchFamily="18" charset="0"/>
                        <a:cs typeface="Lohit Hindi"/>
                      </a:endParaRP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Lohit Hindi"/>
                        </a:rPr>
                        <a:t>Judgment Algorithm</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BCI Processor</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C_JA2BRS</a:t>
                      </a:r>
                    </a:p>
                  </a:txBody>
                  <a:tcPr marL="66675" marR="66675" marT="66675" marB="66675"/>
                </a:tc>
                <a:extLst>
                  <a:ext uri="{0D108BD9-81ED-4DB2-BD59-A6C34878D82A}">
                    <a16:rowId xmlns:a16="http://schemas.microsoft.com/office/drawing/2014/main" xmlns="" val="10006"/>
                  </a:ext>
                </a:extLst>
              </a:tr>
              <a:tr h="370840">
                <a:tc>
                  <a:txBody>
                    <a:bodyPr/>
                    <a:lstStyle/>
                    <a:p>
                      <a:pPr marL="0" marR="0" algn="l" defTabSz="914400" rtl="0" eaLnBrk="1" fontAlgn="auto" latinLnBrk="0" hangingPunct="1">
                        <a:spcBef>
                          <a:spcPts val="0"/>
                        </a:spcBef>
                        <a:spcAft>
                          <a:spcPts val="0"/>
                        </a:spcAft>
                      </a:pPr>
                      <a:r>
                        <a:rPr lang="en-US" sz="1600" kern="1200" dirty="0" smtClean="0">
                          <a:solidFill>
                            <a:srgbClr val="000000"/>
                          </a:solidFill>
                          <a:effectLst/>
                          <a:latin typeface="Times New Roman" panose="02020603050405020304" pitchFamily="18" charset="0"/>
                          <a:ea typeface="Times New Roman" panose="02020603050405020304" pitchFamily="18" charset="0"/>
                          <a:cs typeface="Lohit Hindi"/>
                        </a:rPr>
                        <a:t>008</a:t>
                      </a:r>
                      <a:endParaRPr lang="en-US" sz="1600" kern="1200" dirty="0">
                        <a:solidFill>
                          <a:srgbClr val="000000"/>
                        </a:solidFill>
                        <a:effectLst/>
                        <a:latin typeface="Times New Roman" panose="02020603050405020304" pitchFamily="18" charset="0"/>
                        <a:ea typeface="Times New Roman" panose="02020603050405020304" pitchFamily="18" charset="0"/>
                        <a:cs typeface="Lohit Hindi"/>
                      </a:endParaRP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Lohit Hindi"/>
                        </a:rPr>
                        <a:t>Process EEG, Remote, and Sensor data into final Power Chair command</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Lohit Hindi"/>
                        </a:rPr>
                        <a:t>Judgment Algorithm</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BCI Processor</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C_JA</a:t>
                      </a:r>
                    </a:p>
                  </a:txBody>
                  <a:tcPr marL="66675" marR="66675" marT="66675" marB="66675"/>
                </a:tc>
                <a:extLst>
                  <a:ext uri="{0D108BD9-81ED-4DB2-BD59-A6C34878D82A}">
                    <a16:rowId xmlns:a16="http://schemas.microsoft.com/office/drawing/2014/main" xmlns="" val="10007"/>
                  </a:ext>
                </a:extLst>
              </a:tr>
              <a:tr h="370840">
                <a:tc>
                  <a:txBody>
                    <a:bodyPr/>
                    <a:lstStyle/>
                    <a:p>
                      <a:pPr marL="0" marR="0" algn="l" defTabSz="914400" rtl="0" eaLnBrk="1" fontAlgn="auto" latinLnBrk="0" hangingPunct="1">
                        <a:spcBef>
                          <a:spcPts val="0"/>
                        </a:spcBef>
                        <a:spcAft>
                          <a:spcPts val="0"/>
                        </a:spcAft>
                      </a:pPr>
                      <a:r>
                        <a:rPr lang="en-US" sz="1600" kern="1200" dirty="0" smtClean="0">
                          <a:solidFill>
                            <a:srgbClr val="000000"/>
                          </a:solidFill>
                          <a:effectLst/>
                          <a:latin typeface="Times New Roman" panose="02020603050405020304" pitchFamily="18" charset="0"/>
                          <a:ea typeface="Times New Roman" panose="02020603050405020304" pitchFamily="18" charset="0"/>
                          <a:cs typeface="Lohit Hindi"/>
                        </a:rPr>
                        <a:t>009</a:t>
                      </a:r>
                      <a:endParaRPr lang="en-US" sz="1600" kern="1200" dirty="0">
                        <a:solidFill>
                          <a:srgbClr val="000000"/>
                        </a:solidFill>
                        <a:effectLst/>
                        <a:latin typeface="Times New Roman" panose="02020603050405020304" pitchFamily="18" charset="0"/>
                        <a:ea typeface="Times New Roman" panose="02020603050405020304" pitchFamily="18" charset="0"/>
                        <a:cs typeface="Lohit Hindi"/>
                      </a:endParaRP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Lohit Hindi"/>
                        </a:rPr>
                        <a:t>Send command to Power Chair Controller</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Lohit Hindi"/>
                        </a:rPr>
                        <a:t>Judgment Algorithm</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Lohit Hindi"/>
                        </a:rPr>
                        <a:t>BCI Processor</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Lohit Hindi"/>
                        </a:rPr>
                        <a:t>C_JA2PCC</a:t>
                      </a:r>
                    </a:p>
                  </a:txBody>
                  <a:tcPr marL="66675" marR="66675" marT="66675" marB="66675"/>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443629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Software Task List</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5" name="TextBox 4"/>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rPr>
              <a:t>Rafael Arvelo</a:t>
            </a:r>
            <a:endParaRPr lang="en-US" sz="2800" dirty="0">
              <a:solidFill>
                <a:schemeClr val="tx2">
                  <a:lumMod val="50000"/>
                  <a:lumOff val="50000"/>
                </a:schemeClr>
              </a:solidFill>
              <a:latin typeface="+mn-lt"/>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2019953158"/>
              </p:ext>
            </p:extLst>
          </p:nvPr>
        </p:nvGraphicFramePr>
        <p:xfrm>
          <a:off x="1156952" y="1169687"/>
          <a:ext cx="9878095" cy="3749040"/>
        </p:xfrm>
        <a:graphic>
          <a:graphicData uri="http://schemas.openxmlformats.org/drawingml/2006/table">
            <a:tbl>
              <a:tblPr firstRow="1" bandRow="1">
                <a:tableStyleId>{5C22544A-7EE6-4342-B048-85BDC9FD1C3A}</a:tableStyleId>
              </a:tblPr>
              <a:tblGrid>
                <a:gridCol w="885149">
                  <a:extLst>
                    <a:ext uri="{9D8B030D-6E8A-4147-A177-3AD203B41FA5}">
                      <a16:colId xmlns:a16="http://schemas.microsoft.com/office/drawing/2014/main" xmlns="" val="20000"/>
                    </a:ext>
                  </a:extLst>
                </a:gridCol>
                <a:gridCol w="4008823">
                  <a:extLst>
                    <a:ext uri="{9D8B030D-6E8A-4147-A177-3AD203B41FA5}">
                      <a16:colId xmlns:a16="http://schemas.microsoft.com/office/drawing/2014/main" xmlns="" val="20001"/>
                    </a:ext>
                  </a:extLst>
                </a:gridCol>
                <a:gridCol w="1854558">
                  <a:extLst>
                    <a:ext uri="{9D8B030D-6E8A-4147-A177-3AD203B41FA5}">
                      <a16:colId xmlns:a16="http://schemas.microsoft.com/office/drawing/2014/main" xmlns="" val="20002"/>
                    </a:ext>
                  </a:extLst>
                </a:gridCol>
                <a:gridCol w="1352281">
                  <a:extLst>
                    <a:ext uri="{9D8B030D-6E8A-4147-A177-3AD203B41FA5}">
                      <a16:colId xmlns:a16="http://schemas.microsoft.com/office/drawing/2014/main" xmlns="" val="20003"/>
                    </a:ext>
                  </a:extLst>
                </a:gridCol>
                <a:gridCol w="1777284">
                  <a:extLst>
                    <a:ext uri="{9D8B030D-6E8A-4147-A177-3AD203B41FA5}">
                      <a16:colId xmlns:a16="http://schemas.microsoft.com/office/drawing/2014/main" xmlns="" val="20004"/>
                    </a:ext>
                  </a:extLst>
                </a:gridCol>
              </a:tblGrid>
              <a:tr h="370840">
                <a:tc>
                  <a:txBody>
                    <a:bodyPr/>
                    <a:lstStyle/>
                    <a:p>
                      <a:pPr marL="0" marR="0" fontAlgn="auto">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Lohit Hindi"/>
                        </a:rPr>
                        <a:t>Task ID</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tc>
                  <a:txBody>
                    <a:bodyPr/>
                    <a:lstStyle/>
                    <a:p>
                      <a:pPr marL="0" marR="0" fontAlgn="auto">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Lohit Hindi"/>
                        </a:rPr>
                        <a:t>Software Task</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tc>
                  <a:txBody>
                    <a:bodyPr/>
                    <a:lstStyle/>
                    <a:p>
                      <a:pPr marL="0" marR="0" fontAlgn="auto">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Lohit Hindi"/>
                        </a:rPr>
                        <a:t>Software Section</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tc>
                  <a:txBody>
                    <a:bodyPr/>
                    <a:lstStyle/>
                    <a:p>
                      <a:pPr marL="0" marR="0" fontAlgn="auto">
                        <a:spcBef>
                          <a:spcPts val="0"/>
                        </a:spcBef>
                        <a:spcAft>
                          <a:spcPts val="0"/>
                        </a:spcAft>
                      </a:pPr>
                      <a:r>
                        <a:rPr lang="en-US" sz="1600" b="1" dirty="0" smtClean="0">
                          <a:solidFill>
                            <a:srgbClr val="000000"/>
                          </a:solidFill>
                          <a:effectLst/>
                          <a:latin typeface="Times New Roman" panose="02020603050405020304" pitchFamily="18" charset="0"/>
                          <a:ea typeface="Times New Roman" panose="02020603050405020304" pitchFamily="18" charset="0"/>
                          <a:cs typeface="Lohit Hindi"/>
                        </a:rPr>
                        <a:t>Hardware</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tc>
                  <a:txBody>
                    <a:bodyPr/>
                    <a:lstStyle/>
                    <a:p>
                      <a:pPr marL="0" marR="0" fontAlgn="auto">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Lohit Hindi"/>
                        </a:rPr>
                        <a:t>Related Class</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675" marR="66675" marT="66675" marB="66675"/>
                </a:tc>
                <a:extLst>
                  <a:ext uri="{0D108BD9-81ED-4DB2-BD59-A6C34878D82A}">
                    <a16:rowId xmlns:a16="http://schemas.microsoft.com/office/drawing/2014/main" xmlns="" val="10000"/>
                  </a:ext>
                </a:extLst>
              </a:tr>
              <a:tr h="370840">
                <a:tc>
                  <a:txBody>
                    <a:bodyPr/>
                    <a:lstStyle/>
                    <a:p>
                      <a:pPr marL="0" marR="0" algn="l" defTabSz="914400" rtl="0" eaLnBrk="1" fontAlgn="auto" latinLnBrk="0" hangingPunct="1">
                        <a:spcBef>
                          <a:spcPts val="0"/>
                        </a:spcBef>
                        <a:spcAft>
                          <a:spcPts val="0"/>
                        </a:spcAft>
                      </a:pPr>
                      <a:r>
                        <a:rPr lang="en-US" sz="1600" kern="1200" dirty="0" smtClean="0">
                          <a:solidFill>
                            <a:srgbClr val="000000"/>
                          </a:solidFill>
                          <a:effectLst/>
                          <a:latin typeface="Times New Roman" panose="02020603050405020304" pitchFamily="18" charset="0"/>
                          <a:ea typeface="Times New Roman" panose="02020603050405020304" pitchFamily="18" charset="0"/>
                          <a:cs typeface="Lohit Hindi"/>
                        </a:rPr>
                        <a:t>010</a:t>
                      </a:r>
                      <a:endParaRPr lang="en-US" sz="1600" kern="1200" dirty="0">
                        <a:solidFill>
                          <a:srgbClr val="000000"/>
                        </a:solidFill>
                        <a:effectLst/>
                        <a:latin typeface="Times New Roman" panose="02020603050405020304" pitchFamily="18" charset="0"/>
                        <a:ea typeface="Times New Roman" panose="02020603050405020304" pitchFamily="18" charset="0"/>
                        <a:cs typeface="Lohit Hindi"/>
                      </a:endParaRP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Send Logic Output to LEDs</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Lohit Hindi"/>
                        </a:rPr>
                        <a:t>SSVEP RVS</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dirty="0" smtClean="0">
                          <a:solidFill>
                            <a:srgbClr val="000000"/>
                          </a:solidFill>
                          <a:effectLst/>
                          <a:latin typeface="Times New Roman" panose="02020603050405020304" pitchFamily="18" charset="0"/>
                          <a:ea typeface="Times New Roman" panose="02020603050405020304" pitchFamily="18" charset="0"/>
                          <a:cs typeface="Lohit Hindi"/>
                        </a:rPr>
                        <a:t>SSVEP MCU</a:t>
                      </a:r>
                      <a:endParaRPr lang="en-US" sz="1600" kern="1200" dirty="0">
                        <a:solidFill>
                          <a:srgbClr val="000000"/>
                        </a:solidFill>
                        <a:effectLst/>
                        <a:latin typeface="Times New Roman" panose="02020603050405020304" pitchFamily="18" charset="0"/>
                        <a:ea typeface="Times New Roman" panose="02020603050405020304" pitchFamily="18" charset="0"/>
                        <a:cs typeface="Lohit Hindi"/>
                      </a:endParaRP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C_LED_IO</a:t>
                      </a:r>
                    </a:p>
                  </a:txBody>
                  <a:tcPr marL="66675" marR="66675" marT="66675" marB="66675"/>
                </a:tc>
                <a:extLst>
                  <a:ext uri="{0D108BD9-81ED-4DB2-BD59-A6C34878D82A}">
                    <a16:rowId xmlns:a16="http://schemas.microsoft.com/office/drawing/2014/main" xmlns="" val="10001"/>
                  </a:ext>
                </a:extLst>
              </a:tr>
              <a:tr h="370840">
                <a:tc>
                  <a:txBody>
                    <a:bodyPr/>
                    <a:lstStyle/>
                    <a:p>
                      <a:pPr marL="0" marR="0" algn="l" defTabSz="914400" rtl="0" eaLnBrk="1" fontAlgn="auto" latinLnBrk="0" hangingPunct="1">
                        <a:spcBef>
                          <a:spcPts val="0"/>
                        </a:spcBef>
                        <a:spcAft>
                          <a:spcPts val="0"/>
                        </a:spcAft>
                      </a:pPr>
                      <a:r>
                        <a:rPr lang="en-US" sz="1600" kern="1200" dirty="0" smtClean="0">
                          <a:solidFill>
                            <a:srgbClr val="000000"/>
                          </a:solidFill>
                          <a:effectLst/>
                          <a:latin typeface="Times New Roman" panose="02020603050405020304" pitchFamily="18" charset="0"/>
                          <a:ea typeface="Times New Roman" panose="02020603050405020304" pitchFamily="18" charset="0"/>
                          <a:cs typeface="Lohit Hindi"/>
                        </a:rPr>
                        <a:t>011</a:t>
                      </a:r>
                      <a:endParaRPr lang="en-US" sz="1600" kern="1200" dirty="0">
                        <a:solidFill>
                          <a:srgbClr val="000000"/>
                        </a:solidFill>
                        <a:effectLst/>
                        <a:latin typeface="Times New Roman" panose="02020603050405020304" pitchFamily="18" charset="0"/>
                        <a:ea typeface="Times New Roman" panose="02020603050405020304" pitchFamily="18" charset="0"/>
                        <a:cs typeface="Lohit Hindi"/>
                      </a:endParaRP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Provide User Interface for Remote Commands</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Lohit Hindi"/>
                        </a:rPr>
                        <a:t>Android Application</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Mobile Device</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See Table 24</a:t>
                      </a:r>
                    </a:p>
                  </a:txBody>
                  <a:tcPr marL="66675" marR="66675" marT="66675" marB="66675"/>
                </a:tc>
                <a:extLst>
                  <a:ext uri="{0D108BD9-81ED-4DB2-BD59-A6C34878D82A}">
                    <a16:rowId xmlns:a16="http://schemas.microsoft.com/office/drawing/2014/main" xmlns="" val="10002"/>
                  </a:ext>
                </a:extLst>
              </a:tr>
              <a:tr h="370840">
                <a:tc>
                  <a:txBody>
                    <a:bodyPr/>
                    <a:lstStyle/>
                    <a:p>
                      <a:pPr marL="0" marR="0" algn="l" defTabSz="914400" rtl="0" eaLnBrk="1" fontAlgn="auto" latinLnBrk="0" hangingPunct="1">
                        <a:spcBef>
                          <a:spcPts val="0"/>
                        </a:spcBef>
                        <a:spcAft>
                          <a:spcPts val="0"/>
                        </a:spcAft>
                      </a:pPr>
                      <a:r>
                        <a:rPr lang="en-US" sz="1600" kern="1200" dirty="0" smtClean="0">
                          <a:solidFill>
                            <a:srgbClr val="000000"/>
                          </a:solidFill>
                          <a:effectLst/>
                          <a:latin typeface="Times New Roman" panose="02020603050405020304" pitchFamily="18" charset="0"/>
                          <a:ea typeface="Times New Roman" panose="02020603050405020304" pitchFamily="18" charset="0"/>
                          <a:cs typeface="Lohit Hindi"/>
                        </a:rPr>
                        <a:t>012</a:t>
                      </a:r>
                      <a:endParaRPr lang="en-US" sz="1600" kern="1200" dirty="0">
                        <a:solidFill>
                          <a:srgbClr val="000000"/>
                        </a:solidFill>
                        <a:effectLst/>
                        <a:latin typeface="Times New Roman" panose="02020603050405020304" pitchFamily="18" charset="0"/>
                        <a:ea typeface="Times New Roman" panose="02020603050405020304" pitchFamily="18" charset="0"/>
                        <a:cs typeface="Lohit Hindi"/>
                      </a:endParaRP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Obtain Remote Commands from mobile device</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Lohit Hindi"/>
                        </a:rPr>
                        <a:t>BRS Processing</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BRSH</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C_MobileDeviceIO</a:t>
                      </a:r>
                    </a:p>
                  </a:txBody>
                  <a:tcPr marL="66675" marR="66675" marT="66675" marB="66675"/>
                </a:tc>
                <a:extLst>
                  <a:ext uri="{0D108BD9-81ED-4DB2-BD59-A6C34878D82A}">
                    <a16:rowId xmlns:a16="http://schemas.microsoft.com/office/drawing/2014/main" xmlns="" val="10003"/>
                  </a:ext>
                </a:extLst>
              </a:tr>
              <a:tr h="370840">
                <a:tc>
                  <a:txBody>
                    <a:bodyPr/>
                    <a:lstStyle/>
                    <a:p>
                      <a:pPr marL="0" marR="0" algn="l" defTabSz="914400" rtl="0" eaLnBrk="1" fontAlgn="auto" latinLnBrk="0" hangingPunct="1">
                        <a:spcBef>
                          <a:spcPts val="0"/>
                        </a:spcBef>
                        <a:spcAft>
                          <a:spcPts val="0"/>
                        </a:spcAft>
                      </a:pPr>
                      <a:r>
                        <a:rPr lang="en-US" sz="1600" kern="1200" dirty="0" smtClean="0">
                          <a:solidFill>
                            <a:srgbClr val="000000"/>
                          </a:solidFill>
                          <a:effectLst/>
                          <a:latin typeface="Times New Roman" panose="02020603050405020304" pitchFamily="18" charset="0"/>
                          <a:ea typeface="Times New Roman" panose="02020603050405020304" pitchFamily="18" charset="0"/>
                          <a:cs typeface="Lohit Hindi"/>
                        </a:rPr>
                        <a:t>013</a:t>
                      </a:r>
                      <a:endParaRPr lang="en-US" sz="1600" kern="1200" dirty="0">
                        <a:solidFill>
                          <a:srgbClr val="000000"/>
                        </a:solidFill>
                        <a:effectLst/>
                        <a:latin typeface="Times New Roman" panose="02020603050405020304" pitchFamily="18" charset="0"/>
                        <a:ea typeface="Times New Roman" panose="02020603050405020304" pitchFamily="18" charset="0"/>
                        <a:cs typeface="Lohit Hindi"/>
                      </a:endParaRP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Obtain Sensor Data from peripheral Sensors</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Lohit Hindi"/>
                        </a:rPr>
                        <a:t>BRS Processing</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BRSH</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C_SensorIO</a:t>
                      </a:r>
                    </a:p>
                  </a:txBody>
                  <a:tcPr marL="66675" marR="66675" marT="66675" marB="66675"/>
                </a:tc>
                <a:extLst>
                  <a:ext uri="{0D108BD9-81ED-4DB2-BD59-A6C34878D82A}">
                    <a16:rowId xmlns:a16="http://schemas.microsoft.com/office/drawing/2014/main" xmlns="" val="10004"/>
                  </a:ext>
                </a:extLst>
              </a:tr>
              <a:tr h="370840">
                <a:tc>
                  <a:txBody>
                    <a:bodyPr/>
                    <a:lstStyle/>
                    <a:p>
                      <a:pPr marL="0" marR="0" algn="l" defTabSz="914400" rtl="0" eaLnBrk="1" fontAlgn="auto" latinLnBrk="0" hangingPunct="1">
                        <a:spcBef>
                          <a:spcPts val="0"/>
                        </a:spcBef>
                        <a:spcAft>
                          <a:spcPts val="0"/>
                        </a:spcAft>
                      </a:pPr>
                      <a:r>
                        <a:rPr lang="en-US" sz="1600" kern="1200" dirty="0" smtClean="0">
                          <a:solidFill>
                            <a:srgbClr val="000000"/>
                          </a:solidFill>
                          <a:effectLst/>
                          <a:latin typeface="Times New Roman" panose="02020603050405020304" pitchFamily="18" charset="0"/>
                          <a:ea typeface="Times New Roman" panose="02020603050405020304" pitchFamily="18" charset="0"/>
                          <a:cs typeface="Lohit Hindi"/>
                        </a:rPr>
                        <a:t>014</a:t>
                      </a:r>
                      <a:endParaRPr lang="en-US" sz="1600" kern="1200" dirty="0">
                        <a:solidFill>
                          <a:srgbClr val="000000"/>
                        </a:solidFill>
                        <a:effectLst/>
                        <a:latin typeface="Times New Roman" panose="02020603050405020304" pitchFamily="18" charset="0"/>
                        <a:ea typeface="Times New Roman" panose="02020603050405020304" pitchFamily="18" charset="0"/>
                        <a:cs typeface="Lohit Hindi"/>
                      </a:endParaRP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Combine Remote Commands and Sensor Data into a single packet</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Lohit Hindi"/>
                        </a:rPr>
                        <a:t>BRS Processing</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BRSH</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C_BRS</a:t>
                      </a:r>
                    </a:p>
                  </a:txBody>
                  <a:tcPr marL="66675" marR="66675" marT="66675" marB="66675"/>
                </a:tc>
                <a:extLst>
                  <a:ext uri="{0D108BD9-81ED-4DB2-BD59-A6C34878D82A}">
                    <a16:rowId xmlns:a16="http://schemas.microsoft.com/office/drawing/2014/main" xmlns="" val="10005"/>
                  </a:ext>
                </a:extLst>
              </a:tr>
              <a:tr h="370840">
                <a:tc>
                  <a:txBody>
                    <a:bodyPr/>
                    <a:lstStyle/>
                    <a:p>
                      <a:pPr marL="0" marR="0" algn="l" defTabSz="914400" rtl="0" eaLnBrk="1" fontAlgn="auto" latinLnBrk="0" hangingPunct="1">
                        <a:spcBef>
                          <a:spcPts val="0"/>
                        </a:spcBef>
                        <a:spcAft>
                          <a:spcPts val="0"/>
                        </a:spcAft>
                      </a:pPr>
                      <a:r>
                        <a:rPr lang="en-US" sz="1600" kern="1200" dirty="0" smtClean="0">
                          <a:solidFill>
                            <a:srgbClr val="000000"/>
                          </a:solidFill>
                          <a:effectLst/>
                          <a:latin typeface="Times New Roman" panose="02020603050405020304" pitchFamily="18" charset="0"/>
                          <a:ea typeface="Times New Roman" panose="02020603050405020304" pitchFamily="18" charset="0"/>
                          <a:cs typeface="Lohit Hindi"/>
                        </a:rPr>
                        <a:t>015</a:t>
                      </a:r>
                      <a:endParaRPr lang="en-US" sz="1600" kern="1200" dirty="0">
                        <a:solidFill>
                          <a:srgbClr val="000000"/>
                        </a:solidFill>
                        <a:effectLst/>
                        <a:latin typeface="Times New Roman" panose="02020603050405020304" pitchFamily="18" charset="0"/>
                        <a:ea typeface="Times New Roman" panose="02020603050405020304" pitchFamily="18" charset="0"/>
                        <a:cs typeface="Lohit Hindi"/>
                      </a:endParaRP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Send Remote Commands and Sensor Data to BCI Processor</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Lohit Hindi"/>
                        </a:rPr>
                        <a:t>BRS Processing</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BRSH</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C_BRS2JA</a:t>
                      </a:r>
                    </a:p>
                  </a:txBody>
                  <a:tcPr marL="66675" marR="66675" marT="66675" marB="66675"/>
                </a:tc>
                <a:extLst>
                  <a:ext uri="{0D108BD9-81ED-4DB2-BD59-A6C34878D82A}">
                    <a16:rowId xmlns:a16="http://schemas.microsoft.com/office/drawing/2014/main" xmlns="" val="10006"/>
                  </a:ext>
                </a:extLst>
              </a:tr>
              <a:tr h="370840">
                <a:tc>
                  <a:txBody>
                    <a:bodyPr/>
                    <a:lstStyle/>
                    <a:p>
                      <a:pPr marL="0" marR="0" algn="l" defTabSz="914400" rtl="0" eaLnBrk="1" fontAlgn="auto" latinLnBrk="0" hangingPunct="1">
                        <a:spcBef>
                          <a:spcPts val="0"/>
                        </a:spcBef>
                        <a:spcAft>
                          <a:spcPts val="0"/>
                        </a:spcAft>
                      </a:pPr>
                      <a:r>
                        <a:rPr lang="en-US" sz="1600" kern="1200" dirty="0" smtClean="0">
                          <a:solidFill>
                            <a:srgbClr val="000000"/>
                          </a:solidFill>
                          <a:effectLst/>
                          <a:latin typeface="Times New Roman" panose="02020603050405020304" pitchFamily="18" charset="0"/>
                          <a:ea typeface="Times New Roman" panose="02020603050405020304" pitchFamily="18" charset="0"/>
                          <a:cs typeface="Lohit Hindi"/>
                        </a:rPr>
                        <a:t>016</a:t>
                      </a:r>
                      <a:endParaRPr lang="en-US" sz="1600" kern="1200" dirty="0">
                        <a:solidFill>
                          <a:srgbClr val="000000"/>
                        </a:solidFill>
                        <a:effectLst/>
                        <a:latin typeface="Times New Roman" panose="02020603050405020304" pitchFamily="18" charset="0"/>
                        <a:ea typeface="Times New Roman" panose="02020603050405020304" pitchFamily="18" charset="0"/>
                        <a:cs typeface="Lohit Hindi"/>
                      </a:endParaRP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Send command to Power Chair</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cs typeface="Lohit Hindi"/>
                        </a:rPr>
                        <a:t>PCC Commands</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a:solidFill>
                            <a:srgbClr val="000000"/>
                          </a:solidFill>
                          <a:effectLst/>
                          <a:latin typeface="Times New Roman" panose="02020603050405020304" pitchFamily="18" charset="0"/>
                          <a:ea typeface="Times New Roman" panose="02020603050405020304" pitchFamily="18" charset="0"/>
                          <a:cs typeface="Lohit Hindi"/>
                        </a:rPr>
                        <a:t>Power Chair Controller</a:t>
                      </a:r>
                    </a:p>
                  </a:txBody>
                  <a:tcPr marL="66675" marR="66675" marT="66675" marB="66675"/>
                </a:tc>
                <a:tc>
                  <a:txBody>
                    <a:bodyPr/>
                    <a:lstStyle/>
                    <a:p>
                      <a:pPr marL="0" marR="0" algn="l" defTabSz="914400" rtl="0" eaLnBrk="1" fontAlgn="auto" latinLnBrk="0" hangingPunct="1">
                        <a:spcBef>
                          <a:spcPts val="0"/>
                        </a:spcBef>
                        <a:spcAft>
                          <a:spcPts val="0"/>
                        </a:spcAft>
                      </a:pPr>
                      <a:r>
                        <a:rPr lang="en-US" sz="1600" kern="1200" dirty="0" err="1">
                          <a:solidFill>
                            <a:srgbClr val="000000"/>
                          </a:solidFill>
                          <a:effectLst/>
                          <a:latin typeface="Times New Roman" panose="02020603050405020304" pitchFamily="18" charset="0"/>
                          <a:ea typeface="Times New Roman" panose="02020603050405020304" pitchFamily="18" charset="0"/>
                          <a:cs typeface="Lohit Hindi"/>
                        </a:rPr>
                        <a:t>C_PowerChair_IO</a:t>
                      </a:r>
                      <a:endParaRPr lang="en-US" sz="1600" kern="1200" dirty="0">
                        <a:solidFill>
                          <a:srgbClr val="000000"/>
                        </a:solidFill>
                        <a:effectLst/>
                        <a:latin typeface="Times New Roman" panose="02020603050405020304" pitchFamily="18" charset="0"/>
                        <a:ea typeface="Times New Roman" panose="02020603050405020304" pitchFamily="18" charset="0"/>
                        <a:cs typeface="Lohit Hindi"/>
                      </a:endParaRPr>
                    </a:p>
                  </a:txBody>
                  <a:tcPr marL="66675" marR="66675" marT="66675" marB="66675"/>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977808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Judgment algorithm</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5" name="TextBox 4"/>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rPr>
              <a:t>Rafael Arvelo</a:t>
            </a:r>
            <a:endParaRPr lang="en-US" sz="2800" dirty="0">
              <a:solidFill>
                <a:schemeClr val="tx2">
                  <a:lumMod val="50000"/>
                  <a:lumOff val="50000"/>
                </a:schemeClr>
              </a:solidFill>
              <a:latin typeface="+mn-lt"/>
              <a:cs typeface="+mn-cs"/>
            </a:endParaRPr>
          </a:p>
        </p:txBody>
      </p:sp>
      <p:sp>
        <p:nvSpPr>
          <p:cNvPr id="6" name="TextBox 5"/>
          <p:cNvSpPr txBox="1"/>
          <p:nvPr/>
        </p:nvSpPr>
        <p:spPr>
          <a:xfrm>
            <a:off x="1342962" y="1348859"/>
            <a:ext cx="4854638"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Decides Final Power Chair Command before sending to Power Chair Controller</a:t>
            </a:r>
          </a:p>
          <a:p>
            <a:endParaRPr lang="en-US" sz="1600" dirty="0" smtClean="0"/>
          </a:p>
          <a:p>
            <a:pPr marL="342900" indent="-342900">
              <a:buFont typeface="Arial" panose="020B0604020202020204" pitchFamily="34" charset="0"/>
              <a:buChar char="•"/>
            </a:pPr>
            <a:r>
              <a:rPr lang="en-US" sz="2400" dirty="0" smtClean="0"/>
              <a:t>Priority assigned to command request based on source</a:t>
            </a:r>
          </a:p>
          <a:p>
            <a:endParaRPr lang="en-US" sz="1600" dirty="0" smtClean="0"/>
          </a:p>
          <a:p>
            <a:pPr marL="342900" indent="-342900">
              <a:buFont typeface="Arial" panose="020B0604020202020204" pitchFamily="34" charset="0"/>
              <a:buChar char="•"/>
            </a:pPr>
            <a:r>
              <a:rPr lang="en-US" sz="2400" dirty="0" smtClean="0"/>
              <a:t>BCI will wait in STANDBY indefinitely until command request is received</a:t>
            </a:r>
          </a:p>
          <a:p>
            <a:endParaRPr lang="en-US" sz="1600" dirty="0"/>
          </a:p>
          <a:p>
            <a:pPr marL="342900" indent="-342900">
              <a:buFont typeface="Arial" panose="020B0604020202020204" pitchFamily="34" charset="0"/>
              <a:buChar char="•"/>
            </a:pPr>
            <a:r>
              <a:rPr lang="en-US" sz="2400" dirty="0" smtClean="0"/>
              <a:t>PCC will </a:t>
            </a:r>
            <a:r>
              <a:rPr lang="en-US" sz="2400" dirty="0" smtClean="0"/>
              <a:t>hold the last successfully received command constant from the BCI </a:t>
            </a:r>
            <a:r>
              <a:rPr lang="en-US" sz="2400" dirty="0" smtClean="0"/>
              <a:t>until a new command is received.</a:t>
            </a:r>
            <a:endParaRPr lang="en-US"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2631418444"/>
              </p:ext>
            </p:extLst>
          </p:nvPr>
        </p:nvGraphicFramePr>
        <p:xfrm>
          <a:off x="6869114" y="2837437"/>
          <a:ext cx="4294185" cy="2070380"/>
        </p:xfrm>
        <a:graphic>
          <a:graphicData uri="http://schemas.openxmlformats.org/drawingml/2006/table">
            <a:tbl>
              <a:tblPr firstRow="1" bandRow="1">
                <a:tableStyleId>{5C22544A-7EE6-4342-B048-85BDC9FD1C3A}</a:tableStyleId>
              </a:tblPr>
              <a:tblGrid>
                <a:gridCol w="1081086">
                  <a:extLst>
                    <a:ext uri="{9D8B030D-6E8A-4147-A177-3AD203B41FA5}">
                      <a16:colId xmlns:a16="http://schemas.microsoft.com/office/drawing/2014/main" xmlns="" val="20000"/>
                    </a:ext>
                  </a:extLst>
                </a:gridCol>
                <a:gridCol w="1930400">
                  <a:extLst>
                    <a:ext uri="{9D8B030D-6E8A-4147-A177-3AD203B41FA5}">
                      <a16:colId xmlns:a16="http://schemas.microsoft.com/office/drawing/2014/main" xmlns="" val="20001"/>
                    </a:ext>
                  </a:extLst>
                </a:gridCol>
                <a:gridCol w="1282699">
                  <a:extLst>
                    <a:ext uri="{9D8B030D-6E8A-4147-A177-3AD203B41FA5}">
                      <a16:colId xmlns:a16="http://schemas.microsoft.com/office/drawing/2014/main" xmlns="" val="20002"/>
                    </a:ext>
                  </a:extLst>
                </a:gridCol>
              </a:tblGrid>
              <a:tr h="517595">
                <a:tc>
                  <a:txBody>
                    <a:bodyPr/>
                    <a:lstStyle/>
                    <a:p>
                      <a:pPr marL="0" marR="0" algn="just" fontAlgn="auto">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rPr>
                        <a:t>Software </a:t>
                      </a:r>
                      <a:r>
                        <a:rPr lang="en-US" sz="1600" b="1" dirty="0" smtClean="0">
                          <a:solidFill>
                            <a:srgbClr val="000000"/>
                          </a:solidFill>
                          <a:effectLst/>
                          <a:latin typeface="Times New Roman" panose="02020603050405020304" pitchFamily="18" charset="0"/>
                          <a:ea typeface="Times New Roman" panose="02020603050405020304" pitchFamily="18" charset="0"/>
                        </a:rPr>
                        <a:t>Source</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fontAlgn="auto">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rPr>
                        <a:t>Command </a:t>
                      </a:r>
                      <a:r>
                        <a:rPr lang="en-US" sz="1600" b="1" dirty="0" smtClean="0">
                          <a:solidFill>
                            <a:srgbClr val="000000"/>
                          </a:solidFill>
                          <a:effectLst/>
                          <a:latin typeface="Times New Roman" panose="02020603050405020304" pitchFamily="18" charset="0"/>
                          <a:ea typeface="Times New Roman" panose="02020603050405020304" pitchFamily="18" charset="0"/>
                        </a:rPr>
                        <a:t>Type</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just" fontAlgn="auto">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rPr>
                        <a:t>Priority Level</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517595">
                <a:tc>
                  <a:txBody>
                    <a:bodyPr/>
                    <a:lstStyle/>
                    <a:p>
                      <a:pPr marL="0" marR="0" fontAlgn="auto">
                        <a:spcBef>
                          <a:spcPts val="0"/>
                        </a:spcBef>
                        <a:spcAft>
                          <a:spcPts val="0"/>
                        </a:spcAft>
                      </a:pPr>
                      <a:r>
                        <a:rPr lang="en-US" sz="1400" dirty="0" smtClean="0">
                          <a:solidFill>
                            <a:srgbClr val="000000"/>
                          </a:solidFill>
                          <a:effectLst/>
                          <a:latin typeface="Times New Roman" panose="02020603050405020304" pitchFamily="18" charset="0"/>
                          <a:ea typeface="Times New Roman" panose="02020603050405020304" pitchFamily="18" charset="0"/>
                        </a:rPr>
                        <a:t>BRS Processing</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fontAlgn="auto">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Emergency Stop</a:t>
                      </a:r>
                    </a:p>
                  </a:txBody>
                  <a:tcPr marL="68580" marR="68580" marT="0" marB="0" anchor="ctr"/>
                </a:tc>
                <a:tc>
                  <a:txBody>
                    <a:bodyPr/>
                    <a:lstStyle/>
                    <a:p>
                      <a:pPr marL="0" marR="0" fontAlgn="auto">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First</a:t>
                      </a:r>
                    </a:p>
                  </a:txBody>
                  <a:tcPr marL="68580" marR="68580" marT="0" marB="0" anchor="ctr"/>
                </a:tc>
                <a:extLst>
                  <a:ext uri="{0D108BD9-81ED-4DB2-BD59-A6C34878D82A}">
                    <a16:rowId xmlns:a16="http://schemas.microsoft.com/office/drawing/2014/main" xmlns="" val="10001"/>
                  </a:ext>
                </a:extLst>
              </a:tr>
              <a:tr h="517595">
                <a:tc>
                  <a:txBody>
                    <a:bodyPr/>
                    <a:lstStyle/>
                    <a:p>
                      <a:pPr marL="0" marR="0" fontAlgn="auto">
                        <a:spcBef>
                          <a:spcPts val="0"/>
                        </a:spcBef>
                        <a:spcAft>
                          <a:spcPts val="0"/>
                        </a:spcAft>
                      </a:pPr>
                      <a:r>
                        <a:rPr lang="en-US" sz="1400" dirty="0" smtClean="0">
                          <a:solidFill>
                            <a:srgbClr val="000000"/>
                          </a:solidFill>
                          <a:effectLst/>
                          <a:latin typeface="Times New Roman" panose="02020603050405020304" pitchFamily="18" charset="0"/>
                          <a:ea typeface="Times New Roman" panose="02020603050405020304" pitchFamily="18" charset="0"/>
                        </a:rPr>
                        <a:t>SMART</a:t>
                      </a:r>
                      <a:r>
                        <a:rPr lang="en-US" sz="1400" baseline="0" dirty="0" smtClean="0">
                          <a:solidFill>
                            <a:srgbClr val="000000"/>
                          </a:solidFill>
                          <a:effectLst/>
                          <a:latin typeface="Times New Roman" panose="02020603050405020304" pitchFamily="18" charset="0"/>
                          <a:ea typeface="Times New Roman" panose="02020603050405020304" pitchFamily="18" charset="0"/>
                        </a:rPr>
                        <a:t> </a:t>
                      </a:r>
                      <a:r>
                        <a:rPr lang="en-US" sz="1400" dirty="0" smtClean="0">
                          <a:solidFill>
                            <a:srgbClr val="000000"/>
                          </a:solidFill>
                          <a:effectLst/>
                          <a:latin typeface="Times New Roman" panose="02020603050405020304" pitchFamily="18" charset="0"/>
                          <a:ea typeface="Times New Roman" panose="02020603050405020304" pitchFamily="18" charset="0"/>
                        </a:rPr>
                        <a:t>Remote</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fontAlgn="auto">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Remote Commands</a:t>
                      </a:r>
                    </a:p>
                  </a:txBody>
                  <a:tcPr marL="68580" marR="68580" marT="0" marB="0" anchor="ctr"/>
                </a:tc>
                <a:tc>
                  <a:txBody>
                    <a:bodyPr/>
                    <a:lstStyle/>
                    <a:p>
                      <a:pPr marL="0" marR="0" fontAlgn="auto">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Second</a:t>
                      </a:r>
                    </a:p>
                  </a:txBody>
                  <a:tcPr marL="68580" marR="68580" marT="0" marB="0" anchor="ctr"/>
                </a:tc>
                <a:extLst>
                  <a:ext uri="{0D108BD9-81ED-4DB2-BD59-A6C34878D82A}">
                    <a16:rowId xmlns:a16="http://schemas.microsoft.com/office/drawing/2014/main" xmlns="" val="10002"/>
                  </a:ext>
                </a:extLst>
              </a:tr>
              <a:tr h="517595">
                <a:tc>
                  <a:txBody>
                    <a:bodyPr/>
                    <a:lstStyle/>
                    <a:p>
                      <a:pPr marL="0" marR="0" fontAlgn="auto">
                        <a:spcBef>
                          <a:spcPts val="0"/>
                        </a:spcBef>
                        <a:spcAft>
                          <a:spcPts val="0"/>
                        </a:spcAft>
                      </a:pPr>
                      <a:r>
                        <a:rPr lang="en-US" sz="1400" dirty="0" smtClean="0">
                          <a:solidFill>
                            <a:srgbClr val="000000"/>
                          </a:solidFill>
                          <a:effectLst/>
                          <a:latin typeface="Times New Roman" panose="02020603050405020304" pitchFamily="18" charset="0"/>
                          <a:ea typeface="Times New Roman" panose="02020603050405020304" pitchFamily="18" charset="0"/>
                        </a:rPr>
                        <a:t>Judgment </a:t>
                      </a:r>
                      <a:r>
                        <a:rPr lang="en-US" sz="1400" dirty="0">
                          <a:solidFill>
                            <a:srgbClr val="000000"/>
                          </a:solidFill>
                          <a:effectLst/>
                          <a:latin typeface="Times New Roman" panose="02020603050405020304" pitchFamily="18" charset="0"/>
                          <a:ea typeface="Times New Roman" panose="02020603050405020304" pitchFamily="18" charset="0"/>
                        </a:rPr>
                        <a:t>Algorithm</a:t>
                      </a:r>
                    </a:p>
                  </a:txBody>
                  <a:tcPr marL="68580" marR="68580" marT="0" marB="0"/>
                </a:tc>
                <a:tc>
                  <a:txBody>
                    <a:bodyPr/>
                    <a:lstStyle/>
                    <a:p>
                      <a:pPr marL="0" marR="0" fontAlgn="auto">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EEG Signal Processing</a:t>
                      </a:r>
                    </a:p>
                  </a:txBody>
                  <a:tcPr marL="68580" marR="68580" marT="0" marB="0" anchor="ctr"/>
                </a:tc>
                <a:tc>
                  <a:txBody>
                    <a:bodyPr/>
                    <a:lstStyle/>
                    <a:p>
                      <a:pPr marL="0" marR="0" fontAlgn="auto">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Last</a:t>
                      </a:r>
                    </a:p>
                  </a:txBody>
                  <a:tcPr marL="68580" marR="68580" marT="0" marB="0" anchor="ctr"/>
                </a:tc>
                <a:extLst>
                  <a:ext uri="{0D108BD9-81ED-4DB2-BD59-A6C34878D82A}">
                    <a16:rowId xmlns:a16="http://schemas.microsoft.com/office/drawing/2014/main" xmlns="" val="10003"/>
                  </a:ext>
                </a:extLst>
              </a:tr>
            </a:tbl>
          </a:graphicData>
        </a:graphic>
      </p:graphicFrame>
      <p:sp>
        <p:nvSpPr>
          <p:cNvPr id="8" name="Rectangle 7"/>
          <p:cNvSpPr/>
          <p:nvPr/>
        </p:nvSpPr>
        <p:spPr>
          <a:xfrm>
            <a:off x="7125624" y="2468105"/>
            <a:ext cx="3781163" cy="369332"/>
          </a:xfrm>
          <a:prstGeom prst="rect">
            <a:avLst/>
          </a:prstGeom>
        </p:spPr>
        <p:txBody>
          <a:bodyPr wrap="none">
            <a:spAutoFit/>
          </a:bodyPr>
          <a:lstStyle/>
          <a:p>
            <a:r>
              <a:rPr lang="en-US" b="1" cap="all" dirty="0" smtClean="0"/>
              <a:t>Power Chair command priority</a:t>
            </a:r>
            <a:endParaRPr lang="en-US" dirty="0"/>
          </a:p>
        </p:txBody>
      </p:sp>
    </p:spTree>
    <p:extLst>
      <p:ext uri="{BB962C8B-B14F-4D97-AF65-F5344CB8AC3E}">
        <p14:creationId xmlns:p14="http://schemas.microsoft.com/office/powerpoint/2010/main" val="2936732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dirty="0">
                <a:ln>
                  <a:solidFill>
                    <a:schemeClr val="bg1"/>
                  </a:solidFill>
                </a:ln>
                <a:ea typeface="Arial Unicode MS" panose="020B0604020202020204" pitchFamily="34" charset="-128"/>
                <a:cs typeface="Times New Roman" panose="02020603050405020304" pitchFamily="18" charset="0"/>
              </a:rPr>
              <a:t>BCI</a:t>
            </a:r>
            <a:r>
              <a:rPr lang="en-US" sz="6000" b="1">
                <a:ln>
                  <a:solidFill>
                    <a:schemeClr val="bg1"/>
                  </a:solidFill>
                </a:ln>
                <a:ea typeface="Arial Unicode MS" panose="020B0604020202020204" pitchFamily="34" charset="-128"/>
                <a:cs typeface="Times New Roman" panose="02020603050405020304" pitchFamily="18" charset="0"/>
              </a:rPr>
              <a:t> state </a:t>
            </a:r>
            <a:r>
              <a:rPr lang="en-US" sz="6000" b="1" dirty="0">
                <a:ln>
                  <a:solidFill>
                    <a:schemeClr val="bg1"/>
                  </a:solidFill>
                </a:ln>
                <a:ea typeface="Arial Unicode MS" panose="020B0604020202020204" pitchFamily="34" charset="-128"/>
                <a:cs typeface="Times New Roman" panose="02020603050405020304" pitchFamily="18" charset="0"/>
              </a:rPr>
              <a:t>machine</a:t>
            </a:r>
          </a:p>
        </p:txBody>
      </p:sp>
      <p:grpSp>
        <p:nvGrpSpPr>
          <p:cNvPr id="56" name="Group 55"/>
          <p:cNvGrpSpPr/>
          <p:nvPr/>
        </p:nvGrpSpPr>
        <p:grpSpPr>
          <a:xfrm>
            <a:off x="365103" y="1585238"/>
            <a:ext cx="6254863" cy="4440713"/>
            <a:chOff x="221554" y="1218239"/>
            <a:chExt cx="6254863" cy="4440713"/>
          </a:xfrm>
        </p:grpSpPr>
        <p:grpSp>
          <p:nvGrpSpPr>
            <p:cNvPr id="13" name="Group 12"/>
            <p:cNvGrpSpPr/>
            <p:nvPr/>
          </p:nvGrpSpPr>
          <p:grpSpPr>
            <a:xfrm>
              <a:off x="221554" y="2860319"/>
              <a:ext cx="1472766" cy="688566"/>
              <a:chOff x="1325477" y="2054634"/>
              <a:chExt cx="1472766" cy="688566"/>
            </a:xfrm>
          </p:grpSpPr>
          <p:sp>
            <p:nvSpPr>
              <p:cNvPr id="14" name="Rounded Rectangle 13"/>
              <p:cNvSpPr/>
              <p:nvPr/>
            </p:nvSpPr>
            <p:spPr>
              <a:xfrm>
                <a:off x="1325477" y="2054634"/>
                <a:ext cx="1472766" cy="68856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5" name="TextBox 14"/>
              <p:cNvSpPr txBox="1"/>
              <p:nvPr/>
            </p:nvSpPr>
            <p:spPr>
              <a:xfrm>
                <a:off x="1325477" y="2248857"/>
                <a:ext cx="1472766" cy="323165"/>
              </a:xfrm>
              <a:prstGeom prst="rect">
                <a:avLst/>
              </a:prstGeom>
              <a:noFill/>
            </p:spPr>
            <p:txBody>
              <a:bodyPr wrap="square" rtlCol="0">
                <a:spAutoFit/>
              </a:bodyPr>
              <a:lstStyle/>
              <a:p>
                <a:pPr algn="ctr"/>
                <a:r>
                  <a:rPr lang="en-US" sz="1500" b="1" dirty="0" smtClean="0">
                    <a:solidFill>
                      <a:sysClr val="windowText" lastClr="000000"/>
                    </a:solidFill>
                  </a:rPr>
                  <a:t>INITIALIZATION</a:t>
                </a:r>
                <a:endParaRPr lang="en-US" sz="1500" b="1" dirty="0">
                  <a:solidFill>
                    <a:sysClr val="windowText" lastClr="000000"/>
                  </a:solidFill>
                </a:endParaRPr>
              </a:p>
            </p:txBody>
          </p:sp>
        </p:grpSp>
        <p:grpSp>
          <p:nvGrpSpPr>
            <p:cNvPr id="55" name="Group 54"/>
            <p:cNvGrpSpPr/>
            <p:nvPr/>
          </p:nvGrpSpPr>
          <p:grpSpPr>
            <a:xfrm>
              <a:off x="661101" y="1218239"/>
              <a:ext cx="5815316" cy="4440713"/>
              <a:chOff x="661101" y="1218239"/>
              <a:chExt cx="5815316" cy="4440713"/>
            </a:xfrm>
          </p:grpSpPr>
          <p:grpSp>
            <p:nvGrpSpPr>
              <p:cNvPr id="12" name="Group 11"/>
              <p:cNvGrpSpPr/>
              <p:nvPr/>
            </p:nvGrpSpPr>
            <p:grpSpPr>
              <a:xfrm>
                <a:off x="1082857" y="1218239"/>
                <a:ext cx="1472766" cy="688566"/>
                <a:chOff x="1325477" y="2054634"/>
                <a:chExt cx="1472766" cy="688566"/>
              </a:xfrm>
            </p:grpSpPr>
            <p:sp>
              <p:nvSpPr>
                <p:cNvPr id="11" name="Rounded Rectangle 10"/>
                <p:cNvSpPr/>
                <p:nvPr/>
              </p:nvSpPr>
              <p:spPr>
                <a:xfrm>
                  <a:off x="1325477" y="2054634"/>
                  <a:ext cx="1472766" cy="68856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0" name="TextBox 9"/>
                <p:cNvSpPr txBox="1"/>
                <p:nvPr/>
              </p:nvSpPr>
              <p:spPr>
                <a:xfrm>
                  <a:off x="1461619" y="2214251"/>
                  <a:ext cx="1200482" cy="369332"/>
                </a:xfrm>
                <a:prstGeom prst="rect">
                  <a:avLst/>
                </a:prstGeom>
                <a:noFill/>
              </p:spPr>
              <p:txBody>
                <a:bodyPr wrap="square" rtlCol="0">
                  <a:spAutoFit/>
                </a:bodyPr>
                <a:lstStyle/>
                <a:p>
                  <a:pPr algn="ctr"/>
                  <a:r>
                    <a:rPr lang="en-US" b="1" dirty="0" smtClean="0">
                      <a:solidFill>
                        <a:sysClr val="windowText" lastClr="000000"/>
                      </a:solidFill>
                    </a:rPr>
                    <a:t>OFF</a:t>
                  </a:r>
                  <a:endParaRPr lang="en-US" b="1" dirty="0">
                    <a:solidFill>
                      <a:sysClr val="windowText" lastClr="000000"/>
                    </a:solidFill>
                  </a:endParaRPr>
                </a:p>
              </p:txBody>
            </p:sp>
          </p:grpSp>
          <p:grpSp>
            <p:nvGrpSpPr>
              <p:cNvPr id="16" name="Group 15"/>
              <p:cNvGrpSpPr/>
              <p:nvPr/>
            </p:nvGrpSpPr>
            <p:grpSpPr>
              <a:xfrm>
                <a:off x="2095488" y="4970386"/>
                <a:ext cx="1472766" cy="688566"/>
                <a:chOff x="391918" y="2468570"/>
                <a:chExt cx="1472766" cy="688566"/>
              </a:xfrm>
            </p:grpSpPr>
            <p:sp>
              <p:nvSpPr>
                <p:cNvPr id="17" name="Rounded Rectangle 16"/>
                <p:cNvSpPr/>
                <p:nvPr/>
              </p:nvSpPr>
              <p:spPr>
                <a:xfrm>
                  <a:off x="391918" y="2468570"/>
                  <a:ext cx="1472766" cy="68856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8" name="TextBox 17"/>
                <p:cNvSpPr txBox="1"/>
                <p:nvPr/>
              </p:nvSpPr>
              <p:spPr>
                <a:xfrm>
                  <a:off x="528060" y="2628187"/>
                  <a:ext cx="1200482" cy="369332"/>
                </a:xfrm>
                <a:prstGeom prst="rect">
                  <a:avLst/>
                </a:prstGeom>
                <a:noFill/>
              </p:spPr>
              <p:txBody>
                <a:bodyPr wrap="square" rtlCol="0">
                  <a:spAutoFit/>
                </a:bodyPr>
                <a:lstStyle/>
                <a:p>
                  <a:pPr algn="ctr"/>
                  <a:r>
                    <a:rPr lang="en-US" b="1" dirty="0" smtClean="0">
                      <a:solidFill>
                        <a:sysClr val="windowText" lastClr="000000"/>
                      </a:solidFill>
                    </a:rPr>
                    <a:t>READY</a:t>
                  </a:r>
                  <a:endParaRPr lang="en-US" b="1" dirty="0">
                    <a:solidFill>
                      <a:sysClr val="windowText" lastClr="000000"/>
                    </a:solidFill>
                  </a:endParaRPr>
                </a:p>
              </p:txBody>
            </p:sp>
          </p:grpSp>
          <p:grpSp>
            <p:nvGrpSpPr>
              <p:cNvPr id="19" name="Group 18"/>
              <p:cNvGrpSpPr/>
              <p:nvPr/>
            </p:nvGrpSpPr>
            <p:grpSpPr>
              <a:xfrm>
                <a:off x="5003651" y="4192056"/>
                <a:ext cx="1472766" cy="688566"/>
                <a:chOff x="1248117" y="2378806"/>
                <a:chExt cx="1472766" cy="688566"/>
              </a:xfrm>
            </p:grpSpPr>
            <p:sp>
              <p:nvSpPr>
                <p:cNvPr id="20" name="Rounded Rectangle 19"/>
                <p:cNvSpPr/>
                <p:nvPr/>
              </p:nvSpPr>
              <p:spPr>
                <a:xfrm>
                  <a:off x="1248117" y="2378806"/>
                  <a:ext cx="1472766" cy="68856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1" name="TextBox 20"/>
                <p:cNvSpPr txBox="1"/>
                <p:nvPr/>
              </p:nvSpPr>
              <p:spPr>
                <a:xfrm>
                  <a:off x="1248117" y="2538423"/>
                  <a:ext cx="1472766" cy="369332"/>
                </a:xfrm>
                <a:prstGeom prst="rect">
                  <a:avLst/>
                </a:prstGeom>
                <a:noFill/>
              </p:spPr>
              <p:txBody>
                <a:bodyPr wrap="square" rtlCol="0">
                  <a:spAutoFit/>
                </a:bodyPr>
                <a:lstStyle/>
                <a:p>
                  <a:pPr algn="ctr"/>
                  <a:r>
                    <a:rPr lang="en-US" b="1" dirty="0" smtClean="0">
                      <a:solidFill>
                        <a:sysClr val="windowText" lastClr="000000"/>
                      </a:solidFill>
                    </a:rPr>
                    <a:t>PROCESSING</a:t>
                  </a:r>
                  <a:endParaRPr lang="en-US" b="1" dirty="0">
                    <a:solidFill>
                      <a:sysClr val="windowText" lastClr="000000"/>
                    </a:solidFill>
                  </a:endParaRPr>
                </a:p>
              </p:txBody>
            </p:sp>
          </p:grpSp>
          <p:grpSp>
            <p:nvGrpSpPr>
              <p:cNvPr id="22" name="Group 21"/>
              <p:cNvGrpSpPr/>
              <p:nvPr/>
            </p:nvGrpSpPr>
            <p:grpSpPr>
              <a:xfrm>
                <a:off x="3551928" y="2012657"/>
                <a:ext cx="1472766" cy="688566"/>
                <a:chOff x="1037111" y="1895538"/>
                <a:chExt cx="1472766" cy="688566"/>
              </a:xfrm>
            </p:grpSpPr>
            <p:sp>
              <p:nvSpPr>
                <p:cNvPr id="23" name="Rounded Rectangle 22"/>
                <p:cNvSpPr/>
                <p:nvPr/>
              </p:nvSpPr>
              <p:spPr>
                <a:xfrm>
                  <a:off x="1037111" y="1895538"/>
                  <a:ext cx="1472766" cy="68856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4" name="TextBox 23"/>
                <p:cNvSpPr txBox="1"/>
                <p:nvPr/>
              </p:nvSpPr>
              <p:spPr>
                <a:xfrm>
                  <a:off x="1173253" y="2055155"/>
                  <a:ext cx="1200482" cy="369332"/>
                </a:xfrm>
                <a:prstGeom prst="rect">
                  <a:avLst/>
                </a:prstGeom>
                <a:noFill/>
              </p:spPr>
              <p:txBody>
                <a:bodyPr wrap="square" rtlCol="0">
                  <a:spAutoFit/>
                </a:bodyPr>
                <a:lstStyle/>
                <a:p>
                  <a:pPr algn="ctr"/>
                  <a:r>
                    <a:rPr lang="en-US" b="1" dirty="0" smtClean="0">
                      <a:solidFill>
                        <a:sysClr val="windowText" lastClr="000000"/>
                      </a:solidFill>
                    </a:rPr>
                    <a:t>STANDBY</a:t>
                  </a:r>
                  <a:endParaRPr lang="en-US" b="1" dirty="0">
                    <a:solidFill>
                      <a:sysClr val="windowText" lastClr="000000"/>
                    </a:solidFill>
                  </a:endParaRPr>
                </a:p>
              </p:txBody>
            </p:sp>
          </p:grpSp>
          <p:cxnSp>
            <p:nvCxnSpPr>
              <p:cNvPr id="26" name="Curved Connector 25"/>
              <p:cNvCxnSpPr>
                <a:stCxn id="11" idx="2"/>
                <a:endCxn id="14" idx="0"/>
              </p:cNvCxnSpPr>
              <p:nvPr/>
            </p:nvCxnSpPr>
            <p:spPr>
              <a:xfrm rot="5400000">
                <a:off x="911832" y="1952911"/>
                <a:ext cx="953514" cy="861303"/>
              </a:xfrm>
              <a:prstGeom prst="curved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5" idx="3"/>
                <a:endCxn id="23" idx="1"/>
              </p:cNvCxnSpPr>
              <p:nvPr/>
            </p:nvCxnSpPr>
            <p:spPr>
              <a:xfrm flipV="1">
                <a:off x="1694320" y="2356940"/>
                <a:ext cx="1857608" cy="859185"/>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23" idx="3"/>
                <a:endCxn id="20" idx="0"/>
              </p:cNvCxnSpPr>
              <p:nvPr/>
            </p:nvCxnSpPr>
            <p:spPr>
              <a:xfrm>
                <a:off x="5024694" y="2356940"/>
                <a:ext cx="715340" cy="1835116"/>
              </a:xfrm>
              <a:prstGeom prst="curved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20" idx="2"/>
                <a:endCxn id="17" idx="3"/>
              </p:cNvCxnSpPr>
              <p:nvPr/>
            </p:nvCxnSpPr>
            <p:spPr>
              <a:xfrm rot="5400000">
                <a:off x="4437121" y="4011755"/>
                <a:ext cx="434047" cy="2171780"/>
              </a:xfrm>
              <a:prstGeom prst="curved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17" idx="0"/>
                <a:endCxn id="23" idx="2"/>
              </p:cNvCxnSpPr>
              <p:nvPr/>
            </p:nvCxnSpPr>
            <p:spPr>
              <a:xfrm rot="5400000" flipH="1" flipV="1">
                <a:off x="2425510" y="3107585"/>
                <a:ext cx="2269163" cy="1456440"/>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rot="20092512">
                <a:off x="661101" y="2125446"/>
                <a:ext cx="1115796" cy="307777"/>
              </a:xfrm>
              <a:prstGeom prst="rect">
                <a:avLst/>
              </a:prstGeom>
              <a:noFill/>
            </p:spPr>
            <p:txBody>
              <a:bodyPr wrap="square" rtlCol="0">
                <a:spAutoFit/>
              </a:bodyPr>
              <a:lstStyle/>
              <a:p>
                <a:r>
                  <a:rPr lang="en-US" sz="1400" dirty="0" smtClean="0">
                    <a:solidFill>
                      <a:schemeClr val="tx1">
                        <a:lumMod val="75000"/>
                      </a:schemeClr>
                    </a:solidFill>
                  </a:rPr>
                  <a:t>*Power Up*</a:t>
                </a:r>
                <a:endParaRPr lang="en-US" sz="1400" dirty="0">
                  <a:solidFill>
                    <a:schemeClr val="tx1">
                      <a:lumMod val="75000"/>
                    </a:schemeClr>
                  </a:solidFill>
                </a:endParaRPr>
              </a:p>
            </p:txBody>
          </p:sp>
          <p:sp>
            <p:nvSpPr>
              <p:cNvPr id="51" name="TextBox 50"/>
              <p:cNvSpPr txBox="1"/>
              <p:nvPr/>
            </p:nvSpPr>
            <p:spPr>
              <a:xfrm rot="19631814">
                <a:off x="1694586" y="2907482"/>
                <a:ext cx="2047761" cy="307777"/>
              </a:xfrm>
              <a:prstGeom prst="rect">
                <a:avLst/>
              </a:prstGeom>
              <a:noFill/>
            </p:spPr>
            <p:txBody>
              <a:bodyPr wrap="square" rtlCol="0">
                <a:spAutoFit/>
              </a:bodyPr>
              <a:lstStyle/>
              <a:p>
                <a:r>
                  <a:rPr lang="en-US" sz="1400" dirty="0" smtClean="0">
                    <a:solidFill>
                      <a:schemeClr val="tx1">
                        <a:lumMod val="75000"/>
                      </a:schemeClr>
                    </a:solidFill>
                  </a:rPr>
                  <a:t>*Initialization Complete*</a:t>
                </a:r>
                <a:endParaRPr lang="en-US" sz="1400" dirty="0">
                  <a:solidFill>
                    <a:schemeClr val="tx1">
                      <a:lumMod val="75000"/>
                    </a:schemeClr>
                  </a:solidFill>
                </a:endParaRPr>
              </a:p>
            </p:txBody>
          </p:sp>
          <p:sp>
            <p:nvSpPr>
              <p:cNvPr id="52" name="TextBox 51"/>
              <p:cNvSpPr txBox="1"/>
              <p:nvPr/>
            </p:nvSpPr>
            <p:spPr>
              <a:xfrm rot="4451115">
                <a:off x="4984572" y="3210353"/>
                <a:ext cx="1761218" cy="307777"/>
              </a:xfrm>
              <a:prstGeom prst="rect">
                <a:avLst/>
              </a:prstGeom>
              <a:noFill/>
            </p:spPr>
            <p:txBody>
              <a:bodyPr wrap="square" rtlCol="0">
                <a:spAutoFit/>
              </a:bodyPr>
              <a:lstStyle/>
              <a:p>
                <a:r>
                  <a:rPr lang="en-US" sz="1400" dirty="0" smtClean="0">
                    <a:solidFill>
                      <a:schemeClr val="tx1">
                        <a:lumMod val="75000"/>
                      </a:schemeClr>
                    </a:solidFill>
                  </a:rPr>
                  <a:t>*Data Received*</a:t>
                </a:r>
                <a:endParaRPr lang="en-US" sz="1400" dirty="0">
                  <a:solidFill>
                    <a:schemeClr val="tx1">
                      <a:lumMod val="75000"/>
                    </a:schemeClr>
                  </a:solidFill>
                </a:endParaRPr>
              </a:p>
            </p:txBody>
          </p:sp>
          <p:sp>
            <p:nvSpPr>
              <p:cNvPr id="53" name="TextBox 52"/>
              <p:cNvSpPr txBox="1"/>
              <p:nvPr/>
            </p:nvSpPr>
            <p:spPr>
              <a:xfrm rot="20902729">
                <a:off x="4017681" y="5183642"/>
                <a:ext cx="1796702" cy="307777"/>
              </a:xfrm>
              <a:prstGeom prst="rect">
                <a:avLst/>
              </a:prstGeom>
              <a:noFill/>
            </p:spPr>
            <p:txBody>
              <a:bodyPr wrap="square" rtlCol="0">
                <a:spAutoFit/>
              </a:bodyPr>
              <a:lstStyle/>
              <a:p>
                <a:r>
                  <a:rPr lang="en-US" sz="1400" dirty="0" smtClean="0">
                    <a:solidFill>
                      <a:schemeClr val="tx1">
                        <a:lumMod val="75000"/>
                      </a:schemeClr>
                    </a:solidFill>
                  </a:rPr>
                  <a:t>*Command Finalized*</a:t>
                </a:r>
                <a:endParaRPr lang="en-US" sz="1400" dirty="0">
                  <a:solidFill>
                    <a:schemeClr val="tx1">
                      <a:lumMod val="75000"/>
                    </a:schemeClr>
                  </a:solidFill>
                </a:endParaRPr>
              </a:p>
            </p:txBody>
          </p:sp>
          <p:sp>
            <p:nvSpPr>
              <p:cNvPr id="54" name="TextBox 53"/>
              <p:cNvSpPr txBox="1"/>
              <p:nvPr/>
            </p:nvSpPr>
            <p:spPr>
              <a:xfrm rot="19119737">
                <a:off x="3058605" y="3661368"/>
                <a:ext cx="1796702" cy="307777"/>
              </a:xfrm>
              <a:prstGeom prst="rect">
                <a:avLst/>
              </a:prstGeom>
              <a:noFill/>
            </p:spPr>
            <p:txBody>
              <a:bodyPr wrap="square" rtlCol="0">
                <a:spAutoFit/>
              </a:bodyPr>
              <a:lstStyle/>
              <a:p>
                <a:r>
                  <a:rPr lang="en-US" sz="1400" dirty="0" smtClean="0">
                    <a:solidFill>
                      <a:schemeClr val="tx1">
                        <a:lumMod val="75000"/>
                      </a:schemeClr>
                    </a:solidFill>
                  </a:rPr>
                  <a:t>*Command Sent*</a:t>
                </a:r>
                <a:endParaRPr lang="en-US" sz="1400" dirty="0">
                  <a:solidFill>
                    <a:schemeClr val="tx1">
                      <a:lumMod val="75000"/>
                    </a:schemeClr>
                  </a:solidFill>
                </a:endParaRPr>
              </a:p>
            </p:txBody>
          </p:sp>
        </p:grpSp>
      </p:grpSp>
      <p:sp>
        <p:nvSpPr>
          <p:cNvPr id="73" name="Flowchart: Alternate Process 72"/>
          <p:cNvSpPr/>
          <p:nvPr/>
        </p:nvSpPr>
        <p:spPr>
          <a:xfrm>
            <a:off x="6890509" y="1203138"/>
            <a:ext cx="4566345" cy="5056204"/>
          </a:xfrm>
          <a:prstGeom prst="flowChartAlternateProcess">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u="sng" dirty="0">
                <a:solidFill>
                  <a:schemeClr val="bg1"/>
                </a:solidFill>
              </a:rPr>
              <a:t>INITIALIZATION</a:t>
            </a:r>
            <a:endParaRPr lang="en-US" sz="1700" u="sng" dirty="0">
              <a:solidFill>
                <a:schemeClr val="bg1"/>
              </a:solidFill>
            </a:endParaRPr>
          </a:p>
          <a:p>
            <a:pPr marL="285750" indent="-285750">
              <a:buFont typeface="Arial" panose="020B0604020202020204" pitchFamily="34" charset="0"/>
              <a:buChar char="•"/>
            </a:pPr>
            <a:r>
              <a:rPr lang="en-US" sz="1700" dirty="0">
                <a:solidFill>
                  <a:schemeClr val="bg1"/>
                </a:solidFill>
              </a:rPr>
              <a:t>Establish Connection to external hardware interfaces</a:t>
            </a:r>
          </a:p>
          <a:p>
            <a:pPr marL="285750" indent="-285750">
              <a:buFont typeface="Arial" panose="020B0604020202020204" pitchFamily="34" charset="0"/>
              <a:buChar char="•"/>
            </a:pPr>
            <a:r>
              <a:rPr lang="en-US" sz="1700" dirty="0">
                <a:solidFill>
                  <a:schemeClr val="bg1"/>
                </a:solidFill>
              </a:rPr>
              <a:t>Generate/Send SSVEP RVS Frequencies</a:t>
            </a:r>
          </a:p>
          <a:p>
            <a:pPr marL="285750" indent="-285750">
              <a:buFont typeface="Arial" panose="020B0604020202020204" pitchFamily="34" charset="0"/>
              <a:buChar char="•"/>
            </a:pPr>
            <a:r>
              <a:rPr lang="en-US" sz="1700" dirty="0">
                <a:solidFill>
                  <a:schemeClr val="bg1"/>
                </a:solidFill>
              </a:rPr>
              <a:t>Establish Telemetry Interface</a:t>
            </a:r>
          </a:p>
          <a:p>
            <a:r>
              <a:rPr lang="en-US" sz="1700" b="1" u="sng" dirty="0">
                <a:solidFill>
                  <a:schemeClr val="bg1"/>
                </a:solidFill>
              </a:rPr>
              <a:t>STANDBY</a:t>
            </a:r>
            <a:endParaRPr lang="en-US" sz="1700" u="sng" dirty="0">
              <a:solidFill>
                <a:schemeClr val="bg1"/>
              </a:solidFill>
            </a:endParaRPr>
          </a:p>
          <a:p>
            <a:pPr marL="285750" indent="-285750">
              <a:buFont typeface="Arial" panose="020B0604020202020204" pitchFamily="34" charset="0"/>
              <a:buChar char="•"/>
            </a:pPr>
            <a:r>
              <a:rPr lang="en-US" sz="1700" dirty="0">
                <a:solidFill>
                  <a:schemeClr val="bg1"/>
                </a:solidFill>
              </a:rPr>
              <a:t>Wait for EEG Data or Remote Commands</a:t>
            </a:r>
          </a:p>
          <a:p>
            <a:pPr marL="285750" indent="-285750">
              <a:buFont typeface="Arial" panose="020B0604020202020204" pitchFamily="34" charset="0"/>
              <a:buChar char="•"/>
            </a:pPr>
            <a:r>
              <a:rPr lang="en-US" sz="1700" dirty="0">
                <a:solidFill>
                  <a:schemeClr val="bg1"/>
                </a:solidFill>
              </a:rPr>
              <a:t>Transmit Telemetry to BRS Processing</a:t>
            </a:r>
          </a:p>
          <a:p>
            <a:r>
              <a:rPr lang="en-US" sz="1700" b="1" u="sng" dirty="0">
                <a:solidFill>
                  <a:schemeClr val="bg1"/>
                </a:solidFill>
              </a:rPr>
              <a:t>PROCESSING</a:t>
            </a:r>
            <a:endParaRPr lang="en-US" sz="1700" u="sng" dirty="0">
              <a:solidFill>
                <a:schemeClr val="bg1"/>
              </a:solidFill>
            </a:endParaRPr>
          </a:p>
          <a:p>
            <a:pPr marL="285750" indent="-285750">
              <a:buFont typeface="Arial" panose="020B0604020202020204" pitchFamily="34" charset="0"/>
              <a:buChar char="•"/>
            </a:pPr>
            <a:r>
              <a:rPr lang="en-US" sz="1700" dirty="0">
                <a:solidFill>
                  <a:schemeClr val="bg1"/>
                </a:solidFill>
              </a:rPr>
              <a:t>Perform Filtering/Signal Processing on EEG Data</a:t>
            </a:r>
          </a:p>
          <a:p>
            <a:pPr marL="285750" indent="-285750">
              <a:buFont typeface="Arial" panose="020B0604020202020204" pitchFamily="34" charset="0"/>
              <a:buChar char="•"/>
            </a:pPr>
            <a:r>
              <a:rPr lang="en-US" sz="1700" dirty="0">
                <a:solidFill>
                  <a:schemeClr val="bg1"/>
                </a:solidFill>
              </a:rPr>
              <a:t>Decide Final Power Chair Command from all Received Data</a:t>
            </a:r>
          </a:p>
          <a:p>
            <a:r>
              <a:rPr lang="en-US" sz="1700" b="1" u="sng" dirty="0">
                <a:solidFill>
                  <a:schemeClr val="bg1"/>
                </a:solidFill>
              </a:rPr>
              <a:t>READY</a:t>
            </a:r>
            <a:endParaRPr lang="en-US" sz="1700" u="sng" dirty="0">
              <a:solidFill>
                <a:schemeClr val="bg1"/>
              </a:solidFill>
            </a:endParaRPr>
          </a:p>
          <a:p>
            <a:pPr marL="285750" indent="-285750">
              <a:buFont typeface="Arial" panose="020B0604020202020204" pitchFamily="34" charset="0"/>
              <a:buChar char="•"/>
            </a:pPr>
            <a:r>
              <a:rPr lang="en-US" sz="1700" dirty="0">
                <a:solidFill>
                  <a:schemeClr val="bg1"/>
                </a:solidFill>
              </a:rPr>
              <a:t>Send Power Chair Command to Power Chair Controller via Serial UART Interface</a:t>
            </a:r>
          </a:p>
          <a:p>
            <a:pPr marL="285750" indent="-285750">
              <a:buFont typeface="Arial" panose="020B0604020202020204" pitchFamily="34" charset="0"/>
              <a:buChar char="•"/>
            </a:pPr>
            <a:r>
              <a:rPr lang="en-US" sz="1700" dirty="0">
                <a:solidFill>
                  <a:schemeClr val="bg1"/>
                </a:solidFill>
              </a:rPr>
              <a:t>Revert back to STANDBY</a:t>
            </a:r>
          </a:p>
        </p:txBody>
      </p:sp>
      <p:sp>
        <p:nvSpPr>
          <p:cNvPr id="31" name="TextBox 30"/>
          <p:cNvSpPr txBox="1"/>
          <p:nvPr/>
        </p:nvSpPr>
        <p:spPr>
          <a:xfrm>
            <a:off x="7802251" y="6323845"/>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rPr>
              <a:t>Rafael Arvelo</a:t>
            </a:r>
            <a:endParaRPr lang="en-US" sz="2800" dirty="0">
              <a:solidFill>
                <a:schemeClr val="tx2">
                  <a:lumMod val="50000"/>
                  <a:lumOff val="50000"/>
                </a:schemeClr>
              </a:solidFill>
              <a:latin typeface="+mn-lt"/>
              <a:cs typeface="+mn-cs"/>
            </a:endParaRPr>
          </a:p>
        </p:txBody>
      </p:sp>
    </p:spTree>
    <p:extLst>
      <p:ext uri="{BB962C8B-B14F-4D97-AF65-F5344CB8AC3E}">
        <p14:creationId xmlns:p14="http://schemas.microsoft.com/office/powerpoint/2010/main" val="2264146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Development Environment</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6" name="TextBox 5"/>
          <p:cNvSpPr txBox="1"/>
          <p:nvPr/>
        </p:nvSpPr>
        <p:spPr>
          <a:xfrm>
            <a:off x="7993811" y="6211018"/>
            <a:ext cx="4179887" cy="523220"/>
          </a:xfrm>
          <a:prstGeom prst="rect">
            <a:avLst/>
          </a:prstGeom>
          <a:noFill/>
        </p:spPr>
        <p:txBody>
          <a:bodyPr anchor="t">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Rafael Arvelo</a:t>
            </a:r>
          </a:p>
        </p:txBody>
      </p:sp>
      <p:sp>
        <p:nvSpPr>
          <p:cNvPr id="12" name="TextBox 11"/>
          <p:cNvSpPr txBox="1"/>
          <p:nvPr/>
        </p:nvSpPr>
        <p:spPr>
          <a:xfrm>
            <a:off x="1406462" y="1529361"/>
            <a:ext cx="6079940" cy="4524315"/>
          </a:xfrm>
          <a:prstGeom prst="rect">
            <a:avLst/>
          </a:prstGeom>
          <a:noFill/>
        </p:spPr>
        <p:txBody>
          <a:bodyPr wrap="square" rtlCol="0">
            <a:spAutoFit/>
          </a:bodyPr>
          <a:lstStyle/>
          <a:p>
            <a:r>
              <a:rPr lang="en-US" sz="2400" b="1" cap="all" dirty="0" smtClean="0"/>
              <a:t>Android studio</a:t>
            </a:r>
            <a:endParaRPr lang="en-US" sz="2400" b="1" cap="all" dirty="0"/>
          </a:p>
          <a:p>
            <a:pPr marL="457200" indent="-457200">
              <a:buFont typeface="Arial" panose="020B0604020202020204" pitchFamily="34" charset="0"/>
              <a:buChar char="•"/>
            </a:pPr>
            <a:r>
              <a:rPr lang="en-US" sz="2400" dirty="0" smtClean="0"/>
              <a:t>Powerful Debugger</a:t>
            </a:r>
          </a:p>
          <a:p>
            <a:pPr marL="457200" indent="-457200">
              <a:buFont typeface="Arial" panose="020B0604020202020204" pitchFamily="34" charset="0"/>
              <a:buChar char="•"/>
            </a:pPr>
            <a:r>
              <a:rPr lang="en-US" sz="2400" dirty="0" smtClean="0"/>
              <a:t>Great UI Framework and API</a:t>
            </a:r>
          </a:p>
          <a:p>
            <a:endParaRPr lang="en-US" sz="2400" dirty="0" smtClean="0"/>
          </a:p>
          <a:p>
            <a:r>
              <a:rPr lang="en-US" sz="2400" b="1" cap="all" dirty="0" smtClean="0"/>
              <a:t>Code Composer studio</a:t>
            </a:r>
            <a:endParaRPr lang="en-US" sz="2400" dirty="0" smtClean="0"/>
          </a:p>
          <a:p>
            <a:pPr marL="457200" indent="-457200">
              <a:buFont typeface="Arial" panose="020B0604020202020204" pitchFamily="34" charset="0"/>
              <a:buChar char="•"/>
            </a:pPr>
            <a:r>
              <a:rPr lang="en-US" sz="2400" dirty="0" smtClean="0"/>
              <a:t>Excellent Tool Suite for TI Microcontrollers</a:t>
            </a:r>
          </a:p>
          <a:p>
            <a:pPr marL="457200" indent="-457200">
              <a:buFont typeface="Arial" panose="020B0604020202020204" pitchFamily="34" charset="0"/>
              <a:buChar char="•"/>
            </a:pPr>
            <a:r>
              <a:rPr lang="en-US" sz="2400" dirty="0" smtClean="0"/>
              <a:t>Intuitive, Customizable IDE</a:t>
            </a:r>
          </a:p>
          <a:p>
            <a:endParaRPr lang="en-US" sz="2400" dirty="0"/>
          </a:p>
          <a:p>
            <a:r>
              <a:rPr lang="en-US" sz="2400" b="1" cap="all" dirty="0" smtClean="0"/>
              <a:t>Qt</a:t>
            </a:r>
          </a:p>
          <a:p>
            <a:pPr marL="342900" indent="-342900">
              <a:buFont typeface="Arial" panose="020B0604020202020204" pitchFamily="34" charset="0"/>
              <a:buChar char="•"/>
            </a:pPr>
            <a:r>
              <a:rPr lang="en-US" sz="2400" dirty="0" smtClean="0"/>
              <a:t>Cross-Platform</a:t>
            </a:r>
          </a:p>
          <a:p>
            <a:pPr marL="342900" indent="-342900">
              <a:buFont typeface="Arial" panose="020B0604020202020204" pitchFamily="34" charset="0"/>
              <a:buChar char="•"/>
            </a:pPr>
            <a:r>
              <a:rPr lang="en-US" sz="2400" dirty="0" smtClean="0"/>
              <a:t>Small Learning Curve, Uses C++</a:t>
            </a:r>
          </a:p>
          <a:p>
            <a:pPr marL="342900" indent="-342900">
              <a:buFont typeface="Arial" panose="020B0604020202020204" pitchFamily="34" charset="0"/>
              <a:buChar char="•"/>
            </a:pPr>
            <a:r>
              <a:rPr lang="en-US" sz="2400" dirty="0" smtClean="0"/>
              <a:t>Quick Import of Libraries</a:t>
            </a:r>
            <a:endParaRPr lang="en-US" sz="2400" b="1" cap="all" dirty="0"/>
          </a:p>
        </p:txBody>
      </p:sp>
      <p:pic>
        <p:nvPicPr>
          <p:cNvPr id="13" name="Picture 12"/>
          <p:cNvPicPr>
            <a:picLocks noChangeAspect="1"/>
          </p:cNvPicPr>
          <p:nvPr/>
        </p:nvPicPr>
        <p:blipFill>
          <a:blip r:embed="rId3"/>
          <a:stretch>
            <a:fillRect/>
          </a:stretch>
        </p:blipFill>
        <p:spPr>
          <a:xfrm>
            <a:off x="7486402" y="3905021"/>
            <a:ext cx="1576870" cy="1858726"/>
          </a:xfrm>
          <a:prstGeom prst="rect">
            <a:avLst/>
          </a:prstGeom>
        </p:spPr>
      </p:pic>
      <p:pic>
        <p:nvPicPr>
          <p:cNvPr id="3074" name="Picture 2" descr="https://dev.ti.com/images/ccscube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1293" y="4065552"/>
            <a:ext cx="1537665" cy="15376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ivix.com/uploads/blog_pics/Android-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4661" y="1529361"/>
            <a:ext cx="2145465" cy="214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338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a:ln>
                  <a:solidFill>
                    <a:schemeClr val="bg1"/>
                  </a:solidFill>
                </a:ln>
                <a:ea typeface="Arial Unicode MS" panose="020B0604020202020204" pitchFamily="34" charset="-128"/>
                <a:cs typeface="Times New Roman" panose="02020603050405020304" pitchFamily="18" charset="0"/>
              </a:rPr>
              <a:t>S.S.V.E.P.</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3220"/>
          </a:xfrm>
          <a:prstGeom prst="rect">
            <a:avLst/>
          </a:prstGeom>
          <a:noFill/>
        </p:spPr>
        <p:txBody>
          <a:bodyPr anchor="t">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Cameron Johnson</a:t>
            </a:r>
          </a:p>
        </p:txBody>
      </p:sp>
      <p:sp>
        <p:nvSpPr>
          <p:cNvPr id="3" name="TextBox 2"/>
          <p:cNvSpPr txBox="1"/>
          <p:nvPr/>
        </p:nvSpPr>
        <p:spPr>
          <a:xfrm>
            <a:off x="2897324" y="863544"/>
            <a:ext cx="7097125" cy="584200"/>
          </a:xfrm>
          <a:prstGeom prst="rect">
            <a:avLst/>
          </a:prstGeom>
          <a:noFill/>
        </p:spPr>
        <p:txBody>
          <a:bodyPr wrap="square" rtlCol="0" anchor="t">
            <a:spAutoFit/>
          </a:bodyPr>
          <a:lstStyle/>
          <a:p>
            <a:r>
              <a:rPr lang="en-US" sz="3200" b="1">
                <a:ln>
                  <a:solidFill>
                    <a:schemeClr val="bg1"/>
                  </a:solidFill>
                </a:ln>
              </a:rPr>
              <a:t>Steady State Visually Evoked Potentials</a:t>
            </a:r>
            <a:endParaRPr lang="en-US" sz="3200" dirty="0">
              <a:ln>
                <a:solidFill>
                  <a:schemeClr val="bg1"/>
                </a:solidFill>
              </a:ln>
            </a:endParaRPr>
          </a:p>
        </p:txBody>
      </p:sp>
      <p:grpSp>
        <p:nvGrpSpPr>
          <p:cNvPr id="20" name="Group 19"/>
          <p:cNvGrpSpPr/>
          <p:nvPr/>
        </p:nvGrpSpPr>
        <p:grpSpPr>
          <a:xfrm>
            <a:off x="934779" y="1420302"/>
            <a:ext cx="10576442" cy="2081279"/>
            <a:chOff x="222704" y="2026003"/>
            <a:chExt cx="10576442" cy="2081279"/>
          </a:xfrm>
        </p:grpSpPr>
        <p:sp>
          <p:nvSpPr>
            <p:cNvPr id="4" name="Rectangle 3"/>
            <p:cNvSpPr/>
            <p:nvPr/>
          </p:nvSpPr>
          <p:spPr>
            <a:xfrm>
              <a:off x="222704" y="2059757"/>
              <a:ext cx="1975064" cy="203454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Recorded EEG voltages</a:t>
              </a:r>
              <a:endParaRPr lang="en-US" sz="2000" dirty="0">
                <a:solidFill>
                  <a:schemeClr val="bg1"/>
                </a:solidFill>
              </a:endParaRPr>
            </a:p>
          </p:txBody>
        </p:sp>
        <p:cxnSp>
          <p:nvCxnSpPr>
            <p:cNvPr id="12" name="Straight Arrow Connector 11"/>
            <p:cNvCxnSpPr>
              <a:stCxn id="4" idx="3"/>
            </p:cNvCxnSpPr>
            <p:nvPr/>
          </p:nvCxnSpPr>
          <p:spPr>
            <a:xfrm flipV="1">
              <a:off x="2197768" y="3064042"/>
              <a:ext cx="946485" cy="12985"/>
            </a:xfrm>
            <a:prstGeom prst="straightConnector1">
              <a:avLst/>
            </a:prstGeom>
            <a:ln w="825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144253" y="2046772"/>
              <a:ext cx="1975064" cy="203454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Signal Conditioning</a:t>
              </a:r>
              <a:endParaRPr lang="en-US" sz="2000" dirty="0">
                <a:solidFill>
                  <a:schemeClr val="bg1"/>
                </a:solidFill>
              </a:endParaRPr>
            </a:p>
          </p:txBody>
        </p:sp>
        <p:cxnSp>
          <p:nvCxnSpPr>
            <p:cNvPr id="16" name="Straight Arrow Connector 15"/>
            <p:cNvCxnSpPr/>
            <p:nvPr/>
          </p:nvCxnSpPr>
          <p:spPr>
            <a:xfrm flipV="1">
              <a:off x="5064894" y="3077027"/>
              <a:ext cx="946485" cy="12985"/>
            </a:xfrm>
            <a:prstGeom prst="straightConnector1">
              <a:avLst/>
            </a:prstGeom>
            <a:ln w="825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011379" y="2072742"/>
              <a:ext cx="1975064" cy="203454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Analog to Digital Converter</a:t>
              </a:r>
              <a:endParaRPr lang="en-US" sz="2000" dirty="0">
                <a:solidFill>
                  <a:schemeClr val="bg1"/>
                </a:solidFill>
              </a:endParaRPr>
            </a:p>
          </p:txBody>
        </p:sp>
        <p:cxnSp>
          <p:nvCxnSpPr>
            <p:cNvPr id="18" name="Straight Arrow Connector 17"/>
            <p:cNvCxnSpPr/>
            <p:nvPr/>
          </p:nvCxnSpPr>
          <p:spPr>
            <a:xfrm flipV="1">
              <a:off x="7932020" y="3090012"/>
              <a:ext cx="946485" cy="12985"/>
            </a:xfrm>
            <a:prstGeom prst="straightConnector1">
              <a:avLst/>
            </a:prstGeom>
            <a:ln w="825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824082" y="2026003"/>
              <a:ext cx="1975064" cy="203454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Embedded Signal Processing, Feature Extraction, </a:t>
              </a:r>
              <a:r>
                <a:rPr lang="en-US" sz="2000" smtClean="0">
                  <a:solidFill>
                    <a:schemeClr val="bg1"/>
                  </a:solidFill>
                </a:rPr>
                <a:t>Pattern Recognition</a:t>
              </a:r>
              <a:endParaRPr lang="en-US" sz="2000" dirty="0">
                <a:solidFill>
                  <a:schemeClr val="bg1"/>
                </a:solidFill>
              </a:endParaRPr>
            </a:p>
          </p:txBody>
        </p:sp>
      </p:grpSp>
      <p:pic>
        <p:nvPicPr>
          <p:cNvPr id="5" name="Picture 4"/>
          <p:cNvPicPr>
            <a:picLocks noChangeAspect="1"/>
          </p:cNvPicPr>
          <p:nvPr/>
        </p:nvPicPr>
        <p:blipFill>
          <a:blip r:embed="rId3"/>
          <a:stretch>
            <a:fillRect/>
          </a:stretch>
        </p:blipFill>
        <p:spPr>
          <a:xfrm>
            <a:off x="4826508" y="3592594"/>
            <a:ext cx="2538984" cy="3048000"/>
          </a:xfrm>
          <a:prstGeom prst="rect">
            <a:avLst/>
          </a:prstGeom>
        </p:spPr>
      </p:pic>
    </p:spTree>
    <p:extLst>
      <p:ext uri="{BB962C8B-B14F-4D97-AF65-F5344CB8AC3E}">
        <p14:creationId xmlns:p14="http://schemas.microsoft.com/office/powerpoint/2010/main" val="802967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smtClean="0">
                <a:ln>
                  <a:solidFill>
                    <a:schemeClr val="bg1"/>
                  </a:solidFill>
                </a:ln>
                <a:ea typeface="Arial Unicode MS" panose="020B0604020202020204" pitchFamily="34" charset="-128"/>
                <a:cs typeface="Times New Roman" panose="02020603050405020304" pitchFamily="18" charset="0"/>
              </a:rPr>
              <a:t>Android Application</a:t>
            </a:r>
            <a:endParaRPr lang="en-US" sz="6000" b="1">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a:t>
            </a:r>
            <a:r>
              <a:rPr lang="en-US" sz="2800">
                <a:solidFill>
                  <a:schemeClr val="tx2">
                    <a:lumMod val="50000"/>
                    <a:lumOff val="50000"/>
                  </a:schemeClr>
                </a:solidFill>
                <a:latin typeface="+mn-lt"/>
                <a:cs typeface="+mn-cs"/>
              </a:rPr>
              <a:t>: </a:t>
            </a:r>
            <a:r>
              <a:rPr lang="en-US" sz="2800" smtClean="0">
                <a:solidFill>
                  <a:schemeClr val="tx2">
                    <a:lumMod val="50000"/>
                    <a:lumOff val="50000"/>
                  </a:schemeClr>
                </a:solidFill>
                <a:latin typeface="+mn-lt"/>
                <a:cs typeface="+mn-cs"/>
              </a:rPr>
              <a:t>Aaron Sandow</a:t>
            </a:r>
            <a:endParaRPr lang="en-US" sz="2800" dirty="0">
              <a:solidFill>
                <a:schemeClr val="tx2">
                  <a:lumMod val="50000"/>
                  <a:lumOff val="50000"/>
                </a:schemeClr>
              </a:solidFill>
              <a:latin typeface="+mn-lt"/>
              <a:cs typeface="+mn-cs"/>
            </a:endParaRPr>
          </a:p>
        </p:txBody>
      </p:sp>
      <p:sp>
        <p:nvSpPr>
          <p:cNvPr id="5" name="TextBox 4"/>
          <p:cNvSpPr txBox="1"/>
          <p:nvPr/>
        </p:nvSpPr>
        <p:spPr>
          <a:xfrm>
            <a:off x="6241256" y="1487359"/>
            <a:ext cx="3860800"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Provides user control to override EEG</a:t>
            </a:r>
            <a:br>
              <a:rPr lang="en-US" sz="2800" dirty="0" smtClean="0"/>
            </a:br>
            <a:endParaRPr lang="en-US" sz="2800" dirty="0" smtClean="0"/>
          </a:p>
          <a:p>
            <a:pPr marL="285750" indent="-285750">
              <a:buFont typeface="Arial" panose="020B0604020202020204" pitchFamily="34" charset="0"/>
              <a:buChar char="•"/>
            </a:pPr>
            <a:r>
              <a:rPr lang="en-US" sz="2800" dirty="0" smtClean="0"/>
              <a:t>Voice Interaction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Readable information display on joystick heading</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Simple Interface</a:t>
            </a:r>
          </a:p>
        </p:txBody>
      </p:sp>
      <p:grpSp>
        <p:nvGrpSpPr>
          <p:cNvPr id="6" name="Group 5"/>
          <p:cNvGrpSpPr/>
          <p:nvPr/>
        </p:nvGrpSpPr>
        <p:grpSpPr>
          <a:xfrm>
            <a:off x="657629" y="1168615"/>
            <a:ext cx="5047712" cy="5098653"/>
            <a:chOff x="657629" y="1168615"/>
            <a:chExt cx="5047712" cy="5098653"/>
          </a:xfrm>
        </p:grpSpPr>
        <p:pic>
          <p:nvPicPr>
            <p:cNvPr id="15" name="Picture 2" descr="android, smart phone icon"/>
            <p:cNvPicPr>
              <a:picLocks noChangeAspect="1" noChangeArrowheads="1"/>
            </p:cNvPicPr>
            <p:nvPr/>
          </p:nvPicPr>
          <p:blipFill>
            <a:blip r:embed="rId3"/>
            <a:srcRect/>
            <a:stretch>
              <a:fillRect/>
            </a:stretch>
          </p:blipFill>
          <p:spPr bwMode="auto">
            <a:xfrm>
              <a:off x="657629" y="1168615"/>
              <a:ext cx="5047712" cy="5098653"/>
            </a:xfrm>
            <a:prstGeom prst="rect">
              <a:avLst/>
            </a:prstGeom>
            <a:noFill/>
            <a:ln w="9525">
              <a:noFill/>
              <a:miter lim="800000"/>
              <a:headEnd/>
              <a:tailEnd/>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5960" y="1561960"/>
              <a:ext cx="2446020" cy="4061600"/>
            </a:xfrm>
            <a:prstGeom prst="rect">
              <a:avLst/>
            </a:prstGeom>
          </p:spPr>
        </p:pic>
      </p:grpSp>
    </p:spTree>
    <p:extLst>
      <p:ext uri="{BB962C8B-B14F-4D97-AF65-F5344CB8AC3E}">
        <p14:creationId xmlns:p14="http://schemas.microsoft.com/office/powerpoint/2010/main" val="1617994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smtClean="0">
                <a:ln>
                  <a:solidFill>
                    <a:schemeClr val="bg1"/>
                  </a:solidFill>
                </a:ln>
                <a:ea typeface="Arial Unicode MS" panose="020B0604020202020204" pitchFamily="34" charset="-128"/>
                <a:cs typeface="Times New Roman" panose="02020603050405020304" pitchFamily="18" charset="0"/>
              </a:rPr>
              <a:t>Android Application</a:t>
            </a:r>
            <a:endParaRPr lang="en-US" sz="6000" b="1">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a:t>
            </a:r>
            <a:r>
              <a:rPr lang="en-US" sz="2800">
                <a:solidFill>
                  <a:schemeClr val="tx2">
                    <a:lumMod val="50000"/>
                    <a:lumOff val="50000"/>
                  </a:schemeClr>
                </a:solidFill>
                <a:latin typeface="+mn-lt"/>
                <a:cs typeface="+mn-cs"/>
              </a:rPr>
              <a:t>: </a:t>
            </a:r>
            <a:r>
              <a:rPr lang="en-US" sz="2800" smtClean="0">
                <a:solidFill>
                  <a:schemeClr val="tx2">
                    <a:lumMod val="50000"/>
                    <a:lumOff val="50000"/>
                  </a:schemeClr>
                </a:solidFill>
                <a:latin typeface="+mn-lt"/>
                <a:cs typeface="+mn-cs"/>
              </a:rPr>
              <a:t>Aaron Sandow</a:t>
            </a:r>
            <a:endParaRPr lang="en-US" sz="2800" dirty="0">
              <a:solidFill>
                <a:schemeClr val="tx2">
                  <a:lumMod val="50000"/>
                  <a:lumOff val="50000"/>
                </a:schemeClr>
              </a:solidFill>
              <a:latin typeface="+mn-lt"/>
              <a:cs typeface="+mn-cs"/>
            </a:endParaRPr>
          </a:p>
        </p:txBody>
      </p:sp>
      <p:pic>
        <p:nvPicPr>
          <p:cNvPr id="9" name="Picture 2" descr="android, smart phone icon"/>
          <p:cNvPicPr>
            <a:picLocks noChangeAspect="1" noChangeArrowheads="1"/>
          </p:cNvPicPr>
          <p:nvPr/>
        </p:nvPicPr>
        <p:blipFill>
          <a:blip r:embed="rId3"/>
          <a:srcRect/>
          <a:stretch>
            <a:fillRect/>
          </a:stretch>
        </p:blipFill>
        <p:spPr bwMode="auto">
          <a:xfrm>
            <a:off x="603763" y="1261739"/>
            <a:ext cx="4911904" cy="4975549"/>
          </a:xfrm>
          <a:prstGeom prst="rect">
            <a:avLst/>
          </a:prstGeom>
          <a:noFill/>
          <a:ln w="9525">
            <a:noFill/>
            <a:miter lim="800000"/>
            <a:headEnd/>
            <a:tailEnd/>
          </a:ln>
        </p:spPr>
      </p:pic>
      <p:sp>
        <p:nvSpPr>
          <p:cNvPr id="5" name="TextBox 4"/>
          <p:cNvSpPr txBox="1"/>
          <p:nvPr/>
        </p:nvSpPr>
        <p:spPr>
          <a:xfrm>
            <a:off x="5515667" y="2267099"/>
            <a:ext cx="3788229" cy="2739211"/>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Data feedback from on chair sensors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800" dirty="0" smtClean="0"/>
              <a:t>Ajax spinner to show data collection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800" dirty="0" smtClean="0"/>
              <a:t>Scrollable view</a:t>
            </a:r>
            <a:endParaRPr lang="en-US" sz="28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9393" y="1647884"/>
            <a:ext cx="2374924" cy="3977640"/>
          </a:xfrm>
          <a:prstGeom prst="rect">
            <a:avLst/>
          </a:prstGeom>
        </p:spPr>
      </p:pic>
    </p:spTree>
    <p:extLst>
      <p:ext uri="{BB962C8B-B14F-4D97-AF65-F5344CB8AC3E}">
        <p14:creationId xmlns:p14="http://schemas.microsoft.com/office/powerpoint/2010/main" val="587583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smtClean="0">
                <a:ln>
                  <a:solidFill>
                    <a:schemeClr val="bg1"/>
                  </a:solidFill>
                </a:ln>
                <a:ea typeface="Arial Unicode MS" panose="020B0604020202020204" pitchFamily="34" charset="-128"/>
                <a:cs typeface="Times New Roman" panose="02020603050405020304" pitchFamily="18" charset="0"/>
              </a:rPr>
              <a:t>Android Application</a:t>
            </a:r>
            <a:endParaRPr lang="en-US" sz="6000" b="1">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a:t>
            </a:r>
            <a:r>
              <a:rPr lang="en-US" sz="2800">
                <a:solidFill>
                  <a:schemeClr val="tx2">
                    <a:lumMod val="50000"/>
                    <a:lumOff val="50000"/>
                  </a:schemeClr>
                </a:solidFill>
                <a:latin typeface="+mn-lt"/>
                <a:cs typeface="+mn-cs"/>
              </a:rPr>
              <a:t>: </a:t>
            </a:r>
            <a:r>
              <a:rPr lang="en-US" sz="2800" smtClean="0">
                <a:solidFill>
                  <a:schemeClr val="tx2">
                    <a:lumMod val="50000"/>
                    <a:lumOff val="50000"/>
                  </a:schemeClr>
                </a:solidFill>
                <a:latin typeface="+mn-lt"/>
                <a:cs typeface="+mn-cs"/>
              </a:rPr>
              <a:t>Aaron Sandow</a:t>
            </a:r>
            <a:endParaRPr lang="en-US" sz="2800" dirty="0">
              <a:solidFill>
                <a:schemeClr val="tx2">
                  <a:lumMod val="50000"/>
                  <a:lumOff val="50000"/>
                </a:schemeClr>
              </a:solidFill>
              <a:latin typeface="+mn-lt"/>
              <a:cs typeface="+mn-cs"/>
            </a:endParaRPr>
          </a:p>
        </p:txBody>
      </p:sp>
      <p:pic>
        <p:nvPicPr>
          <p:cNvPr id="15" name="Picture 2" descr="android, smart phone icon"/>
          <p:cNvPicPr>
            <a:picLocks noChangeAspect="1" noChangeArrowheads="1"/>
          </p:cNvPicPr>
          <p:nvPr/>
        </p:nvPicPr>
        <p:blipFill>
          <a:blip r:embed="rId3"/>
          <a:srcRect/>
          <a:stretch>
            <a:fillRect/>
          </a:stretch>
        </p:blipFill>
        <p:spPr bwMode="auto">
          <a:xfrm>
            <a:off x="657629" y="1261739"/>
            <a:ext cx="4911904" cy="4975549"/>
          </a:xfrm>
          <a:prstGeom prst="rect">
            <a:avLst/>
          </a:prstGeom>
          <a:noFill/>
          <a:ln w="9525">
            <a:noFill/>
            <a:miter lim="800000"/>
            <a:headEnd/>
            <a:tailEnd/>
          </a:ln>
        </p:spPr>
      </p:pic>
      <p:sp>
        <p:nvSpPr>
          <p:cNvPr id="5" name="TextBox 4"/>
          <p:cNvSpPr txBox="1"/>
          <p:nvPr/>
        </p:nvSpPr>
        <p:spPr>
          <a:xfrm>
            <a:off x="5576496" y="2032490"/>
            <a:ext cx="4136571" cy="3231654"/>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Allows for tracking of chair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800" dirty="0" smtClean="0"/>
              <a:t>Interfaces with on board GPS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800" dirty="0" smtClean="0"/>
              <a:t>Screen will center to current location of chair</a:t>
            </a:r>
            <a:endParaRPr lang="en-US" sz="28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0240" y="1653777"/>
            <a:ext cx="2400300" cy="3940455"/>
          </a:xfrm>
          <a:prstGeom prst="rect">
            <a:avLst/>
          </a:prstGeom>
        </p:spPr>
      </p:pic>
    </p:spTree>
    <p:extLst>
      <p:ext uri="{BB962C8B-B14F-4D97-AF65-F5344CB8AC3E}">
        <p14:creationId xmlns:p14="http://schemas.microsoft.com/office/powerpoint/2010/main" val="1614786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smtClean="0">
                <a:ln>
                  <a:solidFill>
                    <a:schemeClr val="bg1"/>
                  </a:solidFill>
                </a:ln>
                <a:ea typeface="Arial Unicode MS" panose="020B0604020202020204" pitchFamily="34" charset="-128"/>
                <a:cs typeface="Times New Roman" panose="02020603050405020304" pitchFamily="18" charset="0"/>
              </a:rPr>
              <a:t>Android Application</a:t>
            </a:r>
            <a:endParaRPr lang="en-US" sz="6000" b="1">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a:t>
            </a:r>
            <a:r>
              <a:rPr lang="en-US" sz="2800">
                <a:solidFill>
                  <a:schemeClr val="tx2">
                    <a:lumMod val="50000"/>
                    <a:lumOff val="50000"/>
                  </a:schemeClr>
                </a:solidFill>
                <a:latin typeface="+mn-lt"/>
                <a:cs typeface="+mn-cs"/>
              </a:rPr>
              <a:t>: </a:t>
            </a:r>
            <a:r>
              <a:rPr lang="en-US" sz="2800" smtClean="0">
                <a:solidFill>
                  <a:schemeClr val="tx2">
                    <a:lumMod val="50000"/>
                    <a:lumOff val="50000"/>
                  </a:schemeClr>
                </a:solidFill>
                <a:latin typeface="+mn-lt"/>
                <a:cs typeface="+mn-cs"/>
              </a:rPr>
              <a:t>Aaron Sandow</a:t>
            </a:r>
            <a:endParaRPr lang="en-US" sz="2800" dirty="0">
              <a:solidFill>
                <a:schemeClr val="tx2">
                  <a:lumMod val="50000"/>
                  <a:lumOff val="50000"/>
                </a:schemeClr>
              </a:solidFill>
              <a:latin typeface="+mn-lt"/>
              <a:cs typeface="+mn-cs"/>
            </a:endParaRPr>
          </a:p>
        </p:txBody>
      </p:sp>
      <p:sp>
        <p:nvSpPr>
          <p:cNvPr id="5" name="TextBox 4"/>
          <p:cNvSpPr txBox="1"/>
          <p:nvPr/>
        </p:nvSpPr>
        <p:spPr>
          <a:xfrm>
            <a:off x="6531429" y="1814286"/>
            <a:ext cx="4252685"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Help screen to walk through new users</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smtClean="0"/>
              <a:t>Easily Accessible </a:t>
            </a:r>
            <a:br>
              <a:rPr lang="en-US" sz="3200" dirty="0" smtClean="0"/>
            </a:br>
            <a:endParaRPr lang="en-US" sz="3200" dirty="0" smtClean="0"/>
          </a:p>
          <a:p>
            <a:pPr marL="285750" indent="-285750">
              <a:buFont typeface="Arial" panose="020B0604020202020204" pitchFamily="34" charset="0"/>
              <a:buChar char="•"/>
            </a:pPr>
            <a:r>
              <a:rPr lang="en-US" sz="3200" dirty="0" smtClean="0"/>
              <a:t>Bluetooth Selection</a:t>
            </a:r>
          </a:p>
        </p:txBody>
      </p:sp>
      <p:grpSp>
        <p:nvGrpSpPr>
          <p:cNvPr id="3" name="Group 2"/>
          <p:cNvGrpSpPr/>
          <p:nvPr/>
        </p:nvGrpSpPr>
        <p:grpSpPr>
          <a:xfrm>
            <a:off x="653143" y="1522882"/>
            <a:ext cx="4911904" cy="4975549"/>
            <a:chOff x="653143" y="1522882"/>
            <a:chExt cx="4911904" cy="4975549"/>
          </a:xfrm>
        </p:grpSpPr>
        <p:pic>
          <p:nvPicPr>
            <p:cNvPr id="9" name="Picture 2" descr="android, smart phone icon"/>
            <p:cNvPicPr>
              <a:picLocks noChangeAspect="1" noChangeArrowheads="1"/>
            </p:cNvPicPr>
            <p:nvPr/>
          </p:nvPicPr>
          <p:blipFill>
            <a:blip r:embed="rId3"/>
            <a:srcRect/>
            <a:stretch>
              <a:fillRect/>
            </a:stretch>
          </p:blipFill>
          <p:spPr bwMode="auto">
            <a:xfrm>
              <a:off x="653143" y="1522882"/>
              <a:ext cx="4911904" cy="4975549"/>
            </a:xfrm>
            <a:prstGeom prst="rect">
              <a:avLst/>
            </a:prstGeom>
            <a:noFill/>
            <a:ln w="9525">
              <a:noFill/>
              <a:miter lim="800000"/>
              <a:headEnd/>
              <a:tailEnd/>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0240" y="1932479"/>
              <a:ext cx="2372663" cy="3942541"/>
            </a:xfrm>
            <a:prstGeom prst="rect">
              <a:avLst/>
            </a:prstGeom>
          </p:spPr>
        </p:pic>
      </p:grpSp>
    </p:spTree>
    <p:extLst>
      <p:ext uri="{BB962C8B-B14F-4D97-AF65-F5344CB8AC3E}">
        <p14:creationId xmlns:p14="http://schemas.microsoft.com/office/powerpoint/2010/main" val="3458280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Software challenges</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3" name="TextBox 2"/>
          <p:cNvSpPr txBox="1"/>
          <p:nvPr/>
        </p:nvSpPr>
        <p:spPr>
          <a:xfrm>
            <a:off x="1232637" y="1998372"/>
            <a:ext cx="8865494" cy="3170099"/>
          </a:xfrm>
          <a:prstGeom prst="rect">
            <a:avLst/>
          </a:prstGeom>
          <a:noFill/>
        </p:spPr>
        <p:txBody>
          <a:bodyPr wrap="square" rtlCol="0" anchor="t">
            <a:spAutoFit/>
          </a:bodyPr>
          <a:lstStyle/>
          <a:p>
            <a:pPr marL="285750" indent="-285750">
              <a:buFont typeface="Arial" panose="020B0604020202020204" pitchFamily="34" charset="0"/>
              <a:buChar char="•"/>
            </a:pPr>
            <a:r>
              <a:rPr lang="en-US" sz="4000" dirty="0" smtClean="0"/>
              <a:t>UART </a:t>
            </a:r>
            <a:r>
              <a:rPr lang="en-US" sz="4000" dirty="0"/>
              <a:t>and Servo Pulse Width </a:t>
            </a:r>
            <a:r>
              <a:rPr lang="en-US" sz="4000" dirty="0" smtClean="0"/>
              <a:t>Modulation</a:t>
            </a:r>
            <a:br>
              <a:rPr lang="en-US" sz="4000" dirty="0" smtClean="0"/>
            </a:br>
            <a:endParaRPr lang="en-US" sz="4000" dirty="0"/>
          </a:p>
          <a:p>
            <a:pPr marL="285750" indent="-285750">
              <a:buFont typeface="Arial" panose="020B0604020202020204" pitchFamily="34" charset="0"/>
              <a:buChar char="•"/>
            </a:pPr>
            <a:r>
              <a:rPr lang="en-US" sz="4000" dirty="0" err="1" smtClean="0"/>
              <a:t>Emokit</a:t>
            </a:r>
            <a:r>
              <a:rPr lang="en-US" sz="4000" dirty="0" smtClean="0"/>
              <a:t/>
            </a:r>
            <a:br>
              <a:rPr lang="en-US" sz="4000" dirty="0" smtClean="0"/>
            </a:br>
            <a:endParaRPr lang="en-US" sz="4000" dirty="0" smtClean="0"/>
          </a:p>
          <a:p>
            <a:pPr marL="285750" indent="-285750">
              <a:buFont typeface="Arial" panose="020B0604020202020204" pitchFamily="34" charset="0"/>
              <a:buChar char="•"/>
            </a:pPr>
            <a:r>
              <a:rPr lang="en-US" sz="4000" dirty="0" smtClean="0"/>
              <a:t>Parsing through lots of GPS data quickly</a:t>
            </a:r>
            <a:endParaRPr lang="en-US" sz="4000" dirty="0"/>
          </a:p>
        </p:txBody>
      </p:sp>
      <p:sp>
        <p:nvSpPr>
          <p:cNvPr id="5" name="TextBox 4"/>
          <p:cNvSpPr txBox="1"/>
          <p:nvPr/>
        </p:nvSpPr>
        <p:spPr>
          <a:xfrm>
            <a:off x="8008188" y="6225396"/>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latin typeface="+mn-lt"/>
                <a:cs typeface="+mn-cs"/>
              </a:rPr>
              <a:t>Aaron Sandow</a:t>
            </a:r>
            <a:endParaRPr lang="en-US" sz="2800" dirty="0">
              <a:solidFill>
                <a:schemeClr val="tx2">
                  <a:lumMod val="50000"/>
                  <a:lumOff val="50000"/>
                </a:schemeClr>
              </a:solidFill>
              <a:latin typeface="+mn-lt"/>
              <a:cs typeface="+mn-cs"/>
            </a:endParaRPr>
          </a:p>
        </p:txBody>
      </p:sp>
    </p:spTree>
    <p:extLst>
      <p:ext uri="{BB962C8B-B14F-4D97-AF65-F5344CB8AC3E}">
        <p14:creationId xmlns:p14="http://schemas.microsoft.com/office/powerpoint/2010/main" val="38472128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886" y="977247"/>
            <a:ext cx="8490857" cy="5002640"/>
          </a:xfrm>
        </p:spPr>
        <p:txBody>
          <a:bodyPr>
            <a:noAutofit/>
          </a:bodyPr>
          <a:lstStyle/>
          <a:p>
            <a:pPr algn="ctr"/>
            <a:r>
              <a:rPr lang="en-US" sz="8800" b="1" smtClean="0">
                <a:ln>
                  <a:solidFill>
                    <a:schemeClr val="bg1"/>
                  </a:solidFill>
                </a:ln>
                <a:ea typeface="Arial Unicode MS" panose="020B0604020202020204" pitchFamily="34" charset="-128"/>
                <a:cs typeface="Times New Roman" panose="02020603050405020304" pitchFamily="18" charset="0"/>
              </a:rPr>
              <a:t>Administrative</a:t>
            </a:r>
            <a:br>
              <a:rPr lang="en-US" sz="8800" b="1" smtClean="0">
                <a:ln>
                  <a:solidFill>
                    <a:schemeClr val="bg1"/>
                  </a:solidFill>
                </a:ln>
                <a:ea typeface="Arial Unicode MS" panose="020B0604020202020204" pitchFamily="34" charset="-128"/>
                <a:cs typeface="Times New Roman" panose="02020603050405020304" pitchFamily="18" charset="0"/>
              </a:rPr>
            </a:br>
            <a:r>
              <a:rPr lang="en-US" sz="8800" b="1" smtClean="0">
                <a:ln>
                  <a:solidFill>
                    <a:schemeClr val="bg1"/>
                  </a:solidFill>
                </a:ln>
                <a:ea typeface="Arial Unicode MS" panose="020B0604020202020204" pitchFamily="34" charset="-128"/>
                <a:cs typeface="Times New Roman" panose="02020603050405020304" pitchFamily="18" charset="0"/>
              </a:rPr>
              <a:t>Content</a:t>
            </a:r>
            <a:endParaRPr lang="en-US" sz="8800" b="1">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a:t>
            </a:r>
            <a:r>
              <a:rPr lang="en-US" sz="2800">
                <a:solidFill>
                  <a:schemeClr val="tx2">
                    <a:lumMod val="50000"/>
                    <a:lumOff val="50000"/>
                  </a:schemeClr>
                </a:solidFill>
                <a:latin typeface="+mn-lt"/>
                <a:cs typeface="+mn-cs"/>
              </a:rPr>
              <a:t>: </a:t>
            </a:r>
            <a:r>
              <a:rPr lang="en-US" sz="2800" smtClean="0">
                <a:solidFill>
                  <a:schemeClr val="tx2">
                    <a:lumMod val="50000"/>
                    <a:lumOff val="50000"/>
                  </a:schemeClr>
                </a:solidFill>
                <a:latin typeface="+mn-lt"/>
                <a:cs typeface="+mn-cs"/>
              </a:rPr>
              <a:t>Aaron Sandow</a:t>
            </a:r>
            <a:endParaRPr lang="en-US" sz="2800" dirty="0">
              <a:solidFill>
                <a:schemeClr val="tx2">
                  <a:lumMod val="50000"/>
                  <a:lumOff val="50000"/>
                </a:schemeClr>
              </a:solidFill>
              <a:latin typeface="+mn-lt"/>
              <a:cs typeface="+mn-cs"/>
            </a:endParaRPr>
          </a:p>
        </p:txBody>
      </p:sp>
    </p:spTree>
    <p:extLst>
      <p:ext uri="{BB962C8B-B14F-4D97-AF65-F5344CB8AC3E}">
        <p14:creationId xmlns:p14="http://schemas.microsoft.com/office/powerpoint/2010/main" val="3213876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4612" y="1561682"/>
            <a:ext cx="5669280" cy="4267200"/>
          </a:xfrm>
          <a:noFill/>
          <a:ln w="88900">
            <a:noFill/>
          </a:ln>
        </p:spPr>
        <p:txBody>
          <a:bodyPr>
            <a:normAutofit lnSpcReduction="10000"/>
          </a:bodyPr>
          <a:lstStyle/>
          <a:p>
            <a:r>
              <a:rPr lang="en-US" sz="3200" dirty="0"/>
              <a:t>Modular, </a:t>
            </a:r>
            <a:r>
              <a:rPr lang="en-US" sz="3200" dirty="0" smtClean="0"/>
              <a:t>Incremental Testing</a:t>
            </a:r>
            <a:br>
              <a:rPr lang="en-US" sz="3200" dirty="0" smtClean="0"/>
            </a:br>
            <a:endParaRPr lang="en-US" sz="3200" dirty="0"/>
          </a:p>
          <a:p>
            <a:r>
              <a:rPr lang="en-US" sz="3200" dirty="0"/>
              <a:t>Mocking PCBs ahead of </a:t>
            </a:r>
            <a:r>
              <a:rPr lang="en-US" sz="3200" dirty="0" smtClean="0"/>
              <a:t>time</a:t>
            </a:r>
            <a:br>
              <a:rPr lang="en-US" sz="3200" dirty="0" smtClean="0"/>
            </a:br>
            <a:endParaRPr lang="en-US" sz="3200" dirty="0"/>
          </a:p>
          <a:p>
            <a:r>
              <a:rPr lang="en-US" sz="3200" dirty="0"/>
              <a:t>GitHub </a:t>
            </a:r>
            <a:r>
              <a:rPr lang="en-US" sz="3200" dirty="0" smtClean="0"/>
              <a:t>Overrides</a:t>
            </a:r>
            <a:br>
              <a:rPr lang="en-US" sz="3200" dirty="0" smtClean="0"/>
            </a:br>
            <a:endParaRPr lang="en-US" sz="3200" dirty="0"/>
          </a:p>
          <a:p>
            <a:r>
              <a:rPr lang="en-US" sz="3200" dirty="0"/>
              <a:t>EEG Recordings</a:t>
            </a:r>
          </a:p>
          <a:p>
            <a:pPr marL="0" indent="0">
              <a:buNone/>
            </a:pPr>
            <a:endParaRPr lang="en-US" sz="3200" dirty="0"/>
          </a:p>
        </p:txBody>
      </p:sp>
      <p:sp>
        <p:nvSpPr>
          <p:cNvPr id="5" name="Title 1"/>
          <p:cNvSpPr>
            <a:spLocks noGrp="1"/>
          </p:cNvSpPr>
          <p:nvPr>
            <p:ph type="title"/>
          </p:nvPr>
        </p:nvSpPr>
        <p:spPr>
          <a:xfrm>
            <a:off x="-114300" y="188896"/>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Project Testing</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43" name="TextBox 42"/>
          <p:cNvSpPr txBox="1"/>
          <p:nvPr/>
        </p:nvSpPr>
        <p:spPr>
          <a:xfrm>
            <a:off x="8012113" y="6314564"/>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latin typeface="+mn-lt"/>
                <a:cs typeface="+mn-cs"/>
              </a:rPr>
              <a:t>Aaron Sandow</a:t>
            </a:r>
            <a:endParaRPr lang="en-US" sz="2800" dirty="0">
              <a:solidFill>
                <a:schemeClr val="tx2">
                  <a:lumMod val="50000"/>
                  <a:lumOff val="50000"/>
                </a:schemeClr>
              </a:solidFill>
              <a:latin typeface="+mn-lt"/>
              <a:cs typeface="+mn-cs"/>
            </a:endParaRPr>
          </a:p>
        </p:txBody>
      </p:sp>
    </p:spTree>
    <p:extLst>
      <p:ext uri="{BB962C8B-B14F-4D97-AF65-F5344CB8AC3E}">
        <p14:creationId xmlns:p14="http://schemas.microsoft.com/office/powerpoint/2010/main" val="4048280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016"/>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Relevant Standards</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a:t>
            </a:r>
            <a:r>
              <a:rPr lang="en-US" sz="2800">
                <a:solidFill>
                  <a:schemeClr val="tx2">
                    <a:lumMod val="50000"/>
                    <a:lumOff val="50000"/>
                  </a:schemeClr>
                </a:solidFill>
                <a:latin typeface="+mn-lt"/>
                <a:cs typeface="+mn-cs"/>
              </a:rPr>
              <a:t>: </a:t>
            </a:r>
            <a:r>
              <a:rPr lang="en-US" sz="2800" smtClean="0">
                <a:solidFill>
                  <a:schemeClr val="tx2">
                    <a:lumMod val="50000"/>
                    <a:lumOff val="50000"/>
                  </a:schemeClr>
                </a:solidFill>
                <a:latin typeface="+mn-lt"/>
                <a:cs typeface="+mn-cs"/>
              </a:rPr>
              <a:t>Aaron Sandow</a:t>
            </a:r>
            <a:endParaRPr lang="en-US" sz="2800" dirty="0">
              <a:solidFill>
                <a:schemeClr val="tx2">
                  <a:lumMod val="50000"/>
                  <a:lumOff val="50000"/>
                </a:schemeClr>
              </a:solidFill>
              <a:latin typeface="+mn-lt"/>
              <a:cs typeface="+mn-cs"/>
            </a:endParaRPr>
          </a:p>
        </p:txBody>
      </p:sp>
      <p:graphicFrame>
        <p:nvGraphicFramePr>
          <p:cNvPr id="6" name="Table 2"/>
          <p:cNvGraphicFramePr>
            <a:graphicFrameLocks noGrp="1"/>
          </p:cNvGraphicFramePr>
          <p:nvPr>
            <p:extLst>
              <p:ext uri="{D42A27DB-BD31-4B8C-83A1-F6EECF244321}">
                <p14:modId xmlns:p14="http://schemas.microsoft.com/office/powerpoint/2010/main" val="980939705"/>
              </p:ext>
            </p:extLst>
          </p:nvPr>
        </p:nvGraphicFramePr>
        <p:xfrm>
          <a:off x="1171976" y="1264963"/>
          <a:ext cx="10071280" cy="4972324"/>
        </p:xfrm>
        <a:graphic>
          <a:graphicData uri="http://schemas.openxmlformats.org/drawingml/2006/table">
            <a:tbl>
              <a:tblPr firstRow="1" bandRow="1">
                <a:tableStyleId>{5C22544A-7EE6-4342-B048-85BDC9FD1C3A}</a:tableStyleId>
              </a:tblPr>
              <a:tblGrid>
                <a:gridCol w="2730323">
                  <a:extLst>
                    <a:ext uri="{9D8B030D-6E8A-4147-A177-3AD203B41FA5}">
                      <a16:colId xmlns:a16="http://schemas.microsoft.com/office/drawing/2014/main" xmlns="" val="20000"/>
                    </a:ext>
                  </a:extLst>
                </a:gridCol>
                <a:gridCol w="7340957">
                  <a:extLst>
                    <a:ext uri="{9D8B030D-6E8A-4147-A177-3AD203B41FA5}">
                      <a16:colId xmlns:a16="http://schemas.microsoft.com/office/drawing/2014/main" xmlns="" val="20001"/>
                    </a:ext>
                  </a:extLst>
                </a:gridCol>
              </a:tblGrid>
              <a:tr h="877415">
                <a:tc>
                  <a:txBody>
                    <a:bodyPr/>
                    <a:lstStyle/>
                    <a:p>
                      <a:pPr algn="ctr"/>
                      <a:r>
                        <a:rPr lang="en-US" sz="3600" dirty="0" smtClean="0">
                          <a:latin typeface="Times New Roman" panose="02020603050405020304" pitchFamily="18" charset="0"/>
                          <a:cs typeface="Times New Roman" panose="02020603050405020304" pitchFamily="18" charset="0"/>
                        </a:rPr>
                        <a:t>Standard #</a:t>
                      </a:r>
                      <a:endParaRPr lang="en-US" sz="3600" dirty="0">
                        <a:latin typeface="Times New Roman" panose="02020603050405020304" pitchFamily="18" charset="0"/>
                        <a:cs typeface="Times New Roman" panose="02020603050405020304" pitchFamily="18" charset="0"/>
                      </a:endParaRPr>
                    </a:p>
                  </a:txBody>
                  <a:tcPr/>
                </a:tc>
                <a:tc>
                  <a:txBody>
                    <a:bodyPr/>
                    <a:lstStyle/>
                    <a:p>
                      <a:pPr algn="ctr"/>
                      <a:r>
                        <a:rPr lang="en-US" sz="3600" dirty="0" smtClean="0">
                          <a:latin typeface="Times New Roman" panose="02020603050405020304" pitchFamily="18" charset="0"/>
                          <a:cs typeface="Times New Roman" panose="02020603050405020304" pitchFamily="18" charset="0"/>
                        </a:rPr>
                        <a:t>Description:</a:t>
                      </a: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1002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IEC 62209-2:2010 	</a:t>
                      </a:r>
                    </a:p>
                    <a:p>
                      <a:endParaRPr lang="en-US" dirty="0">
                        <a:latin typeface="Times New Roman" panose="02020603050405020304" pitchFamily="18" charset="0"/>
                        <a:cs typeface="Times New Roman" panose="02020603050405020304" pitchFamily="18" charset="0"/>
                      </a:endParaRPr>
                    </a:p>
                  </a:txBody>
                  <a:tcPr/>
                </a:tc>
                <a:tc>
                  <a:txBody>
                    <a:bodyPr/>
                    <a:lstStyle/>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Applies to any EMF transmitting device in close proximity (IEC 62209-2) to the human body. The allowable frequency range is 30MHz to 6GHz.</a:t>
                      </a:r>
                    </a:p>
                  </a:txBody>
                  <a:tcPr/>
                </a:tc>
                <a:extLst>
                  <a:ext uri="{0D108BD9-81ED-4DB2-BD59-A6C34878D82A}">
                    <a16:rowId xmlns:a16="http://schemas.microsoft.com/office/drawing/2014/main" xmlns="" val="10001"/>
                  </a:ext>
                </a:extLst>
              </a:tr>
              <a:tr h="1265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IEC 62031 Ed. 1.0 b:2008 	</a:t>
                      </a:r>
                    </a:p>
                    <a:p>
                      <a:endParaRPr lang="en-US" dirty="0">
                        <a:latin typeface="Times New Roman" panose="02020603050405020304" pitchFamily="18" charset="0"/>
                        <a:cs typeface="Times New Roman" panose="02020603050405020304" pitchFamily="18" charset="0"/>
                      </a:endParaRPr>
                    </a:p>
                  </a:txBody>
                  <a:tcPr/>
                </a:tc>
                <a:tc>
                  <a:txBody>
                    <a:bodyPr/>
                    <a:lstStyle/>
                    <a:p>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Applies to LED modules for use on AC supplies up to 1000V and 50-60 Hz (above necessary frequency for SSVEP). Elucidates general and safety requirements for LED modules. 	</a:t>
                      </a:r>
                    </a:p>
                  </a:txBody>
                  <a:tcPr/>
                </a:tc>
                <a:extLst>
                  <a:ext uri="{0D108BD9-81ED-4DB2-BD59-A6C34878D82A}">
                    <a16:rowId xmlns:a16="http://schemas.microsoft.com/office/drawing/2014/main" xmlns="" val="10002"/>
                  </a:ext>
                </a:extLst>
              </a:tr>
              <a:tr h="1827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ISO 7176-19:2008 	</a:t>
                      </a:r>
                    </a:p>
                    <a:p>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Applies to powered wheelchairs, intended for use for children and adults greater than 22kg. Specifies design, testing, and performance requirements, as well as user instructions and warnings. In the case that any developed system is to be implemented commercially, this standards document would need to be purchased and satisfied. 	</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005196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016"/>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Finances</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latin typeface="+mn-lt"/>
                <a:cs typeface="+mn-cs"/>
              </a:rPr>
              <a:t>Aaron Sandow</a:t>
            </a:r>
            <a:endParaRPr lang="en-US" sz="2800" dirty="0">
              <a:solidFill>
                <a:schemeClr val="tx2">
                  <a:lumMod val="50000"/>
                  <a:lumOff val="50000"/>
                </a:schemeClr>
              </a:solidFill>
              <a:latin typeface="+mn-lt"/>
              <a:cs typeface="+mn-cs"/>
            </a:endParaRPr>
          </a:p>
        </p:txBody>
      </p:sp>
      <p:sp>
        <p:nvSpPr>
          <p:cNvPr id="3" name="TextBox 2"/>
          <p:cNvSpPr txBox="1"/>
          <p:nvPr/>
        </p:nvSpPr>
        <p:spPr>
          <a:xfrm>
            <a:off x="654932" y="1124120"/>
            <a:ext cx="3163351" cy="5509200"/>
          </a:xfrm>
          <a:prstGeom prst="rect">
            <a:avLst/>
          </a:prstGeom>
          <a:noFill/>
        </p:spPr>
        <p:txBody>
          <a:bodyPr wrap="square" rtlCol="0">
            <a:spAutoFit/>
          </a:bodyPr>
          <a:lstStyle/>
          <a:p>
            <a:r>
              <a:rPr lang="en-US" sz="3200" dirty="0" smtClean="0"/>
              <a:t>Donations:</a:t>
            </a:r>
          </a:p>
          <a:p>
            <a:pPr marL="285750" indent="-285750">
              <a:buFont typeface="Arial" panose="020B0604020202020204" pitchFamily="34" charset="0"/>
              <a:buChar char="•"/>
            </a:pPr>
            <a:r>
              <a:rPr lang="en-US" sz="3200" dirty="0" smtClean="0"/>
              <a:t>Power Chair (Quantum Rehab)</a:t>
            </a:r>
          </a:p>
          <a:p>
            <a:pPr marL="285750" indent="-285750">
              <a:buFont typeface="Arial" panose="020B0604020202020204" pitchFamily="34" charset="0"/>
              <a:buChar char="•"/>
            </a:pPr>
            <a:r>
              <a:rPr lang="en-US" sz="3200" dirty="0" smtClean="0"/>
              <a:t>PCBs</a:t>
            </a:r>
            <a:br>
              <a:rPr lang="en-US" sz="3200" dirty="0" smtClean="0"/>
            </a:br>
            <a:r>
              <a:rPr lang="en-US" sz="3200" dirty="0" smtClean="0"/>
              <a:t>(Bay Area Circuits)</a:t>
            </a:r>
          </a:p>
          <a:p>
            <a:pPr marL="285750" indent="-285750">
              <a:buFont typeface="Arial" panose="020B0604020202020204" pitchFamily="34" charset="0"/>
              <a:buChar char="•"/>
            </a:pPr>
            <a:r>
              <a:rPr lang="en-US" sz="3200" dirty="0" smtClean="0"/>
              <a:t>EEG Headset (UCF Medical Robotics)</a:t>
            </a:r>
          </a:p>
          <a:p>
            <a:pPr marL="285750" indent="-285750">
              <a:buFont typeface="Arial" panose="020B0604020202020204" pitchFamily="34" charset="0"/>
              <a:buChar char="•"/>
            </a:pPr>
            <a:r>
              <a:rPr lang="en-US" sz="3200" dirty="0" smtClean="0"/>
              <a:t>Boeing fund</a:t>
            </a:r>
          </a:p>
        </p:txBody>
      </p:sp>
      <p:graphicFrame>
        <p:nvGraphicFramePr>
          <p:cNvPr id="11" name="Chart 10"/>
          <p:cNvGraphicFramePr/>
          <p:nvPr>
            <p:extLst>
              <p:ext uri="{D42A27DB-BD31-4B8C-83A1-F6EECF244321}">
                <p14:modId xmlns:p14="http://schemas.microsoft.com/office/powerpoint/2010/main" val="4156505880"/>
              </p:ext>
            </p:extLst>
          </p:nvPr>
        </p:nvGraphicFramePr>
        <p:xfrm>
          <a:off x="3582504" y="971371"/>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7573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37016"/>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Sponsors</a:t>
            </a:r>
            <a:endParaRPr lang="en-US" sz="6000" b="1" dirty="0">
              <a:ln>
                <a:solidFill>
                  <a:schemeClr val="bg1"/>
                </a:solidFill>
              </a:ln>
              <a:ea typeface="Arial Unicode MS" panose="020B0604020202020204" pitchFamily="34" charset="-128"/>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5907" y="4833073"/>
            <a:ext cx="6060186" cy="999763"/>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578" t="3733" r="9988" b="26822"/>
          <a:stretch/>
        </p:blipFill>
        <p:spPr>
          <a:xfrm>
            <a:off x="763143" y="1431593"/>
            <a:ext cx="4866132" cy="2650399"/>
          </a:xfrm>
          <a:prstGeom prst="rect">
            <a:avLst/>
          </a:prstGeom>
        </p:spPr>
      </p:pic>
      <p:sp>
        <p:nvSpPr>
          <p:cNvPr id="7" name="AutoShape 2" descr="Image result for boeing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boeing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4"/>
          <a:stretch>
            <a:fillRect/>
          </a:stretch>
        </p:blipFill>
        <p:spPr>
          <a:xfrm>
            <a:off x="6096000" y="2109416"/>
            <a:ext cx="5562318" cy="1294751"/>
          </a:xfrm>
          <a:prstGeom prst="rect">
            <a:avLst/>
          </a:prstGeom>
        </p:spPr>
      </p:pic>
    </p:spTree>
    <p:extLst>
      <p:ext uri="{BB962C8B-B14F-4D97-AF65-F5344CB8AC3E}">
        <p14:creationId xmlns:p14="http://schemas.microsoft.com/office/powerpoint/2010/main" val="2240472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31" y="178959"/>
            <a:ext cx="9298545" cy="887104"/>
          </a:xfrm>
        </p:spPr>
        <p:txBody>
          <a:bodyPr>
            <a:noAutofit/>
          </a:bodyPr>
          <a:lstStyle/>
          <a:p>
            <a:r>
              <a:rPr lang="en-US" sz="6000" b="1" dirty="0" smtClean="0">
                <a:ln>
                  <a:solidFill>
                    <a:schemeClr val="bg1"/>
                  </a:solidFill>
                </a:ln>
                <a:ea typeface="Arial Unicode MS" panose="020B0604020202020204" pitchFamily="34" charset="-128"/>
                <a:cs typeface="Times New Roman" panose="02020603050405020304" pitchFamily="18" charset="0"/>
              </a:rPr>
              <a:t>Basic </a:t>
            </a:r>
            <a:r>
              <a:rPr lang="en-US" sz="6000" b="1" dirty="0">
                <a:ln>
                  <a:solidFill>
                    <a:schemeClr val="bg1"/>
                  </a:solidFill>
                </a:ln>
                <a:ea typeface="Arial Unicode MS" panose="020B0604020202020204" pitchFamily="34" charset="-128"/>
                <a:cs typeface="Times New Roman" panose="02020603050405020304" pitchFamily="18" charset="0"/>
              </a:rPr>
              <a:t>Project concept</a:t>
            </a:r>
          </a:p>
        </p:txBody>
      </p:sp>
      <p:sp>
        <p:nvSpPr>
          <p:cNvPr id="6" name="Content Placeholder 5"/>
          <p:cNvSpPr>
            <a:spLocks noGrp="1"/>
          </p:cNvSpPr>
          <p:nvPr>
            <p:ph idx="1"/>
          </p:nvPr>
        </p:nvSpPr>
        <p:spPr>
          <a:xfrm>
            <a:off x="695459" y="1352282"/>
            <a:ext cx="4224271" cy="5177307"/>
          </a:xfrm>
        </p:spPr>
        <p:txBody>
          <a:bodyPr>
            <a:normAutofit/>
          </a:bodyPr>
          <a:lstStyle/>
          <a:p>
            <a:r>
              <a:rPr lang="en-US" b="1" dirty="0" smtClean="0"/>
              <a:t>3 Different Command Inputs</a:t>
            </a:r>
          </a:p>
          <a:p>
            <a:pPr lvl="1"/>
            <a:r>
              <a:rPr lang="en-US" b="1" dirty="0" smtClean="0">
                <a:solidFill>
                  <a:schemeClr val="tx1">
                    <a:lumMod val="85000"/>
                  </a:schemeClr>
                </a:solidFill>
              </a:rPr>
              <a:t>EEG Data</a:t>
            </a:r>
          </a:p>
          <a:p>
            <a:pPr lvl="1"/>
            <a:r>
              <a:rPr lang="en-US" b="1" dirty="0" smtClean="0">
                <a:solidFill>
                  <a:schemeClr val="tx1">
                    <a:lumMod val="85000"/>
                  </a:schemeClr>
                </a:solidFill>
              </a:rPr>
              <a:t>Peripheral Sensors</a:t>
            </a:r>
          </a:p>
          <a:p>
            <a:pPr lvl="2"/>
            <a:r>
              <a:rPr lang="en-US" dirty="0" smtClean="0">
                <a:solidFill>
                  <a:schemeClr val="tx1">
                    <a:lumMod val="85000"/>
                  </a:schemeClr>
                </a:solidFill>
              </a:rPr>
              <a:t>Ultrasonic Range Finder</a:t>
            </a:r>
          </a:p>
          <a:p>
            <a:pPr lvl="2"/>
            <a:r>
              <a:rPr lang="en-US" dirty="0" smtClean="0">
                <a:solidFill>
                  <a:schemeClr val="tx1">
                    <a:lumMod val="85000"/>
                  </a:schemeClr>
                </a:solidFill>
              </a:rPr>
              <a:t>GPS Sensor</a:t>
            </a:r>
          </a:p>
          <a:p>
            <a:pPr lvl="1"/>
            <a:r>
              <a:rPr lang="en-US" b="1" dirty="0" smtClean="0">
                <a:solidFill>
                  <a:schemeClr val="tx1">
                    <a:lumMod val="85000"/>
                  </a:schemeClr>
                </a:solidFill>
              </a:rPr>
              <a:t>Mobile Application</a:t>
            </a:r>
          </a:p>
          <a:p>
            <a:r>
              <a:rPr lang="en-US" b="1" dirty="0" smtClean="0"/>
              <a:t>Servo-Controlled Gimbal Manipulates Joystick</a:t>
            </a:r>
          </a:p>
          <a:p>
            <a:r>
              <a:rPr lang="en-US" b="1" dirty="0"/>
              <a:t>Entire system mounted on Quantum </a:t>
            </a:r>
            <a:r>
              <a:rPr lang="en-US" b="1" dirty="0" err="1"/>
              <a:t>Q6</a:t>
            </a:r>
            <a:r>
              <a:rPr lang="en-US" b="1" dirty="0"/>
              <a:t> Edge Power Chair</a:t>
            </a:r>
          </a:p>
        </p:txBody>
      </p:sp>
      <p:sp>
        <p:nvSpPr>
          <p:cNvPr id="10" name="TextBox 9"/>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latin typeface="+mn-lt"/>
                <a:cs typeface="+mn-cs"/>
              </a:rPr>
              <a:t>Rafael Arvelo</a:t>
            </a:r>
            <a:endParaRPr lang="en-US" sz="2800" dirty="0">
              <a:solidFill>
                <a:schemeClr val="tx2">
                  <a:lumMod val="50000"/>
                  <a:lumOff val="50000"/>
                </a:schemeClr>
              </a:solidFill>
              <a:latin typeface="+mn-lt"/>
              <a:cs typeface="+mn-cs"/>
            </a:endParaRPr>
          </a:p>
        </p:txBody>
      </p:sp>
      <p:pic>
        <p:nvPicPr>
          <p:cNvPr id="23" name="Picture 22"/>
          <p:cNvPicPr>
            <a:picLocks noChangeAspect="1"/>
          </p:cNvPicPr>
          <p:nvPr/>
        </p:nvPicPr>
        <p:blipFill>
          <a:blip r:embed="rId3"/>
          <a:stretch>
            <a:fillRect/>
          </a:stretch>
        </p:blipFill>
        <p:spPr>
          <a:xfrm>
            <a:off x="4450527" y="934524"/>
            <a:ext cx="7587627" cy="5434304"/>
          </a:xfrm>
          <a:prstGeom prst="rect">
            <a:avLst/>
          </a:prstGeom>
        </p:spPr>
      </p:pic>
    </p:spTree>
    <p:extLst>
      <p:ext uri="{BB962C8B-B14F-4D97-AF65-F5344CB8AC3E}">
        <p14:creationId xmlns:p14="http://schemas.microsoft.com/office/powerpoint/2010/main" val="3011679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37016"/>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Hardware Assignments</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6" name="TextBox 6"/>
          <p:cNvSpPr txBox="1"/>
          <p:nvPr/>
        </p:nvSpPr>
        <p:spPr>
          <a:xfrm>
            <a:off x="8113690" y="6334780"/>
            <a:ext cx="4078310" cy="523220"/>
          </a:xfrm>
          <a:prstGeom prst="rect">
            <a:avLst/>
          </a:prstGeom>
          <a:noFill/>
        </p:spPr>
        <p:txBody>
          <a:bodyPr wrap="square">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latin typeface="+mn-lt"/>
                <a:cs typeface="+mn-cs"/>
              </a:rPr>
              <a:t>Aaron </a:t>
            </a:r>
            <a:r>
              <a:rPr lang="en-US" sz="2800" dirty="0" err="1" smtClean="0">
                <a:solidFill>
                  <a:schemeClr val="tx2">
                    <a:lumMod val="50000"/>
                    <a:lumOff val="50000"/>
                  </a:schemeClr>
                </a:solidFill>
                <a:latin typeface="+mn-lt"/>
                <a:cs typeface="+mn-cs"/>
              </a:rPr>
              <a:t>Sandow</a:t>
            </a:r>
            <a:endParaRPr lang="en-US" sz="2800" dirty="0">
              <a:solidFill>
                <a:schemeClr val="tx2">
                  <a:lumMod val="50000"/>
                  <a:lumOff val="50000"/>
                </a:schemeClr>
              </a:solidFill>
              <a:latin typeface="+mn-lt"/>
              <a:cs typeface="+mn-cs"/>
            </a:endParaRPr>
          </a:p>
        </p:txBody>
      </p:sp>
      <p:graphicFrame>
        <p:nvGraphicFramePr>
          <p:cNvPr id="7" name="Table 1"/>
          <p:cNvGraphicFramePr>
            <a:graphicFrameLocks noGrp="1"/>
          </p:cNvGraphicFramePr>
          <p:nvPr>
            <p:extLst>
              <p:ext uri="{D42A27DB-BD31-4B8C-83A1-F6EECF244321}">
                <p14:modId xmlns:p14="http://schemas.microsoft.com/office/powerpoint/2010/main" val="2456697938"/>
              </p:ext>
            </p:extLst>
          </p:nvPr>
        </p:nvGraphicFramePr>
        <p:xfrm>
          <a:off x="1370123" y="1124120"/>
          <a:ext cx="9451753" cy="4859185"/>
        </p:xfrm>
        <a:graphic>
          <a:graphicData uri="http://schemas.openxmlformats.org/drawingml/2006/table">
            <a:tbl>
              <a:tblPr firstRow="1" firstCol="1" bandRow="1">
                <a:tableStyleId>{5C22544A-7EE6-4342-B048-85BDC9FD1C3A}</a:tableStyleId>
              </a:tblPr>
              <a:tblGrid>
                <a:gridCol w="2458809">
                  <a:extLst>
                    <a:ext uri="{9D8B030D-6E8A-4147-A177-3AD203B41FA5}">
                      <a16:colId xmlns:a16="http://schemas.microsoft.com/office/drawing/2014/main" xmlns="" val="20000"/>
                    </a:ext>
                  </a:extLst>
                </a:gridCol>
                <a:gridCol w="3496472">
                  <a:extLst>
                    <a:ext uri="{9D8B030D-6E8A-4147-A177-3AD203B41FA5}">
                      <a16:colId xmlns:a16="http://schemas.microsoft.com/office/drawing/2014/main" xmlns="" val="20001"/>
                    </a:ext>
                  </a:extLst>
                </a:gridCol>
                <a:gridCol w="3496472"/>
              </a:tblGrid>
              <a:tr h="405824">
                <a:tc>
                  <a:txBody>
                    <a:bodyPr/>
                    <a:lstStyle/>
                    <a:p>
                      <a:pPr marL="0" marR="0" algn="just">
                        <a:spcBef>
                          <a:spcPts val="1400"/>
                        </a:spcBef>
                        <a:spcAft>
                          <a:spcPts val="1400"/>
                        </a:spcAft>
                      </a:pPr>
                      <a:r>
                        <a:rPr lang="en-US" sz="2400" dirty="0" smtClean="0">
                          <a:effectLst/>
                        </a:rPr>
                        <a:t>Assignment</a:t>
                      </a:r>
                      <a:endParaRPr lang="en-US" sz="2400" dirty="0">
                        <a:solidFill>
                          <a:srgbClr val="000000"/>
                        </a:solidFill>
                        <a:effectLst/>
                        <a:latin typeface="Times New Roman" panose="02020603050405020304" pitchFamily="18" charset="0"/>
                        <a:ea typeface="Times New Roman" panose="02020603050405020304" pitchFamily="18" charset="0"/>
                        <a:cs typeface="Lohit Hindi"/>
                      </a:endParaRPr>
                    </a:p>
                  </a:txBody>
                  <a:tcPr marL="68580" marR="68580" marT="0" marB="0"/>
                </a:tc>
                <a:tc>
                  <a:txBody>
                    <a:bodyPr/>
                    <a:lstStyle/>
                    <a:p>
                      <a:pPr marL="0" marR="0" algn="just">
                        <a:spcBef>
                          <a:spcPts val="1400"/>
                        </a:spcBef>
                        <a:spcAft>
                          <a:spcPts val="1400"/>
                        </a:spcAft>
                      </a:pPr>
                      <a:r>
                        <a:rPr lang="en-US" sz="2400" dirty="0" smtClean="0">
                          <a:effectLst/>
                        </a:rPr>
                        <a:t>Primary</a:t>
                      </a:r>
                      <a:endParaRPr lang="en-US" sz="2400" dirty="0">
                        <a:solidFill>
                          <a:srgbClr val="000000"/>
                        </a:solidFill>
                        <a:effectLst/>
                        <a:latin typeface="Times New Roman" panose="02020603050405020304" pitchFamily="18" charset="0"/>
                        <a:ea typeface="Times New Roman" panose="02020603050405020304" pitchFamily="18" charset="0"/>
                        <a:cs typeface="Lohit Hindi"/>
                      </a:endParaRPr>
                    </a:p>
                  </a:txBody>
                  <a:tcPr marL="68580" marR="68580" marT="0" marB="0"/>
                </a:tc>
                <a:tc>
                  <a:txBody>
                    <a:bodyPr/>
                    <a:lstStyle/>
                    <a:p>
                      <a:pPr marL="0" marR="0" algn="just">
                        <a:spcBef>
                          <a:spcPts val="1400"/>
                        </a:spcBef>
                        <a:spcAft>
                          <a:spcPts val="1400"/>
                        </a:spcAft>
                      </a:pPr>
                      <a:r>
                        <a:rPr lang="en-US" sz="2400" b="1" kern="1200" dirty="0" smtClean="0">
                          <a:solidFill>
                            <a:schemeClr val="lt1"/>
                          </a:solidFill>
                          <a:effectLst/>
                          <a:latin typeface="+mn-lt"/>
                          <a:ea typeface="+mn-ea"/>
                          <a:cs typeface="+mn-cs"/>
                        </a:rPr>
                        <a:t>Secondary</a:t>
                      </a:r>
                      <a:endParaRPr lang="en-US" sz="2400" b="1" kern="1200" dirty="0">
                        <a:solidFill>
                          <a:schemeClr val="lt1"/>
                        </a:solidFill>
                        <a:effectLst/>
                        <a:latin typeface="+mn-lt"/>
                        <a:ea typeface="+mn-ea"/>
                        <a:cs typeface="+mn-cs"/>
                      </a:endParaRPr>
                    </a:p>
                  </a:txBody>
                  <a:tcPr marL="68580" marR="68580" marT="0" marB="0"/>
                </a:tc>
                <a:extLst>
                  <a:ext uri="{0D108BD9-81ED-4DB2-BD59-A6C34878D82A}">
                    <a16:rowId xmlns:a16="http://schemas.microsoft.com/office/drawing/2014/main" xmlns="" val="10000"/>
                  </a:ext>
                </a:extLst>
              </a:tr>
              <a:tr h="465521">
                <a:tc>
                  <a:txBody>
                    <a:bodyPr/>
                    <a:lstStyle/>
                    <a:p>
                      <a:pPr marL="0" marR="0" algn="just" fontAlgn="auto">
                        <a:spcBef>
                          <a:spcPts val="600"/>
                        </a:spcBef>
                        <a:spcAft>
                          <a:spcPts val="0"/>
                        </a:spcAft>
                      </a:pPr>
                      <a:r>
                        <a:rPr lang="en-US" sz="2400" dirty="0" smtClean="0">
                          <a:effectLst/>
                        </a:rPr>
                        <a:t>LED Array</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fontAlgn="auto">
                        <a:spcBef>
                          <a:spcPts val="600"/>
                        </a:spcBef>
                        <a:spcAft>
                          <a:spcPts val="0"/>
                        </a:spcAft>
                      </a:pPr>
                      <a:r>
                        <a:rPr lang="en-US" sz="2400" dirty="0" smtClean="0">
                          <a:effectLst/>
                        </a:rPr>
                        <a:t>Kelvin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fontAlgn="auto">
                        <a:spcBef>
                          <a:spcPts val="600"/>
                        </a:spcBef>
                        <a:spcAft>
                          <a:spcPts val="0"/>
                        </a:spcAft>
                      </a:pPr>
                      <a:r>
                        <a:rPr lang="en-US" sz="2400" dirty="0" smtClean="0">
                          <a:solidFill>
                            <a:srgbClr val="000000"/>
                          </a:solidFill>
                          <a:effectLst/>
                          <a:latin typeface="Times New Roman" panose="02020603050405020304" pitchFamily="18" charset="0"/>
                          <a:ea typeface="Times New Roman" panose="02020603050405020304" pitchFamily="18" charset="0"/>
                        </a:rPr>
                        <a:t>Cameron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407040">
                <a:tc>
                  <a:txBody>
                    <a:bodyPr/>
                    <a:lstStyle/>
                    <a:p>
                      <a:pPr marL="0" marR="0" algn="just" fontAlgn="auto">
                        <a:spcBef>
                          <a:spcPts val="600"/>
                        </a:spcBef>
                        <a:spcAft>
                          <a:spcPts val="0"/>
                        </a:spcAft>
                      </a:pPr>
                      <a:r>
                        <a:rPr lang="en-US" sz="2400" dirty="0" err="1" smtClean="0">
                          <a:effectLst/>
                        </a:rPr>
                        <a:t>Emotiv</a:t>
                      </a:r>
                      <a:r>
                        <a:rPr lang="en-US" sz="2400" dirty="0" smtClean="0">
                          <a:effectLst/>
                        </a:rPr>
                        <a:t> EEG</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fontAlgn="auto">
                        <a:spcBef>
                          <a:spcPts val="600"/>
                        </a:spcBef>
                        <a:spcAft>
                          <a:spcPts val="0"/>
                        </a:spcAft>
                      </a:pPr>
                      <a:r>
                        <a:rPr lang="en-US" sz="2400" dirty="0" smtClean="0">
                          <a:effectLst/>
                        </a:rPr>
                        <a:t>Cameron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fontAlgn="auto">
                        <a:spcBef>
                          <a:spcPts val="600"/>
                        </a:spcBef>
                        <a:spcAft>
                          <a:spcPts val="0"/>
                        </a:spcAft>
                      </a:pPr>
                      <a:r>
                        <a:rPr lang="en-US" sz="2400" dirty="0" smtClean="0">
                          <a:solidFill>
                            <a:srgbClr val="000000"/>
                          </a:solidFill>
                          <a:effectLst/>
                          <a:latin typeface="Times New Roman" panose="02020603050405020304" pitchFamily="18" charset="0"/>
                          <a:ea typeface="Times New Roman" panose="02020603050405020304" pitchFamily="18" charset="0"/>
                        </a:rPr>
                        <a:t>Kelvin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407040">
                <a:tc>
                  <a:txBody>
                    <a:bodyPr/>
                    <a:lstStyle/>
                    <a:p>
                      <a:pPr marL="0" marR="0" algn="just" fontAlgn="auto">
                        <a:spcBef>
                          <a:spcPts val="600"/>
                        </a:spcBef>
                        <a:spcAft>
                          <a:spcPts val="0"/>
                        </a:spcAft>
                      </a:pPr>
                      <a:r>
                        <a:rPr lang="en-US" sz="2400" dirty="0" smtClean="0">
                          <a:effectLst/>
                        </a:rPr>
                        <a:t>Raspberry Pi 2</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fontAlgn="auto">
                        <a:spcBef>
                          <a:spcPts val="600"/>
                        </a:spcBef>
                        <a:spcAft>
                          <a:spcPts val="0"/>
                        </a:spcAft>
                      </a:pPr>
                      <a:r>
                        <a:rPr lang="en-US" sz="2400" dirty="0" smtClean="0">
                          <a:solidFill>
                            <a:schemeClr val="dk1"/>
                          </a:solidFill>
                          <a:effectLst/>
                          <a:latin typeface="+mn-lt"/>
                          <a:ea typeface="+mn-ea"/>
                        </a:rPr>
                        <a:t>Rafael</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fontAlgn="auto">
                        <a:spcBef>
                          <a:spcPts val="600"/>
                        </a:spcBef>
                        <a:spcAft>
                          <a:spcPts val="0"/>
                        </a:spcAft>
                      </a:pPr>
                      <a:r>
                        <a:rPr lang="en-US" sz="2400" dirty="0" smtClean="0">
                          <a:solidFill>
                            <a:srgbClr val="000000"/>
                          </a:solidFill>
                          <a:effectLst/>
                          <a:latin typeface="Times New Roman" panose="02020603050405020304" pitchFamily="18" charset="0"/>
                          <a:ea typeface="Times New Roman" panose="02020603050405020304" pitchFamily="18" charset="0"/>
                        </a:rPr>
                        <a:t>Kelvin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407040">
                <a:tc>
                  <a:txBody>
                    <a:bodyPr/>
                    <a:lstStyle/>
                    <a:p>
                      <a:pPr marL="0" marR="0" algn="just" fontAlgn="auto">
                        <a:spcBef>
                          <a:spcPts val="600"/>
                        </a:spcBef>
                        <a:spcAft>
                          <a:spcPts val="0"/>
                        </a:spcAft>
                      </a:pPr>
                      <a:r>
                        <a:rPr lang="en-US" sz="2400" dirty="0" smtClean="0">
                          <a:effectLst/>
                        </a:rPr>
                        <a:t>Atmel </a:t>
                      </a:r>
                      <a:r>
                        <a:rPr lang="en-US" sz="2400" dirty="0" err="1" smtClean="0">
                          <a:effectLst/>
                        </a:rPr>
                        <a:t>TivyAVR</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fontAlgn="auto">
                        <a:spcBef>
                          <a:spcPts val="600"/>
                        </a:spcBef>
                        <a:spcAft>
                          <a:spcPts val="0"/>
                        </a:spcAft>
                      </a:pPr>
                      <a:r>
                        <a:rPr lang="en-US" sz="2400" dirty="0" smtClean="0">
                          <a:effectLst/>
                        </a:rPr>
                        <a:t>Kelvin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fontAlgn="auto">
                        <a:spcBef>
                          <a:spcPts val="600"/>
                        </a:spcBef>
                        <a:spcAft>
                          <a:spcPts val="0"/>
                        </a:spcAft>
                      </a:pPr>
                      <a:r>
                        <a:rPr lang="en-US" sz="2400" dirty="0" smtClean="0">
                          <a:solidFill>
                            <a:srgbClr val="000000"/>
                          </a:solidFill>
                          <a:effectLst/>
                          <a:latin typeface="Times New Roman" panose="02020603050405020304" pitchFamily="18" charset="0"/>
                          <a:ea typeface="Times New Roman" panose="02020603050405020304" pitchFamily="18" charset="0"/>
                        </a:rPr>
                        <a:t>Cameron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407040">
                <a:tc>
                  <a:txBody>
                    <a:bodyPr/>
                    <a:lstStyle/>
                    <a:p>
                      <a:pPr marL="0" marR="0" algn="just" fontAlgn="auto">
                        <a:spcBef>
                          <a:spcPts val="600"/>
                        </a:spcBef>
                        <a:spcAft>
                          <a:spcPts val="0"/>
                        </a:spcAft>
                      </a:pPr>
                      <a:r>
                        <a:rPr lang="en-US" sz="2400" dirty="0" err="1" smtClean="0">
                          <a:effectLst/>
                        </a:rPr>
                        <a:t>Tiva</a:t>
                      </a:r>
                      <a:r>
                        <a:rPr lang="en-US" sz="2400" dirty="0" smtClean="0">
                          <a:effectLst/>
                        </a:rPr>
                        <a:t> C</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fontAlgn="auto">
                        <a:spcBef>
                          <a:spcPts val="600"/>
                        </a:spcBef>
                        <a:spcAft>
                          <a:spcPts val="0"/>
                        </a:spcAft>
                      </a:pPr>
                      <a:r>
                        <a:rPr lang="en-US" sz="2400" dirty="0" smtClean="0">
                          <a:effectLst/>
                        </a:rPr>
                        <a:t>Rafael</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fontAlgn="auto">
                        <a:spcBef>
                          <a:spcPts val="600"/>
                        </a:spcBef>
                        <a:spcAft>
                          <a:spcPts val="0"/>
                        </a:spcAft>
                      </a:pPr>
                      <a:r>
                        <a:rPr lang="en-US" sz="2400" dirty="0" smtClean="0">
                          <a:solidFill>
                            <a:srgbClr val="000000"/>
                          </a:solidFill>
                          <a:effectLst/>
                          <a:latin typeface="Times New Roman" panose="02020603050405020304" pitchFamily="18" charset="0"/>
                          <a:ea typeface="Times New Roman" panose="02020603050405020304" pitchFamily="18" charset="0"/>
                        </a:rPr>
                        <a:t>Aaron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407040">
                <a:tc>
                  <a:txBody>
                    <a:bodyPr/>
                    <a:lstStyle/>
                    <a:p>
                      <a:pPr marL="0" marR="0" algn="just" fontAlgn="auto">
                        <a:spcBef>
                          <a:spcPts val="600"/>
                        </a:spcBef>
                        <a:spcAft>
                          <a:spcPts val="0"/>
                        </a:spcAft>
                      </a:pPr>
                      <a:r>
                        <a:rPr lang="en-US" sz="2400" dirty="0" smtClean="0">
                          <a:effectLst/>
                        </a:rPr>
                        <a:t>GPS Sensor</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fontAlgn="auto">
                        <a:spcBef>
                          <a:spcPts val="600"/>
                        </a:spcBef>
                        <a:spcAft>
                          <a:spcPts val="0"/>
                        </a:spcAft>
                      </a:pPr>
                      <a:r>
                        <a:rPr lang="en-US" sz="2400" dirty="0" smtClean="0">
                          <a:effectLst/>
                        </a:rPr>
                        <a:t>Cameron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fontAlgn="auto">
                        <a:spcBef>
                          <a:spcPts val="600"/>
                        </a:spcBef>
                        <a:spcAft>
                          <a:spcPts val="0"/>
                        </a:spcAft>
                      </a:pPr>
                      <a:r>
                        <a:rPr lang="en-US" sz="2400" dirty="0" smtClean="0">
                          <a:solidFill>
                            <a:srgbClr val="000000"/>
                          </a:solidFill>
                          <a:effectLst/>
                          <a:latin typeface="Times New Roman" panose="02020603050405020304" pitchFamily="18" charset="0"/>
                          <a:ea typeface="Times New Roman" panose="02020603050405020304" pitchFamily="18" charset="0"/>
                        </a:rPr>
                        <a:t>Kelvin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407040">
                <a:tc>
                  <a:txBody>
                    <a:bodyPr/>
                    <a:lstStyle/>
                    <a:p>
                      <a:pPr marL="0" marR="0" algn="just" fontAlgn="auto">
                        <a:spcBef>
                          <a:spcPts val="600"/>
                        </a:spcBef>
                        <a:spcAft>
                          <a:spcPts val="0"/>
                        </a:spcAft>
                      </a:pPr>
                      <a:r>
                        <a:rPr lang="en-US" sz="2400" dirty="0" smtClean="0">
                          <a:effectLst/>
                        </a:rPr>
                        <a:t>Ultrasonic Range Finder</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fontAlgn="auto">
                        <a:spcBef>
                          <a:spcPts val="600"/>
                        </a:spcBef>
                        <a:spcAft>
                          <a:spcPts val="0"/>
                        </a:spcAft>
                      </a:pPr>
                      <a:r>
                        <a:rPr lang="en-US" sz="2400" dirty="0" smtClean="0">
                          <a:effectLst/>
                        </a:rPr>
                        <a:t>Cameron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fontAlgn="auto">
                        <a:spcBef>
                          <a:spcPts val="600"/>
                        </a:spcBef>
                        <a:spcAft>
                          <a:spcPts val="0"/>
                        </a:spcAft>
                      </a:pPr>
                      <a:r>
                        <a:rPr lang="en-US" sz="2400" dirty="0" smtClean="0">
                          <a:solidFill>
                            <a:srgbClr val="000000"/>
                          </a:solidFill>
                          <a:effectLst/>
                          <a:latin typeface="Times New Roman" panose="02020603050405020304" pitchFamily="18" charset="0"/>
                          <a:ea typeface="Times New Roman" panose="02020603050405020304" pitchFamily="18" charset="0"/>
                        </a:rPr>
                        <a:t>Kelvin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r h="407040">
                <a:tc>
                  <a:txBody>
                    <a:bodyPr/>
                    <a:lstStyle/>
                    <a:p>
                      <a:pPr marL="0" marR="0" algn="just" fontAlgn="auto">
                        <a:spcBef>
                          <a:spcPts val="600"/>
                        </a:spcBef>
                        <a:spcAft>
                          <a:spcPts val="0"/>
                        </a:spcAft>
                      </a:pPr>
                      <a:r>
                        <a:rPr lang="en-US" sz="2400" dirty="0" smtClean="0">
                          <a:effectLst/>
                        </a:rPr>
                        <a:t>Bluetooth Module</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fontAlgn="auto">
                        <a:spcBef>
                          <a:spcPts val="600"/>
                        </a:spcBef>
                        <a:spcAft>
                          <a:spcPts val="0"/>
                        </a:spcAft>
                      </a:pPr>
                      <a:r>
                        <a:rPr lang="en-US" sz="2400" dirty="0" smtClean="0">
                          <a:effectLst/>
                        </a:rPr>
                        <a:t>Cameron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fontAlgn="auto">
                        <a:spcBef>
                          <a:spcPts val="600"/>
                        </a:spcBef>
                        <a:spcAft>
                          <a:spcPts val="0"/>
                        </a:spcAft>
                      </a:pPr>
                      <a:r>
                        <a:rPr lang="en-US" sz="2400" dirty="0" smtClean="0">
                          <a:solidFill>
                            <a:srgbClr val="000000"/>
                          </a:solidFill>
                          <a:effectLst/>
                          <a:latin typeface="Times New Roman" panose="02020603050405020304" pitchFamily="18" charset="0"/>
                          <a:ea typeface="Times New Roman" panose="02020603050405020304" pitchFamily="18" charset="0"/>
                        </a:rPr>
                        <a:t>Kelvin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10"/>
                  </a:ext>
                </a:extLst>
              </a:tr>
              <a:tr h="407040">
                <a:tc>
                  <a:txBody>
                    <a:bodyPr/>
                    <a:lstStyle/>
                    <a:p>
                      <a:pPr marL="0" marR="0" algn="just" fontAlgn="auto">
                        <a:spcBef>
                          <a:spcPts val="600"/>
                        </a:spcBef>
                        <a:spcAft>
                          <a:spcPts val="0"/>
                        </a:spcAft>
                      </a:pPr>
                      <a:r>
                        <a:rPr lang="en-US" sz="2400" dirty="0" smtClean="0">
                          <a:effectLst/>
                        </a:rPr>
                        <a:t>Voltage Regulator</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fontAlgn="auto">
                        <a:spcBef>
                          <a:spcPts val="600"/>
                        </a:spcBef>
                        <a:spcAft>
                          <a:spcPts val="0"/>
                        </a:spcAft>
                      </a:pPr>
                      <a:r>
                        <a:rPr lang="en-US" sz="2400" dirty="0" smtClean="0">
                          <a:effectLst/>
                        </a:rPr>
                        <a:t>Kelvin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fontAlgn="auto">
                        <a:spcBef>
                          <a:spcPts val="600"/>
                        </a:spcBef>
                        <a:spcAft>
                          <a:spcPts val="0"/>
                        </a:spcAft>
                      </a:pPr>
                      <a:r>
                        <a:rPr lang="en-US" sz="2400" dirty="0" smtClean="0">
                          <a:solidFill>
                            <a:srgbClr val="000000"/>
                          </a:solidFill>
                          <a:effectLst/>
                          <a:latin typeface="Times New Roman" panose="02020603050405020304" pitchFamily="18" charset="0"/>
                          <a:ea typeface="Times New Roman" panose="02020603050405020304" pitchFamily="18" charset="0"/>
                        </a:rPr>
                        <a:t>Cameron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11"/>
                  </a:ext>
                </a:extLst>
              </a:tr>
              <a:tr h="407040">
                <a:tc>
                  <a:txBody>
                    <a:bodyPr/>
                    <a:lstStyle/>
                    <a:p>
                      <a:pPr marL="0" marR="0" algn="just" fontAlgn="auto">
                        <a:spcBef>
                          <a:spcPts val="600"/>
                        </a:spcBef>
                        <a:spcAft>
                          <a:spcPts val="0"/>
                        </a:spcAft>
                      </a:pPr>
                      <a:r>
                        <a:rPr lang="en-US" sz="2400" dirty="0" smtClean="0">
                          <a:effectLst/>
                        </a:rPr>
                        <a:t>PCB Design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fontAlgn="auto">
                        <a:spcBef>
                          <a:spcPts val="600"/>
                        </a:spcBef>
                        <a:spcAft>
                          <a:spcPts val="0"/>
                        </a:spcAft>
                      </a:pPr>
                      <a:r>
                        <a:rPr lang="en-US" sz="2400" dirty="0" smtClean="0">
                          <a:effectLst/>
                        </a:rPr>
                        <a:t>Kelvin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fontAlgn="auto">
                        <a:spcBef>
                          <a:spcPts val="600"/>
                        </a:spcBef>
                        <a:spcAft>
                          <a:spcPts val="0"/>
                        </a:spcAft>
                      </a:pPr>
                      <a:r>
                        <a:rPr lang="en-US" sz="2400" dirty="0" smtClean="0">
                          <a:solidFill>
                            <a:srgbClr val="000000"/>
                          </a:solidFill>
                          <a:effectLst/>
                          <a:latin typeface="Times New Roman" panose="02020603050405020304" pitchFamily="18" charset="0"/>
                          <a:ea typeface="Times New Roman" panose="02020603050405020304" pitchFamily="18" charset="0"/>
                        </a:rPr>
                        <a:t>Cameron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3642797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016"/>
            <a:ext cx="12192000" cy="887104"/>
          </a:xfrm>
        </p:spPr>
        <p:txBody>
          <a:bodyPr>
            <a:noAutofit/>
          </a:bodyPr>
          <a:lstStyle/>
          <a:p>
            <a:pPr algn="ctr"/>
            <a:r>
              <a:rPr lang="en-US" sz="6000" b="1" dirty="0">
                <a:ln>
                  <a:solidFill>
                    <a:schemeClr val="bg1"/>
                  </a:solidFill>
                </a:ln>
                <a:ea typeface="Arial Unicode MS" panose="020B0604020202020204" pitchFamily="34" charset="-128"/>
                <a:cs typeface="Times New Roman" panose="02020603050405020304" pitchFamily="18" charset="0"/>
              </a:rPr>
              <a:t>SOFTWARE </a:t>
            </a:r>
            <a:r>
              <a:rPr lang="en-US" sz="6000" b="1" dirty="0" smtClean="0">
                <a:ln>
                  <a:solidFill>
                    <a:schemeClr val="bg1"/>
                  </a:solidFill>
                </a:ln>
                <a:ea typeface="Arial Unicode MS" panose="020B0604020202020204" pitchFamily="34" charset="-128"/>
                <a:cs typeface="Times New Roman" panose="02020603050405020304" pitchFamily="18" charset="0"/>
              </a:rPr>
              <a:t>Assignments</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a:t>
            </a:r>
            <a:r>
              <a:rPr lang="en-US" sz="2800">
                <a:solidFill>
                  <a:schemeClr val="tx2">
                    <a:lumMod val="50000"/>
                    <a:lumOff val="50000"/>
                  </a:schemeClr>
                </a:solidFill>
                <a:latin typeface="+mn-lt"/>
                <a:cs typeface="+mn-cs"/>
              </a:rPr>
              <a:t>: </a:t>
            </a:r>
            <a:r>
              <a:rPr lang="en-US" sz="2800" smtClean="0">
                <a:solidFill>
                  <a:schemeClr val="tx2">
                    <a:lumMod val="50000"/>
                    <a:lumOff val="50000"/>
                  </a:schemeClr>
                </a:solidFill>
                <a:latin typeface="+mn-lt"/>
                <a:cs typeface="+mn-cs"/>
              </a:rPr>
              <a:t>Aaron Sandow</a:t>
            </a:r>
            <a:endParaRPr lang="en-US" sz="2800" dirty="0">
              <a:solidFill>
                <a:schemeClr val="tx2">
                  <a:lumMod val="50000"/>
                  <a:lumOff val="50000"/>
                </a:schemeClr>
              </a:solidFill>
              <a:latin typeface="+mn-lt"/>
              <a:cs typeface="+mn-cs"/>
            </a:endParaRPr>
          </a:p>
        </p:txBody>
      </p:sp>
      <p:graphicFrame>
        <p:nvGraphicFramePr>
          <p:cNvPr id="3" name="Table 4"/>
          <p:cNvGraphicFramePr>
            <a:graphicFrameLocks noGrp="1"/>
          </p:cNvGraphicFramePr>
          <p:nvPr>
            <p:extLst>
              <p:ext uri="{D42A27DB-BD31-4B8C-83A1-F6EECF244321}">
                <p14:modId xmlns:p14="http://schemas.microsoft.com/office/powerpoint/2010/main" val="2960447583"/>
              </p:ext>
            </p:extLst>
          </p:nvPr>
        </p:nvGraphicFramePr>
        <p:xfrm>
          <a:off x="638175" y="1065330"/>
          <a:ext cx="10915649" cy="5230748"/>
        </p:xfrm>
        <a:graphic>
          <a:graphicData uri="http://schemas.openxmlformats.org/drawingml/2006/table">
            <a:tbl>
              <a:tblPr firstRow="1" firstCol="1" bandRow="1">
                <a:tableStyleId>{5C22544A-7EE6-4342-B048-85BDC9FD1C3A}</a:tableStyleId>
              </a:tblPr>
              <a:tblGrid>
                <a:gridCol w="3327279">
                  <a:extLst>
                    <a:ext uri="{9D8B030D-6E8A-4147-A177-3AD203B41FA5}">
                      <a16:colId xmlns:a16="http://schemas.microsoft.com/office/drawing/2014/main" xmlns="" val="20000"/>
                    </a:ext>
                  </a:extLst>
                </a:gridCol>
                <a:gridCol w="3794185">
                  <a:extLst>
                    <a:ext uri="{9D8B030D-6E8A-4147-A177-3AD203B41FA5}">
                      <a16:colId xmlns:a16="http://schemas.microsoft.com/office/drawing/2014/main" xmlns="" val="20001"/>
                    </a:ext>
                  </a:extLst>
                </a:gridCol>
                <a:gridCol w="3794185"/>
              </a:tblGrid>
              <a:tr h="449540">
                <a:tc>
                  <a:txBody>
                    <a:bodyPr/>
                    <a:lstStyle/>
                    <a:p>
                      <a:pPr marL="0" marR="0" algn="l">
                        <a:spcBef>
                          <a:spcPts val="600"/>
                        </a:spcBef>
                        <a:spcAft>
                          <a:spcPts val="1400"/>
                        </a:spcAft>
                      </a:pPr>
                      <a:r>
                        <a:rPr lang="en-US" sz="2800" dirty="0">
                          <a:effectLst/>
                        </a:rPr>
                        <a:t>Team Member</a:t>
                      </a:r>
                      <a:endParaRPr lang="en-US" sz="2800" dirty="0">
                        <a:solidFill>
                          <a:srgbClr val="000000"/>
                        </a:solidFill>
                        <a:effectLst/>
                        <a:latin typeface="Times New Roman" panose="02020603050405020304" pitchFamily="18" charset="0"/>
                        <a:ea typeface="Times New Roman" panose="02020603050405020304" pitchFamily="18" charset="0"/>
                        <a:cs typeface="Lohit Hindi"/>
                      </a:endParaRPr>
                    </a:p>
                  </a:txBody>
                  <a:tcPr marL="68580" marR="68580" marT="0" marB="0"/>
                </a:tc>
                <a:tc>
                  <a:txBody>
                    <a:bodyPr/>
                    <a:lstStyle/>
                    <a:p>
                      <a:pPr marL="0" marR="0" algn="l">
                        <a:spcBef>
                          <a:spcPts val="600"/>
                        </a:spcBef>
                        <a:spcAft>
                          <a:spcPts val="1400"/>
                        </a:spcAft>
                      </a:pPr>
                      <a:r>
                        <a:rPr lang="en-US" sz="2800" dirty="0" smtClean="0">
                          <a:effectLst/>
                        </a:rPr>
                        <a:t>Primary</a:t>
                      </a:r>
                      <a:endParaRPr lang="en-US" sz="2800" dirty="0">
                        <a:solidFill>
                          <a:srgbClr val="000000"/>
                        </a:solidFill>
                        <a:effectLst/>
                        <a:latin typeface="Times New Roman" panose="02020603050405020304" pitchFamily="18" charset="0"/>
                        <a:ea typeface="Times New Roman" panose="02020603050405020304" pitchFamily="18" charset="0"/>
                        <a:cs typeface="Lohit Hindi"/>
                      </a:endParaRPr>
                    </a:p>
                  </a:txBody>
                  <a:tcPr marL="68580" marR="68580" marT="0" marB="0"/>
                </a:tc>
                <a:tc>
                  <a:txBody>
                    <a:bodyPr/>
                    <a:lstStyle/>
                    <a:p>
                      <a:pPr marL="0" marR="0" algn="l">
                        <a:spcBef>
                          <a:spcPts val="600"/>
                        </a:spcBef>
                        <a:spcAft>
                          <a:spcPts val="1400"/>
                        </a:spcAft>
                      </a:pPr>
                      <a:r>
                        <a:rPr lang="en-US" sz="2800" b="1" kern="1200" dirty="0" smtClean="0">
                          <a:solidFill>
                            <a:schemeClr val="lt1"/>
                          </a:solidFill>
                          <a:effectLst/>
                          <a:latin typeface="+mn-lt"/>
                          <a:ea typeface="+mn-ea"/>
                          <a:cs typeface="+mn-cs"/>
                        </a:rPr>
                        <a:t>Secondary</a:t>
                      </a:r>
                      <a:endParaRPr lang="en-US" sz="2800" b="1" kern="1200" dirty="0">
                        <a:solidFill>
                          <a:schemeClr val="lt1"/>
                        </a:solidFill>
                        <a:effectLst/>
                        <a:latin typeface="+mn-lt"/>
                        <a:ea typeface="+mn-ea"/>
                        <a:cs typeface="+mn-cs"/>
                      </a:endParaRPr>
                    </a:p>
                  </a:txBody>
                  <a:tcPr marL="68580" marR="68580" marT="0" marB="0"/>
                </a:tc>
                <a:extLst>
                  <a:ext uri="{0D108BD9-81ED-4DB2-BD59-A6C34878D82A}">
                    <a16:rowId xmlns:a16="http://schemas.microsoft.com/office/drawing/2014/main" xmlns="" val="10000"/>
                  </a:ext>
                </a:extLst>
              </a:tr>
              <a:tr h="555222">
                <a:tc>
                  <a:txBody>
                    <a:bodyPr/>
                    <a:lstStyle/>
                    <a:p>
                      <a:pPr marL="0" marR="0" algn="l" fontAlgn="auto">
                        <a:spcBef>
                          <a:spcPts val="600"/>
                        </a:spcBef>
                        <a:spcAft>
                          <a:spcPts val="0"/>
                        </a:spcAft>
                      </a:pPr>
                      <a:r>
                        <a:rPr lang="en-US" sz="2800" dirty="0" smtClean="0">
                          <a:effectLst/>
                        </a:rPr>
                        <a:t>SSVEP RVS Algorithm</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2800" dirty="0" smtClean="0">
                          <a:effectLst/>
                        </a:rPr>
                        <a:t>Cameron</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fontAlgn="auto">
                        <a:spcBef>
                          <a:spcPts val="600"/>
                        </a:spcBef>
                        <a:spcAft>
                          <a:spcPts val="0"/>
                        </a:spcAft>
                      </a:pPr>
                      <a:r>
                        <a:rPr lang="en-US" sz="2800" dirty="0" smtClean="0">
                          <a:solidFill>
                            <a:srgbClr val="000000"/>
                          </a:solidFill>
                          <a:effectLst/>
                          <a:latin typeface="Times New Roman" panose="02020603050405020304" pitchFamily="18" charset="0"/>
                          <a:ea typeface="Times New Roman" panose="02020603050405020304" pitchFamily="18" charset="0"/>
                        </a:rPr>
                        <a:t>Kelvin</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555222">
                <a:tc>
                  <a:txBody>
                    <a:bodyPr/>
                    <a:lstStyle/>
                    <a:p>
                      <a:pPr marL="0" marR="0" algn="l" fontAlgn="auto">
                        <a:spcBef>
                          <a:spcPts val="600"/>
                        </a:spcBef>
                        <a:spcAft>
                          <a:spcPts val="0"/>
                        </a:spcAft>
                      </a:pPr>
                      <a:r>
                        <a:rPr lang="en-US" sz="2800" dirty="0" smtClean="0">
                          <a:solidFill>
                            <a:schemeClr val="lt1"/>
                          </a:solidFill>
                          <a:effectLst/>
                          <a:latin typeface="+mn-lt"/>
                          <a:ea typeface="+mn-ea"/>
                        </a:rPr>
                        <a:t>SSVEP</a:t>
                      </a:r>
                      <a:r>
                        <a:rPr lang="en-US" sz="2800" baseline="0" dirty="0" smtClean="0">
                          <a:solidFill>
                            <a:schemeClr val="lt1"/>
                          </a:solidFill>
                          <a:effectLst/>
                          <a:latin typeface="+mn-lt"/>
                          <a:ea typeface="+mn-ea"/>
                        </a:rPr>
                        <a:t> Flasher Interface</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fontAlgn="auto">
                        <a:spcBef>
                          <a:spcPts val="600"/>
                        </a:spcBef>
                        <a:spcAft>
                          <a:spcPts val="0"/>
                        </a:spcAft>
                      </a:pPr>
                      <a:r>
                        <a:rPr lang="en-US" sz="2800" dirty="0" smtClean="0">
                          <a:solidFill>
                            <a:schemeClr val="dk1"/>
                          </a:solidFill>
                          <a:effectLst/>
                          <a:latin typeface="+mn-lt"/>
                          <a:ea typeface="+mn-ea"/>
                        </a:rPr>
                        <a:t>Kelvin</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fontAlgn="auto">
                        <a:spcBef>
                          <a:spcPts val="600"/>
                        </a:spcBef>
                        <a:spcAft>
                          <a:spcPts val="0"/>
                        </a:spcAft>
                      </a:pPr>
                      <a:r>
                        <a:rPr lang="en-US" sz="2800" dirty="0" smtClean="0">
                          <a:solidFill>
                            <a:srgbClr val="000000"/>
                          </a:solidFill>
                          <a:effectLst/>
                          <a:latin typeface="Times New Roman" panose="02020603050405020304" pitchFamily="18" charset="0"/>
                          <a:ea typeface="Times New Roman" panose="02020603050405020304" pitchFamily="18" charset="0"/>
                        </a:rPr>
                        <a:t>Rafael</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555222">
                <a:tc>
                  <a:txBody>
                    <a:bodyPr/>
                    <a:lstStyle/>
                    <a:p>
                      <a:pPr marL="0" marR="0" algn="l" fontAlgn="auto">
                        <a:spcBef>
                          <a:spcPts val="600"/>
                        </a:spcBef>
                        <a:spcAft>
                          <a:spcPts val="0"/>
                        </a:spcAft>
                      </a:pPr>
                      <a:r>
                        <a:rPr lang="en-US" sz="2800" dirty="0" smtClean="0">
                          <a:effectLst/>
                        </a:rPr>
                        <a:t>Judgement</a:t>
                      </a:r>
                      <a:r>
                        <a:rPr lang="en-US" sz="2800" baseline="0" dirty="0" smtClean="0">
                          <a:effectLst/>
                        </a:rPr>
                        <a:t> Algorithm</a:t>
                      </a:r>
                      <a:endParaRPr lang="en-US" sz="2800" dirty="0" smtClean="0">
                        <a:effectLst/>
                      </a:endParaRPr>
                    </a:p>
                  </a:txBody>
                  <a:tcPr marL="68580" marR="68580" marT="0" marB="0"/>
                </a:tc>
                <a:tc>
                  <a:txBody>
                    <a:bodyPr/>
                    <a:lstStyle/>
                    <a:p>
                      <a:pPr marL="0" marR="0" algn="l" fontAlgn="auto">
                        <a:spcBef>
                          <a:spcPts val="600"/>
                        </a:spcBef>
                        <a:spcAft>
                          <a:spcPts val="0"/>
                        </a:spcAft>
                      </a:pPr>
                      <a:r>
                        <a:rPr lang="en-US" sz="2800" dirty="0" smtClean="0">
                          <a:effectLst/>
                        </a:rPr>
                        <a:t>Rafael</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fontAlgn="auto">
                        <a:spcBef>
                          <a:spcPts val="600"/>
                        </a:spcBef>
                        <a:spcAft>
                          <a:spcPts val="0"/>
                        </a:spcAft>
                      </a:pPr>
                      <a:r>
                        <a:rPr lang="en-US" sz="2800" dirty="0" smtClean="0">
                          <a:solidFill>
                            <a:srgbClr val="000000"/>
                          </a:solidFill>
                          <a:effectLst/>
                          <a:latin typeface="Times New Roman" panose="02020603050405020304" pitchFamily="18" charset="0"/>
                          <a:ea typeface="Times New Roman" panose="02020603050405020304" pitchFamily="18" charset="0"/>
                        </a:rPr>
                        <a:t>Aaron</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555222">
                <a:tc>
                  <a:txBody>
                    <a:bodyPr/>
                    <a:lstStyle/>
                    <a:p>
                      <a:pPr marL="0" marR="0" algn="l" fontAlgn="auto">
                        <a:spcBef>
                          <a:spcPts val="600"/>
                        </a:spcBef>
                        <a:spcAft>
                          <a:spcPts val="0"/>
                        </a:spcAft>
                      </a:pPr>
                      <a:r>
                        <a:rPr lang="en-US" sz="2800" dirty="0" smtClean="0">
                          <a:effectLst/>
                        </a:rPr>
                        <a:t>Android Application</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fontAlgn="auto">
                        <a:spcBef>
                          <a:spcPts val="600"/>
                        </a:spcBef>
                        <a:spcAft>
                          <a:spcPts val="0"/>
                        </a:spcAft>
                      </a:pPr>
                      <a:r>
                        <a:rPr lang="en-US" sz="2800" dirty="0" smtClean="0">
                          <a:effectLst/>
                        </a:rPr>
                        <a:t>Aaron</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fontAlgn="auto">
                        <a:spcBef>
                          <a:spcPts val="600"/>
                        </a:spcBef>
                        <a:spcAft>
                          <a:spcPts val="0"/>
                        </a:spcAft>
                      </a:pPr>
                      <a:r>
                        <a:rPr lang="en-US" sz="2800" dirty="0" smtClean="0">
                          <a:solidFill>
                            <a:srgbClr val="000000"/>
                          </a:solidFill>
                          <a:effectLst/>
                          <a:latin typeface="Times New Roman" panose="02020603050405020304" pitchFamily="18" charset="0"/>
                          <a:ea typeface="Times New Roman" panose="02020603050405020304" pitchFamily="18" charset="0"/>
                        </a:rPr>
                        <a:t>Rafael</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555222">
                <a:tc>
                  <a:txBody>
                    <a:bodyPr/>
                    <a:lstStyle/>
                    <a:p>
                      <a:pPr marL="0" marR="0" algn="l" fontAlgn="auto">
                        <a:spcBef>
                          <a:spcPts val="600"/>
                        </a:spcBef>
                        <a:spcAft>
                          <a:spcPts val="0"/>
                        </a:spcAft>
                      </a:pPr>
                      <a:r>
                        <a:rPr lang="en-US" sz="2800" dirty="0" smtClean="0">
                          <a:effectLst/>
                        </a:rPr>
                        <a:t>Sensor I/O</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fontAlgn="auto">
                        <a:spcBef>
                          <a:spcPts val="600"/>
                        </a:spcBef>
                        <a:spcAft>
                          <a:spcPts val="0"/>
                        </a:spcAft>
                      </a:pPr>
                      <a:r>
                        <a:rPr lang="en-US" sz="2800" dirty="0" smtClean="0">
                          <a:effectLst/>
                        </a:rPr>
                        <a:t>Rafael</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fontAlgn="auto">
                        <a:spcBef>
                          <a:spcPts val="600"/>
                        </a:spcBef>
                        <a:spcAft>
                          <a:spcPts val="0"/>
                        </a:spcAft>
                      </a:pPr>
                      <a:r>
                        <a:rPr lang="en-US" sz="2800" dirty="0" smtClean="0">
                          <a:solidFill>
                            <a:srgbClr val="000000"/>
                          </a:solidFill>
                          <a:effectLst/>
                          <a:latin typeface="Times New Roman" panose="02020603050405020304" pitchFamily="18" charset="0"/>
                          <a:ea typeface="Times New Roman" panose="02020603050405020304" pitchFamily="18" charset="0"/>
                        </a:rPr>
                        <a:t>Aaron</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555222">
                <a:tc>
                  <a:txBody>
                    <a:bodyPr/>
                    <a:lstStyle/>
                    <a:p>
                      <a:pPr marL="0" marR="0" algn="l" fontAlgn="auto">
                        <a:spcBef>
                          <a:spcPts val="600"/>
                        </a:spcBef>
                        <a:spcAft>
                          <a:spcPts val="0"/>
                        </a:spcAft>
                      </a:pPr>
                      <a:r>
                        <a:rPr lang="en-US" sz="2800" dirty="0" smtClean="0">
                          <a:effectLst/>
                        </a:rPr>
                        <a:t>Command Parsing</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fontAlgn="auto">
                        <a:spcBef>
                          <a:spcPts val="600"/>
                        </a:spcBef>
                        <a:spcAft>
                          <a:spcPts val="0"/>
                        </a:spcAft>
                      </a:pPr>
                      <a:r>
                        <a:rPr lang="en-US" sz="2800" dirty="0" smtClean="0">
                          <a:effectLst/>
                        </a:rPr>
                        <a:t>Aaron</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fontAlgn="auto">
                        <a:spcBef>
                          <a:spcPts val="600"/>
                        </a:spcBef>
                        <a:spcAft>
                          <a:spcPts val="0"/>
                        </a:spcAft>
                      </a:pPr>
                      <a:r>
                        <a:rPr lang="en-US" sz="2800" dirty="0" smtClean="0">
                          <a:solidFill>
                            <a:srgbClr val="000000"/>
                          </a:solidFill>
                          <a:effectLst/>
                          <a:latin typeface="Times New Roman" panose="02020603050405020304" pitchFamily="18" charset="0"/>
                          <a:ea typeface="Times New Roman" panose="02020603050405020304" pitchFamily="18" charset="0"/>
                        </a:rPr>
                        <a:t>Sandow</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555222">
                <a:tc>
                  <a:txBody>
                    <a:bodyPr/>
                    <a:lstStyle/>
                    <a:p>
                      <a:pPr marL="0" marR="0" algn="l" fontAlgn="auto">
                        <a:spcBef>
                          <a:spcPts val="600"/>
                        </a:spcBef>
                        <a:spcAft>
                          <a:spcPts val="0"/>
                        </a:spcAft>
                      </a:pPr>
                      <a:r>
                        <a:rPr lang="en-US" sz="2800" dirty="0" smtClean="0">
                          <a:effectLst/>
                        </a:rPr>
                        <a:t>Power</a:t>
                      </a:r>
                      <a:r>
                        <a:rPr lang="en-US" sz="2800" baseline="0" dirty="0" smtClean="0">
                          <a:effectLst/>
                        </a:rPr>
                        <a:t> Chair Controller</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fontAlgn="auto">
                        <a:spcBef>
                          <a:spcPts val="600"/>
                        </a:spcBef>
                        <a:spcAft>
                          <a:spcPts val="0"/>
                        </a:spcAft>
                      </a:pPr>
                      <a:r>
                        <a:rPr lang="en-US" sz="2800" dirty="0" smtClean="0">
                          <a:effectLst/>
                        </a:rPr>
                        <a:t>Rafael</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fontAlgn="auto">
                        <a:spcBef>
                          <a:spcPts val="600"/>
                        </a:spcBef>
                        <a:spcAft>
                          <a:spcPts val="0"/>
                        </a:spcAft>
                      </a:pPr>
                      <a:r>
                        <a:rPr lang="en-US" sz="2800" dirty="0" smtClean="0">
                          <a:solidFill>
                            <a:srgbClr val="000000"/>
                          </a:solidFill>
                          <a:effectLst/>
                          <a:latin typeface="Times New Roman" panose="02020603050405020304" pitchFamily="18" charset="0"/>
                          <a:ea typeface="Times New Roman" panose="02020603050405020304" pitchFamily="18" charset="0"/>
                        </a:rPr>
                        <a:t>Aaron</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173729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016"/>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Milestone Schedule</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7" name="TextBox 6"/>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a:t>
            </a:r>
            <a:r>
              <a:rPr lang="en-US" sz="2800">
                <a:solidFill>
                  <a:schemeClr val="tx2">
                    <a:lumMod val="50000"/>
                    <a:lumOff val="50000"/>
                  </a:schemeClr>
                </a:solidFill>
                <a:latin typeface="+mn-lt"/>
                <a:cs typeface="+mn-cs"/>
              </a:rPr>
              <a:t>: </a:t>
            </a:r>
            <a:r>
              <a:rPr lang="en-US" sz="2800" smtClean="0">
                <a:solidFill>
                  <a:schemeClr val="tx2">
                    <a:lumMod val="50000"/>
                    <a:lumOff val="50000"/>
                  </a:schemeClr>
                </a:solidFill>
                <a:latin typeface="+mn-lt"/>
                <a:cs typeface="+mn-cs"/>
              </a:rPr>
              <a:t>Aaron Sandow</a:t>
            </a:r>
            <a:endParaRPr lang="en-US" sz="2800" dirty="0">
              <a:solidFill>
                <a:schemeClr val="tx2">
                  <a:lumMod val="50000"/>
                  <a:lumOff val="50000"/>
                </a:schemeClr>
              </a:solidFill>
              <a:latin typeface="+mn-lt"/>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188538474"/>
              </p:ext>
            </p:extLst>
          </p:nvPr>
        </p:nvGraphicFramePr>
        <p:xfrm>
          <a:off x="1166192" y="1123033"/>
          <a:ext cx="9825658" cy="4842625"/>
        </p:xfrm>
        <a:graphic>
          <a:graphicData uri="http://schemas.openxmlformats.org/drawingml/2006/table">
            <a:tbl>
              <a:tblPr firstRow="1" bandRow="1">
                <a:tableStyleId>{5C22544A-7EE6-4342-B048-85BDC9FD1C3A}</a:tableStyleId>
              </a:tblPr>
              <a:tblGrid>
                <a:gridCol w="1361855">
                  <a:extLst>
                    <a:ext uri="{9D8B030D-6E8A-4147-A177-3AD203B41FA5}">
                      <a16:colId xmlns:a16="http://schemas.microsoft.com/office/drawing/2014/main" xmlns="" val="20000"/>
                    </a:ext>
                  </a:extLst>
                </a:gridCol>
                <a:gridCol w="8463803">
                  <a:extLst>
                    <a:ext uri="{9D8B030D-6E8A-4147-A177-3AD203B41FA5}">
                      <a16:colId xmlns:a16="http://schemas.microsoft.com/office/drawing/2014/main" xmlns="" val="20001"/>
                    </a:ext>
                  </a:extLst>
                </a:gridCol>
              </a:tblGrid>
              <a:tr h="435899">
                <a:tc>
                  <a:txBody>
                    <a:bodyPr/>
                    <a:lstStyle/>
                    <a:p>
                      <a:r>
                        <a:rPr lang="en-US" sz="2000" dirty="0" smtClean="0">
                          <a:latin typeface="Times New Roman" panose="02020603050405020304" pitchFamily="18" charset="0"/>
                          <a:cs typeface="Times New Roman" panose="02020603050405020304" pitchFamily="18" charset="0"/>
                        </a:rPr>
                        <a:t>Date</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Milestone</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435899">
                <a:tc>
                  <a:txBody>
                    <a:bodyPr/>
                    <a:lstStyle/>
                    <a:p>
                      <a:r>
                        <a:rPr lang="en-US" sz="2000" dirty="0" smtClean="0">
                          <a:latin typeface="Times New Roman" panose="02020603050405020304" pitchFamily="18" charset="0"/>
                          <a:cs typeface="Times New Roman" panose="02020603050405020304" pitchFamily="18" charset="0"/>
                        </a:rPr>
                        <a:t>8/28/2015</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Gimbal</a:t>
                      </a:r>
                      <a:r>
                        <a:rPr lang="en-US" sz="2000" baseline="0" dirty="0" smtClean="0">
                          <a:latin typeface="Times New Roman" panose="02020603050405020304" pitchFamily="18" charset="0"/>
                          <a:cs typeface="Times New Roman" panose="02020603050405020304" pitchFamily="18" charset="0"/>
                        </a:rPr>
                        <a:t> Designed</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698244">
                <a:tc>
                  <a:txBody>
                    <a:bodyPr/>
                    <a:lstStyle/>
                    <a:p>
                      <a:r>
                        <a:rPr lang="en-US" sz="2000" dirty="0" smtClean="0">
                          <a:latin typeface="Times New Roman" panose="02020603050405020304" pitchFamily="18" charset="0"/>
                          <a:cs typeface="Times New Roman" panose="02020603050405020304" pitchFamily="18" charset="0"/>
                        </a:rPr>
                        <a:t>9/4/2015</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Gimbal Prototyped and MSP430 working with Servos</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r h="698244">
                <a:tc>
                  <a:txBody>
                    <a:bodyPr/>
                    <a:lstStyle/>
                    <a:p>
                      <a:r>
                        <a:rPr lang="en-US" sz="2000" dirty="0" smtClean="0">
                          <a:latin typeface="Times New Roman" panose="02020603050405020304" pitchFamily="18" charset="0"/>
                          <a:cs typeface="Times New Roman" panose="02020603050405020304" pitchFamily="18" charset="0"/>
                        </a:rPr>
                        <a:t>9/11/2015</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All parts ordered and mobile app controlling PCC</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3"/>
                  </a:ext>
                </a:extLst>
              </a:tr>
              <a:tr h="741952">
                <a:tc>
                  <a:txBody>
                    <a:bodyPr/>
                    <a:lstStyle/>
                    <a:p>
                      <a:r>
                        <a:rPr lang="en-US" sz="2000" dirty="0" smtClean="0">
                          <a:latin typeface="Times New Roman" panose="02020603050405020304" pitchFamily="18" charset="0"/>
                          <a:cs typeface="Times New Roman" panose="02020603050405020304" pitchFamily="18" charset="0"/>
                        </a:rPr>
                        <a:t>9/18/2015</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Configure </a:t>
                      </a:r>
                      <a:r>
                        <a:rPr lang="en-US" sz="2000" dirty="0" err="1" smtClean="0">
                          <a:latin typeface="Times New Roman" panose="02020603050405020304" pitchFamily="18" charset="0"/>
                          <a:cs typeface="Times New Roman" panose="02020603050405020304" pitchFamily="18" charset="0"/>
                        </a:rPr>
                        <a:t>Tiva</a:t>
                      </a:r>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Amtel</a:t>
                      </a:r>
                      <a:r>
                        <a:rPr lang="en-US" sz="2000" dirty="0" smtClean="0">
                          <a:latin typeface="Times New Roman" panose="02020603050405020304" pitchFamily="18" charset="0"/>
                          <a:cs typeface="Times New Roman" panose="02020603050405020304" pitchFamily="18" charset="0"/>
                        </a:rPr>
                        <a:t>/MSP430; Assemble Flasher; Bluetooth Working</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4"/>
                  </a:ext>
                </a:extLst>
              </a:tr>
              <a:tr h="698244">
                <a:tc>
                  <a:txBody>
                    <a:bodyPr/>
                    <a:lstStyle/>
                    <a:p>
                      <a:r>
                        <a:rPr lang="en-US" sz="2000" dirty="0" smtClean="0">
                          <a:latin typeface="Times New Roman" panose="02020603050405020304" pitchFamily="18" charset="0"/>
                          <a:cs typeface="Times New Roman" panose="02020603050405020304" pitchFamily="18" charset="0"/>
                        </a:rPr>
                        <a:t>9/25/2015</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Solder and Test PCBs; </a:t>
                      </a:r>
                      <a:r>
                        <a:rPr lang="en-US" sz="2000" dirty="0" err="1" smtClean="0">
                          <a:latin typeface="Times New Roman" panose="02020603050405020304" pitchFamily="18" charset="0"/>
                          <a:cs typeface="Times New Roman" panose="02020603050405020304" pitchFamily="18" charset="0"/>
                        </a:rPr>
                        <a:t>Tiva</a:t>
                      </a:r>
                      <a:r>
                        <a:rPr lang="en-US" sz="2000" dirty="0" smtClean="0">
                          <a:latin typeface="Times New Roman" panose="02020603050405020304" pitchFamily="18" charset="0"/>
                          <a:cs typeface="Times New Roman" panose="02020603050405020304" pitchFamily="18" charset="0"/>
                        </a:rPr>
                        <a:t> Communicates with Pi</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5"/>
                  </a:ext>
                </a:extLst>
              </a:tr>
              <a:tr h="698244">
                <a:tc>
                  <a:txBody>
                    <a:bodyPr/>
                    <a:lstStyle/>
                    <a:p>
                      <a:r>
                        <a:rPr lang="en-US" sz="2000" dirty="0" smtClean="0">
                          <a:latin typeface="Times New Roman" panose="02020603050405020304" pitchFamily="18" charset="0"/>
                          <a:cs typeface="Times New Roman" panose="02020603050405020304" pitchFamily="18" charset="0"/>
                        </a:rPr>
                        <a:t>10/2/2015</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Configure Nautilus,</a:t>
                      </a:r>
                      <a:r>
                        <a:rPr lang="en-US" sz="2000" baseline="0" dirty="0" smtClean="0">
                          <a:latin typeface="Times New Roman" panose="02020603050405020304" pitchFamily="18" charset="0"/>
                          <a:cs typeface="Times New Roman" panose="02020603050405020304" pitchFamily="18" charset="0"/>
                        </a:rPr>
                        <a:t> create EEG interface</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6"/>
                  </a:ext>
                </a:extLst>
              </a:tr>
              <a:tr h="435899">
                <a:tc>
                  <a:txBody>
                    <a:bodyPr/>
                    <a:lstStyle/>
                    <a:p>
                      <a:r>
                        <a:rPr lang="en-US" sz="2000" dirty="0" smtClean="0">
                          <a:latin typeface="Times New Roman" panose="02020603050405020304" pitchFamily="18" charset="0"/>
                          <a:cs typeface="Times New Roman" panose="02020603050405020304" pitchFamily="18" charset="0"/>
                        </a:rPr>
                        <a:t>10/9/2015</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Test PCBs, Complete PCC</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890455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5147154"/>
              </p:ext>
            </p:extLst>
          </p:nvPr>
        </p:nvGraphicFramePr>
        <p:xfrm>
          <a:off x="1183171" y="1560022"/>
          <a:ext cx="9825658" cy="4888903"/>
        </p:xfrm>
        <a:graphic>
          <a:graphicData uri="http://schemas.openxmlformats.org/drawingml/2006/table">
            <a:tbl>
              <a:tblPr firstRow="1" bandRow="1">
                <a:tableStyleId>{5C22544A-7EE6-4342-B048-85BDC9FD1C3A}</a:tableStyleId>
              </a:tblPr>
              <a:tblGrid>
                <a:gridCol w="1380735">
                  <a:extLst>
                    <a:ext uri="{9D8B030D-6E8A-4147-A177-3AD203B41FA5}">
                      <a16:colId xmlns:a16="http://schemas.microsoft.com/office/drawing/2014/main" xmlns="" val="20000"/>
                    </a:ext>
                  </a:extLst>
                </a:gridCol>
                <a:gridCol w="8444923">
                  <a:extLst>
                    <a:ext uri="{9D8B030D-6E8A-4147-A177-3AD203B41FA5}">
                      <a16:colId xmlns:a16="http://schemas.microsoft.com/office/drawing/2014/main" xmlns="" val="20001"/>
                    </a:ext>
                  </a:extLst>
                </a:gridCol>
              </a:tblGrid>
              <a:tr h="4557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dk1"/>
                          </a:solidFill>
                          <a:latin typeface="Times New Roman" panose="02020603050405020304" pitchFamily="18" charset="0"/>
                          <a:ea typeface="+mn-ea"/>
                          <a:cs typeface="Times New Roman" panose="02020603050405020304" pitchFamily="18" charset="0"/>
                        </a:rPr>
                        <a:t>10/16/2015</a:t>
                      </a:r>
                    </a:p>
                  </a:txBody>
                  <a:tcPr>
                    <a:solidFill>
                      <a:srgbClr val="E9EAF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dk1"/>
                          </a:solidFill>
                          <a:latin typeface="Times New Roman" panose="02020603050405020304" pitchFamily="18" charset="0"/>
                          <a:ea typeface="+mn-ea"/>
                          <a:cs typeface="Times New Roman" panose="02020603050405020304" pitchFamily="18" charset="0"/>
                        </a:rPr>
                        <a:t>Test PCBs, Complete Android App</a:t>
                      </a:r>
                    </a:p>
                  </a:txBody>
                  <a:tcPr>
                    <a:solidFill>
                      <a:srgbClr val="E9EAF1"/>
                    </a:solidFill>
                  </a:tcPr>
                </a:tc>
                <a:extLst>
                  <a:ext uri="{0D108BD9-81ED-4DB2-BD59-A6C34878D82A}">
                    <a16:rowId xmlns:a16="http://schemas.microsoft.com/office/drawing/2014/main" xmlns="" val="10000"/>
                  </a:ext>
                </a:extLst>
              </a:tr>
              <a:tr h="455798">
                <a:tc>
                  <a:txBody>
                    <a:bodyPr/>
                    <a:lstStyle/>
                    <a:p>
                      <a:pPr marL="0" algn="l" defTabSz="914400" rtl="0" eaLnBrk="1" latinLnBrk="0" hangingPunct="1"/>
                      <a:r>
                        <a:rPr lang="en-US" sz="2000" kern="1200" dirty="0" smtClean="0">
                          <a:solidFill>
                            <a:schemeClr val="dk1"/>
                          </a:solidFill>
                          <a:latin typeface="Times New Roman" panose="02020603050405020304" pitchFamily="18" charset="0"/>
                          <a:ea typeface="+mn-ea"/>
                          <a:cs typeface="Times New Roman" panose="02020603050405020304" pitchFamily="18" charset="0"/>
                        </a:rPr>
                        <a:t>10/23/2015</a:t>
                      </a:r>
                      <a:endParaRPr lang="en-US" sz="2000"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D0D3E3"/>
                    </a:solidFill>
                  </a:tcPr>
                </a:tc>
                <a:tc>
                  <a:txBody>
                    <a:bodyPr/>
                    <a:lstStyle/>
                    <a:p>
                      <a:pPr marL="0" algn="l" defTabSz="914400" rtl="0" eaLnBrk="1" latinLnBrk="0" hangingPunct="1"/>
                      <a:r>
                        <a:rPr lang="en-US" sz="2000" kern="1200" dirty="0" smtClean="0">
                          <a:solidFill>
                            <a:schemeClr val="dk1"/>
                          </a:solidFill>
                          <a:latin typeface="Times New Roman" panose="02020603050405020304" pitchFamily="18" charset="0"/>
                          <a:ea typeface="+mn-ea"/>
                          <a:cs typeface="Times New Roman" panose="02020603050405020304" pitchFamily="18" charset="0"/>
                        </a:rPr>
                        <a:t>Incorporate SSVEP code</a:t>
                      </a:r>
                      <a:endParaRPr lang="en-US" sz="2000"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D0D3E3"/>
                    </a:solidFill>
                  </a:tcPr>
                </a:tc>
                <a:extLst>
                  <a:ext uri="{0D108BD9-81ED-4DB2-BD59-A6C34878D82A}">
                    <a16:rowId xmlns:a16="http://schemas.microsoft.com/office/drawing/2014/main" xmlns="" val="10001"/>
                  </a:ext>
                </a:extLst>
              </a:tr>
              <a:tr h="455798">
                <a:tc>
                  <a:txBody>
                    <a:bodyPr/>
                    <a:lstStyle/>
                    <a:p>
                      <a:r>
                        <a:rPr lang="en-US" sz="2000" kern="1200" dirty="0" smtClean="0">
                          <a:solidFill>
                            <a:schemeClr val="dk1"/>
                          </a:solidFill>
                          <a:latin typeface="Times New Roman" panose="02020603050405020304" pitchFamily="18" charset="0"/>
                          <a:ea typeface="+mn-ea"/>
                          <a:cs typeface="Times New Roman" panose="02020603050405020304" pitchFamily="18" charset="0"/>
                        </a:rPr>
                        <a:t>10/30/2015</a:t>
                      </a:r>
                      <a:endParaRPr lang="en-US" sz="20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en-US" sz="2000" kern="1200" dirty="0" smtClean="0">
                          <a:solidFill>
                            <a:schemeClr val="dk1"/>
                          </a:solidFill>
                          <a:latin typeface="Times New Roman" panose="02020603050405020304" pitchFamily="18" charset="0"/>
                          <a:ea typeface="+mn-ea"/>
                          <a:cs typeface="Times New Roman" panose="02020603050405020304" pitchFamily="18" charset="0"/>
                        </a:rPr>
                        <a:t>Working Demo</a:t>
                      </a:r>
                      <a:endParaRPr lang="en-US" sz="20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2"/>
                  </a:ext>
                </a:extLst>
              </a:tr>
              <a:tr h="455798">
                <a:tc>
                  <a:txBody>
                    <a:bodyPr/>
                    <a:lstStyle/>
                    <a:p>
                      <a:r>
                        <a:rPr lang="en-US" sz="2000" kern="1200" dirty="0" smtClean="0">
                          <a:solidFill>
                            <a:schemeClr val="dk1"/>
                          </a:solidFill>
                          <a:latin typeface="Times New Roman" panose="02020603050405020304" pitchFamily="18" charset="0"/>
                          <a:ea typeface="+mn-ea"/>
                          <a:cs typeface="Times New Roman" panose="02020603050405020304" pitchFamily="18" charset="0"/>
                        </a:rPr>
                        <a:t>11/6/2015</a:t>
                      </a:r>
                      <a:endParaRPr lang="en-US" sz="20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en-US" sz="2000" kern="1200" dirty="0" smtClean="0">
                          <a:solidFill>
                            <a:schemeClr val="dk1"/>
                          </a:solidFill>
                          <a:latin typeface="Times New Roman" panose="02020603050405020304" pitchFamily="18" charset="0"/>
                          <a:ea typeface="+mn-ea"/>
                          <a:cs typeface="Times New Roman" panose="02020603050405020304" pitchFamily="18" charset="0"/>
                        </a:rPr>
                        <a:t>Testing/Improvements</a:t>
                      </a:r>
                      <a:endParaRPr lang="en-US" sz="20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3"/>
                  </a:ext>
                </a:extLst>
              </a:tr>
              <a:tr h="455798">
                <a:tc>
                  <a:txBody>
                    <a:bodyPr/>
                    <a:lstStyle/>
                    <a:p>
                      <a:r>
                        <a:rPr lang="en-US" sz="2000" kern="1200" dirty="0" smtClean="0">
                          <a:solidFill>
                            <a:schemeClr val="dk1"/>
                          </a:solidFill>
                          <a:latin typeface="Times New Roman" panose="02020603050405020304" pitchFamily="18" charset="0"/>
                          <a:ea typeface="+mn-ea"/>
                          <a:cs typeface="Times New Roman" panose="02020603050405020304" pitchFamily="18" charset="0"/>
                        </a:rPr>
                        <a:t>11/13/2015</a:t>
                      </a:r>
                      <a:endParaRPr lang="en-US" sz="20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en-US" sz="2000" kern="1200" dirty="0" smtClean="0">
                          <a:solidFill>
                            <a:schemeClr val="dk1"/>
                          </a:solidFill>
                          <a:latin typeface="Times New Roman" panose="02020603050405020304" pitchFamily="18" charset="0"/>
                          <a:ea typeface="+mn-ea"/>
                          <a:cs typeface="Times New Roman" panose="02020603050405020304" pitchFamily="18" charset="0"/>
                        </a:rPr>
                        <a:t>Testing/Improvements</a:t>
                      </a:r>
                      <a:endParaRPr lang="en-US" sz="20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4"/>
                  </a:ext>
                </a:extLst>
              </a:tr>
              <a:tr h="455798">
                <a:tc>
                  <a:txBody>
                    <a:bodyPr/>
                    <a:lstStyle/>
                    <a:p>
                      <a:r>
                        <a:rPr lang="en-US" sz="2000" kern="1200" dirty="0" smtClean="0">
                          <a:solidFill>
                            <a:schemeClr val="dk1"/>
                          </a:solidFill>
                          <a:latin typeface="Times New Roman" panose="02020603050405020304" pitchFamily="18" charset="0"/>
                          <a:ea typeface="+mn-ea"/>
                          <a:cs typeface="Times New Roman" panose="02020603050405020304" pitchFamily="18" charset="0"/>
                        </a:rPr>
                        <a:t>11/20/2015</a:t>
                      </a:r>
                      <a:endParaRPr lang="en-US" sz="20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en-US" sz="2000" kern="1200" dirty="0" smtClean="0">
                          <a:solidFill>
                            <a:schemeClr val="dk1"/>
                          </a:solidFill>
                          <a:latin typeface="Times New Roman" panose="02020603050405020304" pitchFamily="18" charset="0"/>
                          <a:ea typeface="+mn-ea"/>
                          <a:cs typeface="Times New Roman" panose="02020603050405020304" pitchFamily="18" charset="0"/>
                        </a:rPr>
                        <a:t>Testing/Improvements</a:t>
                      </a:r>
                      <a:endParaRPr lang="en-US" sz="20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5"/>
                  </a:ext>
                </a:extLst>
              </a:tr>
              <a:tr h="455798">
                <a:tc>
                  <a:txBody>
                    <a:bodyPr/>
                    <a:lstStyle/>
                    <a:p>
                      <a:r>
                        <a:rPr lang="en-US" sz="2000" kern="1200" dirty="0" smtClean="0">
                          <a:solidFill>
                            <a:schemeClr val="dk1"/>
                          </a:solidFill>
                          <a:latin typeface="Times New Roman" panose="02020603050405020304" pitchFamily="18" charset="0"/>
                          <a:ea typeface="+mn-ea"/>
                          <a:cs typeface="Times New Roman" panose="02020603050405020304" pitchFamily="18" charset="0"/>
                        </a:rPr>
                        <a:t>11/27/2015</a:t>
                      </a:r>
                      <a:endParaRPr lang="en-US" sz="20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en-US" sz="2000" kern="1200" dirty="0" smtClean="0">
                          <a:solidFill>
                            <a:schemeClr val="dk1"/>
                          </a:solidFill>
                          <a:latin typeface="Times New Roman" panose="02020603050405020304" pitchFamily="18" charset="0"/>
                          <a:ea typeface="+mn-ea"/>
                          <a:cs typeface="Times New Roman" panose="02020603050405020304" pitchFamily="18" charset="0"/>
                        </a:rPr>
                        <a:t>Testing/Improvements</a:t>
                      </a:r>
                      <a:endParaRPr lang="en-US" sz="20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6"/>
                  </a:ext>
                </a:extLst>
              </a:tr>
              <a:tr h="455798">
                <a:tc>
                  <a:txBody>
                    <a:bodyPr/>
                    <a:lstStyle/>
                    <a:p>
                      <a:r>
                        <a:rPr lang="en-US" sz="2000" kern="1200" dirty="0" smtClean="0">
                          <a:solidFill>
                            <a:schemeClr val="dk1"/>
                          </a:solidFill>
                          <a:latin typeface="Times New Roman" panose="02020603050405020304" pitchFamily="18" charset="0"/>
                          <a:ea typeface="+mn-ea"/>
                          <a:cs typeface="Times New Roman" panose="02020603050405020304" pitchFamily="18" charset="0"/>
                        </a:rPr>
                        <a:t>12/4/2015</a:t>
                      </a:r>
                      <a:endParaRPr lang="en-US" sz="20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en-US" sz="2000" kern="1200" dirty="0" smtClean="0">
                          <a:solidFill>
                            <a:schemeClr val="dk1"/>
                          </a:solidFill>
                          <a:latin typeface="Times New Roman" panose="02020603050405020304" pitchFamily="18" charset="0"/>
                          <a:ea typeface="+mn-ea"/>
                          <a:cs typeface="Times New Roman" panose="02020603050405020304" pitchFamily="18" charset="0"/>
                        </a:rPr>
                        <a:t>Senior Design Day</a:t>
                      </a:r>
                      <a:endParaRPr lang="en-US" sz="20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7"/>
                  </a:ext>
                </a:extLst>
              </a:tr>
              <a:tr h="786721">
                <a:tc>
                  <a:txBody>
                    <a:bodyPr/>
                    <a:lstStyle/>
                    <a:p>
                      <a:r>
                        <a:rPr lang="en-US" sz="2000" kern="1200" dirty="0" smtClean="0">
                          <a:solidFill>
                            <a:schemeClr val="dk1"/>
                          </a:solidFill>
                          <a:latin typeface="Times New Roman" panose="02020603050405020304" pitchFamily="18" charset="0"/>
                          <a:ea typeface="+mn-ea"/>
                          <a:cs typeface="Times New Roman" panose="02020603050405020304" pitchFamily="18" charset="0"/>
                        </a:rPr>
                        <a:t>12/11/2015</a:t>
                      </a:r>
                      <a:endParaRPr lang="en-US" sz="20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en-US" sz="2000" kern="1200" dirty="0" smtClean="0">
                          <a:solidFill>
                            <a:schemeClr val="dk1"/>
                          </a:solidFill>
                          <a:latin typeface="Times New Roman" panose="02020603050405020304" pitchFamily="18" charset="0"/>
                          <a:ea typeface="+mn-ea"/>
                          <a:cs typeface="Times New Roman" panose="02020603050405020304" pitchFamily="18" charset="0"/>
                        </a:rPr>
                        <a:t>Complete website and documentation</a:t>
                      </a:r>
                      <a:endParaRPr lang="en-US" sz="20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8"/>
                  </a:ext>
                </a:extLst>
              </a:tr>
              <a:tr h="455798">
                <a:tc>
                  <a:txBody>
                    <a:bodyPr/>
                    <a:lstStyle/>
                    <a:p>
                      <a:r>
                        <a:rPr lang="en-US" sz="2000" kern="1200" dirty="0" smtClean="0">
                          <a:solidFill>
                            <a:schemeClr val="dk1"/>
                          </a:solidFill>
                          <a:latin typeface="Times New Roman" panose="02020603050405020304" pitchFamily="18" charset="0"/>
                          <a:ea typeface="+mn-ea"/>
                          <a:cs typeface="Times New Roman" panose="02020603050405020304" pitchFamily="18" charset="0"/>
                        </a:rPr>
                        <a:t>12/19/2015</a:t>
                      </a:r>
                      <a:endParaRPr lang="en-US" sz="20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en-US" sz="2000" kern="1200" dirty="0" smtClean="0">
                          <a:solidFill>
                            <a:schemeClr val="dk1"/>
                          </a:solidFill>
                          <a:latin typeface="Times New Roman" panose="02020603050405020304" pitchFamily="18" charset="0"/>
                          <a:ea typeface="+mn-ea"/>
                          <a:cs typeface="Times New Roman" panose="02020603050405020304" pitchFamily="18" charset="0"/>
                        </a:rPr>
                        <a:t>Graduation</a:t>
                      </a:r>
                      <a:endParaRPr lang="en-US" sz="20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60638571"/>
              </p:ext>
            </p:extLst>
          </p:nvPr>
        </p:nvGraphicFramePr>
        <p:xfrm>
          <a:off x="1183171" y="1124120"/>
          <a:ext cx="9825658" cy="435899"/>
        </p:xfrm>
        <a:graphic>
          <a:graphicData uri="http://schemas.openxmlformats.org/drawingml/2006/table">
            <a:tbl>
              <a:tblPr firstRow="1" bandRow="1">
                <a:tableStyleId>{5C22544A-7EE6-4342-B048-85BDC9FD1C3A}</a:tableStyleId>
              </a:tblPr>
              <a:tblGrid>
                <a:gridCol w="1398664">
                  <a:extLst>
                    <a:ext uri="{9D8B030D-6E8A-4147-A177-3AD203B41FA5}">
                      <a16:colId xmlns:a16="http://schemas.microsoft.com/office/drawing/2014/main" xmlns="" val="20000"/>
                    </a:ext>
                  </a:extLst>
                </a:gridCol>
                <a:gridCol w="8426994">
                  <a:extLst>
                    <a:ext uri="{9D8B030D-6E8A-4147-A177-3AD203B41FA5}">
                      <a16:colId xmlns:a16="http://schemas.microsoft.com/office/drawing/2014/main" xmlns="" val="20001"/>
                    </a:ext>
                  </a:extLst>
                </a:gridCol>
              </a:tblGrid>
              <a:tr h="435899">
                <a:tc>
                  <a:txBody>
                    <a:bodyPr/>
                    <a:lstStyle/>
                    <a:p>
                      <a:r>
                        <a:rPr lang="en-US" sz="2000" dirty="0" smtClean="0">
                          <a:latin typeface="Times New Roman" panose="02020603050405020304" pitchFamily="18" charset="0"/>
                          <a:cs typeface="Times New Roman" panose="02020603050405020304" pitchFamily="18" charset="0"/>
                        </a:rPr>
                        <a:t>Date</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Milestone</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bl>
          </a:graphicData>
        </a:graphic>
      </p:graphicFrame>
      <p:sp>
        <p:nvSpPr>
          <p:cNvPr id="7" name="Title 1"/>
          <p:cNvSpPr>
            <a:spLocks noGrp="1"/>
          </p:cNvSpPr>
          <p:nvPr>
            <p:ph type="title"/>
          </p:nvPr>
        </p:nvSpPr>
        <p:spPr>
          <a:xfrm>
            <a:off x="0" y="237016"/>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Milestone Schedule</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2002904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062" y="1716087"/>
            <a:ext cx="9905999" cy="3541714"/>
          </a:xfrm>
        </p:spPr>
        <p:txBody>
          <a:bodyPr>
            <a:normAutofit/>
          </a:bodyPr>
          <a:lstStyle/>
          <a:p>
            <a:r>
              <a:rPr lang="en-US" sz="3200" dirty="0"/>
              <a:t>GPS does not work indoors</a:t>
            </a:r>
          </a:p>
          <a:p>
            <a:r>
              <a:rPr lang="en-US" sz="3200" dirty="0"/>
              <a:t>Gimbal does react to chair moving off course</a:t>
            </a:r>
          </a:p>
          <a:p>
            <a:r>
              <a:rPr lang="en-US" sz="3200" dirty="0"/>
              <a:t>Servos overheat after continuous use</a:t>
            </a:r>
          </a:p>
          <a:p>
            <a:r>
              <a:rPr lang="en-US" sz="3200" dirty="0"/>
              <a:t>Electronic Housing</a:t>
            </a:r>
          </a:p>
          <a:p>
            <a:r>
              <a:rPr lang="en-US" sz="3200" dirty="0"/>
              <a:t>Our</a:t>
            </a:r>
            <a:r>
              <a:rPr lang="en-US" sz="3200"/>
              <a:t> own signal processing </a:t>
            </a:r>
            <a:r>
              <a:rPr lang="en-US" sz="3200" smtClean="0"/>
              <a:t>algorithms</a:t>
            </a:r>
            <a:endParaRPr lang="en-US" sz="3200" dirty="0"/>
          </a:p>
          <a:p>
            <a:endParaRPr lang="en-US" sz="3200" dirty="0"/>
          </a:p>
        </p:txBody>
      </p:sp>
      <p:sp>
        <p:nvSpPr>
          <p:cNvPr id="4" name="Title 1"/>
          <p:cNvSpPr>
            <a:spLocks noGrp="1"/>
          </p:cNvSpPr>
          <p:nvPr>
            <p:ph type="title"/>
          </p:nvPr>
        </p:nvSpPr>
        <p:spPr>
          <a:xfrm>
            <a:off x="0" y="237016"/>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Project Challenges</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5" name="TextBox 4"/>
          <p:cNvSpPr txBox="1"/>
          <p:nvPr/>
        </p:nvSpPr>
        <p:spPr>
          <a:xfrm>
            <a:off x="8008188" y="6225396"/>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latin typeface="+mn-lt"/>
                <a:cs typeface="+mn-cs"/>
              </a:rPr>
              <a:t>Aaron Sandow</a:t>
            </a:r>
            <a:endParaRPr lang="en-US" sz="2800" dirty="0">
              <a:solidFill>
                <a:schemeClr val="tx2">
                  <a:lumMod val="50000"/>
                  <a:lumOff val="50000"/>
                </a:schemeClr>
              </a:solidFill>
              <a:latin typeface="+mn-lt"/>
              <a:cs typeface="+mn-cs"/>
            </a:endParaRPr>
          </a:p>
        </p:txBody>
      </p:sp>
    </p:spTree>
    <p:extLst>
      <p:ext uri="{BB962C8B-B14F-4D97-AF65-F5344CB8AC3E}">
        <p14:creationId xmlns:p14="http://schemas.microsoft.com/office/powerpoint/2010/main" val="1733515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http://mckayschooleducators.files.wordpress.com/2013/09/asking-questions.jpg"/>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3072684" y="351173"/>
            <a:ext cx="6046631" cy="1325563"/>
          </a:xfrm>
        </p:spPr>
        <p:txBody>
          <a:bodyPr rtlCol="0">
            <a:normAutofit fontScale="90000"/>
          </a:bodyPr>
          <a:lstStyle/>
          <a:p>
            <a:pPr eaLnBrk="1" fontAlgn="auto" hangingPunct="1">
              <a:spcAft>
                <a:spcPts val="0"/>
              </a:spcAft>
              <a:defRPr/>
            </a:pPr>
            <a:r>
              <a:rPr lang="en-US" sz="8800" b="1" dirty="0" smtClean="0">
                <a:ln w="22225">
                  <a:solidFill>
                    <a:schemeClr val="bg1"/>
                  </a:solidFill>
                  <a:prstDash val="solid"/>
                </a:ln>
                <a:effectLst>
                  <a:glow rad="63500">
                    <a:schemeClr val="tx1">
                      <a:alpha val="40000"/>
                    </a:schemeClr>
                  </a:glow>
                </a:effectLst>
              </a:rPr>
              <a:t>Questions?</a:t>
            </a:r>
            <a:endParaRPr lang="en-US" sz="8800" b="1" dirty="0">
              <a:ln w="22225">
                <a:solidFill>
                  <a:schemeClr val="bg1"/>
                </a:solidFill>
                <a:prstDash val="solid"/>
              </a:ln>
              <a:effectLst>
                <a:glow rad="63500">
                  <a:schemeClr val="tx1">
                    <a:alpha val="40000"/>
                  </a:schemeClr>
                </a:glow>
              </a:effectLst>
            </a:endParaRPr>
          </a:p>
        </p:txBody>
      </p:sp>
    </p:spTree>
    <p:extLst>
      <p:ext uri="{BB962C8B-B14F-4D97-AF65-F5344CB8AC3E}">
        <p14:creationId xmlns:p14="http://schemas.microsoft.com/office/powerpoint/2010/main" val="329722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a:ln>
                  <a:solidFill>
                    <a:schemeClr val="bg1"/>
                  </a:solidFill>
                </a:ln>
                <a:ea typeface="Arial Unicode MS" panose="020B0604020202020204" pitchFamily="34" charset="-128"/>
                <a:cs typeface="Times New Roman" panose="02020603050405020304" pitchFamily="18" charset="0"/>
              </a:rPr>
              <a:t>requirements</a:t>
            </a:r>
            <a:endParaRPr lang="en-US" sz="6000" b="1" dirty="0">
              <a:ln>
                <a:solidFill>
                  <a:schemeClr val="bg1"/>
                </a:solidFill>
              </a:ln>
              <a:ea typeface="Arial Unicode MS" panose="020B0604020202020204" pitchFamily="34" charset="-128"/>
              <a:cs typeface="Times New Roman" panose="02020603050405020304" pitchFamily="18" charset="0"/>
            </a:endParaRPr>
          </a:p>
        </p:txBody>
      </p:sp>
      <p:sp>
        <p:nvSpPr>
          <p:cNvPr id="3" name="Rectangle 2"/>
          <p:cNvSpPr/>
          <p:nvPr/>
        </p:nvSpPr>
        <p:spPr>
          <a:xfrm>
            <a:off x="1568823" y="1359052"/>
            <a:ext cx="9054354" cy="1384995"/>
          </a:xfrm>
          <a:prstGeom prst="rect">
            <a:avLst/>
          </a:prstGeom>
        </p:spPr>
        <p:txBody>
          <a:bodyPr wrap="square" anchor="t">
            <a:spAutoFit/>
          </a:bodyPr>
          <a:lstStyle/>
          <a:p>
            <a:pPr marL="342900" indent="-342900">
              <a:buFont typeface="Arial" panose="020B0604020202020204" pitchFamily="34" charset="0"/>
              <a:buChar char="•"/>
            </a:pPr>
            <a:r>
              <a:rPr lang="en-US" sz="2800" dirty="0">
                <a:solidFill>
                  <a:srgbClr val="FFFFFF"/>
                </a:solidFill>
              </a:rPr>
              <a:t>Provide four different Flashing Frequencies that invoke the needed Visually Evoked Potentials from the </a:t>
            </a:r>
            <a:r>
              <a:rPr lang="en-US" sz="2800" dirty="0" smtClean="0">
                <a:solidFill>
                  <a:srgbClr val="FFFFFF"/>
                </a:solidFill>
              </a:rPr>
              <a:t>user to move in the appropriate direction</a:t>
            </a:r>
            <a:endParaRPr lang="en-US" sz="2800" dirty="0">
              <a:solidFill>
                <a:srgbClr val="FFFFFF"/>
              </a:solidFill>
            </a:endParaRPr>
          </a:p>
        </p:txBody>
      </p:sp>
      <p:sp>
        <p:nvSpPr>
          <p:cNvPr id="11" name="TextBox 10"/>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latin typeface="+mn-lt"/>
                <a:cs typeface="+mn-cs"/>
              </a:rPr>
              <a:t>Rafael Arvelo</a:t>
            </a:r>
            <a:endParaRPr lang="en-US" sz="2800" dirty="0">
              <a:solidFill>
                <a:schemeClr val="tx2">
                  <a:lumMod val="50000"/>
                  <a:lumOff val="50000"/>
                </a:schemeClr>
              </a:solidFill>
              <a:latin typeface="+mn-lt"/>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300587703"/>
              </p:ext>
            </p:extLst>
          </p:nvPr>
        </p:nvGraphicFramePr>
        <p:xfrm>
          <a:off x="3401545" y="2964465"/>
          <a:ext cx="5388910" cy="1910080"/>
        </p:xfrm>
        <a:graphic>
          <a:graphicData uri="http://schemas.openxmlformats.org/drawingml/2006/table">
            <a:tbl>
              <a:tblPr firstRow="1" bandRow="1">
                <a:tableStyleId>{5C22544A-7EE6-4342-B048-85BDC9FD1C3A}</a:tableStyleId>
              </a:tblPr>
              <a:tblGrid>
                <a:gridCol w="1712260"/>
                <a:gridCol w="1885950"/>
                <a:gridCol w="1790700"/>
              </a:tblGrid>
              <a:tr h="370840">
                <a:tc>
                  <a:txBody>
                    <a:bodyPr/>
                    <a:lstStyle/>
                    <a:p>
                      <a:pPr marL="0" marR="0" algn="just" fontAlgn="auto">
                        <a:spcBef>
                          <a:spcPts val="0"/>
                        </a:spcBef>
                        <a:spcAft>
                          <a:spcPts val="0"/>
                        </a:spcAft>
                      </a:pPr>
                      <a:r>
                        <a:rPr lang="en-US" sz="2800" dirty="0" smtClean="0">
                          <a:effectLst/>
                        </a:rPr>
                        <a:t>Direction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just" fontAlgn="auto">
                        <a:spcBef>
                          <a:spcPts val="0"/>
                        </a:spcBef>
                        <a:spcAft>
                          <a:spcPts val="0"/>
                        </a:spcAft>
                      </a:pPr>
                      <a:r>
                        <a:rPr lang="en-US" sz="2800" dirty="0" smtClean="0">
                          <a:effectLst/>
                        </a:rPr>
                        <a:t>Shape</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l" fontAlgn="auto">
                        <a:spcBef>
                          <a:spcPts val="0"/>
                        </a:spcBef>
                        <a:spcAft>
                          <a:spcPts val="0"/>
                        </a:spcAft>
                      </a:pPr>
                      <a:r>
                        <a:rPr lang="en-US" sz="2800" dirty="0" smtClean="0">
                          <a:effectLst/>
                        </a:rPr>
                        <a:t>Frequency</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r>
              <a:tr h="370840">
                <a:tc>
                  <a:txBody>
                    <a:bodyPr/>
                    <a:lstStyle/>
                    <a:p>
                      <a:pPr marL="0" marR="0" fontAlgn="auto">
                        <a:spcBef>
                          <a:spcPts val="0"/>
                        </a:spcBef>
                        <a:spcAft>
                          <a:spcPts val="0"/>
                        </a:spcAft>
                      </a:pPr>
                      <a:r>
                        <a:rPr lang="en-US" sz="2400" b="1" dirty="0" smtClean="0">
                          <a:effectLst/>
                        </a:rPr>
                        <a:t>Forward</a:t>
                      </a:r>
                      <a:endParaRPr lang="en-US" sz="24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fontAlgn="auto">
                        <a:spcBef>
                          <a:spcPts val="0"/>
                        </a:spcBef>
                        <a:spcAft>
                          <a:spcPts val="0"/>
                        </a:spcAft>
                      </a:pPr>
                      <a:r>
                        <a:rPr lang="en-US" sz="2400" dirty="0" smtClean="0">
                          <a:effectLst/>
                        </a:rPr>
                        <a:t>Up Arrow</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l" fontAlgn="auto">
                        <a:spcBef>
                          <a:spcPts val="0"/>
                        </a:spcBef>
                        <a:spcAft>
                          <a:spcPts val="0"/>
                        </a:spcAft>
                      </a:pPr>
                      <a:r>
                        <a:rPr lang="en-US" sz="2400" dirty="0" smtClean="0">
                          <a:effectLst/>
                        </a:rPr>
                        <a:t>8</a:t>
                      </a:r>
                      <a:r>
                        <a:rPr lang="en-US" sz="2400" baseline="0" dirty="0" smtClean="0">
                          <a:effectLst/>
                        </a:rPr>
                        <a:t> Hz</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r>
              <a:tr h="370840">
                <a:tc>
                  <a:txBody>
                    <a:bodyPr/>
                    <a:lstStyle/>
                    <a:p>
                      <a:pPr marL="0" marR="0" fontAlgn="auto">
                        <a:spcBef>
                          <a:spcPts val="0"/>
                        </a:spcBef>
                        <a:spcAft>
                          <a:spcPts val="0"/>
                        </a:spcAft>
                      </a:pPr>
                      <a:r>
                        <a:rPr lang="en-US" sz="2400" b="1" kern="1200" dirty="0" smtClean="0">
                          <a:solidFill>
                            <a:schemeClr val="dk1"/>
                          </a:solidFill>
                          <a:effectLst/>
                          <a:latin typeface="+mn-lt"/>
                          <a:ea typeface="+mn-ea"/>
                          <a:cs typeface="+mn-cs"/>
                        </a:rPr>
                        <a:t>Backward</a:t>
                      </a:r>
                      <a:endParaRPr lang="en-US" sz="2400" b="1" kern="1200" dirty="0">
                        <a:solidFill>
                          <a:schemeClr val="dk1"/>
                        </a:solidFill>
                        <a:effectLst/>
                        <a:latin typeface="+mn-lt"/>
                        <a:ea typeface="+mn-ea"/>
                        <a:cs typeface="+mn-cs"/>
                      </a:endParaRPr>
                    </a:p>
                  </a:txBody>
                  <a:tcPr marL="68580" marR="68580" marT="0" marB="0" anchor="ctr"/>
                </a:tc>
                <a:tc>
                  <a:txBody>
                    <a:bodyPr/>
                    <a:lstStyle/>
                    <a:p>
                      <a:pPr marL="0" marR="0" fontAlgn="auto">
                        <a:spcBef>
                          <a:spcPts val="0"/>
                        </a:spcBef>
                        <a:spcAft>
                          <a:spcPts val="0"/>
                        </a:spcAft>
                      </a:pPr>
                      <a:r>
                        <a:rPr lang="en-US" sz="2400" kern="1200" dirty="0" smtClean="0">
                          <a:solidFill>
                            <a:schemeClr val="dk1"/>
                          </a:solidFill>
                          <a:effectLst/>
                          <a:latin typeface="+mn-lt"/>
                          <a:ea typeface="+mn-ea"/>
                          <a:cs typeface="+mn-cs"/>
                        </a:rPr>
                        <a:t>Down Arrow</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l" fontAlgn="auto">
                        <a:spcBef>
                          <a:spcPts val="0"/>
                        </a:spcBef>
                        <a:spcAft>
                          <a:spcPts val="0"/>
                        </a:spcAft>
                      </a:pPr>
                      <a:r>
                        <a:rPr lang="en-US" sz="2400" kern="1200" dirty="0" smtClean="0">
                          <a:solidFill>
                            <a:schemeClr val="dk1"/>
                          </a:solidFill>
                          <a:effectLst/>
                          <a:latin typeface="+mn-lt"/>
                          <a:ea typeface="+mn-ea"/>
                          <a:cs typeface="+mn-cs"/>
                        </a:rPr>
                        <a:t>10 Hz</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r>
              <a:tr h="370840">
                <a:tc>
                  <a:txBody>
                    <a:bodyPr/>
                    <a:lstStyle/>
                    <a:p>
                      <a:pPr marL="0" marR="0" fontAlgn="auto">
                        <a:spcBef>
                          <a:spcPts val="0"/>
                        </a:spcBef>
                        <a:spcAft>
                          <a:spcPts val="0"/>
                        </a:spcAft>
                      </a:pPr>
                      <a:r>
                        <a:rPr lang="en-US" sz="2400" b="1" kern="1200" dirty="0" smtClean="0">
                          <a:solidFill>
                            <a:schemeClr val="dk1"/>
                          </a:solidFill>
                          <a:effectLst/>
                          <a:latin typeface="+mn-lt"/>
                          <a:ea typeface="+mn-ea"/>
                          <a:cs typeface="+mn-cs"/>
                        </a:rPr>
                        <a:t>Left</a:t>
                      </a:r>
                      <a:endParaRPr lang="en-US" sz="2400" b="1" kern="1200" dirty="0">
                        <a:solidFill>
                          <a:schemeClr val="dk1"/>
                        </a:solidFill>
                        <a:effectLst/>
                        <a:latin typeface="+mn-lt"/>
                        <a:ea typeface="+mn-ea"/>
                        <a:cs typeface="+mn-cs"/>
                      </a:endParaRPr>
                    </a:p>
                  </a:txBody>
                  <a:tcPr marL="68580" marR="68580" marT="0" marB="0" anchor="ctr"/>
                </a:tc>
                <a:tc>
                  <a:txBody>
                    <a:bodyPr/>
                    <a:lstStyle/>
                    <a:p>
                      <a:pPr marL="0" marR="0" fontAlgn="auto">
                        <a:spcBef>
                          <a:spcPts val="0"/>
                        </a:spcBef>
                        <a:spcAft>
                          <a:spcPts val="0"/>
                        </a:spcAft>
                      </a:pPr>
                      <a:r>
                        <a:rPr lang="en-US" sz="2400" kern="1200" dirty="0" smtClean="0">
                          <a:solidFill>
                            <a:schemeClr val="dk1"/>
                          </a:solidFill>
                          <a:effectLst/>
                          <a:latin typeface="+mn-lt"/>
                          <a:ea typeface="+mn-ea"/>
                          <a:cs typeface="+mn-cs"/>
                        </a:rPr>
                        <a:t>Left Arrow</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l" fontAlgn="auto">
                        <a:spcBef>
                          <a:spcPts val="0"/>
                        </a:spcBef>
                        <a:spcAft>
                          <a:spcPts val="0"/>
                        </a:spcAft>
                      </a:pPr>
                      <a:r>
                        <a:rPr lang="en-US" sz="2400" kern="1200" dirty="0" smtClean="0">
                          <a:solidFill>
                            <a:schemeClr val="dk1"/>
                          </a:solidFill>
                          <a:effectLst/>
                          <a:latin typeface="+mn-lt"/>
                          <a:ea typeface="+mn-ea"/>
                          <a:cs typeface="+mn-cs"/>
                        </a:rPr>
                        <a:t>12 Hz</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r>
              <a:tr h="370840">
                <a:tc>
                  <a:txBody>
                    <a:bodyPr/>
                    <a:lstStyle/>
                    <a:p>
                      <a:pPr marL="0" marR="0" fontAlgn="auto">
                        <a:spcBef>
                          <a:spcPts val="0"/>
                        </a:spcBef>
                        <a:spcAft>
                          <a:spcPts val="0"/>
                        </a:spcAft>
                      </a:pPr>
                      <a:r>
                        <a:rPr lang="en-US" sz="2400" b="1" kern="1200" dirty="0" smtClean="0">
                          <a:solidFill>
                            <a:schemeClr val="dk1"/>
                          </a:solidFill>
                          <a:effectLst/>
                          <a:latin typeface="+mn-lt"/>
                          <a:ea typeface="+mn-ea"/>
                          <a:cs typeface="+mn-cs"/>
                        </a:rPr>
                        <a:t>Right</a:t>
                      </a:r>
                      <a:endParaRPr lang="en-US" sz="2400" b="1" kern="1200" dirty="0">
                        <a:solidFill>
                          <a:schemeClr val="dk1"/>
                        </a:solidFill>
                        <a:effectLst/>
                        <a:latin typeface="+mn-lt"/>
                        <a:ea typeface="+mn-ea"/>
                        <a:cs typeface="+mn-cs"/>
                      </a:endParaRPr>
                    </a:p>
                  </a:txBody>
                  <a:tcPr marL="68580" marR="68580" marT="0" marB="0" anchor="ctr"/>
                </a:tc>
                <a:tc>
                  <a:txBody>
                    <a:bodyPr/>
                    <a:lstStyle/>
                    <a:p>
                      <a:pPr marL="0" marR="0" fontAlgn="auto">
                        <a:spcBef>
                          <a:spcPts val="0"/>
                        </a:spcBef>
                        <a:spcAft>
                          <a:spcPts val="0"/>
                        </a:spcAft>
                      </a:pPr>
                      <a:r>
                        <a:rPr lang="en-US" sz="2400" kern="1200" dirty="0" smtClean="0">
                          <a:solidFill>
                            <a:schemeClr val="dk1"/>
                          </a:solidFill>
                          <a:effectLst/>
                          <a:latin typeface="+mn-lt"/>
                          <a:ea typeface="+mn-ea"/>
                          <a:cs typeface="+mn-cs"/>
                        </a:rPr>
                        <a:t>Right Arrow</a:t>
                      </a:r>
                      <a:endParaRPr lang="en-US" sz="2400" kern="1200" dirty="0">
                        <a:solidFill>
                          <a:schemeClr val="dk1"/>
                        </a:solidFill>
                        <a:effectLst/>
                        <a:latin typeface="+mn-lt"/>
                        <a:ea typeface="+mn-ea"/>
                        <a:cs typeface="+mn-cs"/>
                      </a:endParaRPr>
                    </a:p>
                  </a:txBody>
                  <a:tcPr marL="68580" marR="68580" marT="0" marB="0" anchor="ctr"/>
                </a:tc>
                <a:tc>
                  <a:txBody>
                    <a:bodyPr/>
                    <a:lstStyle/>
                    <a:p>
                      <a:pPr marL="0" marR="0" fontAlgn="auto">
                        <a:spcBef>
                          <a:spcPts val="0"/>
                        </a:spcBef>
                        <a:spcAft>
                          <a:spcPts val="0"/>
                        </a:spcAft>
                      </a:pPr>
                      <a:r>
                        <a:rPr lang="en-US" sz="2400" kern="1200" dirty="0" smtClean="0">
                          <a:solidFill>
                            <a:schemeClr val="dk1"/>
                          </a:solidFill>
                          <a:effectLst/>
                          <a:latin typeface="+mn-lt"/>
                          <a:ea typeface="+mn-ea"/>
                          <a:cs typeface="+mn-cs"/>
                        </a:rPr>
                        <a:t>14 Hz</a:t>
                      </a:r>
                      <a:endParaRPr lang="en-US" sz="2400" kern="1200" dirty="0">
                        <a:solidFill>
                          <a:schemeClr val="dk1"/>
                        </a:solidFill>
                        <a:effectLst/>
                        <a:latin typeface="+mn-lt"/>
                        <a:ea typeface="+mn-ea"/>
                        <a:cs typeface="+mn-cs"/>
                      </a:endParaRPr>
                    </a:p>
                  </a:txBody>
                  <a:tcPr marL="68580" marR="68580" marT="0" marB="0"/>
                </a:tc>
              </a:tr>
            </a:tbl>
          </a:graphicData>
        </a:graphic>
      </p:graphicFrame>
      <p:sp>
        <p:nvSpPr>
          <p:cNvPr id="4" name="TextBox 3"/>
          <p:cNvSpPr txBox="1"/>
          <p:nvPr/>
        </p:nvSpPr>
        <p:spPr>
          <a:xfrm>
            <a:off x="1568823" y="5094963"/>
            <a:ext cx="9548356"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rgbClr val="FFFFFF"/>
                </a:solidFill>
              </a:rPr>
              <a:t>Provide at least a 1 Hz Space between flashing frequencies</a:t>
            </a:r>
            <a:endParaRPr lang="en-US" sz="2800" dirty="0">
              <a:solidFill>
                <a:srgbClr val="FFFFFF"/>
              </a:solidFill>
            </a:endParaRPr>
          </a:p>
        </p:txBody>
      </p:sp>
      <p:sp>
        <p:nvSpPr>
          <p:cNvPr id="8" name="TextBox 7"/>
          <p:cNvSpPr txBox="1"/>
          <p:nvPr/>
        </p:nvSpPr>
        <p:spPr>
          <a:xfrm>
            <a:off x="1568823" y="5666125"/>
            <a:ext cx="9548356"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rgbClr val="FFFFFF"/>
                </a:solidFill>
              </a:rPr>
              <a:t>Accept Commands with a latency less than 500 milliseconds</a:t>
            </a:r>
            <a:endParaRPr lang="en-US" sz="2800" dirty="0">
              <a:solidFill>
                <a:srgbClr val="FFFFFF"/>
              </a:solidFill>
            </a:endParaRPr>
          </a:p>
        </p:txBody>
      </p:sp>
    </p:spTree>
    <p:extLst>
      <p:ext uri="{BB962C8B-B14F-4D97-AF65-F5344CB8AC3E}">
        <p14:creationId xmlns:p14="http://schemas.microsoft.com/office/powerpoint/2010/main" val="4000158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smtClean="0">
                <a:ln>
                  <a:solidFill>
                    <a:schemeClr val="bg1"/>
                  </a:solidFill>
                </a:ln>
                <a:ea typeface="Arial Unicode MS" panose="020B0604020202020204" pitchFamily="34" charset="-128"/>
                <a:cs typeface="Times New Roman" panose="02020603050405020304" pitchFamily="18" charset="0"/>
              </a:rPr>
              <a:t>Specifications</a:t>
            </a:r>
            <a:endParaRPr lang="en-US" sz="6000" b="1">
              <a:ln>
                <a:solidFill>
                  <a:schemeClr val="bg1"/>
                </a:solidFill>
              </a:ln>
              <a:ea typeface="Arial Unicode MS" panose="020B0604020202020204" pitchFamily="34" charset="-128"/>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92358795"/>
              </p:ext>
            </p:extLst>
          </p:nvPr>
        </p:nvGraphicFramePr>
        <p:xfrm>
          <a:off x="1488140" y="1709717"/>
          <a:ext cx="9215719" cy="3723640"/>
        </p:xfrm>
        <a:graphic>
          <a:graphicData uri="http://schemas.openxmlformats.org/drawingml/2006/table">
            <a:tbl>
              <a:tblPr firstRow="1" bandRow="1">
                <a:tableStyleId>{5C22544A-7EE6-4342-B048-85BDC9FD1C3A}</a:tableStyleId>
              </a:tblPr>
              <a:tblGrid>
                <a:gridCol w="3245224"/>
                <a:gridCol w="1846729"/>
                <a:gridCol w="4123766"/>
              </a:tblGrid>
              <a:tr h="370840">
                <a:tc>
                  <a:txBody>
                    <a:bodyPr/>
                    <a:lstStyle/>
                    <a:p>
                      <a:pPr marL="0" marR="0" algn="just" fontAlgn="auto">
                        <a:spcBef>
                          <a:spcPts val="0"/>
                        </a:spcBef>
                        <a:spcAft>
                          <a:spcPts val="0"/>
                        </a:spcAft>
                      </a:pPr>
                      <a:r>
                        <a:rPr lang="en-US" sz="2800" dirty="0">
                          <a:effectLst/>
                        </a:rPr>
                        <a:t>Specification</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just" fontAlgn="auto">
                        <a:spcBef>
                          <a:spcPts val="0"/>
                        </a:spcBef>
                        <a:spcAft>
                          <a:spcPts val="0"/>
                        </a:spcAft>
                      </a:pPr>
                      <a:r>
                        <a:rPr lang="en-US" sz="2800" dirty="0">
                          <a:effectLst/>
                        </a:rPr>
                        <a:t>Value</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l" fontAlgn="auto">
                        <a:spcBef>
                          <a:spcPts val="0"/>
                        </a:spcBef>
                        <a:spcAft>
                          <a:spcPts val="0"/>
                        </a:spcAft>
                      </a:pPr>
                      <a:r>
                        <a:rPr lang="en-US" sz="2800" dirty="0">
                          <a:effectLst/>
                        </a:rPr>
                        <a:t>Constraints/Comments</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r>
              <a:tr h="370840">
                <a:tc>
                  <a:txBody>
                    <a:bodyPr/>
                    <a:lstStyle/>
                    <a:p>
                      <a:pPr marL="0" marR="0" fontAlgn="auto">
                        <a:spcBef>
                          <a:spcPts val="0"/>
                        </a:spcBef>
                        <a:spcAft>
                          <a:spcPts val="0"/>
                        </a:spcAft>
                      </a:pPr>
                      <a:r>
                        <a:rPr lang="en-US" sz="2400" b="1" dirty="0">
                          <a:effectLst/>
                        </a:rPr>
                        <a:t>Minimum Operable Battery Life</a:t>
                      </a:r>
                      <a:endParaRPr lang="en-US" sz="24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fontAlgn="auto">
                        <a:spcBef>
                          <a:spcPts val="0"/>
                        </a:spcBef>
                        <a:spcAft>
                          <a:spcPts val="0"/>
                        </a:spcAft>
                      </a:pPr>
                      <a:r>
                        <a:rPr lang="en-US" sz="2400" dirty="0" smtClean="0">
                          <a:effectLst/>
                        </a:rPr>
                        <a:t>4 hours</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l" fontAlgn="auto">
                        <a:spcBef>
                          <a:spcPts val="0"/>
                        </a:spcBef>
                        <a:spcAft>
                          <a:spcPts val="0"/>
                        </a:spcAft>
                      </a:pPr>
                      <a:r>
                        <a:rPr lang="en-US" sz="2400" dirty="0">
                          <a:effectLst/>
                        </a:rPr>
                        <a:t>On a full battery charge with all components connected</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r>
              <a:tr h="370840">
                <a:tc>
                  <a:txBody>
                    <a:bodyPr/>
                    <a:lstStyle/>
                    <a:p>
                      <a:pPr marL="0" marR="0" fontAlgn="auto">
                        <a:spcBef>
                          <a:spcPts val="0"/>
                        </a:spcBef>
                        <a:spcAft>
                          <a:spcPts val="0"/>
                        </a:spcAft>
                      </a:pPr>
                      <a:r>
                        <a:rPr lang="en-US" sz="2400" b="1" kern="1200" dirty="0" smtClean="0">
                          <a:solidFill>
                            <a:schemeClr val="dk1"/>
                          </a:solidFill>
                          <a:effectLst/>
                          <a:latin typeface="+mn-lt"/>
                          <a:ea typeface="+mn-ea"/>
                          <a:cs typeface="+mn-cs"/>
                        </a:rPr>
                        <a:t>Maximum User Weight</a:t>
                      </a:r>
                      <a:endParaRPr lang="en-US" sz="2400" b="1" kern="1200" dirty="0">
                        <a:solidFill>
                          <a:schemeClr val="dk1"/>
                        </a:solidFill>
                        <a:effectLst/>
                        <a:latin typeface="+mn-lt"/>
                        <a:ea typeface="+mn-ea"/>
                        <a:cs typeface="+mn-cs"/>
                      </a:endParaRPr>
                    </a:p>
                  </a:txBody>
                  <a:tcPr marL="68580" marR="68580" marT="0" marB="0" anchor="ctr"/>
                </a:tc>
                <a:tc>
                  <a:txBody>
                    <a:bodyPr/>
                    <a:lstStyle/>
                    <a:p>
                      <a:pPr marL="0" marR="0" fontAlgn="auto">
                        <a:spcBef>
                          <a:spcPts val="0"/>
                        </a:spcBef>
                        <a:spcAft>
                          <a:spcPts val="0"/>
                        </a:spcAft>
                      </a:pPr>
                      <a:r>
                        <a:rPr lang="en-US" sz="2400" kern="1200" dirty="0" smtClean="0">
                          <a:solidFill>
                            <a:schemeClr val="dk1"/>
                          </a:solidFill>
                          <a:effectLst/>
                          <a:latin typeface="+mn-lt"/>
                          <a:ea typeface="+mn-ea"/>
                          <a:cs typeface="+mn-cs"/>
                        </a:rPr>
                        <a:t>300 </a:t>
                      </a:r>
                      <a:r>
                        <a:rPr lang="en-US" sz="2400" kern="1200" dirty="0" err="1" smtClean="0">
                          <a:solidFill>
                            <a:schemeClr val="dk1"/>
                          </a:solidFill>
                          <a:effectLst/>
                          <a:latin typeface="+mn-lt"/>
                          <a:ea typeface="+mn-ea"/>
                          <a:cs typeface="+mn-cs"/>
                        </a:rPr>
                        <a:t>lbs</a:t>
                      </a:r>
                      <a:r>
                        <a:rPr lang="en-US" sz="2400" kern="1200" dirty="0" smtClean="0">
                          <a:solidFill>
                            <a:schemeClr val="dk1"/>
                          </a:solidFill>
                          <a:effectLst/>
                          <a:latin typeface="+mn-lt"/>
                          <a:ea typeface="+mn-ea"/>
                          <a:cs typeface="+mn-cs"/>
                        </a:rPr>
                        <a:t> (136 </a:t>
                      </a:r>
                      <a:r>
                        <a:rPr lang="en-US" sz="2400" kern="1200" dirty="0" err="1" smtClean="0">
                          <a:solidFill>
                            <a:schemeClr val="dk1"/>
                          </a:solidFill>
                          <a:effectLst/>
                          <a:latin typeface="+mn-lt"/>
                          <a:ea typeface="+mn-ea"/>
                          <a:cs typeface="+mn-cs"/>
                        </a:rPr>
                        <a:t>kgs</a:t>
                      </a:r>
                      <a:r>
                        <a:rPr lang="en-US" sz="2400" kern="1200" dirty="0" smtClean="0">
                          <a:solidFill>
                            <a:schemeClr val="dk1"/>
                          </a:solidFill>
                          <a:effectLst/>
                          <a:latin typeface="+mn-lt"/>
                          <a:ea typeface="+mn-ea"/>
                          <a:cs typeface="+mn-cs"/>
                        </a:rPr>
                        <a:t>)</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l" fontAlgn="auto">
                        <a:spcBef>
                          <a:spcPts val="0"/>
                        </a:spcBef>
                        <a:spcAft>
                          <a:spcPts val="0"/>
                        </a:spcAft>
                      </a:pPr>
                      <a:r>
                        <a:rPr lang="en-US" sz="2400" kern="1200" dirty="0" smtClean="0">
                          <a:solidFill>
                            <a:schemeClr val="dk1"/>
                          </a:solidFill>
                          <a:effectLst/>
                          <a:latin typeface="+mn-lt"/>
                          <a:ea typeface="+mn-ea"/>
                          <a:cs typeface="+mn-cs"/>
                        </a:rPr>
                        <a:t>Derived from Quantum Power Chair specifications</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r>
              <a:tr h="370840">
                <a:tc>
                  <a:txBody>
                    <a:bodyPr/>
                    <a:lstStyle/>
                    <a:p>
                      <a:pPr marL="0" marR="0" fontAlgn="auto">
                        <a:spcBef>
                          <a:spcPts val="0"/>
                        </a:spcBef>
                        <a:spcAft>
                          <a:spcPts val="0"/>
                        </a:spcAft>
                      </a:pPr>
                      <a:r>
                        <a:rPr lang="en-US" sz="2400" b="1" kern="1200" dirty="0" smtClean="0">
                          <a:solidFill>
                            <a:schemeClr val="dk1"/>
                          </a:solidFill>
                          <a:effectLst/>
                          <a:latin typeface="+mn-lt"/>
                          <a:ea typeface="+mn-ea"/>
                          <a:cs typeface="+mn-cs"/>
                        </a:rPr>
                        <a:t>Sampling Rate</a:t>
                      </a:r>
                      <a:endParaRPr lang="en-US" sz="2400" b="1" kern="1200" dirty="0">
                        <a:solidFill>
                          <a:schemeClr val="dk1"/>
                        </a:solidFill>
                        <a:effectLst/>
                        <a:latin typeface="+mn-lt"/>
                        <a:ea typeface="+mn-ea"/>
                        <a:cs typeface="+mn-cs"/>
                      </a:endParaRPr>
                    </a:p>
                  </a:txBody>
                  <a:tcPr marL="68580" marR="68580" marT="0" marB="0" anchor="ctr"/>
                </a:tc>
                <a:tc>
                  <a:txBody>
                    <a:bodyPr/>
                    <a:lstStyle/>
                    <a:p>
                      <a:pPr marL="0" marR="0" fontAlgn="auto">
                        <a:spcBef>
                          <a:spcPts val="0"/>
                        </a:spcBef>
                        <a:spcAft>
                          <a:spcPts val="0"/>
                        </a:spcAft>
                      </a:pPr>
                      <a:r>
                        <a:rPr lang="en-US" sz="2400" kern="1200" dirty="0" smtClean="0">
                          <a:solidFill>
                            <a:schemeClr val="dk1"/>
                          </a:solidFill>
                          <a:effectLst/>
                          <a:latin typeface="+mn-lt"/>
                          <a:ea typeface="+mn-ea"/>
                          <a:cs typeface="+mn-cs"/>
                        </a:rPr>
                        <a:t>128</a:t>
                      </a:r>
                      <a:r>
                        <a:rPr lang="en-US" sz="2400" kern="1200" baseline="0" dirty="0" smtClean="0">
                          <a:solidFill>
                            <a:schemeClr val="dk1"/>
                          </a:solidFill>
                          <a:effectLst/>
                          <a:latin typeface="+mn-lt"/>
                          <a:ea typeface="+mn-ea"/>
                          <a:cs typeface="+mn-cs"/>
                        </a:rPr>
                        <a:t> SPS</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l" fontAlgn="auto">
                        <a:spcBef>
                          <a:spcPts val="0"/>
                        </a:spcBef>
                        <a:spcAft>
                          <a:spcPts val="0"/>
                        </a:spcAft>
                      </a:pPr>
                      <a:r>
                        <a:rPr lang="en-US" sz="2400" kern="1200" dirty="0" smtClean="0">
                          <a:solidFill>
                            <a:schemeClr val="dk1"/>
                          </a:solidFill>
                          <a:effectLst/>
                          <a:latin typeface="+mn-lt"/>
                          <a:ea typeface="+mn-ea"/>
                          <a:cs typeface="+mn-cs"/>
                        </a:rPr>
                        <a:t>Samples Per Second</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r>
              <a:tr h="370840">
                <a:tc>
                  <a:txBody>
                    <a:bodyPr/>
                    <a:lstStyle/>
                    <a:p>
                      <a:pPr marL="0" marR="0" fontAlgn="auto">
                        <a:spcBef>
                          <a:spcPts val="0"/>
                        </a:spcBef>
                        <a:spcAft>
                          <a:spcPts val="0"/>
                        </a:spcAft>
                      </a:pPr>
                      <a:r>
                        <a:rPr lang="en-US" sz="2400" b="1" kern="1200" dirty="0">
                          <a:solidFill>
                            <a:schemeClr val="dk1"/>
                          </a:solidFill>
                          <a:effectLst/>
                          <a:latin typeface="+mn-lt"/>
                          <a:ea typeface="+mn-ea"/>
                          <a:cs typeface="+mn-cs"/>
                        </a:rPr>
                        <a:t>Minimum LED Frequency</a:t>
                      </a:r>
                    </a:p>
                  </a:txBody>
                  <a:tcPr marL="68580" marR="68580" marT="0" marB="0" anchor="ctr"/>
                </a:tc>
                <a:tc>
                  <a:txBody>
                    <a:bodyPr/>
                    <a:lstStyle/>
                    <a:p>
                      <a:pPr marL="0" marR="0" fontAlgn="auto">
                        <a:spcBef>
                          <a:spcPts val="0"/>
                        </a:spcBef>
                        <a:spcAft>
                          <a:spcPts val="0"/>
                        </a:spcAft>
                      </a:pPr>
                      <a:r>
                        <a:rPr lang="en-US" sz="2400" kern="1200" dirty="0">
                          <a:solidFill>
                            <a:schemeClr val="dk1"/>
                          </a:solidFill>
                          <a:effectLst/>
                          <a:latin typeface="+mn-lt"/>
                          <a:ea typeface="+mn-ea"/>
                          <a:cs typeface="+mn-cs"/>
                        </a:rPr>
                        <a:t>8</a:t>
                      </a:r>
                      <a:r>
                        <a:rPr lang="en-US" sz="2400" kern="1200" dirty="0" smtClean="0">
                          <a:solidFill>
                            <a:schemeClr val="dk1"/>
                          </a:solidFill>
                          <a:effectLst/>
                          <a:latin typeface="+mn-lt"/>
                          <a:ea typeface="+mn-ea"/>
                          <a:cs typeface="+mn-cs"/>
                        </a:rPr>
                        <a:t> </a:t>
                      </a:r>
                      <a:r>
                        <a:rPr lang="en-US" sz="2400" kern="1200" dirty="0">
                          <a:solidFill>
                            <a:schemeClr val="dk1"/>
                          </a:solidFill>
                          <a:effectLst/>
                          <a:latin typeface="+mn-lt"/>
                          <a:ea typeface="+mn-ea"/>
                          <a:cs typeface="+mn-cs"/>
                        </a:rPr>
                        <a:t>Hz</a:t>
                      </a:r>
                    </a:p>
                  </a:txBody>
                  <a:tcPr marL="68580" marR="68580" marT="0" marB="0" anchor="ctr"/>
                </a:tc>
                <a:tc>
                  <a:txBody>
                    <a:bodyPr/>
                    <a:lstStyle/>
                    <a:p>
                      <a:pPr marL="0" marR="0" fontAlgn="auto">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p>
                  </a:txBody>
                  <a:tcPr marL="68580" marR="68580" marT="0" marB="0"/>
                </a:tc>
              </a:tr>
              <a:tr h="370840">
                <a:tc>
                  <a:txBody>
                    <a:bodyPr/>
                    <a:lstStyle/>
                    <a:p>
                      <a:pPr marL="0" marR="0" fontAlgn="auto">
                        <a:spcBef>
                          <a:spcPts val="0"/>
                        </a:spcBef>
                        <a:spcAft>
                          <a:spcPts val="0"/>
                        </a:spcAft>
                      </a:pPr>
                      <a:r>
                        <a:rPr lang="en-US" sz="2400" b="1" kern="1200" dirty="0">
                          <a:solidFill>
                            <a:schemeClr val="dk1"/>
                          </a:solidFill>
                          <a:effectLst/>
                          <a:latin typeface="+mn-lt"/>
                          <a:ea typeface="+mn-ea"/>
                          <a:cs typeface="+mn-cs"/>
                        </a:rPr>
                        <a:t>Maximum LED Frequency</a:t>
                      </a:r>
                    </a:p>
                  </a:txBody>
                  <a:tcPr marL="68580" marR="68580" marT="0" marB="0" anchor="ctr"/>
                </a:tc>
                <a:tc>
                  <a:txBody>
                    <a:bodyPr/>
                    <a:lstStyle/>
                    <a:p>
                      <a:pPr marL="0" marR="0" fontAlgn="auto">
                        <a:spcBef>
                          <a:spcPts val="0"/>
                        </a:spcBef>
                        <a:spcAft>
                          <a:spcPts val="0"/>
                        </a:spcAft>
                      </a:pPr>
                      <a:r>
                        <a:rPr lang="en-US" sz="2400" kern="1200" dirty="0" smtClean="0">
                          <a:solidFill>
                            <a:schemeClr val="dk1"/>
                          </a:solidFill>
                          <a:effectLst/>
                          <a:latin typeface="+mn-lt"/>
                          <a:ea typeface="+mn-ea"/>
                          <a:cs typeface="+mn-cs"/>
                        </a:rPr>
                        <a:t>14 </a:t>
                      </a:r>
                      <a:r>
                        <a:rPr lang="en-US" sz="2400" kern="1200" dirty="0">
                          <a:solidFill>
                            <a:schemeClr val="dk1"/>
                          </a:solidFill>
                          <a:effectLst/>
                          <a:latin typeface="+mn-lt"/>
                          <a:ea typeface="+mn-ea"/>
                          <a:cs typeface="+mn-cs"/>
                        </a:rPr>
                        <a:t>Hz</a:t>
                      </a:r>
                    </a:p>
                  </a:txBody>
                  <a:tcPr marL="68580" marR="68580" marT="0" marB="0" anchor="ctr"/>
                </a:tc>
                <a:tc>
                  <a:txBody>
                    <a:bodyPr/>
                    <a:lstStyle/>
                    <a:p>
                      <a:pPr marL="0" marR="0" fontAlgn="auto">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p>
                  </a:txBody>
                  <a:tcPr marL="68580" marR="68580" marT="0" marB="0"/>
                </a:tc>
              </a:tr>
            </a:tbl>
          </a:graphicData>
        </a:graphic>
      </p:graphicFrame>
      <p:sp>
        <p:nvSpPr>
          <p:cNvPr id="8" name="TextBox 7"/>
          <p:cNvSpPr txBox="1"/>
          <p:nvPr/>
        </p:nvSpPr>
        <p:spPr>
          <a:xfrm>
            <a:off x="8012113" y="6237288"/>
            <a:ext cx="4179887" cy="522287"/>
          </a:xfrm>
          <a:prstGeom prst="rect">
            <a:avLst/>
          </a:prstGeom>
          <a:noFill/>
        </p:spPr>
        <p:txBody>
          <a:bodyPr>
            <a:spAutoFit/>
          </a:bodyPr>
          <a:lstStyle/>
          <a:p>
            <a:pPr fontAlgn="auto">
              <a:spcBef>
                <a:spcPts val="0"/>
              </a:spcBef>
              <a:spcAft>
                <a:spcPts val="0"/>
              </a:spcAft>
              <a:defRPr/>
            </a:pPr>
            <a:r>
              <a:rPr lang="en-US" sz="2800" dirty="0">
                <a:solidFill>
                  <a:schemeClr val="tx2">
                    <a:lumMod val="50000"/>
                    <a:lumOff val="50000"/>
                  </a:schemeClr>
                </a:solidFill>
                <a:latin typeface="+mn-lt"/>
                <a:cs typeface="+mn-cs"/>
              </a:rPr>
              <a:t>Presenter: </a:t>
            </a:r>
            <a:r>
              <a:rPr lang="en-US" sz="2800" dirty="0" smtClean="0">
                <a:solidFill>
                  <a:schemeClr val="tx2">
                    <a:lumMod val="50000"/>
                    <a:lumOff val="50000"/>
                  </a:schemeClr>
                </a:solidFill>
                <a:latin typeface="+mn-lt"/>
                <a:cs typeface="+mn-cs"/>
              </a:rPr>
              <a:t>Rafael Arvelo</a:t>
            </a:r>
            <a:endParaRPr lang="en-US" sz="2800" dirty="0">
              <a:solidFill>
                <a:schemeClr val="tx2">
                  <a:lumMod val="50000"/>
                  <a:lumOff val="50000"/>
                </a:schemeClr>
              </a:solidFill>
              <a:latin typeface="+mn-lt"/>
              <a:cs typeface="+mn-cs"/>
            </a:endParaRPr>
          </a:p>
        </p:txBody>
      </p:sp>
    </p:spTree>
    <p:extLst>
      <p:ext uri="{BB962C8B-B14F-4D97-AF65-F5344CB8AC3E}">
        <p14:creationId xmlns:p14="http://schemas.microsoft.com/office/powerpoint/2010/main" val="1521478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31"/>
            <a:ext cx="12192000" cy="887104"/>
          </a:xfrm>
        </p:spPr>
        <p:txBody>
          <a:bodyPr>
            <a:noAutofit/>
          </a:bodyPr>
          <a:lstStyle/>
          <a:p>
            <a:pPr algn="ctr"/>
            <a:r>
              <a:rPr lang="en-US" sz="6000" b="1" dirty="0" smtClean="0">
                <a:ln>
                  <a:solidFill>
                    <a:schemeClr val="bg1"/>
                  </a:solidFill>
                </a:ln>
                <a:ea typeface="Arial Unicode MS" panose="020B0604020202020204" pitchFamily="34" charset="-128"/>
                <a:cs typeface="Times New Roman" panose="02020603050405020304" pitchFamily="18" charset="0"/>
              </a:rPr>
              <a:t>Design Summary</a:t>
            </a:r>
            <a:endParaRPr lang="en-US" sz="6000" b="1" dirty="0">
              <a:ln>
                <a:solidFill>
                  <a:schemeClr val="bg1"/>
                </a:solidFill>
              </a:ln>
              <a:ea typeface="Arial Unicode MS" panose="020B0604020202020204" pitchFamily="34" charset="-128"/>
              <a:cs typeface="Times New Roman" panose="02020603050405020304" pitchFamily="18" charset="0"/>
            </a:endParaRPr>
          </a:p>
        </p:txBody>
      </p:sp>
      <p:grpSp>
        <p:nvGrpSpPr>
          <p:cNvPr id="19" name="Group 18"/>
          <p:cNvGrpSpPr/>
          <p:nvPr/>
        </p:nvGrpSpPr>
        <p:grpSpPr>
          <a:xfrm>
            <a:off x="1196732" y="1138635"/>
            <a:ext cx="4928596" cy="5545689"/>
            <a:chOff x="1196732" y="1138635"/>
            <a:chExt cx="4928596" cy="5545689"/>
          </a:xfrm>
        </p:grpSpPr>
        <p:sp>
          <p:nvSpPr>
            <p:cNvPr id="4" name="Flowchart: Alternate Process 3"/>
            <p:cNvSpPr/>
            <p:nvPr/>
          </p:nvSpPr>
          <p:spPr>
            <a:xfrm>
              <a:off x="1196732" y="1138635"/>
              <a:ext cx="4928596" cy="5545689"/>
            </a:xfrm>
            <a:prstGeom prst="flowChartAlternateProcess">
              <a:avLst/>
            </a:prstGeom>
            <a:solidFill>
              <a:srgbClr val="2B39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741714" y="1389742"/>
              <a:ext cx="3795088" cy="507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sz="4400" b="1" u="sng" dirty="0" smtClean="0">
                  <a:ln>
                    <a:solidFill>
                      <a:schemeClr val="bg1"/>
                    </a:solidFill>
                  </a:ln>
                  <a:ea typeface="Arial Unicode MS" panose="020B0604020202020204" pitchFamily="34" charset="-128"/>
                  <a:cs typeface="Times New Roman" panose="02020603050405020304" pitchFamily="18" charset="0"/>
                </a:rPr>
                <a:t>Hardware</a:t>
              </a:r>
              <a:endParaRPr lang="en-US" sz="4400" b="1" u="sng" dirty="0">
                <a:ln>
                  <a:solidFill>
                    <a:schemeClr val="bg1"/>
                  </a:solidFill>
                </a:ln>
                <a:ea typeface="Arial Unicode MS" panose="020B0604020202020204" pitchFamily="34" charset="-128"/>
                <a:cs typeface="Times New Roman" panose="02020603050405020304" pitchFamily="18" charset="0"/>
              </a:endParaRPr>
            </a:p>
          </p:txBody>
        </p:sp>
      </p:grpSp>
      <p:grpSp>
        <p:nvGrpSpPr>
          <p:cNvPr id="18" name="Group 17"/>
          <p:cNvGrpSpPr/>
          <p:nvPr/>
        </p:nvGrpSpPr>
        <p:grpSpPr>
          <a:xfrm>
            <a:off x="6400103" y="1138635"/>
            <a:ext cx="4928596" cy="5545689"/>
            <a:chOff x="6400103" y="1138635"/>
            <a:chExt cx="4928596" cy="5545689"/>
          </a:xfrm>
          <a:solidFill>
            <a:schemeClr val="tx1">
              <a:lumMod val="65000"/>
            </a:schemeClr>
          </a:solidFill>
        </p:grpSpPr>
        <p:sp>
          <p:nvSpPr>
            <p:cNvPr id="10" name="Flowchart: Alternate Process 9"/>
            <p:cNvSpPr/>
            <p:nvPr/>
          </p:nvSpPr>
          <p:spPr>
            <a:xfrm>
              <a:off x="6400103" y="1138635"/>
              <a:ext cx="4928596" cy="5545689"/>
            </a:xfrm>
            <a:prstGeom prst="flowChartAlternateProcess">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itle 1"/>
            <p:cNvSpPr txBox="1">
              <a:spLocks/>
            </p:cNvSpPr>
            <p:nvPr/>
          </p:nvSpPr>
          <p:spPr>
            <a:xfrm>
              <a:off x="7035601" y="1389742"/>
              <a:ext cx="3657600" cy="507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4400" b="1" u="sng" cap="all" dirty="0">
                  <a:ln>
                    <a:solidFill>
                      <a:schemeClr val="bg1"/>
                    </a:solidFill>
                  </a:ln>
                  <a:solidFill>
                    <a:schemeClr val="bg1"/>
                  </a:solidFill>
                  <a:latin typeface="+mj-lt"/>
                  <a:ea typeface="Arial Unicode MS" panose="020B0604020202020204" pitchFamily="34" charset="-128"/>
                  <a:cs typeface="Times New Roman" panose="02020603050405020304" pitchFamily="18" charset="0"/>
                </a:rPr>
                <a:t>SOFTware</a:t>
              </a:r>
            </a:p>
          </p:txBody>
        </p:sp>
      </p:grpSp>
      <p:sp>
        <p:nvSpPr>
          <p:cNvPr id="20" name="TextBox 19"/>
          <p:cNvSpPr txBox="1"/>
          <p:nvPr/>
        </p:nvSpPr>
        <p:spPr>
          <a:xfrm>
            <a:off x="1741714" y="1905396"/>
            <a:ext cx="3795088" cy="464742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SSVEP Flasher</a:t>
            </a:r>
          </a:p>
          <a:p>
            <a:pPr marL="742950" lvl="1" indent="-285750">
              <a:buFont typeface="Arial" panose="020B0604020202020204" pitchFamily="34" charset="0"/>
              <a:buChar char="•"/>
            </a:pPr>
            <a:r>
              <a:rPr lang="en-US" sz="2000" dirty="0" smtClean="0">
                <a:solidFill>
                  <a:schemeClr val="tx1">
                    <a:lumMod val="65000"/>
                  </a:schemeClr>
                </a:solidFill>
              </a:rPr>
              <a:t>ATMEL Tiny AVR</a:t>
            </a:r>
          </a:p>
          <a:p>
            <a:pPr marL="285750" indent="-285750">
              <a:buFont typeface="Arial" panose="020B0604020202020204" pitchFamily="34" charset="0"/>
              <a:buChar char="•"/>
            </a:pPr>
            <a:r>
              <a:rPr lang="en-US" sz="2800" dirty="0"/>
              <a:t>EEG</a:t>
            </a:r>
          </a:p>
          <a:p>
            <a:pPr marL="742950" lvl="1" indent="-285750">
              <a:buFont typeface="Arial" panose="020B0604020202020204" pitchFamily="34" charset="0"/>
              <a:buChar char="•"/>
            </a:pPr>
            <a:r>
              <a:rPr lang="en-US" sz="2000" dirty="0">
                <a:solidFill>
                  <a:schemeClr val="tx1">
                    <a:lumMod val="65000"/>
                  </a:schemeClr>
                </a:solidFill>
              </a:rPr>
              <a:t>Emotiv</a:t>
            </a:r>
            <a:endParaRPr lang="en-US" sz="2800" dirty="0" smtClean="0"/>
          </a:p>
          <a:p>
            <a:pPr marL="285750" indent="-285750">
              <a:buFont typeface="Arial" panose="020B0604020202020204" pitchFamily="34" charset="0"/>
              <a:buChar char="•"/>
            </a:pPr>
            <a:r>
              <a:rPr lang="en-US" sz="2800" dirty="0" smtClean="0"/>
              <a:t>Bluetooth Remote and Sensor Hub</a:t>
            </a:r>
          </a:p>
          <a:p>
            <a:pPr marL="742950" lvl="1" indent="-285750">
              <a:buFont typeface="Arial" panose="020B0604020202020204" pitchFamily="34" charset="0"/>
              <a:buChar char="•"/>
            </a:pPr>
            <a:r>
              <a:rPr lang="en-US" sz="2000" dirty="0" smtClean="0">
                <a:solidFill>
                  <a:schemeClr val="tx1">
                    <a:lumMod val="65000"/>
                  </a:schemeClr>
                </a:solidFill>
              </a:rPr>
              <a:t>Tiva C Microcontroller</a:t>
            </a:r>
            <a:endParaRPr lang="en-US" sz="2800" dirty="0" smtClean="0"/>
          </a:p>
          <a:p>
            <a:pPr marL="285750" indent="-285750">
              <a:buFont typeface="Arial" panose="020B0604020202020204" pitchFamily="34" charset="0"/>
              <a:buChar char="•"/>
            </a:pPr>
            <a:r>
              <a:rPr lang="en-US" sz="2800" dirty="0" smtClean="0"/>
              <a:t>Power Chair Controller</a:t>
            </a:r>
          </a:p>
          <a:p>
            <a:pPr marL="742950" lvl="2" indent="-285750">
              <a:buFont typeface="Arial" panose="020B0604020202020204" pitchFamily="34" charset="0"/>
              <a:buChar char="•"/>
            </a:pPr>
            <a:r>
              <a:rPr lang="en-US" sz="2000" dirty="0" smtClean="0">
                <a:solidFill>
                  <a:schemeClr val="tx1">
                    <a:lumMod val="65000"/>
                  </a:schemeClr>
                </a:solidFill>
              </a:rPr>
              <a:t>MSP430 Microcontroller</a:t>
            </a:r>
            <a:endParaRPr lang="en-US" sz="2800" dirty="0" smtClean="0"/>
          </a:p>
          <a:p>
            <a:pPr marL="285750" indent="-285750">
              <a:buFont typeface="Arial" panose="020B0604020202020204" pitchFamily="34" charset="0"/>
              <a:buChar char="•"/>
            </a:pPr>
            <a:r>
              <a:rPr lang="en-US" sz="2800" dirty="0" smtClean="0"/>
              <a:t>BCI Processor</a:t>
            </a:r>
          </a:p>
          <a:p>
            <a:pPr marL="742950" lvl="3" indent="-285750">
              <a:buFont typeface="Arial" panose="020B0604020202020204" pitchFamily="34" charset="0"/>
              <a:buChar char="•"/>
            </a:pPr>
            <a:r>
              <a:rPr lang="en-US" sz="2000" dirty="0" smtClean="0">
                <a:solidFill>
                  <a:schemeClr val="tx1">
                    <a:lumMod val="65000"/>
                  </a:schemeClr>
                </a:solidFill>
              </a:rPr>
              <a:t>Raspberry Pi 2</a:t>
            </a:r>
            <a:endParaRPr lang="en-US" sz="2800" dirty="0" smtClean="0"/>
          </a:p>
          <a:p>
            <a:pPr marL="285750" indent="-285750">
              <a:buFont typeface="Arial" panose="020B0604020202020204" pitchFamily="34" charset="0"/>
              <a:buChar char="•"/>
            </a:pPr>
            <a:endParaRPr lang="en-US" sz="2800" dirty="0" smtClean="0"/>
          </a:p>
        </p:txBody>
      </p:sp>
      <p:sp>
        <p:nvSpPr>
          <p:cNvPr id="26" name="TextBox 25"/>
          <p:cNvSpPr txBox="1"/>
          <p:nvPr/>
        </p:nvSpPr>
        <p:spPr>
          <a:xfrm>
            <a:off x="6966857" y="1897006"/>
            <a:ext cx="3795088" cy="477053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chemeClr val="bg1"/>
                </a:solidFill>
              </a:rPr>
              <a:t>Judgment Algorithm</a:t>
            </a:r>
          </a:p>
          <a:p>
            <a:pPr marL="285750" indent="-285750">
              <a:buFont typeface="Arial" panose="020B0604020202020204" pitchFamily="34" charset="0"/>
              <a:buChar char="•"/>
            </a:pPr>
            <a:r>
              <a:rPr lang="en-US" sz="2800" dirty="0" smtClean="0">
                <a:solidFill>
                  <a:schemeClr val="bg1"/>
                </a:solidFill>
              </a:rPr>
              <a:t>EEG Signal Processing</a:t>
            </a:r>
          </a:p>
          <a:p>
            <a:pPr marL="285750" indent="-285750">
              <a:buFont typeface="Arial" panose="020B0604020202020204" pitchFamily="34" charset="0"/>
              <a:buChar char="•"/>
            </a:pPr>
            <a:r>
              <a:rPr lang="en-US" sz="2800" dirty="0" smtClean="0">
                <a:solidFill>
                  <a:schemeClr val="bg1"/>
                </a:solidFill>
              </a:rPr>
              <a:t>Telemetry Processing</a:t>
            </a:r>
          </a:p>
          <a:p>
            <a:pPr marL="742950" lvl="1" indent="-285750">
              <a:buFont typeface="Arial" panose="020B0604020202020204" pitchFamily="34" charset="0"/>
              <a:buChar char="•"/>
            </a:pPr>
            <a:r>
              <a:rPr lang="en-US" sz="2000" dirty="0">
                <a:solidFill>
                  <a:schemeClr val="bg1"/>
                </a:solidFill>
              </a:rPr>
              <a:t>Qt C++ on Raspberry Pi 2</a:t>
            </a:r>
          </a:p>
          <a:p>
            <a:pPr marL="285750" indent="-285750">
              <a:buFont typeface="Arial" panose="020B0604020202020204" pitchFamily="34" charset="0"/>
              <a:buChar char="•"/>
            </a:pPr>
            <a:r>
              <a:rPr lang="en-US" sz="2800" dirty="0" smtClean="0">
                <a:solidFill>
                  <a:schemeClr val="bg1"/>
                </a:solidFill>
              </a:rPr>
              <a:t>Bluetooth Remote and Sensor Processing</a:t>
            </a:r>
            <a:endParaRPr lang="en-US" sz="2000" dirty="0">
              <a:solidFill>
                <a:schemeClr val="bg1"/>
              </a:solidFill>
            </a:endParaRPr>
          </a:p>
          <a:p>
            <a:pPr marL="742950" lvl="1" indent="-285750">
              <a:buFont typeface="Arial" panose="020B0604020202020204" pitchFamily="34" charset="0"/>
              <a:buChar char="•"/>
            </a:pPr>
            <a:r>
              <a:rPr lang="en-US" sz="2000" dirty="0">
                <a:solidFill>
                  <a:schemeClr val="bg1"/>
                </a:solidFill>
              </a:rPr>
              <a:t>CCS on Tiva C</a:t>
            </a:r>
          </a:p>
          <a:p>
            <a:pPr marL="285750" indent="-285750">
              <a:buFont typeface="Arial" panose="020B0604020202020204" pitchFamily="34" charset="0"/>
              <a:buChar char="•"/>
            </a:pPr>
            <a:r>
              <a:rPr lang="en-US" sz="2800" dirty="0" smtClean="0">
                <a:solidFill>
                  <a:schemeClr val="bg1"/>
                </a:solidFill>
              </a:rPr>
              <a:t>Power Chair Controller</a:t>
            </a:r>
          </a:p>
          <a:p>
            <a:pPr marL="742950" lvl="1" indent="-285750">
              <a:buFont typeface="Arial" panose="020B0604020202020204" pitchFamily="34" charset="0"/>
              <a:buChar char="•"/>
            </a:pPr>
            <a:r>
              <a:rPr lang="en-US" sz="2000" dirty="0">
                <a:solidFill>
                  <a:schemeClr val="bg1"/>
                </a:solidFill>
              </a:rPr>
              <a:t>CCS on MSP430</a:t>
            </a:r>
          </a:p>
          <a:p>
            <a:pPr marL="285750" indent="-285750">
              <a:buFont typeface="Arial" panose="020B0604020202020204" pitchFamily="34" charset="0"/>
              <a:buChar char="•"/>
            </a:pPr>
            <a:r>
              <a:rPr lang="en-US" sz="2800" dirty="0" smtClean="0">
                <a:solidFill>
                  <a:schemeClr val="bg1"/>
                </a:solidFill>
              </a:rPr>
              <a:t>Android Application</a:t>
            </a:r>
          </a:p>
          <a:p>
            <a:pPr marL="742950" lvl="1" indent="-285750">
              <a:buFont typeface="Arial" panose="020B0604020202020204" pitchFamily="34" charset="0"/>
              <a:buChar char="•"/>
            </a:pPr>
            <a:r>
              <a:rPr lang="en-US" dirty="0" smtClean="0">
                <a:solidFill>
                  <a:schemeClr val="bg1"/>
                </a:solidFill>
              </a:rPr>
              <a:t>Android Studio</a:t>
            </a:r>
            <a:endParaRPr lang="en-US" sz="2000" dirty="0">
              <a:solidFill>
                <a:schemeClr val="bg1"/>
              </a:solidFill>
            </a:endParaRPr>
          </a:p>
          <a:p>
            <a:pPr marL="285750" indent="-285750">
              <a:buFont typeface="Arial" panose="020B0604020202020204" pitchFamily="34" charset="0"/>
              <a:buChar char="•"/>
            </a:pPr>
            <a:endParaRPr lang="en-US" sz="2800" dirty="0" smtClean="0">
              <a:solidFill>
                <a:schemeClr val="bg1"/>
              </a:solidFill>
            </a:endParaRPr>
          </a:p>
        </p:txBody>
      </p:sp>
    </p:spTree>
    <p:extLst>
      <p:ext uri="{BB962C8B-B14F-4D97-AF65-F5344CB8AC3E}">
        <p14:creationId xmlns:p14="http://schemas.microsoft.com/office/powerpoint/2010/main" val="1702771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458" y="745017"/>
            <a:ext cx="7257143" cy="5002640"/>
          </a:xfrm>
        </p:spPr>
        <p:txBody>
          <a:bodyPr>
            <a:noAutofit/>
          </a:bodyPr>
          <a:lstStyle/>
          <a:p>
            <a:pPr algn="ctr"/>
            <a:r>
              <a:rPr lang="en-US" sz="8800" b="1" smtClean="0">
                <a:ln>
                  <a:solidFill>
                    <a:schemeClr val="bg1"/>
                  </a:solidFill>
                </a:ln>
                <a:ea typeface="Arial Unicode MS" panose="020B0604020202020204" pitchFamily="34" charset="-128"/>
                <a:cs typeface="Times New Roman" panose="02020603050405020304" pitchFamily="18" charset="0"/>
              </a:rPr>
              <a:t>HARDWARE DESIGN</a:t>
            </a:r>
            <a:endParaRPr lang="en-US" sz="8800" b="1">
              <a:ln>
                <a:solidFill>
                  <a:schemeClr val="bg1"/>
                </a:solidFill>
              </a:ln>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4184988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4033</TotalTime>
  <Words>3486</Words>
  <Application>Microsoft Office PowerPoint</Application>
  <PresentationFormat>Widescreen</PresentationFormat>
  <Paragraphs>914</Paragraphs>
  <Slides>55</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 Unicode MS</vt:lpstr>
      <vt:lpstr>Arial</vt:lpstr>
      <vt:lpstr>Arial Black</vt:lpstr>
      <vt:lpstr>Calibri</vt:lpstr>
      <vt:lpstr>Franklin Gothic Book</vt:lpstr>
      <vt:lpstr>Lohit Hindi</vt:lpstr>
      <vt:lpstr>Times New Roman</vt:lpstr>
      <vt:lpstr>Trebuchet MS</vt:lpstr>
      <vt:lpstr>Tw Cen MT</vt:lpstr>
      <vt:lpstr>Circuit</vt:lpstr>
      <vt:lpstr>PowerPoint Presentation</vt:lpstr>
      <vt:lpstr>Motivation</vt:lpstr>
      <vt:lpstr>Goals &amp; objectives</vt:lpstr>
      <vt:lpstr>S.S.V.E.P.</vt:lpstr>
      <vt:lpstr>Basic Project concept</vt:lpstr>
      <vt:lpstr>requirements</vt:lpstr>
      <vt:lpstr>Specifications</vt:lpstr>
      <vt:lpstr>Design Summary</vt:lpstr>
      <vt:lpstr>HARDWARE DESIGN</vt:lpstr>
      <vt:lpstr>PowerPoint Presentation</vt:lpstr>
      <vt:lpstr>Q6 Edge power Chair</vt:lpstr>
      <vt:lpstr>SSVEP Flasher</vt:lpstr>
      <vt:lpstr>Atmel tiny Avr</vt:lpstr>
      <vt:lpstr>Emotiv Epoc EEG</vt:lpstr>
      <vt:lpstr>Emotiv epoc EEG</vt:lpstr>
      <vt:lpstr>B.R.S.H.</vt:lpstr>
      <vt:lpstr>TIVA C Microcontroller</vt:lpstr>
      <vt:lpstr>Ultrasonic Range Finder</vt:lpstr>
      <vt:lpstr>GPS Sensor</vt:lpstr>
      <vt:lpstr>Rn-42 Bluetooth Module</vt:lpstr>
      <vt:lpstr>BCI Processor</vt:lpstr>
      <vt:lpstr>Raspberry Pi 2</vt:lpstr>
      <vt:lpstr>Power Chair Controller</vt:lpstr>
      <vt:lpstr>MSP430 G2553</vt:lpstr>
      <vt:lpstr>Servo Controller Gimbal</vt:lpstr>
      <vt:lpstr>HARDWARE challenges</vt:lpstr>
      <vt:lpstr>Schematic and PCB - flasher</vt:lpstr>
      <vt:lpstr>Schematic and PCB – sensor Block</vt:lpstr>
      <vt:lpstr>Schematic and PCB – servo BLOCK</vt:lpstr>
      <vt:lpstr>Schematic and PCB - voltage regulator</vt:lpstr>
      <vt:lpstr>Power supply</vt:lpstr>
      <vt:lpstr>Software DESIGN</vt:lpstr>
      <vt:lpstr>PowerPoint Presentation</vt:lpstr>
      <vt:lpstr>Abstract I/O Interfaces</vt:lpstr>
      <vt:lpstr>Software Task List</vt:lpstr>
      <vt:lpstr>Software Task List</vt:lpstr>
      <vt:lpstr>Judgment algorithm</vt:lpstr>
      <vt:lpstr>BCI state machine</vt:lpstr>
      <vt:lpstr>Development Environment</vt:lpstr>
      <vt:lpstr>Android Application</vt:lpstr>
      <vt:lpstr>Android Application</vt:lpstr>
      <vt:lpstr>Android Application</vt:lpstr>
      <vt:lpstr>Android Application</vt:lpstr>
      <vt:lpstr>Software challenges</vt:lpstr>
      <vt:lpstr>Administrative Content</vt:lpstr>
      <vt:lpstr>Project Testing</vt:lpstr>
      <vt:lpstr>Relevant Standards</vt:lpstr>
      <vt:lpstr>Finances</vt:lpstr>
      <vt:lpstr>Sponsors</vt:lpstr>
      <vt:lpstr>Hardware Assignments</vt:lpstr>
      <vt:lpstr>SOFTWARE Assignments</vt:lpstr>
      <vt:lpstr>Milestone Schedule</vt:lpstr>
      <vt:lpstr>Milestone Schedule</vt:lpstr>
      <vt:lpstr>Project Challenges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Rafael Arvelo</dc:creator>
  <cp:lastModifiedBy>Rafael Arvelo</cp:lastModifiedBy>
  <cp:revision>303</cp:revision>
  <dcterms:created xsi:type="dcterms:W3CDTF">2012-07-27T01:16:44Z</dcterms:created>
  <dcterms:modified xsi:type="dcterms:W3CDTF">2015-12-01T09:05:15Z</dcterms:modified>
</cp:coreProperties>
</file>