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290" r:id="rId2"/>
    <p:sldId id="291" r:id="rId3"/>
    <p:sldId id="292" r:id="rId4"/>
    <p:sldId id="280" r:id="rId5"/>
    <p:sldId id="309" r:id="rId6"/>
    <p:sldId id="322" r:id="rId7"/>
    <p:sldId id="310" r:id="rId8"/>
    <p:sldId id="311" r:id="rId9"/>
    <p:sldId id="259" r:id="rId10"/>
    <p:sldId id="324" r:id="rId11"/>
    <p:sldId id="312" r:id="rId12"/>
    <p:sldId id="323" r:id="rId13"/>
    <p:sldId id="264" r:id="rId14"/>
    <p:sldId id="257" r:id="rId15"/>
    <p:sldId id="277" r:id="rId16"/>
    <p:sldId id="276" r:id="rId17"/>
    <p:sldId id="325" r:id="rId18"/>
    <p:sldId id="314" r:id="rId19"/>
    <p:sldId id="306" r:id="rId20"/>
    <p:sldId id="326" r:id="rId21"/>
    <p:sldId id="285" r:id="rId22"/>
    <p:sldId id="303" r:id="rId23"/>
    <p:sldId id="304" r:id="rId24"/>
    <p:sldId id="295" r:id="rId25"/>
    <p:sldId id="308" r:id="rId26"/>
    <p:sldId id="284" r:id="rId27"/>
    <p:sldId id="297" r:id="rId28"/>
    <p:sldId id="296" r:id="rId29"/>
    <p:sldId id="315" r:id="rId30"/>
    <p:sldId id="316" r:id="rId31"/>
    <p:sldId id="318" r:id="rId32"/>
    <p:sldId id="262" r:id="rId33"/>
    <p:sldId id="288" r:id="rId34"/>
    <p:sldId id="268" r:id="rId35"/>
    <p:sldId id="270" r:id="rId36"/>
    <p:sldId id="267" r:id="rId37"/>
    <p:sldId id="269" r:id="rId38"/>
    <p:sldId id="271" r:id="rId39"/>
    <p:sldId id="272" r:id="rId40"/>
    <p:sldId id="273" r:id="rId41"/>
    <p:sldId id="305" r:id="rId42"/>
    <p:sldId id="286" r:id="rId43"/>
    <p:sldId id="299" r:id="rId44"/>
    <p:sldId id="294" r:id="rId45"/>
  </p:sldIdLst>
  <p:sldSz cx="12192000" cy="6858000"/>
  <p:notesSz cx="6858000" cy="9144000"/>
  <p:embeddedFontLs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7" autoAdjust="0"/>
    <p:restoredTop sz="94712" autoAdjust="0"/>
  </p:normalViewPr>
  <p:slideViewPr>
    <p:cSldViewPr snapToGrid="0">
      <p:cViewPr varScale="1">
        <p:scale>
          <a:sx n="88" d="100"/>
          <a:sy n="88" d="100"/>
        </p:scale>
        <p:origin x="27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7AAE7-38DF-45C5-8141-27ACD4E9DF6B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5957E-3698-486F-88AF-3C1F0F524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5957E-3698-486F-88AF-3C1F0F5249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5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5957E-3698-486F-88AF-3C1F0F5249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2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8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7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4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3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6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1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0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4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7AB1D-3D4C-4EA3-9F52-F0BFD2B0934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B95B-6B2B-48DB-A60D-09E6EDD8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6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Mini-Mixer: A Design Review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07" y="1825625"/>
            <a:ext cx="2843186" cy="4351338"/>
          </a:xfrm>
        </p:spPr>
      </p:pic>
      <p:sp>
        <p:nvSpPr>
          <p:cNvPr id="3" name="TextBox 2"/>
          <p:cNvSpPr txBox="1"/>
          <p:nvPr/>
        </p:nvSpPr>
        <p:spPr>
          <a:xfrm>
            <a:off x="2107053" y="4387361"/>
            <a:ext cx="256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Thomas Bergens </a:t>
            </a:r>
          </a:p>
          <a:p>
            <a:pPr algn="ctr"/>
            <a:r>
              <a:rPr lang="en-US" dirty="0" err="1" smtClean="0"/>
              <a:t>CpE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17593" y="4387360"/>
            <a:ext cx="256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William </a:t>
            </a:r>
            <a:r>
              <a:rPr lang="en-US" dirty="0" err="1"/>
              <a:t>Tuggle</a:t>
            </a:r>
            <a:endParaRPr lang="en-US" dirty="0" smtClean="0"/>
          </a:p>
          <a:p>
            <a:pPr algn="ctr"/>
            <a:r>
              <a:rPr lang="en-US" dirty="0" err="1" smtClean="0"/>
              <a:t>CpE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57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Block Diagram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20" y="490224"/>
            <a:ext cx="5266535" cy="5868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Presenter: William </a:t>
            </a:r>
            <a:r>
              <a:rPr lang="en-US" smtClean="0"/>
              <a:t>Tuggle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222879" y="4431323"/>
            <a:ext cx="2277209" cy="176725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6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Needed something to host web server. </a:t>
            </a:r>
          </a:p>
          <a:p>
            <a:r>
              <a:rPr lang="en-US" dirty="0"/>
              <a:t>Many GPIO pins for expanded features. </a:t>
            </a:r>
          </a:p>
          <a:p>
            <a:r>
              <a:rPr lang="en-US"/>
              <a:t>Prefer </a:t>
            </a:r>
            <a:r>
              <a:rPr lang="en-US" smtClean="0"/>
              <a:t>to </a:t>
            </a:r>
            <a:r>
              <a:rPr lang="en-US" dirty="0"/>
              <a:t>have</a:t>
            </a:r>
            <a:r>
              <a:rPr lang="en-US"/>
              <a:t> lower power consumption </a:t>
            </a:r>
            <a:r>
              <a:rPr lang="en-US" smtClean="0"/>
              <a:t>the. </a:t>
            </a:r>
            <a:endParaRPr lang="en-US" dirty="0"/>
          </a:p>
          <a:p>
            <a:r>
              <a:rPr lang="en-US" dirty="0"/>
              <a:t>We don’t need the GPU, Display, USB ports provided by the alternative. </a:t>
            </a:r>
          </a:p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313608"/>
              </p:ext>
            </p:extLst>
          </p:nvPr>
        </p:nvGraphicFramePr>
        <p:xfrm>
          <a:off x="6303562" y="3515436"/>
          <a:ext cx="5181600" cy="2494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11391">
                  <a:extLst>
                    <a:ext uri="{9D8B030D-6E8A-4147-A177-3AD203B41FA5}">
                      <a16:colId xmlns:a16="http://schemas.microsoft.com/office/drawing/2014/main" val="1582295703"/>
                    </a:ext>
                  </a:extLst>
                </a:gridCol>
                <a:gridCol w="2094807">
                  <a:extLst>
                    <a:ext uri="{9D8B030D-6E8A-4147-A177-3AD203B41FA5}">
                      <a16:colId xmlns:a16="http://schemas.microsoft.com/office/drawing/2014/main" val="4278297275"/>
                    </a:ext>
                  </a:extLst>
                </a:gridCol>
                <a:gridCol w="1975402">
                  <a:extLst>
                    <a:ext uri="{9D8B030D-6E8A-4147-A177-3AD203B41FA5}">
                      <a16:colId xmlns:a16="http://schemas.microsoft.com/office/drawing/2014/main" val="3104630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 Black Rev.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RPi</a:t>
                      </a:r>
                      <a:r>
                        <a:rPr lang="en-US" dirty="0" smtClean="0"/>
                        <a:t> B+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129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GPIO Pins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843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4GB onboard </a:t>
                      </a:r>
                      <a:r>
                        <a:rPr lang="en-US" dirty="0" err="1" smtClean="0"/>
                        <a:t>eMMC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SD</a:t>
                      </a:r>
                      <a:r>
                        <a:rPr lang="en-US" baseline="0" dirty="0" smtClean="0"/>
                        <a:t> Slot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06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AM335x@1GHz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BCM2835@700MHz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6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944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5V@210-460mA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5V@700-1k</a:t>
                      </a:r>
                      <a:r>
                        <a:rPr lang="en-US" baseline="0" dirty="0" smtClean="0"/>
                        <a:t> mA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34254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62" y="1027906"/>
            <a:ext cx="3177999" cy="22555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Presenter: William </a:t>
            </a:r>
            <a:r>
              <a:rPr lang="en-US" dirty="0" err="1" smtClean="0"/>
              <a:t>Tuggle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7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Block Diagram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20" y="490224"/>
            <a:ext cx="5266535" cy="5868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23790" y="773722"/>
            <a:ext cx="2277209" cy="241788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00999" y="773722"/>
            <a:ext cx="720970" cy="200464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41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Cooling System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a requirement of the Mini-Mixer to serve drinks chilled below room temperature. To achieve this, a thermoelectric Peltier plate will be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used, in addition to user provided ice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Peltier plate’s operation is simple conceptually; it moves heat from one side to the other</a:t>
            </a:r>
          </a:p>
          <a:p>
            <a:pPr marL="285750" indent="-285750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(BeagleBone Black) will be responsible for controlling this device to achieve the desired temperature</a:t>
            </a:r>
          </a:p>
          <a:p>
            <a:pPr marL="285750" indent="-285750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consume anywhere from 75-90 watts of power</a:t>
            </a:r>
          </a:p>
          <a:p>
            <a:r>
              <a:rPr lang="en-US" dirty="0"/>
              <a:t>Digital temperature </a:t>
            </a:r>
            <a:r>
              <a:rPr lang="en-US" dirty="0" smtClean="0"/>
              <a:t>sensor </a:t>
            </a:r>
            <a:r>
              <a:rPr lang="en-US" dirty="0"/>
              <a:t>to help control Cooling(DS18B20).</a:t>
            </a:r>
          </a:p>
          <a:p>
            <a:r>
              <a:rPr lang="en-US" dirty="0"/>
              <a:t>Current Mode Boost Controller for Peltier Plate(TPS40210).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Presenter: Thomas Bergens</a:t>
            </a:r>
            <a:endParaRPr lang="en-US" dirty="0"/>
          </a:p>
        </p:txBody>
      </p:sp>
      <p:grpSp>
        <p:nvGrpSpPr>
          <p:cNvPr id="9" name="Group 4"/>
          <p:cNvGrpSpPr>
            <a:grpSpLocks noGrp="1" noUngrp="1" noChangeAspect="1"/>
          </p:cNvGrpSpPr>
          <p:nvPr/>
        </p:nvGrpSpPr>
        <p:grpSpPr>
          <a:xfrm>
            <a:off x="8153400" y="1312619"/>
            <a:ext cx="1975338" cy="2112515"/>
            <a:chOff x="3352800" y="685800"/>
            <a:chExt cx="5486400" cy="5867400"/>
          </a:xfrm>
        </p:grpSpPr>
        <p:pic>
          <p:nvPicPr>
            <p:cNvPr id="10" name="Picture 6" descr="D9789-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1"/>
            </a:xfrm>
            <a:prstGeom prst="rect">
              <a:avLst/>
            </a:prstGeom>
          </p:spPr>
        </p:pic>
        <p:sp>
          <p:nvSpPr>
            <p:cNvPr id="11" name="Rectangle 7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eBay</a:t>
              </a:r>
              <a:endParaRPr lang="en-US" sz="2400" dirty="0"/>
            </a:p>
          </p:txBody>
        </p:sp>
      </p:grpSp>
      <p:graphicFrame>
        <p:nvGraphicFramePr>
          <p:cNvPr id="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442520"/>
              </p:ext>
            </p:extLst>
          </p:nvPr>
        </p:nvGraphicFramePr>
        <p:xfrm>
          <a:off x="7741759" y="4085274"/>
          <a:ext cx="2798619" cy="22710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02081">
                  <a:extLst>
                    <a:ext uri="{9D8B030D-6E8A-4147-A177-3AD203B41FA5}">
                      <a16:colId xmlns:a16="http://schemas.microsoft.com/office/drawing/2014/main" val="1456286674"/>
                    </a:ext>
                  </a:extLst>
                </a:gridCol>
                <a:gridCol w="1396538">
                  <a:extLst>
                    <a:ext uri="{9D8B030D-6E8A-4147-A177-3AD203B41FA5}">
                      <a16:colId xmlns:a16="http://schemas.microsoft.com/office/drawing/2014/main" val="1109421967"/>
                    </a:ext>
                  </a:extLst>
                </a:gridCol>
              </a:tblGrid>
              <a:tr h="792232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TPS40210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435773"/>
                  </a:ext>
                </a:extLst>
              </a:tr>
              <a:tr h="369711">
                <a:tc>
                  <a:txBody>
                    <a:bodyPr/>
                    <a:lstStyle/>
                    <a:p>
                      <a:r>
                        <a:rPr lang="en-US" dirty="0" smtClean="0"/>
                        <a:t>Vin(V)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4.5-52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050505"/>
                  </a:ext>
                </a:extLst>
              </a:tr>
              <a:tr h="36971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Vout</a:t>
                      </a:r>
                      <a:r>
                        <a:rPr lang="en-US" dirty="0" smtClean="0"/>
                        <a:t>(V)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5-260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800498"/>
                  </a:ext>
                </a:extLst>
              </a:tr>
              <a:tr h="36971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Iout</a:t>
                      </a:r>
                      <a:r>
                        <a:rPr lang="en-US" dirty="0" smtClean="0"/>
                        <a:t>(I)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585959"/>
                  </a:ext>
                </a:extLst>
              </a:tr>
              <a:tr h="369711">
                <a:tc>
                  <a:txBody>
                    <a:bodyPr/>
                    <a:lstStyle/>
                    <a:p>
                      <a:r>
                        <a:rPr lang="en-US" dirty="0" smtClean="0"/>
                        <a:t>Price($)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395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536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Fluid Pump System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1230" y="1599073"/>
            <a:ext cx="42764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Peristaltic Pump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Liquid never touches pump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Tubing is “squeezed” by pump.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Great accuracy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Liquid is dispersed in short “bursts”.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Relatively low </a:t>
            </a:r>
            <a:r>
              <a:rPr lang="en-US" sz="2400"/>
              <a:t>current draw</a:t>
            </a:r>
            <a:r>
              <a:rPr lang="en-US" sz="2400" dirty="0"/>
              <a:t>(~</a:t>
            </a:r>
            <a:r>
              <a:rPr lang="en-US" sz="2400"/>
              <a:t>0.8A).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options were either too: costly, heavy, wildly inaccurate. Liquid distortion was also a concern. </a:t>
            </a:r>
          </a:p>
          <a:p>
            <a:pPr lvl="1"/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57804"/>
              </p:ext>
            </p:extLst>
          </p:nvPr>
        </p:nvGraphicFramePr>
        <p:xfrm>
          <a:off x="838200" y="1690688"/>
          <a:ext cx="3362902" cy="220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Image" r:id="rId3" imgW="12266640" imgH="8038080" progId="Photoshop.Image.13">
                  <p:embed/>
                </p:oleObj>
              </mc:Choice>
              <mc:Fallback>
                <p:oleObj name="Image" r:id="rId3" imgW="12266640" imgH="8038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690688"/>
                        <a:ext cx="3362902" cy="220364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377901"/>
              </p:ext>
            </p:extLst>
          </p:nvPr>
        </p:nvGraphicFramePr>
        <p:xfrm>
          <a:off x="838200" y="4250539"/>
          <a:ext cx="3362902" cy="1938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Image" r:id="rId5" imgW="8457120" imgH="4875840" progId="Photoshop.Image.13">
                  <p:embed/>
                </p:oleObj>
              </mc:Choice>
              <mc:Fallback>
                <p:oleObj name="Image" r:id="rId5" imgW="8457120" imgH="4875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4250539"/>
                        <a:ext cx="3362902" cy="1938704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768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Fluid Containment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Containers:</a:t>
            </a:r>
          </a:p>
          <a:p>
            <a:pPr lvl="1"/>
            <a:r>
              <a:rPr lang="en-US" dirty="0" smtClean="0"/>
              <a:t>14 Oz Rubbermaid Sport Bottles</a:t>
            </a:r>
          </a:p>
          <a:p>
            <a:pPr lvl="2"/>
            <a:r>
              <a:rPr lang="en-US" dirty="0" smtClean="0"/>
              <a:t>Short and thin to fit in our enclosure.</a:t>
            </a:r>
          </a:p>
          <a:p>
            <a:pPr lvl="2"/>
            <a:r>
              <a:rPr lang="en-US" dirty="0" smtClean="0"/>
              <a:t>Nice plastic top to anchor tube fittings. </a:t>
            </a:r>
          </a:p>
          <a:p>
            <a:pPr lvl="2"/>
            <a:r>
              <a:rPr lang="en-US" dirty="0" smtClean="0"/>
              <a:t>Clear container for easy visibility. </a:t>
            </a:r>
          </a:p>
          <a:p>
            <a:pPr lvl="2"/>
            <a:r>
              <a:rPr lang="en-US" dirty="0" smtClean="0"/>
              <a:t>$6 for all 6 containers</a:t>
            </a:r>
          </a:p>
          <a:p>
            <a:r>
              <a:rPr lang="en-US" dirty="0" smtClean="0"/>
              <a:t>Tubing/Fittings:</a:t>
            </a:r>
          </a:p>
          <a:p>
            <a:pPr lvl="1"/>
            <a:r>
              <a:rPr lang="en-US" dirty="0" smtClean="0"/>
              <a:t>White Silicone Rubber Tubing</a:t>
            </a:r>
          </a:p>
          <a:p>
            <a:pPr lvl="2"/>
            <a:r>
              <a:rPr lang="en-US" dirty="0" smtClean="0"/>
              <a:t>FDA and NSF 51 certified. </a:t>
            </a:r>
          </a:p>
          <a:p>
            <a:pPr lvl="2"/>
            <a:r>
              <a:rPr lang="en-US" dirty="0" smtClean="0"/>
              <a:t>Clear for visibility</a:t>
            </a:r>
          </a:p>
          <a:p>
            <a:pPr lvl="1"/>
            <a:r>
              <a:rPr lang="en-US" dirty="0" smtClean="0"/>
              <a:t>Tube-to-Tube fittings</a:t>
            </a:r>
          </a:p>
          <a:p>
            <a:pPr lvl="2"/>
            <a:r>
              <a:rPr lang="en-US" dirty="0" smtClean="0"/>
              <a:t>Elbow shaped to keep from ripping it out of container during use.</a:t>
            </a:r>
          </a:p>
          <a:p>
            <a:pPr lvl="2"/>
            <a:r>
              <a:rPr lang="en-US" dirty="0" smtClean="0"/>
              <a:t>Tubing fittings for both sides – one side to pump and one side into the bottle.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grpSp>
        <p:nvGrpSpPr>
          <p:cNvPr id="12" name="Group 11"/>
          <p:cNvGrpSpPr>
            <a:grpSpLocks noGrp="1" noUngrp="1" noChangeAspect="1"/>
          </p:cNvGrpSpPr>
          <p:nvPr/>
        </p:nvGrpSpPr>
        <p:grpSpPr>
          <a:xfrm>
            <a:off x="8103953" y="4258371"/>
            <a:ext cx="1121872" cy="1338857"/>
            <a:chOff x="3636963" y="685800"/>
            <a:chExt cx="4916487" cy="5867400"/>
          </a:xfrm>
        </p:grpSpPr>
        <p:pic>
          <p:nvPicPr>
            <p:cNvPr id="13" name="Picture 12" descr="elbow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963" y="685800"/>
              <a:ext cx="4916487" cy="54864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636963" y="6210300"/>
              <a:ext cx="49164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McMaster-Carr</a:t>
              </a:r>
              <a:endParaRPr lang="en-US" sz="2400" dirty="0"/>
            </a:p>
          </p:txBody>
        </p:sp>
      </p:grpSp>
      <p:pic>
        <p:nvPicPr>
          <p:cNvPr id="18434" name="Picture 2" descr="http://passionatepennypincher.com/wp-content/uploads/2015/07/Screen-Shot-2015-07-27-at-2.50.00-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995" y="1934369"/>
            <a:ext cx="11430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73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 and Enclosure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Thermaltake </a:t>
            </a:r>
            <a:r>
              <a:rPr lang="en-US" dirty="0" err="1" smtClean="0"/>
              <a:t>Spedo</a:t>
            </a:r>
            <a:r>
              <a:rPr lang="en-US" dirty="0" smtClean="0"/>
              <a:t> Advance Full ATX chassis </a:t>
            </a:r>
          </a:p>
          <a:p>
            <a:pPr lvl="1"/>
            <a:r>
              <a:rPr lang="en-US" dirty="0" smtClean="0"/>
              <a:t>21.1” x 9.1” x 24”</a:t>
            </a:r>
            <a:endParaRPr lang="en-US" dirty="0"/>
          </a:p>
          <a:p>
            <a:pPr lvl="1"/>
            <a:r>
              <a:rPr lang="en-US" dirty="0" smtClean="0"/>
              <a:t>Clear acrylic side-panel for visibility, modified for the Mini-Mixer</a:t>
            </a:r>
          </a:p>
          <a:p>
            <a:pPr lvl="1"/>
            <a:r>
              <a:rPr lang="en-US" dirty="0" smtClean="0"/>
              <a:t>Cable management built in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sp>
        <p:nvSpPr>
          <p:cNvPr id="47" name="Arc 46"/>
          <p:cNvSpPr/>
          <p:nvPr/>
        </p:nvSpPr>
        <p:spPr>
          <a:xfrm rot="9520829">
            <a:off x="8990602" y="5616849"/>
            <a:ext cx="452614" cy="226988"/>
          </a:xfrm>
          <a:prstGeom prst="arc">
            <a:avLst>
              <a:gd name="adj1" fmla="val 353373"/>
              <a:gd name="adj2" fmla="val 9946010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http://www.thermaltakeusa.com/db/pictures/modules/PDT/PDT060207001/200810151612030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5497"/>
            <a:ext cx="4622032" cy="46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67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Block Diagram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20" y="490224"/>
            <a:ext cx="5266535" cy="5868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38851" y="3265731"/>
            <a:ext cx="1152524" cy="174441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Supply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386" y="2539014"/>
            <a:ext cx="4259378" cy="3325428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Thermaltake TR2 500W Switching PSU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” x 10” x 4”</a:t>
            </a:r>
            <a:endParaRPr lang="en-US" dirty="0"/>
          </a:p>
          <a:p>
            <a:pPr lvl="1"/>
            <a:r>
              <a:rPr lang="en-US" dirty="0" smtClean="0"/>
              <a:t>Contains SATA and 4 pin Molex connectors</a:t>
            </a:r>
          </a:p>
          <a:p>
            <a:pPr lvl="1"/>
            <a:r>
              <a:rPr lang="en-US" dirty="0" smtClean="0"/>
              <a:t>Mini-Mixer utilizes 4 pin Molex connectors to power various electronic components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074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Software Overview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5250" y="2112031"/>
            <a:ext cx="35014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System</a:t>
            </a:r>
          </a:p>
          <a:p>
            <a:pPr algn="ctr"/>
            <a:endParaRPr lang="en-US" sz="2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Server is responsible for controlling and communicating between the other major systems, namely the Client System and Embedded Controller System. 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1653" y="2112031"/>
            <a:ext cx="3501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Controller System</a:t>
            </a:r>
          </a:p>
          <a:p>
            <a:pPr algn="ctr"/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Controller System contains an embedded microcontroller used to control the pumps for dispensing liquid.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908" y="2112031"/>
            <a:ext cx="35014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System</a:t>
            </a:r>
          </a:p>
          <a:p>
            <a:pPr algn="ctr"/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Client System includes the Client Interface that is used to control and command the Mini-Mixer.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89456" y="1949005"/>
            <a:ext cx="0" cy="478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22526" y="1949005"/>
            <a:ext cx="0" cy="4755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07" y="4653220"/>
            <a:ext cx="2233880" cy="1585487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696098"/>
              </p:ext>
            </p:extLst>
          </p:nvPr>
        </p:nvGraphicFramePr>
        <p:xfrm>
          <a:off x="9039559" y="5073433"/>
          <a:ext cx="2405669" cy="74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Image" r:id="rId5" imgW="4838040" imgH="1498320" progId="Photoshop.Image.13">
                  <p:embed/>
                </p:oleObj>
              </mc:Choice>
              <mc:Fallback>
                <p:oleObj name="Image" r:id="rId5" imgW="4838040" imgH="149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39559" y="5073433"/>
                        <a:ext cx="2405669" cy="74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977007"/>
              </p:ext>
            </p:extLst>
          </p:nvPr>
        </p:nvGraphicFramePr>
        <p:xfrm>
          <a:off x="1485590" y="4273884"/>
          <a:ext cx="1420117" cy="234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Image" r:id="rId7" imgW="3276000" imgH="5409360" progId="Photoshop.Image.13">
                  <p:embed/>
                </p:oleObj>
              </mc:Choice>
              <mc:Fallback>
                <p:oleObj name="Image" r:id="rId7" imgW="3276000" imgH="5409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5590" y="4273884"/>
                        <a:ext cx="1420117" cy="2344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53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Goals and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Automatic drink mixer with flexible ingredient choices.</a:t>
            </a:r>
          </a:p>
          <a:p>
            <a:r>
              <a:rPr lang="en-US" dirty="0" smtClean="0"/>
              <a:t>Small, kitchen appliance-sized unit.</a:t>
            </a:r>
          </a:p>
          <a:p>
            <a:r>
              <a:rPr lang="en-US" dirty="0" smtClean="0"/>
              <a:t>Create custom recipes per user as well as suggested/top recipes.</a:t>
            </a:r>
          </a:p>
          <a:p>
            <a:r>
              <a:rPr lang="en-US" dirty="0" smtClean="0"/>
              <a:t>Seamless set of steps from recipe creation to drink in hand.</a:t>
            </a:r>
          </a:p>
          <a:p>
            <a:r>
              <a:rPr lang="en-US" dirty="0" smtClean="0"/>
              <a:t>Wirelessly control the entire process.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grpSp>
        <p:nvGrpSpPr>
          <p:cNvPr id="7" name="Group 6"/>
          <p:cNvGrpSpPr>
            <a:grpSpLocks noGrp="1" noUngrp="1" noChangeAspect="1"/>
          </p:cNvGrpSpPr>
          <p:nvPr/>
        </p:nvGrpSpPr>
        <p:grpSpPr>
          <a:xfrm>
            <a:off x="7423573" y="1825625"/>
            <a:ext cx="2678853" cy="1289119"/>
            <a:chOff x="685800" y="1016000"/>
            <a:chExt cx="10820400" cy="5207000"/>
          </a:xfrm>
        </p:grpSpPr>
        <p:pic>
          <p:nvPicPr>
            <p:cNvPr id="8" name="Picture 7" descr="Coca-Cola_Freestyle_Logo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016000"/>
              <a:ext cx="10820400" cy="4826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85800" y="58801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"Coca-Cola </a:t>
              </a:r>
              <a:r>
                <a:rPr lang="en-US" sz="2400" dirty="0"/>
                <a:t>Freestyle Logo" by Source (WP:NFCC#4</a:t>
              </a:r>
              <a:r>
                <a:rPr lang="en-US" sz="2400" dirty="0" smtClean="0"/>
                <a:t>), Wikipedia</a:t>
              </a:r>
              <a:endParaRPr lang="en-US" sz="2400" dirty="0"/>
            </a:p>
          </p:txBody>
        </p:sp>
      </p:grpSp>
      <p:grpSp>
        <p:nvGrpSpPr>
          <p:cNvPr id="10" name="Group 9"/>
          <p:cNvGrpSpPr>
            <a:grpSpLocks noGrp="1" noUngrp="1" noChangeAspect="1"/>
          </p:cNvGrpSpPr>
          <p:nvPr/>
        </p:nvGrpSpPr>
        <p:grpSpPr>
          <a:xfrm>
            <a:off x="8092785" y="4094811"/>
            <a:ext cx="1340428" cy="1911350"/>
            <a:chOff x="4038600" y="685800"/>
            <a:chExt cx="4114800" cy="5867400"/>
          </a:xfrm>
        </p:grpSpPr>
        <p:pic>
          <p:nvPicPr>
            <p:cNvPr id="11" name="Picture 10" descr="Keurig_Coffee_Machine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Wikipedia</a:t>
              </a:r>
              <a:endParaRPr lang="en-US" sz="2400" dirty="0"/>
            </a:p>
          </p:txBody>
        </p:sp>
      </p:grpSp>
      <p:sp>
        <p:nvSpPr>
          <p:cNvPr id="13" name="Plus 12"/>
          <p:cNvSpPr/>
          <p:nvPr/>
        </p:nvSpPr>
        <p:spPr>
          <a:xfrm>
            <a:off x="8458199" y="3282950"/>
            <a:ext cx="609600" cy="632474"/>
          </a:xfrm>
          <a:prstGeom prst="mathPlus">
            <a:avLst/>
          </a:prstGeom>
          <a:solidFill>
            <a:srgbClr val="F9A11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79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Software Overview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5250" y="2112031"/>
            <a:ext cx="35014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System</a:t>
            </a:r>
          </a:p>
          <a:p>
            <a:pPr algn="ctr"/>
            <a:endParaRPr lang="en-US" sz="2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Server is responsible for controlling and communicating between the other major systems, namely the Client System and Embedded Controller System. 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1653" y="2112031"/>
            <a:ext cx="3501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Controller System</a:t>
            </a:r>
          </a:p>
          <a:p>
            <a:pPr algn="ctr"/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Controller System contains an embedded microcontroller used to control the pumps for dispensing liquid.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908" y="2112031"/>
            <a:ext cx="35014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System</a:t>
            </a:r>
          </a:p>
          <a:p>
            <a:pPr algn="ctr"/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Client System includes the Client Interface that is used to control and command the Mini-Mixer.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89456" y="1949005"/>
            <a:ext cx="0" cy="478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22526" y="1949005"/>
            <a:ext cx="0" cy="4755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07" y="4653220"/>
            <a:ext cx="2233880" cy="1585487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9039559" y="5073433"/>
          <a:ext cx="2405669" cy="74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Image" r:id="rId5" imgW="4838040" imgH="1498320" progId="Photoshop.Image.13">
                  <p:embed/>
                </p:oleObj>
              </mc:Choice>
              <mc:Fallback>
                <p:oleObj name="Image" r:id="rId5" imgW="4838040" imgH="149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39559" y="5073433"/>
                        <a:ext cx="2405669" cy="74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485590" y="4273884"/>
          <a:ext cx="1420117" cy="234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Image" r:id="rId7" imgW="3276000" imgH="5409360" progId="Photoshop.Image.13">
                  <p:embed/>
                </p:oleObj>
              </mc:Choice>
              <mc:Fallback>
                <p:oleObj name="Image" r:id="rId7" imgW="3276000" imgH="5409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5590" y="4273884"/>
                        <a:ext cx="1420117" cy="2344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57391" y="2024623"/>
            <a:ext cx="3388999" cy="46797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61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System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Client Hardware:</a:t>
            </a: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1"/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Any Android phone or tablet with Wi-Fi P2P hardware will be supported(most modern devices). </a:t>
            </a: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1"/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Device must support Android 4.0(API level 14) or later. </a:t>
            </a: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Platform: Android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Robust, Documented SDK</a:t>
            </a:r>
          </a:p>
          <a:p>
            <a:pPr lvl="2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Built-in libraries for Wi-Fi P2P.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Source (mostly).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to develop and publish (third-party)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15" name="Group 14"/>
          <p:cNvGrpSpPr>
            <a:grpSpLocks noGrp="1" noUngrp="1" noChangeAspect="1"/>
          </p:cNvGrpSpPr>
          <p:nvPr/>
        </p:nvGrpSpPr>
        <p:grpSpPr>
          <a:xfrm>
            <a:off x="7335370" y="2474523"/>
            <a:ext cx="2855260" cy="3053542"/>
            <a:chOff x="3352800" y="685800"/>
            <a:chExt cx="5486400" cy="5867400"/>
          </a:xfrm>
        </p:grpSpPr>
        <p:pic>
          <p:nvPicPr>
            <p:cNvPr id="16" name="Picture 15" descr="6gMRtQy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Android</a:t>
              </a:r>
              <a:endParaRPr lang="en-US" sz="2400" dirty="0"/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9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Client: Main Menu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90" y="1398175"/>
            <a:ext cx="4721619" cy="4868482"/>
          </a:xfr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07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41" y="764931"/>
            <a:ext cx="4740130" cy="571500"/>
          </a:xfrm>
        </p:spPr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Client: Drink Manager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Entry point to anything related to drink ingredients.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Add, edit, remove ingredients.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Navigation is organized using tabs and lists of Card widgets.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main tabs: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ingredients you have used in the past and haven’t removed.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Ingredients currently in the unit.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Name, type, amount of each ingredient can be edited on their respective card.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18" y="389226"/>
            <a:ext cx="2940628" cy="6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1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System Dev Tools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Android Studio</a:t>
            </a:r>
          </a:p>
          <a:p>
            <a:pPr lvl="1"/>
            <a:r>
              <a:rPr lang="en-US" dirty="0" smtClean="0"/>
              <a:t>Supported by Google</a:t>
            </a:r>
          </a:p>
          <a:p>
            <a:pPr lvl="1"/>
            <a:r>
              <a:rPr lang="en-US" dirty="0" smtClean="0"/>
              <a:t>Based on robust </a:t>
            </a:r>
            <a:r>
              <a:rPr lang="en-US" dirty="0" err="1" smtClean="0"/>
              <a:t>Jetbrains</a:t>
            </a:r>
            <a:r>
              <a:rPr lang="en-US" dirty="0" smtClean="0"/>
              <a:t> IDE</a:t>
            </a:r>
          </a:p>
          <a:p>
            <a:pPr lvl="1"/>
            <a:r>
              <a:rPr lang="en-US" dirty="0" smtClean="0"/>
              <a:t>Free!</a:t>
            </a:r>
          </a:p>
          <a:p>
            <a:r>
              <a:rPr lang="en-US" dirty="0" smtClean="0"/>
              <a:t>Android SDK</a:t>
            </a:r>
          </a:p>
          <a:p>
            <a:r>
              <a:rPr lang="en-US" dirty="0" smtClean="0"/>
              <a:t>Personal phone/tablet</a:t>
            </a:r>
          </a:p>
          <a:p>
            <a:r>
              <a:rPr lang="en-US" dirty="0" smtClean="0"/>
              <a:t>Android Emulator</a:t>
            </a:r>
          </a:p>
          <a:p>
            <a:r>
              <a:rPr lang="en-US" dirty="0" smtClean="0"/>
              <a:t>JDK 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Grp="1" noUngrp="1" noChangeAspect="1"/>
          </p:cNvGrpSpPr>
          <p:nvPr/>
        </p:nvGrpSpPr>
        <p:grpSpPr>
          <a:xfrm>
            <a:off x="7328038" y="2466682"/>
            <a:ext cx="2869924" cy="3069224"/>
            <a:chOff x="3352800" y="685800"/>
            <a:chExt cx="5486400" cy="5867400"/>
          </a:xfrm>
        </p:grpSpPr>
        <p:pic>
          <p:nvPicPr>
            <p:cNvPr id="12" name="Picture 11" descr="Android_Studio_icon.svg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Wikipedia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4367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Overview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5250" y="2112031"/>
            <a:ext cx="35014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System</a:t>
            </a:r>
          </a:p>
          <a:p>
            <a:pPr algn="ctr"/>
            <a:endParaRPr lang="en-US" sz="2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Server is responsible for controlling and communicating between the other major systems, namely the Client System and Embedded Controller System. 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1653" y="2112031"/>
            <a:ext cx="3501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Controller System</a:t>
            </a:r>
          </a:p>
          <a:p>
            <a:pPr algn="ctr"/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Controller System has an embedded microcontroller used to control the pumps for dispensing liquid.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908" y="2112031"/>
            <a:ext cx="35014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System</a:t>
            </a:r>
          </a:p>
          <a:p>
            <a:pPr algn="ctr"/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Client System includes the Client Interface that is used to control and command the Mini-Mixer.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89456" y="1949005"/>
            <a:ext cx="0" cy="478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22526" y="1949005"/>
            <a:ext cx="0" cy="4755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/>
              <a:t>Presenter: Thomas </a:t>
            </a:r>
            <a:r>
              <a:rPr lang="en-US" dirty="0" err="1"/>
              <a:t>Bergens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07" y="4653220"/>
            <a:ext cx="2233880" cy="1585487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85590" y="4273884"/>
          <a:ext cx="1420117" cy="234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Image" r:id="rId4" imgW="3276000" imgH="5409360" progId="Photoshop.Image.13">
                  <p:embed/>
                </p:oleObj>
              </mc:Choice>
              <mc:Fallback>
                <p:oleObj name="Image" r:id="rId4" imgW="3276000" imgH="5409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5590" y="4273884"/>
                        <a:ext cx="1420117" cy="2344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9039559" y="5073433"/>
          <a:ext cx="2405669" cy="74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Image" r:id="rId6" imgW="4838040" imgH="1498320" progId="Photoshop.Image.13">
                  <p:embed/>
                </p:oleObj>
              </mc:Choice>
              <mc:Fallback>
                <p:oleObj name="Image" r:id="rId6" imgW="4838040" imgH="149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39559" y="5073433"/>
                        <a:ext cx="2405669" cy="74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508447" y="2024622"/>
            <a:ext cx="3388999" cy="480788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15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Software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Language: Python 2.7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Framework: Django</a:t>
            </a:r>
          </a:p>
          <a:p>
            <a:pPr lvl="1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Accounting framework built-in.</a:t>
            </a:r>
          </a:p>
          <a:p>
            <a:pPr lvl="1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 built-in ORM. </a:t>
            </a:r>
          </a:p>
          <a:p>
            <a:pPr lvl="1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Developer server allows source changes on-the-fly. 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Framework: Django REST</a:t>
            </a:r>
          </a:p>
          <a:p>
            <a:pPr lvl="1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 in creation of RESTful API</a:t>
            </a:r>
            <a:r>
              <a:rPr lang="en-US" dirty="0" smtClean="0"/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Presenter: Thomas </a:t>
            </a:r>
            <a:r>
              <a:rPr lang="en-US" dirty="0" err="1" smtClean="0"/>
              <a:t>Bergens</a:t>
            </a:r>
            <a:endParaRPr lang="en-US" dirty="0"/>
          </a:p>
        </p:txBody>
      </p:sp>
      <p:grpSp>
        <p:nvGrpSpPr>
          <p:cNvPr id="12" name="Group 11"/>
          <p:cNvGrpSpPr>
            <a:grpSpLocks noGrp="1" noUngrp="1" noChangeAspect="1"/>
          </p:cNvGrpSpPr>
          <p:nvPr/>
        </p:nvGrpSpPr>
        <p:grpSpPr>
          <a:xfrm>
            <a:off x="6766483" y="4185480"/>
            <a:ext cx="2421255" cy="1186827"/>
            <a:chOff x="685800" y="966788"/>
            <a:chExt cx="10820400" cy="5303837"/>
          </a:xfrm>
        </p:grpSpPr>
        <p:pic>
          <p:nvPicPr>
            <p:cNvPr id="14" name="Picture 13" descr="django-logo-negative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66788"/>
              <a:ext cx="10820400" cy="492283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85800" y="5927725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Django Software Foundation</a:t>
              </a:r>
              <a:endParaRPr lang="en-US" sz="2400" dirty="0"/>
            </a:p>
          </p:txBody>
        </p:sp>
      </p:grpSp>
      <p:grpSp>
        <p:nvGrpSpPr>
          <p:cNvPr id="16" name="Group 15"/>
          <p:cNvGrpSpPr>
            <a:grpSpLocks noGrp="1" noUngrp="1" noChangeAspect="1"/>
          </p:cNvGrpSpPr>
          <p:nvPr/>
        </p:nvGrpSpPr>
        <p:grpSpPr>
          <a:xfrm>
            <a:off x="6705600" y="1974791"/>
            <a:ext cx="4114800" cy="1357715"/>
            <a:chOff x="685800" y="1833563"/>
            <a:chExt cx="10820400" cy="3570287"/>
          </a:xfrm>
        </p:grpSpPr>
        <p:pic>
          <p:nvPicPr>
            <p:cNvPr id="17" name="Picture 16" descr="download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3563"/>
              <a:ext cx="10820400" cy="318928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85800" y="506095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Python Software Foundation</a:t>
              </a:r>
              <a:endParaRPr lang="en-US" sz="2400" dirty="0"/>
            </a:p>
          </p:txBody>
        </p:sp>
      </p:grpSp>
      <p:grpSp>
        <p:nvGrpSpPr>
          <p:cNvPr id="23" name="Group 22"/>
          <p:cNvGrpSpPr>
            <a:grpSpLocks noGrp="1" noUngrp="1" noChangeAspect="1"/>
          </p:cNvGrpSpPr>
          <p:nvPr/>
        </p:nvGrpSpPr>
        <p:grpSpPr>
          <a:xfrm>
            <a:off x="9340138" y="4333336"/>
            <a:ext cx="2017893" cy="962170"/>
            <a:chOff x="685800" y="1039813"/>
            <a:chExt cx="10820400" cy="5159375"/>
          </a:xfrm>
        </p:grpSpPr>
        <p:pic>
          <p:nvPicPr>
            <p:cNvPr id="24" name="Picture 23" descr="logo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039813"/>
              <a:ext cx="10820400" cy="477837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85800" y="5856288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Django REST Framework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1453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API Endpoints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173797"/>
              </p:ext>
            </p:extLst>
          </p:nvPr>
        </p:nvGraphicFramePr>
        <p:xfrm>
          <a:off x="838200" y="1825625"/>
          <a:ext cx="10515599" cy="3942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88869">
                  <a:extLst>
                    <a:ext uri="{9D8B030D-6E8A-4147-A177-3AD203B41FA5}">
                      <a16:colId xmlns:a16="http://schemas.microsoft.com/office/drawing/2014/main" val="2786995600"/>
                    </a:ext>
                  </a:extLst>
                </a:gridCol>
                <a:gridCol w="3950458">
                  <a:extLst>
                    <a:ext uri="{9D8B030D-6E8A-4147-A177-3AD203B41FA5}">
                      <a16:colId xmlns:a16="http://schemas.microsoft.com/office/drawing/2014/main" val="2194704453"/>
                    </a:ext>
                  </a:extLst>
                </a:gridCol>
                <a:gridCol w="4876272">
                  <a:extLst>
                    <a:ext uri="{9D8B030D-6E8A-4147-A177-3AD203B41FA5}">
                      <a16:colId xmlns:a16="http://schemas.microsoft.com/office/drawing/2014/main" val="3874858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22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/connection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Server-side</a:t>
                      </a:r>
                      <a:r>
                        <a:rPr lang="en-US" baseline="0" dirty="0" smtClean="0"/>
                        <a:t> wireless connection configuration.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 /connection/set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468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/user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Account Management, Authentication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 /user/create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292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/ingredients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Describes</a:t>
                      </a:r>
                      <a:r>
                        <a:rPr lang="en-US" baseline="0" dirty="0" smtClean="0"/>
                        <a:t> single(or many) ingredient and properties.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 /ingredients/add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208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/sensor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Provides</a:t>
                      </a:r>
                      <a:r>
                        <a:rPr lang="en-US" baseline="0" dirty="0" smtClean="0"/>
                        <a:t> sensor state info(temperature, uptime)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 /sensor/calibrate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25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/recipes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Describes one(or many) drink recipes</a:t>
                      </a:r>
                      <a:r>
                        <a:rPr lang="en-US" baseline="0" dirty="0" smtClean="0"/>
                        <a:t> and actions.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GET /recipes/suggest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870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/mixer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Manages</a:t>
                      </a:r>
                      <a:r>
                        <a:rPr lang="en-US" baseline="0" dirty="0" smtClean="0"/>
                        <a:t> submission and status of drink orders.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 /mixer/order/create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651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913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Dev Tools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Atom text editor</a:t>
            </a:r>
          </a:p>
          <a:p>
            <a:pPr lvl="1"/>
            <a:r>
              <a:rPr lang="en-US" dirty="0" smtClean="0"/>
              <a:t>Open source</a:t>
            </a:r>
          </a:p>
          <a:p>
            <a:pPr lvl="1"/>
            <a:r>
              <a:rPr lang="en-US" dirty="0" smtClean="0"/>
              <a:t>Robust set of plugins(linter-</a:t>
            </a:r>
            <a:r>
              <a:rPr lang="en-US" dirty="0" err="1" smtClean="0"/>
              <a:t>pylint</a:t>
            </a:r>
            <a:r>
              <a:rPr lang="en-US" dirty="0" smtClean="0"/>
              <a:t>, atom –Django)</a:t>
            </a:r>
          </a:p>
          <a:p>
            <a:pPr lvl="1"/>
            <a:r>
              <a:rPr lang="en-US" dirty="0" smtClean="0"/>
              <a:t>Familiarly </a:t>
            </a:r>
          </a:p>
          <a:p>
            <a:r>
              <a:rPr lang="en-US" dirty="0" smtClean="0"/>
              <a:t>Google Chrome</a:t>
            </a:r>
          </a:p>
          <a:p>
            <a:pPr lvl="1"/>
            <a:r>
              <a:rPr lang="en-US" dirty="0" smtClean="0"/>
              <a:t>API calls made with Postman extension</a:t>
            </a:r>
          </a:p>
          <a:p>
            <a:pPr lvl="1"/>
            <a:r>
              <a:rPr lang="en-US" dirty="0" smtClean="0"/>
              <a:t>Chrome dev tools to help with debugging</a:t>
            </a:r>
          </a:p>
          <a:p>
            <a:r>
              <a:rPr lang="en-US" dirty="0" err="1" smtClean="0"/>
              <a:t>WinSCP</a:t>
            </a:r>
            <a:endParaRPr lang="en-US" dirty="0" smtClean="0"/>
          </a:p>
          <a:p>
            <a:pPr lvl="1"/>
            <a:r>
              <a:rPr lang="en-US" dirty="0" smtClean="0"/>
              <a:t>Uses SFTP to sync files over to BeagleBone Black nearly instantly</a:t>
            </a:r>
          </a:p>
          <a:p>
            <a:pPr lvl="1"/>
            <a:r>
              <a:rPr lang="en-US" dirty="0" smtClean="0"/>
              <a:t>Allows seamless deployment between dev and test environment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grpSp>
        <p:nvGrpSpPr>
          <p:cNvPr id="7" name="Group 6"/>
          <p:cNvGrpSpPr>
            <a:grpSpLocks noGrp="1" noUngrp="1" noChangeAspect="1"/>
          </p:cNvGrpSpPr>
          <p:nvPr/>
        </p:nvGrpSpPr>
        <p:grpSpPr>
          <a:xfrm>
            <a:off x="6480810" y="1870075"/>
            <a:ext cx="4564380" cy="1104934"/>
            <a:chOff x="685800" y="2309813"/>
            <a:chExt cx="10820400" cy="2619375"/>
          </a:xfrm>
        </p:grpSpPr>
        <p:pic>
          <p:nvPicPr>
            <p:cNvPr id="8" name="Picture 7" descr="Atom_ico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2309813"/>
              <a:ext cx="10820400" cy="223837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85800" y="4586288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Wikipedia</a:t>
              </a:r>
              <a:endParaRPr lang="en-US" sz="2400" dirty="0"/>
            </a:p>
          </p:txBody>
        </p:sp>
      </p:grpSp>
      <p:grpSp>
        <p:nvGrpSpPr>
          <p:cNvPr id="10" name="Group 9"/>
          <p:cNvGrpSpPr>
            <a:grpSpLocks noGrp="1" noUngrp="1" noChangeAspect="1"/>
          </p:cNvGrpSpPr>
          <p:nvPr/>
        </p:nvGrpSpPr>
        <p:grpSpPr>
          <a:xfrm>
            <a:off x="8004810" y="4001294"/>
            <a:ext cx="1516380" cy="1621684"/>
            <a:chOff x="3352800" y="685800"/>
            <a:chExt cx="5486400" cy="5867400"/>
          </a:xfrm>
        </p:grpSpPr>
        <p:pic>
          <p:nvPicPr>
            <p:cNvPr id="11" name="Picture 10" descr="logo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</a:t>
              </a:r>
              <a:r>
                <a:rPr lang="en-US" sz="2400" dirty="0" err="1" smtClean="0"/>
                <a:t>WinSCP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5187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Client-Server Communication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665661"/>
          </a:xfrm>
        </p:spPr>
        <p:txBody>
          <a:bodyPr/>
          <a:lstStyle/>
          <a:p>
            <a:r>
              <a:rPr lang="en-US" dirty="0"/>
              <a:t>Communication</a:t>
            </a:r>
            <a:r>
              <a:rPr lang="en-US"/>
              <a:t> needs to be as seamless as possible to the user. </a:t>
            </a:r>
            <a:endParaRPr lang="en-US" dirty="0"/>
          </a:p>
          <a:p>
            <a:pPr lvl="1"/>
            <a:r>
              <a:rPr lang="en-US"/>
              <a:t>We have to account for a Setup Mode and Normal Mode. </a:t>
            </a:r>
            <a:endParaRPr lang="en-US" dirty="0"/>
          </a:p>
          <a:p>
            <a:r>
              <a:rPr lang="en-US"/>
              <a:t>Multiple wireless devices connected to Server. </a:t>
            </a:r>
            <a:endParaRPr lang="en-US" dirty="0"/>
          </a:p>
          <a:p>
            <a:r>
              <a:rPr lang="en-US"/>
              <a:t>*Strongly* prefer HTTP support.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8090522"/>
              </p:ext>
            </p:extLst>
          </p:nvPr>
        </p:nvGraphicFramePr>
        <p:xfrm>
          <a:off x="6172200" y="1690689"/>
          <a:ext cx="5266593" cy="23044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05498">
                  <a:extLst>
                    <a:ext uri="{9D8B030D-6E8A-4147-A177-3AD203B41FA5}">
                      <a16:colId xmlns:a16="http://schemas.microsoft.com/office/drawing/2014/main" val="2952394164"/>
                    </a:ext>
                  </a:extLst>
                </a:gridCol>
                <a:gridCol w="1520365">
                  <a:extLst>
                    <a:ext uri="{9D8B030D-6E8A-4147-A177-3AD203B41FA5}">
                      <a16:colId xmlns:a16="http://schemas.microsoft.com/office/drawing/2014/main" val="1771174455"/>
                    </a:ext>
                  </a:extLst>
                </a:gridCol>
                <a:gridCol w="1519660">
                  <a:extLst>
                    <a:ext uri="{9D8B030D-6E8A-4147-A177-3AD203B41FA5}">
                      <a16:colId xmlns:a16="http://schemas.microsoft.com/office/drawing/2014/main" val="452056168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492723545"/>
                    </a:ext>
                  </a:extLst>
                </a:gridCol>
              </a:tblGrid>
              <a:tr h="344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Bluetooth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Wi-Fi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Wi-Fi P2P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535640"/>
                  </a:ext>
                </a:extLst>
              </a:tr>
              <a:tr h="969334"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Low</a:t>
                      </a:r>
                      <a:r>
                        <a:rPr lang="en-US" sz="1200" baseline="0" dirty="0" smtClean="0"/>
                        <a:t> power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No interference with Internet connections.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Medium</a:t>
                      </a:r>
                      <a:r>
                        <a:rPr lang="en-US" sz="1200" baseline="0" dirty="0" smtClean="0"/>
                        <a:t> range.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All devices keep other network connections.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Medium range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No</a:t>
                      </a:r>
                      <a:r>
                        <a:rPr lang="en-US" sz="1200" baseline="0" dirty="0" smtClean="0"/>
                        <a:t> need for routing/switching.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77285"/>
                  </a:ext>
                </a:extLst>
              </a:tr>
              <a:tr h="969334">
                <a:tc>
                  <a:txBody>
                    <a:bodyPr/>
                    <a:lstStyle/>
                    <a:p>
                      <a:r>
                        <a:rPr lang="en-US" dirty="0" smtClean="0"/>
                        <a:t>Cons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Short</a:t>
                      </a:r>
                      <a:r>
                        <a:rPr lang="en-US" sz="1200" baseline="0" dirty="0" smtClean="0"/>
                        <a:t> range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Server-Client would have to be serial.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Requires</a:t>
                      </a:r>
                      <a:r>
                        <a:rPr lang="en-US" sz="1200" baseline="0" dirty="0" smtClean="0"/>
                        <a:t> router/AP.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Possibly</a:t>
                      </a:r>
                      <a:r>
                        <a:rPr lang="en-US" sz="1200" baseline="0" dirty="0" smtClean="0"/>
                        <a:t> no</a:t>
                      </a:r>
                      <a:r>
                        <a:rPr lang="en-US" sz="1200" dirty="0" smtClean="0"/>
                        <a:t> Internet connection</a:t>
                      </a:r>
                      <a:r>
                        <a:rPr lang="en-US" sz="1200" baseline="0" dirty="0" smtClean="0"/>
                        <a:t> on either device.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478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97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Requirements Specifications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935412"/>
              </p:ext>
            </p:extLst>
          </p:nvPr>
        </p:nvGraphicFramePr>
        <p:xfrm>
          <a:off x="838200" y="1690689"/>
          <a:ext cx="10515600" cy="41066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20840">
                  <a:extLst>
                    <a:ext uri="{9D8B030D-6E8A-4147-A177-3AD203B41FA5}">
                      <a16:colId xmlns:a16="http://schemas.microsoft.com/office/drawing/2014/main" val="2831619518"/>
                    </a:ext>
                  </a:extLst>
                </a:gridCol>
                <a:gridCol w="3794760">
                  <a:extLst>
                    <a:ext uri="{9D8B030D-6E8A-4147-A177-3AD203B41FA5}">
                      <a16:colId xmlns:a16="http://schemas.microsoft.com/office/drawing/2014/main" val="2069314764"/>
                    </a:ext>
                  </a:extLst>
                </a:gridCol>
              </a:tblGrid>
              <a:tr h="345270">
                <a:tc>
                  <a:txBody>
                    <a:bodyPr/>
                    <a:lstStyle/>
                    <a:p>
                      <a:r>
                        <a:rPr lang="en-US" dirty="0" smtClean="0"/>
                        <a:t>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895789"/>
                  </a:ext>
                </a:extLst>
              </a:tr>
              <a:tr h="411116">
                <a:tc>
                  <a:txBody>
                    <a:bodyPr/>
                    <a:lstStyle/>
                    <a:p>
                      <a:r>
                        <a:rPr lang="en-US" dirty="0" smtClean="0"/>
                        <a:t>The unit will be designed to be very compact.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Weight &lt;=</a:t>
                      </a:r>
                      <a:r>
                        <a:rPr lang="en-US" baseline="0" dirty="0" smtClean="0"/>
                        <a:t> 40 </a:t>
                      </a:r>
                      <a:r>
                        <a:rPr lang="en-US" baseline="0" dirty="0" err="1" smtClean="0"/>
                        <a:t>lb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02505"/>
                  </a:ext>
                </a:extLst>
              </a:tr>
              <a:tr h="411116">
                <a:tc>
                  <a:txBody>
                    <a:bodyPr/>
                    <a:lstStyle/>
                    <a:p>
                      <a:r>
                        <a:rPr lang="en-US" dirty="0" smtClean="0"/>
                        <a:t>The “mixing” process is to be reasonably fast.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&lt;= 60 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05343"/>
                  </a:ext>
                </a:extLst>
              </a:tr>
              <a:tr h="411116">
                <a:tc>
                  <a:txBody>
                    <a:bodyPr/>
                    <a:lstStyle/>
                    <a:p>
                      <a:r>
                        <a:rPr lang="en-US" dirty="0" smtClean="0"/>
                        <a:t>The “mixing” process should have good accuracy.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Each Ingredient +/- 10 % error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00106"/>
                  </a:ext>
                </a:extLst>
              </a:tr>
              <a:tr h="587309">
                <a:tc>
                  <a:txBody>
                    <a:bodyPr/>
                    <a:lstStyle/>
                    <a:p>
                      <a:r>
                        <a:rPr lang="en-US" dirty="0" smtClean="0"/>
                        <a:t>The variety of drinks should be sufficiently large.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Fluid Ingredients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40956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r>
                        <a:rPr lang="en-US" dirty="0" smtClean="0"/>
                        <a:t>The mixer should be able to produce a mixture at a chilled temperature.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Mixture</a:t>
                      </a:r>
                      <a:r>
                        <a:rPr lang="en-US" baseline="0" dirty="0" smtClean="0"/>
                        <a:t> Temperature &lt;= 55 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57847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r>
                        <a:rPr lang="en-US" dirty="0" smtClean="0"/>
                        <a:t>The mobile application should be able to create all possible combinations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the given fluids in the mixing unit.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least 64 subsets</a:t>
                      </a:r>
                      <a:r>
                        <a:rPr lang="en-US" baseline="0" dirty="0" smtClean="0"/>
                        <a:t> of mixture combinations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184252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r>
                        <a:rPr lang="en-US" dirty="0" smtClean="0"/>
                        <a:t>The mobile application should limit the total mixture size to a value that satisfies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the expected size of general mixtures.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</a:t>
                      </a:r>
                      <a:r>
                        <a:rPr lang="en-US" baseline="0" dirty="0" smtClean="0"/>
                        <a:t> mixture &lt;= 8 </a:t>
                      </a:r>
                      <a:r>
                        <a:rPr lang="en-US" baseline="0" dirty="0" err="1" smtClean="0"/>
                        <a:t>oz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586840"/>
                  </a:ext>
                </a:extLst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Presenter: Thomas </a:t>
            </a:r>
            <a:r>
              <a:rPr lang="en-US" dirty="0" err="1" smtClean="0"/>
              <a:t>Bergens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08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Client-Server Communication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6656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Discovery using Zero-configuration networking (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zeroconf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standard. </a:t>
            </a:r>
          </a:p>
          <a:p>
            <a:pPr lvl="1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Allows Mini-Mixer to announce itself over Wi-Fi in Setup/Normal mode. 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communication modes:</a:t>
            </a:r>
          </a:p>
          <a:p>
            <a:pPr lvl="1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Wi-Fi Direct/P2P</a:t>
            </a:r>
          </a:p>
          <a:p>
            <a:pPr lvl="2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Required for Setup Mode. </a:t>
            </a:r>
          </a:p>
          <a:p>
            <a:pPr lvl="2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for Normal Mode.</a:t>
            </a:r>
          </a:p>
          <a:p>
            <a:pPr lvl="1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Wi-Fi</a:t>
            </a:r>
          </a:p>
          <a:p>
            <a:pPr lvl="2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Preferred for Normal Mode.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327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Wi-Fi module must support a mixed-mode operation to allow for P2P and Normal Modes. </a:t>
            </a:r>
          </a:p>
          <a:p>
            <a:pPr lvl="1"/>
            <a:r>
              <a:rPr lang="en-US" dirty="0" smtClean="0"/>
              <a:t>Virtual adapters will be used for this. </a:t>
            </a:r>
          </a:p>
          <a:p>
            <a:pPr lvl="2"/>
            <a:r>
              <a:rPr lang="en-US" dirty="0" smtClean="0"/>
              <a:t>Slows down speeds but we don’t care.</a:t>
            </a:r>
          </a:p>
          <a:p>
            <a:r>
              <a:rPr lang="en-US" dirty="0" smtClean="0"/>
              <a:t>RTl8192 supports nl80211 headers(Needed for multimode)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</p:txBody>
      </p:sp>
      <p:grpSp>
        <p:nvGrpSpPr>
          <p:cNvPr id="7" name="Group 6"/>
          <p:cNvGrpSpPr>
            <a:grpSpLocks noGrp="1" noUngrp="1" noChangeAspect="1"/>
          </p:cNvGrpSpPr>
          <p:nvPr/>
        </p:nvGrpSpPr>
        <p:grpSpPr>
          <a:xfrm>
            <a:off x="7452364" y="4287837"/>
            <a:ext cx="2145661" cy="1722120"/>
            <a:chOff x="2439988" y="685800"/>
            <a:chExt cx="7310437" cy="5867400"/>
          </a:xfrm>
        </p:grpSpPr>
        <p:pic>
          <p:nvPicPr>
            <p:cNvPr id="8" name="Picture 7" descr="814-1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988" y="685800"/>
              <a:ext cx="7310437" cy="54864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39988" y="6210300"/>
              <a:ext cx="73104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r>
                <a:rPr lang="en-US" sz="2400" dirty="0" smtClean="0"/>
                <a:t>Source: </a:t>
              </a:r>
              <a:r>
                <a:rPr lang="en-US" sz="2400" dirty="0" err="1" smtClean="0"/>
                <a:t>Adafruit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7590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Overview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5250" y="2112031"/>
            <a:ext cx="35014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Server System</a:t>
            </a:r>
          </a:p>
          <a:p>
            <a:pPr algn="ctr"/>
            <a:endParaRPr lang="en-US" sz="2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Server is responsible for controlling and communicating between the other major systems, namely the Client System and Embedded Controller System. 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1653" y="2112031"/>
            <a:ext cx="3501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Controller System</a:t>
            </a:r>
          </a:p>
          <a:p>
            <a:pPr algn="ctr"/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Controller System has an embedded microcontroller used to control the pumps for dispensing liquid.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908" y="2112031"/>
            <a:ext cx="35014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System</a:t>
            </a:r>
          </a:p>
          <a:p>
            <a:pPr algn="ctr"/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Client System includes the Client Interface that will be used to control and command the Mini-Mixer.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89456" y="1949005"/>
            <a:ext cx="0" cy="478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22526" y="1949005"/>
            <a:ext cx="0" cy="4755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07" y="4653220"/>
            <a:ext cx="2233880" cy="1585487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85590" y="4273884"/>
          <a:ext cx="1420117" cy="234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Image" r:id="rId4" imgW="3276000" imgH="5409360" progId="Photoshop.Image.13">
                  <p:embed/>
                </p:oleObj>
              </mc:Choice>
              <mc:Fallback>
                <p:oleObj name="Image" r:id="rId4" imgW="3276000" imgH="5409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5590" y="4273884"/>
                        <a:ext cx="1420117" cy="2344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9039559" y="5073433"/>
          <a:ext cx="2405669" cy="74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Image" r:id="rId6" imgW="4838040" imgH="1498320" progId="Photoshop.Image.13">
                  <p:embed/>
                </p:oleObj>
              </mc:Choice>
              <mc:Fallback>
                <p:oleObj name="Image" r:id="rId6" imgW="4838040" imgH="149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39559" y="5073433"/>
                        <a:ext cx="2405669" cy="74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8547893" y="2024622"/>
            <a:ext cx="3388999" cy="480788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51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Controller Dev Tools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https://store.arduino.cc/includes/images/stickers_logo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45" y="1799503"/>
            <a:ext cx="1479261" cy="140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9448" y="3313043"/>
            <a:ext cx="3315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Arduino IDE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to use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acks debugging features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be used for initial functional prototyping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6" name="Picture 4" descr="http://electrolabzz.com/wp-content/uploads/2015/02/avr-studio-logo-25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24" y="1799503"/>
            <a:ext cx="2033984" cy="16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07289" y="3426690"/>
            <a:ext cx="331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Atmel Studio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curve involved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Contains useful debugging features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6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Server-Controller Communication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7964" y="1801091"/>
            <a:ext cx="87930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between the embedded controller and embedded server is established via UART.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server receives a request from the client system, and generates an ASCII instruction string that is transmitted to the embedded controller.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embedded controller is responsible for converting each respective part of the string into it’s intended primitive data type, and then processing the request appropriately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42" y="4252599"/>
            <a:ext cx="2233880" cy="15854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834158"/>
              </p:ext>
            </p:extLst>
          </p:nvPr>
        </p:nvGraphicFramePr>
        <p:xfrm>
          <a:off x="7940963" y="4929220"/>
          <a:ext cx="2205689" cy="683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Image" r:id="rId4" imgW="4838040" imgH="1498320" progId="Photoshop.Image.13">
                  <p:embed/>
                </p:oleObj>
              </mc:Choice>
              <mc:Fallback>
                <p:oleObj name="Image" r:id="rId4" imgW="4838040" imgH="149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0963" y="4929220"/>
                        <a:ext cx="2205689" cy="683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264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Software Design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 Operation &amp; Abstraction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9700" y="2276475"/>
            <a:ext cx="9505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Mini-Mixer will have two modes of pumping operation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Parallel Operation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Sequential Operation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necessary to be as time efficient as possible, all the while allowing the option to administer certain ingredients in a sequential order for recipes that call for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software will abstract each of these out into its own structure/class.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abstractions will come with a one character label (‘A’ – ‘F’)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10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Recipe Instruction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Conceptualization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0400" y="2207925"/>
            <a:ext cx="833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the following operation modes and abstractions in mind, a simple yet effective instruction format will be used with the following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instruction will always contain single character start and end commands, to allow the controller to know when to start and stop reading input from the embedded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Parallel mode will be executed first, followed by sequential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pump will be referred to in the instruction by its character label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22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Recipe Instruction Format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Generic Format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477670"/>
              </p:ext>
            </p:extLst>
          </p:nvPr>
        </p:nvGraphicFramePr>
        <p:xfrm>
          <a:off x="705384" y="2514600"/>
          <a:ext cx="10617200" cy="102238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3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Request Command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Parallel Pumps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 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of Sequential pumps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Pump Label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 (Oz)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</a:p>
                    <a:p>
                      <a:pPr algn="ctr"/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Pump Label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 (Oz)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‘R’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uint</a:t>
                      </a:r>
                      <a:endParaRPr lang="en-US"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uint</a:t>
                      </a:r>
                      <a:endParaRPr lang="en-US"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char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float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char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float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  <a:endParaRPr lang="en-US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. . . 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ight Brace 9"/>
          <p:cNvSpPr/>
          <p:nvPr/>
        </p:nvSpPr>
        <p:spPr>
          <a:xfrm rot="5400000">
            <a:off x="5141649" y="2077280"/>
            <a:ext cx="742950" cy="3824286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9549" y="4441861"/>
            <a:ext cx="386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# of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Parallel Pumps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 rot="5400000">
            <a:off x="9040235" y="2088710"/>
            <a:ext cx="742950" cy="3801428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8135" y="4433642"/>
            <a:ext cx="386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– M (max) # of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Sequential Pumps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Presenter: William Tuggle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83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Recipe Instruction Format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Request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6831237"/>
              </p:ext>
            </p:extLst>
          </p:nvPr>
        </p:nvGraphicFramePr>
        <p:xfrm>
          <a:off x="709101" y="2516056"/>
          <a:ext cx="10617200" cy="102238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Request Command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Parallel Pumps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 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of Sequential pumps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Pump Label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 (Oz)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Pump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Label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(Oz)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Pump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Label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(Oz)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Pump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Label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(Oz)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2.3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83266" y="4479752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Parallel Pumps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1852" y="4479752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Sequential Pumps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ight Brace 7"/>
          <p:cNvSpPr/>
          <p:nvPr/>
        </p:nvSpPr>
        <p:spPr>
          <a:xfrm rot="5400000">
            <a:off x="5145366" y="2077280"/>
            <a:ext cx="742950" cy="3824286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9043952" y="2088710"/>
            <a:ext cx="742950" cy="3801428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Presenter: William Tuggle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04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897" y="74426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 Standards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Hardware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522" y="1817650"/>
            <a:ext cx="1168647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ASTM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D2000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standardize rubber products in automotive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focused on testing methods for the integrity of the material in various environmental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conditions (compression, tension,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Tubing must comply with this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IP-2221A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Generic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that details everything surrounding PCB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includes materials, general requirements, physical properties, electrical properties, thermal management, assembly, and quality assurance among many other topics</a:t>
            </a:r>
            <a:endParaRPr lang="en-US" sz="2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5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 Standards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IEEE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802.11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are a complete set of specifications and standards that define a wireless local area network (WLAN) over a specific set of frequencies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RS-232 (EIA-232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the basis of most serial communications, defining the protocol and transmission of data in point-to-point connections. </a:t>
            </a:r>
          </a:p>
          <a:p>
            <a:pPr marL="457200" lvl="1" indent="0">
              <a:buNone/>
            </a:pP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Block Diagram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Modular(mostly)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Three major components: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Client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Remaining components are mainly relational representations between major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20" y="490224"/>
            <a:ext cx="5266535" cy="5868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82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08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 Standards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NSF International Standard/American National Standard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170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standard is essentially a glossary of terms that defines food equipment terminology that is to be found in subsequent standard specifications.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NSF/ANSI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contains a set of requirements detailing the materials, design, and assembly for equipment that handles food products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24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Issues</a:t>
            </a: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Controller PCB had one pin grounded when it was necessary to be connected to VCC; a simple jumper fix was required</a:t>
            </a:r>
          </a:p>
          <a:p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Capacitors, capacitors, capacitors. The pumps are very power-noisy circuits, that required all power inputs to be decoupled from the rest of the system to avoid voltage fluctuation for other parts. </a:t>
            </a:r>
          </a:p>
          <a:p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Incorrect capacitors were originally soldered to the crystal on the controller PCB, thereby altering the expected 16MHz frequency and ultimately UART communications. These were replaced to ultimately fix the issue</a:t>
            </a:r>
          </a:p>
          <a:p>
            <a:endParaRPr lang="en-US" sz="24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buNone/>
            </a:pPr>
            <a:endParaRPr 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Presenter: William Tuggle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97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Bill of Materials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070156"/>
              </p:ext>
            </p:extLst>
          </p:nvPr>
        </p:nvGraphicFramePr>
        <p:xfrm>
          <a:off x="2152186" y="1795679"/>
          <a:ext cx="7778801" cy="3840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52076">
                  <a:extLst>
                    <a:ext uri="{9D8B030D-6E8A-4147-A177-3AD203B41FA5}">
                      <a16:colId xmlns:a16="http://schemas.microsoft.com/office/drawing/2014/main" val="2831619518"/>
                    </a:ext>
                  </a:extLst>
                </a:gridCol>
                <a:gridCol w="1363287">
                  <a:extLst>
                    <a:ext uri="{9D8B030D-6E8A-4147-A177-3AD203B41FA5}">
                      <a16:colId xmlns:a16="http://schemas.microsoft.com/office/drawing/2014/main" val="2069314764"/>
                    </a:ext>
                  </a:extLst>
                </a:gridCol>
                <a:gridCol w="3563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6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Quantity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Price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895789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BeagleBone</a:t>
                      </a:r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Black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$53.42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02505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Atmel  ATMega328p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$3.70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05343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Peristaltic Pump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$179.94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00106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ATX Computer Chassis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$120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40956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Power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Supply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$23.98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57847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H-Bridge</a:t>
                      </a:r>
                      <a:r>
                        <a:rPr lang="en-US" sz="12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IC’s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$18.06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586840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Lighting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$23.96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Tube connectors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$8.00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118573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Rubber Tubing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$2.50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950172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Wi-Fi Module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$12.00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650614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Temperature Sensor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$4.00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379710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 Controller(A/C)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$1.26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458101"/>
                  </a:ext>
                </a:extLst>
              </a:tr>
              <a:tr h="2736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TOTAL:</a:t>
                      </a:r>
                      <a:endParaRPr lang="en-US" sz="12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$450.82</a:t>
                      </a:r>
                      <a:endParaRPr lang="en-US" sz="12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67385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Presenter: William Tuggle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95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Division of Labor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453066"/>
              </p:ext>
            </p:extLst>
          </p:nvPr>
        </p:nvGraphicFramePr>
        <p:xfrm>
          <a:off x="2166258" y="1570945"/>
          <a:ext cx="7764728" cy="50489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62982">
                  <a:extLst>
                    <a:ext uri="{9D8B030D-6E8A-4147-A177-3AD203B41FA5}">
                      <a16:colId xmlns:a16="http://schemas.microsoft.com/office/drawing/2014/main" val="2831619518"/>
                    </a:ext>
                  </a:extLst>
                </a:gridCol>
                <a:gridCol w="2750873">
                  <a:extLst>
                    <a:ext uri="{9D8B030D-6E8A-4147-A177-3AD203B41FA5}">
                      <a16:colId xmlns:a16="http://schemas.microsoft.com/office/drawing/2014/main" val="2069314764"/>
                    </a:ext>
                  </a:extLst>
                </a:gridCol>
                <a:gridCol w="2750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2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Davidson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TJ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895789"/>
                  </a:ext>
                </a:extLst>
              </a:tr>
              <a:tr h="41111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Enclosure Construction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</a:p>
                    <a:p>
                      <a:pPr algn="ctr"/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02505"/>
                  </a:ext>
                </a:extLst>
              </a:tr>
              <a:tr h="41111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Hardware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Assembly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05343"/>
                  </a:ext>
                </a:extLst>
              </a:tr>
              <a:tr h="41111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Embedded Server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Programming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00106"/>
                  </a:ext>
                </a:extLst>
              </a:tr>
              <a:tr h="5873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Embedded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Controller Programming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40956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Client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Mobile App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57847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Functional/System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Testing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184252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Documentation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Secondary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586840"/>
                  </a:ext>
                </a:extLst>
              </a:tr>
            </a:tbl>
          </a:graphicData>
        </a:graphic>
      </p:graphicFrame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91222" y="6556161"/>
            <a:ext cx="4114800" cy="365125"/>
          </a:xfrm>
        </p:spPr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Presenter: William Tuggle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52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24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r>
              <a:rPr lang="en-US" dirty="0" smtClean="0"/>
              <a:t>Hardware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6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High-Level Block Diagram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Presenter: Thomas Bergens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757138" y="764931"/>
            <a:ext cx="1995854" cy="189034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20" y="642624"/>
            <a:ext cx="5266535" cy="58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0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Microcontrollers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422" y="3719008"/>
            <a:ext cx="241069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MSP430G2553</a:t>
            </a:r>
            <a:b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Texas Instruments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Frequency: 16MHz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pin DIP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GPIO pins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I2C/SPI/UART support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Cost: $2.59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7886" y="3719008"/>
            <a:ext cx="241069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PIC24FJ64GA002</a:t>
            </a:r>
            <a:b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Microchip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Frequency: 32MHz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pin DIP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GPIO pins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I2C/SPI/UART support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Cost: $3.35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http://akizukidenshi.com/img/goods/C/I-0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091" y="2091243"/>
            <a:ext cx="1636280" cy="12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00325" y="6642885"/>
            <a:ext cx="8257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*PIC24F picture from: http://akizukidenshi.com/img/goods/C/I-02000.jpg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044851" y="1848644"/>
            <a:ext cx="0" cy="478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59291" y="1848644"/>
            <a:ext cx="0" cy="4755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90654" y="3719008"/>
            <a:ext cx="241069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ATmega328P</a:t>
            </a:r>
            <a:b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Atmel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Frequency: 20MHz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pin DIP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GPIO pins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I2C/SPI/UART support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Cost: $3.70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168899" y="1848644"/>
          <a:ext cx="1290153" cy="169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Image" r:id="rId4" imgW="6006240" imgH="7911000" progId="Photoshop.Image.13">
                  <p:embed/>
                </p:oleObj>
              </mc:Choice>
              <mc:Fallback>
                <p:oleObj name="Image" r:id="rId4" imgW="6006240" imgH="7911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8899" y="1848644"/>
                        <a:ext cx="1290153" cy="1699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601559" y="2177695"/>
          <a:ext cx="2871932" cy="88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Image" r:id="rId6" imgW="4838040" imgH="1498320" progId="Photoshop.Image.13">
                  <p:embed/>
                </p:oleObj>
              </mc:Choice>
              <mc:Fallback>
                <p:oleObj name="Image" r:id="rId6" imgW="4838040" imgH="149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01559" y="2177695"/>
                        <a:ext cx="2871932" cy="889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8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Microcontrollers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422" y="3719008"/>
            <a:ext cx="241069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MSP430G2553</a:t>
            </a:r>
            <a:b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Texas Instruments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Frequency: 16MHz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pin DIP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GPIO pins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I2C/SPI/UART support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Cost: $2.59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7886" y="3719008"/>
            <a:ext cx="241069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PIC24FJ64GA002</a:t>
            </a:r>
            <a:b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Microchip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Frequency: 32MHz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pin DIP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GPIO pins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I2C/SPI/UART support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Cost: $3.35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0654" y="3719008"/>
            <a:ext cx="241069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ATmega328P</a:t>
            </a:r>
            <a:b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Atmel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Frequency: 20MHz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pin DIP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GPIO pins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I2C/SPI/UART support</a:t>
            </a:r>
          </a:p>
          <a:p>
            <a:pPr algn="ctr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Cost: $3.70</a:t>
            </a:r>
          </a:p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http://akizukidenshi.com/img/goods/C/I-0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091" y="2091243"/>
            <a:ext cx="1636280" cy="12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43728" y="1848645"/>
            <a:ext cx="3216686" cy="37407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044851" y="1848644"/>
            <a:ext cx="0" cy="478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59291" y="1848644"/>
            <a:ext cx="0" cy="4755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2168899" y="1848644"/>
          <a:ext cx="1290153" cy="169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Image" r:id="rId4" imgW="6006240" imgH="7911000" progId="Photoshop.Image.13">
                  <p:embed/>
                </p:oleObj>
              </mc:Choice>
              <mc:Fallback>
                <p:oleObj name="Image" r:id="rId4" imgW="6006240" imgH="7911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8899" y="1848644"/>
                        <a:ext cx="1290153" cy="1699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4601559" y="2177695"/>
          <a:ext cx="2871932" cy="88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Image" r:id="rId6" imgW="4838040" imgH="1498320" progId="Photoshop.Image.13">
                  <p:embed/>
                </p:oleObj>
              </mc:Choice>
              <mc:Fallback>
                <p:oleObj name="Image" r:id="rId6" imgW="4838040" imgH="1498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01559" y="2177695"/>
                        <a:ext cx="2871932" cy="889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700325" y="6642885"/>
            <a:ext cx="8257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*PIC24F picture from: http://akizukidenshi.com/img/goods/C/I-02000.jpg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73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8939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Texas Instruments SN754410 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Half-H Bridge Driver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6145" y="2401455"/>
            <a:ext cx="7028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Accepts a small voltage PWM signal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Drives DC motors and pumps up to 36V/1A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Supports two bidirectional motors or four single direction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 16 pin DIP, easy to prototype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pump of the Mini-Mixer is connected to one of these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chips can be chained together to satisfy higher current demands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/>
              <a:t>Presenter: William Tuggle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541119"/>
              </p:ext>
            </p:extLst>
          </p:nvPr>
        </p:nvGraphicFramePr>
        <p:xfrm>
          <a:off x="838200" y="1428899"/>
          <a:ext cx="2265217" cy="2265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Image" r:id="rId3" imgW="2501280" imgH="2501280" progId="Photoshop.Image.13">
                  <p:embed/>
                </p:oleObj>
              </mc:Choice>
              <mc:Fallback>
                <p:oleObj name="Image" r:id="rId3" imgW="2501280" imgH="2501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428899"/>
                        <a:ext cx="2265217" cy="2265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1910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2455</Words>
  <Application>Microsoft Office PowerPoint</Application>
  <PresentationFormat>Widescreen</PresentationFormat>
  <Paragraphs>534</Paragraphs>
  <Slides>44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Open Sans</vt:lpstr>
      <vt:lpstr>Calibri Light</vt:lpstr>
      <vt:lpstr>Calibri</vt:lpstr>
      <vt:lpstr>Arial</vt:lpstr>
      <vt:lpstr>Office Theme</vt:lpstr>
      <vt:lpstr>Image</vt:lpstr>
      <vt:lpstr>Mini-Mixer: A Design Review</vt:lpstr>
      <vt:lpstr>Goals and Objectives</vt:lpstr>
      <vt:lpstr>Requirements Specifications</vt:lpstr>
      <vt:lpstr>High-Level Block Diagram</vt:lpstr>
      <vt:lpstr>Hardware Overview</vt:lpstr>
      <vt:lpstr>High-Level Block Diagram</vt:lpstr>
      <vt:lpstr>Microcontrollers</vt:lpstr>
      <vt:lpstr>Microcontrollers</vt:lpstr>
      <vt:lpstr>Texas Instruments SN754410  Half-H Bridge Driver</vt:lpstr>
      <vt:lpstr>High-Level Block Diagram</vt:lpstr>
      <vt:lpstr>Embedded Server</vt:lpstr>
      <vt:lpstr>High-Level Block Diagram</vt:lpstr>
      <vt:lpstr>Cooling System</vt:lpstr>
      <vt:lpstr>Fluid Pump System</vt:lpstr>
      <vt:lpstr>Fluid Containment</vt:lpstr>
      <vt:lpstr>Frame and Enclosure</vt:lpstr>
      <vt:lpstr>High-Level Block Diagram</vt:lpstr>
      <vt:lpstr>Power Supply </vt:lpstr>
      <vt:lpstr>High-Level Software Overview</vt:lpstr>
      <vt:lpstr>High-Level Software Overview</vt:lpstr>
      <vt:lpstr>Client System</vt:lpstr>
      <vt:lpstr>Client: Main Menu</vt:lpstr>
      <vt:lpstr>Client: Drink Manager</vt:lpstr>
      <vt:lpstr>Client System Dev Tools</vt:lpstr>
      <vt:lpstr>High-Level Overview</vt:lpstr>
      <vt:lpstr>Embedded Server Software</vt:lpstr>
      <vt:lpstr>Embedded Server API Endpoints</vt:lpstr>
      <vt:lpstr>Embedded Server Dev Tools</vt:lpstr>
      <vt:lpstr>Client-Server Communication</vt:lpstr>
      <vt:lpstr>Client-Server Communication</vt:lpstr>
      <vt:lpstr>High-Level Overview</vt:lpstr>
      <vt:lpstr>Embedded Controller Dev Tools</vt:lpstr>
      <vt:lpstr>Server-Controller Communication</vt:lpstr>
      <vt:lpstr>Embedded Software Design Pump Operation &amp; Abstraction</vt:lpstr>
      <vt:lpstr>Recipe Instruction Conceptualization</vt:lpstr>
      <vt:lpstr>Recipe Instruction Format Generic Format</vt:lpstr>
      <vt:lpstr>Recipe Instruction Format Example Request</vt:lpstr>
      <vt:lpstr>Relevant Standards Hardware </vt:lpstr>
      <vt:lpstr>Relevant Standards Software</vt:lpstr>
      <vt:lpstr>Relevant Standards Food</vt:lpstr>
      <vt:lpstr>Issues</vt:lpstr>
      <vt:lpstr>Bill of Materials</vt:lpstr>
      <vt:lpstr>Division of Labor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Tuggle</dc:creator>
  <cp:lastModifiedBy>tjbergens</cp:lastModifiedBy>
  <cp:revision>157</cp:revision>
  <dcterms:created xsi:type="dcterms:W3CDTF">2015-10-03T15:20:35Z</dcterms:created>
  <dcterms:modified xsi:type="dcterms:W3CDTF">2015-12-11T03:59:56Z</dcterms:modified>
</cp:coreProperties>
</file>