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sdx" ContentType="application/vnd.ms-visio.drawing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1" r:id="rId1"/>
    <p:sldMasterId id="2147483800" r:id="rId2"/>
  </p:sldMasterIdLst>
  <p:notesMasterIdLst>
    <p:notesMasterId r:id="rId57"/>
  </p:notesMasterIdLst>
  <p:sldIdLst>
    <p:sldId id="257" r:id="rId3"/>
    <p:sldId id="270" r:id="rId4"/>
    <p:sldId id="256" r:id="rId5"/>
    <p:sldId id="299" r:id="rId6"/>
    <p:sldId id="279" r:id="rId7"/>
    <p:sldId id="258" r:id="rId8"/>
    <p:sldId id="288" r:id="rId9"/>
    <p:sldId id="268" r:id="rId10"/>
    <p:sldId id="284" r:id="rId11"/>
    <p:sldId id="283" r:id="rId12"/>
    <p:sldId id="289" r:id="rId13"/>
    <p:sldId id="281" r:id="rId14"/>
    <p:sldId id="298" r:id="rId15"/>
    <p:sldId id="306" r:id="rId16"/>
    <p:sldId id="304" r:id="rId17"/>
    <p:sldId id="305" r:id="rId18"/>
    <p:sldId id="285" r:id="rId19"/>
    <p:sldId id="287" r:id="rId20"/>
    <p:sldId id="290" r:id="rId21"/>
    <p:sldId id="282" r:id="rId22"/>
    <p:sldId id="302" r:id="rId23"/>
    <p:sldId id="301" r:id="rId24"/>
    <p:sldId id="286" r:id="rId25"/>
    <p:sldId id="293" r:id="rId26"/>
    <p:sldId id="295" r:id="rId27"/>
    <p:sldId id="308" r:id="rId28"/>
    <p:sldId id="307" r:id="rId29"/>
    <p:sldId id="294" r:id="rId30"/>
    <p:sldId id="266" r:id="rId31"/>
    <p:sldId id="273" r:id="rId32"/>
    <p:sldId id="303" r:id="rId33"/>
    <p:sldId id="274" r:id="rId34"/>
    <p:sldId id="276" r:id="rId35"/>
    <p:sldId id="291" r:id="rId36"/>
    <p:sldId id="278" r:id="rId37"/>
    <p:sldId id="269" r:id="rId38"/>
    <p:sldId id="316" r:id="rId39"/>
    <p:sldId id="312" r:id="rId40"/>
    <p:sldId id="313" r:id="rId41"/>
    <p:sldId id="315" r:id="rId42"/>
    <p:sldId id="321" r:id="rId43"/>
    <p:sldId id="322" r:id="rId44"/>
    <p:sldId id="323" r:id="rId45"/>
    <p:sldId id="292" r:id="rId46"/>
    <p:sldId id="262" r:id="rId47"/>
    <p:sldId id="261" r:id="rId48"/>
    <p:sldId id="318" r:id="rId49"/>
    <p:sldId id="317" r:id="rId50"/>
    <p:sldId id="319" r:id="rId51"/>
    <p:sldId id="320" r:id="rId52"/>
    <p:sldId id="263" r:id="rId53"/>
    <p:sldId id="264" r:id="rId54"/>
    <p:sldId id="310" r:id="rId55"/>
    <p:sldId id="309" r:id="rId5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E0AD"/>
    <a:srgbClr val="E456A0"/>
    <a:srgbClr val="167392"/>
    <a:srgbClr val="00040D"/>
    <a:srgbClr val="0ED826"/>
    <a:srgbClr val="0D68BB"/>
    <a:srgbClr val="1A44CC"/>
    <a:srgbClr val="07DF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378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606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notesMaster" Target="notesMasters/notesMaster1.xml"/><Relationship Id="rId61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8EC6DB-1BE9-4BBC-9762-9E2805B48E4B}" type="datetimeFigureOut">
              <a:rPr lang="en-US"/>
              <a:t>12/11/2015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38B38B-E2DC-400B-BD90-72196E278BB8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1706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8B38B-E2DC-400B-BD90-72196E278BB8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9352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8B38B-E2DC-400B-BD90-72196E278BB8}" type="slidenum">
              <a:rPr lang="en-US">
                <a:solidFill>
                  <a:prstClr val="black"/>
                </a:solidFill>
              </a:rPr>
              <a:pPr/>
              <a:t>24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18017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8B38B-E2DC-400B-BD90-72196E278BB8}" type="slidenum">
              <a:rPr lang="en-US">
                <a:solidFill>
                  <a:prstClr val="black"/>
                </a:solidFill>
              </a:rPr>
              <a:pPr/>
              <a:t>28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5433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8B38B-E2DC-400B-BD90-72196E278BB8}" type="slidenum">
              <a:rPr lang="en-US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2831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8B38B-E2DC-400B-BD90-72196E278BB8}" type="slidenum">
              <a:rPr lang="en-US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3799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8B38B-E2DC-400B-BD90-72196E278BB8}" type="slidenum">
              <a:rPr lang="en-US">
                <a:solidFill>
                  <a:prstClr val="black"/>
                </a:solidFill>
              </a:rPr>
              <a:pPr/>
              <a:t>34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71277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8B38B-E2DC-400B-BD90-72196E278BB8}" type="slidenum">
              <a:rPr lang="en-US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0137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8B38B-E2DC-400B-BD90-72196E278BB8}" type="slidenum">
              <a:rPr lang="en-US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0137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8B38B-E2DC-400B-BD90-72196E278BB8}" type="slidenum">
              <a:rPr lang="en-US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0137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8B38B-E2DC-400B-BD90-72196E278BB8}" type="slidenum">
              <a:rPr lang="en-US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01374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8B38B-E2DC-400B-BD90-72196E278BB8}" type="slidenum">
              <a:rPr lang="en-US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0137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8B38B-E2DC-400B-BD90-72196E278BB8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54668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8B38B-E2DC-400B-BD90-72196E278BB8}" type="slidenum">
              <a:rPr lang="en-US">
                <a:solidFill>
                  <a:prstClr val="black"/>
                </a:solidFill>
              </a:rPr>
              <a:pPr/>
              <a:t>44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42328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8B38B-E2DC-400B-BD90-72196E278BB8}" type="slidenum">
              <a:rPr lang="en-US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58962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8B38B-E2DC-400B-BD90-72196E278BB8}" type="slidenum">
              <a:rPr lang="en-US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27311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8B38B-E2DC-400B-BD90-72196E278BB8}" type="slidenum">
              <a:rPr lang="en-US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22230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8B38B-E2DC-400B-BD90-72196E278BB8}" type="slidenum">
              <a:rPr lang="en-US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6572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8B38B-E2DC-400B-BD90-72196E278BB8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1732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8B38B-E2DC-400B-BD90-72196E278BB8}" type="slidenum">
              <a:rPr lang="en-US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59891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8B38B-E2DC-400B-BD90-72196E278BB8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8644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8B38B-E2DC-400B-BD90-72196E278BB8}" type="slidenum">
              <a:rPr lang="en-US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3596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8B38B-E2DC-400B-BD90-72196E278BB8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2222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8B38B-E2DC-400B-BD90-72196E278BB8}" type="slidenum">
              <a:rPr lang="en-US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99182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8B38B-E2DC-400B-BD90-72196E278BB8}" type="slidenum">
              <a:rPr lang="en-US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1477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203200" y="0"/>
            <a:ext cx="3778250" cy="6858001"/>
            <a:chOff x="203200" y="0"/>
            <a:chExt cx="3778250" cy="6858001"/>
          </a:xfrm>
        </p:grpSpPr>
        <p:sp>
          <p:nvSpPr>
            <p:cNvPr id="14" name="Freeform 6"/>
            <p:cNvSpPr/>
            <p:nvPr/>
          </p:nvSpPr>
          <p:spPr bwMode="auto">
            <a:xfrm>
              <a:off x="641350" y="0"/>
              <a:ext cx="1365250" cy="3971925"/>
            </a:xfrm>
            <a:custGeom>
              <a:avLst/>
              <a:gdLst/>
              <a:ahLst/>
              <a:cxnLst/>
              <a:rect l="0" t="0" r="r" b="b"/>
              <a:pathLst>
                <a:path w="860" h="2502">
                  <a:moveTo>
                    <a:pt x="0" y="2445"/>
                  </a:moveTo>
                  <a:lnTo>
                    <a:pt x="228" y="2502"/>
                  </a:lnTo>
                  <a:lnTo>
                    <a:pt x="860" y="0"/>
                  </a:lnTo>
                  <a:lnTo>
                    <a:pt x="620" y="0"/>
                  </a:lnTo>
                  <a:lnTo>
                    <a:pt x="0" y="24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5" name="Freeform 7"/>
            <p:cNvSpPr/>
            <p:nvPr/>
          </p:nvSpPr>
          <p:spPr bwMode="auto">
            <a:xfrm>
              <a:off x="203200" y="0"/>
              <a:ext cx="1336675" cy="3862388"/>
            </a:xfrm>
            <a:custGeom>
              <a:avLst/>
              <a:gdLst/>
              <a:ahLst/>
              <a:cxnLst/>
              <a:rect l="0" t="0" r="r" b="b"/>
              <a:pathLst>
                <a:path w="842" h="2433">
                  <a:moveTo>
                    <a:pt x="842" y="0"/>
                  </a:moveTo>
                  <a:lnTo>
                    <a:pt x="602" y="0"/>
                  </a:lnTo>
                  <a:lnTo>
                    <a:pt x="0" y="2376"/>
                  </a:lnTo>
                  <a:lnTo>
                    <a:pt x="228" y="2433"/>
                  </a:lnTo>
                  <a:lnTo>
                    <a:pt x="842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6" name="Freeform 8"/>
            <p:cNvSpPr/>
            <p:nvPr/>
          </p:nvSpPr>
          <p:spPr bwMode="auto">
            <a:xfrm>
              <a:off x="207963" y="3776663"/>
              <a:ext cx="1936750" cy="3081338"/>
            </a:xfrm>
            <a:custGeom>
              <a:avLst/>
              <a:gdLst/>
              <a:ahLst/>
              <a:cxnLst/>
              <a:rect l="0" t="0" r="r" b="b"/>
              <a:pathLst>
                <a:path w="1220" h="1941">
                  <a:moveTo>
                    <a:pt x="0" y="0"/>
                  </a:moveTo>
                  <a:lnTo>
                    <a:pt x="1166" y="1941"/>
                  </a:lnTo>
                  <a:lnTo>
                    <a:pt x="1220" y="19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0" name="Freeform 9"/>
            <p:cNvSpPr/>
            <p:nvPr/>
          </p:nvSpPr>
          <p:spPr bwMode="auto">
            <a:xfrm>
              <a:off x="646113" y="3886200"/>
              <a:ext cx="2373313" cy="2971800"/>
            </a:xfrm>
            <a:custGeom>
              <a:avLst/>
              <a:gdLst/>
              <a:ahLst/>
              <a:cxnLst/>
              <a:rect l="0" t="0" r="r" b="b"/>
              <a:pathLst>
                <a:path w="1495" h="1872">
                  <a:moveTo>
                    <a:pt x="1495" y="1872"/>
                  </a:moveTo>
                  <a:lnTo>
                    <a:pt x="0" y="0"/>
                  </a:lnTo>
                  <a:lnTo>
                    <a:pt x="1442" y="1872"/>
                  </a:lnTo>
                  <a:lnTo>
                    <a:pt x="1495" y="187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1" name="Freeform 10"/>
            <p:cNvSpPr/>
            <p:nvPr/>
          </p:nvSpPr>
          <p:spPr bwMode="auto">
            <a:xfrm>
              <a:off x="641350" y="3881438"/>
              <a:ext cx="3340100" cy="2976563"/>
            </a:xfrm>
            <a:custGeom>
              <a:avLst/>
              <a:gdLst/>
              <a:ahLst/>
              <a:cxnLst/>
              <a:rect l="0" t="0" r="r" b="b"/>
              <a:pathLst>
                <a:path w="2104" h="1875">
                  <a:moveTo>
                    <a:pt x="0" y="0"/>
                  </a:moveTo>
                  <a:lnTo>
                    <a:pt x="3" y="3"/>
                  </a:lnTo>
                  <a:lnTo>
                    <a:pt x="1498" y="1875"/>
                  </a:lnTo>
                  <a:lnTo>
                    <a:pt x="2104" y="1875"/>
                  </a:lnTo>
                  <a:lnTo>
                    <a:pt x="228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2" name="Freeform 11"/>
            <p:cNvSpPr/>
            <p:nvPr/>
          </p:nvSpPr>
          <p:spPr bwMode="auto">
            <a:xfrm>
              <a:off x="203200" y="3771900"/>
              <a:ext cx="2660650" cy="3086100"/>
            </a:xfrm>
            <a:custGeom>
              <a:avLst/>
              <a:gdLst/>
              <a:ahLst/>
              <a:cxnLst/>
              <a:rect l="0" t="0" r="r" b="b"/>
              <a:pathLst>
                <a:path w="1676" h="1944">
                  <a:moveTo>
                    <a:pt x="1676" y="1944"/>
                  </a:moveTo>
                  <a:lnTo>
                    <a:pt x="264" y="111"/>
                  </a:lnTo>
                  <a:lnTo>
                    <a:pt x="225" y="60"/>
                  </a:lnTo>
                  <a:lnTo>
                    <a:pt x="228" y="60"/>
                  </a:lnTo>
                  <a:lnTo>
                    <a:pt x="264" y="111"/>
                  </a:lnTo>
                  <a:lnTo>
                    <a:pt x="234" y="69"/>
                  </a:lnTo>
                  <a:lnTo>
                    <a:pt x="228" y="57"/>
                  </a:lnTo>
                  <a:lnTo>
                    <a:pt x="222" y="54"/>
                  </a:lnTo>
                  <a:lnTo>
                    <a:pt x="0" y="0"/>
                  </a:lnTo>
                  <a:lnTo>
                    <a:pt x="3" y="3"/>
                  </a:lnTo>
                  <a:lnTo>
                    <a:pt x="1223" y="1944"/>
                  </a:lnTo>
                  <a:lnTo>
                    <a:pt x="1676" y="19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9673" y="914401"/>
            <a:ext cx="6947127" cy="3488266"/>
          </a:xfrm>
        </p:spPr>
        <p:txBody>
          <a:bodyPr anchor="b">
            <a:normAutofit/>
          </a:bodyPr>
          <a:lstStyle>
            <a:lvl1pPr algn="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24238" y="4402666"/>
            <a:ext cx="5762563" cy="1364531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25773" y="6117336"/>
            <a:ext cx="857473" cy="365125"/>
          </a:xfrm>
        </p:spPr>
        <p:txBody>
          <a:bodyPr/>
          <a:lstStyle/>
          <a:p>
            <a:fld id="{846CE7D5-CF57-46EF-B807-FDD0502418D4}" type="datetimeFigureOut">
              <a:rPr lang="en-US" smtClean="0"/>
              <a:t>12/11/2015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3733" y="6117336"/>
            <a:ext cx="36094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117336"/>
            <a:ext cx="411480" cy="365125"/>
          </a:xfrm>
        </p:spPr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reeform 12"/>
          <p:cNvSpPr/>
          <p:nvPr/>
        </p:nvSpPr>
        <p:spPr bwMode="auto">
          <a:xfrm>
            <a:off x="203200" y="3771900"/>
            <a:ext cx="361950" cy="90488"/>
          </a:xfrm>
          <a:custGeom>
            <a:avLst/>
            <a:gdLst/>
            <a:ahLst/>
            <a:cxnLst/>
            <a:rect l="0" t="0" r="r" b="b"/>
            <a:pathLst>
              <a:path w="228" h="57">
                <a:moveTo>
                  <a:pt x="228" y="57"/>
                </a:moveTo>
                <a:lnTo>
                  <a:pt x="0" y="0"/>
                </a:lnTo>
                <a:lnTo>
                  <a:pt x="222" y="54"/>
                </a:lnTo>
                <a:lnTo>
                  <a:pt x="228" y="57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4" name="Freeform 13"/>
          <p:cNvSpPr/>
          <p:nvPr/>
        </p:nvSpPr>
        <p:spPr bwMode="auto">
          <a:xfrm>
            <a:off x="560388" y="3867150"/>
            <a:ext cx="61913" cy="80963"/>
          </a:xfrm>
          <a:custGeom>
            <a:avLst/>
            <a:gdLst/>
            <a:ahLst/>
            <a:cxnLst/>
            <a:rect l="0" t="0" r="r" b="b"/>
            <a:pathLst>
              <a:path w="39" h="51">
                <a:moveTo>
                  <a:pt x="0" y="0"/>
                </a:moveTo>
                <a:lnTo>
                  <a:pt x="39" y="51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</p:spTree>
    <p:extLst>
      <p:ext uri="{BB962C8B-B14F-4D97-AF65-F5344CB8AC3E}">
        <p14:creationId xmlns:p14="http://schemas.microsoft.com/office/powerpoint/2010/main" val="40210037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332" y="1752599"/>
            <a:ext cx="4070679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97495" y="914400"/>
            <a:ext cx="2461371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2332" y="3124199"/>
            <a:ext cx="4070679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7966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3" y="4732865"/>
            <a:ext cx="751599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89975" y="932112"/>
            <a:ext cx="6171065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3" y="5299603"/>
            <a:ext cx="751599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5066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685800"/>
            <a:ext cx="751599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4020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598235" y="3428999"/>
            <a:ext cx="6631128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3" y="4343400"/>
            <a:ext cx="751599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3423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3308581"/>
            <a:ext cx="751598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7381"/>
            <a:ext cx="751599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0636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5" y="3886200"/>
            <a:ext cx="751599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5200"/>
            <a:ext cx="751599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5926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685801"/>
            <a:ext cx="7515991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4" y="3505200"/>
            <a:ext cx="7515992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3856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797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1393" y="685800"/>
            <a:ext cx="1328123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3524" y="685800"/>
            <a:ext cx="6016373" cy="51054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9098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409575" y="-4763"/>
            <a:ext cx="3761184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96301" y="1380069"/>
            <a:ext cx="6430967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86533" y="3996267"/>
            <a:ext cx="5240734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99309" y="5883276"/>
            <a:ext cx="324303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9546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2667000"/>
            <a:ext cx="7704667" cy="3332816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44329" y="6108173"/>
            <a:ext cx="857473" cy="365125"/>
          </a:xfrm>
        </p:spPr>
        <p:txBody>
          <a:bodyPr/>
          <a:lstStyle/>
          <a:p>
            <a:fld id="{846CE7D5-CF57-46EF-B807-FDD0502418D4}" type="datetimeFigureOut">
              <a:rPr lang="en-US" smtClean="0"/>
              <a:t>12/11/2015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2647" y="6108173"/>
            <a:ext cx="531451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8967" y="6108173"/>
            <a:ext cx="427833" cy="365125"/>
          </a:xfrm>
        </p:spPr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4704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13893" y="5867132"/>
            <a:ext cx="413375" cy="365125"/>
          </a:xfrm>
        </p:spPr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8131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9210" y="2666999"/>
            <a:ext cx="6698060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9209" y="4777381"/>
            <a:ext cx="669806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3279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234" y="685801"/>
            <a:ext cx="7514035" cy="17525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3235" y="2667000"/>
            <a:ext cx="3671291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5975" y="2667000"/>
            <a:ext cx="3671292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5326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9134" y="2658533"/>
            <a:ext cx="345539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3233" y="3335337"/>
            <a:ext cx="3671292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0366" y="2667000"/>
            <a:ext cx="346690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5975" y="3335337"/>
            <a:ext cx="3671292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3794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10034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63076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234" y="1600200"/>
            <a:ext cx="266184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6525" y="685800"/>
            <a:ext cx="4680743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234" y="2971800"/>
            <a:ext cx="266184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77762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043" y="1752599"/>
            <a:ext cx="4069619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96011" y="914400"/>
            <a:ext cx="2460731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2043" y="3124199"/>
            <a:ext cx="4069619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72473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234" y="4732865"/>
            <a:ext cx="7514033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89509" y="932112"/>
            <a:ext cx="6169458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234" y="5299603"/>
            <a:ext cx="7514033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15853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235" y="685800"/>
            <a:ext cx="7514033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234" y="4343400"/>
            <a:ext cx="7514035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347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6995" y="2666998"/>
            <a:ext cx="6699805" cy="2360071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6998" y="5027070"/>
            <a:ext cx="6699802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3317" y="6116070"/>
            <a:ext cx="413483" cy="365125"/>
          </a:xfrm>
        </p:spPr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13383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198959" y="863023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0069" y="2819399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6159" y="685801"/>
            <a:ext cx="6742509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827609" y="3428999"/>
            <a:ext cx="6399611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234" y="4343400"/>
            <a:ext cx="751403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87451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235" y="3308581"/>
            <a:ext cx="7514032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234" y="4777381"/>
            <a:ext cx="7514033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63526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198959" y="863023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0069" y="2819399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6159" y="685801"/>
            <a:ext cx="6742509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235" y="3886200"/>
            <a:ext cx="7514033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234" y="4775200"/>
            <a:ext cx="7514033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82805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235" y="685801"/>
            <a:ext cx="7514034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234" y="3505200"/>
            <a:ext cx="7514035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234" y="4343400"/>
            <a:ext cx="7514035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16865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25943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99492" y="685800"/>
            <a:ext cx="1327777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3234" y="685800"/>
            <a:ext cx="6014807" cy="51054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684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685801"/>
            <a:ext cx="7704667" cy="17525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2133" y="2667000"/>
            <a:ext cx="3739896" cy="336867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6904" y="2667000"/>
            <a:ext cx="3739896" cy="334682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393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9481" y="2658533"/>
            <a:ext cx="345629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3523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710" y="2667000"/>
            <a:ext cx="3467806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7266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557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929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7888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13893" y="5867132"/>
            <a:ext cx="413375" cy="365125"/>
          </a:xfrm>
        </p:spPr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684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1600200"/>
            <a:ext cx="2662534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7553" y="685800"/>
            <a:ext cx="4681962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4" y="2971800"/>
            <a:ext cx="2662534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9730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28.xml"/><Relationship Id="rId19" Type="http://schemas.openxmlformats.org/officeDocument/2006/relationships/image" Target="../media/image2.jpg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2132013" cy="6858001"/>
            <a:chOff x="0" y="0"/>
            <a:chExt cx="2132013" cy="6858001"/>
          </a:xfrm>
        </p:grpSpPr>
        <p:sp>
          <p:nvSpPr>
            <p:cNvPr id="15" name="Freeform 6"/>
            <p:cNvSpPr/>
            <p:nvPr/>
          </p:nvSpPr>
          <p:spPr bwMode="auto">
            <a:xfrm>
              <a:off x="0" y="0"/>
              <a:ext cx="1073150" cy="5291138"/>
            </a:xfrm>
            <a:custGeom>
              <a:avLst/>
              <a:gdLst/>
              <a:ahLst/>
              <a:cxnLst/>
              <a:rect l="0" t="0" r="r" b="b"/>
              <a:pathLst>
                <a:path w="676" h="3333">
                  <a:moveTo>
                    <a:pt x="0" y="3132"/>
                  </a:moveTo>
                  <a:lnTo>
                    <a:pt x="0" y="3312"/>
                  </a:lnTo>
                  <a:lnTo>
                    <a:pt x="126" y="3333"/>
                  </a:lnTo>
                  <a:lnTo>
                    <a:pt x="676" y="0"/>
                  </a:lnTo>
                  <a:lnTo>
                    <a:pt x="514" y="0"/>
                  </a:lnTo>
                  <a:lnTo>
                    <a:pt x="0" y="31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6" name="Freeform 7"/>
            <p:cNvSpPr/>
            <p:nvPr/>
          </p:nvSpPr>
          <p:spPr bwMode="auto">
            <a:xfrm>
              <a:off x="0" y="0"/>
              <a:ext cx="758825" cy="4624388"/>
            </a:xfrm>
            <a:custGeom>
              <a:avLst/>
              <a:gdLst/>
              <a:ahLst/>
              <a:cxnLst/>
              <a:rect l="0" t="0" r="r" b="b"/>
              <a:pathLst>
                <a:path w="478" h="2913">
                  <a:moveTo>
                    <a:pt x="478" y="0"/>
                  </a:moveTo>
                  <a:lnTo>
                    <a:pt x="318" y="0"/>
                  </a:lnTo>
                  <a:lnTo>
                    <a:pt x="0" y="1938"/>
                  </a:lnTo>
                  <a:lnTo>
                    <a:pt x="0" y="2913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7" name="Freeform 8"/>
            <p:cNvSpPr/>
            <p:nvPr/>
          </p:nvSpPr>
          <p:spPr bwMode="auto">
            <a:xfrm>
              <a:off x="0" y="5662613"/>
              <a:ext cx="906463" cy="1195388"/>
            </a:xfrm>
            <a:custGeom>
              <a:avLst/>
              <a:gdLst/>
              <a:ahLst/>
              <a:cxnLst/>
              <a:rect l="0" t="0" r="r" b="b"/>
              <a:pathLst>
                <a:path w="571" h="753">
                  <a:moveTo>
                    <a:pt x="0" y="0"/>
                  </a:moveTo>
                  <a:lnTo>
                    <a:pt x="0" y="12"/>
                  </a:lnTo>
                  <a:lnTo>
                    <a:pt x="538" y="753"/>
                  </a:lnTo>
                  <a:lnTo>
                    <a:pt x="571" y="7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8" name="Freeform 9"/>
            <p:cNvSpPr/>
            <p:nvPr/>
          </p:nvSpPr>
          <p:spPr bwMode="auto">
            <a:xfrm>
              <a:off x="0" y="5295900"/>
              <a:ext cx="1487488" cy="1562100"/>
            </a:xfrm>
            <a:custGeom>
              <a:avLst/>
              <a:gdLst/>
              <a:ahLst/>
              <a:cxnLst/>
              <a:rect l="0" t="0" r="r" b="b"/>
              <a:pathLst>
                <a:path w="937" h="984">
                  <a:moveTo>
                    <a:pt x="0" y="0"/>
                  </a:moveTo>
                  <a:lnTo>
                    <a:pt x="0" y="3"/>
                  </a:lnTo>
                  <a:lnTo>
                    <a:pt x="901" y="984"/>
                  </a:lnTo>
                  <a:lnTo>
                    <a:pt x="937" y="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0"/>
            <p:cNvSpPr/>
            <p:nvPr/>
          </p:nvSpPr>
          <p:spPr bwMode="auto">
            <a:xfrm>
              <a:off x="0" y="5257800"/>
              <a:ext cx="2132013" cy="1600200"/>
            </a:xfrm>
            <a:custGeom>
              <a:avLst/>
              <a:gdLst/>
              <a:ahLst/>
              <a:cxnLst/>
              <a:rect l="0" t="0" r="r" b="b"/>
              <a:pathLst>
                <a:path w="1343" h="1008">
                  <a:moveTo>
                    <a:pt x="0" y="24"/>
                  </a:moveTo>
                  <a:lnTo>
                    <a:pt x="937" y="1008"/>
                  </a:lnTo>
                  <a:lnTo>
                    <a:pt x="1343" y="1008"/>
                  </a:lnTo>
                  <a:lnTo>
                    <a:pt x="126" y="21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1"/>
            <p:cNvSpPr/>
            <p:nvPr/>
          </p:nvSpPr>
          <p:spPr bwMode="auto">
            <a:xfrm>
              <a:off x="0" y="5357813"/>
              <a:ext cx="1377950" cy="1500188"/>
            </a:xfrm>
            <a:custGeom>
              <a:avLst/>
              <a:gdLst/>
              <a:ahLst/>
              <a:cxnLst/>
              <a:rect l="0" t="0" r="r" b="b"/>
              <a:pathLst>
                <a:path w="868" h="945">
                  <a:moveTo>
                    <a:pt x="0" y="192"/>
                  </a:moveTo>
                  <a:lnTo>
                    <a:pt x="571" y="945"/>
                  </a:lnTo>
                  <a:lnTo>
                    <a:pt x="868" y="945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2134" y="2667000"/>
            <a:ext cx="7704666" cy="33569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8679" y="6116070"/>
            <a:ext cx="857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46CE7D5-CF57-46EF-B807-FDD0502418D4}" type="datetimeFigureOut">
              <a:rPr lang="en-US" smtClean="0"/>
              <a:t>12/11/2015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6997" y="6116070"/>
            <a:ext cx="5314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73317" y="6116070"/>
            <a:ext cx="4134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910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  <p:sldLayoutId id="2147483793" r:id="rId12"/>
    <p:sldLayoutId id="2147483794" r:id="rId13"/>
    <p:sldLayoutId id="2147483795" r:id="rId14"/>
    <p:sldLayoutId id="2147483796" r:id="rId15"/>
    <p:sldLayoutId id="2147483797" r:id="rId16"/>
    <p:sldLayoutId id="2147483798" r:id="rId17"/>
    <p:sldLayoutId id="2147483799" r:id="rId18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13109" y="1"/>
            <a:ext cx="1827610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3234" y="685801"/>
            <a:ext cx="7514035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233" y="2667000"/>
            <a:ext cx="7514035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9492" y="5883276"/>
            <a:ext cx="857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46CE7D5-CF57-46EF-B807-FDD0502418D4}" type="datetimeFigureOut">
              <a:rPr lang="en-US" smtClean="0"/>
              <a:t>12/11/2015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29210" y="5883276"/>
            <a:ext cx="53131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13893" y="5883276"/>
            <a:ext cx="413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914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  <p:sldLayoutId id="2147483808" r:id="rId8"/>
    <p:sldLayoutId id="2147483809" r:id="rId9"/>
    <p:sldLayoutId id="2147483810" r:id="rId10"/>
    <p:sldLayoutId id="2147483811" r:id="rId11"/>
    <p:sldLayoutId id="2147483812" r:id="rId12"/>
    <p:sldLayoutId id="2147483813" r:id="rId13"/>
    <p:sldLayoutId id="2147483814" r:id="rId14"/>
    <p:sldLayoutId id="2147483815" r:id="rId15"/>
    <p:sldLayoutId id="2147483816" r:id="rId16"/>
    <p:sldLayoutId id="214748381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6.emf"/><Relationship Id="rId5" Type="http://schemas.openxmlformats.org/officeDocument/2006/relationships/package" Target="../embeddings/Microsoft_Visio_Drawing3333.vsdx"/><Relationship Id="rId4" Type="http://schemas.openxmlformats.org/officeDocument/2006/relationships/oleObject" Target="../embeddings/oleObject3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0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1.w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2.emf"/><Relationship Id="rId5" Type="http://schemas.openxmlformats.org/officeDocument/2006/relationships/package" Target="../embeddings/Microsoft_Visio_Drawing4444.vsdx"/><Relationship Id="rId4" Type="http://schemas.openxmlformats.org/officeDocument/2006/relationships/oleObject" Target="../embeddings/oleObject6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27.emf"/><Relationship Id="rId4" Type="http://schemas.openxmlformats.org/officeDocument/2006/relationships/package" Target="../embeddings/Microsoft_Visio_Drawing5555.vsdx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8.emf"/><Relationship Id="rId5" Type="http://schemas.openxmlformats.org/officeDocument/2006/relationships/package" Target="../embeddings/Microsoft_Visio_Drawing6666.vsdx"/><Relationship Id="rId4" Type="http://schemas.openxmlformats.org/officeDocument/2006/relationships/oleObject" Target="../embeddings/oleObject8.bin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29.emf"/><Relationship Id="rId4" Type="http://schemas.openxmlformats.org/officeDocument/2006/relationships/package" Target="../embeddings/Microsoft_Visio_Drawing7777.vsdx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2.emf"/><Relationship Id="rId5" Type="http://schemas.openxmlformats.org/officeDocument/2006/relationships/package" Target="../embeddings/Microsoft_Visio_Drawing8888.vsdx"/><Relationship Id="rId4" Type="http://schemas.openxmlformats.org/officeDocument/2006/relationships/oleObject" Target="../embeddings/oleObject10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40.emf"/><Relationship Id="rId5" Type="http://schemas.openxmlformats.org/officeDocument/2006/relationships/package" Target="../embeddings/Microsoft_Visio_Drawing9999.vsdx"/><Relationship Id="rId4" Type="http://schemas.openxmlformats.org/officeDocument/2006/relationships/oleObject" Target="../embeddings/oleObject11.bin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5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53.emf"/><Relationship Id="rId5" Type="http://schemas.openxmlformats.org/officeDocument/2006/relationships/package" Target="../embeddings/Microsoft_Visio_Drawing10101010.vsdx"/><Relationship Id="rId4" Type="http://schemas.openxmlformats.org/officeDocument/2006/relationships/oleObject" Target="../embeddings/oleObject12.bin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emf"/><Relationship Id="rId5" Type="http://schemas.openxmlformats.org/officeDocument/2006/relationships/package" Target="../embeddings/Microsoft_Visio_Drawing1111.vsdx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1.emf"/><Relationship Id="rId5" Type="http://schemas.openxmlformats.org/officeDocument/2006/relationships/package" Target="../embeddings/Microsoft_Visio_Drawing2222.vsdx"/><Relationship Id="rId4" Type="http://schemas.openxmlformats.org/officeDocument/2006/relationships/oleObject" Target="../embeddings/oleObject2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38068" y="4669272"/>
            <a:ext cx="7727850" cy="1084912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en-US" sz="6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usicnet" panose="00000400000000000000" pitchFamily="2" charset="0"/>
                <a:ea typeface="Adobe Myungjo Std M" panose="02020600000000000000" pitchFamily="18" charset="-128"/>
              </a:rPr>
              <a:t>THE BEER GRID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8068" y="5639884"/>
            <a:ext cx="92327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TEAM 13:</a:t>
            </a:r>
            <a:endParaRPr lang="en-US" sz="2400" dirty="0">
              <a:latin typeface="Calibri" panose="020F0502020204030204" pitchFamily="34" charset="0"/>
            </a:endParaRPr>
          </a:p>
          <a:p>
            <a:r>
              <a:rPr lang="en-US" sz="2000" dirty="0">
                <a:latin typeface="+mj-lt"/>
              </a:rPr>
              <a:t>Edgar Alastre (EE) | Jonathan Chang (</a:t>
            </a:r>
            <a:r>
              <a:rPr lang="en-US" sz="2000" dirty="0" err="1">
                <a:latin typeface="+mj-lt"/>
              </a:rPr>
              <a:t>CpE</a:t>
            </a:r>
            <a:r>
              <a:rPr lang="en-US" sz="2000" dirty="0">
                <a:latin typeface="+mj-lt"/>
              </a:rPr>
              <a:t>) | Colton Myers (EE) | Ashish </a:t>
            </a:r>
            <a:r>
              <a:rPr lang="en-US" sz="2000" dirty="0" err="1">
                <a:latin typeface="+mj-lt"/>
              </a:rPr>
              <a:t>Naik</a:t>
            </a:r>
            <a:r>
              <a:rPr lang="en-US" sz="2000" dirty="0">
                <a:latin typeface="+mj-lt"/>
              </a:rPr>
              <a:t> (</a:t>
            </a:r>
            <a:r>
              <a:rPr lang="en-US" sz="2000" dirty="0" err="1">
                <a:latin typeface="+mj-lt"/>
              </a:rPr>
              <a:t>CpE</a:t>
            </a:r>
            <a:r>
              <a:rPr lang="en-US" sz="1600" dirty="0">
                <a:latin typeface="+mj-lt"/>
              </a:rPr>
              <a:t>)</a:t>
            </a:r>
            <a:endParaRPr lang="en-US" sz="16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3043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/>
          </p:cNvSpPr>
          <p:nvPr/>
        </p:nvSpPr>
        <p:spPr>
          <a:xfrm>
            <a:off x="218617" y="237342"/>
            <a:ext cx="7514035" cy="131444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sz="4800" dirty="0" smtClean="0">
                <a:latin typeface="Musicnet" panose="00000400000000000000" pitchFamily="2" charset="0"/>
                <a:cs typeface="Aharoni" panose="02010803020104030203" pitchFamily="2" charset="-79"/>
              </a:rPr>
              <a:t>ide</a:t>
            </a:r>
            <a:endParaRPr lang="en-US" dirty="0">
              <a:latin typeface="Musicnet" panose="00000400000000000000" pitchFamily="2" charset="0"/>
              <a:cs typeface="Aharoni" panose="02010803020104030203" pitchFamily="2" charset="-79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551126" y="4168623"/>
            <a:ext cx="70848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Well received interface design</a:t>
            </a: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Specifically designed for Arduino experiment boards</a:t>
            </a:r>
            <a:endParaRPr 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126" y="1551791"/>
            <a:ext cx="5478925" cy="1717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0715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/>
          <p:nvPr/>
        </p:nvSpPr>
        <p:spPr>
          <a:xfrm>
            <a:off x="1727548" y="1347677"/>
            <a:ext cx="6068291" cy="4905016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-747125" y="445481"/>
            <a:ext cx="7514035" cy="1314449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800" dirty="0" smtClean="0">
                <a:solidFill>
                  <a:prstClr val="black"/>
                </a:solidFill>
                <a:latin typeface="Musicnet" panose="00000400000000000000" pitchFamily="2" charset="0"/>
                <a:cs typeface="Aharoni" panose="02010803020104030203" pitchFamily="2" charset="-79"/>
              </a:rPr>
              <a:t>The LED Array</a:t>
            </a:r>
            <a:endParaRPr lang="en-US" dirty="0">
              <a:solidFill>
                <a:prstClr val="black"/>
              </a:solidFill>
              <a:latin typeface="Musicnet" panose="00000400000000000000" pitchFamily="2" charset="0"/>
              <a:cs typeface="Aharoni" panose="02010803020104030203" pitchFamily="2" charset="-79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2587679"/>
              </p:ext>
            </p:extLst>
          </p:nvPr>
        </p:nvGraphicFramePr>
        <p:xfrm>
          <a:off x="1803173" y="1637371"/>
          <a:ext cx="5992666" cy="43789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69" name="Visio" r:id="rId5" imgW="7534350" imgH="5505540" progId="Visio.Drawing.15">
                  <p:embed/>
                </p:oleObj>
              </mc:Choice>
              <mc:Fallback>
                <p:oleObj name="Visio" r:id="rId5" imgW="7534350" imgH="5505540" progId="Visio.Drawing.15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803173" y="1637371"/>
                        <a:ext cx="5992666" cy="43789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03480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438" y="-118617"/>
            <a:ext cx="9130055" cy="1981200"/>
          </a:xfrm>
        </p:spPr>
        <p:txBody>
          <a:bodyPr/>
          <a:lstStyle/>
          <a:p>
            <a:pPr algn="l"/>
            <a:r>
              <a:rPr lang="en-US" dirty="0">
                <a:latin typeface="Musicnet"/>
              </a:rPr>
              <a:t>LED Array </a:t>
            </a:r>
            <a:r>
              <a:rPr lang="en-US" dirty="0" smtClean="0">
                <a:latin typeface="Musicnet"/>
              </a:rPr>
              <a:t>DESIGN DETAILS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9438" y="1400918"/>
            <a:ext cx="787908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Microcontroller only has limited amount of input/outputs pins.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Impossible to drive 80 RGB LEDs without the need of a multiplex or IC.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129738" y="2380882"/>
            <a:ext cx="12971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Solutions: </a:t>
            </a:r>
            <a:endParaRPr 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129738" y="2842547"/>
            <a:ext cx="912583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Multiplexing or Charlieplexing – Requires extensive and precise wiring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Shift Register – Requires extensive amount of resistors given high amount of LEDs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ED826"/>
                </a:solidFill>
              </a:rPr>
              <a:t>LED Driver – Integrated Circuit specialized in Driving tons  of LEDs</a:t>
            </a:r>
            <a:endParaRPr lang="en-US" sz="2000" dirty="0">
              <a:solidFill>
                <a:srgbClr val="0ED826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9" t="30358" r="4589" b="28864"/>
          <a:stretch/>
        </p:blipFill>
        <p:spPr>
          <a:xfrm>
            <a:off x="2468797" y="4838174"/>
            <a:ext cx="3338819" cy="998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850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739" y="143659"/>
            <a:ext cx="7455285" cy="1205344"/>
          </a:xfrm>
        </p:spPr>
        <p:txBody>
          <a:bodyPr>
            <a:normAutofit/>
          </a:bodyPr>
          <a:lstStyle/>
          <a:p>
            <a:pPr algn="l"/>
            <a:r>
              <a:rPr lang="en-US" sz="4800" dirty="0" smtClean="0">
                <a:latin typeface="Musicnet"/>
              </a:rPr>
              <a:t>LED </a:t>
            </a:r>
            <a:r>
              <a:rPr lang="en-US" sz="4800" dirty="0">
                <a:latin typeface="Musicnet"/>
              </a:rPr>
              <a:t>Driver</a:t>
            </a:r>
            <a:endParaRPr lang="en-US" sz="4800" dirty="0"/>
          </a:p>
        </p:txBody>
      </p:sp>
      <p:sp>
        <p:nvSpPr>
          <p:cNvPr id="5" name="TextBox 4"/>
          <p:cNvSpPr txBox="1"/>
          <p:nvPr/>
        </p:nvSpPr>
        <p:spPr>
          <a:xfrm>
            <a:off x="268739" y="1162870"/>
            <a:ext cx="44665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TLC 5940 From Texas Instruments</a:t>
            </a:r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5059" y="2289219"/>
            <a:ext cx="1968941" cy="293483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268739" y="2009819"/>
            <a:ext cx="6675225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16 Output channels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Effectively drive 5 RGB LEDS per TLC5940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12 bit (4096 Steps) Grayscale PWM Control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Higher color resolution than PWM included in MCU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Drive Capability </a:t>
            </a:r>
            <a:r>
              <a:rPr lang="en-US" b="1" dirty="0" smtClean="0"/>
              <a:t>(Constant-Current Sink)</a:t>
            </a:r>
            <a:r>
              <a:rPr lang="en-US" dirty="0" smtClean="0"/>
              <a:t> 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 smtClean="0"/>
              <a:t>Allows us to have fewer electronic components per LED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Serial Data Interface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Requires SPI to fully control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30 </a:t>
            </a:r>
            <a:r>
              <a:rPr lang="en-US" dirty="0" err="1" smtClean="0"/>
              <a:t>Mhz</a:t>
            </a:r>
            <a:r>
              <a:rPr lang="en-US" dirty="0" smtClean="0"/>
              <a:t> Data Rate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Useful when having lots of RGB LEDs -&gt; Our Case.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Can be configured in Cascade mode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Essential for our project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3703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68739" y="143659"/>
            <a:ext cx="7455285" cy="1205344"/>
          </a:xfrm>
        </p:spPr>
        <p:txBody>
          <a:bodyPr>
            <a:normAutofit/>
          </a:bodyPr>
          <a:lstStyle/>
          <a:p>
            <a:pPr algn="l"/>
            <a:r>
              <a:rPr lang="en-US" sz="4800" dirty="0" smtClean="0">
                <a:latin typeface="Musicnet"/>
              </a:rPr>
              <a:t>LED </a:t>
            </a:r>
            <a:r>
              <a:rPr lang="en-US" sz="4800" dirty="0">
                <a:latin typeface="Musicnet"/>
              </a:rPr>
              <a:t>Driver</a:t>
            </a:r>
            <a:endParaRPr lang="en-US" sz="4800" dirty="0"/>
          </a:p>
        </p:txBody>
      </p:sp>
      <p:sp>
        <p:nvSpPr>
          <p:cNvPr id="5" name="TextBox 4"/>
          <p:cNvSpPr txBox="1"/>
          <p:nvPr/>
        </p:nvSpPr>
        <p:spPr>
          <a:xfrm>
            <a:off x="268739" y="1162870"/>
            <a:ext cx="44665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TLC 5940 From Texas Instruments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9553" y="2787029"/>
            <a:ext cx="1968941" cy="293483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268739" y="1721883"/>
            <a:ext cx="59955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Design Constraints by Choice: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Can only use Common anode RGB LEDs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5mm Common anode RGB LED 20mA of max current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pic>
        <p:nvPicPr>
          <p:cNvPr id="41986" name="Picture 2" descr="http://eeenthusiast.com/wp-content/uploads/2015/03/rg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155" y="3019560"/>
            <a:ext cx="5238750" cy="246977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0951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68739" y="381700"/>
            <a:ext cx="7455285" cy="1205344"/>
          </a:xfrm>
        </p:spPr>
        <p:txBody>
          <a:bodyPr/>
          <a:lstStyle/>
          <a:p>
            <a:pPr algn="l"/>
            <a:r>
              <a:rPr lang="en-US" dirty="0" smtClean="0">
                <a:latin typeface="Musicnet"/>
              </a:rPr>
              <a:t>LED Driver schematic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5737487"/>
              </p:ext>
            </p:extLst>
          </p:nvPr>
        </p:nvGraphicFramePr>
        <p:xfrm>
          <a:off x="1248877" y="1423107"/>
          <a:ext cx="5495007" cy="4758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89" name="Image" r:id="rId3" imgW="9663480" imgH="8368200" progId="Photoshop.Image.13">
                  <p:embed/>
                </p:oleObj>
              </mc:Choice>
              <mc:Fallback>
                <p:oleObj name="Image" r:id="rId3" imgW="9663480" imgH="8368200" progId="Photoshop.Image.13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48877" y="1423107"/>
                        <a:ext cx="5495007" cy="4758488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24100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2829334"/>
              </p:ext>
            </p:extLst>
          </p:nvPr>
        </p:nvGraphicFramePr>
        <p:xfrm>
          <a:off x="3170211" y="1397831"/>
          <a:ext cx="3608096" cy="4822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13" name="Image" r:id="rId3" imgW="6488640" imgH="8672760" progId="Photoshop.Image.13">
                  <p:embed/>
                </p:oleObj>
              </mc:Choice>
              <mc:Fallback>
                <p:oleObj name="Image" r:id="rId3" imgW="6488640" imgH="8672760" progId="Photoshop.Image.13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170211" y="1397831"/>
                        <a:ext cx="3608096" cy="4822563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10684" y="377045"/>
            <a:ext cx="7455285" cy="1205344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latin typeface="Musicnet"/>
              </a:rPr>
              <a:t>LED Driver schematic</a:t>
            </a:r>
            <a:br>
              <a:rPr lang="en-US" dirty="0" smtClean="0">
                <a:latin typeface="Musicnet"/>
              </a:rPr>
            </a:br>
            <a:r>
              <a:rPr lang="en-US" dirty="0" smtClean="0">
                <a:latin typeface="Musicnet"/>
              </a:rPr>
              <a:t>Cascaded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0052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0533" y="292100"/>
            <a:ext cx="7704667" cy="1981200"/>
          </a:xfrm>
        </p:spPr>
        <p:txBody>
          <a:bodyPr/>
          <a:lstStyle/>
          <a:p>
            <a:pPr algn="l"/>
            <a:r>
              <a:rPr lang="en-US" dirty="0">
                <a:latin typeface="Musicnet"/>
              </a:rPr>
              <a:t>LED Array Program Structure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0533" y="1955800"/>
            <a:ext cx="3577166" cy="4114800"/>
          </a:xfrm>
        </p:spPr>
        <p:txBody>
          <a:bodyPr>
            <a:normAutofit/>
          </a:bodyPr>
          <a:lstStyle/>
          <a:p>
            <a:r>
              <a:rPr lang="en-US" dirty="0">
                <a:latin typeface="Corbel"/>
              </a:rPr>
              <a:t>Pixel Nodes</a:t>
            </a:r>
            <a:endParaRPr lang="en-US" dirty="0">
              <a:latin typeface="Arial Black" panose="020B0A04020102020204" pitchFamily="34" charset="0"/>
            </a:endParaRPr>
          </a:p>
          <a:p>
            <a:pPr lvl="1"/>
            <a:r>
              <a:rPr lang="en-US" sz="2400" dirty="0">
                <a:latin typeface="Corbel"/>
              </a:rPr>
              <a:t>One per pixel </a:t>
            </a:r>
            <a:r>
              <a:rPr lang="en-US" sz="2400" dirty="0" smtClean="0">
                <a:latin typeface="Corbel"/>
              </a:rPr>
              <a:t>(80)</a:t>
            </a:r>
          </a:p>
          <a:p>
            <a:pPr lvl="1"/>
            <a:r>
              <a:rPr lang="en-US" sz="2400" dirty="0" smtClean="0">
                <a:latin typeface="Corbel"/>
              </a:rPr>
              <a:t>Arranged as a matrix</a:t>
            </a:r>
            <a:endParaRPr lang="en-US" dirty="0">
              <a:latin typeface="Arial Black" panose="020B0A04020102020204" pitchFamily="34" charset="0"/>
            </a:endParaRPr>
          </a:p>
          <a:p>
            <a:pPr lvl="1"/>
            <a:r>
              <a:rPr lang="en-US" sz="2400" dirty="0">
                <a:latin typeface="Corbel"/>
              </a:rPr>
              <a:t>Holds current state information</a:t>
            </a:r>
            <a:endParaRPr lang="en-US" dirty="0">
              <a:latin typeface="Arial Black" panose="020B0A04020102020204" pitchFamily="34" charset="0"/>
            </a:endParaRPr>
          </a:p>
          <a:p>
            <a:pPr lvl="1"/>
            <a:r>
              <a:rPr lang="en-US" sz="2400" dirty="0">
                <a:latin typeface="Corbel"/>
              </a:rPr>
              <a:t>Used to coordinate pixel reactions</a:t>
            </a:r>
            <a:endParaRPr lang="en-US" dirty="0">
              <a:latin typeface="Arial Black" panose="020B0A04020102020204" pitchFamily="34" charset="0"/>
            </a:endParaRPr>
          </a:p>
          <a:p>
            <a:endParaRPr lang="en-US" dirty="0">
              <a:latin typeface="Arial Black" panose="020B0A04020102020204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8625882"/>
              </p:ext>
            </p:extLst>
          </p:nvPr>
        </p:nvGraphicFramePr>
        <p:xfrm>
          <a:off x="4935069" y="1955799"/>
          <a:ext cx="3388659" cy="38936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88659"/>
              </a:tblGrid>
              <a:tr h="685638"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LedNode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208033"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idNumber</a:t>
                      </a:r>
                      <a:endParaRPr lang="en-US" sz="2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current</a:t>
                      </a:r>
                    </a:p>
                    <a:p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blinking</a:t>
                      </a:r>
                    </a:p>
                    <a:p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off</a:t>
                      </a:r>
                    </a:p>
                    <a:p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*north</a:t>
                      </a:r>
                    </a:p>
                    <a:p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*east</a:t>
                      </a:r>
                    </a:p>
                    <a:p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*south</a:t>
                      </a:r>
                    </a:p>
                    <a:p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*west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4864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153" y="457201"/>
            <a:ext cx="8471647" cy="1981200"/>
          </a:xfrm>
        </p:spPr>
        <p:txBody>
          <a:bodyPr/>
          <a:lstStyle/>
          <a:p>
            <a:pPr algn="l"/>
            <a:r>
              <a:rPr lang="en-US" dirty="0">
                <a:solidFill>
                  <a:prstClr val="black"/>
                </a:solidFill>
                <a:latin typeface="Musicnet"/>
              </a:rPr>
              <a:t>LED Array Program </a:t>
            </a:r>
            <a:r>
              <a:rPr lang="en-US">
                <a:solidFill>
                  <a:prstClr val="black"/>
                </a:solidFill>
                <a:latin typeface="Musicnet"/>
              </a:rPr>
              <a:t>Structure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2025" y="1838511"/>
            <a:ext cx="7704666" cy="1917700"/>
          </a:xfrm>
        </p:spPr>
        <p:txBody>
          <a:bodyPr numCol="2">
            <a:normAutofit lnSpcReduction="10000"/>
          </a:bodyPr>
          <a:lstStyle/>
          <a:p>
            <a:pPr lvl="0">
              <a:buClr>
                <a:srgbClr val="8BB434">
                  <a:lumMod val="75000"/>
                </a:srgbClr>
              </a:buClr>
            </a:pPr>
            <a:r>
              <a:rPr lang="en-US" dirty="0">
                <a:solidFill>
                  <a:prstClr val="black"/>
                </a:solidFill>
                <a:latin typeface="Corbel"/>
              </a:rPr>
              <a:t>Pattern Programming</a:t>
            </a:r>
            <a:endParaRPr lang="en-US" dirty="0">
              <a:solidFill>
                <a:prstClr val="black"/>
              </a:solidFill>
              <a:latin typeface="Arial Black" panose="020B0A04020102020204" pitchFamily="34" charset="0"/>
            </a:endParaRPr>
          </a:p>
          <a:p>
            <a:pPr lvl="1">
              <a:buClr>
                <a:srgbClr val="8BB434">
                  <a:lumMod val="75000"/>
                </a:srgbClr>
              </a:buClr>
            </a:pPr>
            <a:r>
              <a:rPr lang="en-US" sz="2400" dirty="0">
                <a:solidFill>
                  <a:prstClr val="black"/>
                </a:solidFill>
                <a:latin typeface="Corbel"/>
              </a:rPr>
              <a:t>Cascade effect</a:t>
            </a:r>
            <a:endParaRPr lang="en-US" dirty="0">
              <a:solidFill>
                <a:prstClr val="black"/>
              </a:solidFill>
              <a:latin typeface="Arial Black" panose="020B0A04020102020204" pitchFamily="34" charset="0"/>
            </a:endParaRPr>
          </a:p>
          <a:p>
            <a:pPr lvl="1">
              <a:buClr>
                <a:srgbClr val="8BB434">
                  <a:lumMod val="75000"/>
                </a:srgbClr>
              </a:buClr>
            </a:pPr>
            <a:r>
              <a:rPr lang="en-US" sz="2400" dirty="0">
                <a:solidFill>
                  <a:prstClr val="black"/>
                </a:solidFill>
                <a:latin typeface="Corbel"/>
              </a:rPr>
              <a:t>Blinking effect</a:t>
            </a:r>
            <a:endParaRPr lang="en-US" dirty="0">
              <a:solidFill>
                <a:prstClr val="black"/>
              </a:solidFill>
              <a:latin typeface="Arial Black" panose="020B0A04020102020204" pitchFamily="34" charset="0"/>
            </a:endParaRPr>
          </a:p>
          <a:p>
            <a:pPr lvl="1">
              <a:buClr>
                <a:srgbClr val="8BB434">
                  <a:lumMod val="75000"/>
                </a:srgbClr>
              </a:buClr>
            </a:pPr>
            <a:endParaRPr lang="en-US" sz="2400" dirty="0">
              <a:solidFill>
                <a:prstClr val="black"/>
              </a:solidFill>
              <a:latin typeface="Musicnet"/>
            </a:endParaRPr>
          </a:p>
          <a:p>
            <a:pPr lvl="1">
              <a:buClr>
                <a:srgbClr val="8BB434">
                  <a:lumMod val="75000"/>
                </a:srgbClr>
              </a:buClr>
            </a:pPr>
            <a:endParaRPr lang="en-US" sz="2400" dirty="0">
              <a:solidFill>
                <a:prstClr val="black"/>
              </a:solidFill>
              <a:latin typeface="Musicnet"/>
            </a:endParaRPr>
          </a:p>
          <a:p>
            <a:pPr lvl="1">
              <a:buClr>
                <a:srgbClr val="8BB434">
                  <a:lumMod val="75000"/>
                </a:srgbClr>
              </a:buClr>
            </a:pPr>
            <a:r>
              <a:rPr lang="en-US" sz="2400" dirty="0">
                <a:solidFill>
                  <a:prstClr val="black"/>
                </a:solidFill>
                <a:latin typeface="Corbel"/>
              </a:rPr>
              <a:t>Color Fade</a:t>
            </a:r>
            <a:endParaRPr lang="en-US" dirty="0">
              <a:solidFill>
                <a:prstClr val="black"/>
              </a:solidFill>
              <a:latin typeface="Arial Black" panose="020B0A04020102020204" pitchFamily="34" charset="0"/>
            </a:endParaRPr>
          </a:p>
          <a:p>
            <a:pPr lvl="1">
              <a:buClr>
                <a:srgbClr val="8BB434">
                  <a:lumMod val="75000"/>
                </a:srgbClr>
              </a:buClr>
            </a:pPr>
            <a:r>
              <a:rPr lang="en-US" sz="2400" dirty="0">
                <a:solidFill>
                  <a:prstClr val="black"/>
                </a:solidFill>
                <a:latin typeface="Corbel"/>
              </a:rPr>
              <a:t>Color Vanish</a:t>
            </a:r>
            <a:endParaRPr lang="en-US" dirty="0">
              <a:solidFill>
                <a:prstClr val="black"/>
              </a:solidFill>
              <a:latin typeface="Arial Black" panose="020B0A04020102020204" pitchFamily="34" charset="0"/>
            </a:endParaRPr>
          </a:p>
          <a:p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8593471"/>
              </p:ext>
            </p:extLst>
          </p:nvPr>
        </p:nvGraphicFramePr>
        <p:xfrm>
          <a:off x="5190564" y="3617259"/>
          <a:ext cx="1855694" cy="27745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5694"/>
              </a:tblGrid>
              <a:tr h="488576"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LedNode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026297">
                <a:tc>
                  <a:txBody>
                    <a:bodyPr/>
                    <a:lstStyle/>
                    <a:p>
                      <a:r>
                        <a:rPr lang="en-US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idNumber</a:t>
                      </a:r>
                      <a:endParaRPr lang="en-US" sz="1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current</a:t>
                      </a:r>
                    </a:p>
                    <a:p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blinking</a:t>
                      </a:r>
                    </a:p>
                    <a:p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off</a:t>
                      </a:r>
                    </a:p>
                    <a:p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*north</a:t>
                      </a:r>
                    </a:p>
                    <a:p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*east</a:t>
                      </a:r>
                    </a:p>
                    <a:p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*south</a:t>
                      </a:r>
                    </a:p>
                    <a:p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*west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1115892" y="4496547"/>
            <a:ext cx="2191657" cy="101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Pattern Class</a:t>
            </a:r>
            <a:endParaRPr lang="en-US" dirty="0"/>
          </a:p>
        </p:txBody>
      </p:sp>
      <p:cxnSp>
        <p:nvCxnSpPr>
          <p:cNvPr id="8" name="Straight Arrow Connector 7"/>
          <p:cNvCxnSpPr>
            <a:stCxn id="7" idx="3"/>
          </p:cNvCxnSpPr>
          <p:nvPr/>
        </p:nvCxnSpPr>
        <p:spPr>
          <a:xfrm flipV="1">
            <a:off x="3307549" y="3913094"/>
            <a:ext cx="1883015" cy="1091453"/>
          </a:xfrm>
          <a:prstGeom prst="straightConnector1">
            <a:avLst/>
          </a:prstGeom>
          <a:ln w="381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6196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/>
          <p:nvPr/>
        </p:nvSpPr>
        <p:spPr>
          <a:xfrm>
            <a:off x="1727548" y="1347677"/>
            <a:ext cx="6068291" cy="4905016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0" y="431833"/>
            <a:ext cx="7514035" cy="1314449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800" dirty="0" smtClean="0">
                <a:solidFill>
                  <a:prstClr val="black"/>
                </a:solidFill>
                <a:latin typeface="Musicnet" panose="00000400000000000000" pitchFamily="2" charset="0"/>
                <a:cs typeface="Aharoni" panose="02010803020104030203" pitchFamily="2" charset="-79"/>
              </a:rPr>
              <a:t>The Sensor Array</a:t>
            </a:r>
            <a:endParaRPr lang="en-US" dirty="0">
              <a:solidFill>
                <a:prstClr val="black"/>
              </a:solidFill>
              <a:latin typeface="Musicnet" panose="00000400000000000000" pitchFamily="2" charset="0"/>
              <a:cs typeface="Aharoni" panose="02010803020104030203" pitchFamily="2" charset="-79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2005712"/>
              </p:ext>
            </p:extLst>
          </p:nvPr>
        </p:nvGraphicFramePr>
        <p:xfrm>
          <a:off x="1744559" y="1589287"/>
          <a:ext cx="6051280" cy="44217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85" name="Visio" r:id="rId5" imgW="7534350" imgH="5505540" progId="Visio.Drawing.15">
                  <p:embed/>
                </p:oleObj>
              </mc:Choice>
              <mc:Fallback>
                <p:oleObj name="Visio" r:id="rId5" imgW="7534350" imgH="5505540" progId="Visio.Drawing.15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44559" y="1589287"/>
                        <a:ext cx="6051280" cy="44217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65892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596" y="256613"/>
            <a:ext cx="7514035" cy="1314449"/>
          </a:xfrm>
        </p:spPr>
        <p:txBody>
          <a:bodyPr>
            <a:normAutofit/>
          </a:bodyPr>
          <a:lstStyle/>
          <a:p>
            <a:pPr algn="l"/>
            <a:r>
              <a:rPr lang="en-US" sz="4800" dirty="0">
                <a:latin typeface="Musicnet" panose="00000400000000000000" pitchFamily="2" charset="0"/>
              </a:rPr>
              <a:t>Motivation</a:t>
            </a:r>
            <a:endParaRPr lang="en-US" sz="4050" dirty="0"/>
          </a:p>
        </p:txBody>
      </p:sp>
      <p:sp>
        <p:nvSpPr>
          <p:cNvPr id="4" name="TextBox 3"/>
          <p:cNvSpPr txBox="1"/>
          <p:nvPr/>
        </p:nvSpPr>
        <p:spPr>
          <a:xfrm>
            <a:off x="203596" y="1331668"/>
            <a:ext cx="7329813" cy="28854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2400" dirty="0">
                <a:latin typeface="Corbel" charset="0"/>
              </a:rPr>
              <a:t>Today's devices are </a:t>
            </a:r>
            <a:r>
              <a:rPr lang="en-US" sz="2400">
                <a:latin typeface="Corbel" charset="0"/>
              </a:rPr>
              <a:t>getting “ </a:t>
            </a:r>
            <a:r>
              <a:rPr lang="en-US" sz="2400" smtClean="0">
                <a:latin typeface="Corbel" charset="0"/>
              </a:rPr>
              <a:t>smarter</a:t>
            </a:r>
            <a:r>
              <a:rPr lang="en-US" sz="2400" dirty="0">
                <a:latin typeface="Corbel" charset="0"/>
              </a:rPr>
              <a:t>”</a:t>
            </a:r>
            <a:r>
              <a:rPr lang="en-US" sz="2400">
                <a:latin typeface="Corbel" charset="0"/>
              </a:rPr>
              <a:t> (Devices Interact). </a:t>
            </a:r>
            <a:endParaRPr lang="en-US" sz="2100" dirty="0">
              <a:latin typeface="Corbel" charset="0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2400" dirty="0"/>
              <a:t>Beer</a:t>
            </a:r>
            <a:r>
              <a:rPr lang="en-US" sz="2400"/>
              <a:t> Pong most popular game in social </a:t>
            </a:r>
            <a:r>
              <a:rPr lang="en-US" sz="2400" smtClean="0"/>
              <a:t>gatherings.</a:t>
            </a:r>
            <a:endParaRPr lang="en-US" sz="2100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2400" dirty="0"/>
              <a:t>Modernize</a:t>
            </a:r>
            <a:r>
              <a:rPr lang="en-US" sz="2400"/>
              <a:t> Beer </a:t>
            </a:r>
            <a:r>
              <a:rPr lang="en-US" sz="2400" smtClean="0"/>
              <a:t>Pong.</a:t>
            </a:r>
            <a:endParaRPr lang="en-US" sz="2100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2400" dirty="0"/>
              <a:t>Improve experience with </a:t>
            </a:r>
            <a:r>
              <a:rPr lang="en-US" sz="2400"/>
              <a:t>embedded systems</a:t>
            </a:r>
            <a:r>
              <a:rPr lang="en-US" sz="2400" dirty="0"/>
              <a:t>.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2400"/>
              <a:t>Fun but challenging Senior Design project.</a:t>
            </a:r>
            <a:endParaRPr lang="en-US" sz="2400" dirty="0"/>
          </a:p>
          <a:p>
            <a:endParaRPr lang="en-US" sz="2400" dirty="0"/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US" sz="1350" dirty="0"/>
          </a:p>
        </p:txBody>
      </p:sp>
      <p:pic>
        <p:nvPicPr>
          <p:cNvPr id="9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9527" y="4096014"/>
            <a:ext cx="2036256" cy="1272660"/>
          </a:xfrm>
          <a:prstGeom prst="rect">
            <a:avLst/>
          </a:prstGeom>
        </p:spPr>
      </p:pic>
      <p:pic>
        <p:nvPicPr>
          <p:cNvPr id="6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4288" y="4202678"/>
            <a:ext cx="1046451" cy="1059331"/>
          </a:xfrm>
          <a:prstGeom prst="rect">
            <a:avLst/>
          </a:prstGeom>
        </p:spPr>
      </p:pic>
      <p:pic>
        <p:nvPicPr>
          <p:cNvPr id="8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4288" y="4989878"/>
            <a:ext cx="1961262" cy="479458"/>
          </a:xfrm>
          <a:prstGeom prst="rect">
            <a:avLst/>
          </a:prstGeom>
        </p:spPr>
      </p:pic>
      <p:pic>
        <p:nvPicPr>
          <p:cNvPr id="10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461" y="3715540"/>
            <a:ext cx="2787367" cy="2071014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2261238" y="5360250"/>
            <a:ext cx="7514035" cy="131444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sz="7200" dirty="0" smtClean="0"/>
              <a:t>=</a:t>
            </a:r>
            <a:r>
              <a:rPr lang="en-US" sz="4800" dirty="0" smtClean="0"/>
              <a:t> </a:t>
            </a:r>
            <a:r>
              <a:rPr lang="en-US" sz="4800" dirty="0" smtClean="0">
                <a:latin typeface="Musicnet" panose="00000400000000000000" pitchFamily="2" charset="0"/>
              </a:rPr>
              <a:t>Beer GRID</a:t>
            </a:r>
            <a:endParaRPr lang="en-US" sz="4800" dirty="0">
              <a:latin typeface="Musicnet" panose="00000400000000000000" pitchFamily="2" charset="0"/>
            </a:endParaRPr>
          </a:p>
        </p:txBody>
      </p:sp>
      <p:sp>
        <p:nvSpPr>
          <p:cNvPr id="12" name="Rectangle 14"/>
          <p:cNvSpPr/>
          <p:nvPr/>
        </p:nvSpPr>
        <p:spPr>
          <a:xfrm>
            <a:off x="3960613" y="4110800"/>
            <a:ext cx="65755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dirty="0" smtClean="0"/>
              <a:t>+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4120867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00" y="63500"/>
            <a:ext cx="9783234" cy="1981200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latin typeface="Musicnet"/>
              </a:rPr>
              <a:t>Sensor </a:t>
            </a:r>
            <a:r>
              <a:rPr lang="en-US" smtClean="0">
                <a:latin typeface="Musicnet"/>
              </a:rPr>
              <a:t>Array design </a:t>
            </a:r>
            <a:r>
              <a:rPr lang="en-US" dirty="0" smtClean="0">
                <a:latin typeface="Musicnet"/>
              </a:rPr>
              <a:t>details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200" y="3453368"/>
            <a:ext cx="7704666" cy="283163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  <a:latin typeface="+mj-lt"/>
              </a:rPr>
              <a:t>74HC165 Shift Registers</a:t>
            </a:r>
            <a:r>
              <a:rPr lang="en-US" dirty="0">
                <a:solidFill>
                  <a:srgbClr val="0ED826"/>
                </a:solidFill>
                <a:latin typeface="+mj-lt"/>
              </a:rPr>
              <a:t> </a:t>
            </a:r>
          </a:p>
          <a:p>
            <a:pPr marL="0" indent="0">
              <a:buNone/>
            </a:pPr>
            <a:endParaRPr lang="en-US" dirty="0">
              <a:solidFill>
                <a:srgbClr val="0ED826"/>
              </a:solidFill>
              <a:latin typeface="+mj-lt"/>
            </a:endParaRPr>
          </a:p>
          <a:p>
            <a:r>
              <a:rPr lang="en-US" dirty="0">
                <a:solidFill>
                  <a:srgbClr val="FF0000"/>
                </a:solidFill>
                <a:latin typeface="+mj-lt"/>
              </a:rPr>
              <a:t>TCRT5000L infrared sensor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3200" y="1675368"/>
            <a:ext cx="86451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Similar Problem as RGB LED Array (Extend our I/O Pins of MCU)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Require Electronic component that can detect nearby object (Impact of Beer Pong Ball)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03200" y="2667000"/>
            <a:ext cx="625632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Solution: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Shift Register IC to extend amount of I/O Pins of MCU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Infrared Proximity sensor to detect impact of Beer Pong Ball  </a:t>
            </a:r>
            <a:endParaRPr lang="en-US" dirty="0"/>
          </a:p>
        </p:txBody>
      </p:sp>
      <p:pic>
        <p:nvPicPr>
          <p:cNvPr id="6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775" y="2417082"/>
            <a:ext cx="2587449" cy="201246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4" descr="TCRT5000L Vishay Semiconductor Opto Division | 751-1034-5-ND DigiKey Electronic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2267" y="4505843"/>
            <a:ext cx="2082463" cy="191997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5164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007273" y="317350"/>
            <a:ext cx="7704667" cy="977901"/>
          </a:xfrm>
        </p:spPr>
        <p:txBody>
          <a:bodyPr/>
          <a:lstStyle/>
          <a:p>
            <a:r>
              <a:rPr lang="en-US" dirty="0" smtClean="0">
                <a:latin typeface="Musicnet"/>
              </a:rPr>
              <a:t>Infrared </a:t>
            </a:r>
            <a:r>
              <a:rPr lang="en-US" dirty="0">
                <a:latin typeface="Musicnet"/>
              </a:rPr>
              <a:t>Sensor</a:t>
            </a:r>
            <a:endParaRPr lang="en-US" dirty="0"/>
          </a:p>
        </p:txBody>
      </p:sp>
      <p:pic>
        <p:nvPicPr>
          <p:cNvPr id="10244" name="Picture 4" descr="TCRT5000L Vishay Semiconductor Opto Division | 751-1034-5-ND DigiKey Electronic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241" y="3004650"/>
            <a:ext cx="2197398" cy="219739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7800" y="1022185"/>
            <a:ext cx="6324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TCRT5000L from Vishay Semiconductors  </a:t>
            </a:r>
            <a:endParaRPr lang="en-US" sz="2000" dirty="0"/>
          </a:p>
        </p:txBody>
      </p:sp>
      <p:pic>
        <p:nvPicPr>
          <p:cNvPr id="43010" name="Picture 2" descr="http://www.foxytronics.com/learn/images/30/135/tcrt5000-schematic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996" y="2822236"/>
            <a:ext cx="1895475" cy="256222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5239610" y="5551493"/>
            <a:ext cx="30002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TCRT5000L Wiring Schematic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77800" y="1618931"/>
            <a:ext cx="591360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Includes IR Emitter and Receiver in a single package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Convenient for project size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Low Cost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Accurate detection parameter for our project.</a:t>
            </a:r>
          </a:p>
        </p:txBody>
      </p:sp>
    </p:spTree>
    <p:extLst>
      <p:ext uri="{BB962C8B-B14F-4D97-AF65-F5344CB8AC3E}">
        <p14:creationId xmlns:p14="http://schemas.microsoft.com/office/powerpoint/2010/main" val="4075343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354666" y="-37212"/>
            <a:ext cx="7704667" cy="1981200"/>
          </a:xfrm>
        </p:spPr>
        <p:txBody>
          <a:bodyPr/>
          <a:lstStyle/>
          <a:p>
            <a:r>
              <a:rPr lang="en-US" dirty="0" smtClean="0">
                <a:latin typeface="Musicnet"/>
              </a:rPr>
              <a:t>Shift Register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4590" y="2194959"/>
            <a:ext cx="7704666" cy="2621567"/>
          </a:xfrm>
        </p:spPr>
        <p:txBody>
          <a:bodyPr>
            <a:noAutofit/>
          </a:bodyPr>
          <a:lstStyle/>
          <a:p>
            <a:r>
              <a:rPr lang="en-US" dirty="0">
                <a:latin typeface="Corbel"/>
              </a:rPr>
              <a:t>8-bit Serial-in Shift </a:t>
            </a:r>
            <a:r>
              <a:rPr lang="en-US" dirty="0" smtClean="0">
                <a:latin typeface="Corbel"/>
              </a:rPr>
              <a:t>Register</a:t>
            </a:r>
          </a:p>
          <a:p>
            <a:pPr lvl="1"/>
            <a:r>
              <a:rPr lang="en-US" sz="1800" dirty="0"/>
              <a:t>Creates more output pins for </a:t>
            </a:r>
            <a:r>
              <a:rPr lang="en-US" sz="1800" dirty="0" smtClean="0"/>
              <a:t>use</a:t>
            </a:r>
            <a:endParaRPr lang="en-US" sz="1800" dirty="0" smtClean="0">
              <a:latin typeface="Corbel"/>
            </a:endParaRPr>
          </a:p>
          <a:p>
            <a:pPr lvl="1"/>
            <a:r>
              <a:rPr lang="en-US" sz="1800" dirty="0" smtClean="0">
                <a:latin typeface="Corbel"/>
              </a:rPr>
              <a:t>Allow 8 IR Proximity Sensors per IC</a:t>
            </a:r>
            <a:endParaRPr lang="en-US" sz="1800" dirty="0">
              <a:latin typeface="Musicnet"/>
            </a:endParaRPr>
          </a:p>
          <a:p>
            <a:r>
              <a:rPr lang="en-US" dirty="0">
                <a:latin typeface="Corbel"/>
              </a:rPr>
              <a:t>Synchronous Serial </a:t>
            </a:r>
            <a:r>
              <a:rPr lang="en-US" dirty="0" smtClean="0">
                <a:latin typeface="Corbel"/>
              </a:rPr>
              <a:t>Input</a:t>
            </a:r>
          </a:p>
          <a:p>
            <a:pPr lvl="1"/>
            <a:r>
              <a:rPr lang="en-US" sz="1800" dirty="0" smtClean="0">
                <a:latin typeface="Corbel"/>
              </a:rPr>
              <a:t>Communicates via SPI</a:t>
            </a:r>
          </a:p>
          <a:p>
            <a:r>
              <a:rPr lang="en-US" dirty="0" smtClean="0">
                <a:latin typeface="Corbel"/>
              </a:rPr>
              <a:t>Allows to be Cascaded</a:t>
            </a:r>
          </a:p>
          <a:p>
            <a:pPr lvl="1"/>
            <a:r>
              <a:rPr lang="en-US" sz="1800" dirty="0" smtClean="0">
                <a:latin typeface="Corbel"/>
              </a:rPr>
              <a:t>Essential to drive tons of sensors </a:t>
            </a:r>
            <a:endParaRPr lang="en-US" sz="1800" dirty="0">
              <a:latin typeface="Musicne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4590" y="1192312"/>
            <a:ext cx="43878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74HC165 Shift </a:t>
            </a:r>
            <a:r>
              <a:rPr lang="en-US" sz="2400" dirty="0" smtClean="0"/>
              <a:t>Register from NXP</a:t>
            </a:r>
            <a:endParaRPr lang="en-US" sz="3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2859" y="953388"/>
            <a:ext cx="3969541" cy="462686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Rectangle 7"/>
          <p:cNvSpPr/>
          <p:nvPr/>
        </p:nvSpPr>
        <p:spPr>
          <a:xfrm>
            <a:off x="4770781" y="5790344"/>
            <a:ext cx="42716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74HC165 Configured in Cascade Schematic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2634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333" y="88901"/>
            <a:ext cx="7704667" cy="1981200"/>
          </a:xfrm>
        </p:spPr>
        <p:txBody>
          <a:bodyPr/>
          <a:lstStyle/>
          <a:p>
            <a:pPr algn="l"/>
            <a:r>
              <a:rPr lang="en-US" dirty="0">
                <a:latin typeface="Musicnet"/>
              </a:rPr>
              <a:t>Sensor Array Program Structure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7634" y="2070101"/>
            <a:ext cx="4097866" cy="3356995"/>
          </a:xfrm>
        </p:spPr>
        <p:txBody>
          <a:bodyPr>
            <a:normAutofit/>
          </a:bodyPr>
          <a:lstStyle/>
          <a:p>
            <a:r>
              <a:rPr lang="en-US" dirty="0">
                <a:latin typeface="+mj-lt"/>
              </a:rPr>
              <a:t>Signals used as input </a:t>
            </a:r>
          </a:p>
          <a:p>
            <a:r>
              <a:rPr lang="en-US" dirty="0">
                <a:latin typeface="+mj-lt"/>
              </a:rPr>
              <a:t>Switch between 1 and 0</a:t>
            </a:r>
          </a:p>
          <a:p>
            <a:r>
              <a:rPr lang="en-US" dirty="0">
                <a:latin typeface="+mj-lt"/>
              </a:rPr>
              <a:t>Specific signals per </a:t>
            </a:r>
            <a:r>
              <a:rPr lang="en-US" dirty="0" smtClean="0">
                <a:latin typeface="+mj-lt"/>
              </a:rPr>
              <a:t>pixel (80)</a:t>
            </a:r>
            <a:endParaRPr lang="en-US" dirty="0">
              <a:latin typeface="+mj-lt"/>
            </a:endParaRPr>
          </a:p>
          <a:p>
            <a:r>
              <a:rPr lang="en-US" dirty="0">
                <a:latin typeface="+mj-lt"/>
              </a:rPr>
              <a:t>May require semaphores </a:t>
            </a:r>
          </a:p>
        </p:txBody>
      </p:sp>
      <p:graphicFrame>
        <p:nvGraphicFramePr>
          <p:cNvPr id="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9795789"/>
              </p:ext>
            </p:extLst>
          </p:nvPr>
        </p:nvGraphicFramePr>
        <p:xfrm>
          <a:off x="5916367" y="1943100"/>
          <a:ext cx="1700457" cy="4335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06" name="Visio" r:id="rId4" imgW="2304990" imgH="5877015" progId="Visio.Drawing.15">
                  <p:embed/>
                </p:oleObj>
              </mc:Choice>
              <mc:Fallback>
                <p:oleObj name="Visio" r:id="rId4" imgW="2304990" imgH="5877015" progId="Visio.Drawing.15">
                  <p:embed/>
                  <p:pic>
                    <p:nvPicPr>
                      <p:cNvPr id="4" name="Object 4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916367" y="1943100"/>
                        <a:ext cx="1700457" cy="43354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38362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/>
          <p:nvPr/>
        </p:nvSpPr>
        <p:spPr>
          <a:xfrm>
            <a:off x="1727548" y="1347677"/>
            <a:ext cx="6068291" cy="4905016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0" y="428335"/>
            <a:ext cx="9216694" cy="1314449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sz="4800" dirty="0" smtClean="0">
                <a:solidFill>
                  <a:prstClr val="black"/>
                </a:solidFill>
                <a:latin typeface="Musicnet" panose="00000400000000000000" pitchFamily="2" charset="0"/>
                <a:cs typeface="Aharoni" panose="02010803020104030203" pitchFamily="2" charset="-79"/>
              </a:rPr>
              <a:t>The Cup Display System</a:t>
            </a:r>
            <a:endParaRPr lang="en-US" dirty="0">
              <a:solidFill>
                <a:prstClr val="black"/>
              </a:solidFill>
              <a:latin typeface="Musicnet" panose="00000400000000000000" pitchFamily="2" charset="0"/>
              <a:cs typeface="Aharoni" panose="02010803020104030203" pitchFamily="2" charset="-79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2263832"/>
              </p:ext>
            </p:extLst>
          </p:nvPr>
        </p:nvGraphicFramePr>
        <p:xfrm>
          <a:off x="1946115" y="1742784"/>
          <a:ext cx="5631155" cy="41148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29" name="Visio" r:id="rId5" imgW="7534350" imgH="5505540" progId="Visio.Drawing.15">
                  <p:embed/>
                </p:oleObj>
              </mc:Choice>
              <mc:Fallback>
                <p:oleObj name="Visio" r:id="rId5" imgW="7534350" imgH="5505540" progId="Visio.Drawing.15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946115" y="1742784"/>
                        <a:ext cx="5631155" cy="41148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22790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402167" y="342901"/>
            <a:ext cx="7704667" cy="1070263"/>
          </a:xfrm>
        </p:spPr>
        <p:txBody>
          <a:bodyPr/>
          <a:lstStyle/>
          <a:p>
            <a:r>
              <a:rPr lang="en-US" dirty="0">
                <a:latin typeface="Musicnet"/>
              </a:rPr>
              <a:t>Cup Display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921" y="1238398"/>
            <a:ext cx="7704667" cy="3332816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latin typeface="+mj-lt"/>
              </a:rPr>
              <a:t>Uses components from LED and Sensor Array:</a:t>
            </a:r>
            <a:endParaRPr lang="en-US" dirty="0">
              <a:latin typeface="+mj-lt"/>
            </a:endParaRP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+mj-lt"/>
              </a:rPr>
              <a:t>RGB LEDs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+mj-lt"/>
              </a:rPr>
              <a:t>Infrared Sensors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+mj-lt"/>
              </a:rPr>
              <a:t>LED Drivers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+mj-lt"/>
              </a:rPr>
              <a:t>Shift Registers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8BB434">
                  <a:lumMod val="75000"/>
                </a:srgbClr>
              </a:buClr>
            </a:pPr>
            <a:r>
              <a:rPr lang="en-US" sz="2000" dirty="0">
                <a:solidFill>
                  <a:prstClr val="black"/>
                </a:solidFill>
                <a:latin typeface="+mj-lt"/>
              </a:rPr>
              <a:t>Detects the removal of </a:t>
            </a:r>
            <a:r>
              <a:rPr lang="en-US" sz="2000" dirty="0" smtClean="0">
                <a:solidFill>
                  <a:prstClr val="black"/>
                </a:solidFill>
                <a:latin typeface="+mj-lt"/>
              </a:rPr>
              <a:t>cups</a:t>
            </a:r>
            <a:endParaRPr lang="en-US" sz="2000" dirty="0">
              <a:solidFill>
                <a:prstClr val="black"/>
              </a:solidFill>
              <a:latin typeface="+mj-lt"/>
            </a:endParaRP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8BB434">
                  <a:lumMod val="75000"/>
                </a:srgbClr>
              </a:buClr>
            </a:pPr>
            <a:r>
              <a:rPr lang="en-US" sz="2000" dirty="0">
                <a:solidFill>
                  <a:prstClr val="black"/>
                </a:solidFill>
                <a:latin typeface="+mj-lt"/>
              </a:rPr>
              <a:t>Determines score based on cups </a:t>
            </a:r>
            <a:r>
              <a:rPr lang="en-US" sz="2000" dirty="0" smtClean="0">
                <a:solidFill>
                  <a:prstClr val="black"/>
                </a:solidFill>
                <a:latin typeface="+mj-lt"/>
              </a:rPr>
              <a:t>presence in table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8BB434">
                  <a:lumMod val="75000"/>
                </a:srgbClr>
              </a:buClr>
            </a:pPr>
            <a:r>
              <a:rPr lang="en-US" sz="2000" dirty="0" smtClean="0">
                <a:solidFill>
                  <a:prstClr val="black"/>
                </a:solidFill>
                <a:latin typeface="+mj-lt"/>
              </a:rPr>
              <a:t>RGB LED part of “Theme Scheme” set by user</a:t>
            </a:r>
          </a:p>
          <a:p>
            <a:pPr marL="457200" lvl="1" indent="0"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>
              <a:latin typeface="Musicnet"/>
            </a:endParaRPr>
          </a:p>
          <a:p>
            <a:pPr lvl="1">
              <a:spcBef>
                <a:spcPts val="0"/>
              </a:spcBef>
              <a:spcAft>
                <a:spcPts val="0"/>
              </a:spcAft>
            </a:pPr>
            <a:endParaRPr lang="en-US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82"/>
          <a:stretch/>
        </p:blipFill>
        <p:spPr>
          <a:xfrm>
            <a:off x="2137429" y="3971495"/>
            <a:ext cx="4852554" cy="3057777"/>
          </a:xfrm>
          <a:prstGeom prst="rect">
            <a:avLst/>
          </a:prstGeom>
        </p:spPr>
      </p:pic>
      <p:cxnSp>
        <p:nvCxnSpPr>
          <p:cNvPr id="23" name="Straight Arrow Connector 22"/>
          <p:cNvCxnSpPr/>
          <p:nvPr/>
        </p:nvCxnSpPr>
        <p:spPr>
          <a:xfrm>
            <a:off x="1627221" y="5201281"/>
            <a:ext cx="1132609" cy="0"/>
          </a:xfrm>
          <a:prstGeom prst="straightConnector1">
            <a:avLst/>
          </a:prstGeom>
          <a:ln w="4445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2193526" y="5209565"/>
            <a:ext cx="0" cy="960921"/>
          </a:xfrm>
          <a:prstGeom prst="line">
            <a:avLst/>
          </a:prstGeom>
          <a:ln w="444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2199091" y="6170486"/>
            <a:ext cx="4846989" cy="2"/>
          </a:xfrm>
          <a:prstGeom prst="line">
            <a:avLst/>
          </a:prstGeom>
          <a:ln w="444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7046080" y="5201281"/>
            <a:ext cx="0" cy="960921"/>
          </a:xfrm>
          <a:prstGeom prst="line">
            <a:avLst/>
          </a:prstGeom>
          <a:ln w="444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6516619" y="5184339"/>
            <a:ext cx="529462" cy="5178"/>
          </a:xfrm>
          <a:prstGeom prst="straightConnector1">
            <a:avLst/>
          </a:prstGeom>
          <a:ln w="4445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316640" y="4981326"/>
            <a:ext cx="13564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Cup Display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49330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17838" y="432486"/>
            <a:ext cx="7933038" cy="595595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2208461"/>
              </p:ext>
            </p:extLst>
          </p:nvPr>
        </p:nvGraphicFramePr>
        <p:xfrm>
          <a:off x="804863" y="676275"/>
          <a:ext cx="7534275" cy="550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01" name="Visio" r:id="rId4" imgW="7534278" imgH="5505570" progId="Visio.Drawing.15">
                  <p:embed/>
                </p:oleObj>
              </mc:Choice>
              <mc:Fallback>
                <p:oleObj name="Visio" r:id="rId4" imgW="7534278" imgH="5505570" progId="Visio.Drawing.15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04863" y="676275"/>
                        <a:ext cx="7534275" cy="5505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621067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4549" y="566383"/>
            <a:ext cx="4350194" cy="689211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Musicnet"/>
              </a:rPr>
              <a:t>Bluetooth Module</a:t>
            </a:r>
            <a:endParaRPr lang="en-US" dirty="0">
              <a:latin typeface="Musicne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44470" y="2166036"/>
            <a:ext cx="686298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Allows wireless connection with Smartphone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Input Power 3.3-6 V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Compatible with our Microcontroller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Easy to program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4743" y="4646139"/>
            <a:ext cx="4097132" cy="168051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44470" y="1255594"/>
            <a:ext cx="4668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HC-05 RS232 from </a:t>
            </a:r>
            <a:r>
              <a:rPr lang="en-US" dirty="0" err="1" smtClean="0"/>
              <a:t>InnoGear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549" y="4480795"/>
            <a:ext cx="3514725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1337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/>
          <p:nvPr/>
        </p:nvSpPr>
        <p:spPr>
          <a:xfrm>
            <a:off x="1727548" y="1347677"/>
            <a:ext cx="6068291" cy="4905016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1004675" y="383136"/>
            <a:ext cx="7514035" cy="1314449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800">
                <a:solidFill>
                  <a:prstClr val="black"/>
                </a:solidFill>
                <a:latin typeface="Musicnet" panose="00000400000000000000" pitchFamily="2" charset="0"/>
                <a:cs typeface="Aharoni" panose="02010803020104030203" pitchFamily="2" charset="-79"/>
              </a:rPr>
              <a:t>The </a:t>
            </a:r>
            <a:r>
              <a:rPr lang="en-US" sz="4800" smtClean="0">
                <a:solidFill>
                  <a:prstClr val="black"/>
                </a:solidFill>
                <a:latin typeface="Musicnet" panose="00000400000000000000" pitchFamily="2" charset="0"/>
                <a:cs typeface="Aharoni" panose="02010803020104030203" pitchFamily="2" charset="-79"/>
              </a:rPr>
              <a:t>App</a:t>
            </a:r>
            <a:endParaRPr lang="en-US" dirty="0">
              <a:solidFill>
                <a:prstClr val="black"/>
              </a:solidFill>
              <a:latin typeface="Musicnet" panose="00000400000000000000" pitchFamily="2" charset="0"/>
              <a:cs typeface="Aharoni" panose="02010803020104030203" pitchFamily="2" charset="-79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2107617"/>
              </p:ext>
            </p:extLst>
          </p:nvPr>
        </p:nvGraphicFramePr>
        <p:xfrm>
          <a:off x="1816852" y="1697585"/>
          <a:ext cx="5889680" cy="43037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49" name="Visio" r:id="rId5" imgW="7534350" imgH="5505540" progId="Visio.Drawing.15">
                  <p:embed/>
                </p:oleObj>
              </mc:Choice>
              <mc:Fallback>
                <p:oleObj name="Visio" r:id="rId5" imgW="7534350" imgH="5505540" progId="Visio.Drawing.15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816852" y="1697585"/>
                        <a:ext cx="5889680" cy="43037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73496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996797" y="-177423"/>
            <a:ext cx="7704667" cy="19812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MUSICNET" panose="00000400000000000000" pitchFamily="2" charset="0"/>
              </a:rPr>
              <a:t>Smartphone App</a:t>
            </a:r>
            <a:endParaRPr lang="en-US" dirty="0">
              <a:latin typeface="MUSICNET" panose="000004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1440" y="1435476"/>
            <a:ext cx="8014830" cy="334010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Smartphone App will keep track of current game being played.(How many cups are left on each player’s side)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Will keep an updated record of each player’s wins losses.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Keep a queue of the players to determine who will play next.</a:t>
            </a:r>
          </a:p>
          <a:p>
            <a:pPr lvl="3">
              <a:buFont typeface="Wingdings" panose="05000000000000000000" pitchFamily="2" charset="2"/>
              <a:buChar char="§"/>
            </a:pPr>
            <a:r>
              <a:rPr lang="en-US" b="1" dirty="0"/>
              <a:t>Shows </a:t>
            </a:r>
            <a:r>
              <a:rPr lang="en-US" b="1" dirty="0" smtClean="0"/>
              <a:t>work </a:t>
            </a:r>
            <a:r>
              <a:rPr lang="en-US" b="1" dirty="0"/>
              <a:t>in progress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sz="2400" b="1" dirty="0"/>
          </a:p>
          <a:p>
            <a:pPr lvl="1">
              <a:buFont typeface="Wingdings" panose="05000000000000000000" pitchFamily="2" charset="2"/>
              <a:buChar char="§"/>
            </a:pPr>
            <a:endParaRPr lang="en-US" sz="2400" b="1" dirty="0"/>
          </a:p>
          <a:p>
            <a:pPr>
              <a:buFont typeface="Wingdings" panose="05000000000000000000" pitchFamily="2" charset="2"/>
              <a:buChar char="§"/>
            </a:pP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0336" y="3544427"/>
            <a:ext cx="1638300" cy="26768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3319" y="3544427"/>
            <a:ext cx="1648794" cy="2676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8322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18617" y="237342"/>
            <a:ext cx="7514035" cy="1314449"/>
          </a:xfrm>
        </p:spPr>
        <p:txBody>
          <a:bodyPr/>
          <a:lstStyle/>
          <a:p>
            <a:pPr algn="l"/>
            <a:r>
              <a:rPr lang="en-US" sz="4800" dirty="0">
                <a:latin typeface="Musicnet" panose="00000400000000000000" pitchFamily="2" charset="0"/>
                <a:cs typeface="Aharoni" panose="02010803020104030203" pitchFamily="2" charset="-79"/>
              </a:rPr>
              <a:t>Objectives</a:t>
            </a:r>
            <a:endParaRPr lang="en-US" dirty="0">
              <a:latin typeface="Musicnet" panose="00000400000000000000" pitchFamily="2" charset="0"/>
              <a:cs typeface="Aharoni" panose="02010803020104030203" pitchFamily="2" charset="-79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18617" y="1278084"/>
            <a:ext cx="7558288" cy="2699929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/>
              <a:t>RGB LED Array</a:t>
            </a:r>
            <a:endParaRPr lang="en-US" sz="1600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000" dirty="0"/>
              <a:t>Drive </a:t>
            </a:r>
            <a:r>
              <a:rPr lang="en-US" sz="2000" dirty="0" smtClean="0"/>
              <a:t>80 </a:t>
            </a:r>
            <a:r>
              <a:rPr lang="en-US" sz="2000" dirty="0"/>
              <a:t>RGB LED </a:t>
            </a:r>
            <a:r>
              <a:rPr lang="en-US" sz="2000" dirty="0" smtClean="0"/>
              <a:t>(80 </a:t>
            </a:r>
            <a:r>
              <a:rPr lang="en-US" sz="2000" dirty="0"/>
              <a:t>Pixel “Grid” Display) which are individually controlled and responds from inputs of the Sensor array. These inputs are event triggered.</a:t>
            </a:r>
            <a:endParaRPr lang="en-US" sz="1600" dirty="0"/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2000" dirty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/>
              <a:t>Sensor Array</a:t>
            </a:r>
            <a:endParaRPr lang="en-US" sz="1600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000" dirty="0"/>
              <a:t>Detect contact of ball or object into the “main” area of the table</a:t>
            </a:r>
            <a:r>
              <a:rPr lang="en-US" sz="2000" dirty="0" smtClean="0"/>
              <a:t>.</a:t>
            </a:r>
            <a:endParaRPr lang="en-US" sz="1600" dirty="0"/>
          </a:p>
        </p:txBody>
      </p:sp>
      <p:pic>
        <p:nvPicPr>
          <p:cNvPr id="3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2710" y="3635519"/>
            <a:ext cx="4852554" cy="3639416"/>
          </a:xfrm>
          <a:prstGeom prst="rect">
            <a:avLst/>
          </a:prstGeom>
        </p:spPr>
      </p:pic>
      <p:cxnSp>
        <p:nvCxnSpPr>
          <p:cNvPr id="9" name="Straight Arrow Connector 6"/>
          <p:cNvCxnSpPr/>
          <p:nvPr/>
        </p:nvCxnSpPr>
        <p:spPr>
          <a:xfrm>
            <a:off x="1422502" y="5446943"/>
            <a:ext cx="1132609" cy="0"/>
          </a:xfrm>
          <a:prstGeom prst="straightConnector1">
            <a:avLst/>
          </a:prstGeom>
          <a:ln w="4445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7"/>
          <p:cNvCxnSpPr/>
          <p:nvPr/>
        </p:nvCxnSpPr>
        <p:spPr>
          <a:xfrm flipV="1">
            <a:off x="1988807" y="5455227"/>
            <a:ext cx="0" cy="960921"/>
          </a:xfrm>
          <a:prstGeom prst="line">
            <a:avLst/>
          </a:prstGeom>
          <a:ln w="444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9"/>
          <p:cNvCxnSpPr/>
          <p:nvPr/>
        </p:nvCxnSpPr>
        <p:spPr>
          <a:xfrm flipV="1">
            <a:off x="1994372" y="6416148"/>
            <a:ext cx="4846989" cy="2"/>
          </a:xfrm>
          <a:prstGeom prst="line">
            <a:avLst/>
          </a:prstGeom>
          <a:ln w="444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1"/>
          <p:cNvCxnSpPr/>
          <p:nvPr/>
        </p:nvCxnSpPr>
        <p:spPr>
          <a:xfrm flipV="1">
            <a:off x="6841361" y="5446943"/>
            <a:ext cx="0" cy="960921"/>
          </a:xfrm>
          <a:prstGeom prst="line">
            <a:avLst/>
          </a:prstGeom>
          <a:ln w="444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2"/>
          <p:cNvCxnSpPr/>
          <p:nvPr/>
        </p:nvCxnSpPr>
        <p:spPr>
          <a:xfrm flipH="1">
            <a:off x="6311900" y="5430001"/>
            <a:ext cx="529462" cy="5178"/>
          </a:xfrm>
          <a:prstGeom prst="straightConnector1">
            <a:avLst/>
          </a:prstGeom>
          <a:ln w="4445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14"/>
          <p:cNvSpPr/>
          <p:nvPr/>
        </p:nvSpPr>
        <p:spPr>
          <a:xfrm>
            <a:off x="111921" y="5226988"/>
            <a:ext cx="13564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dirty="0" smtClean="0"/>
              <a:t>Cup Display</a:t>
            </a:r>
            <a:endParaRPr lang="en-US" dirty="0"/>
          </a:p>
        </p:txBody>
      </p:sp>
      <p:cxnSp>
        <p:nvCxnSpPr>
          <p:cNvPr id="24" name="Straight Arrow Connector 15"/>
          <p:cNvCxnSpPr/>
          <p:nvPr/>
        </p:nvCxnSpPr>
        <p:spPr>
          <a:xfrm>
            <a:off x="1366405" y="4882167"/>
            <a:ext cx="1132609" cy="0"/>
          </a:xfrm>
          <a:prstGeom prst="straightConnector1">
            <a:avLst/>
          </a:prstGeom>
          <a:ln w="444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16"/>
          <p:cNvCxnSpPr/>
          <p:nvPr/>
        </p:nvCxnSpPr>
        <p:spPr>
          <a:xfrm flipH="1" flipV="1">
            <a:off x="2166608" y="4882168"/>
            <a:ext cx="5720" cy="1117045"/>
          </a:xfrm>
          <a:prstGeom prst="line">
            <a:avLst/>
          </a:prstGeom>
          <a:ln w="444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19"/>
          <p:cNvCxnSpPr>
            <a:cxnSpLocks/>
          </p:cNvCxnSpPr>
          <p:nvPr/>
        </p:nvCxnSpPr>
        <p:spPr>
          <a:xfrm flipV="1">
            <a:off x="2182651" y="5996472"/>
            <a:ext cx="306040" cy="8104"/>
          </a:xfrm>
          <a:prstGeom prst="straightConnector1">
            <a:avLst/>
          </a:prstGeom>
          <a:ln w="444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20"/>
          <p:cNvSpPr/>
          <p:nvPr/>
        </p:nvSpPr>
        <p:spPr>
          <a:xfrm>
            <a:off x="111345" y="4638195"/>
            <a:ext cx="13570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dirty="0" smtClean="0"/>
              <a:t>Ball Cleaner </a:t>
            </a:r>
            <a:endParaRPr lang="en-US" dirty="0"/>
          </a:p>
        </p:txBody>
      </p:sp>
      <p:cxnSp>
        <p:nvCxnSpPr>
          <p:cNvPr id="42" name="Straight Connector 21"/>
          <p:cNvCxnSpPr/>
          <p:nvPr/>
        </p:nvCxnSpPr>
        <p:spPr>
          <a:xfrm flipH="1" flipV="1">
            <a:off x="2159944" y="4461872"/>
            <a:ext cx="13328" cy="1098117"/>
          </a:xfrm>
          <a:prstGeom prst="line">
            <a:avLst/>
          </a:prstGeom>
          <a:ln w="444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25"/>
          <p:cNvCxnSpPr/>
          <p:nvPr/>
        </p:nvCxnSpPr>
        <p:spPr>
          <a:xfrm flipV="1">
            <a:off x="2165509" y="4447753"/>
            <a:ext cx="4522824" cy="17859"/>
          </a:xfrm>
          <a:prstGeom prst="line">
            <a:avLst/>
          </a:prstGeom>
          <a:ln w="444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29"/>
          <p:cNvCxnSpPr/>
          <p:nvPr/>
        </p:nvCxnSpPr>
        <p:spPr>
          <a:xfrm flipV="1">
            <a:off x="6688333" y="4456040"/>
            <a:ext cx="0" cy="1509490"/>
          </a:xfrm>
          <a:prstGeom prst="line">
            <a:avLst/>
          </a:prstGeom>
          <a:ln w="444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30"/>
          <p:cNvCxnSpPr/>
          <p:nvPr/>
        </p:nvCxnSpPr>
        <p:spPr>
          <a:xfrm flipH="1">
            <a:off x="6311901" y="4888092"/>
            <a:ext cx="376432" cy="798"/>
          </a:xfrm>
          <a:prstGeom prst="straightConnector1">
            <a:avLst/>
          </a:prstGeom>
          <a:ln w="444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31"/>
          <p:cNvCxnSpPr/>
          <p:nvPr/>
        </p:nvCxnSpPr>
        <p:spPr>
          <a:xfrm flipH="1">
            <a:off x="6311901" y="5965530"/>
            <a:ext cx="376432" cy="798"/>
          </a:xfrm>
          <a:prstGeom prst="straightConnector1">
            <a:avLst/>
          </a:prstGeom>
          <a:ln w="444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32"/>
          <p:cNvCxnSpPr/>
          <p:nvPr/>
        </p:nvCxnSpPr>
        <p:spPr>
          <a:xfrm flipH="1" flipV="1">
            <a:off x="5353050" y="4006850"/>
            <a:ext cx="6351" cy="787400"/>
          </a:xfrm>
          <a:prstGeom prst="line">
            <a:avLst/>
          </a:prstGeom>
          <a:ln w="444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33"/>
          <p:cNvCxnSpPr/>
          <p:nvPr/>
        </p:nvCxnSpPr>
        <p:spPr>
          <a:xfrm>
            <a:off x="5353050" y="4005867"/>
            <a:ext cx="1132609" cy="0"/>
          </a:xfrm>
          <a:prstGeom prst="straightConnector1">
            <a:avLst/>
          </a:prstGeom>
          <a:ln w="444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34"/>
          <p:cNvSpPr/>
          <p:nvPr/>
        </p:nvSpPr>
        <p:spPr>
          <a:xfrm>
            <a:off x="6480622" y="3816153"/>
            <a:ext cx="16204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dirty="0" smtClean="0"/>
              <a:t>RGB LED Array</a:t>
            </a:r>
          </a:p>
          <a:p>
            <a:pPr lvl="0"/>
            <a:r>
              <a:rPr lang="en-US" dirty="0" smtClean="0"/>
              <a:t>Sensor Array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2" y="173807"/>
            <a:ext cx="7514035" cy="1752599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latin typeface="MUSICNET" panose="00000400000000000000" pitchFamily="2" charset="0"/>
                <a:ea typeface="MingLiU_HKSCS-ExtB" panose="02020500000000000000" pitchFamily="18" charset="-120"/>
              </a:rPr>
              <a:t>Smartphone App</a:t>
            </a:r>
            <a:br>
              <a:rPr lang="en-US" dirty="0" smtClean="0">
                <a:latin typeface="MUSICNET" panose="00000400000000000000" pitchFamily="2" charset="0"/>
                <a:ea typeface="MingLiU_HKSCS-ExtB" panose="02020500000000000000" pitchFamily="18" charset="-120"/>
              </a:rPr>
            </a:br>
            <a:r>
              <a:rPr lang="en-US" dirty="0" smtClean="0">
                <a:latin typeface="MUSICNET" panose="00000400000000000000" pitchFamily="2" charset="0"/>
                <a:ea typeface="MingLiU_HKSCS-ExtB" panose="02020500000000000000" pitchFamily="18" charset="-120"/>
              </a:rPr>
              <a:t>                         OS Choices</a:t>
            </a:r>
            <a:endParaRPr lang="en-US" dirty="0">
              <a:latin typeface="MUSICNET" panose="00000400000000000000" pitchFamily="2" charset="0"/>
              <a:ea typeface="MingLiU_HKSCS-ExtB" panose="02020500000000000000" pitchFamily="18" charset="-12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1616" y="1578873"/>
            <a:ext cx="3455391" cy="576262"/>
          </a:xfrm>
        </p:spPr>
        <p:txBody>
          <a:bodyPr/>
          <a:lstStyle/>
          <a:p>
            <a:r>
              <a:rPr lang="en-US" dirty="0" smtClean="0">
                <a:latin typeface="+mj-lt"/>
              </a:rPr>
              <a:t>Android </a:t>
            </a:r>
            <a:endParaRPr lang="en-US" dirty="0">
              <a:latin typeface="+mj-lt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91748" y="2155331"/>
            <a:ext cx="3671292" cy="245586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Prior experience developing an Android application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Cheaper to develop for</a:t>
            </a:r>
            <a:endParaRPr lang="en-US" sz="2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1880" y="1660819"/>
            <a:ext cx="3466903" cy="576262"/>
          </a:xfrm>
        </p:spPr>
        <p:txBody>
          <a:bodyPr/>
          <a:lstStyle/>
          <a:p>
            <a:r>
              <a:rPr lang="en-US" dirty="0" smtClean="0">
                <a:latin typeface="+mj-lt"/>
              </a:rPr>
              <a:t>iOS</a:t>
            </a:r>
            <a:endParaRPr lang="en-US" dirty="0">
              <a:latin typeface="+mj-lt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58651" y="2155724"/>
            <a:ext cx="3671292" cy="245586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No experience in developing on iOS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Requires more money than android to start developing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4458651" y="4843732"/>
            <a:ext cx="3321697" cy="83099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/>
              <a:t>Nobody uses a Windows phone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101880" y="4320512"/>
            <a:ext cx="2743200" cy="523220"/>
          </a:xfrm>
          <a:prstGeom prst="rect">
            <a:avLst/>
          </a:prstGeom>
        </p:spPr>
        <p:txBody>
          <a:bodyPr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+mj-lt"/>
              </a:rPr>
              <a:t>Windows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384681" y="4320512"/>
            <a:ext cx="19394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Choice</a:t>
            </a:r>
            <a:r>
              <a:rPr lang="en-US" sz="2400" dirty="0" smtClean="0"/>
              <a:t>:</a:t>
            </a:r>
            <a:r>
              <a:rPr lang="en-US" dirty="0" smtClean="0"/>
              <a:t> Android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4681" y="4782177"/>
            <a:ext cx="2015626" cy="1469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248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91518" y="208014"/>
            <a:ext cx="7514035" cy="1752599"/>
          </a:xfrm>
        </p:spPr>
        <p:txBody>
          <a:bodyPr/>
          <a:lstStyle/>
          <a:p>
            <a:r>
              <a:rPr lang="en-US" dirty="0" smtClean="0">
                <a:latin typeface="MUSICNET" panose="00000400000000000000" pitchFamily="2" charset="0"/>
              </a:rPr>
              <a:t>Smartphone App</a:t>
            </a:r>
            <a:r>
              <a:rPr lang="en-US"/>
              <a:t> </a:t>
            </a:r>
            <a:r>
              <a:rPr lang="en-US" dirty="0" smtClean="0">
                <a:latin typeface="MUSICNET" panose="00000400000000000000" pitchFamily="2" charset="0"/>
              </a:rPr>
              <a:t>IDE</a:t>
            </a:r>
            <a:endParaRPr lang="en-US" dirty="0">
              <a:latin typeface="MUSICNET" panose="00000400000000000000" pitchFamily="2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233" y="1638300"/>
            <a:ext cx="3455391" cy="576262"/>
          </a:xfrm>
        </p:spPr>
        <p:txBody>
          <a:bodyPr/>
          <a:lstStyle/>
          <a:p>
            <a:r>
              <a:rPr lang="en-US" dirty="0" smtClean="0"/>
              <a:t>Android Studio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84524" y="2663031"/>
            <a:ext cx="3671292" cy="2109094"/>
          </a:xfrm>
        </p:spPr>
        <p:txBody>
          <a:bodyPr/>
          <a:lstStyle/>
          <a:p>
            <a:r>
              <a:rPr lang="en-US" dirty="0" smtClean="0"/>
              <a:t>Android Studio is the official Android application development IDE .</a:t>
            </a:r>
          </a:p>
          <a:p>
            <a:r>
              <a:rPr lang="en-US" dirty="0" smtClean="0"/>
              <a:t>Android studio allows better testing with AVM</a:t>
            </a:r>
          </a:p>
          <a:p>
            <a:r>
              <a:rPr lang="en-US" dirty="0" smtClean="0"/>
              <a:t>Choice : Android Studio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15427" y="4035524"/>
            <a:ext cx="3466903" cy="576262"/>
          </a:xfrm>
        </p:spPr>
        <p:txBody>
          <a:bodyPr/>
          <a:lstStyle/>
          <a:p>
            <a:r>
              <a:rPr lang="en-US" dirty="0" smtClean="0"/>
              <a:t>Eclipse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3233" y="2214562"/>
            <a:ext cx="2252267" cy="1689200"/>
          </a:xfrm>
          <a:prstGeom prst="rect">
            <a:avLst/>
          </a:prstGeom>
        </p:spPr>
      </p:pic>
      <p:pic>
        <p:nvPicPr>
          <p:cNvPr id="37890" name="Picture 2" descr="https://eclipse.org/eclipse.org-common/themes/Nova/images/eclipse-800x42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507" y="4611786"/>
            <a:ext cx="3074593" cy="1635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568207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17789" y="177421"/>
            <a:ext cx="10454760" cy="1752599"/>
          </a:xfrm>
        </p:spPr>
        <p:txBody>
          <a:bodyPr/>
          <a:lstStyle/>
          <a:p>
            <a:pPr algn="l"/>
            <a:r>
              <a:rPr lang="en-US" dirty="0" smtClean="0">
                <a:latin typeface="MUSICNET" panose="00000400000000000000" pitchFamily="2" charset="0"/>
              </a:rPr>
              <a:t>Smartphone App</a:t>
            </a:r>
            <a:br>
              <a:rPr lang="en-US" dirty="0" smtClean="0">
                <a:latin typeface="MUSICNET" panose="00000400000000000000" pitchFamily="2" charset="0"/>
              </a:rPr>
            </a:br>
            <a:r>
              <a:rPr lang="en-US" dirty="0" smtClean="0">
                <a:latin typeface="MUSICNET" panose="00000400000000000000" pitchFamily="2" charset="0"/>
              </a:rPr>
              <a:t> 						Use Case diagram</a:t>
            </a:r>
            <a:endParaRPr lang="en-US" dirty="0">
              <a:latin typeface="MUSICNET" panose="000004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275" y="1665287"/>
            <a:ext cx="8172450" cy="477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59153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169" y="162637"/>
            <a:ext cx="7514035" cy="1752599"/>
          </a:xfrm>
        </p:spPr>
        <p:txBody>
          <a:bodyPr>
            <a:normAutofit/>
          </a:bodyPr>
          <a:lstStyle/>
          <a:p>
            <a:pPr algn="l"/>
            <a:r>
              <a:rPr lang="en-US" dirty="0" smtClean="0">
                <a:latin typeface="MUSICNET" panose="00000400000000000000" pitchFamily="2" charset="0"/>
              </a:rPr>
              <a:t>Smartphone App</a:t>
            </a:r>
            <a:br>
              <a:rPr lang="en-US" dirty="0" smtClean="0">
                <a:latin typeface="MUSICNET" panose="00000400000000000000" pitchFamily="2" charset="0"/>
              </a:rPr>
            </a:br>
            <a:r>
              <a:rPr lang="en-US" dirty="0" smtClean="0">
                <a:latin typeface="MUSICNET" panose="00000400000000000000" pitchFamily="2" charset="0"/>
              </a:rPr>
              <a:t> 							Class Diagram</a:t>
            </a:r>
            <a:endParaRPr lang="en-US" dirty="0">
              <a:latin typeface="MUSICNET" panose="000004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6500" y="1612900"/>
            <a:ext cx="4114800" cy="4862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05335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/>
          <p:nvPr/>
        </p:nvSpPr>
        <p:spPr>
          <a:xfrm>
            <a:off x="1727548" y="1347677"/>
            <a:ext cx="6068291" cy="4905016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0" y="312413"/>
            <a:ext cx="7514035" cy="1314449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800" dirty="0" smtClean="0">
                <a:solidFill>
                  <a:prstClr val="black"/>
                </a:solidFill>
                <a:latin typeface="Musicnet" panose="00000400000000000000" pitchFamily="2" charset="0"/>
                <a:cs typeface="Aharoni" panose="02010803020104030203" pitchFamily="2" charset="-79"/>
              </a:rPr>
              <a:t>The Ball Cleaner</a:t>
            </a:r>
            <a:endParaRPr lang="en-US" dirty="0">
              <a:solidFill>
                <a:prstClr val="black"/>
              </a:solidFill>
              <a:latin typeface="Musicnet" panose="00000400000000000000" pitchFamily="2" charset="0"/>
              <a:cs typeface="Aharoni" panose="02010803020104030203" pitchFamily="2" charset="-79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3746851"/>
              </p:ext>
            </p:extLst>
          </p:nvPr>
        </p:nvGraphicFramePr>
        <p:xfrm>
          <a:off x="1787475" y="1626862"/>
          <a:ext cx="5948436" cy="43466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85" name="Visio" r:id="rId5" imgW="7534350" imgH="5505540" progId="Visio.Drawing.15">
                  <p:embed/>
                </p:oleObj>
              </mc:Choice>
              <mc:Fallback>
                <p:oleObj name="Visio" r:id="rId5" imgW="7534350" imgH="5505540" progId="Visio.Drawing.15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87475" y="1626862"/>
                        <a:ext cx="5948436" cy="43466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13836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96797" y="1528549"/>
            <a:ext cx="5620458" cy="4626245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93462" y="635325"/>
            <a:ext cx="8950538" cy="581025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dirty="0" smtClean="0">
                <a:latin typeface="MUSICNET" panose="00000400000000000000" pitchFamily="2" charset="0"/>
              </a:rPr>
              <a:t>Ball Cleaner BLOCK DIAGRAM</a:t>
            </a:r>
            <a:endParaRPr lang="en-US" dirty="0">
              <a:latin typeface="MUSICNET" panose="000004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3609" y="1795336"/>
            <a:ext cx="5246833" cy="3934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89395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462" y="481533"/>
            <a:ext cx="6838163" cy="581025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>
                <a:latin typeface="MUSICNET" panose="00000400000000000000" pitchFamily="2" charset="0"/>
              </a:rPr>
              <a:t>Ball Cleaner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979" y="1925149"/>
            <a:ext cx="7067550" cy="3781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9249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524" y="925670"/>
            <a:ext cx="5893830" cy="581025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latin typeface="MUSICNET" panose="00000400000000000000" pitchFamily="2" charset="0"/>
              </a:rPr>
              <a:t>Ball</a:t>
            </a:r>
            <a:br>
              <a:rPr lang="en-US" dirty="0" smtClean="0">
                <a:latin typeface="MUSICNET" panose="00000400000000000000" pitchFamily="2" charset="0"/>
              </a:rPr>
            </a:br>
            <a:r>
              <a:rPr lang="en-US" dirty="0" smtClean="0">
                <a:latin typeface="MUSICNET" panose="00000400000000000000" pitchFamily="2" charset="0"/>
              </a:rPr>
              <a:t>Cleaner microcontroller</a:t>
            </a:r>
            <a:endParaRPr lang="en-US" dirty="0">
              <a:latin typeface="MUSICNET" panose="00000400000000000000" pitchFamily="2" charset="0"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0982" y="337764"/>
            <a:ext cx="2893425" cy="2483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26024111"/>
              </p:ext>
            </p:extLst>
          </p:nvPr>
        </p:nvGraphicFramePr>
        <p:xfrm>
          <a:off x="262349" y="2884714"/>
          <a:ext cx="8607333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6911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86911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86911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18445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Specifications</a:t>
                      </a:r>
                      <a:endParaRPr lang="en-US" sz="20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none" dirty="0" smtClean="0"/>
                        <a:t>ATmega328P</a:t>
                      </a:r>
                      <a:endParaRPr lang="en-US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MSP430F5529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18445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Manufacturer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Atmel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Texas Instruments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18445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Max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Operating Freq.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20 MHz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25 MHz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18445">
                <a:tc>
                  <a:txBody>
                    <a:bodyPr/>
                    <a:lstStyle/>
                    <a:p>
                      <a:r>
                        <a:rPr lang="en-US" dirty="0" smtClean="0"/>
                        <a:t>Flash</a:t>
                      </a:r>
                      <a:r>
                        <a:rPr lang="en-US" baseline="0" dirty="0" smtClean="0"/>
                        <a:t> Memory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32 KB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128 KB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18445">
                <a:tc>
                  <a:txBody>
                    <a:bodyPr/>
                    <a:lstStyle/>
                    <a:p>
                      <a:r>
                        <a:rPr lang="en-US" dirty="0" smtClean="0"/>
                        <a:t>RAM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2 KB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 KB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18445">
                <a:tc>
                  <a:txBody>
                    <a:bodyPr/>
                    <a:lstStyle/>
                    <a:p>
                      <a:r>
                        <a:rPr lang="en-US" dirty="0" smtClean="0"/>
                        <a:t># of Channels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16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16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18445">
                <a:tc>
                  <a:txBody>
                    <a:bodyPr/>
                    <a:lstStyle/>
                    <a:p>
                      <a:r>
                        <a:rPr lang="en-US" dirty="0" smtClean="0"/>
                        <a:t>I/O Pins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23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63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18445">
                <a:tc>
                  <a:txBody>
                    <a:bodyPr/>
                    <a:lstStyle/>
                    <a:p>
                      <a:r>
                        <a:rPr lang="en-US" dirty="0" smtClean="0"/>
                        <a:t>Timers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18445">
                <a:tc>
                  <a:txBody>
                    <a:bodyPr/>
                    <a:lstStyle/>
                    <a:p>
                      <a:r>
                        <a:rPr lang="en-US" dirty="0" smtClean="0"/>
                        <a:t>Operating Voltage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1.8 - 5.5 Volts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1.8 – 3.6 Volts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18445">
                <a:tc>
                  <a:txBody>
                    <a:bodyPr/>
                    <a:lstStyle/>
                    <a:p>
                      <a:r>
                        <a:rPr lang="en-US" dirty="0" smtClean="0"/>
                        <a:t>Applications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Arduino Uno Model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MSP-EXP430F5529LP</a:t>
                      </a:r>
                      <a:endParaRPr lang="en-US" b="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322172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559545" y="339634"/>
            <a:ext cx="4604741" cy="252739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29"/>
          <a:stretch/>
        </p:blipFill>
        <p:spPr bwMode="auto">
          <a:xfrm>
            <a:off x="3559545" y="431074"/>
            <a:ext cx="2047875" cy="2435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609600"/>
            <a:ext cx="1971675" cy="2014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53997861"/>
              </p:ext>
            </p:extLst>
          </p:nvPr>
        </p:nvGraphicFramePr>
        <p:xfrm>
          <a:off x="990600" y="2926080"/>
          <a:ext cx="7239000" cy="3474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13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413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413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18445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Specifications</a:t>
                      </a:r>
                      <a:endParaRPr lang="en-US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none" dirty="0" smtClean="0"/>
                        <a:t>Q12AB6FF50</a:t>
                      </a:r>
                      <a:endParaRPr lang="en-US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TCRT5000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18445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Manufacturer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Banner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Vishay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18445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Sensing</a:t>
                      </a:r>
                      <a:r>
                        <a:rPr lang="en-US" baseline="0" dirty="0" smtClean="0"/>
                        <a:t> Method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Proximity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Reflective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18445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Max Range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50mm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15mm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49645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Voltage Rating</a:t>
                      </a:r>
                      <a:endParaRPr lang="en-US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10-30 V</a:t>
                      </a:r>
                      <a:endParaRPr lang="en-US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1.5 V (Forward Voltage)</a:t>
                      </a:r>
                    </a:p>
                    <a:p>
                      <a:r>
                        <a:rPr lang="en-US" dirty="0" smtClean="0"/>
                        <a:t>5.0</a:t>
                      </a:r>
                      <a:r>
                        <a:rPr lang="en-US" baseline="0" dirty="0" smtClean="0"/>
                        <a:t> V (Reverse Voltage)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18445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Current Rating</a:t>
                      </a:r>
                      <a:endParaRPr lang="en-US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50 mA</a:t>
                      </a:r>
                      <a:endParaRPr lang="en-US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60</a:t>
                      </a:r>
                      <a:r>
                        <a:rPr lang="en-US" baseline="0" dirty="0" smtClean="0"/>
                        <a:t> mA (Forward Current)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18445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Pros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Simple Wiring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Shorter Range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18445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Cons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Higher Voltage Input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More Complex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273" y="873419"/>
            <a:ext cx="6838163" cy="581025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latin typeface="MUSICNET" panose="00000400000000000000" pitchFamily="2" charset="0"/>
              </a:rPr>
              <a:t>Ball</a:t>
            </a:r>
            <a:br>
              <a:rPr lang="en-US" dirty="0" smtClean="0">
                <a:latin typeface="MUSICNET" panose="00000400000000000000" pitchFamily="2" charset="0"/>
              </a:rPr>
            </a:br>
            <a:r>
              <a:rPr lang="en-US" dirty="0" smtClean="0">
                <a:latin typeface="MUSICNET" panose="00000400000000000000" pitchFamily="2" charset="0"/>
              </a:rPr>
              <a:t>Cleaner</a:t>
            </a:r>
            <a:br>
              <a:rPr lang="en-US" dirty="0" smtClean="0">
                <a:latin typeface="MUSICNET" panose="00000400000000000000" pitchFamily="2" charset="0"/>
              </a:rPr>
            </a:br>
            <a:r>
              <a:rPr lang="en-US" dirty="0" smtClean="0">
                <a:latin typeface="MUSICNET" panose="00000400000000000000" pitchFamily="2" charset="0"/>
              </a:rPr>
              <a:t>sensors</a:t>
            </a:r>
            <a:endParaRPr lang="en-US" dirty="0">
              <a:latin typeface="MUSICNET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078208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462" y="481533"/>
            <a:ext cx="6838163" cy="581025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latin typeface="MUSICNET" panose="00000400000000000000" pitchFamily="2" charset="0"/>
              </a:rPr>
              <a:t>Sensor wiring</a:t>
            </a:r>
            <a:endParaRPr lang="en-US" dirty="0">
              <a:latin typeface="MUSICNET" panose="00000400000000000000" pitchFamily="2" charset="0"/>
            </a:endParaRPr>
          </a:p>
        </p:txBody>
      </p:sp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8" y="1422923"/>
            <a:ext cx="8348662" cy="4566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9155" y="6076403"/>
            <a:ext cx="1624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Banner.com</a:t>
            </a:r>
            <a:endParaRPr lang="en-US" b="1" u="sng" dirty="0"/>
          </a:p>
        </p:txBody>
      </p:sp>
    </p:spTree>
    <p:extLst>
      <p:ext uri="{BB962C8B-B14F-4D97-AF65-F5344CB8AC3E}">
        <p14:creationId xmlns:p14="http://schemas.microsoft.com/office/powerpoint/2010/main" val="14267608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18617" y="237342"/>
            <a:ext cx="7514035" cy="1314449"/>
          </a:xfrm>
        </p:spPr>
        <p:txBody>
          <a:bodyPr/>
          <a:lstStyle/>
          <a:p>
            <a:pPr algn="l"/>
            <a:r>
              <a:rPr lang="en-US" sz="4800" dirty="0" smtClean="0">
                <a:latin typeface="Musicnet" panose="00000400000000000000" pitchFamily="2" charset="0"/>
                <a:cs typeface="Aharoni" panose="02010803020104030203" pitchFamily="2" charset="-79"/>
              </a:rPr>
              <a:t>Objectives </a:t>
            </a:r>
            <a:endParaRPr lang="en-US" dirty="0">
              <a:latin typeface="Musicnet" panose="00000400000000000000" pitchFamily="2" charset="0"/>
              <a:cs typeface="Aharoni" panose="02010803020104030203" pitchFamily="2" charset="-79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30227" y="1498092"/>
            <a:ext cx="7558288" cy="3101687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/>
              <a:t>Cup Display System</a:t>
            </a:r>
          </a:p>
          <a:p>
            <a:pPr lvl="0">
              <a:spcBef>
                <a:spcPts val="0"/>
              </a:spcBef>
              <a:spcAft>
                <a:spcPts val="0"/>
              </a:spcAft>
            </a:pPr>
            <a:r>
              <a:rPr lang="en-US" sz="1800" dirty="0"/>
              <a:t>Detects cup which translates into games score sent to Smartphone App</a:t>
            </a:r>
            <a:r>
              <a:rPr lang="en-US" sz="1800" dirty="0" smtClean="0"/>
              <a:t>.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 smtClean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smtClean="0"/>
              <a:t>Smartphone </a:t>
            </a:r>
            <a:r>
              <a:rPr lang="en-US" sz="1800" dirty="0"/>
              <a:t>App</a:t>
            </a:r>
          </a:p>
          <a:p>
            <a:pPr lvl="0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/>
              <a:t>App will include users profiles that track wins and losses as well as in-game score tracking.</a:t>
            </a:r>
          </a:p>
          <a:p>
            <a:pPr lvl="0">
              <a:spcBef>
                <a:spcPts val="0"/>
              </a:spcBef>
              <a:spcAft>
                <a:spcPts val="0"/>
              </a:spcAft>
            </a:pPr>
            <a:endParaRPr lang="en-US" sz="1800" dirty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/>
              <a:t> Ball Cleaner System</a:t>
            </a:r>
          </a:p>
          <a:p>
            <a:pPr lvl="0">
              <a:spcBef>
                <a:spcPts val="0"/>
              </a:spcBef>
              <a:spcAft>
                <a:spcPts val="0"/>
              </a:spcAft>
            </a:pPr>
            <a:r>
              <a:rPr lang="en-US" sz="1800" dirty="0"/>
              <a:t>Allows user to clean regulation sized beer pong balls.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000" dirty="0" smtClean="0"/>
          </a:p>
          <a:p>
            <a:pPr lvl="0">
              <a:spcBef>
                <a:spcPts val="0"/>
              </a:spcBef>
              <a:spcAft>
                <a:spcPts val="0"/>
              </a:spcAft>
            </a:pPr>
            <a:endParaRPr lang="en-US" sz="2000" dirty="0" smtClean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smtClean="0"/>
              <a:t> </a:t>
            </a:r>
            <a:endParaRPr lang="en-US" dirty="0"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2710" y="3635519"/>
            <a:ext cx="4852554" cy="3639416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>
            <a:off x="1422502" y="5446943"/>
            <a:ext cx="1132609" cy="0"/>
          </a:xfrm>
          <a:prstGeom prst="straightConnector1">
            <a:avLst/>
          </a:prstGeom>
          <a:ln w="4445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1988807" y="5455227"/>
            <a:ext cx="0" cy="960921"/>
          </a:xfrm>
          <a:prstGeom prst="line">
            <a:avLst/>
          </a:prstGeom>
          <a:ln w="444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1994372" y="6416148"/>
            <a:ext cx="4846989" cy="2"/>
          </a:xfrm>
          <a:prstGeom prst="line">
            <a:avLst/>
          </a:prstGeom>
          <a:ln w="444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6841361" y="5446943"/>
            <a:ext cx="0" cy="960921"/>
          </a:xfrm>
          <a:prstGeom prst="line">
            <a:avLst/>
          </a:prstGeom>
          <a:ln w="444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6311900" y="5430001"/>
            <a:ext cx="529462" cy="5178"/>
          </a:xfrm>
          <a:prstGeom prst="straightConnector1">
            <a:avLst/>
          </a:prstGeom>
          <a:ln w="4445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111921" y="5226988"/>
            <a:ext cx="13564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Cup Display</a:t>
            </a:r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1366405" y="4882167"/>
            <a:ext cx="1132609" cy="0"/>
          </a:xfrm>
          <a:prstGeom prst="straightConnector1">
            <a:avLst/>
          </a:prstGeom>
          <a:ln w="444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 flipV="1">
            <a:off x="2166608" y="4882168"/>
            <a:ext cx="5720" cy="1117045"/>
          </a:xfrm>
          <a:prstGeom prst="line">
            <a:avLst/>
          </a:prstGeom>
          <a:ln w="444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cxnSpLocks/>
          </p:cNvCxnSpPr>
          <p:nvPr/>
        </p:nvCxnSpPr>
        <p:spPr>
          <a:xfrm flipV="1">
            <a:off x="2182651" y="5996472"/>
            <a:ext cx="306040" cy="8104"/>
          </a:xfrm>
          <a:prstGeom prst="straightConnector1">
            <a:avLst/>
          </a:prstGeom>
          <a:ln w="444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111345" y="4638195"/>
            <a:ext cx="13570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Ball Cleaner </a:t>
            </a:r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42" name="Straight Connector 41"/>
          <p:cNvCxnSpPr/>
          <p:nvPr/>
        </p:nvCxnSpPr>
        <p:spPr>
          <a:xfrm flipH="1" flipV="1">
            <a:off x="2159944" y="4461872"/>
            <a:ext cx="13328" cy="1098117"/>
          </a:xfrm>
          <a:prstGeom prst="line">
            <a:avLst/>
          </a:prstGeom>
          <a:ln w="444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V="1">
            <a:off x="2165509" y="4447753"/>
            <a:ext cx="4522824" cy="17859"/>
          </a:xfrm>
          <a:prstGeom prst="line">
            <a:avLst/>
          </a:prstGeom>
          <a:ln w="444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V="1">
            <a:off x="6688333" y="4456040"/>
            <a:ext cx="0" cy="1509490"/>
          </a:xfrm>
          <a:prstGeom prst="line">
            <a:avLst/>
          </a:prstGeom>
          <a:ln w="444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flipH="1">
            <a:off x="6311901" y="4888092"/>
            <a:ext cx="376432" cy="798"/>
          </a:xfrm>
          <a:prstGeom prst="straightConnector1">
            <a:avLst/>
          </a:prstGeom>
          <a:ln w="444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flipH="1">
            <a:off x="6311901" y="5965530"/>
            <a:ext cx="376432" cy="798"/>
          </a:xfrm>
          <a:prstGeom prst="straightConnector1">
            <a:avLst/>
          </a:prstGeom>
          <a:ln w="444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 flipV="1">
            <a:off x="5353050" y="4006850"/>
            <a:ext cx="6351" cy="787400"/>
          </a:xfrm>
          <a:prstGeom prst="line">
            <a:avLst/>
          </a:prstGeom>
          <a:ln w="444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5353050" y="4005867"/>
            <a:ext cx="1132609" cy="0"/>
          </a:xfrm>
          <a:prstGeom prst="straightConnector1">
            <a:avLst/>
          </a:prstGeom>
          <a:ln w="444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6480622" y="3816153"/>
            <a:ext cx="16204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RGB LED Array</a:t>
            </a:r>
          </a:p>
          <a:p>
            <a:r>
              <a:rPr lang="en-US" dirty="0" smtClean="0">
                <a:solidFill>
                  <a:prstClr val="black"/>
                </a:solidFill>
              </a:rPr>
              <a:t>Sensor Array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2268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547257" y="770709"/>
            <a:ext cx="6284596" cy="20116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706" y="912612"/>
            <a:ext cx="6838163" cy="581025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latin typeface="MUSICNET" panose="00000400000000000000" pitchFamily="2" charset="0"/>
              </a:rPr>
              <a:t>Ball</a:t>
            </a:r>
            <a:br>
              <a:rPr lang="en-US" dirty="0" smtClean="0">
                <a:latin typeface="MUSICNET" panose="00000400000000000000" pitchFamily="2" charset="0"/>
              </a:rPr>
            </a:br>
            <a:r>
              <a:rPr lang="en-US" dirty="0" smtClean="0">
                <a:latin typeface="MUSICNET" panose="00000400000000000000" pitchFamily="2" charset="0"/>
              </a:rPr>
              <a:t>Cleaner</a:t>
            </a:r>
            <a:br>
              <a:rPr lang="en-US" dirty="0" smtClean="0">
                <a:latin typeface="MUSICNET" panose="00000400000000000000" pitchFamily="2" charset="0"/>
              </a:rPr>
            </a:br>
            <a:r>
              <a:rPr lang="en-US" dirty="0" smtClean="0">
                <a:latin typeface="MUSICNET" panose="00000400000000000000" pitchFamily="2" charset="0"/>
              </a:rPr>
              <a:t>fans</a:t>
            </a:r>
            <a:endParaRPr lang="en-US" dirty="0">
              <a:latin typeface="MUSICNET" panose="00000400000000000000" pitchFamily="2" charset="0"/>
            </a:endParaRP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8778" y="912222"/>
            <a:ext cx="1743075" cy="1530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19237056"/>
              </p:ext>
            </p:extLst>
          </p:nvPr>
        </p:nvGraphicFramePr>
        <p:xfrm>
          <a:off x="317862" y="2795450"/>
          <a:ext cx="8551817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1791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8887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19877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94625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18445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Specifications</a:t>
                      </a:r>
                      <a:endParaRPr lang="en-US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none" dirty="0" smtClean="0"/>
                        <a:t>41851 Bilge Blower</a:t>
                      </a:r>
                      <a:endParaRPr lang="en-US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41841 Bilge Blower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140 Bilge Blower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18445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Manufacturer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Seachoice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Seachoice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Rule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18445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Intake Diameter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3</a:t>
                      </a:r>
                      <a:r>
                        <a:rPr lang="en-US" baseline="0" dirty="0" smtClean="0"/>
                        <a:t> inches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 inches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 inches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18445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Exhaust</a:t>
                      </a:r>
                      <a:r>
                        <a:rPr lang="en-US" baseline="0" dirty="0" smtClean="0"/>
                        <a:t> Diameter</a:t>
                      </a:r>
                      <a:endParaRPr lang="en-US" dirty="0" smtClean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3 inches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 inches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 inches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Length</a:t>
                      </a:r>
                      <a:endParaRPr lang="en-US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8 inches</a:t>
                      </a:r>
                      <a:endParaRPr lang="en-US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5-3/4 inches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3-1/4</a:t>
                      </a:r>
                      <a:r>
                        <a:rPr lang="en-US" baseline="0" dirty="0" smtClean="0"/>
                        <a:t> inches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18445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Flow Rate</a:t>
                      </a:r>
                      <a:endParaRPr lang="en-US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170 CFM</a:t>
                      </a:r>
                      <a:endParaRPr lang="en-US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240 CFM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135 CFM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18445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Hose Connections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18445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Voltage 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12 VDC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12VDC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13.6 VDC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18445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Current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4.5 Amps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 Amps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2.9 Amps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18445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Price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$20.89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$20.89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$21.87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2819" y="918255"/>
            <a:ext cx="1600200" cy="1508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0471" y="866003"/>
            <a:ext cx="2314575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216660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93462" y="481533"/>
            <a:ext cx="7617684" cy="581025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latin typeface="MUSICNET" panose="00000400000000000000" pitchFamily="2" charset="0"/>
              </a:rPr>
              <a:t>Ball cleaner schematic</a:t>
            </a:r>
            <a:endParaRPr lang="en-US" dirty="0">
              <a:latin typeface="MUSICNET" panose="000004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850" y="1286359"/>
            <a:ext cx="6177974" cy="4424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03816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93462" y="481533"/>
            <a:ext cx="7617684" cy="581025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latin typeface="MUSICNET" panose="00000400000000000000" pitchFamily="2" charset="0"/>
              </a:rPr>
              <a:t>Ball cleaner schematic</a:t>
            </a:r>
            <a:endParaRPr lang="en-US" dirty="0">
              <a:latin typeface="MUSICNET" panose="000004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445" y="1328359"/>
            <a:ext cx="6507237" cy="4620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72461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93462" y="481533"/>
            <a:ext cx="7617684" cy="581025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latin typeface="MUSICNET" panose="00000400000000000000" pitchFamily="2" charset="0"/>
              </a:rPr>
              <a:t>Ball cleaner schematic</a:t>
            </a:r>
            <a:endParaRPr lang="en-US" dirty="0">
              <a:latin typeface="MUSICNET" panose="000004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84" y="1426618"/>
            <a:ext cx="6408203" cy="4568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65163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/>
          <p:nvPr/>
        </p:nvSpPr>
        <p:spPr>
          <a:xfrm>
            <a:off x="1727548" y="1347677"/>
            <a:ext cx="6068291" cy="4905016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146494" y="445481"/>
            <a:ext cx="9352348" cy="1314449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sz="4800" dirty="0" smtClean="0">
                <a:solidFill>
                  <a:prstClr val="black"/>
                </a:solidFill>
                <a:latin typeface="Musicnet" panose="00000400000000000000" pitchFamily="2" charset="0"/>
                <a:cs typeface="Aharoni" panose="02010803020104030203" pitchFamily="2" charset="-79"/>
              </a:rPr>
              <a:t>The Power Supply Unit</a:t>
            </a:r>
            <a:endParaRPr lang="en-US" dirty="0">
              <a:solidFill>
                <a:prstClr val="black"/>
              </a:solidFill>
              <a:latin typeface="Musicnet" panose="00000400000000000000" pitchFamily="2" charset="0"/>
              <a:cs typeface="Aharoni" panose="02010803020104030203" pitchFamily="2" charset="-79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3023416"/>
              </p:ext>
            </p:extLst>
          </p:nvPr>
        </p:nvGraphicFramePr>
        <p:xfrm>
          <a:off x="1744559" y="1759930"/>
          <a:ext cx="6051280" cy="44217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45" name="Visio" r:id="rId5" imgW="7534350" imgH="5505540" progId="Visio.Drawing.15">
                  <p:embed/>
                </p:oleObj>
              </mc:Choice>
              <mc:Fallback>
                <p:oleObj name="Visio" r:id="rId5" imgW="7534350" imgH="5505540" progId="Visio.Drawing.15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44559" y="1759930"/>
                        <a:ext cx="6051280" cy="44217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07575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4281" y="660759"/>
            <a:ext cx="5075848" cy="5847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Musicnet" panose="00000400000000000000" pitchFamily="2" charset="0"/>
                <a:cs typeface="Aharoni" panose="02010803020104030203" pitchFamily="2" charset="-79"/>
              </a:rPr>
              <a:t>Power Supply Unit</a:t>
            </a:r>
            <a:endParaRPr lang="en-US" sz="3000" dirty="0">
              <a:latin typeface="Arial Black" panose="020B0A04020102020204" pitchFamily="34" charset="0"/>
            </a:endParaRPr>
          </a:p>
        </p:txBody>
      </p:sp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1997055"/>
              </p:ext>
            </p:extLst>
          </p:nvPr>
        </p:nvGraphicFramePr>
        <p:xfrm>
          <a:off x="3836398" y="2280522"/>
          <a:ext cx="4945317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3231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413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61146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Specifications</a:t>
                      </a:r>
                      <a:endParaRPr lang="en-US" sz="20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none" dirty="0" smtClean="0"/>
                        <a:t>ATX</a:t>
                      </a:r>
                      <a:endParaRPr lang="en-US" u="non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18445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Manufacturer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err="1" smtClean="0"/>
                        <a:t>Rosewill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18445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Voltage Output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3.3,</a:t>
                      </a:r>
                      <a:r>
                        <a:rPr lang="en-US" baseline="0" dirty="0" smtClean="0"/>
                        <a:t> 5, 12 </a:t>
                      </a:r>
                      <a:r>
                        <a:rPr lang="en-US" dirty="0" smtClean="0"/>
                        <a:t>Volts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18445">
                <a:tc>
                  <a:txBody>
                    <a:bodyPr/>
                    <a:lstStyle/>
                    <a:p>
                      <a:r>
                        <a:rPr lang="en-US" dirty="0" smtClean="0"/>
                        <a:t>Current</a:t>
                      </a:r>
                      <a:r>
                        <a:rPr lang="en-US" baseline="0" dirty="0" smtClean="0"/>
                        <a:t> Output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24 A, 30 A, 18</a:t>
                      </a:r>
                      <a:r>
                        <a:rPr lang="en-US" baseline="0" dirty="0" smtClean="0"/>
                        <a:t> A 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18445">
                <a:tc>
                  <a:txBody>
                    <a:bodyPr/>
                    <a:lstStyle/>
                    <a:p>
                      <a:r>
                        <a:rPr lang="en-US" dirty="0" smtClean="0"/>
                        <a:t>Maximum</a:t>
                      </a:r>
                      <a:r>
                        <a:rPr lang="en-US" baseline="0" dirty="0" smtClean="0"/>
                        <a:t> Output Power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300 Watts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18445">
                <a:tc>
                  <a:txBody>
                    <a:bodyPr/>
                    <a:lstStyle/>
                    <a:p>
                      <a:r>
                        <a:rPr lang="en-US" dirty="0" smtClean="0"/>
                        <a:t>Efficiency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60 %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18445">
                <a:tc>
                  <a:txBody>
                    <a:bodyPr/>
                    <a:lstStyle/>
                    <a:p>
                      <a:r>
                        <a:rPr lang="en-US" dirty="0" smtClean="0"/>
                        <a:t>Price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$29.99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pic>
        <p:nvPicPr>
          <p:cNvPr id="7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066" y="2280522"/>
            <a:ext cx="3007609" cy="2486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89225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1069" y="595679"/>
            <a:ext cx="6064607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4000" dirty="0" smtClean="0">
                <a:latin typeface="MUSICNET" panose="00000400000000000000" pitchFamily="2" charset="0"/>
              </a:rPr>
              <a:t>Table STRUCTURE</a:t>
            </a:r>
            <a:endParaRPr lang="en-US" sz="4000" dirty="0">
              <a:latin typeface="MUSICNET" panose="000004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9171" y="1800123"/>
            <a:ext cx="6483228" cy="4229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44680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2792" y="572232"/>
            <a:ext cx="7909577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4000" dirty="0" smtClean="0">
                <a:latin typeface="MUSICNET" panose="00000400000000000000" pitchFamily="2" charset="0"/>
              </a:rPr>
              <a:t>Printed circuit boards</a:t>
            </a:r>
            <a:endParaRPr lang="en-US" sz="4000" dirty="0">
              <a:latin typeface="MUSICNET" panose="000004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0"/>
          <a:stretch/>
        </p:blipFill>
        <p:spPr>
          <a:xfrm>
            <a:off x="931202" y="1423555"/>
            <a:ext cx="6452755" cy="4557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88196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2792" y="572232"/>
            <a:ext cx="7909577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4000" dirty="0" smtClean="0">
                <a:latin typeface="MUSICNET" panose="00000400000000000000" pitchFamily="2" charset="0"/>
              </a:rPr>
              <a:t>Printed circuit boards</a:t>
            </a:r>
            <a:endParaRPr lang="en-US" sz="4000" dirty="0">
              <a:latin typeface="MUSICNET" panose="000004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3681" y="1280118"/>
            <a:ext cx="5347797" cy="389992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26439" y="5180040"/>
            <a:ext cx="44661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MAIN CIRCUIT BOARD</a:t>
            </a:r>
          </a:p>
          <a:p>
            <a:r>
              <a:rPr lang="en-US" sz="2800" dirty="0" smtClean="0"/>
              <a:t>-92 Components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8780485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2792" y="572232"/>
            <a:ext cx="7909577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4000" dirty="0" smtClean="0">
                <a:latin typeface="MUSICNET" panose="00000400000000000000" pitchFamily="2" charset="0"/>
              </a:rPr>
              <a:t>Printed circuit boards</a:t>
            </a:r>
            <a:endParaRPr lang="en-US" sz="4000" dirty="0">
              <a:latin typeface="MUSICNET" panose="000004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107" y="1369825"/>
            <a:ext cx="4716945" cy="437648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74291" y="5836016"/>
            <a:ext cx="79095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LED DRIVERS AND SHIFT REGISTERS SCHEMATIC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739899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 txBox="1">
            <a:spLocks/>
          </p:cNvSpPr>
          <p:nvPr/>
        </p:nvSpPr>
        <p:spPr>
          <a:xfrm>
            <a:off x="218617" y="237342"/>
            <a:ext cx="7514035" cy="131444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sz="4800" dirty="0" smtClean="0">
                <a:latin typeface="Musicnet" panose="00000400000000000000" pitchFamily="2" charset="0"/>
                <a:cs typeface="Aharoni" panose="02010803020104030203" pitchFamily="2" charset="-79"/>
              </a:rPr>
              <a:t>Specifications</a:t>
            </a:r>
            <a:endParaRPr lang="en-US" dirty="0">
              <a:latin typeface="Musicnet" panose="00000400000000000000" pitchFamily="2" charset="0"/>
              <a:cs typeface="Aharoni" panose="02010803020104030203" pitchFamily="2" charset="-79"/>
            </a:endParaRPr>
          </a:p>
        </p:txBody>
      </p:sp>
      <p:graphicFrame>
        <p:nvGraphicFramePr>
          <p:cNvPr id="8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3538890"/>
              </p:ext>
            </p:extLst>
          </p:nvPr>
        </p:nvGraphicFramePr>
        <p:xfrm>
          <a:off x="998906" y="1945640"/>
          <a:ext cx="7146187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374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6374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81869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Component</a:t>
                      </a:r>
                      <a:endParaRPr lang="en-US" dirty="0"/>
                    </a:p>
                  </a:txBody>
                  <a:tcPr>
                    <a:solidFill>
                      <a:srgbClr val="00040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Parameter</a:t>
                      </a:r>
                      <a:endParaRPr lang="en-US" dirty="0"/>
                    </a:p>
                  </a:txBody>
                  <a:tcPr>
                    <a:solidFill>
                      <a:srgbClr val="16739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Design</a:t>
                      </a:r>
                      <a:r>
                        <a:rPr lang="en-US" baseline="0" dirty="0" smtClean="0"/>
                        <a:t> Specification</a:t>
                      </a:r>
                      <a:endParaRPr lang="en-US" dirty="0"/>
                    </a:p>
                  </a:txBody>
                  <a:tcPr>
                    <a:solidFill>
                      <a:srgbClr val="E456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Table</a:t>
                      </a:r>
                      <a:endParaRPr lang="en-US" sz="1400" dirty="0"/>
                    </a:p>
                  </a:txBody>
                  <a:tcPr>
                    <a:solidFill>
                      <a:srgbClr val="FDE0A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Spilled</a:t>
                      </a:r>
                      <a:r>
                        <a:rPr lang="en-US" sz="1400" baseline="0" dirty="0" smtClean="0"/>
                        <a:t> Liquid</a:t>
                      </a:r>
                      <a:endParaRPr lang="en-US" sz="1400" dirty="0"/>
                    </a:p>
                  </a:txBody>
                  <a:tcPr>
                    <a:solidFill>
                      <a:srgbClr val="FDE0A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Withstand</a:t>
                      </a:r>
                      <a:r>
                        <a:rPr lang="en-US" sz="1400" baseline="0" dirty="0" smtClean="0"/>
                        <a:t> 6oz w/o Damage</a:t>
                      </a:r>
                      <a:endParaRPr lang="en-US" sz="1400" dirty="0"/>
                    </a:p>
                  </a:txBody>
                  <a:tcPr>
                    <a:solidFill>
                      <a:srgbClr val="FDE0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Ball Cleaner</a:t>
                      </a:r>
                      <a:endParaRPr lang="en-US" sz="1400" dirty="0"/>
                    </a:p>
                  </a:txBody>
                  <a:tcPr>
                    <a:solidFill>
                      <a:srgbClr val="FDE0A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Cleaning Routine</a:t>
                      </a:r>
                      <a:endParaRPr lang="en-US" sz="1400" dirty="0"/>
                    </a:p>
                  </a:txBody>
                  <a:tcPr>
                    <a:solidFill>
                      <a:srgbClr val="FDE0A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</a:t>
                      </a:r>
                      <a:r>
                        <a:rPr lang="en-US" sz="1400" baseline="0" dirty="0" smtClean="0"/>
                        <a:t> Consecutive Beer Pong Balls</a:t>
                      </a:r>
                      <a:endParaRPr lang="en-US" sz="1400" dirty="0"/>
                    </a:p>
                  </a:txBody>
                  <a:tcPr>
                    <a:solidFill>
                      <a:srgbClr val="FDE0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Impact</a:t>
                      </a:r>
                      <a:r>
                        <a:rPr lang="en-US" sz="1400" baseline="0" dirty="0" smtClean="0"/>
                        <a:t> Sensor Array</a:t>
                      </a:r>
                      <a:endParaRPr lang="en-US" sz="1400" dirty="0"/>
                    </a:p>
                  </a:txBody>
                  <a:tcPr>
                    <a:solidFill>
                      <a:srgbClr val="FDE0A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Responsiveness</a:t>
                      </a:r>
                      <a:r>
                        <a:rPr lang="en-US" sz="1400" baseline="0" dirty="0" smtClean="0"/>
                        <a:t> </a:t>
                      </a:r>
                      <a:endParaRPr lang="en-US" sz="1400" dirty="0"/>
                    </a:p>
                  </a:txBody>
                  <a:tcPr>
                    <a:solidFill>
                      <a:srgbClr val="FDE0A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Real</a:t>
                      </a:r>
                      <a:r>
                        <a:rPr lang="en-US" sz="1400" baseline="0" dirty="0" smtClean="0"/>
                        <a:t> Time</a:t>
                      </a:r>
                    </a:p>
                  </a:txBody>
                  <a:tcPr>
                    <a:solidFill>
                      <a:srgbClr val="FDE0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RGB LED Array</a:t>
                      </a:r>
                      <a:endParaRPr lang="en-US" sz="1400" dirty="0"/>
                    </a:p>
                  </a:txBody>
                  <a:tcPr>
                    <a:solidFill>
                      <a:srgbClr val="FDE0A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Color density</a:t>
                      </a:r>
                      <a:endParaRPr lang="en-US" sz="1400" dirty="0"/>
                    </a:p>
                  </a:txBody>
                  <a:tcPr>
                    <a:solidFill>
                      <a:srgbClr val="FDE0A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64</a:t>
                      </a:r>
                      <a:r>
                        <a:rPr lang="en-US" sz="1400" baseline="0" dirty="0" smtClean="0"/>
                        <a:t> Different Colors</a:t>
                      </a:r>
                      <a:endParaRPr lang="en-US" sz="1400" dirty="0"/>
                    </a:p>
                  </a:txBody>
                  <a:tcPr>
                    <a:solidFill>
                      <a:srgbClr val="FDE0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RGB</a:t>
                      </a:r>
                      <a:r>
                        <a:rPr lang="en-US" sz="1400" baseline="0" dirty="0" smtClean="0"/>
                        <a:t> LED Array</a:t>
                      </a:r>
                      <a:endParaRPr lang="en-US" sz="1400" dirty="0"/>
                    </a:p>
                  </a:txBody>
                  <a:tcPr>
                    <a:solidFill>
                      <a:srgbClr val="FDE0A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Control</a:t>
                      </a:r>
                      <a:r>
                        <a:rPr lang="en-US" sz="1400" baseline="0" dirty="0" smtClean="0"/>
                        <a:t> Specification</a:t>
                      </a:r>
                      <a:endParaRPr lang="en-US" sz="1400" dirty="0"/>
                    </a:p>
                  </a:txBody>
                  <a:tcPr>
                    <a:solidFill>
                      <a:srgbClr val="FDE0A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Independent</a:t>
                      </a:r>
                      <a:r>
                        <a:rPr lang="en-US" sz="1400" baseline="0" dirty="0" smtClean="0"/>
                        <a:t>ly Control Each LED</a:t>
                      </a:r>
                      <a:endParaRPr lang="en-US" sz="1400" dirty="0"/>
                    </a:p>
                  </a:txBody>
                  <a:tcPr>
                    <a:solidFill>
                      <a:srgbClr val="FDE0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PSU</a:t>
                      </a:r>
                      <a:endParaRPr lang="en-US" sz="1400" dirty="0"/>
                    </a:p>
                  </a:txBody>
                  <a:tcPr>
                    <a:solidFill>
                      <a:srgbClr val="FDE0A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Power</a:t>
                      </a:r>
                      <a:r>
                        <a:rPr lang="en-US" sz="1400" baseline="0" dirty="0" smtClean="0"/>
                        <a:t> Specification</a:t>
                      </a:r>
                      <a:endParaRPr lang="en-US" sz="1400" dirty="0"/>
                    </a:p>
                  </a:txBody>
                  <a:tcPr>
                    <a:solidFill>
                      <a:srgbClr val="FDE0A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90</a:t>
                      </a:r>
                      <a:r>
                        <a:rPr lang="en-US" sz="1400" baseline="0" dirty="0" smtClean="0"/>
                        <a:t> Watts with 5V and 10V outputs</a:t>
                      </a:r>
                      <a:endParaRPr lang="en-US" sz="1400" dirty="0"/>
                    </a:p>
                  </a:txBody>
                  <a:tcPr>
                    <a:solidFill>
                      <a:srgbClr val="FDE0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Smartphone/PC</a:t>
                      </a:r>
                      <a:r>
                        <a:rPr lang="en-US" sz="1400" baseline="0" dirty="0" smtClean="0"/>
                        <a:t> App</a:t>
                      </a:r>
                      <a:endParaRPr lang="en-US" sz="1400" dirty="0"/>
                    </a:p>
                  </a:txBody>
                  <a:tcPr>
                    <a:solidFill>
                      <a:srgbClr val="FDE0A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Controllability</a:t>
                      </a:r>
                      <a:endParaRPr lang="en-US" sz="1400" dirty="0"/>
                    </a:p>
                  </a:txBody>
                  <a:tcPr>
                    <a:solidFill>
                      <a:srgbClr val="FDE0A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Full Control/Customization</a:t>
                      </a:r>
                      <a:r>
                        <a:rPr lang="en-US" sz="1400" baseline="0" dirty="0" smtClean="0"/>
                        <a:t> of Table</a:t>
                      </a:r>
                      <a:endParaRPr lang="en-US" sz="1400" dirty="0"/>
                    </a:p>
                  </a:txBody>
                  <a:tcPr>
                    <a:solidFill>
                      <a:srgbClr val="FDE0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9022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2792" y="572232"/>
            <a:ext cx="7909577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4000" dirty="0" smtClean="0">
                <a:latin typeface="MUSICNET" panose="00000400000000000000" pitchFamily="2" charset="0"/>
              </a:rPr>
              <a:t>Printed circuit boards</a:t>
            </a:r>
            <a:endParaRPr lang="en-US" sz="4000" dirty="0">
              <a:latin typeface="MUSICNET" panose="000004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787" y="1364448"/>
            <a:ext cx="5271585" cy="418478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3899" y="5732107"/>
            <a:ext cx="79095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5 LED DRIVERS, 4 SHIFT REGISTERS. 6 MADE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2465050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624" y="477983"/>
            <a:ext cx="7704667" cy="1028699"/>
          </a:xfrm>
        </p:spPr>
        <p:txBody>
          <a:bodyPr/>
          <a:lstStyle/>
          <a:p>
            <a:pPr algn="l"/>
            <a:r>
              <a:rPr lang="en-US" dirty="0" smtClean="0">
                <a:latin typeface="Musicnet"/>
              </a:rPr>
              <a:t>Bill of materials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178378" y="2458995"/>
            <a:ext cx="21759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Grand Total:</a:t>
            </a:r>
          </a:p>
          <a:p>
            <a:r>
              <a:rPr lang="en-US" sz="2800"/>
              <a:t>$</a:t>
            </a:r>
            <a:r>
              <a:rPr lang="en-US" sz="2800" smtClean="0"/>
              <a:t>1033.41</a:t>
            </a:r>
            <a:endParaRPr lang="en-US" sz="2800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1314820"/>
              </p:ext>
            </p:extLst>
          </p:nvPr>
        </p:nvGraphicFramePr>
        <p:xfrm>
          <a:off x="391886" y="1891753"/>
          <a:ext cx="5267508" cy="44577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9442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4690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2681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9936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2288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Parts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00040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Amount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16739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Price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16739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Total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E456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2288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Bluetooth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DE0A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DE0A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$3.90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DE0A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$3.90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DE0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2288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TLC5940 LED Driver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DE0A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DE0A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$6.98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DE0A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$118.66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DE0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2288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74HC165 Shift Register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DE0A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35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DE0A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$1.88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DE0A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$65.80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DE0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2288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Common Anode LED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DE0A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 smtClean="0">
                          <a:effectLst/>
                        </a:rPr>
                        <a:t>80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DE0A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$0.07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DE0A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 smtClean="0">
                          <a:effectLst/>
                        </a:rPr>
                        <a:t>$5.60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DE0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2288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Infrared Sensor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DE0A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 smtClean="0">
                          <a:effectLst/>
                        </a:rPr>
                        <a:t>80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DE0A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$0.34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DE0A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 smtClean="0">
                          <a:effectLst/>
                        </a:rPr>
                        <a:t>$27.0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DE0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0846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4 Color RGB </a:t>
                      </a:r>
                      <a:r>
                        <a:rPr lang="en-US" sz="1400" u="none" strike="noStrike" dirty="0" smtClean="0">
                          <a:effectLst/>
                        </a:rPr>
                        <a:t>extension </a:t>
                      </a:r>
                      <a:r>
                        <a:rPr lang="en-US" sz="1400" u="none" strike="noStrike" dirty="0">
                          <a:effectLst/>
                        </a:rPr>
                        <a:t>Cable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DE0A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DE0A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$11.00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DE0A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$40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DE0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2288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Protoboard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DE0A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10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DE0A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$2.00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DE0A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$20.00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DE0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2288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Resistors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DE0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DE0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DE0A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$30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DE0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2288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2-pin connectors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DE0A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 smtClean="0">
                          <a:effectLst/>
                        </a:rPr>
                        <a:t>80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DE0A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$0.44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DE0A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 smtClean="0">
                          <a:effectLst/>
                        </a:rPr>
                        <a:t>$35.20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DE0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2288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4-pin connectors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DE0A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 smtClean="0">
                          <a:effectLst/>
                        </a:rPr>
                        <a:t>80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DE0A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$0.40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DE0A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 smtClean="0">
                          <a:effectLst/>
                        </a:rPr>
                        <a:t>$32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DE0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2288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PCB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DE0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DE0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DE0A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$130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DE0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2288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Table materials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DE0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DE0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DE0A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$100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DE0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2288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Plexiglass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DE0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DE0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DE0A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$40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DE0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2288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Bilge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Blower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DE0A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DE0A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$20.89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DE0A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$20.89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DE0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2288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Power Supply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DE0A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DE0A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DE0A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$35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DE0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2288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Proximity Sensor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DE0A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DE0A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$76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DE0A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$152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DE0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22288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DPDT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Relay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DE0A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DE0A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$3.95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DE0A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$3.95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DE0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22288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SPDT Relay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DE0A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DE0A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$3.50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DE0A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$7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DE0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22288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Grand Total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DE0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DE0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DE0A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 smtClean="0">
                          <a:effectLst/>
                        </a:rPr>
                        <a:t>$1033.41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DE0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081464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795" y="441436"/>
            <a:ext cx="5832260" cy="882868"/>
          </a:xfrm>
        </p:spPr>
        <p:txBody>
          <a:bodyPr/>
          <a:lstStyle/>
          <a:p>
            <a:pPr algn="l"/>
            <a:r>
              <a:rPr lang="en-US" sz="4400" dirty="0">
                <a:latin typeface="Musicnet"/>
              </a:rPr>
              <a:t>Labor Division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6821" y="2099442"/>
            <a:ext cx="7862323" cy="3356995"/>
          </a:xfrm>
        </p:spPr>
        <p:txBody>
          <a:bodyPr numCol="2">
            <a:normAutofit fontScale="25000" lnSpcReduction="20000"/>
          </a:bodyPr>
          <a:lstStyle/>
          <a:p>
            <a:r>
              <a:rPr lang="en-US" sz="8000" dirty="0" smtClean="0"/>
              <a:t>Edgar </a:t>
            </a:r>
            <a:r>
              <a:rPr lang="en-US" sz="8000" dirty="0" err="1" smtClean="0"/>
              <a:t>Alastre</a:t>
            </a:r>
            <a:endParaRPr lang="en-US" sz="8000" dirty="0" smtClean="0"/>
          </a:p>
          <a:p>
            <a:pPr lvl="1"/>
            <a:r>
              <a:rPr lang="en-US" sz="8000" dirty="0" smtClean="0"/>
              <a:t>Primary Responsibility: Circuit Design</a:t>
            </a:r>
          </a:p>
          <a:p>
            <a:pPr lvl="1"/>
            <a:r>
              <a:rPr lang="en-US" sz="8000" dirty="0" smtClean="0"/>
              <a:t>Secondary Responsibility: Programming Table</a:t>
            </a:r>
          </a:p>
          <a:p>
            <a:pPr marL="457200" lvl="1" indent="0">
              <a:buNone/>
            </a:pPr>
            <a:endParaRPr lang="en-US" sz="8000" dirty="0" smtClean="0"/>
          </a:p>
          <a:p>
            <a:r>
              <a:rPr lang="en-US" sz="8000" dirty="0" smtClean="0"/>
              <a:t>Jonathan Chang</a:t>
            </a:r>
          </a:p>
          <a:p>
            <a:pPr lvl="1"/>
            <a:r>
              <a:rPr lang="en-US" sz="8000" dirty="0" smtClean="0"/>
              <a:t>Primary Responsibility: Programming App</a:t>
            </a:r>
          </a:p>
          <a:p>
            <a:pPr lvl="1"/>
            <a:r>
              <a:rPr lang="en-US" sz="8000" dirty="0" smtClean="0"/>
              <a:t>Secondary Responsibility: Programming Table</a:t>
            </a:r>
          </a:p>
          <a:p>
            <a:pPr marL="457200" lvl="1" indent="0">
              <a:buNone/>
            </a:pPr>
            <a:endParaRPr lang="en-US" sz="8000" dirty="0" smtClean="0"/>
          </a:p>
          <a:p>
            <a:r>
              <a:rPr lang="en-US" sz="8000" dirty="0" smtClean="0"/>
              <a:t>Ashish Naik</a:t>
            </a:r>
          </a:p>
          <a:p>
            <a:pPr lvl="1"/>
            <a:r>
              <a:rPr lang="en-US" sz="8000" dirty="0" smtClean="0"/>
              <a:t>Primary Responsibility: Programming Table</a:t>
            </a:r>
          </a:p>
          <a:p>
            <a:pPr lvl="1"/>
            <a:r>
              <a:rPr lang="en-US" sz="8000" dirty="0" smtClean="0"/>
              <a:t>Secondary Responsibility: Programming App</a:t>
            </a:r>
          </a:p>
          <a:p>
            <a:pPr marL="457200" lvl="1" indent="0">
              <a:buNone/>
            </a:pPr>
            <a:endParaRPr lang="en-US" sz="8000" dirty="0" smtClean="0"/>
          </a:p>
          <a:p>
            <a:r>
              <a:rPr lang="en-US" sz="8000" dirty="0" smtClean="0"/>
              <a:t>Colton Myers</a:t>
            </a:r>
          </a:p>
          <a:p>
            <a:pPr lvl="1"/>
            <a:r>
              <a:rPr lang="en-US" sz="8000" dirty="0" smtClean="0"/>
              <a:t>Primary Responsibility: Power Supply, Table, and Ball Cleaner Design/Construction</a:t>
            </a:r>
          </a:p>
          <a:p>
            <a:pPr lvl="1"/>
            <a:r>
              <a:rPr lang="en-US" sz="8000" dirty="0" smtClean="0"/>
              <a:t>Secondary Responsibility: Circuit Design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601805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366208" y="3048449"/>
            <a:ext cx="6367282" cy="882868"/>
          </a:xfrm>
        </p:spPr>
        <p:txBody>
          <a:bodyPr>
            <a:normAutofit/>
          </a:bodyPr>
          <a:lstStyle/>
          <a:p>
            <a:pPr algn="l"/>
            <a:r>
              <a:rPr lang="en-US" sz="4400" dirty="0" smtClean="0">
                <a:latin typeface="Musicnet"/>
              </a:rPr>
              <a:t>hope YOU ENJOYED</a:t>
            </a:r>
            <a:endParaRPr lang="en-US" sz="4400" dirty="0">
              <a:latin typeface="Musicnet"/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2710" y="3635519"/>
            <a:ext cx="4852554" cy="3639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97770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940" y="2873351"/>
            <a:ext cx="6367282" cy="882868"/>
          </a:xfrm>
        </p:spPr>
        <p:txBody>
          <a:bodyPr>
            <a:normAutofit/>
          </a:bodyPr>
          <a:lstStyle/>
          <a:p>
            <a:pPr algn="l"/>
            <a:r>
              <a:rPr lang="en-US" sz="4400" dirty="0" smtClean="0">
                <a:latin typeface="Musicnet"/>
              </a:rPr>
              <a:t>QUESTIONS SECTION</a:t>
            </a:r>
            <a:endParaRPr lang="en-US" sz="4400" dirty="0">
              <a:latin typeface="Musicnet"/>
            </a:endParaRPr>
          </a:p>
        </p:txBody>
      </p:sp>
      <p:pic>
        <p:nvPicPr>
          <p:cNvPr id="3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2710" y="3635519"/>
            <a:ext cx="4852554" cy="3639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0888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/>
          <p:nvPr/>
        </p:nvSpPr>
        <p:spPr>
          <a:xfrm>
            <a:off x="1727548" y="1347677"/>
            <a:ext cx="6068291" cy="4905016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8726473"/>
              </p:ext>
            </p:extLst>
          </p:nvPr>
        </p:nvGraphicFramePr>
        <p:xfrm>
          <a:off x="2155434" y="1895738"/>
          <a:ext cx="5212518" cy="38088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77" name="Visio" r:id="rId5" imgW="7534350" imgH="5505540" progId="Visio.Drawing.15">
                  <p:embed/>
                </p:oleObj>
              </mc:Choice>
              <mc:Fallback>
                <p:oleObj name="Visio" r:id="rId5" imgW="7534350" imgH="5505540" progId="Visio.Drawing.15">
                  <p:embed/>
                  <p:pic>
                    <p:nvPicPr>
                      <p:cNvPr id="4" name="Object 5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55434" y="1895738"/>
                        <a:ext cx="5212518" cy="38088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le 3"/>
          <p:cNvSpPr txBox="1">
            <a:spLocks/>
          </p:cNvSpPr>
          <p:nvPr/>
        </p:nvSpPr>
        <p:spPr>
          <a:xfrm>
            <a:off x="-747125" y="445481"/>
            <a:ext cx="7514035" cy="1314449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800" dirty="0" smtClean="0">
                <a:latin typeface="Musicnet" panose="00000400000000000000" pitchFamily="2" charset="0"/>
                <a:cs typeface="Aharoni" panose="02010803020104030203" pitchFamily="2" charset="-79"/>
              </a:rPr>
              <a:t>Block Diagram</a:t>
            </a:r>
            <a:endParaRPr lang="en-US" dirty="0">
              <a:latin typeface="Musicnet" panose="00000400000000000000" pitchFamily="2" charset="0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9611748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/>
          <p:nvPr/>
        </p:nvSpPr>
        <p:spPr>
          <a:xfrm>
            <a:off x="1727548" y="1347677"/>
            <a:ext cx="6068291" cy="4905016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-747125" y="445481"/>
            <a:ext cx="7514035" cy="1314449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800" dirty="0" smtClean="0">
                <a:solidFill>
                  <a:prstClr val="black"/>
                </a:solidFill>
                <a:latin typeface="Musicnet" panose="00000400000000000000" pitchFamily="2" charset="0"/>
                <a:cs typeface="Aharoni" panose="02010803020104030203" pitchFamily="2" charset="-79"/>
              </a:rPr>
              <a:t>Block Diagram</a:t>
            </a:r>
            <a:endParaRPr lang="en-US" dirty="0">
              <a:solidFill>
                <a:prstClr val="black"/>
              </a:solidFill>
              <a:latin typeface="Musicnet" panose="00000400000000000000" pitchFamily="2" charset="0"/>
              <a:cs typeface="Aharoni" panose="02010803020104030203" pitchFamily="2" charset="-79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5813338"/>
              </p:ext>
            </p:extLst>
          </p:nvPr>
        </p:nvGraphicFramePr>
        <p:xfrm>
          <a:off x="1852647" y="1674485"/>
          <a:ext cx="5818092" cy="425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5" name="Visio" r:id="rId5" imgW="7534350" imgH="5505540" progId="Visio.Drawing.15">
                  <p:embed/>
                </p:oleObj>
              </mc:Choice>
              <mc:Fallback>
                <p:oleObj name="Visio" r:id="rId5" imgW="7534350" imgH="5505540" progId="Visio.Drawing.15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852647" y="1674485"/>
                        <a:ext cx="5818092" cy="4251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07828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 txBox="1">
            <a:spLocks/>
          </p:cNvSpPr>
          <p:nvPr/>
        </p:nvSpPr>
        <p:spPr>
          <a:xfrm>
            <a:off x="218617" y="237342"/>
            <a:ext cx="7514035" cy="131444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sz="4800" dirty="0" err="1" smtClean="0">
                <a:latin typeface="Musicnet" panose="00000400000000000000" pitchFamily="2" charset="0"/>
                <a:cs typeface="Aharoni" panose="02010803020104030203" pitchFamily="2" charset="-79"/>
              </a:rPr>
              <a:t>mCU</a:t>
            </a:r>
            <a:endParaRPr lang="en-US" dirty="0">
              <a:latin typeface="Musicnet" panose="00000400000000000000" pitchFamily="2" charset="0"/>
              <a:cs typeface="Aharoni" panose="02010803020104030203" pitchFamily="2" charset="-79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8617" y="3291791"/>
            <a:ext cx="4311373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Selection: ATSAM3X8E Microcontroller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84-MHz 32-bit ARM Cortex M3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512 </a:t>
            </a:r>
            <a:r>
              <a:rPr lang="en-US" sz="2000" dirty="0" err="1" smtClean="0"/>
              <a:t>kBytes</a:t>
            </a:r>
            <a:r>
              <a:rPr lang="en-US" sz="2000" dirty="0" smtClean="0"/>
              <a:t> of flash memory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6x SPI, 4x I2C, 1x UART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Operating Voltage : 1.62 – 3.6v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18617" y="1300718"/>
            <a:ext cx="426751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Selection Criteria: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At least 128 </a:t>
            </a:r>
            <a:r>
              <a:rPr lang="en-US" sz="2000" dirty="0" err="1" smtClean="0"/>
              <a:t>kBytes</a:t>
            </a:r>
            <a:r>
              <a:rPr lang="en-US" sz="2000" dirty="0" smtClean="0"/>
              <a:t> of flash memory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At least 44.1 MHz frequency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SPI compatible for IC selection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Recommended: 5V I/O Voltage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3999" y="1551791"/>
            <a:ext cx="3102556" cy="3040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216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/>
          </p:cNvSpPr>
          <p:nvPr/>
        </p:nvSpPr>
        <p:spPr>
          <a:xfrm>
            <a:off x="218617" y="237342"/>
            <a:ext cx="7514035" cy="131444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sz="4800" dirty="0" smtClean="0">
                <a:latin typeface="Musicnet" panose="00000400000000000000" pitchFamily="2" charset="0"/>
                <a:cs typeface="Aharoni" panose="02010803020104030203" pitchFamily="2" charset="-79"/>
              </a:rPr>
              <a:t>EXPERIMENT BOARD</a:t>
            </a:r>
            <a:endParaRPr lang="en-US" dirty="0">
              <a:latin typeface="Musicnet" panose="00000400000000000000" pitchFamily="2" charset="0"/>
              <a:cs typeface="Aharoni" panose="02010803020104030203" pitchFamily="2" charset="-79"/>
            </a:endParaRPr>
          </a:p>
        </p:txBody>
      </p:sp>
      <p:sp>
        <p:nvSpPr>
          <p:cNvPr id="7" name="TextBox 5"/>
          <p:cNvSpPr txBox="1"/>
          <p:nvPr/>
        </p:nvSpPr>
        <p:spPr>
          <a:xfrm>
            <a:off x="382497" y="1403111"/>
            <a:ext cx="4633576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Arduino UNO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Easy-to-use </a:t>
            </a:r>
            <a:r>
              <a:rPr lang="en-US" smtClean="0"/>
              <a:t>IDE </a:t>
            </a:r>
            <a:r>
              <a:rPr lang="en-US" dirty="0"/>
              <a:t>to learn how to program</a:t>
            </a:r>
          </a:p>
          <a:p>
            <a:r>
              <a:rPr lang="en-US" dirty="0"/>
              <a:t>      ICs used in project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Vast amount of resources available online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Runs at 5V and also includes SPI -&gt; Essential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Team</a:t>
            </a:r>
            <a:r>
              <a:rPr lang="en-US"/>
              <a:t> had Exp. Board available (Free)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9952" y="1352109"/>
            <a:ext cx="2552700" cy="1790700"/>
          </a:xfrm>
          <a:prstGeom prst="rect">
            <a:avLst/>
          </a:prstGeom>
        </p:spPr>
      </p:pic>
      <p:sp>
        <p:nvSpPr>
          <p:cNvPr id="10" name="TextBox 11"/>
          <p:cNvSpPr txBox="1"/>
          <p:nvPr/>
        </p:nvSpPr>
        <p:spPr>
          <a:xfrm>
            <a:off x="382497" y="3595232"/>
            <a:ext cx="328436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Arduino DUE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Powered by MCU of choice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Has more pins than UNO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Compatible with </a:t>
            </a:r>
            <a:r>
              <a:rPr lang="en-US"/>
              <a:t>Arduino IDE 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Runs on 3.3V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Low cost: 15.99 USD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7820" y="3434436"/>
            <a:ext cx="3673821" cy="223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64945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2_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8BB434"/>
      </a:accent1>
      <a:accent2>
        <a:srgbClr val="33A583"/>
      </a:accent2>
      <a:accent3>
        <a:srgbClr val="3594B4"/>
      </a:accent3>
      <a:accent4>
        <a:srgbClr val="6063B4"/>
      </a:accent4>
      <a:accent5>
        <a:srgbClr val="D35731"/>
      </a:accent5>
      <a:accent6>
        <a:srgbClr val="EBAC4B"/>
      </a:accent6>
      <a:hlink>
        <a:srgbClr val="65AD30"/>
      </a:hlink>
      <a:folHlink>
        <a:srgbClr val="8ED25B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EBEC8F79-A447-43FC-8E81-85E8468AF3F9}"/>
    </a:ext>
  </a:extLst>
</a:theme>
</file>

<file path=ppt/theme/theme2.xml><?xml version="1.0" encoding="utf-8"?>
<a:theme xmlns:a="http://schemas.openxmlformats.org/drawingml/2006/main" name="3_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5017</TotalTime>
  <Words>1476</Words>
  <Application>Microsoft Office PowerPoint</Application>
  <PresentationFormat>On-screen Show (4:3)</PresentationFormat>
  <Paragraphs>471</Paragraphs>
  <Slides>54</Slides>
  <Notes>24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54</vt:i4>
      </vt:variant>
    </vt:vector>
  </HeadingPairs>
  <TitlesOfParts>
    <vt:vector size="69" baseType="lpstr">
      <vt:lpstr>Adobe Myungjo Std M</vt:lpstr>
      <vt:lpstr>MingLiU_HKSCS-ExtB</vt:lpstr>
      <vt:lpstr>Aharoni</vt:lpstr>
      <vt:lpstr>Arial</vt:lpstr>
      <vt:lpstr>Arial Black</vt:lpstr>
      <vt:lpstr>Calibri</vt:lpstr>
      <vt:lpstr>Corbel</vt:lpstr>
      <vt:lpstr>Musicnet</vt:lpstr>
      <vt:lpstr>Musicnet</vt:lpstr>
      <vt:lpstr>Times New Roman</vt:lpstr>
      <vt:lpstr>Wingdings</vt:lpstr>
      <vt:lpstr>2_Parallax</vt:lpstr>
      <vt:lpstr>3_Parallax</vt:lpstr>
      <vt:lpstr>Visio</vt:lpstr>
      <vt:lpstr>Image</vt:lpstr>
      <vt:lpstr>PowerPoint Presentation</vt:lpstr>
      <vt:lpstr>Motivation</vt:lpstr>
      <vt:lpstr>Objectives</vt:lpstr>
      <vt:lpstr>Objectives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LED Array DESIGN DETAILS</vt:lpstr>
      <vt:lpstr>LED Driver</vt:lpstr>
      <vt:lpstr>LED Driver</vt:lpstr>
      <vt:lpstr>LED Driver schematic</vt:lpstr>
      <vt:lpstr>LED Driver schematic Cascaded</vt:lpstr>
      <vt:lpstr>LED Array Program Structure</vt:lpstr>
      <vt:lpstr>LED Array Program Structure </vt:lpstr>
      <vt:lpstr>PowerPoint Presentation</vt:lpstr>
      <vt:lpstr>Sensor Array design details</vt:lpstr>
      <vt:lpstr>Infrared Sensor</vt:lpstr>
      <vt:lpstr>Shift Register</vt:lpstr>
      <vt:lpstr>Sensor Array Program Structure</vt:lpstr>
      <vt:lpstr>PowerPoint Presentation</vt:lpstr>
      <vt:lpstr>Cup Display System</vt:lpstr>
      <vt:lpstr>PowerPoint Presentation</vt:lpstr>
      <vt:lpstr>Bluetooth Module</vt:lpstr>
      <vt:lpstr>PowerPoint Presentation</vt:lpstr>
      <vt:lpstr>Smartphone App</vt:lpstr>
      <vt:lpstr>Smartphone App                          OS Choices</vt:lpstr>
      <vt:lpstr>Smartphone App IDE</vt:lpstr>
      <vt:lpstr>Smartphone App        Use Case diagram</vt:lpstr>
      <vt:lpstr>Smartphone App         Class Diagram</vt:lpstr>
      <vt:lpstr>PowerPoint Presentation</vt:lpstr>
      <vt:lpstr>PowerPoint Presentation</vt:lpstr>
      <vt:lpstr>Ball Cleaner</vt:lpstr>
      <vt:lpstr>Ball Cleaner microcontroller</vt:lpstr>
      <vt:lpstr>Ball Cleaner sensors</vt:lpstr>
      <vt:lpstr>Sensor wiring</vt:lpstr>
      <vt:lpstr>Ball Cleaner fans</vt:lpstr>
      <vt:lpstr>Ball cleaner schematic</vt:lpstr>
      <vt:lpstr>Ball cleaner schematic</vt:lpstr>
      <vt:lpstr>Ball cleaner schematic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Bill of materials</vt:lpstr>
      <vt:lpstr>Labor Division</vt:lpstr>
      <vt:lpstr>hope YOU ENJOYED</vt:lpstr>
      <vt:lpstr>QUESTIONS SECTION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Dexter</dc:creator>
  <cp:lastModifiedBy>Edgar Alastre</cp:lastModifiedBy>
  <cp:revision>128</cp:revision>
  <dcterms:created xsi:type="dcterms:W3CDTF">2013-07-15T20:26:40Z</dcterms:created>
  <dcterms:modified xsi:type="dcterms:W3CDTF">2015-12-11T14:25:43Z</dcterms:modified>
</cp:coreProperties>
</file>