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14" r:id="rId4"/>
  </p:sldMasterIdLst>
  <p:notesMasterIdLst>
    <p:notesMasterId r:id="rId63"/>
  </p:notesMasterIdLst>
  <p:handoutMasterIdLst>
    <p:handoutMasterId r:id="rId64"/>
  </p:handoutMasterIdLst>
  <p:sldIdLst>
    <p:sldId id="256" r:id="rId5"/>
    <p:sldId id="257" r:id="rId6"/>
    <p:sldId id="258" r:id="rId7"/>
    <p:sldId id="259" r:id="rId8"/>
    <p:sldId id="290" r:id="rId9"/>
    <p:sldId id="260" r:id="rId10"/>
    <p:sldId id="293" r:id="rId11"/>
    <p:sldId id="281" r:id="rId12"/>
    <p:sldId id="282" r:id="rId13"/>
    <p:sldId id="305" r:id="rId14"/>
    <p:sldId id="268" r:id="rId15"/>
    <p:sldId id="262" r:id="rId16"/>
    <p:sldId id="307" r:id="rId17"/>
    <p:sldId id="263" r:id="rId18"/>
    <p:sldId id="265" r:id="rId19"/>
    <p:sldId id="308" r:id="rId20"/>
    <p:sldId id="269" r:id="rId21"/>
    <p:sldId id="266" r:id="rId22"/>
    <p:sldId id="301" r:id="rId23"/>
    <p:sldId id="330" r:id="rId24"/>
    <p:sldId id="302" r:id="rId25"/>
    <p:sldId id="304" r:id="rId26"/>
    <p:sldId id="309" r:id="rId27"/>
    <p:sldId id="298" r:id="rId28"/>
    <p:sldId id="299" r:id="rId29"/>
    <p:sldId id="280" r:id="rId30"/>
    <p:sldId id="300" r:id="rId31"/>
    <p:sldId id="292" r:id="rId32"/>
    <p:sldId id="287" r:id="rId33"/>
    <p:sldId id="323" r:id="rId34"/>
    <p:sldId id="326" r:id="rId35"/>
    <p:sldId id="322" r:id="rId36"/>
    <p:sldId id="328" r:id="rId37"/>
    <p:sldId id="321" r:id="rId38"/>
    <p:sldId id="329" r:id="rId39"/>
    <p:sldId id="272" r:id="rId40"/>
    <p:sldId id="286" r:id="rId41"/>
    <p:sldId id="306" r:id="rId42"/>
    <p:sldId id="267" r:id="rId43"/>
    <p:sldId id="303" r:id="rId44"/>
    <p:sldId id="271" r:id="rId45"/>
    <p:sldId id="270" r:id="rId46"/>
    <p:sldId id="273" r:id="rId47"/>
    <p:sldId id="294" r:id="rId48"/>
    <p:sldId id="275" r:id="rId49"/>
    <p:sldId id="311" r:id="rId50"/>
    <p:sldId id="314" r:id="rId51"/>
    <p:sldId id="318" r:id="rId52"/>
    <p:sldId id="317" r:id="rId53"/>
    <p:sldId id="315" r:id="rId54"/>
    <p:sldId id="316" r:id="rId55"/>
    <p:sldId id="312" r:id="rId56"/>
    <p:sldId id="313" r:id="rId57"/>
    <p:sldId id="277" r:id="rId58"/>
    <p:sldId id="278" r:id="rId59"/>
    <p:sldId id="288" r:id="rId60"/>
    <p:sldId id="331" r:id="rId61"/>
    <p:sldId id="289" r:id="rId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 varScale="1">
        <p:scale>
          <a:sx n="95" d="100"/>
          <a:sy n="95" d="100"/>
        </p:scale>
        <p:origin x="-112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361A6-793F-BA4F-AEA3-9FDAE5C442A4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927A4-7AF9-744C-A55A-7C035BFF5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329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0EE23-9B51-47B6-81A6-999EF6DD44E1}" type="datetimeFigureOut">
              <a:rPr lang="en-US"/>
              <a:t>11/30/15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39424-8315-4B1D-BD86-7E90E404187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9183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63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06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01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30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168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29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88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638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75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9963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195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340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426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707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615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253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13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4920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605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89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621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90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69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125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2923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2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921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775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904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115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7039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5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83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127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733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294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76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25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3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56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89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39424-8315-4B1D-BD86-7E90E404187E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9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7BCE-166A-D040-B82C-B33B46BE0A4A}" type="datetime1">
              <a:rPr lang="en-US" smtClean="0"/>
              <a:t>11/30/15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63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89CF-DE3F-3448-9299-B87C3E2E37FD}" type="datetime1">
              <a:rPr lang="en-US" smtClean="0"/>
              <a:t>11/30/15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002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E7984-4246-6A4A-8022-D3F6F22743DA}" type="datetime1">
              <a:rPr lang="en-US" smtClean="0"/>
              <a:t>11/30/15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209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9F0F9-9CC1-AA46-BCC8-25AC0E3BCE4B}" type="datetime1">
              <a:rPr lang="en-US" smtClean="0"/>
              <a:t>11/30/15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0279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4048F-B2A6-A94A-AAB5-CACA6E2A2258}" type="datetime1">
              <a:rPr lang="en-US" smtClean="0"/>
              <a:t>11/30/15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934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7CFB-4964-6F42-8F8F-66D98E6D8648}" type="datetime1">
              <a:rPr lang="en-US" smtClean="0"/>
              <a:t>11/30/15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162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56893-185A-344A-9A31-1A627713555C}" type="datetime1">
              <a:rPr lang="en-US" smtClean="0"/>
              <a:t>11/30/15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394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9F1D5-72D8-E245-88D6-E595698AC5E7}" type="datetime1">
              <a:rPr lang="en-US" smtClean="0"/>
              <a:t>11/30/15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221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38AD5-DCE9-F944-BEFE-85FA8073141B}" type="datetime1">
              <a:rPr lang="en-US" smtClean="0"/>
              <a:t>11/30/15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707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504AA-888F-4B4C-932B-7F1D10EE606B}" type="datetime1">
              <a:rPr lang="en-US" smtClean="0"/>
              <a:t>11/30/15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654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0A009-5DE2-F842-8C8E-AB2C51CD11B5}" type="datetime1">
              <a:rPr lang="en-US" smtClean="0"/>
              <a:t>11/30/15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535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E4366-CDCF-CE4B-860F-297085B4617B}" type="datetime1">
              <a:rPr lang="en-US" smtClean="0"/>
              <a:t>11/30/15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828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0B191-FD5D-EB41-A9CD-867C8DF7FA0A}" type="datetime1">
              <a:rPr lang="en-US" smtClean="0"/>
              <a:t>11/30/15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943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7359B-A663-6A4D-B991-7219FDA59515}" type="datetime1">
              <a:rPr lang="en-US" smtClean="0"/>
              <a:t>11/30/15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800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B8F51-92B8-DF4A-AD95-104081B83162}" type="datetime1">
              <a:rPr lang="en-US" smtClean="0"/>
              <a:t>11/30/15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916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5D3A-056F-D148-A59B-C4FB7114D8AF}" type="datetime1">
              <a:rPr lang="en-US" smtClean="0"/>
              <a:t>11/30/15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403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A9475-343D-EA45-A3DC-C98FF01F7120}" type="datetime1">
              <a:rPr lang="en-US" smtClean="0"/>
              <a:t>11/30/15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487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4A9B4AE-5A5C-5541-AF8F-5C44ECA65C29}" type="datetime1">
              <a:rPr lang="en-US" smtClean="0"/>
              <a:t>11/30/15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98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Solar Blinds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734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MCU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127" y="1441801"/>
            <a:ext cx="3190218" cy="51276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Texas Instruments CC2640</a:t>
            </a:r>
          </a:p>
        </p:txBody>
      </p:sp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3424841205"/>
              </p:ext>
            </p:extLst>
          </p:nvPr>
        </p:nvGraphicFramePr>
        <p:xfrm>
          <a:off x="1199552" y="4458912"/>
          <a:ext cx="9337477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3647">
                  <a:extLst>
                    <a:ext uri="{9D8B030D-6E8A-4147-A177-3AD203B41FA5}">
                      <a16:colId xmlns="" xmlns:a16="http://schemas.microsoft.com/office/drawing/2014/main" val="1919098546"/>
                    </a:ext>
                  </a:extLst>
                </a:gridCol>
                <a:gridCol w="3489583">
                  <a:extLst>
                    <a:ext uri="{9D8B030D-6E8A-4147-A177-3AD203B41FA5}">
                      <a16:colId xmlns="" xmlns:a16="http://schemas.microsoft.com/office/drawing/2014/main" val="3333918036"/>
                    </a:ext>
                  </a:extLst>
                </a:gridCol>
                <a:gridCol w="1066261">
                  <a:extLst>
                    <a:ext uri="{9D8B030D-6E8A-4147-A177-3AD203B41FA5}">
                      <a16:colId xmlns="" xmlns:a16="http://schemas.microsoft.com/office/drawing/2014/main" val="2472003600"/>
                    </a:ext>
                  </a:extLst>
                </a:gridCol>
                <a:gridCol w="1732675">
                  <a:extLst>
                    <a:ext uri="{9D8B030D-6E8A-4147-A177-3AD203B41FA5}">
                      <a16:colId xmlns="" xmlns:a16="http://schemas.microsoft.com/office/drawing/2014/main" val="2367186284"/>
                    </a:ext>
                  </a:extLst>
                </a:gridCol>
                <a:gridCol w="1175311">
                  <a:extLst>
                    <a:ext uri="{9D8B030D-6E8A-4147-A177-3AD203B41FA5}">
                      <a16:colId xmlns="" xmlns:a16="http://schemas.microsoft.com/office/drawing/2014/main" val="1793487736"/>
                    </a:ext>
                  </a:extLst>
                </a:gridCol>
              </a:tblGrid>
              <a:tr h="346398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Part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Vendor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Shipping/Tax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Total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45225638"/>
                  </a:ext>
                </a:extLst>
              </a:tr>
              <a:tr h="346398">
                <a:tc>
                  <a:txBody>
                    <a:bodyPr/>
                    <a:lstStyle/>
                    <a:p>
                      <a:r>
                        <a:rPr lang="en-US" dirty="0"/>
                        <a:t>CC2640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Mouser Electronics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$6.25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$7.99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$14.24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97926461"/>
                  </a:ext>
                </a:extLst>
              </a:tr>
              <a:tr h="346398">
                <a:tc>
                  <a:txBody>
                    <a:bodyPr/>
                    <a:lstStyle/>
                    <a:p>
                      <a:r>
                        <a:rPr lang="en-US" dirty="0"/>
                        <a:t>SmartRF06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  <a:latin typeface="Century Gothic" charset="0"/>
                        </a:rPr>
                        <a:t>Mouser Electronics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$149.00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$7.99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$156.99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60943561"/>
                  </a:ext>
                </a:extLst>
              </a:tr>
              <a:tr h="59789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SaBLE</a:t>
                      </a:r>
                      <a:r>
                        <a:rPr lang="en-US" dirty="0" smtClean="0"/>
                        <a:t>-x Evaluation Kit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0000"/>
                          </a:solidFill>
                          <a:latin typeface="Century Gothic" charset="0"/>
                        </a:rPr>
                        <a:t>Digi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  <a:latin typeface="Century Gothic" charset="0"/>
                        </a:rPr>
                        <a:t>-Key</a:t>
                      </a:r>
                      <a:endParaRPr lang="en-US" dirty="0">
                        <a:solidFill>
                          <a:srgbClr val="000000"/>
                        </a:solidFill>
                        <a:latin typeface="Century Gothic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$69.99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$5.99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$75.98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675194207"/>
              </p:ext>
            </p:extLst>
          </p:nvPr>
        </p:nvGraphicFramePr>
        <p:xfrm>
          <a:off x="9375696" y="6230393"/>
          <a:ext cx="112542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5420">
                  <a:extLst>
                    <a:ext uri="{9D8B030D-6E8A-4147-A177-3AD203B41FA5}">
                      <a16:colId xmlns="" xmlns:a16="http://schemas.microsoft.com/office/drawing/2014/main" val="34237834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$247.21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54602159"/>
                  </a:ext>
                </a:extLst>
              </a:tr>
            </a:tbl>
          </a:graphicData>
        </a:graphic>
      </p:graphicFrame>
      <p:pic>
        <p:nvPicPr>
          <p:cNvPr id="6" name="Picture 5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596" y="2145966"/>
            <a:ext cx="2844125" cy="1953129"/>
          </a:xfrm>
          <a:prstGeom prst="rect">
            <a:avLst/>
          </a:prstGeom>
        </p:spPr>
      </p:pic>
      <p:pic>
        <p:nvPicPr>
          <p:cNvPr id="7" name="Picture 6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026" y="2157359"/>
            <a:ext cx="3082539" cy="19804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59261" y="1521886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dirty="0" err="1"/>
              <a:t>Dev</a:t>
            </a:r>
            <a:r>
              <a:rPr lang="en-US" dirty="0"/>
              <a:t> Board </a:t>
            </a:r>
            <a:r>
              <a:rPr lang="en-US" dirty="0" smtClean="0"/>
              <a:t>SmartRF06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3085" y="1523999"/>
            <a:ext cx="3217111" cy="32171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68188" y="1513865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dirty="0" err="1"/>
              <a:t>SaBLE</a:t>
            </a:r>
            <a:r>
              <a:rPr lang="en-US" dirty="0"/>
              <a:t>-x Evaluation Kit </a:t>
            </a:r>
          </a:p>
        </p:txBody>
      </p:sp>
    </p:spTree>
    <p:extLst>
      <p:ext uri="{BB962C8B-B14F-4D97-AF65-F5344CB8AC3E}">
        <p14:creationId xmlns:p14="http://schemas.microsoft.com/office/powerpoint/2010/main" val="3740197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Motor</a:t>
            </a:r>
            <a:endParaRPr lang="en-US" dirty="0"/>
          </a:p>
        </p:txBody>
      </p:sp>
      <p:pic>
        <p:nvPicPr>
          <p:cNvPr id="4" name="Content Placeholder 4" descr="Screen Shot 2015-09-27 at 5.21.1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908" y="1265324"/>
            <a:ext cx="8148146" cy="54419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24788" y="5119270"/>
            <a:ext cx="1485900" cy="76400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63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4202" y="1922375"/>
            <a:ext cx="8947150" cy="4463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             Horizontal Slats                                                       Vertical Slats</a:t>
            </a:r>
            <a:endParaRPr lang="en-US" dirty="0"/>
          </a:p>
        </p:txBody>
      </p:sp>
      <p:pic>
        <p:nvPicPr>
          <p:cNvPr id="5" name="Picture 4" descr="vertic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372" y="2331117"/>
            <a:ext cx="3278187" cy="362026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612900" y="6245225"/>
            <a:ext cx="4119903" cy="369332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r>
              <a:rPr lang="en-US"/>
              <a:t>Source: Blinds Parts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826" y="2319820"/>
            <a:ext cx="3661191" cy="365701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025525" y="1174265"/>
            <a:ext cx="9163050" cy="64633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charset="0"/>
              </a:rPr>
              <a:t>Motor selection depends on blind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charset="0"/>
              </a:rPr>
              <a:t>Horizontal and vertical blinds originally considered, both required two motors</a:t>
            </a:r>
          </a:p>
        </p:txBody>
      </p:sp>
    </p:spTree>
    <p:extLst>
      <p:ext uri="{BB962C8B-B14F-4D97-AF65-F5344CB8AC3E}">
        <p14:creationId xmlns:p14="http://schemas.microsoft.com/office/powerpoint/2010/main" val="964395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Motor</a:t>
            </a:r>
            <a:endParaRPr lang="en-US" dirty="0"/>
          </a:p>
        </p:txBody>
      </p:sp>
      <p:pic>
        <p:nvPicPr>
          <p:cNvPr id="4" name="Content Placeholder 3" descr="Screen Shot 2015-10-01 at 11.49.39 AM.png"/>
          <p:cNvPicPr>
            <a:picLocks noGrp="1" noChangeAspect="1"/>
          </p:cNvPicPr>
          <p:nvPr>
            <p:ph idx="1"/>
          </p:nvPr>
        </p:nvPicPr>
        <p:blipFill>
          <a:blip r:embed="rId3"/>
          <a:srcRect l="4096" t="3936" r="2910" b="3127"/>
          <a:stretch>
            <a:fillRect/>
          </a:stretch>
        </p:blipFill>
        <p:spPr>
          <a:xfrm>
            <a:off x="1034728" y="2358126"/>
            <a:ext cx="4452006" cy="373425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Screen Shot 2015-10-01 at 11.49.46 AM.png"/>
          <p:cNvPicPr>
            <a:picLocks noChangeAspect="1"/>
          </p:cNvPicPr>
          <p:nvPr/>
        </p:nvPicPr>
        <p:blipFill>
          <a:blip r:embed="rId4"/>
          <a:srcRect l="1778" t="1296" r="2739" b="2749"/>
          <a:stretch>
            <a:fillRect/>
          </a:stretch>
        </p:blipFill>
        <p:spPr>
          <a:xfrm>
            <a:off x="6583361" y="2422989"/>
            <a:ext cx="4389904" cy="370389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055688" y="1651885"/>
            <a:ext cx="9360951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Original design required two motors and complex wiring for photovoltaics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978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1543050"/>
            <a:ext cx="5279458" cy="46688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/>
              <a:t>Benefits of rolling blinds:</a:t>
            </a:r>
            <a:endParaRPr lang="en-US" dirty="0"/>
          </a:p>
          <a:p>
            <a:r>
              <a:rPr lang="en-US"/>
              <a:t>One motor</a:t>
            </a:r>
            <a:endParaRPr lang="en-US" dirty="0"/>
          </a:p>
          <a:p>
            <a:r>
              <a:rPr lang="en-US"/>
              <a:t>Easier to design for different windows</a:t>
            </a:r>
            <a:endParaRPr lang="en-US" dirty="0"/>
          </a:p>
          <a:p>
            <a:r>
              <a:rPr lang="en-US"/>
              <a:t>Easier to mount solar panels</a:t>
            </a:r>
            <a:endParaRPr lang="en-US" dirty="0"/>
          </a:p>
          <a:p>
            <a:r>
              <a:rPr lang="en-US"/>
              <a:t>Less complex wiring</a:t>
            </a:r>
            <a:endParaRPr lang="en-US" dirty="0"/>
          </a:p>
          <a:p>
            <a:r>
              <a:rPr lang="en-US"/>
              <a:t>Saves power</a:t>
            </a:r>
            <a:endParaRPr lang="en-US" dirty="0"/>
          </a:p>
          <a:p>
            <a:r>
              <a:rPr lang="en-US"/>
              <a:t>Simpler manual button controls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27" y="1523717"/>
            <a:ext cx="3872100" cy="422769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780182" y="6116153"/>
            <a:ext cx="35746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dirty="0"/>
              <a:t>Source: Innovative Openings</a:t>
            </a:r>
          </a:p>
        </p:txBody>
      </p:sp>
    </p:spTree>
    <p:extLst>
      <p:ext uri="{BB962C8B-B14F-4D97-AF65-F5344CB8AC3E}">
        <p14:creationId xmlns:p14="http://schemas.microsoft.com/office/powerpoint/2010/main" val="3764147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Motor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7316150"/>
              </p:ext>
            </p:extLst>
          </p:nvPr>
        </p:nvGraphicFramePr>
        <p:xfrm>
          <a:off x="276238" y="1614980"/>
          <a:ext cx="7072630" cy="4241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6315">
                  <a:extLst>
                    <a:ext uri="{9D8B030D-6E8A-4147-A177-3AD203B41FA5}">
                      <a16:colId xmlns="" xmlns:a16="http://schemas.microsoft.com/office/drawing/2014/main" val="3251476573"/>
                    </a:ext>
                  </a:extLst>
                </a:gridCol>
                <a:gridCol w="3536315">
                  <a:extLst>
                    <a:ext uri="{9D8B030D-6E8A-4147-A177-3AD203B41FA5}">
                      <a16:colId xmlns="" xmlns:a16="http://schemas.microsoft.com/office/drawing/2014/main" val="1223141954"/>
                    </a:ext>
                  </a:extLst>
                </a:gridCol>
              </a:tblGrid>
              <a:tr h="570091">
                <a:tc>
                  <a:txBody>
                    <a:bodyPr/>
                    <a:lstStyle/>
                    <a:p>
                      <a:r>
                        <a:rPr lang="en-US"/>
                        <a:t>Attributes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Value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84700587"/>
                  </a:ext>
                </a:extLst>
              </a:tr>
              <a:tr h="380061">
                <a:tc>
                  <a:txBody>
                    <a:bodyPr/>
                    <a:lstStyle/>
                    <a:p>
                      <a:r>
                        <a:rPr lang="en-US"/>
                        <a:t>Manufacturer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RollerTrol Automation Systems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35069433"/>
                  </a:ext>
                </a:extLst>
              </a:tr>
              <a:tr h="361058">
                <a:tc>
                  <a:txBody>
                    <a:bodyPr/>
                    <a:lstStyle/>
                    <a:p>
                      <a:r>
                        <a:rPr lang="en-US"/>
                        <a:t>Lift Capacity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12 lbs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33840551"/>
                  </a:ext>
                </a:extLst>
              </a:tr>
              <a:tr h="361058">
                <a:tc>
                  <a:txBody>
                    <a:bodyPr/>
                    <a:lstStyle/>
                    <a:p>
                      <a:r>
                        <a:rPr lang="en-US"/>
                        <a:t>Torque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1.5 Nm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88960353"/>
                  </a:ext>
                </a:extLst>
              </a:tr>
              <a:tr h="361058">
                <a:tc>
                  <a:txBody>
                    <a:bodyPr/>
                    <a:lstStyle/>
                    <a:p>
                      <a:r>
                        <a:rPr lang="en-US"/>
                        <a:t>Speed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28 rpm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44351557"/>
                  </a:ext>
                </a:extLst>
              </a:tr>
              <a:tr h="361058">
                <a:tc>
                  <a:txBody>
                    <a:bodyPr/>
                    <a:lstStyle/>
                    <a:p>
                      <a:r>
                        <a:rPr lang="en-US"/>
                        <a:t>Nominal Voltage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12 V DC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01414182"/>
                  </a:ext>
                </a:extLst>
              </a:tr>
              <a:tr h="361058">
                <a:tc>
                  <a:txBody>
                    <a:bodyPr/>
                    <a:lstStyle/>
                    <a:p>
                      <a:r>
                        <a:rPr lang="en-US"/>
                        <a:t>Minimum Voltage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9.5 V DC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50115972"/>
                  </a:ext>
                </a:extLst>
              </a:tr>
              <a:tr h="361058">
                <a:tc>
                  <a:txBody>
                    <a:bodyPr/>
                    <a:lstStyle/>
                    <a:p>
                      <a:r>
                        <a:rPr lang="en-US"/>
                        <a:t>Current Consumption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1.5 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72066046"/>
                  </a:ext>
                </a:extLst>
              </a:tr>
              <a:tr h="361058">
                <a:tc>
                  <a:txBody>
                    <a:bodyPr/>
                    <a:lstStyle/>
                    <a:p>
                      <a:r>
                        <a:rPr lang="en-US"/>
                        <a:t>Stall Current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43703365"/>
                  </a:ext>
                </a:extLst>
              </a:tr>
              <a:tr h="361058">
                <a:tc>
                  <a:txBody>
                    <a:bodyPr/>
                    <a:lstStyle/>
                    <a:p>
                      <a:r>
                        <a:rPr lang="en-US"/>
                        <a:t>Lifetime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30,000+ cycles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7813475"/>
                  </a:ext>
                </a:extLst>
              </a:tr>
              <a:tr h="361058">
                <a:tc>
                  <a:txBody>
                    <a:bodyPr/>
                    <a:lstStyle/>
                    <a:p>
                      <a:r>
                        <a:rPr lang="en-US"/>
                        <a:t>Total Cost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$118.00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68652811"/>
                  </a:ext>
                </a:extLst>
              </a:tr>
            </a:tbl>
          </a:graphicData>
        </a:graphic>
      </p:graphicFrame>
      <p:pic>
        <p:nvPicPr>
          <p:cNvPr id="4" name="Picture 3" descr="projector-screen-moto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800" y="1652588"/>
            <a:ext cx="4210636" cy="42150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53943" y="5970689"/>
            <a:ext cx="2414548" cy="368300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/>
              <a:t>Source: RollerTrol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777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Motor</a:t>
            </a:r>
            <a:endParaRPr lang="en-US" dirty="0"/>
          </a:p>
        </p:txBody>
      </p:sp>
      <p:pic>
        <p:nvPicPr>
          <p:cNvPr id="4" name="Content Placeholder 3" descr="2015-10-01 12.14.1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92958" y="1369139"/>
            <a:ext cx="6837491" cy="5127805"/>
          </a:xfrm>
        </p:spPr>
      </p:pic>
    </p:spTree>
    <p:extLst>
      <p:ext uri="{BB962C8B-B14F-4D97-AF65-F5344CB8AC3E}">
        <p14:creationId xmlns:p14="http://schemas.microsoft.com/office/powerpoint/2010/main" val="929225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Solar Cells</a:t>
            </a:r>
            <a:endParaRPr lang="en-US" dirty="0"/>
          </a:p>
        </p:txBody>
      </p:sp>
      <p:pic>
        <p:nvPicPr>
          <p:cNvPr id="4" name="Content Placeholder 4" descr="Screen Shot 2015-09-27 at 5.21.1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273" y="1218870"/>
            <a:ext cx="8148146" cy="54419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67288" y="1327150"/>
            <a:ext cx="1502544" cy="7858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56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Solar Cells: Thin Film Module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6955" y="5089525"/>
            <a:ext cx="9263508" cy="143986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latin typeface="Century Gothic" charset="0"/>
            </a:endParaRPr>
          </a:p>
          <a:p>
            <a:r>
              <a:rPr lang="en-US" dirty="0">
                <a:latin typeface="Century Gothic" charset="0"/>
              </a:rPr>
              <a:t>Built in blocking </a:t>
            </a:r>
            <a:r>
              <a:rPr lang="en-US" dirty="0" smtClean="0">
                <a:latin typeface="Century Gothic" charset="0"/>
              </a:rPr>
              <a:t>diode</a:t>
            </a:r>
            <a:endParaRPr lang="en-US" dirty="0">
              <a:latin typeface="Century Gothic" charset="0"/>
            </a:endParaRPr>
          </a:p>
        </p:txBody>
      </p:sp>
      <p:pic>
        <p:nvPicPr>
          <p:cNvPr id="4" name="Picture 3" descr="Flexa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564" y="1253067"/>
            <a:ext cx="2014041" cy="5032179"/>
          </a:xfrm>
          <a:prstGeom prst="rect">
            <a:avLst/>
          </a:prstGeom>
        </p:spPr>
      </p:pic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2907047410"/>
              </p:ext>
            </p:extLst>
          </p:nvPr>
        </p:nvGraphicFramePr>
        <p:xfrm>
          <a:off x="805132" y="1480867"/>
          <a:ext cx="6234438" cy="3775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7219">
                  <a:extLst>
                    <a:ext uri="{9D8B030D-6E8A-4147-A177-3AD203B41FA5}">
                      <a16:colId xmlns="" xmlns:a16="http://schemas.microsoft.com/office/drawing/2014/main" val="1395136128"/>
                    </a:ext>
                  </a:extLst>
                </a:gridCol>
                <a:gridCol w="3117219">
                  <a:extLst>
                    <a:ext uri="{9D8B030D-6E8A-4147-A177-3AD203B41FA5}">
                      <a16:colId xmlns="" xmlns:a16="http://schemas.microsoft.com/office/drawing/2014/main" val="3026952080"/>
                    </a:ext>
                  </a:extLst>
                </a:gridCol>
              </a:tblGrid>
              <a:tr h="421311">
                <a:tc>
                  <a:txBody>
                    <a:bodyPr/>
                    <a:lstStyle/>
                    <a:p>
                      <a:r>
                        <a:rPr lang="en-US"/>
                        <a:t>Attribute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18007942"/>
                  </a:ext>
                </a:extLst>
              </a:tr>
              <a:tr h="479176">
                <a:tc>
                  <a:txBody>
                    <a:bodyPr/>
                    <a:lstStyle/>
                    <a:p>
                      <a:r>
                        <a:rPr lang="en-US"/>
                        <a:t>Manufacturer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PowerFilm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1670123"/>
                  </a:ext>
                </a:extLst>
              </a:tr>
              <a:tr h="479176">
                <a:tc>
                  <a:txBody>
                    <a:bodyPr/>
                    <a:lstStyle/>
                    <a:p>
                      <a:r>
                        <a:rPr lang="en-US"/>
                        <a:t>Model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R-14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44370321"/>
                  </a:ext>
                </a:extLst>
              </a:tr>
              <a:tr h="479176">
                <a:tc>
                  <a:txBody>
                    <a:bodyPr/>
                    <a:lstStyle/>
                    <a:p>
                      <a:r>
                        <a:rPr lang="en-US"/>
                        <a:t>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14.5" x 42"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75214859"/>
                  </a:ext>
                </a:extLst>
              </a:tr>
              <a:tr h="479176">
                <a:tc>
                  <a:txBody>
                    <a:bodyPr/>
                    <a:lstStyle/>
                    <a:p>
                      <a:r>
                        <a:rPr lang="en-US"/>
                        <a:t>Power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14 W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0128715"/>
                  </a:ext>
                </a:extLst>
              </a:tr>
              <a:tr h="479176">
                <a:tc>
                  <a:txBody>
                    <a:bodyPr/>
                    <a:lstStyle/>
                    <a:p>
                      <a:r>
                        <a:rPr lang="en-US"/>
                        <a:t>Max Voltage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15.4 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41800271"/>
                  </a:ext>
                </a:extLst>
              </a:tr>
              <a:tr h="479176">
                <a:tc>
                  <a:txBody>
                    <a:bodyPr/>
                    <a:lstStyle/>
                    <a:p>
                      <a:r>
                        <a:rPr lang="en-US"/>
                        <a:t>Max Current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0.9 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36579246"/>
                  </a:ext>
                </a:extLst>
              </a:tr>
              <a:tr h="479176">
                <a:tc>
                  <a:txBody>
                    <a:bodyPr/>
                    <a:lstStyle/>
                    <a:p>
                      <a:r>
                        <a:rPr lang="en-US"/>
                        <a:t>Total Cost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$185.99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49861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2515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Cells: Monocrystalline Module</a:t>
            </a:r>
          </a:p>
        </p:txBody>
      </p:sp>
      <p:pic>
        <p:nvPicPr>
          <p:cNvPr id="6" name="Content Placeholder 5" descr="Drawing2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86189" y="4108336"/>
            <a:ext cx="8947150" cy="2551403"/>
          </a:xfrm>
        </p:spPr>
      </p:pic>
      <p:graphicFrame>
        <p:nvGraphicFramePr>
          <p:cNvPr id="8" name="Table 7"/>
          <p:cNvGraphicFramePr/>
          <p:nvPr>
            <p:extLst>
              <p:ext uri="{D42A27DB-BD31-4B8C-83A1-F6EECF244321}">
                <p14:modId xmlns:p14="http://schemas.microsoft.com/office/powerpoint/2010/main" val="461834334"/>
              </p:ext>
            </p:extLst>
          </p:nvPr>
        </p:nvGraphicFramePr>
        <p:xfrm>
          <a:off x="862641" y="1423358"/>
          <a:ext cx="10163974" cy="2584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1987">
                  <a:extLst>
                    <a:ext uri="{9D8B030D-6E8A-4147-A177-3AD203B41FA5}">
                      <a16:colId xmlns="" xmlns:a16="http://schemas.microsoft.com/office/drawing/2014/main" val="1395136128"/>
                    </a:ext>
                  </a:extLst>
                </a:gridCol>
                <a:gridCol w="5081987">
                  <a:extLst>
                    <a:ext uri="{9D8B030D-6E8A-4147-A177-3AD203B41FA5}">
                      <a16:colId xmlns="" xmlns:a16="http://schemas.microsoft.com/office/drawing/2014/main" val="3026952080"/>
                    </a:ext>
                  </a:extLst>
                </a:gridCol>
              </a:tblGrid>
              <a:tr h="390349">
                <a:tc>
                  <a:txBody>
                    <a:bodyPr/>
                    <a:lstStyle/>
                    <a:p>
                      <a:r>
                        <a:rPr lang="en-US"/>
                        <a:t>Attribute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18007942"/>
                  </a:ext>
                </a:extLst>
              </a:tr>
              <a:tr h="351314">
                <a:tc>
                  <a:txBody>
                    <a:bodyPr/>
                    <a:lstStyle/>
                    <a:p>
                      <a:r>
                        <a:rPr lang="en-US"/>
                        <a:t>Manufacturer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Sunpower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1670123"/>
                  </a:ext>
                </a:extLst>
              </a:tr>
              <a:tr h="351314">
                <a:tc>
                  <a:txBody>
                    <a:bodyPr/>
                    <a:lstStyle/>
                    <a:p>
                      <a:r>
                        <a:rPr lang="en-US"/>
                        <a:t>Module Size (7 Cells)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35" x 5"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75214859"/>
                  </a:ext>
                </a:extLst>
              </a:tr>
              <a:tr h="351314">
                <a:tc>
                  <a:txBody>
                    <a:bodyPr/>
                    <a:lstStyle/>
                    <a:p>
                      <a:r>
                        <a:rPr lang="en-US"/>
                        <a:t>Module Power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23.1 W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0128715"/>
                  </a:ext>
                </a:extLst>
              </a:tr>
              <a:tr h="351314">
                <a:tc>
                  <a:txBody>
                    <a:bodyPr/>
                    <a:lstStyle/>
                    <a:p>
                      <a:r>
                        <a:rPr lang="en-US"/>
                        <a:t>Max Voltage (after boost)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15.4 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41800271"/>
                  </a:ext>
                </a:extLst>
              </a:tr>
              <a:tr h="351314">
                <a:tc>
                  <a:txBody>
                    <a:bodyPr/>
                    <a:lstStyle/>
                    <a:p>
                      <a:r>
                        <a:rPr lang="en-US"/>
                        <a:t>Max Current (after boost)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1.5 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36579246"/>
                  </a:ext>
                </a:extLst>
              </a:tr>
              <a:tr h="351314">
                <a:tc>
                  <a:txBody>
                    <a:bodyPr/>
                    <a:lstStyle/>
                    <a:p>
                      <a:r>
                        <a:rPr lang="en-US"/>
                        <a:t>Total Cost (10 Cells)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$46.99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49861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3128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Group 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Artis</a:t>
            </a:r>
            <a:r>
              <a:rPr lang="en-US" dirty="0"/>
              <a:t> Coleman - Computer Engineer</a:t>
            </a:r>
          </a:p>
          <a:p>
            <a:r>
              <a:rPr lang="en-US" dirty="0"/>
              <a:t>Sean Diamond - Optical Engineer</a:t>
            </a:r>
          </a:p>
          <a:p>
            <a:r>
              <a:rPr lang="en-US" dirty="0"/>
              <a:t>Dakota Jordan - Computer Engineer</a:t>
            </a:r>
          </a:p>
          <a:p>
            <a:r>
              <a:rPr lang="en-US" dirty="0"/>
              <a:t>Stephen Walsh - Electrical Engineer</a:t>
            </a:r>
          </a:p>
        </p:txBody>
      </p:sp>
    </p:spTree>
    <p:extLst>
      <p:ext uri="{BB962C8B-B14F-4D97-AF65-F5344CB8AC3E}">
        <p14:creationId xmlns:p14="http://schemas.microsoft.com/office/powerpoint/2010/main" val="4167505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Cells: Monocrystalline Module</a:t>
            </a:r>
          </a:p>
        </p:txBody>
      </p:sp>
      <p:pic>
        <p:nvPicPr>
          <p:cNvPr id="6" name="Picture 5" descr="Screen Shot 2015-11-30 at 11.17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11" y="2219158"/>
            <a:ext cx="5066631" cy="3293310"/>
          </a:xfrm>
          <a:prstGeom prst="rect">
            <a:avLst/>
          </a:prstGeom>
        </p:spPr>
      </p:pic>
      <p:pic>
        <p:nvPicPr>
          <p:cNvPr id="7" name="Picture 6" descr="Screen Shot 2015-11-30 at 11.17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974" y="2219158"/>
            <a:ext cx="5191617" cy="32832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05761" y="5982469"/>
            <a:ext cx="2377187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 smtClean="0"/>
              <a:t>Sunpower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271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Solar Cells: Combined Module</a:t>
            </a:r>
            <a:endParaRPr lang="en-US" dirty="0"/>
          </a:p>
        </p:txBody>
      </p:sp>
      <p:pic>
        <p:nvPicPr>
          <p:cNvPr id="4" name="Content Placeholder 3" descr="complete (1)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80263" y="1284277"/>
            <a:ext cx="4324383" cy="5508636"/>
          </a:xfrm>
        </p:spPr>
      </p:pic>
      <p:graphicFrame>
        <p:nvGraphicFramePr>
          <p:cNvPr id="7" name="Table 6"/>
          <p:cNvGraphicFramePr/>
          <p:nvPr>
            <p:extLst>
              <p:ext uri="{D42A27DB-BD31-4B8C-83A1-F6EECF244321}">
                <p14:modId xmlns:p14="http://schemas.microsoft.com/office/powerpoint/2010/main" val="4033826867"/>
              </p:ext>
            </p:extLst>
          </p:nvPr>
        </p:nvGraphicFramePr>
        <p:xfrm>
          <a:off x="673723" y="1700551"/>
          <a:ext cx="6226034" cy="3936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6642">
                  <a:extLst>
                    <a:ext uri="{9D8B030D-6E8A-4147-A177-3AD203B41FA5}">
                      <a16:colId xmlns="" xmlns:a16="http://schemas.microsoft.com/office/drawing/2014/main" val="1395136128"/>
                    </a:ext>
                  </a:extLst>
                </a:gridCol>
                <a:gridCol w="3019392">
                  <a:extLst>
                    <a:ext uri="{9D8B030D-6E8A-4147-A177-3AD203B41FA5}">
                      <a16:colId xmlns="" xmlns:a16="http://schemas.microsoft.com/office/drawing/2014/main" val="3026952080"/>
                    </a:ext>
                  </a:extLst>
                </a:gridCol>
              </a:tblGrid>
              <a:tr h="421311">
                <a:tc>
                  <a:txBody>
                    <a:bodyPr/>
                    <a:lstStyle/>
                    <a:p>
                      <a:r>
                        <a:rPr lang="en-US"/>
                        <a:t>Attribute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18007942"/>
                  </a:ext>
                </a:extLst>
              </a:tr>
              <a:tr h="479176">
                <a:tc>
                  <a:txBody>
                    <a:bodyPr/>
                    <a:lstStyle/>
                    <a:p>
                      <a:r>
                        <a:rPr lang="en-US"/>
                        <a:t>Connection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Parallel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1670123"/>
                  </a:ext>
                </a:extLst>
              </a:tr>
              <a:tr h="479176">
                <a:tc>
                  <a:txBody>
                    <a:bodyPr/>
                    <a:lstStyle/>
                    <a:p>
                      <a:r>
                        <a:rPr lang="en-US"/>
                        <a:t>Total Power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36.96 W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44370321"/>
                  </a:ext>
                </a:extLst>
              </a:tr>
              <a:tr h="479176">
                <a:tc>
                  <a:txBody>
                    <a:bodyPr/>
                    <a:lstStyle/>
                    <a:p>
                      <a:r>
                        <a:rPr lang="en-US"/>
                        <a:t>Max Voltage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15.4 V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75214859"/>
                  </a:ext>
                </a:extLst>
              </a:tr>
              <a:tr h="479176">
                <a:tc>
                  <a:txBody>
                    <a:bodyPr/>
                    <a:lstStyle/>
                    <a:p>
                      <a:r>
                        <a:rPr lang="en-US"/>
                        <a:t>Max Current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2.4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0128715"/>
                  </a:ext>
                </a:extLst>
              </a:tr>
              <a:tr h="479176">
                <a:tc>
                  <a:txBody>
                    <a:bodyPr/>
                    <a:lstStyle/>
                    <a:p>
                      <a:r>
                        <a:rPr lang="en-US"/>
                        <a:t>Charge Controller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Genasun Gv-5 MPPT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41800271"/>
                  </a:ext>
                </a:extLst>
              </a:tr>
              <a:tr h="479176">
                <a:tc>
                  <a:txBody>
                    <a:bodyPr/>
                    <a:lstStyle/>
                    <a:p>
                      <a:r>
                        <a:rPr lang="en-US"/>
                        <a:t>Charge Controller Refresh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15 Hz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49861302"/>
                  </a:ext>
                </a:extLst>
              </a:tr>
              <a:tr h="479176">
                <a:tc>
                  <a:txBody>
                    <a:bodyPr/>
                    <a:lstStyle/>
                    <a:p>
                      <a:r>
                        <a:rPr lang="en-US"/>
                        <a:t>Charge Controller Cost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$75.00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59420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8909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Battery</a:t>
            </a:r>
            <a:endParaRPr lang="en-US" dirty="0"/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1206808112"/>
              </p:ext>
            </p:extLst>
          </p:nvPr>
        </p:nvGraphicFramePr>
        <p:xfrm>
          <a:off x="331101" y="1699829"/>
          <a:ext cx="6085598" cy="3992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8956">
                  <a:extLst>
                    <a:ext uri="{9D8B030D-6E8A-4147-A177-3AD203B41FA5}">
                      <a16:colId xmlns="" xmlns:a16="http://schemas.microsoft.com/office/drawing/2014/main" val="170427666"/>
                    </a:ext>
                  </a:extLst>
                </a:gridCol>
                <a:gridCol w="3206642">
                  <a:extLst>
                    <a:ext uri="{9D8B030D-6E8A-4147-A177-3AD203B41FA5}">
                      <a16:colId xmlns="" xmlns:a16="http://schemas.microsoft.com/office/drawing/2014/main" val="1027990424"/>
                    </a:ext>
                  </a:extLst>
                </a:gridCol>
              </a:tblGrid>
              <a:tr h="415636">
                <a:tc>
                  <a:txBody>
                    <a:bodyPr/>
                    <a:lstStyle/>
                    <a:p>
                      <a:r>
                        <a:rPr lang="en-US"/>
                        <a:t>Attribute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Value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528378"/>
                  </a:ext>
                </a:extLst>
              </a:tr>
              <a:tr h="459241">
                <a:tc>
                  <a:txBody>
                    <a:bodyPr/>
                    <a:lstStyle/>
                    <a:p>
                      <a:r>
                        <a:rPr lang="en-US"/>
                        <a:t>Manufacturer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charset="0"/>
                        </a:rPr>
                        <a:t>Universal Power Group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08228085"/>
                  </a:ext>
                </a:extLst>
              </a:tr>
              <a:tr h="459241">
                <a:tc>
                  <a:txBody>
                    <a:bodyPr/>
                    <a:lstStyle/>
                    <a:p>
                      <a:r>
                        <a:rPr lang="en-US"/>
                        <a:t>Model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charset="0"/>
                        </a:rPr>
                        <a:t>UB1250 (SLA AGM)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02394598"/>
                  </a:ext>
                </a:extLst>
              </a:tr>
              <a:tr h="459241">
                <a:tc>
                  <a:txBody>
                    <a:bodyPr/>
                    <a:lstStyle/>
                    <a:p>
                      <a:r>
                        <a:rPr lang="en-US"/>
                        <a:t>Capacity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60 Wh (12V, 5Ah)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40151137"/>
                  </a:ext>
                </a:extLst>
              </a:tr>
              <a:tr h="459241">
                <a:tc>
                  <a:txBody>
                    <a:bodyPr/>
                    <a:lstStyle/>
                    <a:p>
                      <a:r>
                        <a:rPr lang="en-US"/>
                        <a:t>Dimensions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charset="0"/>
                        </a:rPr>
                        <a:t>3.54" x 2.76" x 3.98"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14286326"/>
                  </a:ext>
                </a:extLst>
              </a:tr>
              <a:tr h="459241"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charset="0"/>
                        </a:rPr>
                        <a:t>Maximum Charge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charset="0"/>
                        </a:rPr>
                        <a:t>2.4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35572188"/>
                  </a:ext>
                </a:extLst>
              </a:tr>
              <a:tr h="459241"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charset="0"/>
                        </a:rPr>
                        <a:t>Lifetime (50%-30% discharge)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charset="0"/>
                        </a:rPr>
                        <a:t>500-1200 cycles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31262642"/>
                  </a:ext>
                </a:extLst>
              </a:tr>
              <a:tr h="459241"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charset="0"/>
                        </a:rPr>
                        <a:t>Total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charset="0"/>
                        </a:rPr>
                        <a:t>$14.93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53658444"/>
                  </a:ext>
                </a:extLst>
              </a:tr>
            </a:tbl>
          </a:graphicData>
        </a:graphic>
      </p:graphicFrame>
      <p:pic>
        <p:nvPicPr>
          <p:cNvPr id="8" name="Picture 7" descr="2015-10-01 12.39.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463" y="1674813"/>
            <a:ext cx="5400148" cy="404752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0066210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Power Generation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695451"/>
              </p:ext>
            </p:extLst>
          </p:nvPr>
        </p:nvGraphicFramePr>
        <p:xfrm>
          <a:off x="1126719" y="2212968"/>
          <a:ext cx="9455417" cy="2551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6625">
                  <a:extLst>
                    <a:ext uri="{9D8B030D-6E8A-4147-A177-3AD203B41FA5}">
                      <a16:colId xmlns="" xmlns:a16="http://schemas.microsoft.com/office/drawing/2014/main" val="3183463427"/>
                    </a:ext>
                  </a:extLst>
                </a:gridCol>
                <a:gridCol w="2836625">
                  <a:extLst>
                    <a:ext uri="{9D8B030D-6E8A-4147-A177-3AD203B41FA5}">
                      <a16:colId xmlns="" xmlns:a16="http://schemas.microsoft.com/office/drawing/2014/main" val="3270164781"/>
                    </a:ext>
                  </a:extLst>
                </a:gridCol>
                <a:gridCol w="3782167">
                  <a:extLst>
                    <a:ext uri="{9D8B030D-6E8A-4147-A177-3AD203B41FA5}">
                      <a16:colId xmlns="" xmlns:a16="http://schemas.microsoft.com/office/drawing/2014/main" val="1586374983"/>
                    </a:ext>
                  </a:extLst>
                </a:gridCol>
              </a:tblGrid>
              <a:tr h="54092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Light Condition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Solar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Time to Charge </a:t>
                      </a:r>
                      <a:r>
                        <a:rPr lang="en-US" dirty="0" smtClean="0"/>
                        <a:t>60 </a:t>
                      </a:r>
                      <a:r>
                        <a:rPr lang="en-US" dirty="0" err="1"/>
                        <a:t>Wh</a:t>
                      </a:r>
                      <a:r>
                        <a:rPr lang="en-US" dirty="0"/>
                        <a:t> Battery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20829694"/>
                  </a:ext>
                </a:extLst>
              </a:tr>
              <a:tr h="50255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100% Max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36.96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1.62 Hr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5550712"/>
                  </a:ext>
                </a:extLst>
              </a:tr>
              <a:tr h="50255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75% Max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27.72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2.16 Hr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7356896"/>
                  </a:ext>
                </a:extLst>
              </a:tr>
              <a:tr h="50255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50% Max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18.48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3.25 Hr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00370819"/>
                  </a:ext>
                </a:extLst>
              </a:tr>
              <a:tr h="502557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25% Max Power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9.24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6.49 </a:t>
                      </a:r>
                      <a:r>
                        <a:rPr lang="en-US" dirty="0" err="1"/>
                        <a:t>Hr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293019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617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RFID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063" y="1520825"/>
            <a:ext cx="3859724" cy="41957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NFC = Near Field Communication, subset of the RFID band</a:t>
            </a:r>
            <a:endParaRPr lang="en-US" dirty="0"/>
          </a:p>
          <a:p>
            <a:r>
              <a:rPr lang="en-US"/>
              <a:t>Requires tag &amp; reader</a:t>
            </a:r>
            <a:endParaRPr lang="en-US" dirty="0"/>
          </a:p>
          <a:p>
            <a:r>
              <a:rPr lang="en-US"/>
              <a:t>Recent Android phones have NFC reader built-in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767" y="1538682"/>
            <a:ext cx="5197965" cy="3464903"/>
          </a:xfrm>
          <a:prstGeom prst="rect">
            <a:avLst/>
          </a:prstGeom>
          <a:ln>
            <a:solidFill>
              <a:srgbClr val="000000"/>
            </a:solidFill>
          </a:ln>
        </p:spPr>
      </p:pic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586035670"/>
              </p:ext>
            </p:extLst>
          </p:nvPr>
        </p:nvGraphicFramePr>
        <p:xfrm>
          <a:off x="1268876" y="5734929"/>
          <a:ext cx="9337477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3647">
                  <a:extLst>
                    <a:ext uri="{9D8B030D-6E8A-4147-A177-3AD203B41FA5}">
                      <a16:colId xmlns="" xmlns:a16="http://schemas.microsoft.com/office/drawing/2014/main" val="1919098546"/>
                    </a:ext>
                  </a:extLst>
                </a:gridCol>
                <a:gridCol w="3489583">
                  <a:extLst>
                    <a:ext uri="{9D8B030D-6E8A-4147-A177-3AD203B41FA5}">
                      <a16:colId xmlns="" xmlns:a16="http://schemas.microsoft.com/office/drawing/2014/main" val="3333918036"/>
                    </a:ext>
                  </a:extLst>
                </a:gridCol>
                <a:gridCol w="1066261">
                  <a:extLst>
                    <a:ext uri="{9D8B030D-6E8A-4147-A177-3AD203B41FA5}">
                      <a16:colId xmlns="" xmlns:a16="http://schemas.microsoft.com/office/drawing/2014/main" val="2472003600"/>
                    </a:ext>
                  </a:extLst>
                </a:gridCol>
                <a:gridCol w="1732675">
                  <a:extLst>
                    <a:ext uri="{9D8B030D-6E8A-4147-A177-3AD203B41FA5}">
                      <a16:colId xmlns="" xmlns:a16="http://schemas.microsoft.com/office/drawing/2014/main" val="2367186284"/>
                    </a:ext>
                  </a:extLst>
                </a:gridCol>
                <a:gridCol w="1175311">
                  <a:extLst>
                    <a:ext uri="{9D8B030D-6E8A-4147-A177-3AD203B41FA5}">
                      <a16:colId xmlns="" xmlns:a16="http://schemas.microsoft.com/office/drawing/2014/main" val="17934877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Part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Vendor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Shipping/Tax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Total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45225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NFC Tag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TagStand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$2.99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$3.99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9792646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083442" y="5122788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Source: TagStand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235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USB Charger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Mainly for phone charging</a:t>
            </a:r>
            <a:endParaRPr lang="en-US" dirty="0"/>
          </a:p>
          <a:p>
            <a:r>
              <a:rPr lang="en-US"/>
              <a:t>Will not be using the data lines</a:t>
            </a:r>
            <a:endParaRPr lang="en-US" dirty="0"/>
          </a:p>
          <a:p>
            <a:r>
              <a:rPr lang="en-US"/>
              <a:t>Mounted directly on PCB with extender port mounted on the housing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888" y="3956976"/>
            <a:ext cx="1961628" cy="238975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350" y="3647320"/>
            <a:ext cx="2667864" cy="266749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525740" y="6349780"/>
            <a:ext cx="3481501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Source: Global Sources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08521" y="6365799"/>
            <a:ext cx="3481501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Source: USB Gear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774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2052918"/>
            <a:ext cx="4221840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Manual </a:t>
            </a:r>
            <a:r>
              <a:rPr lang="en-US" dirty="0"/>
              <a:t>motor control </a:t>
            </a:r>
            <a:r>
              <a:rPr lang="en-US" dirty="0" smtClean="0"/>
              <a:t>buttons</a:t>
            </a:r>
          </a:p>
          <a:p>
            <a:endParaRPr lang="en-US" dirty="0"/>
          </a:p>
          <a:p>
            <a:r>
              <a:rPr lang="en-US" dirty="0"/>
              <a:t>Phone Holder (for use while charging</a:t>
            </a:r>
            <a:r>
              <a:rPr lang="en-US" dirty="0" smtClean="0"/>
              <a:t>)</a:t>
            </a:r>
          </a:p>
        </p:txBody>
      </p:sp>
      <p:pic>
        <p:nvPicPr>
          <p:cNvPr id="7" name="Picture 6" descr="2015-11-28 17.13.5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" t="15064" r="2385" b="5455"/>
          <a:stretch/>
        </p:blipFill>
        <p:spPr>
          <a:xfrm>
            <a:off x="5596767" y="1819031"/>
            <a:ext cx="5986972" cy="378058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39221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Power Consumption</a:t>
            </a:r>
            <a:endParaRPr lang="en-US" dirty="0"/>
          </a:p>
        </p:txBody>
      </p:sp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1250529773"/>
              </p:ext>
            </p:extLst>
          </p:nvPr>
        </p:nvGraphicFramePr>
        <p:xfrm>
          <a:off x="1258200" y="1626674"/>
          <a:ext cx="9147272" cy="3214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5567">
                  <a:extLst>
                    <a:ext uri="{9D8B030D-6E8A-4147-A177-3AD203B41FA5}">
                      <a16:colId xmlns="" xmlns:a16="http://schemas.microsoft.com/office/drawing/2014/main" val="3584865229"/>
                    </a:ext>
                  </a:extLst>
                </a:gridCol>
                <a:gridCol w="1920090">
                  <a:extLst>
                    <a:ext uri="{9D8B030D-6E8A-4147-A177-3AD203B41FA5}">
                      <a16:colId xmlns="" xmlns:a16="http://schemas.microsoft.com/office/drawing/2014/main" val="844409064"/>
                    </a:ext>
                  </a:extLst>
                </a:gridCol>
                <a:gridCol w="2108669">
                  <a:extLst>
                    <a:ext uri="{9D8B030D-6E8A-4147-A177-3AD203B41FA5}">
                      <a16:colId xmlns="" xmlns:a16="http://schemas.microsoft.com/office/drawing/2014/main" val="3861330795"/>
                    </a:ext>
                  </a:extLst>
                </a:gridCol>
                <a:gridCol w="1902946">
                  <a:extLst>
                    <a:ext uri="{9D8B030D-6E8A-4147-A177-3AD203B41FA5}">
                      <a16:colId xmlns="" xmlns:a16="http://schemas.microsoft.com/office/drawing/2014/main" val="683963344"/>
                    </a:ext>
                  </a:extLst>
                </a:gridCol>
              </a:tblGrid>
              <a:tr h="51825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Voltage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Current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Power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75364476"/>
                  </a:ext>
                </a:extLst>
              </a:tr>
              <a:tr h="54950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1500mA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18W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22183987"/>
                  </a:ext>
                </a:extLst>
              </a:tr>
              <a:tr h="549505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USB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500mA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2.5W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01015044"/>
                  </a:ext>
                </a:extLst>
              </a:tr>
              <a:tr h="532334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MCU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3.8V 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2.94mA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11.17mW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6284262"/>
                  </a:ext>
                </a:extLst>
              </a:tr>
              <a:tr h="532334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Bluetooth RX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3.8V 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entury Gothic" charset="0"/>
                        </a:rPr>
                        <a:t>5.9mA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22.42mW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61170202"/>
                  </a:ext>
                </a:extLst>
              </a:tr>
              <a:tr h="532334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Bluetooth TX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3.8V 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entury Gothic" charset="0"/>
                        </a:rPr>
                        <a:t>9.1mA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34.58mW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64715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24144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PCB</a:t>
            </a:r>
            <a:endParaRPr lang="en-US" dirty="0"/>
          </a:p>
        </p:txBody>
      </p:sp>
      <p:pic>
        <p:nvPicPr>
          <p:cNvPr id="4" name="Content Placeholder 4" descr="Screen Shot 2015-09-27 at 5.21.1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979" y="1166631"/>
            <a:ext cx="8148146" cy="54419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18610" y="3433764"/>
            <a:ext cx="1528763" cy="97781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53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PCB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CC 2640 Bluetooth Chip</a:t>
            </a:r>
          </a:p>
          <a:p>
            <a:r>
              <a:rPr lang="en-US" dirty="0"/>
              <a:t>USB </a:t>
            </a:r>
            <a:r>
              <a:rPr lang="en-US" dirty="0" smtClean="0"/>
              <a:t>Charger</a:t>
            </a:r>
          </a:p>
          <a:p>
            <a:r>
              <a:rPr lang="en-US" dirty="0" smtClean="0"/>
              <a:t>Motor Controls</a:t>
            </a:r>
          </a:p>
          <a:p>
            <a:r>
              <a:rPr lang="en-US" dirty="0" smtClean="0"/>
              <a:t>LCD</a:t>
            </a:r>
            <a:endParaRPr lang="en-US" dirty="0"/>
          </a:p>
          <a:p>
            <a:r>
              <a:rPr lang="en-US" dirty="0" smtClean="0"/>
              <a:t>Switching Regulators</a:t>
            </a:r>
          </a:p>
          <a:p>
            <a:r>
              <a:rPr lang="en-US" dirty="0" smtClean="0"/>
              <a:t>Temperature Sensor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154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Renewable energy source</a:t>
            </a:r>
            <a:endParaRPr lang="en-US" dirty="0"/>
          </a:p>
          <a:p>
            <a:r>
              <a:rPr lang="en-US"/>
              <a:t>Complement an energy-efficient home</a:t>
            </a:r>
            <a:endParaRPr lang="en-US" dirty="0"/>
          </a:p>
          <a:p>
            <a:r>
              <a:rPr lang="en-US"/>
              <a:t>Easily added to any residential 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0653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MCU</a:t>
            </a:r>
            <a:endParaRPr lang="en-US" dirty="0"/>
          </a:p>
        </p:txBody>
      </p:sp>
      <p:pic>
        <p:nvPicPr>
          <p:cNvPr id="4" name="Picture 3" descr="Modu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106" y="1145939"/>
            <a:ext cx="6754229" cy="541177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6270175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Switching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Regulators</a:t>
            </a:r>
            <a:endParaRPr lang="en-US" dirty="0"/>
          </a:p>
        </p:txBody>
      </p:sp>
      <p:pic>
        <p:nvPicPr>
          <p:cNvPr id="4" name="Picture 3" descr="Switvhing Regulat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016" y="1475821"/>
            <a:ext cx="7386720" cy="500535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8029128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USB Charging</a:t>
            </a:r>
            <a:endParaRPr lang="en-US" dirty="0"/>
          </a:p>
        </p:txBody>
      </p:sp>
      <p:pic>
        <p:nvPicPr>
          <p:cNvPr id="4" name="Picture 3" descr="USB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"/>
          <a:stretch/>
        </p:blipFill>
        <p:spPr>
          <a:xfrm>
            <a:off x="3978442" y="2125579"/>
            <a:ext cx="5779237" cy="319505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6451566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Motor </a:t>
            </a:r>
          </a:p>
          <a:p>
            <a:pPr marL="0" indent="0">
              <a:buNone/>
            </a:pPr>
            <a:r>
              <a:rPr lang="en-US" dirty="0" smtClean="0"/>
              <a:t>     Controls</a:t>
            </a:r>
          </a:p>
        </p:txBody>
      </p:sp>
      <p:pic>
        <p:nvPicPr>
          <p:cNvPr id="6" name="Picture 5" descr="Battery Monitor_Button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0"/>
          <a:stretch/>
        </p:blipFill>
        <p:spPr>
          <a:xfrm>
            <a:off x="2793999" y="1145089"/>
            <a:ext cx="2259263" cy="504342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Mot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574" y="1149684"/>
            <a:ext cx="4224190" cy="503989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6346302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</a:t>
            </a:r>
            <a:endParaRPr lang="en-US" dirty="0"/>
          </a:p>
        </p:txBody>
      </p:sp>
      <p:pic>
        <p:nvPicPr>
          <p:cNvPr id="4" name="Picture 3" descr="Boar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003" y="505995"/>
            <a:ext cx="6093995" cy="4574277"/>
          </a:xfrm>
          <a:prstGeom prst="rect">
            <a:avLst/>
          </a:prstGeom>
        </p:spPr>
      </p:pic>
      <p:graphicFrame>
        <p:nvGraphicFramePr>
          <p:cNvPr id="6" name="Table 5"/>
          <p:cNvGraphicFramePr/>
          <p:nvPr>
            <p:extLst>
              <p:ext uri="{D42A27DB-BD31-4B8C-83A1-F6EECF244321}">
                <p14:modId xmlns:p14="http://schemas.microsoft.com/office/powerpoint/2010/main" val="976607144"/>
              </p:ext>
            </p:extLst>
          </p:nvPr>
        </p:nvGraphicFramePr>
        <p:xfrm>
          <a:off x="1243042" y="5369037"/>
          <a:ext cx="9337477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3647">
                  <a:extLst>
                    <a:ext uri="{9D8B030D-6E8A-4147-A177-3AD203B41FA5}">
                      <a16:colId xmlns="" xmlns:a16="http://schemas.microsoft.com/office/drawing/2014/main" val="1919098546"/>
                    </a:ext>
                  </a:extLst>
                </a:gridCol>
                <a:gridCol w="3489583">
                  <a:extLst>
                    <a:ext uri="{9D8B030D-6E8A-4147-A177-3AD203B41FA5}">
                      <a16:colId xmlns="" xmlns:a16="http://schemas.microsoft.com/office/drawing/2014/main" val="3333918036"/>
                    </a:ext>
                  </a:extLst>
                </a:gridCol>
                <a:gridCol w="1066261">
                  <a:extLst>
                    <a:ext uri="{9D8B030D-6E8A-4147-A177-3AD203B41FA5}">
                      <a16:colId xmlns="" xmlns:a16="http://schemas.microsoft.com/office/drawing/2014/main" val="2472003600"/>
                    </a:ext>
                  </a:extLst>
                </a:gridCol>
                <a:gridCol w="1732675">
                  <a:extLst>
                    <a:ext uri="{9D8B030D-6E8A-4147-A177-3AD203B41FA5}">
                      <a16:colId xmlns="" xmlns:a16="http://schemas.microsoft.com/office/drawing/2014/main" val="2367186284"/>
                    </a:ext>
                  </a:extLst>
                </a:gridCol>
                <a:gridCol w="1175311">
                  <a:extLst>
                    <a:ext uri="{9D8B030D-6E8A-4147-A177-3AD203B41FA5}">
                      <a16:colId xmlns="" xmlns:a16="http://schemas.microsoft.com/office/drawing/2014/main" val="17934877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Vendor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Shipping/Tax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Total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45225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PCB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APC</a:t>
                      </a:r>
                      <a:r>
                        <a:rPr lang="en-US" baseline="0" dirty="0" smtClean="0"/>
                        <a:t> Circuits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$60.00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$30.00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$90.00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97926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Components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Digi</a:t>
                      </a:r>
                      <a:r>
                        <a:rPr lang="en-US" dirty="0" smtClean="0"/>
                        <a:t>-Key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$66.59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$11.32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$77.91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92558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</a:t>
            </a:r>
            <a:endParaRPr lang="en-US" dirty="0"/>
          </a:p>
        </p:txBody>
      </p:sp>
      <p:pic>
        <p:nvPicPr>
          <p:cNvPr id="6" name="Picture 5" descr="2015-11-30 11.33.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5787" y="80002"/>
            <a:ext cx="5465596" cy="728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417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Mobile Application</a:t>
            </a:r>
            <a:endParaRPr lang="en-US" dirty="0"/>
          </a:p>
        </p:txBody>
      </p:sp>
      <p:pic>
        <p:nvPicPr>
          <p:cNvPr id="4" name="Content Placeholder 4" descr="Screen Shot 2015-09-27 at 5.21.1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126" y="1199809"/>
            <a:ext cx="8148146" cy="54419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26631" y="4291263"/>
            <a:ext cx="1483895" cy="762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451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Mobile 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9670" y="1447088"/>
            <a:ext cx="8946541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Want to target many users without developing for multiple OS</a:t>
            </a:r>
          </a:p>
          <a:p>
            <a:r>
              <a:rPr lang="en-US" dirty="0"/>
              <a:t>By popularity: Android &gt; iPhone &gt; Windows</a:t>
            </a:r>
          </a:p>
          <a:p>
            <a:endParaRPr lang="en-US" dirty="0"/>
          </a:p>
        </p:txBody>
      </p:sp>
      <p:pic>
        <p:nvPicPr>
          <p:cNvPr id="4" name="Picture 3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882" y="2324100"/>
            <a:ext cx="7869628" cy="441320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2612089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Mobile 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Desired Functionality:</a:t>
            </a:r>
            <a:endParaRPr lang="en-US" dirty="0"/>
          </a:p>
          <a:p>
            <a:r>
              <a:rPr lang="en-US">
                <a:latin typeface="Century Gothic" charset="0"/>
              </a:rPr>
              <a:t>Control blinds securely</a:t>
            </a:r>
            <a:endParaRPr lang="en-US" dirty="0">
              <a:latin typeface="Century Gothic" charset="0"/>
            </a:endParaRPr>
          </a:p>
          <a:p>
            <a:r>
              <a:rPr lang="en-US"/>
              <a:t>Display info about usage</a:t>
            </a:r>
            <a:endParaRPr lang="en-US" dirty="0"/>
          </a:p>
          <a:p>
            <a:r>
              <a:rPr lang="en-US"/>
              <a:t>Report info on battery life</a:t>
            </a:r>
            <a:endParaRPr lang="en-US" dirty="0"/>
          </a:p>
          <a:p>
            <a:r>
              <a:rPr lang="en-US"/>
              <a:t>Display any other relevant info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3323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Main Menu</a:t>
            </a:r>
            <a:endParaRPr lang="en-US" dirty="0"/>
          </a:p>
        </p:txBody>
      </p:sp>
      <p:pic>
        <p:nvPicPr>
          <p:cNvPr id="3" name="Picture 2" descr="mainmen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744" y="1371600"/>
            <a:ext cx="3102994" cy="53081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7534" y="2256101"/>
            <a:ext cx="2355383" cy="647700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Controls blinds up/down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11481" y="3762375"/>
            <a:ext cx="3046182" cy="64633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Shows local weather info with embedded API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52857" y="2223397"/>
            <a:ext cx="2743200" cy="64633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Controls sync between phone &amp; RFID tag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04460" y="3834906"/>
            <a:ext cx="2743200" cy="64633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Shows battery info &amp; statistics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788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High Energy Efficiency</a:t>
            </a:r>
            <a:endParaRPr lang="en-US" dirty="0"/>
          </a:p>
          <a:p>
            <a:r>
              <a:rPr lang="en-US"/>
              <a:t>Easy installation</a:t>
            </a:r>
            <a:endParaRPr lang="en-US" dirty="0"/>
          </a:p>
          <a:p>
            <a:r>
              <a:rPr lang="en-US"/>
              <a:t>Remote controllable</a:t>
            </a:r>
            <a:endParaRPr lang="en-US" dirty="0"/>
          </a:p>
          <a:p>
            <a:r>
              <a:rPr lang="en-US"/>
              <a:t>Self-sustaining operation</a:t>
            </a:r>
            <a:endParaRPr lang="en-US" dirty="0"/>
          </a:p>
          <a:p>
            <a:r>
              <a:rPr lang="en-US"/>
              <a:t>Relatively low-cost</a:t>
            </a:r>
            <a:endParaRPr lang="en-US" dirty="0"/>
          </a:p>
          <a:p>
            <a:r>
              <a:rPr lang="en-US"/>
              <a:t>Lightweight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9059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Motor</a:t>
            </a:r>
            <a:endParaRPr lang="en-US" dirty="0"/>
          </a:p>
        </p:txBody>
      </p:sp>
      <p:pic>
        <p:nvPicPr>
          <p:cNvPr id="4" name="Picture 3" descr="motormen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609" y="1371600"/>
            <a:ext cx="3112651" cy="53242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10366" y="2103055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Toggle blinds to roll up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10280" y="3151641"/>
            <a:ext cx="3811821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Toggle blinds to roll down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12653" y="4191539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Stop motor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1355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Sync</a:t>
            </a:r>
            <a:endParaRPr lang="en-US" dirty="0"/>
          </a:p>
        </p:txBody>
      </p:sp>
      <p:pic>
        <p:nvPicPr>
          <p:cNvPr id="4" name="Picture 3" descr="Syn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663" y="1371600"/>
            <a:ext cx="3561900" cy="5362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3813" y="2174367"/>
            <a:ext cx="2743200" cy="369332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pPr algn="ctr"/>
            <a:r>
              <a:rPr lang="en-US"/>
              <a:t>Begin Sync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16233" y="2567225"/>
            <a:ext cx="3247492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List of Registered Devices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07439" y="2996026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Device #1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56683" y="4368037"/>
            <a:ext cx="2743200" cy="64633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r"/>
            <a:r>
              <a:rPr lang="en-US"/>
              <a:t>Additional Synced Devices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2040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Weather</a:t>
            </a:r>
            <a:endParaRPr lang="en-US" dirty="0"/>
          </a:p>
        </p:txBody>
      </p:sp>
      <p:pic>
        <p:nvPicPr>
          <p:cNvPr id="4" name="Picture 3" descr="weath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527" y="1371600"/>
            <a:ext cx="3575529" cy="53827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8227" y="2117221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Room Temperature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12734" y="2397497"/>
            <a:ext cx="3124826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Forecast Display Toggle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84544" y="2886848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Forecast Chart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48739" y="3400425"/>
            <a:ext cx="3383787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Forecast Effect on Battery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42909" y="3978781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Go to Battery screen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7415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Battery</a:t>
            </a:r>
            <a:endParaRPr lang="en-US" dirty="0"/>
          </a:p>
        </p:txBody>
      </p:sp>
      <p:pic>
        <p:nvPicPr>
          <p:cNvPr id="3" name="Picture 2" descr="batterymen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122" y="1371600"/>
            <a:ext cx="3144780" cy="53574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11523" y="1724214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Battery in blinds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08675" y="2112207"/>
            <a:ext cx="4045531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Time to recharge from solar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49552" y="2656077"/>
            <a:ext cx="4569356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Based on info from weather screen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6287" y="3141663"/>
            <a:ext cx="5760422" cy="369332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/>
            <a:r>
              <a:rPr lang="en-US"/>
              <a:t>Display graph based on history since device sync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1663" y="3560763"/>
            <a:ext cx="5694325" cy="369332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/>
            <a:r>
              <a:rPr lang="en-US"/>
              <a:t>Displays another graph based on selected $ rates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7717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Housing</a:t>
            </a:r>
            <a:endParaRPr lang="en-US" dirty="0"/>
          </a:p>
        </p:txBody>
      </p:sp>
      <p:pic>
        <p:nvPicPr>
          <p:cNvPr id="5" name="Picture 4" descr="Screen Shot 2015-09-27 at 6.55.1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494" y="2109866"/>
            <a:ext cx="6807670" cy="391988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445408" y="3074510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dirty="0"/>
              <a:t>Bottom -&gt;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76818" y="3763037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Room side -&gt;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45078" y="4403844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Top -&gt;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26758" y="5071919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Window Side -&gt;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4774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Test reflectance/ transmittance for energy efficient glass</a:t>
            </a:r>
          </a:p>
          <a:p>
            <a:endParaRPr lang="en-US" dirty="0" smtClean="0"/>
          </a:p>
          <a:p>
            <a:r>
              <a:rPr lang="en-US" dirty="0" smtClean="0"/>
              <a:t>Test voltages and currents for individual and combined solar modules and compare to expected values</a:t>
            </a:r>
          </a:p>
          <a:p>
            <a:endParaRPr lang="en-US" dirty="0" smtClean="0"/>
          </a:p>
          <a:p>
            <a:r>
              <a:rPr lang="en-US" dirty="0" smtClean="0"/>
              <a:t>Test PCB points to ensure power is being delivered correctly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6060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Glass Testing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03313" y="1701030"/>
            <a:ext cx="5002252" cy="419548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Equipment used: </a:t>
            </a:r>
          </a:p>
          <a:p>
            <a:r>
              <a:rPr lang="en-US" dirty="0" smtClean="0"/>
              <a:t>Newport Power Meter Model 1918-R</a:t>
            </a:r>
          </a:p>
          <a:p>
            <a:r>
              <a:rPr lang="en-US" dirty="0" smtClean="0"/>
              <a:t>Dolan-</a:t>
            </a:r>
            <a:r>
              <a:rPr lang="en-US" dirty="0" err="1" smtClean="0"/>
              <a:t>Jenrier</a:t>
            </a:r>
            <a:r>
              <a:rPr lang="en-US" dirty="0" smtClean="0"/>
              <a:t> Industries Fiber-Lite High Intensity Illuminator</a:t>
            </a:r>
          </a:p>
          <a:p>
            <a:r>
              <a:rPr lang="en-US" dirty="0" err="1" smtClean="0"/>
              <a:t>StellarNet</a:t>
            </a:r>
            <a:r>
              <a:rPr lang="en-US" dirty="0" smtClean="0"/>
              <a:t> </a:t>
            </a:r>
            <a:r>
              <a:rPr lang="en-US" dirty="0" err="1" smtClean="0"/>
              <a:t>Inc</a:t>
            </a:r>
            <a:r>
              <a:rPr lang="en-US" dirty="0" smtClean="0"/>
              <a:t> Spectrometer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Glass Tested:</a:t>
            </a:r>
          </a:p>
          <a:p>
            <a:r>
              <a:rPr lang="en-US" dirty="0" smtClean="0"/>
              <a:t>AGC Tinted Single &amp; Double Pane </a:t>
            </a:r>
          </a:p>
          <a:p>
            <a:r>
              <a:rPr lang="en-US" dirty="0" err="1" smtClean="0"/>
              <a:t>Solarban</a:t>
            </a:r>
            <a:r>
              <a:rPr lang="en-US" dirty="0" smtClean="0"/>
              <a:t> 60 Low-E Single &amp; Double Pane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2015-11-07 12.21.5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1" b="12427"/>
          <a:stretch/>
        </p:blipFill>
        <p:spPr>
          <a:xfrm>
            <a:off x="6319794" y="1317885"/>
            <a:ext cx="4820555" cy="501610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4729004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Glass Testing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93" y="1627386"/>
            <a:ext cx="7428351" cy="4171124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691118"/>
              </p:ext>
            </p:extLst>
          </p:nvPr>
        </p:nvGraphicFramePr>
        <p:xfrm>
          <a:off x="8265974" y="1652344"/>
          <a:ext cx="3619500" cy="4146165"/>
        </p:xfrm>
        <a:graphic>
          <a:graphicData uri="http://schemas.openxmlformats.org/drawingml/2006/table">
            <a:tbl>
              <a:tblPr/>
              <a:tblGrid>
                <a:gridCol w="2032383"/>
                <a:gridCol w="1587117"/>
              </a:tblGrid>
              <a:tr h="829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Glass Type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Transmittance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</a:tr>
              <a:tr h="829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AGC (Tinted, Single-Pane)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61.87%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829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AGC (Tinted, Double-Pane)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41.25%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29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Solarban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60 Low-E (Single-Pane)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74.52%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829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Solarban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60 Low-E (Double-Pane)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49.67%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78918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Glass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5262" y="6002421"/>
            <a:ext cx="7767053" cy="5748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Source: </a:t>
            </a:r>
            <a:r>
              <a:rPr lang="en-US" dirty="0" smtClean="0"/>
              <a:t>Panasonic</a:t>
            </a:r>
            <a:endParaRPr lang="en-US" dirty="0" smtClean="0"/>
          </a:p>
        </p:txBody>
      </p:sp>
      <p:pic>
        <p:nvPicPr>
          <p:cNvPr id="4" name="Picture 3" descr="Spectrum A-Si and C-Si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947" y="1479919"/>
            <a:ext cx="8047790" cy="445869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1480542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Glass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6576" y="1250813"/>
            <a:ext cx="8946541" cy="4195481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Incident light spectrum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684" y="1729141"/>
            <a:ext cx="8996946" cy="472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28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</a:t>
            </a:r>
            <a:endParaRPr lang="en-US" dirty="0"/>
          </a:p>
        </p:txBody>
      </p:sp>
      <p:pic>
        <p:nvPicPr>
          <p:cNvPr id="10" name="Content Placeholder 9" descr="Drawing1 (1)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41379" y="1453403"/>
            <a:ext cx="8703816" cy="5301292"/>
          </a:xfrm>
        </p:spPr>
      </p:pic>
      <p:sp>
        <p:nvSpPr>
          <p:cNvPr id="3" name="TextBox 2"/>
          <p:cNvSpPr txBox="1"/>
          <p:nvPr/>
        </p:nvSpPr>
        <p:spPr>
          <a:xfrm>
            <a:off x="3196257" y="1048411"/>
            <a:ext cx="6682797" cy="369888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r>
              <a:rPr lang="en-US"/>
              <a:t>Front View                                                    Back View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01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Glass Testing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09733" y="1237445"/>
            <a:ext cx="8946541" cy="4195481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Calibri"/>
              </a:rPr>
              <a:t>AGC (Tinted, Double-Pane</a:t>
            </a:r>
            <a:r>
              <a:rPr lang="en-US" dirty="0" smtClean="0">
                <a:solidFill>
                  <a:srgbClr val="FFFFFF"/>
                </a:solidFill>
                <a:latin typeface="Calibri"/>
              </a:rPr>
              <a:t>) Transmission Spectrum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Calibri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211" y="1642649"/>
            <a:ext cx="9130631" cy="479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572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Glass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9943" y="1290918"/>
            <a:ext cx="8946541" cy="4195481"/>
          </a:xfrm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  <a:latin typeface="Calibri"/>
              </a:rPr>
              <a:t>Solarban</a:t>
            </a:r>
            <a:r>
              <a:rPr lang="en-US" dirty="0">
                <a:solidFill>
                  <a:srgbClr val="FFFFFF"/>
                </a:solidFill>
                <a:latin typeface="Calibri"/>
              </a:rPr>
              <a:t> 60 Low-E (Double-Pane</a:t>
            </a:r>
            <a:r>
              <a:rPr lang="en-US" dirty="0" smtClean="0">
                <a:solidFill>
                  <a:srgbClr val="FFFFFF"/>
                </a:solidFill>
                <a:latin typeface="Calibri"/>
              </a:rPr>
              <a:t>) Transmission Spectrum</a:t>
            </a:r>
            <a:endParaRPr lang="en-US" dirty="0">
              <a:solidFill>
                <a:srgbClr val="FFFFFF"/>
              </a:solidFill>
              <a:latin typeface="Calibri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420" y="1790226"/>
            <a:ext cx="9077159" cy="476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46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Test Data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781052"/>
              </p:ext>
            </p:extLst>
          </p:nvPr>
        </p:nvGraphicFramePr>
        <p:xfrm>
          <a:off x="1277937" y="2297321"/>
          <a:ext cx="9603959" cy="3263941"/>
        </p:xfrm>
        <a:graphic>
          <a:graphicData uri="http://schemas.openxmlformats.org/drawingml/2006/table">
            <a:tbl>
              <a:tblPr/>
              <a:tblGrid>
                <a:gridCol w="1333489"/>
                <a:gridCol w="2298141"/>
                <a:gridCol w="2298141"/>
                <a:gridCol w="1801629"/>
                <a:gridCol w="1872559"/>
              </a:tblGrid>
              <a:tr h="7379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Monocrystalline Module</a:t>
                      </a:r>
                      <a:b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(before boost)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Monocrystalline Module</a:t>
                      </a:r>
                      <a:b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(after boost)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Thin Film Module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Combined Module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4209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Expected V</a:t>
                      </a:r>
                      <a:r>
                        <a:rPr lang="en-US" sz="12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max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(V)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4.06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15.40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15.40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15.40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4209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Tested V</a:t>
                      </a:r>
                      <a:r>
                        <a:rPr lang="en-US" sz="12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max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(V)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3.86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15.40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15.32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15.32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4209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Expected I</a:t>
                      </a:r>
                      <a:r>
                        <a:rPr lang="en-US" sz="12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max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(A)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5.93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4209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Tested I</a:t>
                      </a:r>
                      <a:r>
                        <a:rPr lang="en-US" sz="12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max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(A)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5.33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1.21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0.88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4209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Expected P</a:t>
                      </a:r>
                      <a:r>
                        <a:rPr lang="en-US" sz="12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max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(W)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24.08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23.10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13.86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36.96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4209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Tested P</a:t>
                      </a:r>
                      <a:r>
                        <a:rPr lang="en-US" sz="12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max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(W)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20.57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18.63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13.48</a:t>
                      </a:r>
                      <a:endParaRPr lang="fi-FI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33.09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85189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 Testing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613496"/>
              </p:ext>
            </p:extLst>
          </p:nvPr>
        </p:nvGraphicFramePr>
        <p:xfrm>
          <a:off x="949157" y="2580108"/>
          <a:ext cx="9751513" cy="2696099"/>
        </p:xfrm>
        <a:graphic>
          <a:graphicData uri="http://schemas.openxmlformats.org/drawingml/2006/table">
            <a:tbl>
              <a:tblPr/>
              <a:tblGrid>
                <a:gridCol w="1500233"/>
                <a:gridCol w="2292809"/>
                <a:gridCol w="2292809"/>
                <a:gridCol w="1797448"/>
                <a:gridCol w="1868214"/>
              </a:tblGrid>
              <a:tr h="3851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Expected V (V)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Tested V (V)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Expected I (A)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Tested I (A)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3851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 V Plane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11.98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3851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V Plane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5.05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3851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V Plane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3851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 Motor Button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3851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Down Motor Button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3851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USB Charger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0.09-0.5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09264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 Distribution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8387476"/>
              </p:ext>
            </p:extLst>
          </p:nvPr>
        </p:nvGraphicFramePr>
        <p:xfrm>
          <a:off x="1583810" y="1921593"/>
          <a:ext cx="894654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9308">
                  <a:extLst>
                    <a:ext uri="{9D8B030D-6E8A-4147-A177-3AD203B41FA5}">
                      <a16:colId xmlns="" xmlns:a16="http://schemas.microsoft.com/office/drawing/2014/main" val="3114988026"/>
                    </a:ext>
                  </a:extLst>
                </a:gridCol>
                <a:gridCol w="1789308">
                  <a:extLst>
                    <a:ext uri="{9D8B030D-6E8A-4147-A177-3AD203B41FA5}">
                      <a16:colId xmlns="" xmlns:a16="http://schemas.microsoft.com/office/drawing/2014/main" val="1258309650"/>
                    </a:ext>
                  </a:extLst>
                </a:gridCol>
                <a:gridCol w="1789308">
                  <a:extLst>
                    <a:ext uri="{9D8B030D-6E8A-4147-A177-3AD203B41FA5}">
                      <a16:colId xmlns="" xmlns:a16="http://schemas.microsoft.com/office/drawing/2014/main" val="858884986"/>
                    </a:ext>
                  </a:extLst>
                </a:gridCol>
                <a:gridCol w="1789308">
                  <a:extLst>
                    <a:ext uri="{9D8B030D-6E8A-4147-A177-3AD203B41FA5}">
                      <a16:colId xmlns="" xmlns:a16="http://schemas.microsoft.com/office/drawing/2014/main" val="2830232307"/>
                    </a:ext>
                  </a:extLst>
                </a:gridCol>
                <a:gridCol w="1789308">
                  <a:extLst>
                    <a:ext uri="{9D8B030D-6E8A-4147-A177-3AD203B41FA5}">
                      <a16:colId xmlns="" xmlns:a16="http://schemas.microsoft.com/office/drawing/2014/main" val="35587501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Artis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Dakota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Stephen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84033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Primary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Secondary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01905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PCB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Primary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3095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Mobile App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Primary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entury Gothic" charset="0"/>
                        </a:rPr>
                        <a:t>Secondary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34059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Embedded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Secondary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Primary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34897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Housing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Primary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Secondary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734285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04840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628" y="452438"/>
            <a:ext cx="9643835" cy="1400175"/>
          </a:xfrm>
        </p:spPr>
        <p:txBody>
          <a:bodyPr/>
          <a:lstStyle/>
          <a:p>
            <a:r>
              <a:rPr lang="en-US"/>
              <a:t>Budget</a:t>
            </a:r>
            <a:endParaRPr lang="en-US" dirty="0"/>
          </a:p>
        </p:txBody>
      </p:sp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1342674447"/>
              </p:ext>
            </p:extLst>
          </p:nvPr>
        </p:nvGraphicFramePr>
        <p:xfrm>
          <a:off x="2548779" y="203762"/>
          <a:ext cx="7371786" cy="6497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7996">
                  <a:extLst>
                    <a:ext uri="{9D8B030D-6E8A-4147-A177-3AD203B41FA5}">
                      <a16:colId xmlns="" xmlns:a16="http://schemas.microsoft.com/office/drawing/2014/main" val="956151186"/>
                    </a:ext>
                  </a:extLst>
                </a:gridCol>
                <a:gridCol w="2442849">
                  <a:extLst>
                    <a:ext uri="{9D8B030D-6E8A-4147-A177-3AD203B41FA5}">
                      <a16:colId xmlns="" xmlns:a16="http://schemas.microsoft.com/office/drawing/2014/main" val="3399146329"/>
                    </a:ext>
                  </a:extLst>
                </a:gridCol>
                <a:gridCol w="1297089">
                  <a:extLst>
                    <a:ext uri="{9D8B030D-6E8A-4147-A177-3AD203B41FA5}">
                      <a16:colId xmlns="" xmlns:a16="http://schemas.microsoft.com/office/drawing/2014/main" val="3015753729"/>
                    </a:ext>
                  </a:extLst>
                </a:gridCol>
                <a:gridCol w="1253852">
                  <a:extLst>
                    <a:ext uri="{9D8B030D-6E8A-4147-A177-3AD203B41FA5}">
                      <a16:colId xmlns="" xmlns:a16="http://schemas.microsoft.com/office/drawing/2014/main" val="941108598"/>
                    </a:ext>
                  </a:extLst>
                </a:gridCol>
              </a:tblGrid>
              <a:tr h="47440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Vendor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Actual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12879802"/>
                  </a:ext>
                </a:extLst>
              </a:tr>
              <a:tr h="30189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Hard solar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Genasun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46.99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46.99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19337083"/>
                  </a:ext>
                </a:extLst>
              </a:tr>
              <a:tr h="312983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Flex solar cells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PowerFilm Solar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185.99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185.99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03160782"/>
                  </a:ext>
                </a:extLst>
              </a:tr>
              <a:tr h="30189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Boost converter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RioRand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10.04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15.99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00659060"/>
                  </a:ext>
                </a:extLst>
              </a:tr>
              <a:tr h="301892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Battery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1000Bulbs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9.93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14.93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39499772"/>
                  </a:ext>
                </a:extLst>
              </a:tr>
              <a:tr h="301892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Battery Monitor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Avnet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0.00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5.44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53118181"/>
                  </a:ext>
                </a:extLst>
              </a:tr>
              <a:tr h="312983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GV-5 Charge Controller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Genasun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75.00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75.00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87909040"/>
                  </a:ext>
                </a:extLst>
              </a:tr>
              <a:tr h="312983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Microcontroller CC2640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Mouser Electronics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13.08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14.24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3766362"/>
                  </a:ext>
                </a:extLst>
              </a:tr>
              <a:tr h="31298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latin typeface="Century Gothic" charset="0"/>
                        </a:rPr>
                        <a:t>Development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entury Gothic" charset="0"/>
                        </a:rPr>
                        <a:t>Boards  </a:t>
                      </a:r>
                      <a:endParaRPr lang="en-US" sz="1400" dirty="0">
                        <a:solidFill>
                          <a:srgbClr val="000000"/>
                        </a:solidFill>
                        <a:latin typeface="Century Gothic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Mouser Electronics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37.17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232.97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91253845"/>
                  </a:ext>
                </a:extLst>
              </a:tr>
              <a:tr h="312983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USB Charger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Donated by member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19.50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0.00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88661779"/>
                  </a:ext>
                </a:extLst>
              </a:tr>
              <a:tr h="312983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PCB Assembly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APC</a:t>
                      </a:r>
                      <a:r>
                        <a:rPr lang="en-US" sz="1400" baseline="0" dirty="0" smtClean="0"/>
                        <a:t> Circuits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30.00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90.00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24996072"/>
                  </a:ext>
                </a:extLst>
              </a:tr>
              <a:tr h="31298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PCB Components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Digi</a:t>
                      </a:r>
                      <a:r>
                        <a:rPr lang="en-US" sz="1400" dirty="0" smtClean="0"/>
                        <a:t>-Key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77.91</a:t>
                      </a:r>
                    </a:p>
                  </a:txBody>
                  <a:tcPr/>
                </a:tc>
              </a:tr>
              <a:tr h="301892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Temperature Sensor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Maxim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0.00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57397482"/>
                  </a:ext>
                </a:extLst>
              </a:tr>
              <a:tr h="312983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RFID Chip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TagStand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0.00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26565231"/>
                  </a:ext>
                </a:extLst>
              </a:tr>
              <a:tr h="301892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Housing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Donated by member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0.00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charset="0"/>
                        </a:rPr>
                        <a:t>0.00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93890548"/>
                  </a:ext>
                </a:extLst>
              </a:tr>
              <a:tr h="301892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Display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Digikey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21.72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12.85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2542200"/>
                  </a:ext>
                </a:extLst>
              </a:tr>
              <a:tr h="388146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Motor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Rollertrol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100.00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118.00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0255022"/>
                  </a:ext>
                </a:extLst>
              </a:tr>
              <a:tr h="301892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Canvas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Lowe's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2959833"/>
                  </a:ext>
                </a:extLst>
              </a:tr>
              <a:tr h="301892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Wooden Test Frame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Lowe's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charset="0"/>
                        </a:rPr>
                        <a:t>4.00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6604942"/>
                  </a:ext>
                </a:extLst>
              </a:tr>
              <a:tr h="388146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00"/>
                        </a:solidFill>
                        <a:latin typeface="Century Gothic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TOTAL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$549.42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$919.19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68085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17463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Energy transfer from thin film solar module to the battery</a:t>
            </a:r>
          </a:p>
          <a:p>
            <a:r>
              <a:rPr lang="en-US" dirty="0" smtClean="0"/>
              <a:t>Space issues in the enclosure for electronics</a:t>
            </a:r>
          </a:p>
          <a:p>
            <a:r>
              <a:rPr lang="en-US" dirty="0" smtClean="0"/>
              <a:t>Programming MCU on PCB</a:t>
            </a:r>
          </a:p>
          <a:p>
            <a:r>
              <a:rPr lang="en-US" dirty="0" smtClean="0"/>
              <a:t>Data </a:t>
            </a:r>
            <a:r>
              <a:rPr lang="en-US" dirty="0"/>
              <a:t>exchange over </a:t>
            </a:r>
            <a:r>
              <a:rPr lang="en-US" dirty="0" smtClean="0"/>
              <a:t>Bluetooth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3606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15-11-30 03.15.2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35097" y="668420"/>
            <a:ext cx="3222348" cy="572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3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909" y="2295963"/>
            <a:ext cx="8825659" cy="1981200"/>
          </a:xfrm>
        </p:spPr>
        <p:txBody>
          <a:bodyPr/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/>
              <a:t>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721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Block Diagram</a:t>
            </a:r>
            <a:endParaRPr lang="en-US" dirty="0"/>
          </a:p>
        </p:txBody>
      </p:sp>
      <p:pic>
        <p:nvPicPr>
          <p:cNvPr id="5" name="Content Placeholder 4" descr="Screen Shot 2015-09-27 at 5.21.14 PM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85347" y="1197647"/>
            <a:ext cx="8194074" cy="5472698"/>
          </a:xfrm>
        </p:spPr>
      </p:pic>
    </p:spTree>
    <p:extLst>
      <p:ext uri="{BB962C8B-B14F-4D97-AF65-F5344CB8AC3E}">
        <p14:creationId xmlns:p14="http://schemas.microsoft.com/office/powerpoint/2010/main" val="1444861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MCU</a:t>
            </a:r>
            <a:endParaRPr lang="en-US" dirty="0"/>
          </a:p>
        </p:txBody>
      </p:sp>
      <p:pic>
        <p:nvPicPr>
          <p:cNvPr id="4" name="Content Placeholder 4" descr="Screen Shot 2015-09-27 at 5.21.1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794" y="1221642"/>
            <a:ext cx="8148146" cy="54419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99038" y="3456038"/>
            <a:ext cx="1485900" cy="96038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40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MCU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281" y="1610285"/>
            <a:ext cx="8947150" cy="4599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Wifi vs. Bluetooth vs. Zigbee</a:t>
            </a:r>
            <a:endParaRPr lang="en-US" dirty="0"/>
          </a:p>
        </p:txBody>
      </p:sp>
      <p:pic>
        <p:nvPicPr>
          <p:cNvPr id="5" name="Picture 4" descr="WifiCha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222" y="2161067"/>
            <a:ext cx="9802599" cy="409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02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MCU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1689100"/>
            <a:ext cx="8947150" cy="1614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Needed an ARM processor</a:t>
            </a:r>
            <a:endParaRPr lang="en-US" dirty="0"/>
          </a:p>
          <a:p>
            <a:r>
              <a:rPr lang="en-US"/>
              <a:t>We first considered the Atmel SAM3N00A &amp; TI CC3200</a:t>
            </a:r>
            <a:endParaRPr lang="en-US" dirty="0"/>
          </a:p>
          <a:p>
            <a:r>
              <a:rPr lang="en-US"/>
              <a:t>CC3200 had more features than we needed &amp; used WiFi, so we looked into the CC2640 instead</a:t>
            </a:r>
            <a:endParaRPr lang="en-US" dirty="0"/>
          </a:p>
        </p:txBody>
      </p:sp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1128274383"/>
              </p:ext>
            </p:extLst>
          </p:nvPr>
        </p:nvGraphicFramePr>
        <p:xfrm>
          <a:off x="1181619" y="3654595"/>
          <a:ext cx="8106011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2802">
                  <a:extLst>
                    <a:ext uri="{9D8B030D-6E8A-4147-A177-3AD203B41FA5}">
                      <a16:colId xmlns="" xmlns:a16="http://schemas.microsoft.com/office/drawing/2014/main" val="2174207838"/>
                    </a:ext>
                  </a:extLst>
                </a:gridCol>
                <a:gridCol w="2544488">
                  <a:extLst>
                    <a:ext uri="{9D8B030D-6E8A-4147-A177-3AD203B41FA5}">
                      <a16:colId xmlns="" xmlns:a16="http://schemas.microsoft.com/office/drawing/2014/main" val="1600742237"/>
                    </a:ext>
                  </a:extLst>
                </a:gridCol>
                <a:gridCol w="2568721">
                  <a:extLst>
                    <a:ext uri="{9D8B030D-6E8A-4147-A177-3AD203B41FA5}">
                      <a16:colId xmlns="" xmlns:a16="http://schemas.microsoft.com/office/drawing/2014/main" val="3534521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Atmel SAM3N00A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TI CC2640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28741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Sleep Current @48MHz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entury Gothic" charset="0"/>
                        </a:rPr>
                        <a:t>8.4mA</a:t>
                      </a:r>
                      <a:endParaRPr lang="en-US" dirty="0">
                        <a:latin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entury Gothic" charset="0"/>
                        </a:rPr>
                        <a:t>0.550 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7304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Active Current @48MHz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entury Gothic" charset="0"/>
                        </a:rPr>
                        <a:t>2.938 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14364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Bluetooth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Requires additional module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On-board, requires additional antenna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03826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08956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A207AED3-9ABC-4A18-9978-A59B65688B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E05CF903E2864491F02EF8BC25CB6C" ma:contentTypeVersion="0" ma:contentTypeDescription="Create a new document." ma:contentTypeScope="" ma:versionID="3389cdb5ab8d8c3662c04a923dbc701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494afebed4ea37f7958dffcb44b398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EE7800-C2A8-4B99-BAEB-9C1BE875B62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029C5FB-98C9-48FE-BDEF-4D3C446A2A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29FB4CF-82E0-4517-9B81-AB267D4BBBA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2826</TotalTime>
  <Words>1369</Words>
  <Application>Microsoft Macintosh PowerPoint</Application>
  <PresentationFormat>Custom</PresentationFormat>
  <Paragraphs>573</Paragraphs>
  <Slides>58</Slides>
  <Notes>42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Ion</vt:lpstr>
      <vt:lpstr>Solar Blinds</vt:lpstr>
      <vt:lpstr>Group 11</vt:lpstr>
      <vt:lpstr>Motivation</vt:lpstr>
      <vt:lpstr>Goals</vt:lpstr>
      <vt:lpstr>Concept</vt:lpstr>
      <vt:lpstr>Block Diagram</vt:lpstr>
      <vt:lpstr>MCU</vt:lpstr>
      <vt:lpstr>MCU</vt:lpstr>
      <vt:lpstr>MCU</vt:lpstr>
      <vt:lpstr>MCU</vt:lpstr>
      <vt:lpstr>Motor</vt:lpstr>
      <vt:lpstr>Motor</vt:lpstr>
      <vt:lpstr>Motor</vt:lpstr>
      <vt:lpstr>Motor</vt:lpstr>
      <vt:lpstr>Motor</vt:lpstr>
      <vt:lpstr>Motor</vt:lpstr>
      <vt:lpstr>Solar Cells</vt:lpstr>
      <vt:lpstr>Solar Cells: Thin Film Module</vt:lpstr>
      <vt:lpstr>Solar Cells: Monocrystalline Module</vt:lpstr>
      <vt:lpstr>Solar Cells: Monocrystalline Module</vt:lpstr>
      <vt:lpstr>Solar Cells: Combined Module</vt:lpstr>
      <vt:lpstr>Battery</vt:lpstr>
      <vt:lpstr>Power Generation</vt:lpstr>
      <vt:lpstr>RFID</vt:lpstr>
      <vt:lpstr>USB Charger</vt:lpstr>
      <vt:lpstr>Other Features</vt:lpstr>
      <vt:lpstr>Power Consumption</vt:lpstr>
      <vt:lpstr>PCB</vt:lpstr>
      <vt:lpstr>PCB</vt:lpstr>
      <vt:lpstr>PCB</vt:lpstr>
      <vt:lpstr>PCB</vt:lpstr>
      <vt:lpstr>PCB</vt:lpstr>
      <vt:lpstr>PCB</vt:lpstr>
      <vt:lpstr>PCB</vt:lpstr>
      <vt:lpstr>PCB</vt:lpstr>
      <vt:lpstr>Mobile Application</vt:lpstr>
      <vt:lpstr>Mobile Application</vt:lpstr>
      <vt:lpstr>Mobile Application</vt:lpstr>
      <vt:lpstr>Main Menu</vt:lpstr>
      <vt:lpstr>Motor</vt:lpstr>
      <vt:lpstr>Sync</vt:lpstr>
      <vt:lpstr>Weather</vt:lpstr>
      <vt:lpstr>Battery</vt:lpstr>
      <vt:lpstr>Housing</vt:lpstr>
      <vt:lpstr>Testing</vt:lpstr>
      <vt:lpstr>Glass Testing</vt:lpstr>
      <vt:lpstr>Glass Testing</vt:lpstr>
      <vt:lpstr>Glass Testing</vt:lpstr>
      <vt:lpstr>Glass Testing</vt:lpstr>
      <vt:lpstr>Glass Testing</vt:lpstr>
      <vt:lpstr>Glass Testing</vt:lpstr>
      <vt:lpstr>Solar Test Data</vt:lpstr>
      <vt:lpstr>PCB Testing</vt:lpstr>
      <vt:lpstr>Work Distribution</vt:lpstr>
      <vt:lpstr>Budget</vt:lpstr>
      <vt:lpstr>Issues</vt:lpstr>
      <vt:lpstr>PowerPoint Presentation</vt:lpstr>
      <vt:lpstr> Questions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 </dc:creator>
  <cp:lastModifiedBy>Sean Diamond</cp:lastModifiedBy>
  <cp:revision>74</cp:revision>
  <dcterms:created xsi:type="dcterms:W3CDTF">2014-09-12T17:24:29Z</dcterms:created>
  <dcterms:modified xsi:type="dcterms:W3CDTF">2015-11-30T18:30:25Z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0x010100ECE05CF903E2864491F02EF8BC25CB6C</vt:lpwstr>
  </property>
  <property fmtid="{D5CDD505-2E9C-101B-9397-08002B2CF9AE}" pid="3" name="IsMyDocuments">
    <vt:bool>true</vt:bool>
  </property>
</Properties>
</file>