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Gustavo Gonzalez"/>
  <p:cmAuthor clrIdx="1" id="1" initials="" lastIdx="2" name="Craig Thomp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0D36C4A-5D56-4A9F-A5B1-8C183D85575A}">
  <a:tblStyle styleId="{40D36C4A-5D56-4A9F-A5B1-8C183D85575A}" styleName="Table_0">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 styleId="{DDA5E1BF-C471-4F25-9AFA-0A5D79C78FB5}" styleName="Table_1">
    <a:wholeTbl>
      <a:tcTxStyle/>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1" idx="2">
    <p:pos x="6000" y="0"/>
    <p:text>Gus, please help me with this thingy.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Probably highlight which battery we were planning on using anyway. Since were scrapping the HPQ1 just pick one of the batteries and talk about that one. Condense these two into just a single slide</p:text>
  </p:cm>
  <p:cm authorId="1" idx="1">
    <p:pos x="6000" y="100"/>
    <p:text>Gus, does this sound right? Like. Should we have this detail and more details on the Traxxas somewhere else?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 name="Shape 8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 name="Shape 1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grpSp>
        <p:nvGrpSpPr>
          <p:cNvPr id="9" name="Shape 9"/>
          <p:cNvGrpSpPr/>
          <p:nvPr/>
        </p:nvGrpSpPr>
        <p:grpSpPr>
          <a:xfrm>
            <a:off x="6098378" y="4"/>
            <a:ext cx="3045625" cy="2030570"/>
            <a:chOff x="6098378" y="4"/>
            <a:chExt cx="3045625" cy="2030570"/>
          </a:xfrm>
        </p:grpSpPr>
        <p:sp>
          <p:nvSpPr>
            <p:cNvPr id="10" name="Shape 1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13" name="Shape 1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4" name="Shape 1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15" name="Shape 15"/>
          <p:cNvSpPr txBox="1"/>
          <p:nvPr>
            <p:ph type="ctrTitle"/>
          </p:nvPr>
        </p:nvSpPr>
        <p:spPr>
          <a:xfrm>
            <a:off x="598100" y="1775222"/>
            <a:ext cx="8222100" cy="838799"/>
          </a:xfrm>
          <a:prstGeom prst="rect">
            <a:avLst/>
          </a:prstGeom>
        </p:spPr>
        <p:txBody>
          <a:bodyPr anchorCtr="0" anchor="b"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16" name="Shape 16"/>
          <p:cNvSpPr txBox="1"/>
          <p:nvPr>
            <p:ph idx="1" type="subTitle"/>
          </p:nvPr>
        </p:nvSpPr>
        <p:spPr>
          <a:xfrm>
            <a:off x="598088" y="2715912"/>
            <a:ext cx="8222100" cy="432899"/>
          </a:xfrm>
          <a:prstGeom prst="rect">
            <a:avLst/>
          </a:prstGeom>
        </p:spPr>
        <p:txBody>
          <a:bodyPr anchorCtr="0" anchor="t" bIns="91425" lIns="91425" rIns="91425" tIns="91425"/>
          <a:lstStyle>
            <a:lvl1pPr>
              <a:lnSpc>
                <a:spcPct val="100000"/>
              </a:lnSpc>
              <a:spcBef>
                <a:spcPts val="0"/>
              </a:spcBef>
              <a:spcAft>
                <a:spcPts val="0"/>
              </a:spcAft>
              <a:buClr>
                <a:schemeClr val="lt1"/>
              </a:buClr>
              <a:buSzPct val="100000"/>
              <a:buNone/>
              <a:defRPr sz="2100">
                <a:solidFill>
                  <a:schemeClr val="lt1"/>
                </a:solidFill>
              </a:defRPr>
            </a:lvl1pPr>
            <a:lvl2pPr>
              <a:lnSpc>
                <a:spcPct val="100000"/>
              </a:lnSpc>
              <a:spcBef>
                <a:spcPts val="0"/>
              </a:spcBef>
              <a:spcAft>
                <a:spcPts val="0"/>
              </a:spcAft>
              <a:buClr>
                <a:schemeClr val="lt1"/>
              </a:buClr>
              <a:buSzPct val="100000"/>
              <a:buNone/>
              <a:defRPr sz="2100">
                <a:solidFill>
                  <a:schemeClr val="lt1"/>
                </a:solidFill>
              </a:defRPr>
            </a:lvl2pPr>
            <a:lvl3pPr>
              <a:lnSpc>
                <a:spcPct val="100000"/>
              </a:lnSpc>
              <a:spcBef>
                <a:spcPts val="0"/>
              </a:spcBef>
              <a:spcAft>
                <a:spcPts val="0"/>
              </a:spcAft>
              <a:buClr>
                <a:schemeClr val="lt1"/>
              </a:buClr>
              <a:buSzPct val="100000"/>
              <a:buNone/>
              <a:defRPr sz="2100">
                <a:solidFill>
                  <a:schemeClr val="lt1"/>
                </a:solidFill>
              </a:defRPr>
            </a:lvl3pPr>
            <a:lvl4pPr>
              <a:lnSpc>
                <a:spcPct val="100000"/>
              </a:lnSpc>
              <a:spcBef>
                <a:spcPts val="0"/>
              </a:spcBef>
              <a:spcAft>
                <a:spcPts val="0"/>
              </a:spcAft>
              <a:buClr>
                <a:schemeClr val="lt1"/>
              </a:buClr>
              <a:buSzPct val="100000"/>
              <a:buNone/>
              <a:defRPr sz="2100">
                <a:solidFill>
                  <a:schemeClr val="lt1"/>
                </a:solidFill>
              </a:defRPr>
            </a:lvl4pPr>
            <a:lvl5pPr>
              <a:lnSpc>
                <a:spcPct val="100000"/>
              </a:lnSpc>
              <a:spcBef>
                <a:spcPts val="0"/>
              </a:spcBef>
              <a:spcAft>
                <a:spcPts val="0"/>
              </a:spcAft>
              <a:buClr>
                <a:schemeClr val="lt1"/>
              </a:buClr>
              <a:buSzPct val="100000"/>
              <a:buNone/>
              <a:defRPr sz="2100">
                <a:solidFill>
                  <a:schemeClr val="lt1"/>
                </a:solidFill>
              </a:defRPr>
            </a:lvl5pPr>
            <a:lvl6pPr>
              <a:lnSpc>
                <a:spcPct val="100000"/>
              </a:lnSpc>
              <a:spcBef>
                <a:spcPts val="0"/>
              </a:spcBef>
              <a:spcAft>
                <a:spcPts val="0"/>
              </a:spcAft>
              <a:buClr>
                <a:schemeClr val="lt1"/>
              </a:buClr>
              <a:buSzPct val="100000"/>
              <a:buNone/>
              <a:defRPr sz="2100">
                <a:solidFill>
                  <a:schemeClr val="lt1"/>
                </a:solidFill>
              </a:defRPr>
            </a:lvl6pPr>
            <a:lvl7pPr>
              <a:lnSpc>
                <a:spcPct val="100000"/>
              </a:lnSpc>
              <a:spcBef>
                <a:spcPts val="0"/>
              </a:spcBef>
              <a:spcAft>
                <a:spcPts val="0"/>
              </a:spcAft>
              <a:buClr>
                <a:schemeClr val="lt1"/>
              </a:buClr>
              <a:buSzPct val="100000"/>
              <a:buNone/>
              <a:defRPr sz="2100">
                <a:solidFill>
                  <a:schemeClr val="lt1"/>
                </a:solidFill>
              </a:defRPr>
            </a:lvl7pPr>
            <a:lvl8pPr>
              <a:lnSpc>
                <a:spcPct val="100000"/>
              </a:lnSpc>
              <a:spcBef>
                <a:spcPts val="0"/>
              </a:spcBef>
              <a:spcAft>
                <a:spcPts val="0"/>
              </a:spcAft>
              <a:buClr>
                <a:schemeClr val="lt1"/>
              </a:buClr>
              <a:buSzPct val="100000"/>
              <a:buNone/>
              <a:defRPr sz="2100">
                <a:solidFill>
                  <a:schemeClr val="lt1"/>
                </a:solidFill>
              </a:defRPr>
            </a:lvl8pPr>
            <a:lvl9pPr>
              <a:lnSpc>
                <a:spcPct val="100000"/>
              </a:lnSpc>
              <a:spcBef>
                <a:spcPts val="0"/>
              </a:spcBef>
              <a:spcAft>
                <a:spcPts val="0"/>
              </a:spcAft>
              <a:buClr>
                <a:schemeClr val="lt1"/>
              </a:buClr>
              <a:buSzPct val="100000"/>
              <a:buNone/>
              <a:defRPr sz="2100">
                <a:solidFill>
                  <a:schemeClr val="lt1"/>
                </a:solidFill>
              </a:defRPr>
            </a:lvl9pPr>
          </a:lstStyle>
          <a:p/>
        </p:txBody>
      </p:sp>
      <p:sp>
        <p:nvSpPr>
          <p:cNvPr id="17" name="Shape 1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8" name="Shape 68"/>
        <p:cNvGrpSpPr/>
        <p:nvPr/>
      </p:nvGrpSpPr>
      <p:grpSpPr>
        <a:xfrm>
          <a:off x="0" y="0"/>
          <a:ext cx="0" cy="0"/>
          <a:chOff x="0" y="0"/>
          <a:chExt cx="0" cy="0"/>
        </a:xfrm>
      </p:grpSpPr>
      <p:grpSp>
        <p:nvGrpSpPr>
          <p:cNvPr id="69" name="Shape 69"/>
          <p:cNvGrpSpPr/>
          <p:nvPr/>
        </p:nvGrpSpPr>
        <p:grpSpPr>
          <a:xfrm>
            <a:off x="6098378" y="4"/>
            <a:ext cx="3045625" cy="2030570"/>
            <a:chOff x="6098378" y="4"/>
            <a:chExt cx="3045625" cy="2030570"/>
          </a:xfrm>
        </p:grpSpPr>
        <p:sp>
          <p:nvSpPr>
            <p:cNvPr id="70" name="Shape 7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1" name="Shape 7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72" name="Shape 7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73" name="Shape 7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74" name="Shape 7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75" name="Shape 75"/>
          <p:cNvSpPr txBox="1"/>
          <p:nvPr>
            <p:ph type="title"/>
          </p:nvPr>
        </p:nvSpPr>
        <p:spPr>
          <a:xfrm>
            <a:off x="311700" y="1256050"/>
            <a:ext cx="8520599" cy="2030700"/>
          </a:xfrm>
          <a:prstGeom prst="rect">
            <a:avLst/>
          </a:prstGeom>
        </p:spPr>
        <p:txBody>
          <a:bodyPr anchorCtr="0" anchor="b" bIns="91425" lIns="91425" rIns="91425" tIns="91425"/>
          <a:lstStyle>
            <a:lvl1pPr algn="ctr">
              <a:spcBef>
                <a:spcPts val="0"/>
              </a:spcBef>
              <a:buClr>
                <a:schemeClr val="lt1"/>
              </a:buClr>
              <a:buSzPct val="100000"/>
              <a:defRPr sz="12000">
                <a:solidFill>
                  <a:schemeClr val="lt1"/>
                </a:solidFill>
              </a:defRPr>
            </a:lvl1pPr>
            <a:lvl2pPr algn="ctr">
              <a:spcBef>
                <a:spcPts val="0"/>
              </a:spcBef>
              <a:buClr>
                <a:schemeClr val="lt1"/>
              </a:buClr>
              <a:buSzPct val="100000"/>
              <a:defRPr sz="12000">
                <a:solidFill>
                  <a:schemeClr val="lt1"/>
                </a:solidFill>
              </a:defRPr>
            </a:lvl2pPr>
            <a:lvl3pPr algn="ctr">
              <a:spcBef>
                <a:spcPts val="0"/>
              </a:spcBef>
              <a:buClr>
                <a:schemeClr val="lt1"/>
              </a:buClr>
              <a:buSzPct val="100000"/>
              <a:defRPr sz="12000">
                <a:solidFill>
                  <a:schemeClr val="lt1"/>
                </a:solidFill>
              </a:defRPr>
            </a:lvl3pPr>
            <a:lvl4pPr algn="ctr">
              <a:spcBef>
                <a:spcPts val="0"/>
              </a:spcBef>
              <a:buClr>
                <a:schemeClr val="lt1"/>
              </a:buClr>
              <a:buSzPct val="100000"/>
              <a:defRPr sz="12000">
                <a:solidFill>
                  <a:schemeClr val="lt1"/>
                </a:solidFill>
              </a:defRPr>
            </a:lvl4pPr>
            <a:lvl5pPr algn="ctr">
              <a:spcBef>
                <a:spcPts val="0"/>
              </a:spcBef>
              <a:buClr>
                <a:schemeClr val="lt1"/>
              </a:buClr>
              <a:buSzPct val="100000"/>
              <a:defRPr sz="12000">
                <a:solidFill>
                  <a:schemeClr val="lt1"/>
                </a:solidFill>
              </a:defRPr>
            </a:lvl5pPr>
            <a:lvl6pPr algn="ctr">
              <a:spcBef>
                <a:spcPts val="0"/>
              </a:spcBef>
              <a:buClr>
                <a:schemeClr val="lt1"/>
              </a:buClr>
              <a:buSzPct val="100000"/>
              <a:defRPr sz="12000">
                <a:solidFill>
                  <a:schemeClr val="lt1"/>
                </a:solidFill>
              </a:defRPr>
            </a:lvl6pPr>
            <a:lvl7pPr algn="ctr">
              <a:spcBef>
                <a:spcPts val="0"/>
              </a:spcBef>
              <a:buClr>
                <a:schemeClr val="lt1"/>
              </a:buClr>
              <a:buSzPct val="100000"/>
              <a:defRPr sz="12000">
                <a:solidFill>
                  <a:schemeClr val="lt1"/>
                </a:solidFill>
              </a:defRPr>
            </a:lvl7pPr>
            <a:lvl8pPr algn="ctr">
              <a:spcBef>
                <a:spcPts val="0"/>
              </a:spcBef>
              <a:buClr>
                <a:schemeClr val="lt1"/>
              </a:buClr>
              <a:buSzPct val="100000"/>
              <a:defRPr sz="12000">
                <a:solidFill>
                  <a:schemeClr val="lt1"/>
                </a:solidFill>
              </a:defRPr>
            </a:lvl8pPr>
            <a:lvl9pPr algn="ctr">
              <a:spcBef>
                <a:spcPts val="0"/>
              </a:spcBef>
              <a:buClr>
                <a:schemeClr val="lt1"/>
              </a:buClr>
              <a:buSzPct val="100000"/>
              <a:defRPr sz="12000">
                <a:solidFill>
                  <a:schemeClr val="lt1"/>
                </a:solidFill>
              </a:defRPr>
            </a:lvl9pPr>
          </a:lstStyle>
          <a:p/>
        </p:txBody>
      </p:sp>
      <p:sp>
        <p:nvSpPr>
          <p:cNvPr id="76" name="Shape 76"/>
          <p:cNvSpPr txBox="1"/>
          <p:nvPr>
            <p:ph idx="1" type="body"/>
          </p:nvPr>
        </p:nvSpPr>
        <p:spPr>
          <a:xfrm>
            <a:off x="311700" y="3369225"/>
            <a:ext cx="8520599" cy="1281900"/>
          </a:xfrm>
          <a:prstGeom prst="rect">
            <a:avLst/>
          </a:prstGeom>
        </p:spPr>
        <p:txBody>
          <a:bodyPr anchorCtr="0" anchor="t" bIns="91425" lIns="91425" rIns="91425" tIns="91425"/>
          <a:lstStyle>
            <a:lvl1pPr algn="ctr">
              <a:spcBef>
                <a:spcPts val="0"/>
              </a:spcBef>
              <a:buClr>
                <a:schemeClr val="lt1"/>
              </a:buClr>
              <a:defRPr>
                <a:solidFill>
                  <a:schemeClr val="lt1"/>
                </a:solidFill>
              </a:defRPr>
            </a:lvl1pPr>
            <a:lvl2pPr algn="ctr">
              <a:spcBef>
                <a:spcPts val="0"/>
              </a:spcBef>
              <a:buClr>
                <a:schemeClr val="lt1"/>
              </a:buClr>
              <a:defRPr>
                <a:solidFill>
                  <a:schemeClr val="lt1"/>
                </a:solidFill>
              </a:defRPr>
            </a:lvl2pPr>
            <a:lvl3pPr algn="ctr">
              <a:spcBef>
                <a:spcPts val="0"/>
              </a:spcBef>
              <a:buClr>
                <a:schemeClr val="lt1"/>
              </a:buClr>
              <a:defRPr>
                <a:solidFill>
                  <a:schemeClr val="lt1"/>
                </a:solidFill>
              </a:defRPr>
            </a:lvl3pPr>
            <a:lvl4pPr algn="ctr">
              <a:spcBef>
                <a:spcPts val="0"/>
              </a:spcBef>
              <a:buClr>
                <a:schemeClr val="lt1"/>
              </a:buClr>
              <a:defRPr>
                <a:solidFill>
                  <a:schemeClr val="lt1"/>
                </a:solidFill>
              </a:defRPr>
            </a:lvl4pPr>
            <a:lvl5pPr algn="ctr">
              <a:spcBef>
                <a:spcPts val="0"/>
              </a:spcBef>
              <a:buClr>
                <a:schemeClr val="lt1"/>
              </a:buClr>
              <a:defRPr>
                <a:solidFill>
                  <a:schemeClr val="lt1"/>
                </a:solidFill>
              </a:defRPr>
            </a:lvl5pPr>
            <a:lvl6pPr algn="ctr">
              <a:spcBef>
                <a:spcPts val="0"/>
              </a:spcBef>
              <a:buClr>
                <a:schemeClr val="lt1"/>
              </a:buClr>
              <a:defRPr>
                <a:solidFill>
                  <a:schemeClr val="lt1"/>
                </a:solidFill>
              </a:defRPr>
            </a:lvl6pPr>
            <a:lvl7pPr algn="ctr">
              <a:spcBef>
                <a:spcPts val="0"/>
              </a:spcBef>
              <a:buClr>
                <a:schemeClr val="lt1"/>
              </a:buClr>
              <a:defRPr>
                <a:solidFill>
                  <a:schemeClr val="lt1"/>
                </a:solidFill>
              </a:defRPr>
            </a:lvl7pPr>
            <a:lvl8pPr algn="ctr">
              <a:spcBef>
                <a:spcPts val="0"/>
              </a:spcBef>
              <a:buClr>
                <a:schemeClr val="lt1"/>
              </a:buClr>
              <a:defRPr>
                <a:solidFill>
                  <a:schemeClr val="lt1"/>
                </a:solidFill>
              </a:defRPr>
            </a:lvl8pPr>
            <a:lvl9pPr algn="ctr">
              <a:spcBef>
                <a:spcPts val="0"/>
              </a:spcBef>
              <a:buClr>
                <a:schemeClr val="lt1"/>
              </a:buClr>
              <a:defRPr>
                <a:solidFill>
                  <a:schemeClr val="lt1"/>
                </a:solidFill>
              </a:defRPr>
            </a:lvl9pPr>
          </a:lstStyle>
          <a:p/>
        </p:txBody>
      </p:sp>
      <p:sp>
        <p:nvSpPr>
          <p:cNvPr id="77" name="Shape 7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8" name="Shape 78"/>
        <p:cNvGrpSpPr/>
        <p:nvPr/>
      </p:nvGrpSpPr>
      <p:grpSpPr>
        <a:xfrm>
          <a:off x="0" y="0"/>
          <a:ext cx="0" cy="0"/>
          <a:chOff x="0" y="0"/>
          <a:chExt cx="0" cy="0"/>
        </a:xfrm>
      </p:grpSpPr>
      <p:sp>
        <p:nvSpPr>
          <p:cNvPr id="79" name="Shape 79"/>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8" name="Shape 18"/>
        <p:cNvGrpSpPr/>
        <p:nvPr/>
      </p:nvGrpSpPr>
      <p:grpSpPr>
        <a:xfrm>
          <a:off x="0" y="0"/>
          <a:ext cx="0" cy="0"/>
          <a:chOff x="0" y="0"/>
          <a:chExt cx="0" cy="0"/>
        </a:xfrm>
      </p:grpSpPr>
      <p:grpSp>
        <p:nvGrpSpPr>
          <p:cNvPr id="19" name="Shape 19"/>
          <p:cNvGrpSpPr/>
          <p:nvPr/>
        </p:nvGrpSpPr>
        <p:grpSpPr>
          <a:xfrm>
            <a:off x="6098378" y="4"/>
            <a:ext cx="3045625" cy="2030570"/>
            <a:chOff x="6098378" y="4"/>
            <a:chExt cx="3045625" cy="2030570"/>
          </a:xfrm>
        </p:grpSpPr>
        <p:sp>
          <p:nvSpPr>
            <p:cNvPr id="20" name="Shape 20"/>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1" name="Shape 21"/>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a:spcBef>
                  <a:spcPts val="0"/>
                </a:spcBef>
                <a:buNone/>
              </a:pPr>
              <a:r>
                <a:t/>
              </a:r>
              <a:endParaRPr/>
            </a:p>
          </p:txBody>
        </p:sp>
        <p:sp>
          <p:nvSpPr>
            <p:cNvPr id="22" name="Shape 22"/>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sp>
          <p:nvSpPr>
            <p:cNvPr id="23" name="Shape 23"/>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a:spcBef>
                  <a:spcPts val="0"/>
                </a:spcBef>
                <a:buNone/>
              </a:pPr>
              <a:r>
                <a:t/>
              </a:r>
              <a:endParaRPr/>
            </a:p>
          </p:txBody>
        </p:sp>
      </p:grpSp>
      <p:sp>
        <p:nvSpPr>
          <p:cNvPr id="25" name="Shape 25"/>
          <p:cNvSpPr txBox="1"/>
          <p:nvPr>
            <p:ph type="title"/>
          </p:nvPr>
        </p:nvSpPr>
        <p:spPr>
          <a:xfrm>
            <a:off x="598100" y="2152347"/>
            <a:ext cx="8222100" cy="838799"/>
          </a:xfrm>
          <a:prstGeom prst="rect">
            <a:avLst/>
          </a:prstGeom>
        </p:spPr>
        <p:txBody>
          <a:bodyPr anchorCtr="0" anchor="ctr" bIns="91425" lIns="91425" rIns="91425" tIns="91425"/>
          <a:lstStyle>
            <a:lvl1pPr>
              <a:spcBef>
                <a:spcPts val="0"/>
              </a:spcBef>
              <a:buClr>
                <a:schemeClr val="lt1"/>
              </a:buClr>
              <a:buSzPct val="100000"/>
              <a:defRPr sz="4200">
                <a:solidFill>
                  <a:schemeClr val="lt1"/>
                </a:solidFill>
              </a:defRPr>
            </a:lvl1pPr>
            <a:lvl2pPr>
              <a:spcBef>
                <a:spcPts val="0"/>
              </a:spcBef>
              <a:buClr>
                <a:schemeClr val="lt1"/>
              </a:buClr>
              <a:buSzPct val="100000"/>
              <a:defRPr sz="4200">
                <a:solidFill>
                  <a:schemeClr val="lt1"/>
                </a:solidFill>
              </a:defRPr>
            </a:lvl2pPr>
            <a:lvl3pPr>
              <a:spcBef>
                <a:spcPts val="0"/>
              </a:spcBef>
              <a:buClr>
                <a:schemeClr val="lt1"/>
              </a:buClr>
              <a:buSzPct val="100000"/>
              <a:defRPr sz="4200">
                <a:solidFill>
                  <a:schemeClr val="lt1"/>
                </a:solidFill>
              </a:defRPr>
            </a:lvl3pPr>
            <a:lvl4pPr>
              <a:spcBef>
                <a:spcPts val="0"/>
              </a:spcBef>
              <a:buClr>
                <a:schemeClr val="lt1"/>
              </a:buClr>
              <a:buSzPct val="100000"/>
              <a:defRPr sz="4200">
                <a:solidFill>
                  <a:schemeClr val="lt1"/>
                </a:solidFill>
              </a:defRPr>
            </a:lvl4pPr>
            <a:lvl5pPr>
              <a:spcBef>
                <a:spcPts val="0"/>
              </a:spcBef>
              <a:buClr>
                <a:schemeClr val="lt1"/>
              </a:buClr>
              <a:buSzPct val="100000"/>
              <a:defRPr sz="4200">
                <a:solidFill>
                  <a:schemeClr val="lt1"/>
                </a:solidFill>
              </a:defRPr>
            </a:lvl5pPr>
            <a:lvl6pPr>
              <a:spcBef>
                <a:spcPts val="0"/>
              </a:spcBef>
              <a:buClr>
                <a:schemeClr val="lt1"/>
              </a:buClr>
              <a:buSzPct val="100000"/>
              <a:defRPr sz="4200">
                <a:solidFill>
                  <a:schemeClr val="lt1"/>
                </a:solidFill>
              </a:defRPr>
            </a:lvl6pPr>
            <a:lvl7pPr>
              <a:spcBef>
                <a:spcPts val="0"/>
              </a:spcBef>
              <a:buClr>
                <a:schemeClr val="lt1"/>
              </a:buClr>
              <a:buSzPct val="100000"/>
              <a:defRPr sz="4200">
                <a:solidFill>
                  <a:schemeClr val="lt1"/>
                </a:solidFill>
              </a:defRPr>
            </a:lvl7pPr>
            <a:lvl8pPr>
              <a:spcBef>
                <a:spcPts val="0"/>
              </a:spcBef>
              <a:buClr>
                <a:schemeClr val="lt1"/>
              </a:buClr>
              <a:buSzPct val="100000"/>
              <a:defRPr sz="4200">
                <a:solidFill>
                  <a:schemeClr val="lt1"/>
                </a:solidFill>
              </a:defRPr>
            </a:lvl8pPr>
            <a:lvl9pPr>
              <a:spcBef>
                <a:spcPts val="0"/>
              </a:spcBef>
              <a:buClr>
                <a:schemeClr val="lt1"/>
              </a:buClr>
              <a:buSzPct val="100000"/>
              <a:defRPr sz="4200">
                <a:solidFill>
                  <a:schemeClr val="lt1"/>
                </a:solidFill>
              </a:defRPr>
            </a:lvl9pPr>
          </a:lstStyle>
          <a:p/>
        </p:txBody>
      </p:sp>
      <p:sp>
        <p:nvSpPr>
          <p:cNvPr id="26" name="Shape 2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7" name="Shape 27"/>
        <p:cNvGrpSpPr/>
        <p:nvPr/>
      </p:nvGrpSpPr>
      <p:grpSpPr>
        <a:xfrm>
          <a:off x="0" y="0"/>
          <a:ext cx="0" cy="0"/>
          <a:chOff x="0" y="0"/>
          <a:chExt cx="0" cy="0"/>
        </a:xfrm>
      </p:grpSpPr>
      <p:grpSp>
        <p:nvGrpSpPr>
          <p:cNvPr id="28" name="Shape 28"/>
          <p:cNvGrpSpPr/>
          <p:nvPr/>
        </p:nvGrpSpPr>
        <p:grpSpPr>
          <a:xfrm>
            <a:off x="0" y="3903669"/>
            <a:ext cx="9144000" cy="1239924"/>
            <a:chOff x="0" y="3903669"/>
            <a:chExt cx="9144000" cy="1239924"/>
          </a:xfrm>
        </p:grpSpPr>
        <p:sp>
          <p:nvSpPr>
            <p:cNvPr id="29" name="Shape 29"/>
            <p:cNvSpPr/>
            <p:nvPr/>
          </p:nvSpPr>
          <p:spPr>
            <a:xfrm>
              <a:off x="8154895"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flipH="1">
              <a:off x="6181162" y="3903669"/>
              <a:ext cx="989099" cy="987899"/>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31" name="Shape 31"/>
            <p:cNvSpPr/>
            <p:nvPr/>
          </p:nvSpPr>
          <p:spPr>
            <a:xfrm>
              <a:off x="7170274" y="3903669"/>
              <a:ext cx="989099" cy="987899"/>
            </a:xfrm>
            <a:prstGeom prst="rect">
              <a:avLst/>
            </a:prstGeom>
            <a:solidFill>
              <a:schemeClr val="accent4"/>
            </a:solidFill>
            <a:ln>
              <a:noFill/>
            </a:ln>
          </p:spPr>
          <p:txBody>
            <a:bodyPr anchorCtr="0" anchor="ctr" bIns="91425" lIns="91425" rIns="91425" tIns="91425">
              <a:noAutofit/>
            </a:bodyPr>
            <a:lstStyle/>
            <a:p>
              <a:pPr>
                <a:spcBef>
                  <a:spcPts val="0"/>
                </a:spcBef>
                <a:buNone/>
              </a:pPr>
              <a:r>
                <a:t/>
              </a:r>
              <a:endParaRPr/>
            </a:p>
          </p:txBody>
        </p:sp>
        <p:sp>
          <p:nvSpPr>
            <p:cNvPr id="32" name="Shape 32"/>
            <p:cNvSpPr/>
            <p:nvPr/>
          </p:nvSpPr>
          <p:spPr>
            <a:xfrm rot="10800000">
              <a:off x="8154757" y="3903682"/>
              <a:ext cx="989099" cy="987899"/>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33" name="Shape 33"/>
            <p:cNvSpPr/>
            <p:nvPr/>
          </p:nvSpPr>
          <p:spPr>
            <a:xfrm>
              <a:off x="0" y="4891594"/>
              <a:ext cx="9144000" cy="2519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34" name="Shape 34"/>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5" name="Shape 35"/>
          <p:cNvSpPr txBox="1"/>
          <p:nvPr>
            <p:ph idx="1" type="body"/>
          </p:nvPr>
        </p:nvSpPr>
        <p:spPr>
          <a:xfrm>
            <a:off x="311700" y="1229875"/>
            <a:ext cx="8520599" cy="3339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7" name="Shape 37"/>
        <p:cNvGrpSpPr/>
        <p:nvPr/>
      </p:nvGrpSpPr>
      <p:grpSpPr>
        <a:xfrm>
          <a:off x="0" y="0"/>
          <a:ext cx="0" cy="0"/>
          <a:chOff x="0" y="0"/>
          <a:chExt cx="0" cy="0"/>
        </a:xfrm>
      </p:grpSpPr>
      <p:sp>
        <p:nvSpPr>
          <p:cNvPr id="38" name="Shape 38"/>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 type="body"/>
          </p:nvPr>
        </p:nvSpPr>
        <p:spPr>
          <a:xfrm>
            <a:off x="3117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0" name="Shape 40"/>
          <p:cNvSpPr txBox="1"/>
          <p:nvPr>
            <p:ph idx="2" type="body"/>
          </p:nvPr>
        </p:nvSpPr>
        <p:spPr>
          <a:xfrm>
            <a:off x="4832400" y="1229975"/>
            <a:ext cx="3999899" cy="33390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1" name="Shape 41"/>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311700" y="410000"/>
            <a:ext cx="8520599" cy="6078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5" name="Shape 45"/>
        <p:cNvGrpSpPr/>
        <p:nvPr/>
      </p:nvGrpSpPr>
      <p:grpSpPr>
        <a:xfrm>
          <a:off x="0" y="0"/>
          <a:ext cx="0" cy="0"/>
          <a:chOff x="0" y="0"/>
          <a:chExt cx="0" cy="0"/>
        </a:xfrm>
      </p:grpSpPr>
      <p:sp>
        <p:nvSpPr>
          <p:cNvPr id="46" name="Shape 46"/>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47" name="Shape 47"/>
          <p:cNvSpPr txBox="1"/>
          <p:nvPr>
            <p:ph idx="1" type="body"/>
          </p:nvPr>
        </p:nvSpPr>
        <p:spPr>
          <a:xfrm>
            <a:off x="311700" y="1465804"/>
            <a:ext cx="2807999" cy="3103199"/>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48" name="Shape 48"/>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49" name="Shape 49"/>
        <p:cNvGrpSpPr/>
        <p:nvPr/>
      </p:nvGrpSpPr>
      <p:grpSpPr>
        <a:xfrm>
          <a:off x="0" y="0"/>
          <a:ext cx="0" cy="0"/>
          <a:chOff x="0" y="0"/>
          <a:chExt cx="0" cy="0"/>
        </a:xfrm>
      </p:grpSpPr>
      <p:grpSp>
        <p:nvGrpSpPr>
          <p:cNvPr id="50" name="Shape 50"/>
          <p:cNvGrpSpPr/>
          <p:nvPr/>
        </p:nvGrpSpPr>
        <p:grpSpPr>
          <a:xfrm>
            <a:off x="6098378" y="4"/>
            <a:ext cx="3045625" cy="2030570"/>
            <a:chOff x="6098378" y="4"/>
            <a:chExt cx="3045625" cy="2030570"/>
          </a:xfrm>
        </p:grpSpPr>
        <p:sp>
          <p:nvSpPr>
            <p:cNvPr id="51" name="Shape 51"/>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2" name="Shape 52"/>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3" name="Shape 53"/>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a:spcBef>
                  <a:spcPts val="0"/>
                </a:spcBef>
                <a:buNone/>
              </a:pPr>
              <a:r>
                <a:t/>
              </a:r>
              <a:endParaRPr/>
            </a:p>
          </p:txBody>
        </p:sp>
        <p:sp>
          <p:nvSpPr>
            <p:cNvPr id="54" name="Shape 54"/>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55" name="Shape 55"/>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a:spcBef>
                  <a:spcPts val="0"/>
                </a:spcBef>
                <a:buNone/>
              </a:pPr>
              <a:r>
                <a:t/>
              </a:r>
              <a:endParaRPr/>
            </a:p>
          </p:txBody>
        </p:sp>
      </p:grpSp>
      <p:sp>
        <p:nvSpPr>
          <p:cNvPr id="56" name="Shape 56"/>
          <p:cNvSpPr txBox="1"/>
          <p:nvPr>
            <p:ph type="title"/>
          </p:nvPr>
        </p:nvSpPr>
        <p:spPr>
          <a:xfrm>
            <a:off x="490250" y="526350"/>
            <a:ext cx="5618700" cy="4090800"/>
          </a:xfrm>
          <a:prstGeom prst="rect">
            <a:avLst/>
          </a:prstGeom>
        </p:spPr>
        <p:txBody>
          <a:bodyPr anchorCtr="0" anchor="ctr" bIns="91425" lIns="91425" rIns="91425" tIns="91425"/>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p:txBody>
      </p:sp>
      <p:sp>
        <p:nvSpPr>
          <p:cNvPr id="57" name="Shape 5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8" name="Shape 58"/>
        <p:cNvGrpSpPr/>
        <p:nvPr/>
      </p:nvGrpSpPr>
      <p:grpSpPr>
        <a:xfrm>
          <a:off x="0" y="0"/>
          <a:ext cx="0" cy="0"/>
          <a:chOff x="0" y="0"/>
          <a:chExt cx="0" cy="0"/>
        </a:xfrm>
      </p:grpSpPr>
      <p:sp>
        <p:nvSpPr>
          <p:cNvPr id="59" name="Shape 59"/>
          <p:cNvSpPr/>
          <p:nvPr/>
        </p:nvSpPr>
        <p:spPr>
          <a:xfrm>
            <a:off x="4572000" y="-17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60" name="Shape 6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1" name="Shape 61"/>
          <p:cNvSpPr txBox="1"/>
          <p:nvPr>
            <p:ph type="title"/>
          </p:nvPr>
        </p:nvSpPr>
        <p:spPr>
          <a:xfrm>
            <a:off x="265500" y="1151100"/>
            <a:ext cx="4045199" cy="1564499"/>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62" name="Shape 62"/>
          <p:cNvSpPr txBox="1"/>
          <p:nvPr>
            <p:ph idx="1" type="subTitle"/>
          </p:nvPr>
        </p:nvSpPr>
        <p:spPr>
          <a:xfrm>
            <a:off x="265500" y="2769001"/>
            <a:ext cx="4045199" cy="1269299"/>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63" name="Shape 6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p:txBody>
      </p:sp>
      <p:sp>
        <p:nvSpPr>
          <p:cNvPr id="64" name="Shape 64"/>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5" name="Shape 65"/>
        <p:cNvGrpSpPr/>
        <p:nvPr/>
      </p:nvGrpSpPr>
      <p:grpSpPr>
        <a:xfrm>
          <a:off x="0" y="0"/>
          <a:ext cx="0" cy="0"/>
          <a:chOff x="0" y="0"/>
          <a:chExt cx="0" cy="0"/>
        </a:xfrm>
      </p:grpSpPr>
      <p:sp>
        <p:nvSpPr>
          <p:cNvPr id="66" name="Shape 66"/>
          <p:cNvSpPr txBox="1"/>
          <p:nvPr>
            <p:ph idx="1" type="body"/>
          </p:nvPr>
        </p:nvSpPr>
        <p:spPr>
          <a:xfrm>
            <a:off x="319500" y="4230575"/>
            <a:ext cx="5998800" cy="598799"/>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67" name="Shape 67"/>
          <p:cNvSpPr txBox="1"/>
          <p:nvPr>
            <p:ph idx="12" type="sldNum"/>
          </p:nvPr>
        </p:nvSpPr>
        <p:spPr>
          <a:xfrm>
            <a:off x="8460431" y="465119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10000"/>
            <a:ext cx="8520599" cy="607800"/>
          </a:xfrm>
          <a:prstGeom prst="rect">
            <a:avLst/>
          </a:prstGeom>
          <a:noFill/>
          <a:ln>
            <a:noFill/>
          </a:ln>
        </p:spPr>
        <p:txBody>
          <a:bodyPr anchorCtr="0" anchor="t" bIns="91425" lIns="91425" rIns="91425" tIns="91425"/>
          <a:lstStyle>
            <a:lvl1pPr>
              <a:spcBef>
                <a:spcPts val="0"/>
              </a:spcBef>
              <a:buClr>
                <a:schemeClr val="dk1"/>
              </a:buClr>
              <a:buSzPct val="100000"/>
              <a:buFont typeface="Roboto"/>
              <a:buNone/>
              <a:defRPr sz="3000">
                <a:solidFill>
                  <a:schemeClr val="dk1"/>
                </a:solidFill>
                <a:latin typeface="Roboto"/>
                <a:ea typeface="Roboto"/>
                <a:cs typeface="Roboto"/>
                <a:sym typeface="Roboto"/>
              </a:defRPr>
            </a:lvl1pPr>
            <a:lvl2pPr>
              <a:spcBef>
                <a:spcPts val="0"/>
              </a:spcBef>
              <a:buClr>
                <a:schemeClr val="dk1"/>
              </a:buClr>
              <a:buSzPct val="100000"/>
              <a:buFont typeface="Roboto"/>
              <a:buNone/>
              <a:defRPr sz="3000">
                <a:solidFill>
                  <a:schemeClr val="dk1"/>
                </a:solidFill>
                <a:latin typeface="Roboto"/>
                <a:ea typeface="Roboto"/>
                <a:cs typeface="Roboto"/>
                <a:sym typeface="Roboto"/>
              </a:defRPr>
            </a:lvl2pPr>
            <a:lvl3pPr>
              <a:spcBef>
                <a:spcPts val="0"/>
              </a:spcBef>
              <a:buClr>
                <a:schemeClr val="dk1"/>
              </a:buClr>
              <a:buSzPct val="100000"/>
              <a:buFont typeface="Roboto"/>
              <a:buNone/>
              <a:defRPr sz="3000">
                <a:solidFill>
                  <a:schemeClr val="dk1"/>
                </a:solidFill>
                <a:latin typeface="Roboto"/>
                <a:ea typeface="Roboto"/>
                <a:cs typeface="Roboto"/>
                <a:sym typeface="Roboto"/>
              </a:defRPr>
            </a:lvl3pPr>
            <a:lvl4pPr>
              <a:spcBef>
                <a:spcPts val="0"/>
              </a:spcBef>
              <a:buClr>
                <a:schemeClr val="dk1"/>
              </a:buClr>
              <a:buSzPct val="100000"/>
              <a:buFont typeface="Roboto"/>
              <a:buNone/>
              <a:defRPr sz="3000">
                <a:solidFill>
                  <a:schemeClr val="dk1"/>
                </a:solidFill>
                <a:latin typeface="Roboto"/>
                <a:ea typeface="Roboto"/>
                <a:cs typeface="Roboto"/>
                <a:sym typeface="Roboto"/>
              </a:defRPr>
            </a:lvl4pPr>
            <a:lvl5pPr>
              <a:spcBef>
                <a:spcPts val="0"/>
              </a:spcBef>
              <a:buClr>
                <a:schemeClr val="dk1"/>
              </a:buClr>
              <a:buSzPct val="100000"/>
              <a:buFont typeface="Roboto"/>
              <a:buNone/>
              <a:defRPr sz="3000">
                <a:solidFill>
                  <a:schemeClr val="dk1"/>
                </a:solidFill>
                <a:latin typeface="Roboto"/>
                <a:ea typeface="Roboto"/>
                <a:cs typeface="Roboto"/>
                <a:sym typeface="Roboto"/>
              </a:defRPr>
            </a:lvl5pPr>
            <a:lvl6pPr>
              <a:spcBef>
                <a:spcPts val="0"/>
              </a:spcBef>
              <a:buClr>
                <a:schemeClr val="dk1"/>
              </a:buClr>
              <a:buSzPct val="100000"/>
              <a:buFont typeface="Roboto"/>
              <a:buNone/>
              <a:defRPr sz="3000">
                <a:solidFill>
                  <a:schemeClr val="dk1"/>
                </a:solidFill>
                <a:latin typeface="Roboto"/>
                <a:ea typeface="Roboto"/>
                <a:cs typeface="Roboto"/>
                <a:sym typeface="Roboto"/>
              </a:defRPr>
            </a:lvl6pPr>
            <a:lvl7pPr>
              <a:spcBef>
                <a:spcPts val="0"/>
              </a:spcBef>
              <a:buClr>
                <a:schemeClr val="dk1"/>
              </a:buClr>
              <a:buSzPct val="100000"/>
              <a:buFont typeface="Roboto"/>
              <a:buNone/>
              <a:defRPr sz="3000">
                <a:solidFill>
                  <a:schemeClr val="dk1"/>
                </a:solidFill>
                <a:latin typeface="Roboto"/>
                <a:ea typeface="Roboto"/>
                <a:cs typeface="Roboto"/>
                <a:sym typeface="Roboto"/>
              </a:defRPr>
            </a:lvl7pPr>
            <a:lvl8pPr>
              <a:spcBef>
                <a:spcPts val="0"/>
              </a:spcBef>
              <a:buClr>
                <a:schemeClr val="dk1"/>
              </a:buClr>
              <a:buSzPct val="100000"/>
              <a:buFont typeface="Roboto"/>
              <a:buNone/>
              <a:defRPr sz="3000">
                <a:solidFill>
                  <a:schemeClr val="dk1"/>
                </a:solidFill>
                <a:latin typeface="Roboto"/>
                <a:ea typeface="Roboto"/>
                <a:cs typeface="Roboto"/>
                <a:sym typeface="Roboto"/>
              </a:defRPr>
            </a:lvl8pPr>
            <a:lvl9pPr>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6" name="Shape 6"/>
          <p:cNvSpPr txBox="1"/>
          <p:nvPr>
            <p:ph idx="1" type="body"/>
          </p:nvPr>
        </p:nvSpPr>
        <p:spPr>
          <a:xfrm>
            <a:off x="311700" y="1229875"/>
            <a:ext cx="8520599" cy="33390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7" name="Shape 7"/>
          <p:cNvSpPr txBox="1"/>
          <p:nvPr>
            <p:ph idx="12" type="sldNum"/>
          </p:nvPr>
        </p:nvSpPr>
        <p:spPr>
          <a:xfrm>
            <a:off x="8460431" y="465119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 Id="rId4" Type="http://schemas.openxmlformats.org/officeDocument/2006/relationships/image" Target="../media/image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png"/><Relationship Id="rId4" Type="http://schemas.openxmlformats.org/officeDocument/2006/relationships/image" Target="../media/image0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0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598100" y="1775222"/>
            <a:ext cx="8222100" cy="838799"/>
          </a:xfrm>
          <a:prstGeom prst="rect">
            <a:avLst/>
          </a:prstGeom>
        </p:spPr>
        <p:txBody>
          <a:bodyPr anchorCtr="0" anchor="b" bIns="91425" lIns="91425" rIns="91425" tIns="91425">
            <a:noAutofit/>
          </a:bodyPr>
          <a:lstStyle/>
          <a:p>
            <a:pPr rtl="0">
              <a:spcBef>
                <a:spcPts val="0"/>
              </a:spcBef>
              <a:buNone/>
            </a:pPr>
            <a:r>
              <a:rPr lang="en"/>
              <a:t>ORQC: Oculus Rift Quadcopter Controller</a:t>
            </a:r>
          </a:p>
          <a:p>
            <a:pPr>
              <a:spcBef>
                <a:spcPts val="0"/>
              </a:spcBef>
              <a:buNone/>
            </a:pPr>
            <a:r>
              <a:rPr lang="en"/>
              <a:t>Group 6</a:t>
            </a:r>
          </a:p>
        </p:txBody>
      </p:sp>
      <p:sp>
        <p:nvSpPr>
          <p:cNvPr id="85" name="Shape 85"/>
          <p:cNvSpPr txBox="1"/>
          <p:nvPr>
            <p:ph idx="1" type="subTitle"/>
          </p:nvPr>
        </p:nvSpPr>
        <p:spPr>
          <a:xfrm>
            <a:off x="598088" y="2715912"/>
            <a:ext cx="8222100" cy="432899"/>
          </a:xfrm>
          <a:prstGeom prst="rect">
            <a:avLst/>
          </a:prstGeom>
        </p:spPr>
        <p:txBody>
          <a:bodyPr anchorCtr="0" anchor="t" bIns="91425" lIns="91425" rIns="91425" tIns="91425">
            <a:noAutofit/>
          </a:bodyPr>
          <a:lstStyle/>
          <a:p>
            <a:pPr rtl="0">
              <a:spcBef>
                <a:spcPts val="0"/>
              </a:spcBef>
              <a:buNone/>
            </a:pPr>
            <a:r>
              <a:rPr lang="en"/>
              <a:t>Craig Thompson(EE)</a:t>
            </a:r>
          </a:p>
          <a:p>
            <a:pPr rtl="0">
              <a:spcBef>
                <a:spcPts val="0"/>
              </a:spcBef>
              <a:buNone/>
            </a:pPr>
            <a:r>
              <a:rPr lang="en"/>
              <a:t>Gunnar Skotnicki (CPE)</a:t>
            </a:r>
          </a:p>
          <a:p>
            <a:pPr rtl="0">
              <a:spcBef>
                <a:spcPts val="0"/>
              </a:spcBef>
              <a:buNone/>
            </a:pPr>
            <a:r>
              <a:rPr lang="en"/>
              <a:t>Gustavo Gonzalez (CPE)</a:t>
            </a:r>
          </a:p>
          <a:p>
            <a:pPr rtl="0">
              <a:spcBef>
                <a:spcPts val="0"/>
              </a:spcBef>
              <a:buNone/>
            </a:pPr>
            <a:r>
              <a:rPr lang="en"/>
              <a:t>Matthew Grayford (CPE)</a:t>
            </a:r>
          </a:p>
          <a:p>
            <a:pPr>
              <a:spcBef>
                <a:spcPts val="0"/>
              </a:spcBef>
              <a:buNone/>
            </a:pPr>
            <a:r>
              <a:rPr lang="en"/>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graphicFrame>
        <p:nvGraphicFramePr>
          <p:cNvPr id="141" name="Shape 141"/>
          <p:cNvGraphicFramePr/>
          <p:nvPr/>
        </p:nvGraphicFramePr>
        <p:xfrm>
          <a:off x="0" y="-17462"/>
          <a:ext cx="3000000" cy="3000000"/>
        </p:xfrm>
        <a:graphic>
          <a:graphicData uri="http://schemas.openxmlformats.org/drawingml/2006/table">
            <a:tbl>
              <a:tblPr>
                <a:noFill/>
                <a:tableStyleId>{40D36C4A-5D56-4A9F-A5B1-8C183D85575A}</a:tableStyleId>
              </a:tblPr>
              <a:tblGrid>
                <a:gridCol w="1457400"/>
                <a:gridCol w="1457400"/>
                <a:gridCol w="1457400"/>
                <a:gridCol w="1457400"/>
              </a:tblGrid>
              <a:tr h="818525">
                <a:tc>
                  <a:txBody>
                    <a:bodyPr>
                      <a:noAutofit/>
                    </a:bodyPr>
                    <a:lstStyle/>
                    <a:p>
                      <a:pPr lvl="0" rtl="0">
                        <a:spcBef>
                          <a:spcPts val="0"/>
                        </a:spcBef>
                        <a:buNone/>
                      </a:pPr>
                      <a:r>
                        <a:t/>
                      </a:r>
                      <a:endParaRPr sz="1200">
                        <a:latin typeface="Times New Roman"/>
                        <a:ea typeface="Times New Roman"/>
                        <a:cs typeface="Times New Roman"/>
                        <a:sym typeface="Times New Roman"/>
                      </a:endParaRPr>
                    </a:p>
                  </a:txBody>
                  <a:tcPr marT="63500" marB="63500" marR="63500" marL="63500"/>
                </a:tc>
                <a:tc>
                  <a:txBody>
                    <a:bodyPr>
                      <a:noAutofit/>
                    </a:bodyPr>
                    <a:lstStyle/>
                    <a:p>
                      <a:pPr lvl="0" rtl="0">
                        <a:spcBef>
                          <a:spcPts val="0"/>
                        </a:spcBef>
                        <a:buNone/>
                      </a:pPr>
                      <a:r>
                        <a:rPr b="1" lang="en" sz="1200">
                          <a:highlight>
                            <a:srgbClr val="FFFFFF"/>
                          </a:highlight>
                          <a:latin typeface="Times New Roman"/>
                          <a:ea typeface="Times New Roman"/>
                          <a:cs typeface="Times New Roman"/>
                          <a:sym typeface="Times New Roman"/>
                        </a:rPr>
                        <a:t>SparkFun Triple Axis Accelerometer and Gyro Breakout</a:t>
                      </a:r>
                    </a:p>
                  </a:txBody>
                  <a:tcPr marT="63500" marB="63500" marR="63500" marL="63500"/>
                </a:tc>
                <a:tc>
                  <a:txBody>
                    <a:bodyPr>
                      <a:noAutofit/>
                    </a:bodyPr>
                    <a:lstStyle/>
                    <a:p>
                      <a:pPr lvl="0" rtl="0">
                        <a:spcBef>
                          <a:spcPts val="0"/>
                        </a:spcBef>
                        <a:buNone/>
                      </a:pPr>
                      <a:r>
                        <a:rPr b="1" lang="en" sz="1200">
                          <a:highlight>
                            <a:srgbClr val="FFFFFF"/>
                          </a:highlight>
                          <a:latin typeface="Times New Roman"/>
                          <a:ea typeface="Times New Roman"/>
                          <a:cs typeface="Times New Roman"/>
                          <a:sym typeface="Times New Roman"/>
                        </a:rPr>
                        <a:t>FLORA 9-DOF Accelerometer/ Gyroscope/ Magnetometer</a:t>
                      </a:r>
                    </a:p>
                  </a:txBody>
                  <a:tcPr marT="63500" marB="63500" marR="63500" marL="63500"/>
                </a:tc>
                <a:tc>
                  <a:txBody>
                    <a:bodyPr>
                      <a:noAutofit/>
                    </a:bodyPr>
                    <a:lstStyle/>
                    <a:p>
                      <a:pPr lvl="0" rtl="0">
                        <a:spcBef>
                          <a:spcPts val="0"/>
                        </a:spcBef>
                        <a:buNone/>
                      </a:pPr>
                      <a:r>
                        <a:rPr b="1" lang="en" sz="1200">
                          <a:latin typeface="Times New Roman"/>
                          <a:ea typeface="Times New Roman"/>
                          <a:cs typeface="Times New Roman"/>
                          <a:sym typeface="Times New Roman"/>
                        </a:rPr>
                        <a:t>10-DOF IMU Breakout</a:t>
                      </a:r>
                    </a:p>
                  </a:txBody>
                  <a:tcPr marT="63500" marB="63500" marR="63500" marL="63500">
                    <a:solidFill>
                      <a:srgbClr val="2DA834"/>
                    </a:solidFill>
                  </a:tcPr>
                </a:tc>
              </a:tr>
              <a:tr h="644450">
                <a:tc>
                  <a:txBody>
                    <a:bodyPr>
                      <a:noAutofit/>
                    </a:bodyPr>
                    <a:lstStyle/>
                    <a:p>
                      <a:pPr lvl="0" rtl="0">
                        <a:spcBef>
                          <a:spcPts val="0"/>
                        </a:spcBef>
                        <a:buNone/>
                      </a:pPr>
                      <a:r>
                        <a:rPr lang="en" sz="1200">
                          <a:latin typeface="Times New Roman"/>
                          <a:ea typeface="Times New Roman"/>
                          <a:cs typeface="Times New Roman"/>
                          <a:sym typeface="Times New Roman"/>
                        </a:rPr>
                        <a:t>Part(s) #</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MPU-6000A</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LSM9DS0</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L3GD20H, LSM303DLHC, and BMP180</a:t>
                      </a:r>
                    </a:p>
                  </a:txBody>
                  <a:tcPr marT="63500" marB="63500" marR="63500" marL="63500">
                    <a:solidFill>
                      <a:srgbClr val="2DA834"/>
                    </a:solidFill>
                  </a:tcPr>
                </a:tc>
              </a:tr>
              <a:tr h="818525">
                <a:tc>
                  <a:txBody>
                    <a:bodyPr>
                      <a:noAutofit/>
                    </a:bodyPr>
                    <a:lstStyle/>
                    <a:p>
                      <a:pPr lvl="0" rtl="0">
                        <a:spcBef>
                          <a:spcPts val="0"/>
                        </a:spcBef>
                        <a:buNone/>
                      </a:pPr>
                      <a:r>
                        <a:rPr lang="en" sz="1200">
                          <a:latin typeface="Times New Roman"/>
                          <a:ea typeface="Times New Roman"/>
                          <a:cs typeface="Times New Roman"/>
                          <a:sym typeface="Times New Roman"/>
                        </a:rPr>
                        <a:t>Gyroscope sensitivity</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250 dps</a:t>
                      </a:r>
                    </a:p>
                    <a:p>
                      <a:pPr lvl="0" rtl="0">
                        <a:spcBef>
                          <a:spcPts val="0"/>
                        </a:spcBef>
                        <a:buNone/>
                      </a:pPr>
                      <a:r>
                        <a:rPr lang="en" sz="1200">
                          <a:latin typeface="Times New Roman"/>
                          <a:ea typeface="Times New Roman"/>
                          <a:cs typeface="Times New Roman"/>
                          <a:sym typeface="Times New Roman"/>
                        </a:rPr>
                        <a:t>500 dps</a:t>
                      </a:r>
                    </a:p>
                    <a:p>
                      <a:pPr lvl="0" rtl="0">
                        <a:spcBef>
                          <a:spcPts val="0"/>
                        </a:spcBef>
                        <a:buNone/>
                      </a:pPr>
                      <a:r>
                        <a:rPr lang="en" sz="1200">
                          <a:latin typeface="Times New Roman"/>
                          <a:ea typeface="Times New Roman"/>
                          <a:cs typeface="Times New Roman"/>
                          <a:sym typeface="Times New Roman"/>
                        </a:rPr>
                        <a:t>1000 dps</a:t>
                      </a:r>
                    </a:p>
                    <a:p>
                      <a:pPr lvl="0" rtl="0">
                        <a:spcBef>
                          <a:spcPts val="0"/>
                        </a:spcBef>
                        <a:buNone/>
                      </a:pPr>
                      <a:r>
                        <a:rPr lang="en" sz="1200">
                          <a:latin typeface="Times New Roman"/>
                          <a:ea typeface="Times New Roman"/>
                          <a:cs typeface="Times New Roman"/>
                          <a:sym typeface="Times New Roman"/>
                        </a:rPr>
                        <a:t>2000 dps</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245 dps</a:t>
                      </a:r>
                    </a:p>
                    <a:p>
                      <a:pPr lvl="0" rtl="0">
                        <a:spcBef>
                          <a:spcPts val="0"/>
                        </a:spcBef>
                        <a:buNone/>
                      </a:pPr>
                      <a:r>
                        <a:rPr lang="en" sz="1200">
                          <a:latin typeface="Times New Roman"/>
                          <a:ea typeface="Times New Roman"/>
                          <a:cs typeface="Times New Roman"/>
                          <a:sym typeface="Times New Roman"/>
                        </a:rPr>
                        <a:t>500 dps </a:t>
                      </a:r>
                    </a:p>
                    <a:p>
                      <a:pPr lvl="0" rtl="0">
                        <a:spcBef>
                          <a:spcPts val="0"/>
                        </a:spcBef>
                        <a:buNone/>
                      </a:pPr>
                      <a:r>
                        <a:rPr lang="en" sz="1200">
                          <a:latin typeface="Times New Roman"/>
                          <a:ea typeface="Times New Roman"/>
                          <a:cs typeface="Times New Roman"/>
                          <a:sym typeface="Times New Roman"/>
                        </a:rPr>
                        <a:t>2000 dps</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245 dps</a:t>
                      </a:r>
                    </a:p>
                    <a:p>
                      <a:pPr lvl="0" rtl="0">
                        <a:spcBef>
                          <a:spcPts val="0"/>
                        </a:spcBef>
                        <a:buNone/>
                      </a:pPr>
                      <a:r>
                        <a:rPr lang="en" sz="1200">
                          <a:latin typeface="Times New Roman"/>
                          <a:ea typeface="Times New Roman"/>
                          <a:cs typeface="Times New Roman"/>
                          <a:sym typeface="Times New Roman"/>
                        </a:rPr>
                        <a:t>500 dps</a:t>
                      </a:r>
                    </a:p>
                    <a:p>
                      <a:pPr lvl="0" rtl="0">
                        <a:spcBef>
                          <a:spcPts val="0"/>
                        </a:spcBef>
                        <a:buNone/>
                      </a:pPr>
                      <a:r>
                        <a:rPr lang="en" sz="1200">
                          <a:latin typeface="Times New Roman"/>
                          <a:ea typeface="Times New Roman"/>
                          <a:cs typeface="Times New Roman"/>
                          <a:sym typeface="Times New Roman"/>
                        </a:rPr>
                        <a:t>2000 dps</a:t>
                      </a:r>
                    </a:p>
                  </a:txBody>
                  <a:tcPr marT="63500" marB="63500" marR="63500" marL="63500">
                    <a:solidFill>
                      <a:srgbClr val="2DA834"/>
                    </a:solidFill>
                  </a:tcPr>
                </a:tc>
              </a:tr>
              <a:tr h="470350">
                <a:tc>
                  <a:txBody>
                    <a:bodyPr>
                      <a:noAutofit/>
                    </a:bodyPr>
                    <a:lstStyle/>
                    <a:p>
                      <a:pPr lvl="0" rtl="0">
                        <a:spcBef>
                          <a:spcPts val="0"/>
                        </a:spcBef>
                        <a:buNone/>
                      </a:pPr>
                      <a:r>
                        <a:rPr lang="en" sz="1200">
                          <a:latin typeface="Times New Roman"/>
                          <a:ea typeface="Times New Roman"/>
                          <a:cs typeface="Times New Roman"/>
                          <a:sym typeface="Times New Roman"/>
                        </a:rPr>
                        <a:t>Gyroscope noise @ 50Hz</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0.033 dps/sqrt(Hz)</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N/A</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0.011 dps/sqrt(Hz) </a:t>
                      </a:r>
                    </a:p>
                  </a:txBody>
                  <a:tcPr marT="63500" marB="63500" marR="63500" marL="63500">
                    <a:solidFill>
                      <a:srgbClr val="2DA834"/>
                    </a:solidFill>
                  </a:tcPr>
                </a:tc>
              </a:tr>
              <a:tr h="818525">
                <a:tc>
                  <a:txBody>
                    <a:bodyPr>
                      <a:noAutofit/>
                    </a:bodyPr>
                    <a:lstStyle/>
                    <a:p>
                      <a:pPr lvl="0" rtl="0">
                        <a:spcBef>
                          <a:spcPts val="0"/>
                        </a:spcBef>
                        <a:buNone/>
                      </a:pPr>
                      <a:r>
                        <a:rPr lang="en" sz="1200">
                          <a:latin typeface="Times New Roman"/>
                          <a:ea typeface="Times New Roman"/>
                          <a:cs typeface="Times New Roman"/>
                          <a:sym typeface="Times New Roman"/>
                        </a:rPr>
                        <a:t>Accelerometer sensitivity</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 g</a:t>
                      </a:r>
                    </a:p>
                    <a:p>
                      <a:pPr lvl="0" rtl="0">
                        <a:spcBef>
                          <a:spcPts val="0"/>
                        </a:spcBef>
                        <a:buNone/>
                      </a:pPr>
                      <a:r>
                        <a:rPr lang="en" sz="1200">
                          <a:latin typeface="Times New Roman"/>
                          <a:ea typeface="Times New Roman"/>
                          <a:cs typeface="Times New Roman"/>
                          <a:sym typeface="Times New Roman"/>
                        </a:rPr>
                        <a:t>4 g</a:t>
                      </a:r>
                    </a:p>
                    <a:p>
                      <a:pPr lvl="0" rtl="0">
                        <a:spcBef>
                          <a:spcPts val="0"/>
                        </a:spcBef>
                        <a:buNone/>
                      </a:pPr>
                      <a:r>
                        <a:rPr lang="en" sz="1200">
                          <a:latin typeface="Times New Roman"/>
                          <a:ea typeface="Times New Roman"/>
                          <a:cs typeface="Times New Roman"/>
                          <a:sym typeface="Times New Roman"/>
                        </a:rPr>
                        <a:t>8 g</a:t>
                      </a:r>
                    </a:p>
                    <a:p>
                      <a:pPr lvl="0" rtl="0">
                        <a:spcBef>
                          <a:spcPts val="0"/>
                        </a:spcBef>
                        <a:buNone/>
                      </a:pPr>
                      <a:r>
                        <a:rPr lang="en" sz="1200">
                          <a:latin typeface="Times New Roman"/>
                          <a:ea typeface="Times New Roman"/>
                          <a:cs typeface="Times New Roman"/>
                          <a:sym typeface="Times New Roman"/>
                        </a:rPr>
                        <a:t>16 g</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 g</a:t>
                      </a:r>
                    </a:p>
                    <a:p>
                      <a:pPr lvl="0" rtl="0">
                        <a:spcBef>
                          <a:spcPts val="0"/>
                        </a:spcBef>
                        <a:buNone/>
                      </a:pPr>
                      <a:r>
                        <a:rPr lang="en" sz="1200">
                          <a:latin typeface="Times New Roman"/>
                          <a:ea typeface="Times New Roman"/>
                          <a:cs typeface="Times New Roman"/>
                          <a:sym typeface="Times New Roman"/>
                        </a:rPr>
                        <a:t>4 g</a:t>
                      </a:r>
                    </a:p>
                    <a:p>
                      <a:pPr lvl="0" rtl="0">
                        <a:spcBef>
                          <a:spcPts val="0"/>
                        </a:spcBef>
                        <a:buNone/>
                      </a:pPr>
                      <a:r>
                        <a:rPr lang="en" sz="1200">
                          <a:latin typeface="Times New Roman"/>
                          <a:ea typeface="Times New Roman"/>
                          <a:cs typeface="Times New Roman"/>
                          <a:sym typeface="Times New Roman"/>
                        </a:rPr>
                        <a:t>8 g</a:t>
                      </a:r>
                    </a:p>
                    <a:p>
                      <a:pPr lvl="0" rtl="0">
                        <a:spcBef>
                          <a:spcPts val="0"/>
                        </a:spcBef>
                        <a:buNone/>
                      </a:pPr>
                      <a:r>
                        <a:rPr lang="en" sz="1200">
                          <a:latin typeface="Times New Roman"/>
                          <a:ea typeface="Times New Roman"/>
                          <a:cs typeface="Times New Roman"/>
                          <a:sym typeface="Times New Roman"/>
                        </a:rPr>
                        <a:t>16 g</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 g</a:t>
                      </a:r>
                    </a:p>
                    <a:p>
                      <a:pPr lvl="0" rtl="0">
                        <a:spcBef>
                          <a:spcPts val="0"/>
                        </a:spcBef>
                        <a:buNone/>
                      </a:pPr>
                      <a:r>
                        <a:rPr lang="en" sz="1200">
                          <a:latin typeface="Times New Roman"/>
                          <a:ea typeface="Times New Roman"/>
                          <a:cs typeface="Times New Roman"/>
                          <a:sym typeface="Times New Roman"/>
                        </a:rPr>
                        <a:t>4 g</a:t>
                      </a:r>
                    </a:p>
                    <a:p>
                      <a:pPr lvl="0" rtl="0">
                        <a:spcBef>
                          <a:spcPts val="0"/>
                        </a:spcBef>
                        <a:buNone/>
                      </a:pPr>
                      <a:r>
                        <a:rPr lang="en" sz="1200">
                          <a:latin typeface="Times New Roman"/>
                          <a:ea typeface="Times New Roman"/>
                          <a:cs typeface="Times New Roman"/>
                          <a:sym typeface="Times New Roman"/>
                        </a:rPr>
                        <a:t>8 g</a:t>
                      </a:r>
                    </a:p>
                    <a:p>
                      <a:pPr lvl="0" rtl="0">
                        <a:spcBef>
                          <a:spcPts val="0"/>
                        </a:spcBef>
                        <a:buNone/>
                      </a:pPr>
                      <a:r>
                        <a:rPr lang="en" sz="1200">
                          <a:latin typeface="Times New Roman"/>
                          <a:ea typeface="Times New Roman"/>
                          <a:cs typeface="Times New Roman"/>
                          <a:sym typeface="Times New Roman"/>
                        </a:rPr>
                        <a:t>16 g</a:t>
                      </a:r>
                    </a:p>
                  </a:txBody>
                  <a:tcPr marT="63500" marB="63500" marR="63500" marL="63500">
                    <a:solidFill>
                      <a:srgbClr val="2DA834"/>
                    </a:solidFill>
                  </a:tcPr>
                </a:tc>
              </a:tr>
              <a:tr h="470350">
                <a:tc>
                  <a:txBody>
                    <a:bodyPr>
                      <a:noAutofit/>
                    </a:bodyPr>
                    <a:lstStyle/>
                    <a:p>
                      <a:pPr lvl="0" rtl="0">
                        <a:spcBef>
                          <a:spcPts val="0"/>
                        </a:spcBef>
                        <a:buNone/>
                      </a:pPr>
                      <a:r>
                        <a:rPr lang="en" sz="1200">
                          <a:latin typeface="Times New Roman"/>
                          <a:ea typeface="Times New Roman"/>
                          <a:cs typeface="Times New Roman"/>
                          <a:sym typeface="Times New Roman"/>
                        </a:rPr>
                        <a:t>Accelerometer noise</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400 ug/sqrt(Hz) @ 10Hz</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N/A</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150 ug/sqrt(Hz) @ 100Hz</a:t>
                      </a:r>
                    </a:p>
                  </a:txBody>
                  <a:tcPr marT="63500" marB="63500" marR="63500" marL="63500">
                    <a:solidFill>
                      <a:srgbClr val="2DA834"/>
                    </a:solidFill>
                  </a:tcPr>
                </a:tc>
              </a:tr>
              <a:tr h="296250">
                <a:tc>
                  <a:txBody>
                    <a:bodyPr>
                      <a:noAutofit/>
                    </a:bodyPr>
                    <a:lstStyle/>
                    <a:p>
                      <a:pPr lvl="0" rtl="0">
                        <a:spcBef>
                          <a:spcPts val="0"/>
                        </a:spcBef>
                        <a:buNone/>
                      </a:pPr>
                      <a:r>
                        <a:rPr lang="en" sz="1200">
                          <a:latin typeface="Times New Roman"/>
                          <a:ea typeface="Times New Roman"/>
                          <a:cs typeface="Times New Roman"/>
                          <a:sym typeface="Times New Roman"/>
                        </a:rPr>
                        <a:t>Price per kit</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$39.95</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$19.95</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$29.95</a:t>
                      </a:r>
                    </a:p>
                  </a:txBody>
                  <a:tcPr marT="63500" marB="63500" marR="63500" marL="63500">
                    <a:solidFill>
                      <a:srgbClr val="2DA834"/>
                    </a:solidFill>
                  </a:tcPr>
                </a:tc>
              </a:tr>
              <a:tr h="644450">
                <a:tc>
                  <a:txBody>
                    <a:bodyPr>
                      <a:noAutofit/>
                    </a:bodyPr>
                    <a:lstStyle/>
                    <a:p>
                      <a:pPr lvl="0" rtl="0">
                        <a:spcBef>
                          <a:spcPts val="0"/>
                        </a:spcBef>
                        <a:buNone/>
                      </a:pPr>
                      <a:r>
                        <a:rPr lang="en" sz="1200">
                          <a:latin typeface="Times New Roman"/>
                          <a:ea typeface="Times New Roman"/>
                          <a:cs typeface="Times New Roman"/>
                          <a:sym typeface="Times New Roman"/>
                        </a:rPr>
                        <a:t>Price per part</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$4.02</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$3.69</a:t>
                      </a:r>
                    </a:p>
                  </a:txBody>
                  <a:tcPr marT="63500" marB="63500" marR="63500" marL="63500"/>
                </a:tc>
                <a:tc>
                  <a:txBody>
                    <a:bodyPr>
                      <a:noAutofit/>
                    </a:bodyPr>
                    <a:lstStyle/>
                    <a:p>
                      <a:pPr lvl="0" rtl="0">
                        <a:spcBef>
                          <a:spcPts val="0"/>
                        </a:spcBef>
                        <a:buNone/>
                      </a:pPr>
                      <a:r>
                        <a:rPr lang="en" sz="1200">
                          <a:latin typeface="Times New Roman"/>
                          <a:ea typeface="Times New Roman"/>
                          <a:cs typeface="Times New Roman"/>
                          <a:sym typeface="Times New Roman"/>
                        </a:rPr>
                        <a:t>L3GD20H @ $4.01</a:t>
                      </a:r>
                    </a:p>
                    <a:p>
                      <a:pPr rtl="0">
                        <a:spcBef>
                          <a:spcPts val="0"/>
                        </a:spcBef>
                        <a:buNone/>
                      </a:pPr>
                      <a:r>
                        <a:rPr lang="en" sz="1200">
                          <a:latin typeface="Times New Roman"/>
                          <a:ea typeface="Times New Roman"/>
                          <a:cs typeface="Times New Roman"/>
                          <a:sym typeface="Times New Roman"/>
                        </a:rPr>
                        <a:t>LSM303D @ $4.31</a:t>
                      </a:r>
                    </a:p>
                    <a:p>
                      <a:pPr lvl="0" rtl="0">
                        <a:spcBef>
                          <a:spcPts val="0"/>
                        </a:spcBef>
                        <a:buNone/>
                      </a:pPr>
                      <a:r>
                        <a:rPr lang="en" sz="1200">
                          <a:latin typeface="Times New Roman"/>
                          <a:ea typeface="Times New Roman"/>
                          <a:cs typeface="Times New Roman"/>
                          <a:sym typeface="Times New Roman"/>
                        </a:rPr>
                        <a:t>BMP180 @ 4.95</a:t>
                      </a:r>
                    </a:p>
                  </a:txBody>
                  <a:tcPr marT="63500" marB="63500" marR="63500" marL="63500">
                    <a:solidFill>
                      <a:srgbClr val="2DA834"/>
                    </a:solidFill>
                  </a:tcPr>
                </a:tc>
              </a:tr>
            </a:tbl>
          </a:graphicData>
        </a:graphic>
      </p:graphicFrame>
      <p:sp>
        <p:nvSpPr>
          <p:cNvPr id="142" name="Shape 142"/>
          <p:cNvSpPr txBox="1"/>
          <p:nvPr>
            <p:ph type="title"/>
          </p:nvPr>
        </p:nvSpPr>
        <p:spPr>
          <a:xfrm>
            <a:off x="5852550" y="49825"/>
            <a:ext cx="3291600" cy="1672199"/>
          </a:xfrm>
          <a:prstGeom prst="rect">
            <a:avLst/>
          </a:prstGeom>
        </p:spPr>
        <p:txBody>
          <a:bodyPr anchorCtr="0" anchor="t" bIns="91425" lIns="91425" rIns="91425" tIns="91425">
            <a:noAutofit/>
          </a:bodyPr>
          <a:lstStyle/>
          <a:p>
            <a:pPr lvl="0" rtl="0">
              <a:spcBef>
                <a:spcPts val="0"/>
              </a:spcBef>
              <a:buNone/>
            </a:pPr>
            <a:r>
              <a:rPr lang="en"/>
              <a:t>Microcontroller Component Choices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10-DOF</a:t>
            </a:r>
          </a:p>
        </p:txBody>
      </p:sp>
      <p:sp>
        <p:nvSpPr>
          <p:cNvPr id="148" name="Shape 148"/>
          <p:cNvSpPr txBox="1"/>
          <p:nvPr>
            <p:ph idx="1" type="body"/>
          </p:nvPr>
        </p:nvSpPr>
        <p:spPr>
          <a:xfrm>
            <a:off x="311700" y="1229875"/>
            <a:ext cx="3458699" cy="3339000"/>
          </a:xfrm>
          <a:prstGeom prst="rect">
            <a:avLst/>
          </a:prstGeom>
        </p:spPr>
        <p:txBody>
          <a:bodyPr anchorCtr="0" anchor="t" bIns="91425" lIns="91425" rIns="91425" tIns="91425">
            <a:noAutofit/>
          </a:bodyPr>
          <a:lstStyle/>
          <a:p>
            <a:pPr indent="-228600" lvl="0" marL="457200" rtl="0">
              <a:spcBef>
                <a:spcPts val="0"/>
              </a:spcBef>
              <a:buChar char="-"/>
            </a:pPr>
            <a:r>
              <a:rPr lang="en"/>
              <a:t>Accelerometer</a:t>
            </a:r>
          </a:p>
          <a:p>
            <a:pPr indent="-228600" lvl="0" marL="457200" rtl="0">
              <a:spcBef>
                <a:spcPts val="0"/>
              </a:spcBef>
              <a:buChar char="-"/>
            </a:pPr>
            <a:r>
              <a:rPr lang="en"/>
              <a:t>Gyroscope</a:t>
            </a:r>
          </a:p>
          <a:p>
            <a:pPr indent="-228600" lvl="0" marL="457200" rtl="0">
              <a:spcBef>
                <a:spcPts val="0"/>
              </a:spcBef>
              <a:buChar char="-"/>
            </a:pPr>
            <a:r>
              <a:rPr lang="en"/>
              <a:t>Altimeter</a:t>
            </a:r>
          </a:p>
          <a:p>
            <a:pPr indent="-228600" lvl="0" marL="457200" rtl="0">
              <a:spcBef>
                <a:spcPts val="0"/>
              </a:spcBef>
              <a:buChar char="-"/>
            </a:pPr>
            <a:r>
              <a:rPr lang="en"/>
              <a:t>Easy compatibility with Arduino Uno</a:t>
            </a:r>
          </a:p>
        </p:txBody>
      </p:sp>
      <p:pic>
        <p:nvPicPr>
          <p:cNvPr id="149" name="Shape 149"/>
          <p:cNvPicPr preferRelativeResize="0"/>
          <p:nvPr/>
        </p:nvPicPr>
        <p:blipFill>
          <a:blip r:embed="rId3">
            <a:alphaModFix/>
          </a:blip>
          <a:stretch>
            <a:fillRect/>
          </a:stretch>
        </p:blipFill>
        <p:spPr>
          <a:xfrm>
            <a:off x="4401575" y="225100"/>
            <a:ext cx="4299099" cy="1882050"/>
          </a:xfrm>
          <a:prstGeom prst="rect">
            <a:avLst/>
          </a:prstGeom>
          <a:noFill/>
          <a:ln>
            <a:noFill/>
          </a:ln>
        </p:spPr>
      </p:pic>
      <p:pic>
        <p:nvPicPr>
          <p:cNvPr id="150" name="Shape 150"/>
          <p:cNvPicPr preferRelativeResize="0"/>
          <p:nvPr/>
        </p:nvPicPr>
        <p:blipFill>
          <a:blip r:embed="rId4">
            <a:alphaModFix/>
          </a:blip>
          <a:stretch>
            <a:fillRect/>
          </a:stretch>
        </p:blipFill>
        <p:spPr>
          <a:xfrm>
            <a:off x="4401575" y="2197208"/>
            <a:ext cx="4299099" cy="260349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Arduino Pros/Cons</a:t>
            </a:r>
          </a:p>
        </p:txBody>
      </p:sp>
      <p:sp>
        <p:nvSpPr>
          <p:cNvPr id="156" name="Shape 156"/>
          <p:cNvSpPr txBox="1"/>
          <p:nvPr>
            <p:ph idx="1" type="body"/>
          </p:nvPr>
        </p:nvSpPr>
        <p:spPr>
          <a:xfrm>
            <a:off x="311700" y="1229875"/>
            <a:ext cx="4223999" cy="3339000"/>
          </a:xfrm>
          <a:prstGeom prst="rect">
            <a:avLst/>
          </a:prstGeom>
        </p:spPr>
        <p:txBody>
          <a:bodyPr anchorCtr="0" anchor="t" bIns="91425" lIns="91425" rIns="91425" tIns="91425">
            <a:noAutofit/>
          </a:bodyPr>
          <a:lstStyle/>
          <a:p>
            <a:pPr lvl="0" rtl="0">
              <a:spcBef>
                <a:spcPts val="0"/>
              </a:spcBef>
              <a:buNone/>
            </a:pPr>
            <a:r>
              <a:rPr lang="en"/>
              <a:t>Pros:</a:t>
            </a:r>
          </a:p>
          <a:p>
            <a:pPr indent="-228600" lvl="0" marL="457200" rtl="0">
              <a:spcBef>
                <a:spcPts val="0"/>
              </a:spcBef>
              <a:buChar char="-"/>
            </a:pPr>
            <a:r>
              <a:rPr lang="en"/>
              <a:t>Libraries available for 10-DOF</a:t>
            </a:r>
          </a:p>
          <a:p>
            <a:pPr indent="-228600" lvl="0" marL="457200" rtl="0">
              <a:spcBef>
                <a:spcPts val="0"/>
              </a:spcBef>
              <a:buChar char="-"/>
            </a:pPr>
            <a:r>
              <a:rPr lang="en"/>
              <a:t>Familiar with Arduino environment </a:t>
            </a:r>
          </a:p>
          <a:p>
            <a:pPr indent="-228600" lvl="0" marL="457200" rtl="0">
              <a:spcBef>
                <a:spcPts val="0"/>
              </a:spcBef>
              <a:buChar char="-"/>
            </a:pPr>
            <a:r>
              <a:rPr lang="en"/>
              <a:t>Simple calibration</a:t>
            </a:r>
          </a:p>
          <a:p>
            <a:pPr indent="-228600" lvl="0" marL="457200" rtl="0">
              <a:spcBef>
                <a:spcPts val="0"/>
              </a:spcBef>
              <a:buChar char="-"/>
            </a:pPr>
            <a:r>
              <a:rPr lang="en"/>
              <a:t>Plug and play</a:t>
            </a:r>
          </a:p>
          <a:p>
            <a:pPr indent="-228600" lvl="0" marL="457200" rtl="0">
              <a:spcBef>
                <a:spcPts val="0"/>
              </a:spcBef>
              <a:buChar char="-"/>
            </a:pPr>
            <a:r>
              <a:rPr lang="en"/>
              <a:t>Reasonable cost</a:t>
            </a:r>
          </a:p>
        </p:txBody>
      </p:sp>
      <p:sp>
        <p:nvSpPr>
          <p:cNvPr id="157" name="Shape 157"/>
          <p:cNvSpPr txBox="1"/>
          <p:nvPr>
            <p:ph idx="2" type="body"/>
          </p:nvPr>
        </p:nvSpPr>
        <p:spPr>
          <a:xfrm>
            <a:off x="4608300" y="1229875"/>
            <a:ext cx="4223999" cy="3339000"/>
          </a:xfrm>
          <a:prstGeom prst="rect">
            <a:avLst/>
          </a:prstGeom>
        </p:spPr>
        <p:txBody>
          <a:bodyPr anchorCtr="0" anchor="t" bIns="91425" lIns="91425" rIns="91425" tIns="91425">
            <a:noAutofit/>
          </a:bodyPr>
          <a:lstStyle/>
          <a:p>
            <a:pPr lvl="0" rtl="0">
              <a:spcBef>
                <a:spcPts val="0"/>
              </a:spcBef>
              <a:buNone/>
            </a:pPr>
            <a:r>
              <a:rPr lang="en"/>
              <a:t>Cons</a:t>
            </a:r>
          </a:p>
          <a:p>
            <a:pPr indent="-228600" lvl="0" marL="457200" rtl="0">
              <a:spcBef>
                <a:spcPts val="0"/>
              </a:spcBef>
              <a:buChar char="-"/>
            </a:pPr>
            <a:r>
              <a:rPr lang="en"/>
              <a:t>Smaller data bus</a:t>
            </a:r>
          </a:p>
          <a:p>
            <a:pPr indent="-228600" lvl="0" marL="457200" rtl="0">
              <a:spcBef>
                <a:spcPts val="0"/>
              </a:spcBef>
              <a:buChar char="-"/>
            </a:pPr>
            <a:r>
              <a:rPr lang="en"/>
              <a:t>Lower speed</a:t>
            </a:r>
          </a:p>
          <a:p>
            <a:pPr indent="-228600" lvl="0" marL="457200" rtl="0">
              <a:spcBef>
                <a:spcPts val="0"/>
              </a:spcBef>
              <a:buChar char="-"/>
            </a:pPr>
            <a:r>
              <a:rPr lang="en"/>
              <a:t>Smaller RAM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Glove Communication</a:t>
            </a:r>
          </a:p>
        </p:txBody>
      </p:sp>
      <p:sp>
        <p:nvSpPr>
          <p:cNvPr id="163" name="Shape 163"/>
          <p:cNvSpPr txBox="1"/>
          <p:nvPr>
            <p:ph idx="1" type="body"/>
          </p:nvPr>
        </p:nvSpPr>
        <p:spPr>
          <a:xfrm>
            <a:off x="220850" y="121852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Two ArduinoUNO’s with nRF24L01 2.4 Ghz Tranceivers through an SPI connection.</a:t>
            </a:r>
          </a:p>
          <a:p>
            <a:pPr indent="-228600" lvl="0" marL="457200" rtl="0">
              <a:spcBef>
                <a:spcPts val="0"/>
              </a:spcBef>
              <a:buChar char="-"/>
            </a:pPr>
            <a:r>
              <a:rPr lang="en"/>
              <a:t>Decent range of 100m+ and well documented libraries for Arduino.</a:t>
            </a:r>
          </a:p>
        </p:txBody>
      </p:sp>
      <p:pic>
        <p:nvPicPr>
          <p:cNvPr id="164" name="Shape 164"/>
          <p:cNvPicPr preferRelativeResize="0"/>
          <p:nvPr/>
        </p:nvPicPr>
        <p:blipFill>
          <a:blip r:embed="rId3">
            <a:alphaModFix/>
          </a:blip>
          <a:stretch>
            <a:fillRect/>
          </a:stretch>
        </p:blipFill>
        <p:spPr>
          <a:xfrm>
            <a:off x="6507925" y="2668250"/>
            <a:ext cx="2034950" cy="2034950"/>
          </a:xfrm>
          <a:prstGeom prst="rect">
            <a:avLst/>
          </a:prstGeom>
          <a:noFill/>
          <a:ln>
            <a:noFill/>
          </a:ln>
        </p:spPr>
      </p:pic>
      <p:pic>
        <p:nvPicPr>
          <p:cNvPr id="165" name="Shape 165"/>
          <p:cNvPicPr preferRelativeResize="0"/>
          <p:nvPr/>
        </p:nvPicPr>
        <p:blipFill>
          <a:blip r:embed="rId4">
            <a:alphaModFix/>
          </a:blip>
          <a:stretch>
            <a:fillRect/>
          </a:stretch>
        </p:blipFill>
        <p:spPr>
          <a:xfrm>
            <a:off x="465525" y="2213200"/>
            <a:ext cx="5609025" cy="27372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Glove Power</a:t>
            </a:r>
          </a:p>
        </p:txBody>
      </p:sp>
      <p:sp>
        <p:nvSpPr>
          <p:cNvPr id="171" name="Shape 171"/>
          <p:cNvSpPr txBox="1"/>
          <p:nvPr>
            <p:ph idx="1" type="body"/>
          </p:nvPr>
        </p:nvSpPr>
        <p:spPr>
          <a:xfrm>
            <a:off x="311700" y="1229875"/>
            <a:ext cx="4843200" cy="3339000"/>
          </a:xfrm>
          <a:prstGeom prst="rect">
            <a:avLst/>
          </a:prstGeom>
        </p:spPr>
        <p:txBody>
          <a:bodyPr anchorCtr="0" anchor="t" bIns="91425" lIns="91425" rIns="91425" tIns="91425">
            <a:noAutofit/>
          </a:bodyPr>
          <a:lstStyle/>
          <a:p>
            <a:pPr indent="-228600" lvl="0" marL="457200" rtl="0">
              <a:spcBef>
                <a:spcPts val="0"/>
              </a:spcBef>
              <a:buChar char="-"/>
            </a:pPr>
            <a:r>
              <a:rPr lang="en"/>
              <a:t>10-DOF 3.3/5V</a:t>
            </a:r>
          </a:p>
          <a:p>
            <a:pPr indent="-228600" lvl="0" marL="457200" rtl="0">
              <a:spcBef>
                <a:spcPts val="0"/>
              </a:spcBef>
              <a:buChar char="-"/>
            </a:pPr>
            <a:r>
              <a:rPr lang="en"/>
              <a:t>Arduino input voltage 6-12V</a:t>
            </a:r>
          </a:p>
          <a:p>
            <a:pPr indent="-228600" lvl="0" marL="457200" rtl="0">
              <a:spcBef>
                <a:spcPts val="0"/>
              </a:spcBef>
              <a:buChar char="-"/>
            </a:pPr>
            <a:r>
              <a:rPr lang="en"/>
              <a:t>Planned to be powered by 6V DC battery pack</a:t>
            </a:r>
          </a:p>
        </p:txBody>
      </p:sp>
      <p:pic>
        <p:nvPicPr>
          <p:cNvPr id="172" name="Shape 172"/>
          <p:cNvPicPr preferRelativeResize="0"/>
          <p:nvPr/>
        </p:nvPicPr>
        <p:blipFill>
          <a:blip r:embed="rId3">
            <a:alphaModFix/>
          </a:blip>
          <a:stretch>
            <a:fillRect/>
          </a:stretch>
        </p:blipFill>
        <p:spPr>
          <a:xfrm rot="-5400000">
            <a:off x="5653414" y="-153036"/>
            <a:ext cx="2946773" cy="363550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LiPo Battery Set</a:t>
            </a:r>
          </a:p>
        </p:txBody>
      </p:sp>
      <p:graphicFrame>
        <p:nvGraphicFramePr>
          <p:cNvPr id="178" name="Shape 178"/>
          <p:cNvGraphicFramePr/>
          <p:nvPr/>
        </p:nvGraphicFramePr>
        <p:xfrm>
          <a:off x="311700" y="1220375"/>
          <a:ext cx="3000000" cy="3000000"/>
        </p:xfrm>
        <a:graphic>
          <a:graphicData uri="http://schemas.openxmlformats.org/drawingml/2006/table">
            <a:tbl>
              <a:tblPr>
                <a:noFill/>
                <a:tableStyleId>{40D36C4A-5D56-4A9F-A5B1-8C183D85575A}</a:tableStyleId>
              </a:tblPr>
              <a:tblGrid>
                <a:gridCol w="783775"/>
                <a:gridCol w="783775"/>
                <a:gridCol w="783775"/>
                <a:gridCol w="783775"/>
                <a:gridCol w="783775"/>
                <a:gridCol w="783775"/>
                <a:gridCol w="2359450"/>
              </a:tblGrid>
              <a:tr h="12700">
                <a:tc>
                  <a:txBody>
                    <a:bodyPr>
                      <a:noAutofit/>
                    </a:bodyPr>
                    <a:lstStyle/>
                    <a:p>
                      <a:pPr lvl="0" rtl="0" algn="just">
                        <a:spcBef>
                          <a:spcPts val="0"/>
                        </a:spcBef>
                        <a:buNone/>
                      </a:pPr>
                      <a:r>
                        <a:t/>
                      </a:r>
                      <a:endParaRPr b="1" sz="1200">
                        <a:latin typeface="Times New Roman"/>
                        <a:ea typeface="Times New Roman"/>
                        <a:cs typeface="Times New Roman"/>
                        <a:sym typeface="Times New Roman"/>
                      </a:endParaRPr>
                    </a:p>
                  </a:txBody>
                  <a:tcPr marT="63500" marB="63500" marR="63500" marL="63500"/>
                </a:tc>
                <a:tc>
                  <a:txBody>
                    <a:bodyPr>
                      <a:noAutofit/>
                    </a:bodyPr>
                    <a:lstStyle/>
                    <a:p>
                      <a:pPr rtl="0" algn="just">
                        <a:spcBef>
                          <a:spcPts val="0"/>
                        </a:spcBef>
                        <a:buNone/>
                      </a:pPr>
                      <a:r>
                        <a:rPr lang="en" sz="1200">
                          <a:latin typeface="Times New Roman"/>
                          <a:ea typeface="Times New Roman"/>
                          <a:cs typeface="Times New Roman"/>
                          <a:sym typeface="Times New Roman"/>
                        </a:rPr>
                        <a:t>Standard</a:t>
                      </a:r>
                    </a:p>
                    <a:p>
                      <a:pPr lvl="0" rtl="0" algn="just">
                        <a:spcBef>
                          <a:spcPts val="0"/>
                        </a:spcBef>
                        <a:buNone/>
                      </a:pPr>
                      <a:r>
                        <a:rPr lang="en" sz="1200">
                          <a:latin typeface="Times New Roman"/>
                          <a:ea typeface="Times New Roman"/>
                          <a:cs typeface="Times New Roman"/>
                          <a:sym typeface="Times New Roman"/>
                        </a:rPr>
                        <a:t>Traxxas</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ZOP 3.7V 1000mAh 20C Lipo Battery</a:t>
                      </a:r>
                    </a:p>
                  </a:txBody>
                  <a:tcPr marT="63500" marB="63500" marR="63500" marL="63500"/>
                </a:tc>
                <a:tc>
                  <a:txBody>
                    <a:bodyPr>
                      <a:noAutofit/>
                    </a:bodyPr>
                    <a:lstStyle/>
                    <a:p>
                      <a:pPr lvl="0" rtl="0" algn="just">
                        <a:spcBef>
                          <a:spcPts val="0"/>
                        </a:spcBef>
                        <a:spcAft>
                          <a:spcPts val="600"/>
                        </a:spcAft>
                        <a:buNone/>
                      </a:pPr>
                      <a:r>
                        <a:rPr lang="en" sz="1200">
                          <a:latin typeface="Times New Roman"/>
                          <a:ea typeface="Times New Roman"/>
                          <a:cs typeface="Times New Roman"/>
                          <a:sym typeface="Times New Roman"/>
                        </a:rPr>
                        <a:t>Syma X5C-1 X5C X5A</a:t>
                      </a:r>
                    </a:p>
                    <a:p>
                      <a:pPr lvl="0" rtl="0" algn="just">
                        <a:spcBef>
                          <a:spcPts val="0"/>
                        </a:spcBef>
                        <a:buNone/>
                      </a:pPr>
                      <a:r>
                        <a:t/>
                      </a:r>
                      <a:endParaRPr sz="1200">
                        <a:latin typeface="Times New Roman"/>
                        <a:ea typeface="Times New Roman"/>
                        <a:cs typeface="Times New Roman"/>
                        <a:sym typeface="Times New Roman"/>
                      </a:endParaRPr>
                    </a:p>
                  </a:txBody>
                  <a:tcPr marT="63500" marB="63500" marR="63500" marL="63500"/>
                </a:tc>
                <a:tc>
                  <a:txBody>
                    <a:bodyPr>
                      <a:noAutofit/>
                    </a:bodyPr>
                    <a:lstStyle/>
                    <a:p>
                      <a:pPr rtl="0" algn="just">
                        <a:spcBef>
                          <a:spcPts val="0"/>
                        </a:spcBef>
                        <a:buNone/>
                      </a:pPr>
                      <a:r>
                        <a:rPr lang="en" sz="1200">
                          <a:latin typeface="Times New Roman"/>
                          <a:ea typeface="Times New Roman"/>
                          <a:cs typeface="Times New Roman"/>
                          <a:sym typeface="Times New Roman"/>
                        </a:rPr>
                        <a:t>Standard</a:t>
                      </a:r>
                    </a:p>
                    <a:p>
                      <a:pPr lvl="0" rtl="0" algn="just">
                        <a:spcBef>
                          <a:spcPts val="0"/>
                        </a:spcBef>
                        <a:buNone/>
                      </a:pPr>
                      <a:r>
                        <a:rPr lang="en" sz="1200">
                          <a:latin typeface="Times New Roman"/>
                          <a:ea typeface="Times New Roman"/>
                          <a:cs typeface="Times New Roman"/>
                          <a:sym typeface="Times New Roman"/>
                        </a:rPr>
                        <a:t>HPQ1</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Turnigy 5000mAh 4S 30C Lipo Pack</a:t>
                      </a:r>
                    </a:p>
                  </a:txBody>
                  <a:tcPr marT="63500" marB="63500" marR="63500" marL="63500"/>
                </a:tc>
                <a:tc>
                  <a:txBody>
                    <a:bodyPr>
                      <a:noAutofit/>
                    </a:bodyPr>
                    <a:lstStyle/>
                    <a:p>
                      <a:pPr lvl="0" rtl="0" algn="just">
                        <a:spcBef>
                          <a:spcPts val="0"/>
                        </a:spcBef>
                        <a:spcAft>
                          <a:spcPts val="500"/>
                        </a:spcAft>
                        <a:buNone/>
                      </a:pPr>
                      <a:r>
                        <a:rPr lang="en" sz="1200">
                          <a:latin typeface="Times New Roman"/>
                          <a:ea typeface="Times New Roman"/>
                          <a:cs typeface="Times New Roman"/>
                          <a:sym typeface="Times New Roman"/>
                        </a:rPr>
                        <a:t>Multistar High Capacity 3S 4000 mAh Multi-Rotor Lipo Pack</a:t>
                      </a:r>
                      <a:r>
                        <a:rPr lang="en" sz="1200">
                          <a:solidFill>
                            <a:srgbClr val="FFFFFF"/>
                          </a:solidFill>
                          <a:latin typeface="Verdana"/>
                          <a:ea typeface="Verdana"/>
                          <a:cs typeface="Verdana"/>
                          <a:sym typeface="Verdana"/>
                        </a:rPr>
                        <a:t> </a:t>
                      </a:r>
                    </a:p>
                  </a:txBody>
                  <a:tcPr marT="63500" marB="63500" marR="63500" marL="63500">
                    <a:solidFill>
                      <a:srgbClr val="2DA834"/>
                    </a:solidFill>
                  </a:tcPr>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Voltage</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3.7V</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3.7V</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3.7V</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3.2V</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3.7V (per cell)</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3.7V(per cell)</a:t>
                      </a:r>
                    </a:p>
                  </a:txBody>
                  <a:tcPr marT="63500" marB="63500" marR="63500" marL="63500">
                    <a:solidFill>
                      <a:srgbClr val="2DA834"/>
                    </a:solidFill>
                  </a:tcPr>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Amp Hours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650mAh</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1000mAh</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680mAh</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2200mAh</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5000mAh</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4000mAh</a:t>
                      </a:r>
                    </a:p>
                  </a:txBody>
                  <a:tcPr marT="63500" marB="63500" marR="63500" marL="63500">
                    <a:solidFill>
                      <a:srgbClr val="2DA834"/>
                    </a:solidFill>
                  </a:tcPr>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Disharge Rate</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20C</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20C</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20C</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20C</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30C</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20C</a:t>
                      </a:r>
                    </a:p>
                  </a:txBody>
                  <a:tcPr marT="63500" marB="63500" marR="63500" marL="63500">
                    <a:solidFill>
                      <a:srgbClr val="2DA834"/>
                    </a:solidFill>
                  </a:tcPr>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Weight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8.5 grams</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35 grams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14.17 grams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180 grams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556 grams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244 grams</a:t>
                      </a:r>
                    </a:p>
                  </a:txBody>
                  <a:tcPr marT="63500" marB="63500" marR="63500" marL="63500">
                    <a:solidFill>
                      <a:srgbClr val="2DA834"/>
                    </a:solidFill>
                  </a:tcPr>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Cost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$10.56</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$9.98</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$14.00</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$69.95</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$37.39</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$19.96</a:t>
                      </a:r>
                    </a:p>
                  </a:txBody>
                  <a:tcPr marT="63500" marB="63500" marR="63500" marL="63500">
                    <a:solidFill>
                      <a:srgbClr val="2DA834"/>
                    </a:solidFill>
                  </a:tcPr>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10000"/>
            <a:ext cx="971399" cy="607800"/>
          </a:xfrm>
          <a:prstGeom prst="rect">
            <a:avLst/>
          </a:prstGeom>
        </p:spPr>
        <p:txBody>
          <a:bodyPr anchorCtr="0" anchor="t" bIns="91425" lIns="91425" rIns="91425" tIns="91425">
            <a:noAutofit/>
          </a:bodyPr>
          <a:lstStyle/>
          <a:p>
            <a:pPr>
              <a:spcBef>
                <a:spcPts val="0"/>
              </a:spcBef>
              <a:buNone/>
            </a:pPr>
            <a:r>
              <a:rPr lang="en"/>
              <a:t>PCB</a:t>
            </a:r>
          </a:p>
        </p:txBody>
      </p:sp>
      <p:sp>
        <p:nvSpPr>
          <p:cNvPr id="184" name="Shape 184"/>
          <p:cNvSpPr txBox="1"/>
          <p:nvPr>
            <p:ph idx="1" type="body"/>
          </p:nvPr>
        </p:nvSpPr>
        <p:spPr>
          <a:xfrm>
            <a:off x="311700" y="1229875"/>
            <a:ext cx="2704499" cy="3598499"/>
          </a:xfrm>
          <a:prstGeom prst="rect">
            <a:avLst/>
          </a:prstGeom>
        </p:spPr>
        <p:txBody>
          <a:bodyPr anchorCtr="0" anchor="t" bIns="91425" lIns="91425" rIns="91425" tIns="91425">
            <a:noAutofit/>
          </a:bodyPr>
          <a:lstStyle/>
          <a:p>
            <a:pPr indent="-228600" lvl="0" marL="457200" rtl="0">
              <a:spcBef>
                <a:spcPts val="0"/>
              </a:spcBef>
              <a:buChar char="-"/>
            </a:pPr>
            <a:r>
              <a:rPr lang="en"/>
              <a:t>Combination of Arduino,10 DOF, and nRF24L01 2.4 Ghz Tranceiver</a:t>
            </a:r>
          </a:p>
          <a:p>
            <a:pPr indent="-228600" lvl="0" marL="457200" rtl="0">
              <a:spcBef>
                <a:spcPts val="0"/>
              </a:spcBef>
              <a:buChar char="-"/>
            </a:pPr>
            <a:r>
              <a:rPr lang="en"/>
              <a:t>Amateur Radio Club contacted</a:t>
            </a:r>
          </a:p>
          <a:p>
            <a:pPr indent="-228600" lvl="0" marL="457200" rtl="0">
              <a:spcBef>
                <a:spcPts val="0"/>
              </a:spcBef>
              <a:buChar char="-"/>
            </a:pPr>
            <a:r>
              <a:rPr lang="en"/>
              <a:t>Using KiCAD for drafting</a:t>
            </a:r>
          </a:p>
          <a:p>
            <a:pPr indent="-228600" lvl="0" marL="457200" rtl="0">
              <a:spcBef>
                <a:spcPts val="0"/>
              </a:spcBef>
              <a:buChar char="-"/>
            </a:pPr>
            <a:r>
              <a:rPr lang="en"/>
              <a:t>Will either use OSH Park or 4PCB for manufacturing</a:t>
            </a:r>
          </a:p>
        </p:txBody>
      </p:sp>
      <p:pic>
        <p:nvPicPr>
          <p:cNvPr id="185" name="Shape 185"/>
          <p:cNvPicPr preferRelativeResize="0"/>
          <p:nvPr/>
        </p:nvPicPr>
        <p:blipFill>
          <a:blip r:embed="rId3">
            <a:alphaModFix/>
          </a:blip>
          <a:stretch>
            <a:fillRect/>
          </a:stretch>
        </p:blipFill>
        <p:spPr>
          <a:xfrm>
            <a:off x="3375125" y="83200"/>
            <a:ext cx="4419600" cy="46101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Overall Block Diagram</a:t>
            </a:r>
          </a:p>
        </p:txBody>
      </p:sp>
      <p:pic>
        <p:nvPicPr>
          <p:cNvPr id="191" name="Shape 191"/>
          <p:cNvPicPr preferRelativeResize="0"/>
          <p:nvPr/>
        </p:nvPicPr>
        <p:blipFill>
          <a:blip r:embed="rId3">
            <a:alphaModFix/>
          </a:blip>
          <a:stretch>
            <a:fillRect/>
          </a:stretch>
        </p:blipFill>
        <p:spPr>
          <a:xfrm rot="-5399924">
            <a:off x="5535362" y="1473591"/>
            <a:ext cx="4543399" cy="2050373"/>
          </a:xfrm>
          <a:prstGeom prst="rect">
            <a:avLst/>
          </a:prstGeom>
          <a:noFill/>
          <a:ln>
            <a:noFill/>
          </a:ln>
        </p:spPr>
      </p:pic>
      <p:pic>
        <p:nvPicPr>
          <p:cNvPr id="192" name="Shape 192"/>
          <p:cNvPicPr preferRelativeResize="0"/>
          <p:nvPr/>
        </p:nvPicPr>
        <p:blipFill>
          <a:blip r:embed="rId4">
            <a:alphaModFix/>
          </a:blip>
          <a:stretch>
            <a:fillRect/>
          </a:stretch>
        </p:blipFill>
        <p:spPr>
          <a:xfrm>
            <a:off x="311700" y="1615275"/>
            <a:ext cx="6523601" cy="230505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266675" y="49825"/>
            <a:ext cx="8520599" cy="607800"/>
          </a:xfrm>
          <a:prstGeom prst="rect">
            <a:avLst/>
          </a:prstGeom>
        </p:spPr>
        <p:txBody>
          <a:bodyPr anchorCtr="0" anchor="t" bIns="91425" lIns="91425" rIns="91425" tIns="91425">
            <a:noAutofit/>
          </a:bodyPr>
          <a:lstStyle/>
          <a:p>
            <a:pPr>
              <a:spcBef>
                <a:spcPts val="0"/>
              </a:spcBef>
              <a:buNone/>
            </a:pPr>
            <a:r>
              <a:rPr lang="en"/>
              <a:t>Work Distribution</a:t>
            </a:r>
          </a:p>
        </p:txBody>
      </p:sp>
      <p:sp>
        <p:nvSpPr>
          <p:cNvPr id="198" name="Shape 198"/>
          <p:cNvSpPr txBox="1"/>
          <p:nvPr>
            <p:ph idx="1" type="body"/>
          </p:nvPr>
        </p:nvSpPr>
        <p:spPr>
          <a:xfrm>
            <a:off x="311700" y="1229875"/>
            <a:ext cx="8520599" cy="3339000"/>
          </a:xfrm>
          <a:prstGeom prst="rect">
            <a:avLst/>
          </a:prstGeom>
        </p:spPr>
        <p:txBody>
          <a:bodyPr anchorCtr="0" anchor="t" bIns="91425" lIns="91425" rIns="91425" tIns="91425">
            <a:noAutofit/>
          </a:bodyPr>
          <a:lstStyle/>
          <a:p>
            <a:pPr>
              <a:spcBef>
                <a:spcPts val="0"/>
              </a:spcBef>
              <a:buNone/>
            </a:pPr>
            <a:r>
              <a:t/>
            </a:r>
            <a:endParaRPr/>
          </a:p>
        </p:txBody>
      </p:sp>
      <p:pic>
        <p:nvPicPr>
          <p:cNvPr id="199" name="Shape 199"/>
          <p:cNvPicPr preferRelativeResize="0"/>
          <p:nvPr/>
        </p:nvPicPr>
        <p:blipFill>
          <a:blip r:embed="rId3">
            <a:alphaModFix/>
          </a:blip>
          <a:stretch>
            <a:fillRect/>
          </a:stretch>
        </p:blipFill>
        <p:spPr>
          <a:xfrm>
            <a:off x="311700" y="657625"/>
            <a:ext cx="7460700" cy="42382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Desired Add-Ons</a:t>
            </a:r>
          </a:p>
        </p:txBody>
      </p:sp>
      <p:sp>
        <p:nvSpPr>
          <p:cNvPr id="205" name="Shape 205"/>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Laser Tag</a:t>
            </a:r>
          </a:p>
          <a:p>
            <a:pPr indent="-228600" lvl="0" marL="457200" rtl="0">
              <a:spcBef>
                <a:spcPts val="0"/>
              </a:spcBef>
              <a:buChar char="-"/>
            </a:pPr>
            <a:r>
              <a:rPr lang="en"/>
              <a:t>Game Engine Overlay</a:t>
            </a:r>
          </a:p>
        </p:txBody>
      </p:sp>
      <p:pic>
        <p:nvPicPr>
          <p:cNvPr id="206" name="Shape 206"/>
          <p:cNvPicPr preferRelativeResize="0"/>
          <p:nvPr/>
        </p:nvPicPr>
        <p:blipFill>
          <a:blip r:embed="rId3">
            <a:alphaModFix/>
          </a:blip>
          <a:stretch>
            <a:fillRect/>
          </a:stretch>
        </p:blipFill>
        <p:spPr>
          <a:xfrm>
            <a:off x="3133775" y="1058975"/>
            <a:ext cx="5817066" cy="3680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Motivation</a:t>
            </a:r>
          </a:p>
        </p:txBody>
      </p:sp>
      <p:sp>
        <p:nvSpPr>
          <p:cNvPr id="91" name="Shape 91"/>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Wanted something fun and exciting.</a:t>
            </a:r>
          </a:p>
          <a:p>
            <a:pPr indent="-228600" lvl="0" marL="457200" rtl="0">
              <a:spcBef>
                <a:spcPts val="0"/>
              </a:spcBef>
              <a:buChar char="-"/>
            </a:pPr>
            <a:r>
              <a:rPr lang="en"/>
              <a:t>Initial ideas based around drones.</a:t>
            </a:r>
          </a:p>
          <a:p>
            <a:pPr indent="-228600" lvl="0" marL="457200" rtl="0">
              <a:spcBef>
                <a:spcPts val="0"/>
              </a:spcBef>
              <a:buChar char="-"/>
            </a:pPr>
            <a:r>
              <a:rPr lang="en"/>
              <a:t>After drone was decided to be a core component, Oculus Rift was suggested.</a:t>
            </a:r>
          </a:p>
          <a:p>
            <a:pPr indent="-228600" lvl="0" marL="457200">
              <a:spcBef>
                <a:spcPts val="0"/>
              </a:spcBef>
              <a:buChar char="-"/>
            </a:pPr>
            <a:r>
              <a:rPr lang="en"/>
              <a:t>Immersive experience desired (Controller concept).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6235550" y="311275"/>
            <a:ext cx="1852800" cy="607800"/>
          </a:xfrm>
          <a:prstGeom prst="rect">
            <a:avLst/>
          </a:prstGeom>
        </p:spPr>
        <p:txBody>
          <a:bodyPr anchorCtr="0" anchor="t" bIns="91425" lIns="91425" rIns="91425" tIns="91425">
            <a:noAutofit/>
          </a:bodyPr>
          <a:lstStyle/>
          <a:p>
            <a:pPr>
              <a:spcBef>
                <a:spcPts val="0"/>
              </a:spcBef>
              <a:buNone/>
            </a:pPr>
            <a:r>
              <a:rPr lang="en"/>
              <a:t>Budget</a:t>
            </a:r>
          </a:p>
        </p:txBody>
      </p:sp>
      <p:graphicFrame>
        <p:nvGraphicFramePr>
          <p:cNvPr id="212" name="Shape 212"/>
          <p:cNvGraphicFramePr/>
          <p:nvPr/>
        </p:nvGraphicFramePr>
        <p:xfrm>
          <a:off x="122025" y="258725"/>
          <a:ext cx="3000000" cy="3000000"/>
        </p:xfrm>
        <a:graphic>
          <a:graphicData uri="http://schemas.openxmlformats.org/drawingml/2006/table">
            <a:tbl>
              <a:tblPr>
                <a:noFill/>
                <a:tableStyleId>{DDA5E1BF-C471-4F25-9AFA-0A5D79C78FB5}</a:tableStyleId>
              </a:tblPr>
              <a:tblGrid>
                <a:gridCol w="3209925"/>
                <a:gridCol w="2190750"/>
              </a:tblGrid>
              <a:tr h="12700">
                <a:tc>
                  <a:txBody>
                    <a:bodyPr>
                      <a:noAutofit/>
                    </a:bodyPr>
                    <a:lstStyle/>
                    <a:p>
                      <a:pPr lvl="0" rtl="0" algn="just">
                        <a:spcBef>
                          <a:spcPts val="0"/>
                        </a:spcBef>
                        <a:buNone/>
                      </a:pPr>
                      <a:r>
                        <a:rPr b="1" lang="en" sz="1200" u="sng">
                          <a:latin typeface="Times New Roman"/>
                          <a:ea typeface="Times New Roman"/>
                          <a:cs typeface="Times New Roman"/>
                          <a:sym typeface="Times New Roman"/>
                        </a:rPr>
                        <a:t>Parts</a:t>
                      </a:r>
                    </a:p>
                  </a:txBody>
                  <a:tcPr marT="63500" marB="63500" marR="63500" marL="63500"/>
                </a:tc>
                <a:tc>
                  <a:txBody>
                    <a:bodyPr>
                      <a:noAutofit/>
                    </a:bodyPr>
                    <a:lstStyle/>
                    <a:p>
                      <a:pPr lvl="0" rtl="0" algn="just">
                        <a:spcBef>
                          <a:spcPts val="0"/>
                        </a:spcBef>
                        <a:buNone/>
                      </a:pPr>
                      <a:r>
                        <a:rPr b="1" lang="en" sz="1200" u="sng">
                          <a:latin typeface="Times New Roman"/>
                          <a:ea typeface="Times New Roman"/>
                          <a:cs typeface="Times New Roman"/>
                          <a:sym typeface="Times New Roman"/>
                        </a:rPr>
                        <a:t>Prices</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Copter Components (Propellers, Hull, Motors)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Donated, Possible ~$100 upgrade</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Flight Controller</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$60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Gyroscope, Accelerometer, Sensors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$100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Oculus Rift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$250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Quadcopter Battery</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Raspberry Pi Battery</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RC transmitter/receiver</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MicroControllers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$100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Camera</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$25</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Wifi Transmitter/Receiver</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Wifi Range Extender</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$25</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PCB</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$50</a:t>
                      </a:r>
                    </a:p>
                  </a:txBody>
                  <a:tcPr marT="63500" marB="63500" marR="63500" marL="63500"/>
                </a:tc>
              </a:tr>
              <a:tr h="12700">
                <a:tc>
                  <a:txBody>
                    <a:bodyPr>
                      <a:noAutofit/>
                    </a:bodyPr>
                    <a:lstStyle/>
                    <a:p>
                      <a:pPr lvl="0" rtl="0" algn="just">
                        <a:spcBef>
                          <a:spcPts val="0"/>
                        </a:spcBef>
                        <a:buNone/>
                      </a:pPr>
                      <a:r>
                        <a:rPr b="1" lang="en" sz="1200" u="sng">
                          <a:latin typeface="Times New Roman"/>
                          <a:ea typeface="Times New Roman"/>
                          <a:cs typeface="Times New Roman"/>
                          <a:sym typeface="Times New Roman"/>
                        </a:rPr>
                        <a:t>Total</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~$850</a:t>
                      </a:r>
                    </a:p>
                  </a:txBody>
                  <a:tcPr marT="63500" marB="63500" marR="63500" marL="63500"/>
                </a:tc>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136600"/>
            <a:ext cx="8520599" cy="607800"/>
          </a:xfrm>
          <a:prstGeom prst="rect">
            <a:avLst/>
          </a:prstGeom>
        </p:spPr>
        <p:txBody>
          <a:bodyPr anchorCtr="0" anchor="t" bIns="91425" lIns="91425" rIns="91425" tIns="91425">
            <a:noAutofit/>
          </a:bodyPr>
          <a:lstStyle/>
          <a:p>
            <a:pPr>
              <a:spcBef>
                <a:spcPts val="0"/>
              </a:spcBef>
              <a:buNone/>
            </a:pPr>
            <a:r>
              <a:rPr lang="en"/>
              <a:t>Progress</a:t>
            </a:r>
          </a:p>
        </p:txBody>
      </p:sp>
      <p:pic>
        <p:nvPicPr>
          <p:cNvPr id="218" name="Shape 218"/>
          <p:cNvPicPr preferRelativeResize="0"/>
          <p:nvPr/>
        </p:nvPicPr>
        <p:blipFill>
          <a:blip r:embed="rId3">
            <a:alphaModFix/>
          </a:blip>
          <a:stretch>
            <a:fillRect/>
          </a:stretch>
        </p:blipFill>
        <p:spPr>
          <a:xfrm>
            <a:off x="311700" y="744400"/>
            <a:ext cx="8216166" cy="39118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Current Progress</a:t>
            </a:r>
          </a:p>
        </p:txBody>
      </p:sp>
      <p:pic>
        <p:nvPicPr>
          <p:cNvPr id="224" name="Shape 224"/>
          <p:cNvPicPr preferRelativeResize="0"/>
          <p:nvPr/>
        </p:nvPicPr>
        <p:blipFill>
          <a:blip r:embed="rId3">
            <a:alphaModFix/>
          </a:blip>
          <a:stretch>
            <a:fillRect/>
          </a:stretch>
        </p:blipFill>
        <p:spPr>
          <a:xfrm>
            <a:off x="137225" y="979725"/>
            <a:ext cx="6207124" cy="38380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10000"/>
            <a:ext cx="8520599" cy="607800"/>
          </a:xfrm>
          <a:prstGeom prst="rect">
            <a:avLst/>
          </a:prstGeom>
        </p:spPr>
        <p:txBody>
          <a:bodyPr anchorCtr="0" anchor="t" bIns="91425" lIns="91425" rIns="91425" tIns="91425">
            <a:noAutofit/>
          </a:bodyPr>
          <a:lstStyle/>
          <a:p>
            <a:pPr lvl="0" rtl="0">
              <a:spcBef>
                <a:spcPts val="0"/>
              </a:spcBef>
              <a:buNone/>
            </a:pPr>
            <a:r>
              <a:rPr lang="en"/>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Goals and Objectives</a:t>
            </a:r>
          </a:p>
        </p:txBody>
      </p:sp>
      <p:sp>
        <p:nvSpPr>
          <p:cNvPr id="97" name="Shape 97"/>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Three independent working components combined to one</a:t>
            </a:r>
          </a:p>
          <a:p>
            <a:pPr indent="-228600" lvl="0" marL="457200" rtl="0">
              <a:spcBef>
                <a:spcPts val="0"/>
              </a:spcBef>
              <a:buChar char="-"/>
            </a:pPr>
            <a:r>
              <a:rPr lang="en"/>
              <a:t>Create visual experience for user with Oculus</a:t>
            </a:r>
          </a:p>
          <a:p>
            <a:pPr indent="-228600" lvl="0" marL="457200" rtl="0">
              <a:spcBef>
                <a:spcPts val="0"/>
              </a:spcBef>
              <a:buChar char="-"/>
            </a:pPr>
            <a:r>
              <a:rPr lang="en"/>
              <a:t>Enhance capabilities and control of Quadcopter via controller</a:t>
            </a:r>
          </a:p>
          <a:p>
            <a:pPr indent="-228600" lvl="0" marL="457200" rtl="0">
              <a:spcBef>
                <a:spcPts val="0"/>
              </a:spcBef>
              <a:buChar char="-"/>
            </a:pPr>
            <a:r>
              <a:rPr lang="en"/>
              <a:t>Laser Tag ( Desired Add-On if time allows)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Issues/Design Constraints</a:t>
            </a:r>
          </a:p>
        </p:txBody>
      </p:sp>
      <p:sp>
        <p:nvSpPr>
          <p:cNvPr id="103" name="Shape 103"/>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Quadcopter payload</a:t>
            </a:r>
          </a:p>
          <a:p>
            <a:pPr indent="-228600" lvl="0" marL="457200" rtl="0">
              <a:spcBef>
                <a:spcPts val="0"/>
              </a:spcBef>
              <a:buChar char="-"/>
            </a:pPr>
            <a:r>
              <a:rPr lang="en"/>
              <a:t>Quadcopter battery life</a:t>
            </a:r>
          </a:p>
          <a:p>
            <a:pPr indent="-228600" lvl="0" marL="457200" rtl="0">
              <a:spcBef>
                <a:spcPts val="0"/>
              </a:spcBef>
              <a:buChar char="-"/>
            </a:pPr>
            <a:r>
              <a:rPr lang="en"/>
              <a:t>Digital to Analog conversion</a:t>
            </a:r>
          </a:p>
          <a:p>
            <a:pPr indent="-228600" lvl="0" marL="457200" rtl="0">
              <a:spcBef>
                <a:spcPts val="0"/>
              </a:spcBef>
              <a:buChar char="-"/>
            </a:pPr>
            <a:r>
              <a:rPr lang="en"/>
              <a:t>Movement constraints - User and Copter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Oculus Rift DK2</a:t>
            </a:r>
          </a:p>
        </p:txBody>
      </p:sp>
      <p:sp>
        <p:nvSpPr>
          <p:cNvPr id="109" name="Shape 109"/>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Accessible hardware for VR experience.</a:t>
            </a:r>
          </a:p>
          <a:p>
            <a:pPr indent="-228600" lvl="0" marL="457200" rtl="0">
              <a:spcBef>
                <a:spcPts val="0"/>
              </a:spcBef>
              <a:buChar char="-"/>
            </a:pPr>
            <a:r>
              <a:rPr lang="en"/>
              <a:t>Strong Developer support.</a:t>
            </a:r>
          </a:p>
          <a:p>
            <a:pPr indent="-228600" lvl="0" marL="457200" rtl="0">
              <a:spcBef>
                <a:spcPts val="0"/>
              </a:spcBef>
              <a:buChar char="-"/>
            </a:pPr>
            <a:r>
              <a:rPr lang="en"/>
              <a:t>Game Engine support and tools to </a:t>
            </a:r>
          </a:p>
          <a:p>
            <a:pPr indent="-228600" lvl="0" marL="457200">
              <a:spcBef>
                <a:spcPts val="0"/>
              </a:spcBef>
              <a:buChar char="-"/>
            </a:pPr>
            <a:r>
              <a:rPr lang="en"/>
              <a:t>Make implementation easier.</a:t>
            </a:r>
          </a:p>
        </p:txBody>
      </p:sp>
      <p:pic>
        <p:nvPicPr>
          <p:cNvPr id="110" name="Shape 110"/>
          <p:cNvPicPr preferRelativeResize="0"/>
          <p:nvPr/>
        </p:nvPicPr>
        <p:blipFill>
          <a:blip r:embed="rId3">
            <a:alphaModFix/>
          </a:blip>
          <a:stretch>
            <a:fillRect/>
          </a:stretch>
        </p:blipFill>
        <p:spPr>
          <a:xfrm>
            <a:off x="5183625" y="1152475"/>
            <a:ext cx="3648674" cy="34164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HPQ1 QuadCopter</a:t>
            </a:r>
          </a:p>
        </p:txBody>
      </p:sp>
      <p:sp>
        <p:nvSpPr>
          <p:cNvPr id="116" name="Shape 116"/>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Initial Prototyping was done with HPQ1 model.</a:t>
            </a:r>
          </a:p>
          <a:p>
            <a:pPr indent="-228600" lvl="0" marL="457200" rtl="0">
              <a:spcBef>
                <a:spcPts val="0"/>
              </a:spcBef>
              <a:buChar char="-"/>
            </a:pPr>
            <a:r>
              <a:rPr lang="en"/>
              <a:t>Advertised flight controller failsafes.</a:t>
            </a:r>
          </a:p>
          <a:p>
            <a:pPr indent="-228600" lvl="0" marL="457200" rtl="0">
              <a:spcBef>
                <a:spcPts val="0"/>
              </a:spcBef>
              <a:buChar char="-"/>
            </a:pPr>
            <a:r>
              <a:rPr lang="en"/>
              <a:t>Maximum battery life of 25 Minutes</a:t>
            </a:r>
          </a:p>
          <a:p>
            <a:pPr indent="-228600" lvl="0" marL="457200" rtl="0">
              <a:spcBef>
                <a:spcPts val="0"/>
              </a:spcBef>
              <a:buChar char="-"/>
            </a:pPr>
            <a:r>
              <a:rPr lang="en"/>
              <a:t>Maximum Payload of about 3 pounds.</a:t>
            </a:r>
          </a:p>
          <a:p>
            <a:pPr indent="-228600" lvl="0" marL="457200" rtl="0">
              <a:spcBef>
                <a:spcPts val="0"/>
              </a:spcBef>
              <a:buChar char="-"/>
            </a:pPr>
            <a:r>
              <a:rPr lang="en"/>
              <a:t>Quickly ran into some issues.</a:t>
            </a:r>
          </a:p>
        </p:txBody>
      </p:sp>
      <p:pic>
        <p:nvPicPr>
          <p:cNvPr id="117" name="Shape 117"/>
          <p:cNvPicPr preferRelativeResize="0"/>
          <p:nvPr/>
        </p:nvPicPr>
        <p:blipFill>
          <a:blip r:embed="rId3">
            <a:alphaModFix/>
          </a:blip>
          <a:stretch>
            <a:fillRect/>
          </a:stretch>
        </p:blipFill>
        <p:spPr>
          <a:xfrm>
            <a:off x="5016375" y="1949222"/>
            <a:ext cx="3279674" cy="2780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Raspberry Pi 2</a:t>
            </a:r>
          </a:p>
        </p:txBody>
      </p:sp>
      <p:sp>
        <p:nvSpPr>
          <p:cNvPr id="123" name="Shape 123"/>
          <p:cNvSpPr txBox="1"/>
          <p:nvPr>
            <p:ph idx="1" type="body"/>
          </p:nvPr>
        </p:nvSpPr>
        <p:spPr>
          <a:xfrm>
            <a:off x="311700" y="1132400"/>
            <a:ext cx="8520599" cy="3416400"/>
          </a:xfrm>
          <a:prstGeom prst="rect">
            <a:avLst/>
          </a:prstGeom>
        </p:spPr>
        <p:txBody>
          <a:bodyPr anchorCtr="0" anchor="t" bIns="91425" lIns="91425" rIns="91425" tIns="91425">
            <a:noAutofit/>
          </a:bodyPr>
          <a:lstStyle/>
          <a:p>
            <a:pPr indent="-228600" lvl="0" marL="457200" rtl="0">
              <a:spcBef>
                <a:spcPts val="0"/>
              </a:spcBef>
              <a:buChar char="-"/>
            </a:pPr>
            <a:r>
              <a:rPr lang="en"/>
              <a:t>Linux Environment</a:t>
            </a:r>
          </a:p>
          <a:p>
            <a:pPr indent="-228600" lvl="0" marL="457200" rtl="0">
              <a:spcBef>
                <a:spcPts val="0"/>
              </a:spcBef>
              <a:buChar char="-"/>
            </a:pPr>
            <a:r>
              <a:rPr lang="en"/>
              <a:t>Popularity and support</a:t>
            </a:r>
          </a:p>
          <a:p>
            <a:pPr indent="-228600" lvl="0" marL="457200" rtl="0">
              <a:spcBef>
                <a:spcPts val="0"/>
              </a:spcBef>
              <a:buChar char="-"/>
            </a:pPr>
            <a:r>
              <a:rPr lang="en"/>
              <a:t>Compact</a:t>
            </a:r>
          </a:p>
          <a:p>
            <a:pPr indent="-228600" lvl="0" marL="457200" rtl="0">
              <a:spcBef>
                <a:spcPts val="0"/>
              </a:spcBef>
              <a:buChar char="-"/>
            </a:pPr>
            <a:r>
              <a:rPr lang="en"/>
              <a:t>Compatible with GStreamer for video feed</a:t>
            </a:r>
          </a:p>
          <a:p>
            <a:pPr indent="-228600" lvl="0" marL="457200" rtl="0">
              <a:spcBef>
                <a:spcPts val="0"/>
              </a:spcBef>
              <a:buChar char="-"/>
            </a:pPr>
            <a:r>
              <a:rPr lang="en"/>
              <a:t>Copter Mounted Pi can be powered by 0.308 pound 4400mAh USB battery pack.</a:t>
            </a:r>
          </a:p>
          <a:p>
            <a:pPr lvl="0" rtl="0">
              <a:spcBef>
                <a:spcPts val="0"/>
              </a:spcBef>
              <a:buNone/>
            </a:pPr>
            <a:r>
              <a:t/>
            </a:r>
            <a:endParaRPr/>
          </a:p>
          <a:p>
            <a:pPr lvl="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Camera System</a:t>
            </a:r>
          </a:p>
        </p:txBody>
      </p:sp>
      <p:sp>
        <p:nvSpPr>
          <p:cNvPr id="129" name="Shape 129"/>
          <p:cNvSpPr txBox="1"/>
          <p:nvPr>
            <p:ph idx="1" type="body"/>
          </p:nvPr>
        </p:nvSpPr>
        <p:spPr>
          <a:xfrm>
            <a:off x="311700" y="1229875"/>
            <a:ext cx="8520599" cy="3339000"/>
          </a:xfrm>
          <a:prstGeom prst="rect">
            <a:avLst/>
          </a:prstGeom>
        </p:spPr>
        <p:txBody>
          <a:bodyPr anchorCtr="0" anchor="t" bIns="91425" lIns="91425" rIns="91425" tIns="91425">
            <a:noAutofit/>
          </a:bodyPr>
          <a:lstStyle/>
          <a:p>
            <a:pPr indent="-228600" lvl="0" marL="457200" rtl="0">
              <a:spcBef>
                <a:spcPts val="0"/>
              </a:spcBef>
              <a:buChar char="-"/>
            </a:pPr>
            <a:r>
              <a:rPr lang="en"/>
              <a:t>Centered around Raspberry Pi 2</a:t>
            </a:r>
          </a:p>
          <a:p>
            <a:pPr indent="-228600" lvl="0" marL="457200" rtl="0">
              <a:spcBef>
                <a:spcPts val="0"/>
              </a:spcBef>
              <a:buChar char="-"/>
            </a:pPr>
            <a:r>
              <a:rPr lang="en"/>
              <a:t>Fully compatible, lightweight.</a:t>
            </a:r>
          </a:p>
          <a:p>
            <a:pPr indent="-228600" lvl="0" marL="457200" rtl="0">
              <a:spcBef>
                <a:spcPts val="0"/>
              </a:spcBef>
              <a:buChar char="-"/>
            </a:pPr>
            <a:r>
              <a:rPr lang="en"/>
              <a:t>High resolution (1080p possible)</a:t>
            </a:r>
          </a:p>
          <a:p>
            <a:pPr indent="-228600" lvl="0" marL="457200" rtl="0">
              <a:spcBef>
                <a:spcPts val="0"/>
              </a:spcBef>
              <a:buChar char="-"/>
            </a:pPr>
            <a:r>
              <a:rPr lang="en"/>
              <a:t>Affordable</a:t>
            </a:r>
          </a:p>
        </p:txBody>
      </p:sp>
      <p:pic>
        <p:nvPicPr>
          <p:cNvPr id="130" name="Shape 130"/>
          <p:cNvPicPr preferRelativeResize="0"/>
          <p:nvPr/>
        </p:nvPicPr>
        <p:blipFill>
          <a:blip r:embed="rId3">
            <a:alphaModFix/>
          </a:blip>
          <a:stretch>
            <a:fillRect/>
          </a:stretch>
        </p:blipFill>
        <p:spPr>
          <a:xfrm>
            <a:off x="4751522" y="1510197"/>
            <a:ext cx="4080775" cy="30586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10000"/>
            <a:ext cx="8520599" cy="607800"/>
          </a:xfrm>
          <a:prstGeom prst="rect">
            <a:avLst/>
          </a:prstGeom>
        </p:spPr>
        <p:txBody>
          <a:bodyPr anchorCtr="0" anchor="t" bIns="91425" lIns="91425" rIns="91425" tIns="91425">
            <a:noAutofit/>
          </a:bodyPr>
          <a:lstStyle/>
          <a:p>
            <a:pPr>
              <a:spcBef>
                <a:spcPts val="0"/>
              </a:spcBef>
              <a:buNone/>
            </a:pPr>
            <a:r>
              <a:rPr lang="en"/>
              <a:t>Glove Microcontroller Prototyping</a:t>
            </a:r>
          </a:p>
        </p:txBody>
      </p:sp>
      <p:graphicFrame>
        <p:nvGraphicFramePr>
          <p:cNvPr id="136" name="Shape 136"/>
          <p:cNvGraphicFramePr/>
          <p:nvPr/>
        </p:nvGraphicFramePr>
        <p:xfrm>
          <a:off x="422500" y="1097800"/>
          <a:ext cx="3000000" cy="3000000"/>
        </p:xfrm>
        <a:graphic>
          <a:graphicData uri="http://schemas.openxmlformats.org/drawingml/2006/table">
            <a:tbl>
              <a:tblPr>
                <a:noFill/>
                <a:tableStyleId>{40D36C4A-5D56-4A9F-A5B1-8C183D85575A}</a:tableStyleId>
              </a:tblPr>
              <a:tblGrid>
                <a:gridCol w="1209675"/>
                <a:gridCol w="1295400"/>
                <a:gridCol w="1381125"/>
                <a:gridCol w="2057400"/>
              </a:tblGrid>
              <a:tr h="12700">
                <a:tc>
                  <a:txBody>
                    <a:bodyPr>
                      <a:noAutofit/>
                    </a:bodyPr>
                    <a:lstStyle/>
                    <a:p>
                      <a:pPr lvl="0" rtl="0" algn="just">
                        <a:spcBef>
                          <a:spcPts val="0"/>
                        </a:spcBef>
                        <a:buNone/>
                      </a:pPr>
                      <a:r>
                        <a:t/>
                      </a:r>
                      <a:endParaRPr b="1" sz="1200">
                        <a:latin typeface="Times New Roman"/>
                        <a:ea typeface="Times New Roman"/>
                        <a:cs typeface="Times New Roman"/>
                        <a:sym typeface="Times New Roman"/>
                      </a:endParaRPr>
                    </a:p>
                  </a:txBody>
                  <a:tcPr marT="63500" marB="63500" marR="63500" marL="63500"/>
                </a:tc>
                <a:tc>
                  <a:txBody>
                    <a:bodyPr>
                      <a:noAutofit/>
                    </a:bodyPr>
                    <a:lstStyle/>
                    <a:p>
                      <a:pPr lvl="0" rtl="0" algn="just">
                        <a:spcBef>
                          <a:spcPts val="0"/>
                        </a:spcBef>
                        <a:buNone/>
                      </a:pPr>
                      <a:r>
                        <a:rPr b="1" lang="en" sz="1200">
                          <a:latin typeface="Times New Roman"/>
                          <a:ea typeface="Times New Roman"/>
                          <a:cs typeface="Times New Roman"/>
                          <a:sym typeface="Times New Roman"/>
                        </a:rPr>
                        <a:t>TI Launchpad</a:t>
                      </a:r>
                    </a:p>
                  </a:txBody>
                  <a:tcPr marT="63500" marB="63500" marR="63500" marL="63500"/>
                </a:tc>
                <a:tc>
                  <a:txBody>
                    <a:bodyPr>
                      <a:noAutofit/>
                    </a:bodyPr>
                    <a:lstStyle/>
                    <a:p>
                      <a:pPr lvl="0" rtl="0" algn="just">
                        <a:spcBef>
                          <a:spcPts val="0"/>
                        </a:spcBef>
                        <a:buNone/>
                      </a:pPr>
                      <a:r>
                        <a:rPr b="1" lang="en" sz="1200">
                          <a:latin typeface="Times New Roman"/>
                          <a:ea typeface="Times New Roman"/>
                          <a:cs typeface="Times New Roman"/>
                          <a:sym typeface="Times New Roman"/>
                        </a:rPr>
                        <a:t>Arduino Uno</a:t>
                      </a:r>
                    </a:p>
                  </a:txBody>
                  <a:tcPr marT="63500" marB="63500" marR="63500" marL="63500">
                    <a:solidFill>
                      <a:srgbClr val="2DA834"/>
                    </a:solidFill>
                  </a:tcPr>
                </a:tc>
                <a:tc>
                  <a:txBody>
                    <a:bodyPr>
                      <a:noAutofit/>
                    </a:bodyPr>
                    <a:lstStyle/>
                    <a:p>
                      <a:pPr lvl="0" rtl="0" algn="just">
                        <a:spcBef>
                          <a:spcPts val="0"/>
                        </a:spcBef>
                        <a:buNone/>
                      </a:pPr>
                      <a:r>
                        <a:rPr b="1" lang="en" sz="1200">
                          <a:latin typeface="Times New Roman"/>
                          <a:ea typeface="Times New Roman"/>
                          <a:cs typeface="Times New Roman"/>
                          <a:sym typeface="Times New Roman"/>
                        </a:rPr>
                        <a:t>Propeller Education Kit - 40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Microcontroller</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TI M430G2553</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ATMega328</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P8X32A-D40</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Data Bus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16 bit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8 bit</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32 bit</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Speed</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16 MHz</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16MHz</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80 MHz</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Storage</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16KB</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32 KB</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32.7 KB</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RAM</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512 B</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 KB</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32.7 KB</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Digital I/O</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8 channels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14 channels</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32 channels</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Analog I/O</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8 channels</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6 channels</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0 channels</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Kit cost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$4.30 @ TI.com</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$24.95 @ Adafruit</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$129.99 @ Parallax</a:t>
                      </a:r>
                    </a:p>
                  </a:txBody>
                  <a:tcPr marT="63500" marB="63500" marR="63500" marL="63500"/>
                </a:tc>
              </a:tr>
              <a:tr h="12700">
                <a:tc>
                  <a:txBody>
                    <a:bodyPr>
                      <a:noAutofit/>
                    </a:bodyPr>
                    <a:lstStyle/>
                    <a:p>
                      <a:pPr lvl="0" rtl="0" algn="just">
                        <a:spcBef>
                          <a:spcPts val="0"/>
                        </a:spcBef>
                        <a:buNone/>
                      </a:pPr>
                      <a:r>
                        <a:rPr lang="en" sz="1200">
                          <a:latin typeface="Times New Roman"/>
                          <a:ea typeface="Times New Roman"/>
                          <a:cs typeface="Times New Roman"/>
                          <a:sym typeface="Times New Roman"/>
                        </a:rPr>
                        <a:t>MPU cost</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$1.90/1 chip</a:t>
                      </a:r>
                    </a:p>
                  </a:txBody>
                  <a:tcPr marT="63500" marB="63500" marR="63500" marL="63500"/>
                </a:tc>
                <a:tc>
                  <a:txBody>
                    <a:bodyPr>
                      <a:noAutofit/>
                    </a:bodyPr>
                    <a:lstStyle/>
                    <a:p>
                      <a:pPr lvl="0" rtl="0" algn="just">
                        <a:spcBef>
                          <a:spcPts val="0"/>
                        </a:spcBef>
                        <a:buNone/>
                      </a:pPr>
                      <a:r>
                        <a:rPr lang="en" sz="1200">
                          <a:latin typeface="Times New Roman"/>
                          <a:ea typeface="Times New Roman"/>
                          <a:cs typeface="Times New Roman"/>
                          <a:sym typeface="Times New Roman"/>
                        </a:rPr>
                        <a:t>$1.86/1 chip</a:t>
                      </a:r>
                    </a:p>
                  </a:txBody>
                  <a:tcPr marT="63500" marB="63500" marR="63500" marL="63500">
                    <a:solidFill>
                      <a:srgbClr val="2DA834"/>
                    </a:solidFill>
                  </a:tcPr>
                </a:tc>
                <a:tc>
                  <a:txBody>
                    <a:bodyPr>
                      <a:noAutofit/>
                    </a:bodyPr>
                    <a:lstStyle/>
                    <a:p>
                      <a:pPr lvl="0" rtl="0" algn="just">
                        <a:spcBef>
                          <a:spcPts val="0"/>
                        </a:spcBef>
                        <a:buNone/>
                      </a:pPr>
                      <a:r>
                        <a:rPr lang="en" sz="1200">
                          <a:latin typeface="Times New Roman"/>
                          <a:ea typeface="Times New Roman"/>
                          <a:cs typeface="Times New Roman"/>
                          <a:sym typeface="Times New Roman"/>
                        </a:rPr>
                        <a:t>$7.99/1 chip</a:t>
                      </a:r>
                    </a:p>
                  </a:txBody>
                  <a:tcPr marT="63500" marB="63500" marR="63500" marL="63500"/>
                </a:tc>
              </a:tr>
            </a:tbl>
          </a:graphicData>
        </a:graphic>
      </p:graphicFrame>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