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0"/>
  </p:notesMasterIdLst>
  <p:sldIdLst>
    <p:sldId id="256" r:id="rId2"/>
    <p:sldId id="257" r:id="rId3"/>
    <p:sldId id="258" r:id="rId4"/>
    <p:sldId id="259" r:id="rId5"/>
    <p:sldId id="260" r:id="rId6"/>
    <p:sldId id="328" r:id="rId7"/>
    <p:sldId id="329" r:id="rId8"/>
    <p:sldId id="304" r:id="rId9"/>
    <p:sldId id="261" r:id="rId10"/>
    <p:sldId id="271" r:id="rId11"/>
    <p:sldId id="330" r:id="rId12"/>
    <p:sldId id="331" r:id="rId13"/>
    <p:sldId id="291" r:id="rId14"/>
    <p:sldId id="265" r:id="rId15"/>
    <p:sldId id="290" r:id="rId16"/>
    <p:sldId id="312" r:id="rId17"/>
    <p:sldId id="313" r:id="rId18"/>
    <p:sldId id="324" r:id="rId19"/>
    <p:sldId id="314" r:id="rId20"/>
    <p:sldId id="315" r:id="rId21"/>
    <p:sldId id="316" r:id="rId22"/>
    <p:sldId id="318" r:id="rId23"/>
    <p:sldId id="317" r:id="rId24"/>
    <p:sldId id="319" r:id="rId25"/>
    <p:sldId id="323" r:id="rId26"/>
    <p:sldId id="320" r:id="rId27"/>
    <p:sldId id="322" r:id="rId28"/>
    <p:sldId id="325" r:id="rId29"/>
    <p:sldId id="295" r:id="rId30"/>
    <p:sldId id="268" r:id="rId31"/>
    <p:sldId id="332" r:id="rId32"/>
    <p:sldId id="334" r:id="rId33"/>
    <p:sldId id="335" r:id="rId34"/>
    <p:sldId id="263" r:id="rId35"/>
    <p:sldId id="336" r:id="rId36"/>
    <p:sldId id="277" r:id="rId37"/>
    <p:sldId id="278" r:id="rId38"/>
    <p:sldId id="274" r:id="rId39"/>
    <p:sldId id="280" r:id="rId40"/>
    <p:sldId id="326" r:id="rId41"/>
    <p:sldId id="310" r:id="rId42"/>
    <p:sldId id="279" r:id="rId43"/>
    <p:sldId id="282" r:id="rId44"/>
    <p:sldId id="285" r:id="rId45"/>
    <p:sldId id="311" r:id="rId46"/>
    <p:sldId id="284" r:id="rId47"/>
    <p:sldId id="286" r:id="rId48"/>
    <p:sldId id="306" r:id="rId49"/>
    <p:sldId id="288" r:id="rId50"/>
    <p:sldId id="337" r:id="rId51"/>
    <p:sldId id="338" r:id="rId52"/>
    <p:sldId id="339" r:id="rId53"/>
    <p:sldId id="340" r:id="rId54"/>
    <p:sldId id="341" r:id="rId55"/>
    <p:sldId id="342" r:id="rId56"/>
    <p:sldId id="343" r:id="rId57"/>
    <p:sldId id="344" r:id="rId58"/>
    <p:sldId id="34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9" autoAdjust="0"/>
  </p:normalViewPr>
  <p:slideViewPr>
    <p:cSldViewPr>
      <p:cViewPr varScale="1">
        <p:scale>
          <a:sx n="63" d="100"/>
          <a:sy n="63" d="100"/>
        </p:scale>
        <p:origin x="-108"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24970361016193748"/>
          <c:y val="3.1250000000000014E-2"/>
          <c:w val="0.67328774692637161"/>
          <c:h val="0.86744361056430686"/>
        </c:manualLayout>
      </c:layout>
      <c:bar3DChart>
        <c:barDir val="bar"/>
        <c:grouping val="stacked"/>
        <c:ser>
          <c:idx val="0"/>
          <c:order val="0"/>
          <c:tx>
            <c:strRef>
              <c:f>Sheet1!$B$1</c:f>
              <c:strCache>
                <c:ptCount val="1"/>
                <c:pt idx="0">
                  <c:v>Research</c:v>
                </c:pt>
              </c:strCache>
            </c:strRef>
          </c:tx>
          <c:spPr>
            <a:gradFill rotWithShape="1">
              <a:gsLst>
                <a:gs pos="0">
                  <a:schemeClr val="accent1">
                    <a:tint val="92000"/>
                    <a:satMod val="170000"/>
                  </a:schemeClr>
                </a:gs>
                <a:gs pos="15000">
                  <a:schemeClr val="accent1">
                    <a:tint val="92000"/>
                    <a:shade val="99000"/>
                    <a:satMod val="170000"/>
                  </a:schemeClr>
                </a:gs>
                <a:gs pos="62000">
                  <a:schemeClr val="accent1">
                    <a:tint val="96000"/>
                    <a:shade val="80000"/>
                    <a:satMod val="170000"/>
                  </a:schemeClr>
                </a:gs>
                <a:gs pos="97000">
                  <a:schemeClr val="accent1">
                    <a:tint val="98000"/>
                    <a:shade val="63000"/>
                    <a:satMod val="170000"/>
                  </a:schemeClr>
                </a:gs>
                <a:gs pos="100000">
                  <a:schemeClr val="accent1">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Sheet1!$B$2:$B$10</c:f>
              <c:numCache>
                <c:formatCode>General</c:formatCode>
                <c:ptCount val="9"/>
                <c:pt idx="7">
                  <c:v>90</c:v>
                </c:pt>
              </c:numCache>
            </c:numRef>
          </c:val>
        </c:ser>
        <c:ser>
          <c:idx val="1"/>
          <c:order val="1"/>
          <c:tx>
            <c:strRef>
              <c:f>Sheet1!$C$1</c:f>
              <c:strCache>
                <c:ptCount val="1"/>
                <c:pt idx="0">
                  <c:v>Parts Acquisition</c:v>
                </c:pt>
              </c:strCache>
            </c:strRef>
          </c:tx>
          <c:spPr>
            <a:gradFill rotWithShape="1">
              <a:gsLst>
                <a:gs pos="0">
                  <a:schemeClr val="accent2">
                    <a:tint val="92000"/>
                    <a:satMod val="170000"/>
                  </a:schemeClr>
                </a:gs>
                <a:gs pos="15000">
                  <a:schemeClr val="accent2">
                    <a:tint val="92000"/>
                    <a:shade val="99000"/>
                    <a:satMod val="170000"/>
                  </a:schemeClr>
                </a:gs>
                <a:gs pos="62000">
                  <a:schemeClr val="accent2">
                    <a:tint val="96000"/>
                    <a:shade val="80000"/>
                    <a:satMod val="170000"/>
                  </a:schemeClr>
                </a:gs>
                <a:gs pos="97000">
                  <a:schemeClr val="accent2">
                    <a:tint val="98000"/>
                    <a:shade val="63000"/>
                    <a:satMod val="170000"/>
                  </a:schemeClr>
                </a:gs>
                <a:gs pos="100000">
                  <a:schemeClr val="accent2">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Sheet1!$C$2:$C$10</c:f>
              <c:numCache>
                <c:formatCode>General</c:formatCode>
                <c:ptCount val="9"/>
                <c:pt idx="6">
                  <c:v>95</c:v>
                </c:pt>
              </c:numCache>
            </c:numRef>
          </c:val>
        </c:ser>
        <c:ser>
          <c:idx val="2"/>
          <c:order val="2"/>
          <c:tx>
            <c:strRef>
              <c:f>Sheet1!$D$1</c:f>
              <c:strCache>
                <c:ptCount val="1"/>
                <c:pt idx="0">
                  <c:v>System Level Integration</c:v>
                </c:pt>
              </c:strCache>
            </c:strRef>
          </c:tx>
          <c:spPr>
            <a:gradFill rotWithShape="1">
              <a:gsLst>
                <a:gs pos="0">
                  <a:schemeClr val="accent3">
                    <a:tint val="92000"/>
                    <a:satMod val="170000"/>
                  </a:schemeClr>
                </a:gs>
                <a:gs pos="15000">
                  <a:schemeClr val="accent3">
                    <a:tint val="92000"/>
                    <a:shade val="99000"/>
                    <a:satMod val="170000"/>
                  </a:schemeClr>
                </a:gs>
                <a:gs pos="62000">
                  <a:schemeClr val="accent3">
                    <a:tint val="96000"/>
                    <a:shade val="80000"/>
                    <a:satMod val="170000"/>
                  </a:schemeClr>
                </a:gs>
                <a:gs pos="97000">
                  <a:schemeClr val="accent3">
                    <a:tint val="98000"/>
                    <a:shade val="63000"/>
                    <a:satMod val="170000"/>
                  </a:schemeClr>
                </a:gs>
                <a:gs pos="100000">
                  <a:schemeClr val="accent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Sheet1!$D$2:$D$10</c:f>
              <c:numCache>
                <c:formatCode>General</c:formatCode>
                <c:ptCount val="9"/>
                <c:pt idx="5">
                  <c:v>95</c:v>
                </c:pt>
              </c:numCache>
            </c:numRef>
          </c:val>
        </c:ser>
        <c:ser>
          <c:idx val="3"/>
          <c:order val="3"/>
          <c:tx>
            <c:strRef>
              <c:f>Sheet1!$E$1</c:f>
              <c:strCache>
                <c:ptCount val="1"/>
                <c:pt idx="0">
                  <c:v>Design</c:v>
                </c:pt>
              </c:strCache>
            </c:strRef>
          </c:tx>
          <c:spPr>
            <a:gradFill rotWithShape="1">
              <a:gsLst>
                <a:gs pos="0">
                  <a:schemeClr val="accent4">
                    <a:tint val="92000"/>
                    <a:satMod val="170000"/>
                  </a:schemeClr>
                </a:gs>
                <a:gs pos="15000">
                  <a:schemeClr val="accent4">
                    <a:tint val="92000"/>
                    <a:shade val="99000"/>
                    <a:satMod val="170000"/>
                  </a:schemeClr>
                </a:gs>
                <a:gs pos="62000">
                  <a:schemeClr val="accent4">
                    <a:tint val="96000"/>
                    <a:shade val="80000"/>
                    <a:satMod val="170000"/>
                  </a:schemeClr>
                </a:gs>
                <a:gs pos="97000">
                  <a:schemeClr val="accent4">
                    <a:tint val="98000"/>
                    <a:shade val="63000"/>
                    <a:satMod val="170000"/>
                  </a:schemeClr>
                </a:gs>
                <a:gs pos="100000">
                  <a:schemeClr val="accent4">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Sheet1!$E$2:$E$10</c:f>
              <c:numCache>
                <c:formatCode>General</c:formatCode>
                <c:ptCount val="9"/>
                <c:pt idx="4">
                  <c:v>95</c:v>
                </c:pt>
              </c:numCache>
            </c:numRef>
          </c:val>
        </c:ser>
        <c:ser>
          <c:idx val="4"/>
          <c:order val="4"/>
          <c:tx>
            <c:strRef>
              <c:f>Sheet1!$F$1</c:f>
              <c:strCache>
                <c:ptCount val="1"/>
                <c:pt idx="0">
                  <c:v>Prototyping</c:v>
                </c:pt>
              </c:strCache>
            </c:strRef>
          </c:tx>
          <c:spPr>
            <a:gradFill rotWithShape="1">
              <a:gsLst>
                <a:gs pos="0">
                  <a:schemeClr val="accent5">
                    <a:tint val="92000"/>
                    <a:satMod val="170000"/>
                  </a:schemeClr>
                </a:gs>
                <a:gs pos="15000">
                  <a:schemeClr val="accent5">
                    <a:tint val="92000"/>
                    <a:shade val="99000"/>
                    <a:satMod val="170000"/>
                  </a:schemeClr>
                </a:gs>
                <a:gs pos="62000">
                  <a:schemeClr val="accent5">
                    <a:tint val="96000"/>
                    <a:shade val="80000"/>
                    <a:satMod val="170000"/>
                  </a:schemeClr>
                </a:gs>
                <a:gs pos="97000">
                  <a:schemeClr val="accent5">
                    <a:tint val="98000"/>
                    <a:shade val="63000"/>
                    <a:satMod val="170000"/>
                  </a:schemeClr>
                </a:gs>
                <a:gs pos="100000">
                  <a:schemeClr val="accent5">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Sheet1!$F$2:$F$10</c:f>
              <c:numCache>
                <c:formatCode>General</c:formatCode>
                <c:ptCount val="9"/>
                <c:pt idx="3">
                  <c:v>100</c:v>
                </c:pt>
              </c:numCache>
            </c:numRef>
          </c:val>
        </c:ser>
        <c:ser>
          <c:idx val="5"/>
          <c:order val="5"/>
          <c:tx>
            <c:strRef>
              <c:f>Sheet1!$G$1</c:f>
              <c:strCache>
                <c:ptCount val="1"/>
                <c:pt idx="0">
                  <c:v>PCB Schematics</c:v>
                </c:pt>
              </c:strCache>
            </c:strRef>
          </c:tx>
          <c:spPr>
            <a:gradFill rotWithShape="1">
              <a:gsLst>
                <a:gs pos="0">
                  <a:schemeClr val="accent6">
                    <a:tint val="92000"/>
                    <a:satMod val="170000"/>
                  </a:schemeClr>
                </a:gs>
                <a:gs pos="15000">
                  <a:schemeClr val="accent6">
                    <a:tint val="92000"/>
                    <a:shade val="99000"/>
                    <a:satMod val="170000"/>
                  </a:schemeClr>
                </a:gs>
                <a:gs pos="62000">
                  <a:schemeClr val="accent6">
                    <a:tint val="96000"/>
                    <a:shade val="80000"/>
                    <a:satMod val="170000"/>
                  </a:schemeClr>
                </a:gs>
                <a:gs pos="97000">
                  <a:schemeClr val="accent6">
                    <a:tint val="98000"/>
                    <a:shade val="63000"/>
                    <a:satMod val="170000"/>
                  </a:schemeClr>
                </a:gs>
                <a:gs pos="100000">
                  <a:schemeClr val="accent6">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Sheet1!$G$2:$G$10</c:f>
              <c:numCache>
                <c:formatCode>General</c:formatCode>
                <c:ptCount val="9"/>
                <c:pt idx="2">
                  <c:v>100</c:v>
                </c:pt>
              </c:numCache>
            </c:numRef>
          </c:val>
        </c:ser>
        <c:ser>
          <c:idx val="6"/>
          <c:order val="6"/>
          <c:tx>
            <c:strRef>
              <c:f>Sheet1!$H$1</c:f>
              <c:strCache>
                <c:ptCount val="1"/>
                <c:pt idx="0">
                  <c:v>PCB Routing and Tracing</c:v>
                </c:pt>
              </c:strCache>
            </c:strRef>
          </c:tx>
          <c:spPr>
            <a:gradFill rotWithShape="1">
              <a:gsLst>
                <a:gs pos="0">
                  <a:schemeClr val="accent1">
                    <a:lumMod val="60000"/>
                    <a:tint val="92000"/>
                    <a:satMod val="170000"/>
                  </a:schemeClr>
                </a:gs>
                <a:gs pos="15000">
                  <a:schemeClr val="accent1">
                    <a:lumMod val="60000"/>
                    <a:tint val="92000"/>
                    <a:shade val="99000"/>
                    <a:satMod val="170000"/>
                  </a:schemeClr>
                </a:gs>
                <a:gs pos="62000">
                  <a:schemeClr val="accent1">
                    <a:lumMod val="60000"/>
                    <a:tint val="96000"/>
                    <a:shade val="80000"/>
                    <a:satMod val="170000"/>
                  </a:schemeClr>
                </a:gs>
                <a:gs pos="97000">
                  <a:schemeClr val="accent1">
                    <a:lumMod val="60000"/>
                    <a:tint val="98000"/>
                    <a:shade val="63000"/>
                    <a:satMod val="170000"/>
                  </a:schemeClr>
                </a:gs>
                <a:gs pos="100000">
                  <a:schemeClr val="accent1">
                    <a:lumMod val="6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Sheet1!$H$2:$H$10</c:f>
              <c:numCache>
                <c:formatCode>General</c:formatCode>
                <c:ptCount val="9"/>
                <c:pt idx="1">
                  <c:v>90</c:v>
                </c:pt>
              </c:numCache>
            </c:numRef>
          </c:val>
        </c:ser>
        <c:ser>
          <c:idx val="7"/>
          <c:order val="7"/>
          <c:tx>
            <c:strRef>
              <c:f>Sheet1!$I$1</c:f>
              <c:strCache>
                <c:ptCount val="1"/>
                <c:pt idx="0">
                  <c:v>Testing</c:v>
                </c:pt>
              </c:strCache>
            </c:strRef>
          </c:tx>
          <c:spPr>
            <a:gradFill rotWithShape="1">
              <a:gsLst>
                <a:gs pos="0">
                  <a:schemeClr val="accent2">
                    <a:lumMod val="60000"/>
                    <a:tint val="92000"/>
                    <a:satMod val="170000"/>
                  </a:schemeClr>
                </a:gs>
                <a:gs pos="15000">
                  <a:schemeClr val="accent2">
                    <a:lumMod val="60000"/>
                    <a:tint val="92000"/>
                    <a:shade val="99000"/>
                    <a:satMod val="170000"/>
                  </a:schemeClr>
                </a:gs>
                <a:gs pos="62000">
                  <a:schemeClr val="accent2">
                    <a:lumMod val="60000"/>
                    <a:tint val="96000"/>
                    <a:shade val="80000"/>
                    <a:satMod val="170000"/>
                  </a:schemeClr>
                </a:gs>
                <a:gs pos="97000">
                  <a:schemeClr val="accent2">
                    <a:lumMod val="60000"/>
                    <a:tint val="98000"/>
                    <a:shade val="63000"/>
                    <a:satMod val="170000"/>
                  </a:schemeClr>
                </a:gs>
                <a:gs pos="100000">
                  <a:schemeClr val="accent2">
                    <a:lumMod val="6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Sheet1!$I$2:$I$10</c:f>
              <c:numCache>
                <c:formatCode>General</c:formatCode>
                <c:ptCount val="9"/>
                <c:pt idx="0">
                  <c:v>85</c:v>
                </c:pt>
              </c:numCache>
            </c:numRef>
          </c:val>
        </c:ser>
        <c:ser>
          <c:idx val="8"/>
          <c:order val="8"/>
          <c:tx>
            <c:strRef>
              <c:f>Sheet1!$J$1</c:f>
              <c:strCache>
                <c:ptCount val="1"/>
                <c:pt idx="0">
                  <c:v>TOTAL</c:v>
                </c:pt>
              </c:strCache>
            </c:strRef>
          </c:tx>
          <c:spPr>
            <a:gradFill rotWithShape="1">
              <a:gsLst>
                <a:gs pos="0">
                  <a:schemeClr val="accent3">
                    <a:lumMod val="60000"/>
                    <a:tint val="92000"/>
                    <a:satMod val="170000"/>
                  </a:schemeClr>
                </a:gs>
                <a:gs pos="15000">
                  <a:schemeClr val="accent3">
                    <a:lumMod val="60000"/>
                    <a:tint val="92000"/>
                    <a:shade val="99000"/>
                    <a:satMod val="170000"/>
                  </a:schemeClr>
                </a:gs>
                <a:gs pos="62000">
                  <a:schemeClr val="accent3">
                    <a:lumMod val="60000"/>
                    <a:tint val="96000"/>
                    <a:shade val="80000"/>
                    <a:satMod val="170000"/>
                  </a:schemeClr>
                </a:gs>
                <a:gs pos="97000">
                  <a:schemeClr val="accent3">
                    <a:lumMod val="60000"/>
                    <a:tint val="98000"/>
                    <a:shade val="63000"/>
                    <a:satMod val="170000"/>
                  </a:schemeClr>
                </a:gs>
                <a:gs pos="100000">
                  <a:schemeClr val="accent3">
                    <a:lumMod val="6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cat>
            <c:strRef>
              <c:f>Sheet1!$A$2:$A$10</c:f>
              <c:strCache>
                <c:ptCount val="9"/>
                <c:pt idx="0">
                  <c:v>Testing</c:v>
                </c:pt>
                <c:pt idx="1">
                  <c:v>PCB Routing and Tracing</c:v>
                </c:pt>
                <c:pt idx="2">
                  <c:v>PCB Schematics</c:v>
                </c:pt>
                <c:pt idx="3">
                  <c:v>Prototyping</c:v>
                </c:pt>
                <c:pt idx="4">
                  <c:v>Design</c:v>
                </c:pt>
                <c:pt idx="5">
                  <c:v>System Level Integration</c:v>
                </c:pt>
                <c:pt idx="6">
                  <c:v>Parts Acquisition</c:v>
                </c:pt>
                <c:pt idx="7">
                  <c:v>Research</c:v>
                </c:pt>
                <c:pt idx="8">
                  <c:v>TOTAL</c:v>
                </c:pt>
              </c:strCache>
            </c:strRef>
          </c:cat>
          <c:val>
            <c:numRef>
              <c:f>Sheet1!$J$2:$J$10</c:f>
              <c:numCache>
                <c:formatCode>General</c:formatCode>
                <c:ptCount val="9"/>
                <c:pt idx="8">
                  <c:v>91</c:v>
                </c:pt>
              </c:numCache>
            </c:numRef>
          </c:val>
        </c:ser>
        <c:shape val="cylinder"/>
        <c:axId val="154489216"/>
        <c:axId val="154490752"/>
        <c:axId val="0"/>
      </c:bar3DChart>
      <c:catAx>
        <c:axId val="154489216"/>
        <c:scaling>
          <c:orientation val="minMax"/>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4490752"/>
        <c:crosses val="autoZero"/>
        <c:auto val="1"/>
        <c:lblAlgn val="ctr"/>
        <c:lblOffset val="100"/>
      </c:catAx>
      <c:valAx>
        <c:axId val="154490752"/>
        <c:scaling>
          <c:orientation val="minMax"/>
        </c:scaling>
        <c:axPos val="b"/>
        <c:majorGridlines>
          <c:spPr>
            <a:ln w="9525" cap="flat" cmpd="sng" algn="ctr">
              <a:solidFill>
                <a:schemeClr val="dk1">
                  <a:lumMod val="50000"/>
                  <a:lumOff val="5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4489216"/>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D0FE4-D9C7-4571-8F6F-801996DA53D2}" type="datetimeFigureOut">
              <a:rPr lang="en-US" smtClean="0"/>
              <a:pPr/>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E848E-A386-4509-9003-EDCD3767FA50}" type="slidenum">
              <a:rPr lang="en-US" smtClean="0"/>
              <a:pPr/>
              <a:t>‹#›</a:t>
            </a:fld>
            <a:endParaRPr lang="en-US"/>
          </a:p>
        </p:txBody>
      </p:sp>
    </p:spTree>
    <p:extLst>
      <p:ext uri="{BB962C8B-B14F-4D97-AF65-F5344CB8AC3E}">
        <p14:creationId xmlns:p14="http://schemas.microsoft.com/office/powerpoint/2010/main" xmlns="" val="14473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E848E-A386-4509-9003-EDCD3767FA50}"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459B91C-3F77-4B97-80E6-E5E5B015F88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59B91C-3F77-4B97-80E6-E5E5B015F8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59B91C-3F77-4B97-80E6-E5E5B015F8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59B91C-3F77-4B97-80E6-E5E5B015F8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59B91C-3F77-4B97-80E6-E5E5B015F88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59B91C-3F77-4B97-80E6-E5E5B015F8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459B91C-3F77-4B97-80E6-E5E5B015F8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459B91C-3F77-4B97-80E6-E5E5B015F8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459B91C-3F77-4B97-80E6-E5E5B015F88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59B91C-3F77-4B97-80E6-E5E5B015F8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4896B02-39FF-4F2E-8C4E-68007912F88B}" type="datetimeFigureOut">
              <a:rPr lang="en-US" smtClean="0"/>
              <a:pPr/>
              <a:t>11/19/2014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59B91C-3F77-4B97-80E6-E5E5B015F88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4896B02-39FF-4F2E-8C4E-68007912F88B}" type="datetimeFigureOut">
              <a:rPr lang="en-US" smtClean="0"/>
              <a:pPr/>
              <a:t>11/19/2014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459B91C-3F77-4B97-80E6-E5E5B015F88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6360" y="2490216"/>
            <a:ext cx="7406640" cy="1167384"/>
          </a:xfrm>
        </p:spPr>
        <p:txBody>
          <a:bodyPr>
            <a:normAutofit/>
          </a:bodyPr>
          <a:lstStyle/>
          <a:p>
            <a:r>
              <a:rPr lang="en-US" sz="5000" dirty="0" smtClean="0"/>
              <a:t>SR3D</a:t>
            </a:r>
            <a:endParaRPr lang="en-US" sz="5000" dirty="0"/>
          </a:p>
        </p:txBody>
      </p:sp>
      <p:sp>
        <p:nvSpPr>
          <p:cNvPr id="3" name="Subtitle 2"/>
          <p:cNvSpPr>
            <a:spLocks noGrp="1"/>
          </p:cNvSpPr>
          <p:nvPr>
            <p:ph type="subTitle" idx="1"/>
          </p:nvPr>
        </p:nvSpPr>
        <p:spPr>
          <a:xfrm>
            <a:off x="1356360" y="3657600"/>
            <a:ext cx="7406640" cy="1752600"/>
          </a:xfrm>
        </p:spPr>
        <p:txBody>
          <a:bodyPr/>
          <a:lstStyle/>
          <a:p>
            <a:r>
              <a:rPr lang="en-US" sz="2400" dirty="0" smtClean="0"/>
              <a:t>Short Range 3D Scanner</a:t>
            </a:r>
            <a:endParaRPr lang="en-US" sz="2400" dirty="0"/>
          </a:p>
        </p:txBody>
      </p:sp>
      <p:sp>
        <p:nvSpPr>
          <p:cNvPr id="4" name="TextBox 3"/>
          <p:cNvSpPr txBox="1"/>
          <p:nvPr/>
        </p:nvSpPr>
        <p:spPr>
          <a:xfrm>
            <a:off x="5486400" y="4572000"/>
            <a:ext cx="3048000" cy="1323439"/>
          </a:xfrm>
          <a:prstGeom prst="rect">
            <a:avLst/>
          </a:prstGeom>
          <a:noFill/>
        </p:spPr>
        <p:txBody>
          <a:bodyPr wrap="square" rtlCol="0">
            <a:spAutoFit/>
          </a:bodyPr>
          <a:lstStyle/>
          <a:p>
            <a:r>
              <a:rPr lang="en-US" sz="2000" dirty="0" smtClean="0"/>
              <a:t>Franco </a:t>
            </a:r>
            <a:r>
              <a:rPr lang="en-US" sz="2000" dirty="0" err="1" smtClean="0"/>
              <a:t>Zavagnini</a:t>
            </a:r>
            <a:r>
              <a:rPr lang="en-US" sz="2000" dirty="0" smtClean="0"/>
              <a:t> </a:t>
            </a:r>
            <a:r>
              <a:rPr lang="en-US" sz="1600" dirty="0" smtClean="0"/>
              <a:t>(</a:t>
            </a:r>
            <a:r>
              <a:rPr lang="en-US" sz="1600" dirty="0" err="1" smtClean="0"/>
              <a:t>CpE</a:t>
            </a:r>
            <a:r>
              <a:rPr lang="en-US" sz="1600" dirty="0" smtClean="0"/>
              <a:t>)</a:t>
            </a:r>
            <a:r>
              <a:rPr lang="en-US" sz="2000" dirty="0" smtClean="0"/>
              <a:t> </a:t>
            </a:r>
          </a:p>
          <a:p>
            <a:r>
              <a:rPr lang="en-US" sz="2000" dirty="0" err="1" smtClean="0"/>
              <a:t>Nirav</a:t>
            </a:r>
            <a:r>
              <a:rPr lang="en-US" sz="2000" dirty="0"/>
              <a:t> </a:t>
            </a:r>
            <a:r>
              <a:rPr lang="en-US" sz="2000" dirty="0" err="1"/>
              <a:t>Kotadia</a:t>
            </a:r>
            <a:r>
              <a:rPr lang="en-US" sz="2000" dirty="0"/>
              <a:t> </a:t>
            </a:r>
            <a:r>
              <a:rPr lang="en-US" sz="1600" dirty="0"/>
              <a:t>(</a:t>
            </a:r>
            <a:r>
              <a:rPr lang="en-US" sz="1600" dirty="0" err="1"/>
              <a:t>CpE</a:t>
            </a:r>
            <a:r>
              <a:rPr lang="en-US" sz="1600" dirty="0"/>
              <a:t>)</a:t>
            </a:r>
            <a:endParaRPr lang="en-US" sz="1600" dirty="0" smtClean="0"/>
          </a:p>
          <a:p>
            <a:r>
              <a:rPr lang="en-US" sz="2000" dirty="0" err="1" smtClean="0"/>
              <a:t>Naufal</a:t>
            </a:r>
            <a:r>
              <a:rPr lang="en-US" sz="2000" dirty="0" smtClean="0"/>
              <a:t> </a:t>
            </a:r>
            <a:r>
              <a:rPr lang="en-US" sz="2000" dirty="0" err="1" smtClean="0"/>
              <a:t>Rihani</a:t>
            </a:r>
            <a:r>
              <a:rPr lang="en-US" sz="2000" dirty="0" smtClean="0"/>
              <a:t> </a:t>
            </a:r>
            <a:r>
              <a:rPr lang="en-US" sz="1600" dirty="0"/>
              <a:t>(</a:t>
            </a:r>
            <a:r>
              <a:rPr lang="en-US" sz="1600" dirty="0" smtClean="0"/>
              <a:t>EE)</a:t>
            </a:r>
          </a:p>
          <a:p>
            <a:r>
              <a:rPr lang="en-US" sz="2000" dirty="0" smtClean="0"/>
              <a:t>Gabriel </a:t>
            </a:r>
            <a:r>
              <a:rPr lang="en-US" sz="2000" dirty="0" err="1" smtClean="0"/>
              <a:t>Akenten</a:t>
            </a:r>
            <a:r>
              <a:rPr lang="en-US" sz="2000" dirty="0" smtClean="0"/>
              <a:t> </a:t>
            </a:r>
            <a:r>
              <a:rPr lang="en-US" sz="1600" dirty="0" smtClean="0"/>
              <a:t>(EE)</a:t>
            </a:r>
            <a:endParaRPr lang="en-US" sz="2000" dirty="0"/>
          </a:p>
        </p:txBody>
      </p:sp>
      <p:pic>
        <p:nvPicPr>
          <p:cNvPr id="62466" name="Picture 2" descr="http://www.cs.ucf.edu/courses/cot4210/Fall2014/Images/UCF.jpg"/>
          <p:cNvPicPr>
            <a:picLocks noChangeAspect="1" noChangeArrowheads="1"/>
          </p:cNvPicPr>
          <p:nvPr/>
        </p:nvPicPr>
        <p:blipFill>
          <a:blip r:embed="rId2" cstate="print"/>
          <a:srcRect/>
          <a:stretch>
            <a:fillRect/>
          </a:stretch>
        </p:blipFill>
        <p:spPr bwMode="auto">
          <a:xfrm>
            <a:off x="4724400" y="381000"/>
            <a:ext cx="3886200" cy="2481653"/>
          </a:xfrm>
          <a:prstGeom prst="rect">
            <a:avLst/>
          </a:prstGeom>
          <a:noFill/>
        </p:spPr>
      </p:pic>
      <p:sp>
        <p:nvSpPr>
          <p:cNvPr id="6" name="TextBox 5"/>
          <p:cNvSpPr txBox="1"/>
          <p:nvPr/>
        </p:nvSpPr>
        <p:spPr>
          <a:xfrm>
            <a:off x="1371600" y="4114800"/>
            <a:ext cx="1600200" cy="381000"/>
          </a:xfrm>
          <a:prstGeom prst="rect">
            <a:avLst/>
          </a:prstGeom>
          <a:noFill/>
        </p:spPr>
        <p:txBody>
          <a:bodyPr wrap="square" rtlCol="0">
            <a:spAutoFit/>
          </a:bodyPr>
          <a:lstStyle/>
          <a:p>
            <a:r>
              <a:rPr lang="en-US" dirty="0" smtClean="0"/>
              <a:t>Group 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lstStyle/>
          <a:p>
            <a:pPr algn="ctr"/>
            <a:r>
              <a:rPr lang="en-US" dirty="0" smtClean="0"/>
              <a:t>System Flow Diagram </a:t>
            </a:r>
            <a:endParaRPr lang="en-US" dirty="0"/>
          </a:p>
        </p:txBody>
      </p:sp>
      <p:pic>
        <p:nvPicPr>
          <p:cNvPr id="10242" name="Picture 2" descr="C:\Users\Student\Downloads\flowdiagram.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8962"/>
          <a:stretch/>
        </p:blipFill>
        <p:spPr bwMode="auto">
          <a:xfrm>
            <a:off x="2819400" y="838200"/>
            <a:ext cx="4423317" cy="55575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lstStyle/>
          <a:p>
            <a:pPr algn="ctr"/>
            <a:r>
              <a:rPr lang="en-US" dirty="0" smtClean="0"/>
              <a:t>System Flow Diagram </a:t>
            </a:r>
            <a:endParaRPr lang="en-US" dirty="0"/>
          </a:p>
        </p:txBody>
      </p:sp>
      <p:pic>
        <p:nvPicPr>
          <p:cNvPr id="4" name="Picture 3" descr="flowdiagram - top .jpg"/>
          <p:cNvPicPr>
            <a:picLocks noChangeAspect="1"/>
          </p:cNvPicPr>
          <p:nvPr/>
        </p:nvPicPr>
        <p:blipFill>
          <a:blip r:embed="rId2" cstate="print"/>
          <a:srcRect b="56667"/>
          <a:stretch>
            <a:fillRect/>
          </a:stretch>
        </p:blipFill>
        <p:spPr>
          <a:xfrm>
            <a:off x="1447800" y="1066800"/>
            <a:ext cx="7253174" cy="4495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lstStyle/>
          <a:p>
            <a:pPr algn="ctr"/>
            <a:r>
              <a:rPr lang="en-US" dirty="0" smtClean="0"/>
              <a:t>System Flow Diagram </a:t>
            </a:r>
            <a:endParaRPr lang="en-US" dirty="0"/>
          </a:p>
        </p:txBody>
      </p:sp>
      <p:pic>
        <p:nvPicPr>
          <p:cNvPr id="5" name="Picture 4" descr="flowdiagram- bottom.jpg"/>
          <p:cNvPicPr>
            <a:picLocks noChangeAspect="1"/>
          </p:cNvPicPr>
          <p:nvPr/>
        </p:nvPicPr>
        <p:blipFill>
          <a:blip r:embed="rId2" cstate="print"/>
          <a:srcRect t="41111"/>
          <a:stretch>
            <a:fillRect/>
          </a:stretch>
        </p:blipFill>
        <p:spPr>
          <a:xfrm>
            <a:off x="1524000" y="762000"/>
            <a:ext cx="6934200" cy="584099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Webcam</a:t>
            </a:r>
            <a:endParaRPr lang="en-US" dirty="0"/>
          </a:p>
        </p:txBody>
      </p:sp>
      <p:pic>
        <p:nvPicPr>
          <p:cNvPr id="4098" name="Picture 2" descr="C:\Users\Student\Downloads\1(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670" t="10395"/>
          <a:stretch/>
        </p:blipFill>
        <p:spPr bwMode="auto">
          <a:xfrm>
            <a:off x="1676400" y="1371600"/>
            <a:ext cx="6876108" cy="5052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303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Webcam</a:t>
            </a:r>
            <a:endParaRPr lang="en-US" dirty="0"/>
          </a:p>
        </p:txBody>
      </p:sp>
      <p:sp>
        <p:nvSpPr>
          <p:cNvPr id="3" name="Content Placeholder 2"/>
          <p:cNvSpPr>
            <a:spLocks noGrp="1"/>
          </p:cNvSpPr>
          <p:nvPr>
            <p:ph idx="1"/>
          </p:nvPr>
        </p:nvSpPr>
        <p:spPr/>
        <p:txBody>
          <a:bodyPr/>
          <a:lstStyle/>
          <a:p>
            <a:r>
              <a:rPr lang="en-US" dirty="0" smtClean="0"/>
              <a:t>Logitech C270</a:t>
            </a:r>
            <a:endParaRPr lang="en-US" dirty="0"/>
          </a:p>
        </p:txBody>
      </p:sp>
      <p:sp>
        <p:nvSpPr>
          <p:cNvPr id="5" name="TextBox 4"/>
          <p:cNvSpPr txBox="1"/>
          <p:nvPr/>
        </p:nvSpPr>
        <p:spPr>
          <a:xfrm>
            <a:off x="1219200" y="2438400"/>
            <a:ext cx="3657600" cy="3139321"/>
          </a:xfrm>
          <a:prstGeom prst="rect">
            <a:avLst/>
          </a:prstGeom>
          <a:noFill/>
        </p:spPr>
        <p:txBody>
          <a:bodyPr wrap="square" rtlCol="0">
            <a:spAutoFit/>
          </a:bodyPr>
          <a:lstStyle/>
          <a:p>
            <a:pPr>
              <a:buFont typeface="Arial" pitchFamily="34" charset="0"/>
              <a:buChar char="•"/>
            </a:pPr>
            <a:r>
              <a:rPr lang="en-US" sz="2000" dirty="0" smtClean="0"/>
              <a:t> </a:t>
            </a:r>
            <a:r>
              <a:rPr lang="en-US" sz="2000" dirty="0"/>
              <a:t>R</a:t>
            </a:r>
            <a:r>
              <a:rPr lang="en-US" sz="2000" dirty="0" smtClean="0"/>
              <a:t>esolution 720p  (1280 x 720)</a:t>
            </a:r>
          </a:p>
          <a:p>
            <a:r>
              <a:rPr lang="en-US" sz="2000" dirty="0"/>
              <a:t> </a:t>
            </a:r>
            <a:endParaRPr lang="en-US" sz="2000" dirty="0" smtClean="0"/>
          </a:p>
          <a:p>
            <a:pPr>
              <a:buFont typeface="Arial" pitchFamily="34" charset="0"/>
              <a:buChar char="•"/>
            </a:pPr>
            <a:r>
              <a:rPr lang="en-US" sz="2000" dirty="0" smtClean="0"/>
              <a:t> USB 2.0 connectivity</a:t>
            </a:r>
          </a:p>
          <a:p>
            <a:pPr algn="just"/>
            <a:endParaRPr lang="en-US" sz="2000" dirty="0" smtClean="0"/>
          </a:p>
          <a:p>
            <a:pPr algn="just">
              <a:buFont typeface="Arial" pitchFamily="34" charset="0"/>
              <a:buChar char="•"/>
            </a:pPr>
            <a:r>
              <a:rPr lang="en-US" sz="2000" dirty="0"/>
              <a:t> </a:t>
            </a:r>
            <a:r>
              <a:rPr lang="en-US" sz="2000" dirty="0" smtClean="0"/>
              <a:t>3 Megapixels</a:t>
            </a:r>
          </a:p>
          <a:p>
            <a:pPr algn="just"/>
            <a:endParaRPr lang="en-US" sz="2000" dirty="0"/>
          </a:p>
          <a:p>
            <a:pPr algn="just">
              <a:buFont typeface="Arial" pitchFamily="34" charset="0"/>
              <a:buChar char="•"/>
            </a:pPr>
            <a:r>
              <a:rPr lang="en-US" sz="2000" dirty="0" smtClean="0"/>
              <a:t> Relatively Small</a:t>
            </a:r>
          </a:p>
          <a:p>
            <a:pPr algn="just">
              <a:buFont typeface="Arial" pitchFamily="34" charset="0"/>
              <a:buChar char="•"/>
            </a:pPr>
            <a:endParaRPr lang="en-US" sz="2000" dirty="0" smtClean="0"/>
          </a:p>
          <a:p>
            <a:pPr algn="just">
              <a:buFont typeface="Arial" pitchFamily="34" charset="0"/>
              <a:buChar char="•"/>
            </a:pPr>
            <a:r>
              <a:rPr lang="en-US" sz="2000" dirty="0" smtClean="0"/>
              <a:t> $20</a:t>
            </a:r>
            <a:endParaRPr lang="en-US" sz="2000" dirty="0"/>
          </a:p>
          <a:p>
            <a:pPr>
              <a:buFont typeface="Arial" pitchFamily="34" charset="0"/>
              <a:buChar char="•"/>
            </a:pP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7184" y="2600652"/>
            <a:ext cx="2814816" cy="2814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Connector 7"/>
          <p:cNvCxnSpPr/>
          <p:nvPr/>
        </p:nvCxnSpPr>
        <p:spPr>
          <a:xfrm>
            <a:off x="5567184" y="2599796"/>
            <a:ext cx="2814816" cy="85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2068749"/>
            <a:ext cx="1371600" cy="369332"/>
          </a:xfrm>
          <a:prstGeom prst="rect">
            <a:avLst/>
          </a:prstGeom>
          <a:noFill/>
        </p:spPr>
        <p:txBody>
          <a:bodyPr wrap="square" rtlCol="0">
            <a:spAutoFit/>
          </a:bodyPr>
          <a:lstStyle/>
          <a:p>
            <a:r>
              <a:rPr lang="en-US" dirty="0" smtClean="0"/>
              <a:t>6.7 cm</a:t>
            </a:r>
            <a:endParaRPr lang="en-US" dirty="0"/>
          </a:p>
        </p:txBody>
      </p:sp>
      <p:cxnSp>
        <p:nvCxnSpPr>
          <p:cNvPr id="14" name="Straight Connector 13"/>
          <p:cNvCxnSpPr/>
          <p:nvPr/>
        </p:nvCxnSpPr>
        <p:spPr>
          <a:xfrm>
            <a:off x="5567184" y="2524452"/>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96555" y="2523596"/>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410200" y="2971800"/>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44274" y="2971800"/>
            <a:ext cx="1569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44274" y="4111374"/>
            <a:ext cx="1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95800" y="3352800"/>
            <a:ext cx="848474" cy="369332"/>
          </a:xfrm>
          <a:prstGeom prst="rect">
            <a:avLst/>
          </a:prstGeom>
          <a:noFill/>
        </p:spPr>
        <p:txBody>
          <a:bodyPr wrap="square" rtlCol="0">
            <a:spAutoFit/>
          </a:bodyPr>
          <a:lstStyle/>
          <a:p>
            <a:r>
              <a:rPr lang="en-US" dirty="0" smtClean="0"/>
              <a:t>3 cm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Processing Unit</a:t>
            </a:r>
            <a:endParaRPr lang="en-US" dirty="0"/>
          </a:p>
        </p:txBody>
      </p:sp>
      <p:pic>
        <p:nvPicPr>
          <p:cNvPr id="3074" name="Picture 2" descr="C:\Users\Student\Downloads\1(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254" t="8687"/>
          <a:stretch/>
        </p:blipFill>
        <p:spPr bwMode="auto">
          <a:xfrm>
            <a:off x="1632648" y="1524000"/>
            <a:ext cx="6825552" cy="51489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057400" y="1905000"/>
            <a:ext cx="2209800" cy="923330"/>
          </a:xfrm>
          <a:prstGeom prst="rect">
            <a:avLst/>
          </a:prstGeom>
          <a:noFill/>
        </p:spPr>
        <p:txBody>
          <a:bodyPr wrap="square" rtlCol="0">
            <a:spAutoFit/>
          </a:bodyPr>
          <a:lstStyle/>
          <a:p>
            <a:r>
              <a:rPr lang="en-US" dirty="0" smtClean="0">
                <a:solidFill>
                  <a:schemeClr val="accent3">
                    <a:lumMod val="75000"/>
                  </a:schemeClr>
                </a:solidFill>
              </a:rPr>
              <a:t>Power</a:t>
            </a:r>
          </a:p>
          <a:p>
            <a:r>
              <a:rPr lang="en-US" dirty="0" smtClean="0">
                <a:solidFill>
                  <a:srgbClr val="0070C0"/>
                </a:solidFill>
              </a:rPr>
              <a:t>Control Signal</a:t>
            </a:r>
          </a:p>
          <a:p>
            <a:r>
              <a:rPr lang="en-US" dirty="0" smtClean="0">
                <a:solidFill>
                  <a:schemeClr val="accent4">
                    <a:lumMod val="75000"/>
                  </a:schemeClr>
                </a:solidFill>
              </a:rPr>
              <a:t>Data Signal</a:t>
            </a:r>
            <a:endParaRPr lang="en-US" dirty="0">
              <a:solidFill>
                <a:schemeClr val="accent4">
                  <a:lumMod val="75000"/>
                </a:schemeClr>
              </a:solidFill>
            </a:endParaRPr>
          </a:p>
        </p:txBody>
      </p:sp>
    </p:spTree>
    <p:extLst>
      <p:ext uri="{BB962C8B-B14F-4D97-AF65-F5344CB8AC3E}">
        <p14:creationId xmlns:p14="http://schemas.microsoft.com/office/powerpoint/2010/main" xmlns="" val="4155942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Processing Unit </a:t>
            </a:r>
            <a:endParaRPr lang="en-US" dirty="0"/>
          </a:p>
        </p:txBody>
      </p:sp>
      <p:sp>
        <p:nvSpPr>
          <p:cNvPr id="3" name="Content Placeholder 2"/>
          <p:cNvSpPr>
            <a:spLocks noGrp="1"/>
          </p:cNvSpPr>
          <p:nvPr>
            <p:ph idx="1"/>
          </p:nvPr>
        </p:nvSpPr>
        <p:spPr/>
        <p:txBody>
          <a:bodyPr/>
          <a:lstStyle/>
          <a:p>
            <a:r>
              <a:rPr lang="en-US" dirty="0" smtClean="0"/>
              <a:t>Atmel AT-Mega 328 P</a:t>
            </a:r>
          </a:p>
          <a:p>
            <a:r>
              <a:rPr lang="en-US" sz="2800" dirty="0" smtClean="0"/>
              <a:t>8-bit Microcontroller</a:t>
            </a:r>
          </a:p>
          <a:p>
            <a:r>
              <a:rPr lang="en-US" sz="2800" dirty="0" smtClean="0"/>
              <a:t>I/O Pin – 20</a:t>
            </a:r>
          </a:p>
          <a:p>
            <a:endParaRPr lang="en-US" sz="2800" dirty="0" smtClean="0"/>
          </a:p>
          <a:p>
            <a:endParaRPr lang="en-US" dirty="0" smtClean="0"/>
          </a:p>
        </p:txBody>
      </p:sp>
      <p:pic>
        <p:nvPicPr>
          <p:cNvPr id="28674" name="Picture 2" descr="ATmega328 Arduino pin numbers"/>
          <p:cNvPicPr>
            <a:picLocks noChangeAspect="1" noChangeArrowheads="1"/>
          </p:cNvPicPr>
          <p:nvPr/>
        </p:nvPicPr>
        <p:blipFill>
          <a:blip r:embed="rId2" cstate="print"/>
          <a:srcRect/>
          <a:stretch>
            <a:fillRect/>
          </a:stretch>
        </p:blipFill>
        <p:spPr bwMode="auto">
          <a:xfrm>
            <a:off x="1447800" y="3200400"/>
            <a:ext cx="4648200" cy="3465023"/>
          </a:xfrm>
          <a:prstGeom prst="rect">
            <a:avLst/>
          </a:prstGeom>
          <a:noFill/>
        </p:spPr>
      </p:pic>
      <p:sp>
        <p:nvSpPr>
          <p:cNvPr id="4" name="AutoShape 2" descr="data:image/jpeg;base64,/9j/4AAQSkZJRgABAQAAAQABAAD/2wCEAAkGBhQSEBUUEhQUFBUVFBUUFRUVFxQVFRUUFRQVFBQUFRQXHCYeGBkkGRQVHy8gIycpLCwsFR4xNTAqNSYrLCkBCQoKDgwOFw8PGiwcHBwsKSwsLCwsLCwsLCwpLCksLCksLCwpLCwsKSksLCwsLCkpLCwsLCkpLCkpLCwsLCwsLP/AABEIAMwA9wMBIgACEQEDEQH/xAAbAAACAwEBAQAAAAAAAAAAAAAAAQQFBgIDB//EAEcQAAIBAgQDBQUECAMECwAAAAECEQADBBIhMQVBUQYTImFxMlKBkaEWI0KxBxQzYnLB4fAkgtEVg5LxNUNERVNjoqOys8L/xAAYAQEBAQEBAAAAAAAAAAAAAAAAAQIDBP/EAB4RAQEBAQEAAwEBAQAAAAAAAAABEQIxEiFBYVED/9oADAMBAAIRAxEAPwDb0qKRNYATXOaqjtDxQ2bYymCT9KyFztDcJ9tvnTYuPouajNXzg9oLnvt86X2gue+3zNNMfSC9AevnB7Q3Pfb50DtDc99vnTTH0fNRmr5we0Vz32+dP7R3Pfb500x9HzUZq+bjtFc99vnTHaO577fOmmPo4ajNXzn7S3Pfb510O01332+dNMfRM1Gavnn2nu++aY7UXffNNhj6FnoDV89+1N33z9K7Haq77/5U0xv81E1gPtXd9/6CuvtZd976CmmN7mozVgftbd94fIV0O1133h8hTTG8zUZqwY7XXfeHyFd/a+51HyFNhjc5qeasL9sbnUfKn9sbn7vyppjcZqeasQO2Vz935V2vbB+i/WmwxtJpzWRt9rnPJfrV/wAJx5upmIgzGlNRPooBpVQzWX7ddpbmDtI1oKSzMDmE6AA6fOtOTWA/S2fuLX8T/ktBicX20vXSTc8RM+QE9Byqtt8YuAgkkjpprUGirguH7RkgjINt+lRbHGXUyTmHQxUE0UwW93tCSpAUA9eYrww3GnU+LxCNtBVfRNMFrf4+SIC5T10pYfj7AnMAdOgHxqroFMgtcTx4sPCMpnff4UsNx0icwzfSquKIqZBaYnjpaMoy9ec11huPQPEMx67aVU0RVyC0xPHSSMgy9Z1r1sdoQFAZZPM7TVPFEUyC0xHHiT4AAOh1r3tdoVyjMpJ5mqQUGpkFnf460nKABymalr2gSBKmfWqCgirkFpc462YwBE6TMxUr/b6dDVDRTILVePGdhE67zFSjx63GzVn4opkNW9njxzDMBHOJmpVzj1uDAM8p2+NZ6nlpkFzh+P8Ai8YAHlM1J/2+k7kCs3m1pmp8YutzhcXMGt52SuzbP8X8q+X8LueFfSvpfY8/c/5j/Ksz0rTCiuFNFbR0TWA/Sz+xtfxP+S1vjWA/Sx+xtdcz6fBag+WUqcUqoRoDUEVyBVHfKiiKJqAoooqhzRSpzUBQWoFBoCaJpCnFATRNFOgVKaJoqhUzSooHSmmDSYaUCDV1NeUV6AUAVpGnXI0oNHww+FfSvovYrEeFl6GfnXznh3sr6VvOxTeNv4axPV/G2Q0UkorTLtqwH6WV+5tfxP8AktfQDWE/SnhHe1ayKzQzzlBMSFiY9DUWPk9FT7PZ/EOMy2LrATqEaNN+XkaiWsM7MFVGJOgABJPpTYuV50VNucExCglrNwAbkowA+MVFsWXdsqIzHoASdPIU2JjzinUm/wAJvIJa1cUDmVYD5kV4WbDsYVGY+QJ/KmwyuIor2vYK4glrbqOpUgfMiuLNh39lGaOgJ/KrsXK4pxXd3DOglkZR1II/MVzasO2qox9AT+VEylSrq7aZfaVh6gj86EtsRopPoDQyuYpg0XFI3BHrpQtskTBoYJoJpMCNwRTCHoaGOYopsK67s9KDmlXWSjuzVHNMU+7p92aDmiuu7NHdmoOaRrvuzSNo1RoeF2iVWOlfROyGAZcxZSDpE6aVB7CcDAspdbdllR0HWtnbWs4PVaKYFFUd0iK6NKoKPEdmmd2YXri5jJCmB8pr24twfNZKqRbIgh/dy+Y2q4UVj+0fF+/Z7Ssbdi1BxF0akz7Nq31dtgPjWbkWTWcY4m4l09/9wjd3culoSW/CFPiYxyA6UYDgjLae7YHdKkHvHnvbhOgGmiyQYUfE1OsWg3dG6uSyGixYHLq56sYGZj6CreyWDPbLwp+9dgFyJbXS3lVhyE6bgzXG9f43kReCcKxDXrZxFzNaDqzrMkgEGIIr07QWVBmxcVbwdxzzOjGURYHIQMp5z8bLhyEXHMtkACgtEuwLZrgA9kRGnlU25jbY8SrmOwaAB/xHf4TWdFPwfguJ/WLZxTK9tRnIJDDPBCgiNxv0qR2wwV1nR8GFU5SHjKhOvh9edeuL4ncEHwAHzb/QVG/XrkA/dnyDkH6rE+U0+zFbgOHYliwxOVhkZUDQ2Vm0zADmBMetHFOG4lHnCAKrKMwBC+IaEwfICrhcX7OZTbzSFzR4oiYIkHcfOpJOlNpkZzg/Db9/EKuLUsFBKiFKawGJO3Su8fg8Sl9lwgRLRCOqiFGV0BBggb8/Oa0IGn0pYq2WHtR4BbB6WwScqgHQ6kTymnyMnjM2uH98pbFm3niLZ8JAUzuNiCfjoCCKjCzisOBaQLkALIBDAiZIWdSRO28a7a1qeL90LywYRrdsIsmA8EOCBzkT6bc68kv21XKdRMxO2uhEezB2Okcqu2GRh8Lx61cxP+Kto+y5iolY5ZelXVlMYoC27aFBohHdkZZ01npXfarsj34N2yPvgCYAAF5FEsYGguAbjmBI5hYnYbtLlIs3ToTCk/hPQ+VdebOozeV3Z7MJctlsRZtm8wJJgaHZRI8oqLZs4oAL3a6AD9mh2862cA0KtbvMrLJXuxtp7bM1pe+YFsw0+83EfHlXCYPEAR3Vr421rYlaFWnxlGQxPYu0LYKWk70FWmJlgQWkHQjfSgcOumR3NnXT9igidN615Wmq0slGQxHY2ygVrNlM6MDqM0iCDIJ13p/7Ge4Mr2LAU6MRaVTB3gjUGK1zJTVat5lGOxHY61aKvh7NssCQwcFwVP7rTzrq32KtXXz37VsaZQiDIsbljljWTWvyV0qVMEPB4JbSKiDKqgBR0A2FSAK7y0RWggKddRRUDoAoiul5k7ASagpu0ePdQlizrfvnKnRV/E56ACTPlWVt4UXiLOH8VizJBkA4i8P2mIIO/MKOgqRxDHFle8J7zFlrFjrbwqGLzjzY+AH1p2wLFxQpEWwFbp3k+JT0ABC+etce7rrJh96HY52CnQLPh7uAAAublvPWfSJOFtG6EDrqCYXqZAEjmNJAPWot3DobryMyqU7sn2QgRWVQP3TM+fpWg4Pgs9u7cJy5F0PqDr/fWuYlYrABLWhJc6QNRmy5vkAR+XrlzaKXM3ehmGroCn5KJ+FTDxu5bBzc2k5txPQCADsfVV+M3tbgFCq1pPA8Mh8J3E89omOW3lWsTHPE7yMqd6oeQD7IiD00iOlRMbgVCrqIOqxKn0IGsaR8KktcR8PZD+K4MxfmdzGYjTNsNNAAIqKuVFYqgBJ9oMPqDpv0JoPPvFFs22XMJBAJnXYwSekbdBXpw7EMoIJLW1IBJBD2yTC94CNidA3nrXpguHpcMPLSpIAnSBuOgmvO7jUBIPulHBnVYiJ5g6eVRV3lFeV0VF4LiyUyMZK+yTu6bBvM7g+YNTLqn6fyqIhX0BBBjURsDHpPOo2LtgLaVSNZLxpK29UnT2szz55fIVMu29CeQEnyA3Jjl51CxCsGKnlGxkEEAqykaEEEa0VJwuI5SRBBldwQZDKeoP8Apsay3bngYtsMXaACsQl5VBAW5AIuAclYajpJG6mrt0ZEzxIBSRrJRjAcaarIIkc9N6s+H3Ld629m5BS6uRidgJ0b1ViG9Dc61efqqj9kOM9/ZgmXSAfMcjWgr5hwO4+BxzWbkgo5ttPunRT/AH0r6epmvTLrlZhxQBTiiqhRRFdAUCg5inFM0RQKK6pU4oCinSoCKKKKgYqt7T3WGHyW/wBpfdLCRuGuMFn4TVmtVPFcQBjLRMRhsPiMYf4raZbfp4mB+FStcz7Z/Fd3cxlxVIW3hrZw1iTA+4UgmeWa5mPnAqHafQNo4zLnbUfeXGgwdj4jJjkajcNst3Q3J3Y/vHVp+JqxsOGABkhGJAM+Fog6cjFed0ruxhsqhRsP9Sf51q+H4cjAmPx3Pov9QKzxbStdw3XhhCiSGb4AkmT5VYjAcVM3o10rWcSYxaszolsADk06hvr/AGZAynFD97J3af7/ADq1w+LNwWjqWUZDmOmkhW5eXPlzqDyscR8RQwozbExMgcjqQY2B16VDxq3DeyCQ2aIhiRr+JRousbwddqiXMO4v+GcwJjKW0I11IIiK1vZrDFc1y6Q9xXFzJAUKqo9omB7pefWD5jSObGHcGCwyaI7DKjOnNVLEGI6D41Cv9nFDZZguCQoWQABqCBvproZ8jV3x5TehFgEayFBBtjKFC6ghd5O/yNTRYSziLCn2slxhrmiCWUgnX2gV13B9aYKHD2SqKt2LltQYGhA29kgAqYII6hhqKbKbd3uiZVkFy05/FbYDSeZE+sHyqzw+NsvcQF1VWe40MQItZVIHoVuJ8/KqCwwv4y2oPgtqsu2wLgQB8GLH1qWLFg+PNtCRAIIZCfeH4WO+RhII+PKqq5hDZc5gjqYUMGzDK4a7bjaNM0MOama9ji2NtkBV3W4bsgGbXdSMrQPEpBJBHunpUbFP3ZW5cyHOGeyyyUUswud2bbCMhLlI3BB6QSvTiFxrtwgwp7uFtwVNwXFz5gYgEuHI83FROF4qMpEEb+RH4h6GSPjXjir2c+FSqhgUnVggEqm/hCksBG4ia87Zg+nKpUev6TcFLYbFqPbBw90/+YmqMfMrB+NaTs5je9w1tueWD6jSonGML3/B8Qu7Wwl8dc1tsjR/kCVB/R9iZtOsjwtIjoR/Su/NO/Na2iinW3IClTAp0HNOKDRQAFFE06gKVFFAUU6VUdpvWW7QXfHxEyJXB4eyP9/fEj5CtUm9ZPjg/wCk9v8Au7/7WrHTpx6rXI7q2uRpVWeZGU53gMRB6Bf719SWNxsyhSEtKQIEwGIc+ZDLrzAFK5iitpVa2kNaC5jmkoHOhhhzH0FeOGYsXJMmF6+EKsKNT0rgqYp0rS8C461rDX1S0bjBWdUXbQCRryHxrL2HnQzr+cVddl0m8YP/AFVzynwERVlyjO8TF57Vu61sMW8UWmBFszEP7voam4rh13Dwt0QSgcwQdImOlenZC0y4tUcg27jDMsiCV8SBp5Tyq4/SXjhmVByn4SBp+VM2DOYK9mi6syJ11MTIPxg/Wiw197lxkfmcpMGWCoWWesOPLcVXcIvG2+0qdx/OrpxAJtjUBspkADMCCfWCdIoYn3sO361hQb7FzZe5cmURGV17rMLcMEJ5T51JvYH713xF5i7KLZIGS2ispBtjLOVYlQQdQTrqaidg8PnGId5e54QXYlmKgEASdhpXmb33jAiROx1Gm2nlTT+J/AuBWlYZbVty8kXGJOeDJTM2x5DTkN408+NMLOJTLAS+gMQBqoIUwNM0B1Mc0B51zfuMqyPZM6cpP5HQajoKV/D/AKxYDMRmXMJmfEPFER4WMSI3I86emuLVwgys6nXzjketU91BsCGylso3yhjOUeWg+VaXsUFuTav6OwAtyCM65WLsp2YgLE1R8b4c9t5kwCTb08TITADmfDK+KOsVMuCOuQ22mc4Hh1MEkheWxWc/Q5SDvXlArgOGWVmD9OoI6z+VdCRp5/WoNPwS6Gw962fx2MQv/tq3/wCDWU/Rpd9sT+FfpIrTcAuaNp+C+T8MPc0HzFZf9Ge7/wAI/wDk1d+PDrx9Ap0hXVdHIUUUUBSNOlQMUUUqB0UqdQFFFFUdA1Q8UwhZ+IruXwNm8o87F1idf73q9FRbqD9cw+b2b9u/hH6feJnSf8yR8azW+PWUW7cezbYQqIGUt3ipmObOJkjUBoqDh28RidQJPi8Rkjc7/wBa74VagG21vPcVjb3YBShysSF31X6145wLp0K692ATryzOQdYLD4CvO3fpYWR/rrV52WuAYhN9cwPoRr9JqkKlQN9p+etSDdgyDuPiNII/lTyo8OIYt8NjSlhhdvWyXhQGBUEzmkwOmmutaPtRgVuoL6FTnAYrMxI1HlyFUvZ5reGv94qCSTmkkkzpqxkxr9K0F20S11GK+Id5ZyarIzd5bzczrPL2TV0Y62kbgUruONtT5jwg9a97xEnNAiZJ+NVVsd5cBMQKg2/6MF+7xAbdlB9AJgx8aqseYvGOsVa9krvdm42vsGf5VV4hCbsxOsmr+H6tbyg2wDrp9etUxZreaCROnyPQ1c4R5X12qRiuCzazc9+tRFQmPtvatWWGXuyv3skvAYuwEbZvZ9GPSpHG+H3ktq4LXkbRWY5lUk+GEmQTtJLA7TqBVJiEgwK97faQKhw7mdO8AJ0Crq6N5MoPxA61VQOHXAXfMMo74sy+1kViCoB5jLz9a98TiMzuwGQlyUuEaIh0hlXfYQes9a4sMBfvXR94GunKWWA1sTklSBuCZnWu8ZhRkUgCGuMGiAQGSEtjWSujknlAmoLLhVzusDfuEEFcNeJnXV+5QSfXvPlVX+jjDxZZjOuUfIT+Zr17VYjuuGOg0N65bsAfupNx/wD13CP93Vr2UwXd4ZBsSMxnz2+kV1/5+M9Lta6FcxTiurB0qYoqAoopUDpU6VUFOiigVFOioEKh8dwrXMO3d6XLZW7aI37y0c6/lHxqZXdtoNLFlysTxe9lxIvWybaY22t9SN1LALfTTmrAH51BFm3JALLbI8VwjUEgjNA0Ak85PpV7xThXhuYZR41ZsXgddx/2iwOmstHRjVHbxhuouvhAEKdNRpJHvDn6Vw69dXvZxJZVJGpUE7yJHnXqQZ+FRc+318qk2GmRvWUetu5VpieLqMFkyO9wPmTKFj/MSQY/0qtGFPTnXp3MaT1B+FTRRYXhNxzmu5JOuWWPzI3q74Xw1O8TvmgMSi5VyqpiZ5zETE7TQtnOp7t0zzAUzrIYhpOmWViepFdWrJa2WDHMpDm3lVQzqCjjLsrQzD1FUXPD8G9q69phMghTuDzBB86rceSsyIIMHlrzrQ8BuuzKukzK5usabbcqi9tcCSyOo0uCSBycEA0/EROCMbpUATB1rW8UHd2cvMx8Oc1B7M4YWgEWM/tXG08PUA1G7V8eRFZ2YBRoT8TAHnVnifrN8VxSpauXDlARS2pgTsq+p5D1qk4dhmab1wQ7gZV2KIBAHqd68+H4O5irhvXQVszNu2fxa6Mw6aDStG1n7u4//hpmAOxl1XfoM0/A1P4quxFyB3ZYaENpGrQNM3UaiB1Ne2Vu8VDqLJYnWZuPkhBHIxbA87m9eLYWFV2Kn71UKxvmV2kAzIGTUedd3cV+q2XvMSSpPiO74htgP4QwPqy+7UVXceH6zj7WHU5lsDxmdGuElrjfE5j8a3Vm2FAA5aVlOw/ByqG/c1uXTmOmon+/pWwUV6uZkc7QK6pRTqoKKKRqB0UUUBQKKVUFMUqKgKKYFKqHRSpVBH4rgDetjI2S9bYXLL6eF11AM/hOxrF8VAB/WUQojtlxFo6HD4j8X+RjrPoetb4GqjjnCSS1+yodipW/ZMxiLYGg8rg5GsdTW5fxnAFInT+tegxAGwqtdBZXOhL4YmAxBz2G52rq7iNp/lVngyrwCwAP4okDodCNK41rE21cdtFBMAtCiTAEkx6CkXJttcQuLtplZlkDwEBlcRIIgiTtBnlXvZ0EHKl62SVbQSwGc2y25VlGZT5D0p2LJN3vV8KsjSIhvvFGdD0UGSByzctqg88Qnesr2iBIuBtiq3M6lxHRiJEc561Pt2ZYsQMzQWI5kACY9AK9MJhlEACBsANBVjZw4old8LTKwI0O/wAjUjjXEQUZFg5brGdPCN9Pn9anYDBiP78v6VRcU7DviTOIxRFpSSLdlFtCPNiWP/KtzcRmsd2rS193azXbpPsoJJPunoBXhh+zNy8wvY05julkHwJ0ze8a0f6hhMAp7pIkZi0FmYe8XO4+NQ8dxNh3bxltMJJZToTpkI96SI2mDvtWbVdeEHXUDkCB8OcVWNmVLrFmUhWNv3WOZQLfqQwGuuxFenEjkZAisSxuuNQJVsh7sSfwmY0iG9aWJceFSJuCHFst4UMRnuEaACTHM8uZqKjpggrDxEtBYZoK212a4QAB5DmTptNVWEsnH4gAT+rWDpJ/aXN8x6mdzXV4Ni7rWLDSgI/WL40kx7Cjy2jYR89nwzhqWbaoggKI/qfOu3HP7WbUmzbgRXqKAKcV1YMUUqdQFKnRQFFAooCg0UUCopxRQKiiigMtOlToCgNSooKninASzm9h8qXW/aIwJtYhY9m4J0bTRhqKx4wZV2Wwpt3Bq2CukZgN81i5sw30Hy519GqLxPhNrErlvJmjUMPC6kbFXGorN5bnTH4fjCu6hwVuIMoVxlaASRv7USROsVfWb4iZqDxPs3fG+THW+S3YS+i6Rlu7OdIk61SI4tsFW/cw7Ha1jUIG8Qt0nUTzzVxvLW62WJtqz2lJMMGbRipOQgZQeupPPQfKQym3IV3YK+HIJMkC45R7bE76CQd9az+H4hiCgFzDpiLYMg2biuAeZAO3zIqRhu0a27TWrljFBWjXulmQ0qZWRIjeOQ6VBsrN0pceGJHdW2CnUAk3AY02OUH4GvDhuPGLsNau5S+RiCY5ghXIGzKfCY566SKzWF7UWFmExrFgoJ7tpIXNpOmhzMD5Gve72izuHtcPu5gjKGcpYXI24InUaRtyq6mOsDetXHZPCfu4UQwPdG2qsROolpJ8z8a88XdjCjvSLcMCHuwIKkjMF5sRy/eNVeM7RugyNewuFEAC3YHf3iNgq7gfIVXWMNevsGs2nYmf8TiyT/w25JFT42ie3FFVBBNm2JBxFxQbjAkse6t6czz66CoOF4Zdxcqoazh5OZjIvXup12B6mrjAdklDC5iHOIufv+wp/cTYVoFSu3PGJekbh3DUsoEtqFUDQD8z1NSxTinFdGAKdKnQFFANFQFAoooClTFKKB0UUUBRRSoCinSqh0UClQFOlToFRTpGoCubyhwQ6qwIghgDpsRrXVKgpr/YzBtJFru2iAbTNbjzhTE+dcHsoACLeKxiAgADvcw85zAzV5SNTIu1Rt2XYz/jcYRpA7wDTnstcfYnDn2zeu6gjvLrsI5iJiK0EUquQ1BwnA7Fr9laRNZ0USD671OinRRCAp06KoBRTpCoHRRToFTpUVQzSp0jUAKDRFI0AaKdIUDpUU6BUU6KD//Z"/>
          <p:cNvSpPr>
            <a:spLocks noChangeAspect="1" noChangeArrowheads="1"/>
          </p:cNvSpPr>
          <p:nvPr/>
        </p:nvSpPr>
        <p:spPr bwMode="auto">
          <a:xfrm>
            <a:off x="155575" y="-1881188"/>
            <a:ext cx="4762500" cy="3924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hQUFBUVFBUUFRUVFxQVFRUUFRQVFBQUFRQXHCYeGBkkGRQVHy8gIycpLCwsFR4xNTAqNSYrLCkBCQoKDgwOFw8PGiwcHBwsKSwsLCwsLCwsLCwpLCksLCksLCwpLCwsKSksLCwsLCkpLCwsLCkpLCkpLCwsLCwsLP/AABEIAMwA9wMBIgACEQEDEQH/xAAbAAACAwEBAQAAAAAAAAAAAAAAAQQFBgIDB//EAEcQAAIBAgQDBQUECAMECwAAAAECEQADBBIhMQVBUQYTImFxMlKBkaEWI0KxBxQzYnLB4fAkgtEVg5LxNUNERVNjoqOys8L/xAAYAQEBAQEBAAAAAAAAAAAAAAAAAQIDBP/EAB4RAQEBAQEAAwEBAQAAAAAAAAABEQIxEiFBYVED/9oADAMBAAIRAxEAPwDb0qKRNYATXOaqjtDxQ2bYymCT9KyFztDcJ9tvnTYuPouajNXzg9oLnvt86X2gue+3zNNMfSC9AevnB7Q3Pfb50DtDc99vnTTH0fNRmr5we0Vz32+dP7R3Pfb500x9HzUZq+bjtFc99vnTHaO577fOmmPo4ajNXzn7S3Pfb510O01332+dNMfRM1Gavnn2nu++aY7UXffNNhj6FnoDV89+1N33z9K7Haq77/5U0xv81E1gPtXd9/6CuvtZd976CmmN7mozVgftbd94fIV0O1133h8hTTG8zUZqwY7XXfeHyFd/a+51HyFNhjc5qeasL9sbnUfKn9sbn7vyppjcZqeasQO2Vz935V2vbB+i/WmwxtJpzWRt9rnPJfrV/wAJx5upmIgzGlNRPooBpVQzWX7ddpbmDtI1oKSzMDmE6AA6fOtOTWA/S2fuLX8T/ktBicX20vXSTc8RM+QE9Byqtt8YuAgkkjpprUGirguH7RkgjINt+lRbHGXUyTmHQxUE0UwW93tCSpAUA9eYrww3GnU+LxCNtBVfRNMFrf4+SIC5T10pYfj7AnMAdOgHxqroFMgtcTx4sPCMpnff4UsNx0icwzfSquKIqZBaYnjpaMoy9ec11huPQPEMx67aVU0RVyC0xPHSSMgy9Z1r1sdoQFAZZPM7TVPFEUyC0xHHiT4AAOh1r3tdoVyjMpJ5mqQUGpkFnf460nKABymalr2gSBKmfWqCgirkFpc462YwBE6TMxUr/b6dDVDRTILVePGdhE67zFSjx63GzVn4opkNW9njxzDMBHOJmpVzj1uDAM8p2+NZ6nlpkFzh+P8Ai8YAHlM1J/2+k7kCs3m1pmp8YutzhcXMGt52SuzbP8X8q+X8LueFfSvpfY8/c/5j/Ksz0rTCiuFNFbR0TWA/Sz+xtfxP+S1vjWA/Sx+xtdcz6fBag+WUqcUqoRoDUEVyBVHfKiiKJqAoooqhzRSpzUBQWoFBoCaJpCnFATRNFOgVKaJoqhUzSooHSmmDSYaUCDV1NeUV6AUAVpGnXI0oNHww+FfSvovYrEeFl6GfnXznh3sr6VvOxTeNv4axPV/G2Q0UkorTLtqwH6WV+5tfxP8AktfQDWE/SnhHe1ayKzQzzlBMSFiY9DUWPk9FT7PZ/EOMy2LrATqEaNN+XkaiWsM7MFVGJOgABJPpTYuV50VNucExCglrNwAbkowA+MVFsWXdsqIzHoASdPIU2JjzinUm/wAJvIJa1cUDmVYD5kV4WbDsYVGY+QJ/KmwyuIor2vYK4glrbqOpUgfMiuLNh39lGaOgJ/KrsXK4pxXd3DOglkZR1II/MVzasO2qox9AT+VEylSrq7aZfaVh6gj86EtsRopPoDQyuYpg0XFI3BHrpQtskTBoYJoJpMCNwRTCHoaGOYopsK67s9KDmlXWSjuzVHNMU+7p92aDmiuu7NHdmoOaRrvuzSNo1RoeF2iVWOlfROyGAZcxZSDpE6aVB7CcDAspdbdllR0HWtnbWs4PVaKYFFUd0iK6NKoKPEdmmd2YXri5jJCmB8pr24twfNZKqRbIgh/dy+Y2q4UVj+0fF+/Z7Ssbdi1BxF0akz7Nq31dtgPjWbkWTWcY4m4l09/9wjd3culoSW/CFPiYxyA6UYDgjLae7YHdKkHvHnvbhOgGmiyQYUfE1OsWg3dG6uSyGixYHLq56sYGZj6CreyWDPbLwp+9dgFyJbXS3lVhyE6bgzXG9f43kReCcKxDXrZxFzNaDqzrMkgEGIIr07QWVBmxcVbwdxzzOjGURYHIQMp5z8bLhyEXHMtkACgtEuwLZrgA9kRGnlU25jbY8SrmOwaAB/xHf4TWdFPwfguJ/WLZxTK9tRnIJDDPBCgiNxv0qR2wwV1nR8GFU5SHjKhOvh9edeuL4ncEHwAHzb/QVG/XrkA/dnyDkH6rE+U0+zFbgOHYliwxOVhkZUDQ2Vm0zADmBMetHFOG4lHnCAKrKMwBC+IaEwfICrhcX7OZTbzSFzR4oiYIkHcfOpJOlNpkZzg/Db9/EKuLUsFBKiFKawGJO3Su8fg8Sl9lwgRLRCOqiFGV0BBggb8/Oa0IGn0pYq2WHtR4BbB6WwScqgHQ6kTymnyMnjM2uH98pbFm3niLZ8JAUzuNiCfjoCCKjCzisOBaQLkALIBDAiZIWdSRO28a7a1qeL90LywYRrdsIsmA8EOCBzkT6bc68kv21XKdRMxO2uhEezB2Okcqu2GRh8Lx61cxP+Kto+y5iolY5ZelXVlMYoC27aFBohHdkZZ01npXfarsj34N2yPvgCYAAF5FEsYGguAbjmBI5hYnYbtLlIs3ToTCk/hPQ+VdebOozeV3Z7MJctlsRZtm8wJJgaHZRI8oqLZs4oAL3a6AD9mh2862cA0KtbvMrLJXuxtp7bM1pe+YFsw0+83EfHlXCYPEAR3Vr421rYlaFWnxlGQxPYu0LYKWk70FWmJlgQWkHQjfSgcOumR3NnXT9igidN615Wmq0slGQxHY2ygVrNlM6MDqM0iCDIJ13p/7Ge4Mr2LAU6MRaVTB3gjUGK1zJTVat5lGOxHY61aKvh7NssCQwcFwVP7rTzrq32KtXXz37VsaZQiDIsbljljWTWvyV0qVMEPB4JbSKiDKqgBR0A2FSAK7y0RWggKddRRUDoAoiul5k7ASagpu0ePdQlizrfvnKnRV/E56ACTPlWVt4UXiLOH8VizJBkA4i8P2mIIO/MKOgqRxDHFle8J7zFlrFjrbwqGLzjzY+AH1p2wLFxQpEWwFbp3k+JT0ABC+etce7rrJh96HY52CnQLPh7uAAAublvPWfSJOFtG6EDrqCYXqZAEjmNJAPWot3DobryMyqU7sn2QgRWVQP3TM+fpWg4Pgs9u7cJy5F0PqDr/fWuYlYrABLWhJc6QNRmy5vkAR+XrlzaKXM3ehmGroCn5KJ+FTDxu5bBzc2k5txPQCADsfVV+M3tbgFCq1pPA8Mh8J3E89omOW3lWsTHPE7yMqd6oeQD7IiD00iOlRMbgVCrqIOqxKn0IGsaR8KktcR8PZD+K4MxfmdzGYjTNsNNAAIqKuVFYqgBJ9oMPqDpv0JoPPvFFs22XMJBAJnXYwSekbdBXpw7EMoIJLW1IBJBD2yTC94CNidA3nrXpguHpcMPLSpIAnSBuOgmvO7jUBIPulHBnVYiJ5g6eVRV3lFeV0VF4LiyUyMZK+yTu6bBvM7g+YNTLqn6fyqIhX0BBBjURsDHpPOo2LtgLaVSNZLxpK29UnT2szz55fIVMu29CeQEnyA3Jjl51CxCsGKnlGxkEEAqykaEEEa0VJwuI5SRBBldwQZDKeoP8Apsay3bngYtsMXaACsQl5VBAW5AIuAclYajpJG6mrt0ZEzxIBSRrJRjAcaarIIkc9N6s+H3Ld629m5BS6uRidgJ0b1ViG9Dc61efqqj9kOM9/ZgmXSAfMcjWgr5hwO4+BxzWbkgo5ttPunRT/AH0r6epmvTLrlZhxQBTiiqhRRFdAUCg5inFM0RQKK6pU4oCinSoCKKKKgYqt7T3WGHyW/wBpfdLCRuGuMFn4TVmtVPFcQBjLRMRhsPiMYf4raZbfp4mB+FStcz7Z/Fd3cxlxVIW3hrZw1iTA+4UgmeWa5mPnAqHafQNo4zLnbUfeXGgwdj4jJjkajcNst3Q3J3Y/vHVp+JqxsOGABkhGJAM+Fog6cjFed0ruxhsqhRsP9Sf51q+H4cjAmPx3Pov9QKzxbStdw3XhhCiSGb4AkmT5VYjAcVM3o10rWcSYxaszolsADk06hvr/AGZAynFD97J3af7/ADq1w+LNwWjqWUZDmOmkhW5eXPlzqDyscR8RQwozbExMgcjqQY2B16VDxq3DeyCQ2aIhiRr+JRousbwddqiXMO4v+GcwJjKW0I11IIiK1vZrDFc1y6Q9xXFzJAUKqo9omB7pefWD5jSObGHcGCwyaI7DKjOnNVLEGI6D41Cv9nFDZZguCQoWQABqCBvproZ8jV3x5TehFgEayFBBtjKFC6ghd5O/yNTRYSziLCn2slxhrmiCWUgnX2gV13B9aYKHD2SqKt2LltQYGhA29kgAqYII6hhqKbKbd3uiZVkFy05/FbYDSeZE+sHyqzw+NsvcQF1VWe40MQItZVIHoVuJ8/KqCwwv4y2oPgtqsu2wLgQB8GLH1qWLFg+PNtCRAIIZCfeH4WO+RhII+PKqq5hDZc5gjqYUMGzDK4a7bjaNM0MOama9ji2NtkBV3W4bsgGbXdSMrQPEpBJBHunpUbFP3ZW5cyHOGeyyyUUswud2bbCMhLlI3BB6QSvTiFxrtwgwp7uFtwVNwXFz5gYgEuHI83FROF4qMpEEb+RH4h6GSPjXjir2c+FSqhgUnVggEqm/hCksBG4ia87Zg+nKpUev6TcFLYbFqPbBw90/+YmqMfMrB+NaTs5je9w1tueWD6jSonGML3/B8Qu7Wwl8dc1tsjR/kCVB/R9iZtOsjwtIjoR/Su/NO/Na2iinW3IClTAp0HNOKDRQAFFE06gKVFFAUU6VUdpvWW7QXfHxEyJXB4eyP9/fEj5CtUm9ZPjg/wCk9v8Au7/7WrHTpx6rXI7q2uRpVWeZGU53gMRB6Bf719SWNxsyhSEtKQIEwGIc+ZDLrzAFK5iitpVa2kNaC5jmkoHOhhhzH0FeOGYsXJMmF6+EKsKNT0rgqYp0rS8C461rDX1S0bjBWdUXbQCRryHxrL2HnQzr+cVddl0m8YP/AFVzynwERVlyjO8TF57Vu61sMW8UWmBFszEP7voam4rh13Dwt0QSgcwQdImOlenZC0y4tUcg27jDMsiCV8SBp5Tyq4/SXjhmVByn4SBp+VM2DOYK9mi6syJ11MTIPxg/Wiw197lxkfmcpMGWCoWWesOPLcVXcIvG2+0qdx/OrpxAJtjUBspkADMCCfWCdIoYn3sO361hQb7FzZe5cmURGV17rMLcMEJ5T51JvYH713xF5i7KLZIGS2ispBtjLOVYlQQdQTrqaidg8PnGId5e54QXYlmKgEASdhpXmb33jAiROx1Gm2nlTT+J/AuBWlYZbVty8kXGJOeDJTM2x5DTkN408+NMLOJTLAS+gMQBqoIUwNM0B1Mc0B51zfuMqyPZM6cpP5HQajoKV/D/AKxYDMRmXMJmfEPFER4WMSI3I86emuLVwgys6nXzjketU91BsCGylso3yhjOUeWg+VaXsUFuTav6OwAtyCM65WLsp2YgLE1R8b4c9t5kwCTb08TITADmfDK+KOsVMuCOuQ22mc4Hh1MEkheWxWc/Q5SDvXlArgOGWVmD9OoI6z+VdCRp5/WoNPwS6Gw962fx2MQv/tq3/wCDWU/Rpd9sT+FfpIrTcAuaNp+C+T8MPc0HzFZf9Ge7/wAI/wDk1d+PDrx9Ap0hXVdHIUUUUBSNOlQMUUUqB0UqdQFFFFUdA1Q8UwhZ+IruXwNm8o87F1idf73q9FRbqD9cw+b2b9u/hH6feJnSf8yR8azW+PWUW7cezbYQqIGUt3ipmObOJkjUBoqDh28RidQJPi8Rkjc7/wBa74VagG21vPcVjb3YBShysSF31X6145wLp0K692ATryzOQdYLD4CvO3fpYWR/rrV52WuAYhN9cwPoRr9JqkKlQN9p+etSDdgyDuPiNII/lTyo8OIYt8NjSlhhdvWyXhQGBUEzmkwOmmutaPtRgVuoL6FTnAYrMxI1HlyFUvZ5reGv94qCSTmkkkzpqxkxr9K0F20S11GK+Id5ZyarIzd5bzczrPL2TV0Y62kbgUruONtT5jwg9a97xEnNAiZJ+NVVsd5cBMQKg2/6MF+7xAbdlB9AJgx8aqseYvGOsVa9krvdm42vsGf5VV4hCbsxOsmr+H6tbyg2wDrp9etUxZreaCROnyPQ1c4R5X12qRiuCzazc9+tRFQmPtvatWWGXuyv3skvAYuwEbZvZ9GPSpHG+H3ktq4LXkbRWY5lUk+GEmQTtJLA7TqBVJiEgwK97faQKhw7mdO8AJ0Crq6N5MoPxA61VQOHXAXfMMo74sy+1kViCoB5jLz9a98TiMzuwGQlyUuEaIh0hlXfYQes9a4sMBfvXR94GunKWWA1sTklSBuCZnWu8ZhRkUgCGuMGiAQGSEtjWSujknlAmoLLhVzusDfuEEFcNeJnXV+5QSfXvPlVX+jjDxZZjOuUfIT+Zr17VYjuuGOg0N65bsAfupNx/wD13CP93Vr2UwXd4ZBsSMxnz2+kV1/5+M9Lta6FcxTiurB0qYoqAoopUDpU6VUFOiigVFOioEKh8dwrXMO3d6XLZW7aI37y0c6/lHxqZXdtoNLFlysTxe9lxIvWybaY22t9SN1LALfTTmrAH51BFm3JALLbI8VwjUEgjNA0Ak85PpV7xThXhuYZR41ZsXgddx/2iwOmstHRjVHbxhuouvhAEKdNRpJHvDn6Vw69dXvZxJZVJGpUE7yJHnXqQZ+FRc+318qk2GmRvWUetu5VpieLqMFkyO9wPmTKFj/MSQY/0qtGFPTnXp3MaT1B+FTRRYXhNxzmu5JOuWWPzI3q74Xw1O8TvmgMSi5VyqpiZ5zETE7TQtnOp7t0zzAUzrIYhpOmWViepFdWrJa2WDHMpDm3lVQzqCjjLsrQzD1FUXPD8G9q69phMghTuDzBB86rceSsyIIMHlrzrQ8BuuzKukzK5usabbcqi9tcCSyOo0uCSBycEA0/EROCMbpUATB1rW8UHd2cvMx8Oc1B7M4YWgEWM/tXG08PUA1G7V8eRFZ2YBRoT8TAHnVnifrN8VxSpauXDlARS2pgTsq+p5D1qk4dhmab1wQ7gZV2KIBAHqd68+H4O5irhvXQVszNu2fxa6Mw6aDStG1n7u4//hpmAOxl1XfoM0/A1P4quxFyB3ZYaENpGrQNM3UaiB1Ne2Vu8VDqLJYnWZuPkhBHIxbA87m9eLYWFV2Kn71UKxvmV2kAzIGTUedd3cV+q2XvMSSpPiO74htgP4QwPqy+7UVXceH6zj7WHU5lsDxmdGuElrjfE5j8a3Vm2FAA5aVlOw/ByqG/c1uXTmOmon+/pWwUV6uZkc7QK6pRTqoKKKRqB0UUUBQKKVUFMUqKgKKYFKqHRSpVBH4rgDetjI2S9bYXLL6eF11AM/hOxrF8VAB/WUQojtlxFo6HD4j8X+RjrPoetb4GqjjnCSS1+yodipW/ZMxiLYGg8rg5GsdTW5fxnAFInT+tegxAGwqtdBZXOhL4YmAxBz2G52rq7iNp/lVngyrwCwAP4okDodCNK41rE21cdtFBMAtCiTAEkx6CkXJttcQuLtplZlkDwEBlcRIIgiTtBnlXvZ0EHKl62SVbQSwGc2y25VlGZT5D0p2LJN3vV8KsjSIhvvFGdD0UGSByzctqg88Qnesr2iBIuBtiq3M6lxHRiJEc561Pt2ZYsQMzQWI5kACY9AK9MJhlEACBsANBVjZw4old8LTKwI0O/wAjUjjXEQUZFg5brGdPCN9Pn9anYDBiP78v6VRcU7DviTOIxRFpSSLdlFtCPNiWP/KtzcRmsd2rS193azXbpPsoJJPunoBXhh+zNy8wvY05julkHwJ0ze8a0f6hhMAp7pIkZi0FmYe8XO4+NQ8dxNh3bxltMJJZToTpkI96SI2mDvtWbVdeEHXUDkCB8OcVWNmVLrFmUhWNv3WOZQLfqQwGuuxFenEjkZAisSxuuNQJVsh7sSfwmY0iG9aWJceFSJuCHFst4UMRnuEaACTHM8uZqKjpggrDxEtBYZoK212a4QAB5DmTptNVWEsnH4gAT+rWDpJ/aXN8x6mdzXV4Ni7rWLDSgI/WL40kx7Cjy2jYR89nwzhqWbaoggKI/qfOu3HP7WbUmzbgRXqKAKcV1YMUUqdQFKnRQFFAooCg0UUCopxRQKiiigMtOlToCgNSooKninASzm9h8qXW/aIwJtYhY9m4J0bTRhqKx4wZV2Wwpt3Bq2CukZgN81i5sw30Hy519GqLxPhNrErlvJmjUMPC6kbFXGorN5bnTH4fjCu6hwVuIMoVxlaASRv7USROsVfWb4iZqDxPs3fG+THW+S3YS+i6Rlu7OdIk61SI4tsFW/cw7Ha1jUIG8Qt0nUTzzVxvLW62WJtqz2lJMMGbRipOQgZQeupPPQfKQym3IV3YK+HIJMkC45R7bE76CQd9az+H4hiCgFzDpiLYMg2biuAeZAO3zIqRhu0a27TWrljFBWjXulmQ0qZWRIjeOQ6VBsrN0pceGJHdW2CnUAk3AY02OUH4GvDhuPGLsNau5S+RiCY5ghXIGzKfCY566SKzWF7UWFmExrFgoJ7tpIXNpOmhzMD5Gve72izuHtcPu5gjKGcpYXI24InUaRtyq6mOsDetXHZPCfu4UQwPdG2qsROolpJ8z8a88XdjCjvSLcMCHuwIKkjMF5sRy/eNVeM7RugyNewuFEAC3YHf3iNgq7gfIVXWMNevsGs2nYmf8TiyT/w25JFT42ie3FFVBBNm2JBxFxQbjAkse6t6czz66CoOF4Zdxcqoazh5OZjIvXup12B6mrjAdklDC5iHOIufv+wp/cTYVoFSu3PGJekbh3DUsoEtqFUDQD8z1NSxTinFdGAKdKnQFFANFQFAoooClTFKKB0UUUBRRSoCinSqh0UClQFOlToFRTpGoCubyhwQ6qwIghgDpsRrXVKgpr/YzBtJFru2iAbTNbjzhTE+dcHsoACLeKxiAgADvcw85zAzV5SNTIu1Rt2XYz/jcYRpA7wDTnstcfYnDn2zeu6gjvLrsI5iJiK0EUquQ1BwnA7Fr9laRNZ0USD671OinRRCAp06KoBRTpCoHRRToFTpUVQzSp0jUAKDRFI0AaKdIUDpUU6BUU6KD//Z"/>
          <p:cNvSpPr>
            <a:spLocks noChangeAspect="1" noChangeArrowheads="1"/>
          </p:cNvSpPr>
          <p:nvPr/>
        </p:nvSpPr>
        <p:spPr bwMode="auto">
          <a:xfrm>
            <a:off x="155575" y="-1881188"/>
            <a:ext cx="4762500" cy="3924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data:image/jpeg;base64,/9j/4AAQSkZJRgABAQAAAQABAAD/2wCEAAkGBhQSEBUUEhQUFBUVFBUUFRUVFxQVFRUUFRQVFBQUFRQXHCYeGBkkGRQVHy8gIycpLCwsFR4xNTAqNSYrLCkBCQoKDgwOFw8PGiwcHBwsKSwsLCwsLCwsLCwpLCksLCksLCwpLCwsKSksLCwsLCkpLCwsLCkpLCkpLCwsLCwsLP/AABEIAMwA9wMBIgACEQEDEQH/xAAbAAACAwEBAQAAAAAAAAAAAAAAAQQFBgIDB//EAEcQAAIBAgQDBQUECAMECwAAAAECEQADBBIhMQVBUQYTImFxMlKBkaEWI0KxBxQzYnLB4fAkgtEVg5LxNUNERVNjoqOys8L/xAAYAQEBAQEBAAAAAAAAAAAAAAAAAQIDBP/EAB4RAQEBAQEAAwEBAQAAAAAAAAABEQIxEiFBYVED/9oADAMBAAIRAxEAPwDb0qKRNYATXOaqjtDxQ2bYymCT9KyFztDcJ9tvnTYuPouajNXzg9oLnvt86X2gue+3zNNMfSC9AevnB7Q3Pfb50DtDc99vnTTH0fNRmr5we0Vz32+dP7R3Pfb500x9HzUZq+bjtFc99vnTHaO577fOmmPo4ajNXzn7S3Pfb510O01332+dNMfRM1Gavnn2nu++aY7UXffNNhj6FnoDV89+1N33z9K7Haq77/5U0xv81E1gPtXd9/6CuvtZd976CmmN7mozVgftbd94fIV0O1133h8hTTG8zUZqwY7XXfeHyFd/a+51HyFNhjc5qeasL9sbnUfKn9sbn7vyppjcZqeasQO2Vz935V2vbB+i/WmwxtJpzWRt9rnPJfrV/wAJx5upmIgzGlNRPooBpVQzWX7ddpbmDtI1oKSzMDmE6AA6fOtOTWA/S2fuLX8T/ktBicX20vXSTc8RM+QE9Byqtt8YuAgkkjpprUGirguH7RkgjINt+lRbHGXUyTmHQxUE0UwW93tCSpAUA9eYrww3GnU+LxCNtBVfRNMFrf4+SIC5T10pYfj7AnMAdOgHxqroFMgtcTx4sPCMpnff4UsNx0icwzfSquKIqZBaYnjpaMoy9ec11huPQPEMx67aVU0RVyC0xPHSSMgy9Z1r1sdoQFAZZPM7TVPFEUyC0xHHiT4AAOh1r3tdoVyjMpJ5mqQUGpkFnf460nKABymalr2gSBKmfWqCgirkFpc462YwBE6TMxUr/b6dDVDRTILVePGdhE67zFSjx63GzVn4opkNW9njxzDMBHOJmpVzj1uDAM8p2+NZ6nlpkFzh+P8Ai8YAHlM1J/2+k7kCs3m1pmp8YutzhcXMGt52SuzbP8X8q+X8LueFfSvpfY8/c/5j/Ksz0rTCiuFNFbR0TWA/Sz+xtfxP+S1vjWA/Sx+xtdcz6fBag+WUqcUqoRoDUEVyBVHfKiiKJqAoooqhzRSpzUBQWoFBoCaJpCnFATRNFOgVKaJoqhUzSooHSmmDSYaUCDV1NeUV6AUAVpGnXI0oNHww+FfSvovYrEeFl6GfnXznh3sr6VvOxTeNv4axPV/G2Q0UkorTLtqwH6WV+5tfxP8AktfQDWE/SnhHe1ayKzQzzlBMSFiY9DUWPk9FT7PZ/EOMy2LrATqEaNN+XkaiWsM7MFVGJOgABJPpTYuV50VNucExCglrNwAbkowA+MVFsWXdsqIzHoASdPIU2JjzinUm/wAJvIJa1cUDmVYD5kV4WbDsYVGY+QJ/KmwyuIor2vYK4glrbqOpUgfMiuLNh39lGaOgJ/KrsXK4pxXd3DOglkZR1II/MVzasO2qox9AT+VEylSrq7aZfaVh6gj86EtsRopPoDQyuYpg0XFI3BHrpQtskTBoYJoJpMCNwRTCHoaGOYopsK67s9KDmlXWSjuzVHNMU+7p92aDmiuu7NHdmoOaRrvuzSNo1RoeF2iVWOlfROyGAZcxZSDpE6aVB7CcDAspdbdllR0HWtnbWs4PVaKYFFUd0iK6NKoKPEdmmd2YXri5jJCmB8pr24twfNZKqRbIgh/dy+Y2q4UVj+0fF+/Z7Ssbdi1BxF0akz7Nq31dtgPjWbkWTWcY4m4l09/9wjd3culoSW/CFPiYxyA6UYDgjLae7YHdKkHvHnvbhOgGmiyQYUfE1OsWg3dG6uSyGixYHLq56sYGZj6CreyWDPbLwp+9dgFyJbXS3lVhyE6bgzXG9f43kReCcKxDXrZxFzNaDqzrMkgEGIIr07QWVBmxcVbwdxzzOjGURYHIQMp5z8bLhyEXHMtkACgtEuwLZrgA9kRGnlU25jbY8SrmOwaAB/xHf4TWdFPwfguJ/WLZxTK9tRnIJDDPBCgiNxv0qR2wwV1nR8GFU5SHjKhOvh9edeuL4ncEHwAHzb/QVG/XrkA/dnyDkH6rE+U0+zFbgOHYliwxOVhkZUDQ2Vm0zADmBMetHFOG4lHnCAKrKMwBC+IaEwfICrhcX7OZTbzSFzR4oiYIkHcfOpJOlNpkZzg/Db9/EKuLUsFBKiFKawGJO3Su8fg8Sl9lwgRLRCOqiFGV0BBggb8/Oa0IGn0pYq2WHtR4BbB6WwScqgHQ6kTymnyMnjM2uH98pbFm3niLZ8JAUzuNiCfjoCCKjCzisOBaQLkALIBDAiZIWdSRO28a7a1qeL90LywYRrdsIsmA8EOCBzkT6bc68kv21XKdRMxO2uhEezB2Okcqu2GRh8Lx61cxP+Kto+y5iolY5ZelXVlMYoC27aFBohHdkZZ01npXfarsj34N2yPvgCYAAF5FEsYGguAbjmBI5hYnYbtLlIs3ToTCk/hPQ+VdebOozeV3Z7MJctlsRZtm8wJJgaHZRI8oqLZs4oAL3a6AD9mh2862cA0KtbvMrLJXuxtp7bM1pe+YFsw0+83EfHlXCYPEAR3Vr421rYlaFWnxlGQxPYu0LYKWk70FWmJlgQWkHQjfSgcOumR3NnXT9igidN615Wmq0slGQxHY2ygVrNlM6MDqM0iCDIJ13p/7Ge4Mr2LAU6MRaVTB3gjUGK1zJTVat5lGOxHY61aKvh7NssCQwcFwVP7rTzrq32KtXXz37VsaZQiDIsbljljWTWvyV0qVMEPB4JbSKiDKqgBR0A2FSAK7y0RWggKddRRUDoAoiul5k7ASagpu0ePdQlizrfvnKnRV/E56ACTPlWVt4UXiLOH8VizJBkA4i8P2mIIO/MKOgqRxDHFle8J7zFlrFjrbwqGLzjzY+AH1p2wLFxQpEWwFbp3k+JT0ABC+etce7rrJh96HY52CnQLPh7uAAAublvPWfSJOFtG6EDrqCYXqZAEjmNJAPWot3DobryMyqU7sn2QgRWVQP3TM+fpWg4Pgs9u7cJy5F0PqDr/fWuYlYrABLWhJc6QNRmy5vkAR+XrlzaKXM3ehmGroCn5KJ+FTDxu5bBzc2k5txPQCADsfVV+M3tbgFCq1pPA8Mh8J3E89omOW3lWsTHPE7yMqd6oeQD7IiD00iOlRMbgVCrqIOqxKn0IGsaR8KktcR8PZD+K4MxfmdzGYjTNsNNAAIqKuVFYqgBJ9oMPqDpv0JoPPvFFs22XMJBAJnXYwSekbdBXpw7EMoIJLW1IBJBD2yTC94CNidA3nrXpguHpcMPLSpIAnSBuOgmvO7jUBIPulHBnVYiJ5g6eVRV3lFeV0VF4LiyUyMZK+yTu6bBvM7g+YNTLqn6fyqIhX0BBBjURsDHpPOo2LtgLaVSNZLxpK29UnT2szz55fIVMu29CeQEnyA3Jjl51CxCsGKnlGxkEEAqykaEEEa0VJwuI5SRBBldwQZDKeoP8Apsay3bngYtsMXaACsQl5VBAW5AIuAclYajpJG6mrt0ZEzxIBSRrJRjAcaarIIkc9N6s+H3Ld629m5BS6uRidgJ0b1ViG9Dc61efqqj9kOM9/ZgmXSAfMcjWgr5hwO4+BxzWbkgo5ttPunRT/AH0r6epmvTLrlZhxQBTiiqhRRFdAUCg5inFM0RQKK6pU4oCinSoCKKKKgYqt7T3WGHyW/wBpfdLCRuGuMFn4TVmtVPFcQBjLRMRhsPiMYf4raZbfp4mB+FStcz7Z/Fd3cxlxVIW3hrZw1iTA+4UgmeWa5mPnAqHafQNo4zLnbUfeXGgwdj4jJjkajcNst3Q3J3Y/vHVp+JqxsOGABkhGJAM+Fog6cjFed0ruxhsqhRsP9Sf51q+H4cjAmPx3Pov9QKzxbStdw3XhhCiSGb4AkmT5VYjAcVM3o10rWcSYxaszolsADk06hvr/AGZAynFD97J3af7/ADq1w+LNwWjqWUZDmOmkhW5eXPlzqDyscR8RQwozbExMgcjqQY2B16VDxq3DeyCQ2aIhiRr+JRousbwddqiXMO4v+GcwJjKW0I11IIiK1vZrDFc1y6Q9xXFzJAUKqo9omB7pefWD5jSObGHcGCwyaI7DKjOnNVLEGI6D41Cv9nFDZZguCQoWQABqCBvproZ8jV3x5TehFgEayFBBtjKFC6ghd5O/yNTRYSziLCn2slxhrmiCWUgnX2gV13B9aYKHD2SqKt2LltQYGhA29kgAqYII6hhqKbKbd3uiZVkFy05/FbYDSeZE+sHyqzw+NsvcQF1VWe40MQItZVIHoVuJ8/KqCwwv4y2oPgtqsu2wLgQB8GLH1qWLFg+PNtCRAIIZCfeH4WO+RhII+PKqq5hDZc5gjqYUMGzDK4a7bjaNM0MOama9ji2NtkBV3W4bsgGbXdSMrQPEpBJBHunpUbFP3ZW5cyHOGeyyyUUswud2bbCMhLlI3BB6QSvTiFxrtwgwp7uFtwVNwXFz5gYgEuHI83FROF4qMpEEb+RH4h6GSPjXjir2c+FSqhgUnVggEqm/hCksBG4ia87Zg+nKpUev6TcFLYbFqPbBw90/+YmqMfMrB+NaTs5je9w1tueWD6jSonGML3/B8Qu7Wwl8dc1tsjR/kCVB/R9iZtOsjwtIjoR/Su/NO/Na2iinW3IClTAp0HNOKDRQAFFE06gKVFFAUU6VUdpvWW7QXfHxEyJXB4eyP9/fEj5CtUm9ZPjg/wCk9v8Au7/7WrHTpx6rXI7q2uRpVWeZGU53gMRB6Bf719SWNxsyhSEtKQIEwGIc+ZDLrzAFK5iitpVa2kNaC5jmkoHOhhhzH0FeOGYsXJMmF6+EKsKNT0rgqYp0rS8C461rDX1S0bjBWdUXbQCRryHxrL2HnQzr+cVddl0m8YP/AFVzynwERVlyjO8TF57Vu61sMW8UWmBFszEP7voam4rh13Dwt0QSgcwQdImOlenZC0y4tUcg27jDMsiCV8SBp5Tyq4/SXjhmVByn4SBp+VM2DOYK9mi6syJ11MTIPxg/Wiw197lxkfmcpMGWCoWWesOPLcVXcIvG2+0qdx/OrpxAJtjUBspkADMCCfWCdIoYn3sO361hQb7FzZe5cmURGV17rMLcMEJ5T51JvYH713xF5i7KLZIGS2ispBtjLOVYlQQdQTrqaidg8PnGId5e54QXYlmKgEASdhpXmb33jAiROx1Gm2nlTT+J/AuBWlYZbVty8kXGJOeDJTM2x5DTkN408+NMLOJTLAS+gMQBqoIUwNM0B1Mc0B51zfuMqyPZM6cpP5HQajoKV/D/AKxYDMRmXMJmfEPFER4WMSI3I86emuLVwgys6nXzjketU91BsCGylso3yhjOUeWg+VaXsUFuTav6OwAtyCM65WLsp2YgLE1R8b4c9t5kwCTb08TITADmfDK+KOsVMuCOuQ22mc4Hh1MEkheWxWc/Q5SDvXlArgOGWVmD9OoI6z+VdCRp5/WoNPwS6Gw962fx2MQv/tq3/wCDWU/Rpd9sT+FfpIrTcAuaNp+C+T8MPc0HzFZf9Ge7/wAI/wDk1d+PDrx9Ap0hXVdHIUUUUBSNOlQMUUUqB0UqdQFFFFUdA1Q8UwhZ+IruXwNm8o87F1idf73q9FRbqD9cw+b2b9u/hH6feJnSf8yR8azW+PWUW7cezbYQqIGUt3ipmObOJkjUBoqDh28RidQJPi8Rkjc7/wBa74VagG21vPcVjb3YBShysSF31X6145wLp0K692ATryzOQdYLD4CvO3fpYWR/rrV52WuAYhN9cwPoRr9JqkKlQN9p+etSDdgyDuPiNII/lTyo8OIYt8NjSlhhdvWyXhQGBUEzmkwOmmutaPtRgVuoL6FTnAYrMxI1HlyFUvZ5reGv94qCSTmkkkzpqxkxr9K0F20S11GK+Id5ZyarIzd5bzczrPL2TV0Y62kbgUruONtT5jwg9a97xEnNAiZJ+NVVsd5cBMQKg2/6MF+7xAbdlB9AJgx8aqseYvGOsVa9krvdm42vsGf5VV4hCbsxOsmr+H6tbyg2wDrp9etUxZreaCROnyPQ1c4R5X12qRiuCzazc9+tRFQmPtvatWWGXuyv3skvAYuwEbZvZ9GPSpHG+H3ktq4LXkbRWY5lUk+GEmQTtJLA7TqBVJiEgwK97faQKhw7mdO8AJ0Crq6N5MoPxA61VQOHXAXfMMo74sy+1kViCoB5jLz9a98TiMzuwGQlyUuEaIh0hlXfYQes9a4sMBfvXR94GunKWWA1sTklSBuCZnWu8ZhRkUgCGuMGiAQGSEtjWSujknlAmoLLhVzusDfuEEFcNeJnXV+5QSfXvPlVX+jjDxZZjOuUfIT+Zr17VYjuuGOg0N65bsAfupNx/wD13CP93Vr2UwXd4ZBsSMxnz2+kV1/5+M9Lta6FcxTiurB0qYoqAoopUDpU6VUFOiigVFOioEKh8dwrXMO3d6XLZW7aI37y0c6/lHxqZXdtoNLFlysTxe9lxIvWybaY22t9SN1LALfTTmrAH51BFm3JALLbI8VwjUEgjNA0Ak85PpV7xThXhuYZR41ZsXgddx/2iwOmstHRjVHbxhuouvhAEKdNRpJHvDn6Vw69dXvZxJZVJGpUE7yJHnXqQZ+FRc+318qk2GmRvWUetu5VpieLqMFkyO9wPmTKFj/MSQY/0qtGFPTnXp3MaT1B+FTRRYXhNxzmu5JOuWWPzI3q74Xw1O8TvmgMSi5VyqpiZ5zETE7TQtnOp7t0zzAUzrIYhpOmWViepFdWrJa2WDHMpDm3lVQzqCjjLsrQzD1FUXPD8G9q69phMghTuDzBB86rceSsyIIMHlrzrQ8BuuzKukzK5usabbcqi9tcCSyOo0uCSBycEA0/EROCMbpUATB1rW8UHd2cvMx8Oc1B7M4YWgEWM/tXG08PUA1G7V8eRFZ2YBRoT8TAHnVnifrN8VxSpauXDlARS2pgTsq+p5D1qk4dhmab1wQ7gZV2KIBAHqd68+H4O5irhvXQVszNu2fxa6Mw6aDStG1n7u4//hpmAOxl1XfoM0/A1P4quxFyB3ZYaENpGrQNM3UaiB1Ne2Vu8VDqLJYnWZuPkhBHIxbA87m9eLYWFV2Kn71UKxvmV2kAzIGTUedd3cV+q2XvMSSpPiO74htgP4QwPqy+7UVXceH6zj7WHU5lsDxmdGuElrjfE5j8a3Vm2FAA5aVlOw/ByqG/c1uXTmOmon+/pWwUV6uZkc7QK6pRTqoKKKRqB0UUUBQKKVUFMUqKgKKYFKqHRSpVBH4rgDetjI2S9bYXLL6eF11AM/hOxrF8VAB/WUQojtlxFo6HD4j8X+RjrPoetb4GqjjnCSS1+yodipW/ZMxiLYGg8rg5GsdTW5fxnAFInT+tegxAGwqtdBZXOhL4YmAxBz2G52rq7iNp/lVngyrwCwAP4okDodCNK41rE21cdtFBMAtCiTAEkx6CkXJttcQuLtplZlkDwEBlcRIIgiTtBnlXvZ0EHKl62SVbQSwGc2y25VlGZT5D0p2LJN3vV8KsjSIhvvFGdD0UGSByzctqg88Qnesr2iBIuBtiq3M6lxHRiJEc561Pt2ZYsQMzQWI5kACY9AK9MJhlEACBsANBVjZw4old8LTKwI0O/wAjUjjXEQUZFg5brGdPCN9Pn9anYDBiP78v6VRcU7DviTOIxRFpSSLdlFtCPNiWP/KtzcRmsd2rS193azXbpPsoJJPunoBXhh+zNy8wvY05julkHwJ0ze8a0f6hhMAp7pIkZi0FmYe8XO4+NQ8dxNh3bxltMJJZToTpkI96SI2mDvtWbVdeEHXUDkCB8OcVWNmVLrFmUhWNv3WOZQLfqQwGuuxFenEjkZAisSxuuNQJVsh7sSfwmY0iG9aWJceFSJuCHFst4UMRnuEaACTHM8uZqKjpggrDxEtBYZoK212a4QAB5DmTptNVWEsnH4gAT+rWDpJ/aXN8x6mdzXV4Ni7rWLDSgI/WL40kx7Cjy2jYR89nwzhqWbaoggKI/qfOu3HP7WbUmzbgRXqKAKcV1YMUUqdQFKnRQFFAooCg0UUCopxRQKiiigMtOlToCgNSooKninASzm9h8qXW/aIwJtYhY9m4J0bTRhqKx4wZV2Wwpt3Bq2CukZgN81i5sw30Hy519GqLxPhNrErlvJmjUMPC6kbFXGorN5bnTH4fjCu6hwVuIMoVxlaASRv7USROsVfWb4iZqDxPs3fG+THW+S3YS+i6Rlu7OdIk61SI4tsFW/cw7Ha1jUIG8Qt0nUTzzVxvLW62WJtqz2lJMMGbRipOQgZQeupPPQfKQym3IV3YK+HIJMkC45R7bE76CQd9az+H4hiCgFzDpiLYMg2biuAeZAO3zIqRhu0a27TWrljFBWjXulmQ0qZWRIjeOQ6VBsrN0pceGJHdW2CnUAk3AY02OUH4GvDhuPGLsNau5S+RiCY5ghXIGzKfCY566SKzWF7UWFmExrFgoJ7tpIXNpOmhzMD5Gve72izuHtcPu5gjKGcpYXI24InUaRtyq6mOsDetXHZPCfu4UQwPdG2qsROolpJ8z8a88XdjCjvSLcMCHuwIKkjMF5sRy/eNVeM7RugyNewuFEAC3YHf3iNgq7gfIVXWMNevsGs2nYmf8TiyT/w25JFT42ie3FFVBBNm2JBxFxQbjAkse6t6czz66CoOF4Zdxcqoazh5OZjIvXup12B6mrjAdklDC5iHOIufv+wp/cTYVoFSu3PGJekbh3DUsoEtqFUDQD8z1NSxTinFdGAKdKnQFFANFQFAoooClTFKKB0UUUBRRSoCinSqh0UClQFOlToFRTpGoCubyhwQ6qwIghgDpsRrXVKgpr/YzBtJFru2iAbTNbjzhTE+dcHsoACLeKxiAgADvcw85zAzV5SNTIu1Rt2XYz/jcYRpA7wDTnstcfYnDn2zeu6gjvLrsI5iJiK0EUquQ1BwnA7Fr9laRNZ0USD671OinRRCAp06KoBRTpCoHRRToFTpUVQzSp0jUAKDRFI0AaKdIUDpUU6BUU6KD//Z"/>
          <p:cNvSpPr>
            <a:spLocks noChangeAspect="1" noChangeArrowheads="1"/>
          </p:cNvSpPr>
          <p:nvPr/>
        </p:nvSpPr>
        <p:spPr bwMode="auto">
          <a:xfrm>
            <a:off x="155575" y="-1881188"/>
            <a:ext cx="4762500" cy="3924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9" name="Picture 7"/>
          <p:cNvPicPr>
            <a:picLocks noChangeAspect="1" noChangeArrowheads="1"/>
          </p:cNvPicPr>
          <p:nvPr/>
        </p:nvPicPr>
        <p:blipFill>
          <a:blip r:embed="rId3" cstate="print"/>
          <a:srcRect/>
          <a:stretch>
            <a:fillRect/>
          </a:stretch>
        </p:blipFill>
        <p:spPr bwMode="auto">
          <a:xfrm>
            <a:off x="6096000" y="3352800"/>
            <a:ext cx="2886075" cy="2318040"/>
          </a:xfrm>
          <a:prstGeom prst="rect">
            <a:avLst/>
          </a:prstGeom>
          <a:noFill/>
          <a:ln w="9525">
            <a:noFill/>
            <a:miter lim="800000"/>
            <a:headEnd/>
            <a:tailEnd/>
          </a:ln>
        </p:spPr>
      </p:pic>
    </p:spTree>
    <p:extLst>
      <p:ext uri="{BB962C8B-B14F-4D97-AF65-F5344CB8AC3E}">
        <p14:creationId xmlns:p14="http://schemas.microsoft.com/office/powerpoint/2010/main" xmlns="" val="1214250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Processing Unit </a:t>
            </a:r>
            <a:endParaRPr lang="en-US" dirty="0"/>
          </a:p>
        </p:txBody>
      </p:sp>
      <p:sp>
        <p:nvSpPr>
          <p:cNvPr id="3" name="Content Placeholder 2"/>
          <p:cNvSpPr>
            <a:spLocks noGrp="1"/>
          </p:cNvSpPr>
          <p:nvPr>
            <p:ph idx="1"/>
          </p:nvPr>
        </p:nvSpPr>
        <p:spPr/>
        <p:txBody>
          <a:bodyPr/>
          <a:lstStyle/>
          <a:p>
            <a:pPr>
              <a:buNone/>
            </a:pPr>
            <a:r>
              <a:rPr lang="en-US" dirty="0" smtClean="0"/>
              <a:t>Evaluation Board</a:t>
            </a:r>
            <a:endParaRPr lang="en-US" dirty="0"/>
          </a:p>
        </p:txBody>
      </p:sp>
      <p:pic>
        <p:nvPicPr>
          <p:cNvPr id="67586" name="Picture 2" descr="http://arduino.cc/en/uploads/Main/ArduinoUno_r2_front450px.jpg"/>
          <p:cNvPicPr>
            <a:picLocks noChangeAspect="1" noChangeArrowheads="1"/>
          </p:cNvPicPr>
          <p:nvPr/>
        </p:nvPicPr>
        <p:blipFill>
          <a:blip r:embed="rId2" cstate="print"/>
          <a:srcRect/>
          <a:stretch>
            <a:fillRect/>
          </a:stretch>
        </p:blipFill>
        <p:spPr bwMode="auto">
          <a:xfrm>
            <a:off x="4876800" y="2438400"/>
            <a:ext cx="3600449" cy="2520315"/>
          </a:xfrm>
          <a:prstGeom prst="rect">
            <a:avLst/>
          </a:prstGeom>
          <a:noFill/>
        </p:spPr>
      </p:pic>
      <p:sp>
        <p:nvSpPr>
          <p:cNvPr id="5" name="TextBox 4"/>
          <p:cNvSpPr txBox="1"/>
          <p:nvPr/>
        </p:nvSpPr>
        <p:spPr>
          <a:xfrm>
            <a:off x="1447800" y="2362200"/>
            <a:ext cx="3886200" cy="2031325"/>
          </a:xfrm>
          <a:prstGeom prst="rect">
            <a:avLst/>
          </a:prstGeom>
          <a:noFill/>
        </p:spPr>
        <p:txBody>
          <a:bodyPr wrap="square" rtlCol="0">
            <a:spAutoFit/>
          </a:bodyPr>
          <a:lstStyle/>
          <a:p>
            <a:pPr>
              <a:buFont typeface="Arial" pitchFamily="34" charset="0"/>
              <a:buChar char="•"/>
            </a:pPr>
            <a:r>
              <a:rPr lang="en-US" dirty="0" smtClean="0"/>
              <a:t> </a:t>
            </a:r>
            <a:r>
              <a:rPr lang="en-US" dirty="0"/>
              <a:t>Arduino </a:t>
            </a:r>
            <a:r>
              <a:rPr lang="en-US" dirty="0" smtClean="0"/>
              <a:t>UNO Rev 3 </a:t>
            </a:r>
          </a:p>
          <a:p>
            <a:endParaRPr lang="en-US" dirty="0" smtClean="0"/>
          </a:p>
          <a:p>
            <a:pPr>
              <a:buFont typeface="Arial" pitchFamily="34" charset="0"/>
              <a:buChar char="•"/>
            </a:pPr>
            <a:r>
              <a:rPr lang="en-US" dirty="0" smtClean="0"/>
              <a:t> Good for Testing </a:t>
            </a:r>
          </a:p>
          <a:p>
            <a:pPr>
              <a:buFont typeface="Arial" pitchFamily="34" charset="0"/>
              <a:buChar char="•"/>
            </a:pPr>
            <a:endParaRPr lang="en-US" dirty="0" smtClean="0"/>
          </a:p>
          <a:p>
            <a:pPr>
              <a:buFont typeface="Arial" pitchFamily="34" charset="0"/>
              <a:buChar char="•"/>
            </a:pPr>
            <a:r>
              <a:rPr lang="en-US" dirty="0" smtClean="0"/>
              <a:t> Easy to program </a:t>
            </a:r>
          </a:p>
          <a:p>
            <a:endParaRPr lang="en-US" dirty="0" smtClean="0"/>
          </a:p>
          <a:p>
            <a:pPr>
              <a:buFont typeface="Arial" pitchFamily="34" charset="0"/>
              <a:buChar char="•"/>
            </a:pPr>
            <a:r>
              <a:rPr lang="en-US" dirty="0" smtClean="0"/>
              <a:t> $27</a:t>
            </a:r>
            <a:endParaRPr lang="en-US" dirty="0"/>
          </a:p>
        </p:txBody>
      </p:sp>
      <p:sp>
        <p:nvSpPr>
          <p:cNvPr id="6" name="TextBox 5"/>
          <p:cNvSpPr txBox="1"/>
          <p:nvPr/>
        </p:nvSpPr>
        <p:spPr>
          <a:xfrm>
            <a:off x="1447800" y="4648200"/>
            <a:ext cx="2233304" cy="1477328"/>
          </a:xfrm>
          <a:prstGeom prst="rect">
            <a:avLst/>
          </a:prstGeom>
          <a:noFill/>
        </p:spPr>
        <p:txBody>
          <a:bodyPr wrap="none" rtlCol="0">
            <a:spAutoFit/>
          </a:bodyPr>
          <a:lstStyle/>
          <a:p>
            <a:r>
              <a:rPr lang="en-US" dirty="0" smtClean="0"/>
              <a:t>8-bit Microcontroller</a:t>
            </a:r>
          </a:p>
          <a:p>
            <a:r>
              <a:rPr lang="en-US" dirty="0" smtClean="0"/>
              <a:t>I/O Pin – 20</a:t>
            </a:r>
          </a:p>
          <a:p>
            <a:r>
              <a:rPr lang="en-US" dirty="0" smtClean="0"/>
              <a:t>Memory Size – 32 </a:t>
            </a:r>
            <a:r>
              <a:rPr lang="en-US" dirty="0" err="1" smtClean="0"/>
              <a:t>kB</a:t>
            </a:r>
            <a:endParaRPr lang="en-US" dirty="0" smtClean="0"/>
          </a:p>
          <a:p>
            <a:r>
              <a:rPr lang="en-US" dirty="0" smtClean="0"/>
              <a:t>RAM – 2 </a:t>
            </a:r>
            <a:r>
              <a:rPr lang="en-US" dirty="0" err="1" smtClean="0"/>
              <a:t>kB</a:t>
            </a:r>
            <a:endParaRPr lang="en-US" dirty="0" smtClean="0"/>
          </a:p>
          <a:p>
            <a:endParaRPr lang="en-US" dirty="0"/>
          </a:p>
        </p:txBody>
      </p:sp>
      <p:cxnSp>
        <p:nvCxnSpPr>
          <p:cNvPr id="7" name="Straight Connector 6"/>
          <p:cNvCxnSpPr/>
          <p:nvPr/>
        </p:nvCxnSpPr>
        <p:spPr>
          <a:xfrm>
            <a:off x="4953000" y="21336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24400" y="2362200"/>
            <a:ext cx="0" cy="252031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00800" y="1755437"/>
            <a:ext cx="1066800" cy="369332"/>
          </a:xfrm>
          <a:prstGeom prst="rect">
            <a:avLst/>
          </a:prstGeom>
          <a:noFill/>
        </p:spPr>
        <p:txBody>
          <a:bodyPr wrap="square" rtlCol="0">
            <a:spAutoFit/>
          </a:bodyPr>
          <a:lstStyle/>
          <a:p>
            <a:r>
              <a:rPr lang="en-US" dirty="0" smtClean="0"/>
              <a:t>6.86 cm</a:t>
            </a:r>
            <a:endParaRPr lang="en-US" dirty="0"/>
          </a:p>
        </p:txBody>
      </p:sp>
      <p:sp>
        <p:nvSpPr>
          <p:cNvPr id="11" name="TextBox 10"/>
          <p:cNvSpPr txBox="1"/>
          <p:nvPr/>
        </p:nvSpPr>
        <p:spPr>
          <a:xfrm>
            <a:off x="3711070" y="3124200"/>
            <a:ext cx="937130" cy="369332"/>
          </a:xfrm>
          <a:prstGeom prst="rect">
            <a:avLst/>
          </a:prstGeom>
          <a:noFill/>
        </p:spPr>
        <p:txBody>
          <a:bodyPr wrap="square" rtlCol="0">
            <a:spAutoFit/>
          </a:bodyPr>
          <a:lstStyle/>
          <a:p>
            <a:r>
              <a:rPr lang="en-US" dirty="0" smtClean="0"/>
              <a:t>5.34 cm</a:t>
            </a:r>
            <a:endParaRPr lang="en-US" dirty="0"/>
          </a:p>
        </p:txBody>
      </p:sp>
    </p:spTree>
    <p:extLst>
      <p:ext uri="{BB962C8B-B14F-4D97-AF65-F5344CB8AC3E}">
        <p14:creationId xmlns:p14="http://schemas.microsoft.com/office/powerpoint/2010/main" xmlns="" val="3939698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a:t>
            </a:r>
            <a:endParaRPr lang="en-US" dirty="0"/>
          </a:p>
        </p:txBody>
      </p:sp>
      <p:sp>
        <p:nvSpPr>
          <p:cNvPr id="3" name="Content Placeholder 2"/>
          <p:cNvSpPr>
            <a:spLocks noGrp="1"/>
          </p:cNvSpPr>
          <p:nvPr>
            <p:ph idx="1"/>
          </p:nvPr>
        </p:nvSpPr>
        <p:spPr>
          <a:xfrm>
            <a:off x="990600" y="1219200"/>
            <a:ext cx="7696200" cy="2971800"/>
          </a:xfrm>
        </p:spPr>
        <p:txBody>
          <a:bodyPr/>
          <a:lstStyle/>
          <a:p>
            <a:pPr>
              <a:buFont typeface="Arial" pitchFamily="34" charset="0"/>
              <a:buChar char="•"/>
            </a:pPr>
            <a:r>
              <a:rPr lang="en-US" sz="2800" dirty="0" smtClean="0"/>
              <a:t>Sending one command byte at a time to MCU, and receiving on byte back to the computer running the program</a:t>
            </a:r>
          </a:p>
          <a:p>
            <a:pPr>
              <a:buFont typeface="Arial" pitchFamily="34" charset="0"/>
              <a:buChar char="•"/>
            </a:pPr>
            <a:r>
              <a:rPr lang="en-US" sz="2800" dirty="0" smtClean="0"/>
              <a:t>USB-To-Serial communication: FTDI FT232R</a:t>
            </a:r>
            <a:endParaRPr lang="en-US" dirty="0" smtClean="0"/>
          </a:p>
        </p:txBody>
      </p:sp>
      <p:sp>
        <p:nvSpPr>
          <p:cNvPr id="5" name="TextBox 4"/>
          <p:cNvSpPr txBox="1"/>
          <p:nvPr/>
        </p:nvSpPr>
        <p:spPr>
          <a:xfrm>
            <a:off x="457200" y="2362200"/>
            <a:ext cx="3886200" cy="1754326"/>
          </a:xfrm>
          <a:prstGeom prst="rect">
            <a:avLst/>
          </a:prstGeom>
          <a:noFill/>
        </p:spPr>
        <p:txBody>
          <a:bodyPr wrap="square" rtlCol="0">
            <a:spAutoFit/>
          </a:bodyPr>
          <a:lstStyle/>
          <a:p>
            <a:r>
              <a:rPr lang="en-US" dirty="0" smtClean="0"/>
              <a:t> </a:t>
            </a:r>
          </a:p>
          <a:p>
            <a:endParaRPr lang="en-US" dirty="0" smtClean="0"/>
          </a:p>
          <a:p>
            <a:r>
              <a:rPr lang="en-US" dirty="0" smtClean="0"/>
              <a:t> </a:t>
            </a:r>
          </a:p>
          <a:p>
            <a:pPr>
              <a:buFont typeface="Arial" pitchFamily="34" charset="0"/>
              <a:buChar char="•"/>
            </a:pPr>
            <a:endParaRPr lang="en-US" dirty="0" smtClean="0"/>
          </a:p>
          <a:p>
            <a:endParaRPr lang="en-US" dirty="0" smtClean="0"/>
          </a:p>
          <a:p>
            <a:pPr>
              <a:buFont typeface="Arial" pitchFamily="34" charset="0"/>
              <a:buChar char="•"/>
            </a:pPr>
            <a:endParaRPr lang="en-US" dirty="0"/>
          </a:p>
        </p:txBody>
      </p:sp>
      <p:pic>
        <p:nvPicPr>
          <p:cNvPr id="1026" name="Picture 2" descr="https://cdn.sparkfun.com//assets/parts/4/4/5/00650-04-L.jpg"/>
          <p:cNvPicPr>
            <a:picLocks noChangeAspect="1" noChangeArrowheads="1"/>
          </p:cNvPicPr>
          <p:nvPr/>
        </p:nvPicPr>
        <p:blipFill>
          <a:blip r:embed="rId2" cstate="print"/>
          <a:srcRect/>
          <a:stretch>
            <a:fillRect/>
          </a:stretch>
        </p:blipFill>
        <p:spPr bwMode="auto">
          <a:xfrm>
            <a:off x="914400" y="3581400"/>
            <a:ext cx="3124200" cy="3124200"/>
          </a:xfrm>
          <a:prstGeom prst="rect">
            <a:avLst/>
          </a:prstGeom>
          <a:noFill/>
        </p:spPr>
      </p:pic>
      <p:pic>
        <p:nvPicPr>
          <p:cNvPr id="1028" name="Picture 4" descr="http://www.chinaicmart.com/uploadfile/ic-data/2009412185539159.jpg"/>
          <p:cNvPicPr>
            <a:picLocks noChangeAspect="1" noChangeArrowheads="1"/>
          </p:cNvPicPr>
          <p:nvPr/>
        </p:nvPicPr>
        <p:blipFill>
          <a:blip r:embed="rId3" cstate="print"/>
          <a:srcRect/>
          <a:stretch>
            <a:fillRect/>
          </a:stretch>
        </p:blipFill>
        <p:spPr bwMode="auto">
          <a:xfrm>
            <a:off x="4724400" y="3352800"/>
            <a:ext cx="3071627" cy="3048000"/>
          </a:xfrm>
          <a:prstGeom prst="rect">
            <a:avLst/>
          </a:prstGeom>
          <a:noFill/>
        </p:spPr>
      </p:pic>
    </p:spTree>
    <p:extLst>
      <p:ext uri="{BB962C8B-B14F-4D97-AF65-F5344CB8AC3E}">
        <p14:creationId xmlns:p14="http://schemas.microsoft.com/office/powerpoint/2010/main" xmlns="" val="3939698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Laser</a:t>
            </a:r>
            <a:endParaRPr lang="en-US" dirty="0"/>
          </a:p>
        </p:txBody>
      </p:sp>
      <p:pic>
        <p:nvPicPr>
          <p:cNvPr id="5122" name="Picture 2" descr="C:\Users\Student\Downloads\1(3).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786" t="9147"/>
          <a:stretch/>
        </p:blipFill>
        <p:spPr bwMode="auto">
          <a:xfrm>
            <a:off x="1676400" y="1143000"/>
            <a:ext cx="6866060" cy="5122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045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a:xfrm>
            <a:off x="1066800" y="1447800"/>
            <a:ext cx="7498080" cy="4800600"/>
          </a:xfrm>
        </p:spPr>
        <p:txBody>
          <a:bodyPr>
            <a:normAutofit fontScale="92500" lnSpcReduction="10000"/>
          </a:bodyPr>
          <a:lstStyle/>
          <a:p>
            <a:pPr algn="just">
              <a:buNone/>
            </a:pPr>
            <a:endParaRPr lang="en-US" dirty="0" smtClean="0"/>
          </a:p>
          <a:p>
            <a:pPr algn="just"/>
            <a:r>
              <a:rPr lang="en-US" dirty="0" smtClean="0"/>
              <a:t>3D Scanning is a method that obtains an object’s 3D physical form and converts it into digital data to be processed via an electronic data processor to subsequently display it in a data representation software.</a:t>
            </a:r>
          </a:p>
          <a:p>
            <a:pPr algn="just">
              <a:buNone/>
            </a:pPr>
            <a:endParaRPr lang="en-US" dirty="0" smtClean="0"/>
          </a:p>
          <a:p>
            <a:pPr algn="just"/>
            <a:r>
              <a:rPr lang="en-US" dirty="0" smtClean="0"/>
              <a:t>The idea of displaying a 3D model of a physical object is to analyze, design, and recreate this object to further display it.</a:t>
            </a:r>
          </a:p>
          <a:p>
            <a:pPr algn="just"/>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3.watterott.com/IRL103A2B2.jpg"/>
          <p:cNvPicPr>
            <a:picLocks noChangeAspect="1" noChangeArrowheads="1"/>
          </p:cNvPicPr>
          <p:nvPr/>
        </p:nvPicPr>
        <p:blipFill>
          <a:blip r:embed="rId2" cstate="print"/>
          <a:srcRect/>
          <a:stretch>
            <a:fillRect/>
          </a:stretch>
        </p:blipFill>
        <p:spPr bwMode="auto">
          <a:xfrm>
            <a:off x="5492329" y="2209800"/>
            <a:ext cx="3673279" cy="2750879"/>
          </a:xfrm>
          <a:prstGeom prst="rect">
            <a:avLst/>
          </a:prstGeom>
          <a:noFill/>
        </p:spPr>
      </p:pic>
      <p:sp>
        <p:nvSpPr>
          <p:cNvPr id="2" name="Title 1"/>
          <p:cNvSpPr>
            <a:spLocks noGrp="1"/>
          </p:cNvSpPr>
          <p:nvPr>
            <p:ph type="title"/>
          </p:nvPr>
        </p:nvSpPr>
        <p:spPr/>
        <p:txBody>
          <a:bodyPr/>
          <a:lstStyle/>
          <a:p>
            <a:pPr algn="ctr"/>
            <a:r>
              <a:rPr lang="en-US" dirty="0" smtClean="0"/>
              <a:t>Laser</a:t>
            </a:r>
            <a:endParaRPr lang="en-US" dirty="0"/>
          </a:p>
        </p:txBody>
      </p:sp>
      <p:sp>
        <p:nvSpPr>
          <p:cNvPr id="3" name="Content Placeholder 2"/>
          <p:cNvSpPr>
            <a:spLocks noGrp="1"/>
          </p:cNvSpPr>
          <p:nvPr>
            <p:ph idx="1"/>
          </p:nvPr>
        </p:nvSpPr>
        <p:spPr>
          <a:xfrm>
            <a:off x="1371600" y="1371600"/>
            <a:ext cx="3822192" cy="6096000"/>
          </a:xfrm>
        </p:spPr>
        <p:txBody>
          <a:bodyPr>
            <a:normAutofit fontScale="47500" lnSpcReduction="20000"/>
          </a:bodyPr>
          <a:lstStyle/>
          <a:p>
            <a:r>
              <a:rPr lang="en-US" sz="4500" b="1" dirty="0" err="1" smtClean="0"/>
              <a:t>Linienlaser</a:t>
            </a:r>
            <a:r>
              <a:rPr lang="en-US" sz="4500" b="1" dirty="0" smtClean="0"/>
              <a:t> (103A2B)</a:t>
            </a:r>
          </a:p>
          <a:p>
            <a:endParaRPr lang="en-US" dirty="0" smtClean="0"/>
          </a:p>
          <a:p>
            <a:r>
              <a:rPr lang="en-US" sz="3600" dirty="0" smtClean="0"/>
              <a:t>Output Power: </a:t>
            </a:r>
          </a:p>
          <a:p>
            <a:pPr>
              <a:buNone/>
            </a:pPr>
            <a:r>
              <a:rPr lang="en-US" sz="3600" dirty="0" smtClean="0"/>
              <a:t> Min           Typical          Max</a:t>
            </a:r>
          </a:p>
          <a:p>
            <a:pPr>
              <a:buNone/>
            </a:pPr>
            <a:r>
              <a:rPr lang="en-US" sz="3600" dirty="0" smtClean="0"/>
              <a:t>2.5mW      3.0mW        5.0mW</a:t>
            </a:r>
          </a:p>
          <a:p>
            <a:pPr>
              <a:buNone/>
            </a:pPr>
            <a:endParaRPr lang="en-US" sz="3600" dirty="0" smtClean="0"/>
          </a:p>
          <a:p>
            <a:r>
              <a:rPr lang="en-US" sz="3600" dirty="0" smtClean="0"/>
              <a:t>Working current: </a:t>
            </a:r>
          </a:p>
          <a:p>
            <a:pPr>
              <a:buNone/>
            </a:pPr>
            <a:r>
              <a:rPr lang="en-US" sz="3600" dirty="0" smtClean="0"/>
              <a:t> Min          Typical          Max </a:t>
            </a:r>
          </a:p>
          <a:p>
            <a:pPr>
              <a:buNone/>
            </a:pPr>
            <a:r>
              <a:rPr lang="en-US" sz="3600" dirty="0" smtClean="0"/>
              <a:t>10mA        20mA         25mA</a:t>
            </a:r>
          </a:p>
          <a:p>
            <a:pPr>
              <a:buNone/>
            </a:pPr>
            <a:endParaRPr lang="en-US" sz="3600" dirty="0" smtClean="0"/>
          </a:p>
          <a:p>
            <a:r>
              <a:rPr lang="en-US" sz="3600" dirty="0" smtClean="0"/>
              <a:t>Working voltage: </a:t>
            </a:r>
          </a:p>
          <a:p>
            <a:pPr>
              <a:buNone/>
            </a:pPr>
            <a:r>
              <a:rPr lang="en-US" sz="3600" dirty="0" smtClean="0"/>
              <a:t>Min               Typical            Max</a:t>
            </a:r>
          </a:p>
          <a:p>
            <a:pPr>
              <a:buNone/>
            </a:pPr>
            <a:r>
              <a:rPr lang="en-US" sz="3600" dirty="0" smtClean="0"/>
              <a:t>2.3 V              4.5 V              8.0 V</a:t>
            </a:r>
          </a:p>
          <a:p>
            <a:endParaRPr lang="en-US" sz="3600" dirty="0" smtClean="0"/>
          </a:p>
          <a:p>
            <a:r>
              <a:rPr lang="en-US" sz="3600" dirty="0" smtClean="0"/>
              <a:t>Wavelength:  650nm</a:t>
            </a:r>
          </a:p>
          <a:p>
            <a:pPr>
              <a:buNone/>
            </a:pPr>
            <a:endParaRPr lang="en-US" sz="3600" dirty="0" smtClean="0"/>
          </a:p>
          <a:p>
            <a:r>
              <a:rPr lang="en-US" sz="3600" dirty="0" smtClean="0"/>
              <a:t>Working Temperature: </a:t>
            </a:r>
          </a:p>
          <a:p>
            <a:pPr>
              <a:buNone/>
            </a:pPr>
            <a:r>
              <a:rPr lang="en-US" sz="3600" dirty="0" smtClean="0"/>
              <a:t>  Min         Typical         Max </a:t>
            </a:r>
          </a:p>
          <a:p>
            <a:pPr>
              <a:buNone/>
            </a:pPr>
            <a:r>
              <a:rPr lang="en-US" sz="3600" dirty="0" smtClean="0"/>
              <a:t>-15°C         25°C         35°C</a:t>
            </a:r>
          </a:p>
          <a:p>
            <a:endParaRPr lang="en-US" sz="3600" dirty="0" smtClean="0"/>
          </a:p>
          <a:p>
            <a:pPr>
              <a:buNone/>
            </a:pPr>
            <a:r>
              <a:rPr lang="en-US" sz="3600" dirty="0" smtClean="0"/>
              <a:t> </a:t>
            </a:r>
            <a:endParaRPr lang="en-US" sz="3600" dirty="0"/>
          </a:p>
        </p:txBody>
      </p:sp>
      <p:cxnSp>
        <p:nvCxnSpPr>
          <p:cNvPr id="9" name="Straight Connector 8"/>
          <p:cNvCxnSpPr/>
          <p:nvPr/>
        </p:nvCxnSpPr>
        <p:spPr>
          <a:xfrm flipV="1">
            <a:off x="6096000" y="3276600"/>
            <a:ext cx="685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3276600"/>
            <a:ext cx="914400" cy="369332"/>
          </a:xfrm>
          <a:prstGeom prst="rect">
            <a:avLst/>
          </a:prstGeom>
          <a:noFill/>
        </p:spPr>
        <p:txBody>
          <a:bodyPr wrap="square" rtlCol="0">
            <a:spAutoFit/>
          </a:bodyPr>
          <a:lstStyle/>
          <a:p>
            <a:r>
              <a:rPr lang="en-US" dirty="0" smtClean="0"/>
              <a:t>3.5 cm</a:t>
            </a:r>
            <a:endParaRPr lang="en-US" dirty="0"/>
          </a:p>
        </p:txBody>
      </p:sp>
      <p:cxnSp>
        <p:nvCxnSpPr>
          <p:cNvPr id="12" name="Straight Connector 11"/>
          <p:cNvCxnSpPr/>
          <p:nvPr/>
        </p:nvCxnSpPr>
        <p:spPr>
          <a:xfrm>
            <a:off x="6096000" y="4419600"/>
            <a:ext cx="4572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4724400"/>
            <a:ext cx="990600" cy="369332"/>
          </a:xfrm>
          <a:prstGeom prst="rect">
            <a:avLst/>
          </a:prstGeom>
          <a:noFill/>
        </p:spPr>
        <p:txBody>
          <a:bodyPr wrap="square" rtlCol="0">
            <a:spAutoFit/>
          </a:bodyPr>
          <a:lstStyle/>
          <a:p>
            <a:r>
              <a:rPr lang="en-US" dirty="0" smtClean="0"/>
              <a:t>1.2 cm</a:t>
            </a:r>
            <a:endParaRPr lang="en-US" dirty="0"/>
          </a:p>
        </p:txBody>
      </p:sp>
    </p:spTree>
    <p:extLst>
      <p:ext uri="{BB962C8B-B14F-4D97-AF65-F5344CB8AC3E}">
        <p14:creationId xmlns:p14="http://schemas.microsoft.com/office/powerpoint/2010/main" xmlns="" val="1916219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Motor</a:t>
            </a:r>
            <a:endParaRPr lang="en-US" dirty="0"/>
          </a:p>
        </p:txBody>
      </p:sp>
      <p:pic>
        <p:nvPicPr>
          <p:cNvPr id="7170" name="Picture 2" descr="C:\Users\Student\Downloads\1(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134" t="9861"/>
          <a:stretch/>
        </p:blipFill>
        <p:spPr bwMode="auto">
          <a:xfrm>
            <a:off x="1752600" y="1161421"/>
            <a:ext cx="6835915" cy="50827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057400" y="1676400"/>
            <a:ext cx="2209800" cy="923330"/>
          </a:xfrm>
          <a:prstGeom prst="rect">
            <a:avLst/>
          </a:prstGeom>
          <a:noFill/>
        </p:spPr>
        <p:txBody>
          <a:bodyPr wrap="square" rtlCol="0">
            <a:spAutoFit/>
          </a:bodyPr>
          <a:lstStyle/>
          <a:p>
            <a:r>
              <a:rPr lang="en-US" dirty="0" smtClean="0">
                <a:solidFill>
                  <a:schemeClr val="accent3">
                    <a:lumMod val="75000"/>
                  </a:schemeClr>
                </a:solidFill>
              </a:rPr>
              <a:t>Power</a:t>
            </a:r>
          </a:p>
          <a:p>
            <a:r>
              <a:rPr lang="en-US" dirty="0" smtClean="0">
                <a:solidFill>
                  <a:srgbClr val="0070C0"/>
                </a:solidFill>
              </a:rPr>
              <a:t>Control Signal</a:t>
            </a:r>
          </a:p>
          <a:p>
            <a:r>
              <a:rPr lang="en-US" dirty="0" smtClean="0">
                <a:solidFill>
                  <a:schemeClr val="accent4">
                    <a:lumMod val="75000"/>
                  </a:schemeClr>
                </a:solidFill>
              </a:rPr>
              <a:t>Data Signal</a:t>
            </a:r>
            <a:endParaRPr lang="en-US" dirty="0">
              <a:solidFill>
                <a:schemeClr val="accent4">
                  <a:lumMod val="75000"/>
                </a:schemeClr>
              </a:solidFill>
            </a:endParaRPr>
          </a:p>
        </p:txBody>
      </p:sp>
    </p:spTree>
    <p:extLst>
      <p:ext uri="{BB962C8B-B14F-4D97-AF65-F5344CB8AC3E}">
        <p14:creationId xmlns:p14="http://schemas.microsoft.com/office/powerpoint/2010/main" xmlns="" val="182969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1143000"/>
          </a:xfrm>
        </p:spPr>
        <p:txBody>
          <a:bodyPr/>
          <a:lstStyle/>
          <a:p>
            <a:pPr algn="ctr"/>
            <a:r>
              <a:rPr lang="en-US" dirty="0" smtClean="0"/>
              <a:t>Motor</a:t>
            </a:r>
            <a:endParaRPr lang="en-US" dirty="0"/>
          </a:p>
        </p:txBody>
      </p:sp>
      <p:sp>
        <p:nvSpPr>
          <p:cNvPr id="3" name="Content Placeholder 2"/>
          <p:cNvSpPr>
            <a:spLocks noGrp="1"/>
          </p:cNvSpPr>
          <p:nvPr>
            <p:ph idx="1"/>
          </p:nvPr>
        </p:nvSpPr>
        <p:spPr>
          <a:xfrm>
            <a:off x="1219200" y="685800"/>
            <a:ext cx="7498080" cy="4800600"/>
          </a:xfrm>
        </p:spPr>
        <p:txBody>
          <a:bodyPr/>
          <a:lstStyle/>
          <a:p>
            <a:endParaRPr lang="en-US" dirty="0" smtClean="0"/>
          </a:p>
          <a:p>
            <a:r>
              <a:rPr lang="en-US" dirty="0" smtClean="0"/>
              <a:t>Stepper Motor (NEMA 17HS15-0404S)</a:t>
            </a:r>
          </a:p>
          <a:p>
            <a:endParaRPr lang="en-US" b="1" dirty="0" smtClean="0"/>
          </a:p>
          <a:p>
            <a:endParaRPr lang="en-US" dirty="0" smtClean="0"/>
          </a:p>
          <a:p>
            <a:endParaRPr lang="en-US" dirty="0"/>
          </a:p>
        </p:txBody>
      </p:sp>
      <p:pic>
        <p:nvPicPr>
          <p:cNvPr id="95234" name="Picture 2" descr="http://g03.s.alicdn.com/kf/HT1Xf79Fy4XXXagOFbXZ/201898272/HT1Xf79Fy4XXXagOFbXZ.jpg"/>
          <p:cNvPicPr>
            <a:picLocks noChangeAspect="1" noChangeArrowheads="1"/>
          </p:cNvPicPr>
          <p:nvPr/>
        </p:nvPicPr>
        <p:blipFill>
          <a:blip r:embed="rId2" cstate="print"/>
          <a:srcRect/>
          <a:stretch>
            <a:fillRect/>
          </a:stretch>
        </p:blipFill>
        <p:spPr bwMode="auto">
          <a:xfrm>
            <a:off x="1595694" y="1905000"/>
            <a:ext cx="7239000" cy="2590800"/>
          </a:xfrm>
          <a:prstGeom prst="rect">
            <a:avLst/>
          </a:prstGeom>
          <a:noFill/>
        </p:spPr>
      </p:pic>
      <p:pic>
        <p:nvPicPr>
          <p:cNvPr id="95236" name="Picture 4" descr="Moteur pas-à-pas bipolaire 17HS15-0404S"/>
          <p:cNvPicPr>
            <a:picLocks noChangeAspect="1" noChangeArrowheads="1"/>
          </p:cNvPicPr>
          <p:nvPr/>
        </p:nvPicPr>
        <p:blipFill rotWithShape="1">
          <a:blip r:embed="rId3" cstate="print"/>
          <a:srcRect l="16835" t="17574" r="14849" b="17949"/>
          <a:stretch/>
        </p:blipFill>
        <p:spPr bwMode="auto">
          <a:xfrm>
            <a:off x="6195316" y="4800600"/>
            <a:ext cx="2157573" cy="1916130"/>
          </a:xfrm>
          <a:prstGeom prst="rect">
            <a:avLst/>
          </a:prstGeom>
          <a:noFill/>
        </p:spPr>
      </p:pic>
      <p:pic>
        <p:nvPicPr>
          <p:cNvPr id="95237" name="Picture 5"/>
          <p:cNvPicPr>
            <a:picLocks noChangeAspect="1" noChangeArrowheads="1"/>
          </p:cNvPicPr>
          <p:nvPr/>
        </p:nvPicPr>
        <p:blipFill rotWithShape="1">
          <a:blip r:embed="rId4" cstate="print"/>
          <a:srcRect b="60674"/>
          <a:stretch/>
        </p:blipFill>
        <p:spPr bwMode="auto">
          <a:xfrm>
            <a:off x="1272283" y="4495800"/>
            <a:ext cx="3942911" cy="2252609"/>
          </a:xfrm>
          <a:prstGeom prst="rect">
            <a:avLst/>
          </a:prstGeom>
          <a:noFill/>
          <a:ln w="9525">
            <a:noFill/>
            <a:miter lim="800000"/>
            <a:headEnd/>
            <a:tailEnd/>
          </a:ln>
        </p:spPr>
      </p:pic>
    </p:spTree>
    <p:extLst>
      <p:ext uri="{BB962C8B-B14F-4D97-AF65-F5344CB8AC3E}">
        <p14:creationId xmlns:p14="http://schemas.microsoft.com/office/powerpoint/2010/main" xmlns="" val="1430037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Motor</a:t>
            </a:r>
            <a:endParaRPr lang="en-US" dirty="0"/>
          </a:p>
        </p:txBody>
      </p:sp>
      <p:sp>
        <p:nvSpPr>
          <p:cNvPr id="3" name="Content Placeholder 2"/>
          <p:cNvSpPr>
            <a:spLocks noGrp="1"/>
          </p:cNvSpPr>
          <p:nvPr>
            <p:ph idx="1"/>
          </p:nvPr>
        </p:nvSpPr>
        <p:spPr/>
        <p:txBody>
          <a:bodyPr>
            <a:normAutofit lnSpcReduction="10000"/>
          </a:bodyPr>
          <a:lstStyle/>
          <a:p>
            <a:r>
              <a:rPr lang="en-US" dirty="0"/>
              <a:t>Weight: 350 g (13 </a:t>
            </a:r>
            <a:r>
              <a:rPr lang="en-US" dirty="0" err="1"/>
              <a:t>oz</a:t>
            </a:r>
            <a:r>
              <a:rPr lang="en-US" dirty="0"/>
              <a:t>) </a:t>
            </a:r>
            <a:endParaRPr lang="en-US" dirty="0" smtClean="0"/>
          </a:p>
          <a:p>
            <a:r>
              <a:rPr lang="en-US" dirty="0" smtClean="0"/>
              <a:t>Shaft </a:t>
            </a:r>
            <a:r>
              <a:rPr lang="en-US" dirty="0"/>
              <a:t>diameter: 5 mm “D” </a:t>
            </a:r>
            <a:endParaRPr lang="en-US" dirty="0" smtClean="0"/>
          </a:p>
          <a:p>
            <a:r>
              <a:rPr lang="en-US" dirty="0" smtClean="0"/>
              <a:t>Steps </a:t>
            </a:r>
            <a:r>
              <a:rPr lang="en-US" dirty="0"/>
              <a:t>per revolution: 200 </a:t>
            </a:r>
            <a:endParaRPr lang="en-US" dirty="0" smtClean="0"/>
          </a:p>
          <a:p>
            <a:r>
              <a:rPr lang="en-US" dirty="0" smtClean="0"/>
              <a:t>Current </a:t>
            </a:r>
            <a:r>
              <a:rPr lang="en-US" dirty="0"/>
              <a:t>rating: 1.2 A per </a:t>
            </a:r>
            <a:r>
              <a:rPr lang="en-US" dirty="0" smtClean="0"/>
              <a:t>coil</a:t>
            </a:r>
          </a:p>
          <a:p>
            <a:r>
              <a:rPr lang="en-US" dirty="0" smtClean="0"/>
              <a:t> </a:t>
            </a:r>
            <a:r>
              <a:rPr lang="en-US" dirty="0"/>
              <a:t>Voltage rating: 4 V </a:t>
            </a:r>
            <a:endParaRPr lang="en-US" dirty="0" smtClean="0"/>
          </a:p>
          <a:p>
            <a:r>
              <a:rPr lang="en-US" dirty="0" smtClean="0"/>
              <a:t>Resistance</a:t>
            </a:r>
            <a:r>
              <a:rPr lang="en-US" dirty="0"/>
              <a:t>: 3.3 </a:t>
            </a:r>
            <a:r>
              <a:rPr lang="el-GR" dirty="0"/>
              <a:t>Ω </a:t>
            </a:r>
            <a:r>
              <a:rPr lang="en-US" dirty="0"/>
              <a:t>per coil </a:t>
            </a:r>
            <a:endParaRPr lang="en-US" dirty="0" smtClean="0"/>
          </a:p>
          <a:p>
            <a:r>
              <a:rPr lang="en-US" dirty="0" smtClean="0"/>
              <a:t>Holding </a:t>
            </a:r>
            <a:r>
              <a:rPr lang="en-US" dirty="0"/>
              <a:t>torque: 3.2 kg-cm (44 </a:t>
            </a:r>
            <a:r>
              <a:rPr lang="en-US" dirty="0" err="1"/>
              <a:t>oz</a:t>
            </a:r>
            <a:r>
              <a:rPr lang="en-US" dirty="0"/>
              <a:t>-in</a:t>
            </a:r>
            <a:r>
              <a:rPr lang="en-US" dirty="0" smtClean="0"/>
              <a:t>)</a:t>
            </a:r>
          </a:p>
          <a:p>
            <a:r>
              <a:rPr lang="en-US" dirty="0" smtClean="0"/>
              <a:t>Inductance</a:t>
            </a:r>
            <a:r>
              <a:rPr lang="en-US" dirty="0"/>
              <a:t>: 2.8 </a:t>
            </a:r>
            <a:r>
              <a:rPr lang="en-US" dirty="0" err="1"/>
              <a:t>mH</a:t>
            </a:r>
            <a:r>
              <a:rPr lang="en-US" dirty="0"/>
              <a:t> per coil </a:t>
            </a:r>
            <a:endParaRPr lang="en-US" dirty="0" smtClean="0"/>
          </a:p>
          <a:p>
            <a:r>
              <a:rPr lang="en-US" dirty="0" smtClean="0"/>
              <a:t>Lead </a:t>
            </a:r>
            <a:r>
              <a:rPr lang="en-US" dirty="0"/>
              <a:t>length: 30 cm (12″)</a:t>
            </a:r>
          </a:p>
        </p:txBody>
      </p:sp>
    </p:spTree>
    <p:extLst>
      <p:ext uri="{BB962C8B-B14F-4D97-AF65-F5344CB8AC3E}">
        <p14:creationId xmlns:p14="http://schemas.microsoft.com/office/powerpoint/2010/main" xmlns="" val="1022874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Motor Control</a:t>
            </a:r>
            <a:endParaRPr lang="en-US" dirty="0"/>
          </a:p>
        </p:txBody>
      </p:sp>
      <p:pic>
        <p:nvPicPr>
          <p:cNvPr id="6146" name="Picture 2" descr="C:\Users\Student\Downloads\1(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830" t="10395"/>
          <a:stretch/>
        </p:blipFill>
        <p:spPr bwMode="auto">
          <a:xfrm>
            <a:off x="1633695" y="1195754"/>
            <a:ext cx="6775624" cy="50526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981200" y="1524000"/>
            <a:ext cx="2209800" cy="923330"/>
          </a:xfrm>
          <a:prstGeom prst="rect">
            <a:avLst/>
          </a:prstGeom>
          <a:noFill/>
        </p:spPr>
        <p:txBody>
          <a:bodyPr wrap="square" rtlCol="0">
            <a:spAutoFit/>
          </a:bodyPr>
          <a:lstStyle/>
          <a:p>
            <a:r>
              <a:rPr lang="en-US" dirty="0" smtClean="0">
                <a:solidFill>
                  <a:schemeClr val="accent3">
                    <a:lumMod val="75000"/>
                  </a:schemeClr>
                </a:solidFill>
              </a:rPr>
              <a:t>Power</a:t>
            </a:r>
          </a:p>
          <a:p>
            <a:r>
              <a:rPr lang="en-US" dirty="0" smtClean="0">
                <a:solidFill>
                  <a:srgbClr val="0070C0"/>
                </a:solidFill>
              </a:rPr>
              <a:t>Control Signal</a:t>
            </a:r>
          </a:p>
          <a:p>
            <a:r>
              <a:rPr lang="en-US" dirty="0" smtClean="0">
                <a:solidFill>
                  <a:schemeClr val="accent4">
                    <a:lumMod val="75000"/>
                  </a:schemeClr>
                </a:solidFill>
              </a:rPr>
              <a:t>Data Signal</a:t>
            </a:r>
            <a:endParaRPr lang="en-US" dirty="0">
              <a:solidFill>
                <a:schemeClr val="accent4">
                  <a:lumMod val="75000"/>
                </a:schemeClr>
              </a:solidFill>
            </a:endParaRPr>
          </a:p>
        </p:txBody>
      </p:sp>
    </p:spTree>
    <p:extLst>
      <p:ext uri="{BB962C8B-B14F-4D97-AF65-F5344CB8AC3E}">
        <p14:creationId xmlns:p14="http://schemas.microsoft.com/office/powerpoint/2010/main" xmlns="" val="493869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Motor Control</a:t>
            </a:r>
            <a:endParaRPr lang="en-US" dirty="0"/>
          </a:p>
        </p:txBody>
      </p:sp>
      <p:sp>
        <p:nvSpPr>
          <p:cNvPr id="3" name="Content Placeholder 2"/>
          <p:cNvSpPr>
            <a:spLocks noGrp="1"/>
          </p:cNvSpPr>
          <p:nvPr>
            <p:ph idx="1"/>
          </p:nvPr>
        </p:nvSpPr>
        <p:spPr>
          <a:xfrm>
            <a:off x="1435608" y="1447800"/>
            <a:ext cx="7708392" cy="4800600"/>
          </a:xfrm>
        </p:spPr>
        <p:txBody>
          <a:bodyPr>
            <a:normAutofit/>
          </a:bodyPr>
          <a:lstStyle/>
          <a:p>
            <a:r>
              <a:rPr lang="en-US" dirty="0" smtClean="0"/>
              <a:t>Stepper Motor Driver (</a:t>
            </a:r>
            <a:r>
              <a:rPr lang="en-US" dirty="0" smtClean="0">
                <a:solidFill>
                  <a:srgbClr val="000000"/>
                </a:solidFill>
                <a:latin typeface="Arial"/>
                <a:ea typeface="Calibri"/>
                <a:cs typeface="Calibri"/>
              </a:rPr>
              <a:t>SN754410</a:t>
            </a:r>
            <a:r>
              <a:rPr lang="en-US" dirty="0" smtClean="0"/>
              <a:t>)</a:t>
            </a:r>
          </a:p>
          <a:p>
            <a:pPr>
              <a:buNone/>
            </a:pPr>
            <a:endParaRPr lang="en-US" dirty="0" smtClean="0"/>
          </a:p>
          <a:p>
            <a:endParaRPr lang="en-US" dirty="0"/>
          </a:p>
        </p:txBody>
      </p:sp>
      <p:pic>
        <p:nvPicPr>
          <p:cNvPr id="75779" name="Picture 3" descr="http://forums.parallax.com/attachment.php?attachmentid=92392&amp;d=1336684537"/>
          <p:cNvPicPr>
            <a:picLocks noChangeAspect="1" noChangeArrowheads="1"/>
          </p:cNvPicPr>
          <p:nvPr/>
        </p:nvPicPr>
        <p:blipFill>
          <a:blip r:embed="rId2" cstate="print"/>
          <a:srcRect/>
          <a:stretch>
            <a:fillRect/>
          </a:stretch>
        </p:blipFill>
        <p:spPr bwMode="auto">
          <a:xfrm>
            <a:off x="5943600" y="2133600"/>
            <a:ext cx="2985229" cy="2314576"/>
          </a:xfrm>
          <a:prstGeom prst="rect">
            <a:avLst/>
          </a:prstGeom>
          <a:noFill/>
        </p:spPr>
      </p:pic>
      <p:sp>
        <p:nvSpPr>
          <p:cNvPr id="6" name="TextBox 5"/>
          <p:cNvSpPr txBox="1"/>
          <p:nvPr/>
        </p:nvSpPr>
        <p:spPr>
          <a:xfrm>
            <a:off x="1295400" y="2209800"/>
            <a:ext cx="4419600" cy="3970318"/>
          </a:xfrm>
          <a:prstGeom prst="rect">
            <a:avLst/>
          </a:prstGeom>
          <a:noFill/>
        </p:spPr>
        <p:txBody>
          <a:bodyPr wrap="square" rtlCol="0">
            <a:spAutoFit/>
          </a:bodyPr>
          <a:lstStyle/>
          <a:p>
            <a:pPr>
              <a:buFont typeface="Arial" pitchFamily="34" charset="0"/>
              <a:buChar char="•"/>
            </a:pPr>
            <a:r>
              <a:rPr lang="en-US" dirty="0" smtClean="0"/>
              <a:t> Output-Current Capability Per Driver</a:t>
            </a:r>
          </a:p>
          <a:p>
            <a:pPr>
              <a:buNone/>
            </a:pPr>
            <a:r>
              <a:rPr lang="en-US" dirty="0" smtClean="0"/>
              <a:t>• Applications Include Half-H and Full-H</a:t>
            </a:r>
          </a:p>
          <a:p>
            <a:pPr>
              <a:buNone/>
            </a:pPr>
            <a:r>
              <a:rPr lang="en-US" dirty="0" smtClean="0"/>
              <a:t>Solenoid Drivers and Motor Drivers</a:t>
            </a:r>
          </a:p>
          <a:p>
            <a:pPr>
              <a:buNone/>
            </a:pPr>
            <a:r>
              <a:rPr lang="en-US" dirty="0" smtClean="0"/>
              <a:t>• Designed for Positive-Supply Applications</a:t>
            </a:r>
          </a:p>
          <a:p>
            <a:pPr>
              <a:buNone/>
            </a:pPr>
            <a:r>
              <a:rPr lang="en-US" dirty="0" smtClean="0"/>
              <a:t>• Wide Supply-Voltage Range of 4.5 V to 36 V</a:t>
            </a:r>
          </a:p>
          <a:p>
            <a:pPr>
              <a:buNone/>
            </a:pPr>
            <a:r>
              <a:rPr lang="en-US" dirty="0" smtClean="0"/>
              <a:t>• TTL- and CMOS-Compatible</a:t>
            </a:r>
          </a:p>
          <a:p>
            <a:pPr>
              <a:buNone/>
            </a:pPr>
            <a:r>
              <a:rPr lang="en-US" dirty="0" smtClean="0"/>
              <a:t>High-Impedance Diode-Clamped Inputs</a:t>
            </a:r>
          </a:p>
          <a:p>
            <a:pPr>
              <a:buNone/>
            </a:pPr>
            <a:r>
              <a:rPr lang="en-US" dirty="0" smtClean="0"/>
              <a:t>• Separate Input-Logic Supply</a:t>
            </a:r>
          </a:p>
          <a:p>
            <a:pPr>
              <a:buNone/>
            </a:pPr>
            <a:r>
              <a:rPr lang="en-US" dirty="0" smtClean="0"/>
              <a:t>• Thermal Shutdown</a:t>
            </a:r>
          </a:p>
          <a:p>
            <a:pPr>
              <a:buNone/>
            </a:pPr>
            <a:r>
              <a:rPr lang="en-US" dirty="0" smtClean="0"/>
              <a:t>• Internal ESD Protection</a:t>
            </a:r>
          </a:p>
          <a:p>
            <a:pPr>
              <a:buNone/>
            </a:pPr>
            <a:r>
              <a:rPr lang="en-US" dirty="0" smtClean="0"/>
              <a:t>• Input Hysteresis Improves Noise Immunity</a:t>
            </a:r>
          </a:p>
          <a:p>
            <a:pPr>
              <a:buNone/>
            </a:pPr>
            <a:r>
              <a:rPr lang="en-US" dirty="0" smtClean="0"/>
              <a:t>• 3-State Outputs</a:t>
            </a:r>
          </a:p>
          <a:p>
            <a:pPr>
              <a:buNone/>
            </a:pPr>
            <a:r>
              <a:rPr lang="en-US" dirty="0" smtClean="0"/>
              <a:t>• Minimized Power Dissipation</a:t>
            </a:r>
          </a:p>
          <a:p>
            <a:endParaRPr lang="en-US" dirty="0"/>
          </a:p>
        </p:txBody>
      </p:sp>
      <p:pic>
        <p:nvPicPr>
          <p:cNvPr id="75781" name="Picture 5" descr="http://d1gsvnjtkwr6dd.cloudfront.net/large/IC-SN754410_LRG.jpg"/>
          <p:cNvPicPr>
            <a:picLocks noChangeAspect="1" noChangeArrowheads="1"/>
          </p:cNvPicPr>
          <p:nvPr/>
        </p:nvPicPr>
        <p:blipFill>
          <a:blip r:embed="rId3" cstate="print"/>
          <a:srcRect/>
          <a:stretch>
            <a:fillRect/>
          </a:stretch>
        </p:blipFill>
        <p:spPr bwMode="auto">
          <a:xfrm>
            <a:off x="5943600" y="4475018"/>
            <a:ext cx="3067050" cy="223058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a.pololu-files.com/picture/0J1418.1200.jpg?ea6570418e038623602c5f221eb96f62"/>
          <p:cNvPicPr>
            <a:picLocks noChangeAspect="1" noChangeArrowheads="1"/>
          </p:cNvPicPr>
          <p:nvPr/>
        </p:nvPicPr>
        <p:blipFill>
          <a:blip r:embed="rId2" cstate="print"/>
          <a:srcRect/>
          <a:stretch>
            <a:fillRect/>
          </a:stretch>
        </p:blipFill>
        <p:spPr bwMode="auto">
          <a:xfrm>
            <a:off x="6019800" y="4267200"/>
            <a:ext cx="2857500" cy="2181226"/>
          </a:xfrm>
          <a:prstGeom prst="rect">
            <a:avLst/>
          </a:prstGeom>
          <a:noFill/>
        </p:spPr>
      </p:pic>
      <p:sp>
        <p:nvSpPr>
          <p:cNvPr id="2" name="Title 1"/>
          <p:cNvSpPr>
            <a:spLocks noGrp="1"/>
          </p:cNvSpPr>
          <p:nvPr>
            <p:ph type="title"/>
          </p:nvPr>
        </p:nvSpPr>
        <p:spPr/>
        <p:txBody>
          <a:bodyPr/>
          <a:lstStyle/>
          <a:p>
            <a:pPr algn="ctr"/>
            <a:r>
              <a:rPr lang="en-US" dirty="0" smtClean="0"/>
              <a:t>Motor Driver</a:t>
            </a:r>
            <a:endParaRPr lang="en-US" dirty="0"/>
          </a:p>
        </p:txBody>
      </p:sp>
      <p:sp>
        <p:nvSpPr>
          <p:cNvPr id="3" name="Content Placeholder 2"/>
          <p:cNvSpPr>
            <a:spLocks noGrp="1"/>
          </p:cNvSpPr>
          <p:nvPr>
            <p:ph idx="1"/>
          </p:nvPr>
        </p:nvSpPr>
        <p:spPr>
          <a:xfrm>
            <a:off x="1435608" y="1447800"/>
            <a:ext cx="5041392" cy="4191000"/>
          </a:xfrm>
        </p:spPr>
        <p:txBody>
          <a:bodyPr>
            <a:normAutofit fontScale="85000" lnSpcReduction="10000"/>
          </a:bodyPr>
          <a:lstStyle/>
          <a:p>
            <a:r>
              <a:rPr lang="en-US" dirty="0" smtClean="0"/>
              <a:t>A4988 Stepper Motor </a:t>
            </a:r>
            <a:r>
              <a:rPr lang="en-US" dirty="0" smtClean="0"/>
              <a:t>Driver</a:t>
            </a:r>
            <a:endParaRPr lang="en-US" dirty="0" smtClean="0"/>
          </a:p>
          <a:p>
            <a:endParaRPr lang="en-US" dirty="0" smtClean="0"/>
          </a:p>
          <a:p>
            <a:r>
              <a:rPr lang="en-US" dirty="0" smtClean="0"/>
              <a:t>Minimum operating voltage: 8V</a:t>
            </a:r>
          </a:p>
          <a:p>
            <a:r>
              <a:rPr lang="en-US" dirty="0" smtClean="0"/>
              <a:t>Maximum operating voltage:35V</a:t>
            </a:r>
          </a:p>
          <a:p>
            <a:r>
              <a:rPr lang="en-US" dirty="0" smtClean="0"/>
              <a:t>Minimum logic voltage: 3V</a:t>
            </a:r>
          </a:p>
          <a:p>
            <a:r>
              <a:rPr lang="en-US" dirty="0" smtClean="0"/>
              <a:t>Maximum logic voltage 5.5V</a:t>
            </a:r>
          </a:p>
          <a:p>
            <a:r>
              <a:rPr lang="en-US" dirty="0" err="1" smtClean="0"/>
              <a:t>Microstep</a:t>
            </a:r>
            <a:r>
              <a:rPr lang="en-US" dirty="0" smtClean="0"/>
              <a:t> resolution: full,1/2,1/4,1/8,1/16</a:t>
            </a:r>
          </a:p>
        </p:txBody>
      </p:sp>
    </p:spTree>
    <p:extLst>
      <p:ext uri="{BB962C8B-B14F-4D97-AF65-F5344CB8AC3E}">
        <p14:creationId xmlns:p14="http://schemas.microsoft.com/office/powerpoint/2010/main" xmlns="" val="2918049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PCB Schematic</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143000" y="1447800"/>
            <a:ext cx="8001000" cy="5257800"/>
          </a:xfrm>
          <a:prstGeom prst="rect">
            <a:avLst/>
          </a:prstGeom>
          <a:noFill/>
          <a:ln w="9525">
            <a:noFill/>
            <a:miter lim="800000"/>
            <a:headEnd/>
            <a:tailEnd/>
          </a:ln>
          <a:effectLst/>
        </p:spPr>
      </p:pic>
    </p:spTree>
    <p:extLst>
      <p:ext uri="{BB962C8B-B14F-4D97-AF65-F5344CB8AC3E}">
        <p14:creationId xmlns:p14="http://schemas.microsoft.com/office/powerpoint/2010/main" xmlns="" val="1306616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PCB Board Lay-out</a:t>
            </a:r>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1752600" y="1921240"/>
            <a:ext cx="6677025" cy="4708160"/>
          </a:xfrm>
          <a:prstGeom prst="rect">
            <a:avLst/>
          </a:prstGeom>
          <a:noFill/>
          <a:ln w="9525">
            <a:noFill/>
            <a:miter lim="800000"/>
            <a:headEnd/>
            <a:tailEnd/>
          </a:ln>
        </p:spPr>
      </p:pic>
      <p:sp>
        <p:nvSpPr>
          <p:cNvPr id="4" name="TextBox 3"/>
          <p:cNvSpPr txBox="1"/>
          <p:nvPr/>
        </p:nvSpPr>
        <p:spPr>
          <a:xfrm>
            <a:off x="1447800" y="1371600"/>
            <a:ext cx="2586734" cy="461665"/>
          </a:xfrm>
          <a:prstGeom prst="rect">
            <a:avLst/>
          </a:prstGeom>
          <a:noFill/>
        </p:spPr>
        <p:txBody>
          <a:bodyPr wrap="none" rtlCol="0">
            <a:spAutoFit/>
          </a:bodyPr>
          <a:lstStyle/>
          <a:p>
            <a:r>
              <a:rPr lang="en-US" sz="2400" dirty="0" smtClean="0"/>
              <a:t>3.3in x 4in (2 layer)</a:t>
            </a:r>
            <a:endParaRPr lang="en-US" sz="2400" dirty="0"/>
          </a:p>
        </p:txBody>
      </p:sp>
    </p:spTree>
    <p:extLst>
      <p:ext uri="{BB962C8B-B14F-4D97-AF65-F5344CB8AC3E}">
        <p14:creationId xmlns:p14="http://schemas.microsoft.com/office/powerpoint/2010/main" xmlns="" val="1306616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Programming Unit</a:t>
            </a:r>
            <a:endParaRPr lang="en-US" dirty="0"/>
          </a:p>
        </p:txBody>
      </p:sp>
      <p:pic>
        <p:nvPicPr>
          <p:cNvPr id="9218" name="Picture 2" descr="C:\Users\Student\Downloads\1(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598" t="10217"/>
          <a:stretch/>
        </p:blipFill>
        <p:spPr bwMode="auto">
          <a:xfrm>
            <a:off x="1828800" y="1185704"/>
            <a:ext cx="6795721" cy="50626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057400" y="1676400"/>
            <a:ext cx="2209800" cy="923330"/>
          </a:xfrm>
          <a:prstGeom prst="rect">
            <a:avLst/>
          </a:prstGeom>
          <a:noFill/>
        </p:spPr>
        <p:txBody>
          <a:bodyPr wrap="square" rtlCol="0">
            <a:spAutoFit/>
          </a:bodyPr>
          <a:lstStyle/>
          <a:p>
            <a:r>
              <a:rPr lang="en-US" dirty="0" smtClean="0">
                <a:solidFill>
                  <a:schemeClr val="accent3">
                    <a:lumMod val="75000"/>
                  </a:schemeClr>
                </a:solidFill>
              </a:rPr>
              <a:t>Power</a:t>
            </a:r>
          </a:p>
          <a:p>
            <a:r>
              <a:rPr lang="en-US" dirty="0" smtClean="0">
                <a:solidFill>
                  <a:srgbClr val="0070C0"/>
                </a:solidFill>
              </a:rPr>
              <a:t>Control Signal</a:t>
            </a:r>
          </a:p>
          <a:p>
            <a:r>
              <a:rPr lang="en-US" dirty="0" smtClean="0">
                <a:solidFill>
                  <a:schemeClr val="accent4">
                    <a:lumMod val="75000"/>
                  </a:schemeClr>
                </a:solidFill>
              </a:rPr>
              <a:t>Data Signal</a:t>
            </a:r>
            <a:endParaRPr lang="en-US" dirty="0">
              <a:solidFill>
                <a:schemeClr val="accent4">
                  <a:lumMod val="75000"/>
                </a:schemeClr>
              </a:solidFill>
            </a:endParaRPr>
          </a:p>
        </p:txBody>
      </p:sp>
    </p:spTree>
    <p:extLst>
      <p:ext uri="{BB962C8B-B14F-4D97-AF65-F5344CB8AC3E}">
        <p14:creationId xmlns:p14="http://schemas.microsoft.com/office/powerpoint/2010/main" xmlns="" val="1197444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 and Goals</a:t>
            </a:r>
            <a:endParaRPr lang="en-US" dirty="0"/>
          </a:p>
        </p:txBody>
      </p:sp>
      <p:sp>
        <p:nvSpPr>
          <p:cNvPr id="3" name="Content Placeholder 2"/>
          <p:cNvSpPr>
            <a:spLocks noGrp="1"/>
          </p:cNvSpPr>
          <p:nvPr>
            <p:ph idx="1"/>
          </p:nvPr>
        </p:nvSpPr>
        <p:spPr>
          <a:xfrm>
            <a:off x="1219200" y="1447800"/>
            <a:ext cx="7498080" cy="4800600"/>
          </a:xfrm>
        </p:spPr>
        <p:txBody>
          <a:bodyPr>
            <a:normAutofit fontScale="70000" lnSpcReduction="20000"/>
          </a:bodyPr>
          <a:lstStyle/>
          <a:p>
            <a:r>
              <a:rPr lang="en-US" dirty="0" smtClean="0"/>
              <a:t>High </a:t>
            </a:r>
            <a:r>
              <a:rPr lang="en-US" dirty="0" smtClean="0"/>
              <a:t>interest </a:t>
            </a:r>
            <a:r>
              <a:rPr lang="en-US" dirty="0" smtClean="0"/>
              <a:t>in </a:t>
            </a:r>
            <a:r>
              <a:rPr lang="en-US" dirty="0" smtClean="0"/>
              <a:t>Computer Vision, </a:t>
            </a:r>
            <a:r>
              <a:rPr lang="en-US" dirty="0" smtClean="0"/>
              <a:t>Point Cloud, Embedded Systems, and 3D Modeling Software.</a:t>
            </a:r>
          </a:p>
          <a:p>
            <a:pPr>
              <a:buNone/>
            </a:pPr>
            <a:endParaRPr lang="en-US" dirty="0" smtClean="0"/>
          </a:p>
          <a:p>
            <a:pPr algn="just"/>
            <a:r>
              <a:rPr lang="en-US" dirty="0" smtClean="0"/>
              <a:t>To be able to design a low-cost scanning system and  implement a laser to generate a 3D digital model of an object.  </a:t>
            </a:r>
          </a:p>
          <a:p>
            <a:pPr algn="just">
              <a:buNone/>
            </a:pPr>
            <a:endParaRPr lang="en-US" dirty="0" smtClean="0"/>
          </a:p>
          <a:p>
            <a:pPr algn="just"/>
            <a:r>
              <a:rPr lang="en-US" dirty="0" smtClean="0"/>
              <a:t>Our project will be presenting a hardware and software system for digitizing the shape of a medium sized object.</a:t>
            </a:r>
          </a:p>
          <a:p>
            <a:pPr algn="just"/>
            <a:endParaRPr lang="en-US" dirty="0" smtClean="0"/>
          </a:p>
          <a:p>
            <a:pPr algn="just"/>
            <a:r>
              <a:rPr lang="en-US" dirty="0" smtClean="0"/>
              <a:t>To rotate an object 360</a:t>
            </a:r>
            <a:r>
              <a:rPr lang="en-US" dirty="0" smtClean="0">
                <a:sym typeface="Symbol"/>
              </a:rPr>
              <a:t> to get every geometric shape by scanning with a camera and laser pointing to it while data processing it to further display the 3D model.</a:t>
            </a:r>
            <a:endParaRPr lang="en-US" dirty="0" smtClean="0"/>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Programming Unit Block Diagram</a:t>
            </a:r>
            <a:endParaRPr lang="en-US" dirty="0"/>
          </a:p>
        </p:txBody>
      </p:sp>
      <p:pic>
        <p:nvPicPr>
          <p:cNvPr id="74753" name="Picture 1"/>
          <p:cNvPicPr>
            <a:picLocks noChangeAspect="1" noChangeArrowheads="1"/>
          </p:cNvPicPr>
          <p:nvPr/>
        </p:nvPicPr>
        <p:blipFill>
          <a:blip r:embed="rId2" cstate="print"/>
          <a:srcRect l="4625" t="2588" r="6857"/>
          <a:stretch>
            <a:fillRect/>
          </a:stretch>
        </p:blipFill>
        <p:spPr bwMode="auto">
          <a:xfrm>
            <a:off x="2514600" y="1447800"/>
            <a:ext cx="5445125" cy="5178425"/>
          </a:xfrm>
          <a:prstGeom prst="rect">
            <a:avLst/>
          </a:prstGeom>
          <a:noFill/>
          <a:ln w="9525">
            <a:noFill/>
            <a:miter lim="800000"/>
            <a:headEnd/>
            <a:tailEnd/>
          </a:ln>
        </p:spPr>
      </p:pic>
      <p:sp>
        <p:nvSpPr>
          <p:cNvPr id="3" name="Text Box 79"/>
          <p:cNvSpPr txBox="1">
            <a:spLocks noChangeArrowheads="1"/>
          </p:cNvSpPr>
          <p:nvPr/>
        </p:nvSpPr>
        <p:spPr bwMode="auto">
          <a:xfrm>
            <a:off x="2743200" y="2971800"/>
            <a:ext cx="1030288" cy="504825"/>
          </a:xfrm>
          <a:prstGeom prst="rect">
            <a:avLst/>
          </a:prstGeom>
          <a:solidFill>
            <a:srgbClr val="ED7D31"/>
          </a:solidFill>
          <a:ln w="38100">
            <a:solidFill>
              <a:srgbClr val="F2F2F2"/>
            </a:solidFill>
            <a:miter lim="800000"/>
            <a:headEnd/>
            <a:tailEnd/>
          </a:ln>
          <a:effectLst>
            <a:outerShdw dist="28398" dir="3806097" algn="ctr" rotWithShape="0">
              <a:srgbClr val="843C0C">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cs typeface="Arial" pitchFamily="34" charset="0"/>
              </a:rPr>
              <a:t>Via USB/FireWire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 name="Straight Arrow Connector 4"/>
          <p:cNvCxnSpPr/>
          <p:nvPr/>
        </p:nvCxnSpPr>
        <p:spPr>
          <a:xfrm flipH="1">
            <a:off x="3886200" y="3224212"/>
            <a:ext cx="76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Programming Unit </a:t>
            </a:r>
            <a:r>
              <a:rPr lang="en-US" sz="2400" dirty="0" smtClean="0"/>
              <a:t>class</a:t>
            </a:r>
            <a:r>
              <a:rPr lang="en-US" dirty="0" smtClean="0"/>
              <a:t> Diagram</a:t>
            </a:r>
            <a:endParaRPr lang="en-US" dirty="0"/>
          </a:p>
        </p:txBody>
      </p:sp>
      <p:pic>
        <p:nvPicPr>
          <p:cNvPr id="7" name="Picture 6" descr="class_diagram(2).jpg"/>
          <p:cNvPicPr>
            <a:picLocks noChangeAspect="1"/>
          </p:cNvPicPr>
          <p:nvPr/>
        </p:nvPicPr>
        <p:blipFill>
          <a:blip r:embed="rId2" cstate="print"/>
          <a:stretch>
            <a:fillRect/>
          </a:stretch>
        </p:blipFill>
        <p:spPr>
          <a:xfrm>
            <a:off x="1676400" y="1143000"/>
            <a:ext cx="6815568" cy="5715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Programming Unit Class Diagram</a:t>
            </a:r>
            <a:endParaRPr lang="en-US" dirty="0"/>
          </a:p>
        </p:txBody>
      </p:sp>
      <p:pic>
        <p:nvPicPr>
          <p:cNvPr id="5" name="Picture 4" descr="class_diagram_change(1).jpg"/>
          <p:cNvPicPr>
            <a:picLocks noChangeAspect="1"/>
          </p:cNvPicPr>
          <p:nvPr/>
        </p:nvPicPr>
        <p:blipFill>
          <a:blip r:embed="rId2" cstate="print"/>
          <a:srcRect t="15555"/>
          <a:stretch>
            <a:fillRect/>
          </a:stretch>
        </p:blipFill>
        <p:spPr>
          <a:xfrm>
            <a:off x="2362200" y="1219200"/>
            <a:ext cx="5362772" cy="5638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Programming Unit </a:t>
            </a:r>
            <a:r>
              <a:rPr lang="en-US" sz="2400" dirty="0" smtClean="0"/>
              <a:t>class</a:t>
            </a:r>
            <a:r>
              <a:rPr lang="en-US" dirty="0" smtClean="0"/>
              <a:t> Diagram</a:t>
            </a:r>
            <a:endParaRPr lang="en-US" dirty="0"/>
          </a:p>
        </p:txBody>
      </p:sp>
      <p:pic>
        <p:nvPicPr>
          <p:cNvPr id="4" name="Picture 3" descr="class_diagram_change(2).jpg"/>
          <p:cNvPicPr>
            <a:picLocks noChangeAspect="1"/>
          </p:cNvPicPr>
          <p:nvPr/>
        </p:nvPicPr>
        <p:blipFill>
          <a:blip r:embed="rId2" cstate="print"/>
          <a:srcRect b="2793"/>
          <a:stretch>
            <a:fillRect/>
          </a:stretch>
        </p:blipFill>
        <p:spPr>
          <a:xfrm>
            <a:off x="2819400" y="1344738"/>
            <a:ext cx="4343400" cy="543706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Laser Triangulation</a:t>
            </a:r>
            <a:endParaRPr lang="en-US" dirty="0"/>
          </a:p>
        </p:txBody>
      </p:sp>
      <p:sp>
        <p:nvSpPr>
          <p:cNvPr id="3" name="Content Placeholder 2"/>
          <p:cNvSpPr>
            <a:spLocks noGrp="1"/>
          </p:cNvSpPr>
          <p:nvPr>
            <p:ph idx="1"/>
          </p:nvPr>
        </p:nvSpPr>
        <p:spPr>
          <a:xfrm>
            <a:off x="914400" y="1524000"/>
            <a:ext cx="4191000" cy="4876800"/>
          </a:xfrm>
        </p:spPr>
        <p:txBody>
          <a:bodyPr>
            <a:normAutofit/>
          </a:bodyPr>
          <a:lstStyle/>
          <a:p>
            <a:pPr algn="just"/>
            <a:r>
              <a:rPr lang="en-US" dirty="0" smtClean="0"/>
              <a:t>The fundamental of our project is based on the principle of laser triangulation which means the measurement of distance by calculating the angle. </a:t>
            </a:r>
          </a:p>
          <a:p>
            <a:pPr algn="just">
              <a:buNone/>
            </a:pPr>
            <a:endParaRPr lang="en-US" dirty="0" smtClean="0"/>
          </a:p>
        </p:txBody>
      </p:sp>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l="49136"/>
          <a:stretch>
            <a:fillRect/>
          </a:stretch>
        </p:blipFill>
        <p:spPr bwMode="auto">
          <a:xfrm>
            <a:off x="5262265" y="1752600"/>
            <a:ext cx="362438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Laser Triangulation</a:t>
            </a:r>
            <a:endParaRPr lang="en-US" dirty="0"/>
          </a:p>
        </p:txBody>
      </p:sp>
      <p:pic>
        <p:nvPicPr>
          <p:cNvPr id="16385" name="Picture 1" descr="C:\Users\Crazy Apple\Desktop\SD2\powerpoint\tra1.JPG"/>
          <p:cNvPicPr>
            <a:picLocks noChangeAspect="1" noChangeArrowheads="1"/>
          </p:cNvPicPr>
          <p:nvPr/>
        </p:nvPicPr>
        <p:blipFill>
          <a:blip r:embed="rId2" cstate="print"/>
          <a:srcRect/>
          <a:stretch>
            <a:fillRect/>
          </a:stretch>
        </p:blipFill>
        <p:spPr bwMode="auto">
          <a:xfrm>
            <a:off x="5334000" y="1905000"/>
            <a:ext cx="3404149" cy="3733800"/>
          </a:xfrm>
          <a:prstGeom prst="rect">
            <a:avLst/>
          </a:prstGeom>
          <a:noFill/>
        </p:spPr>
      </p:pic>
      <p:cxnSp>
        <p:nvCxnSpPr>
          <p:cNvPr id="7" name="Straight Connector 6"/>
          <p:cNvCxnSpPr/>
          <p:nvPr/>
        </p:nvCxnSpPr>
        <p:spPr>
          <a:xfrm flipH="1">
            <a:off x="1905000" y="4648200"/>
            <a:ext cx="3276600" cy="0"/>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descr="box3.jpg"/>
          <p:cNvPicPr>
            <a:picLocks noChangeAspect="1"/>
          </p:cNvPicPr>
          <p:nvPr/>
        </p:nvPicPr>
        <p:blipFill>
          <a:blip r:embed="rId3" cstate="print"/>
          <a:stretch>
            <a:fillRect/>
          </a:stretch>
        </p:blipFill>
        <p:spPr>
          <a:xfrm>
            <a:off x="1447800" y="2025742"/>
            <a:ext cx="4257675" cy="376545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Laser Triangulation</a:t>
            </a:r>
            <a:endParaRPr lang="en-US" dirty="0"/>
          </a:p>
        </p:txBody>
      </p:sp>
      <p:pic>
        <p:nvPicPr>
          <p:cNvPr id="15361" name="Picture 1" descr="C:\Users\Crazy Apple\Desktop\SD2\powerpoint\tra2.JPG"/>
          <p:cNvPicPr>
            <a:picLocks noChangeAspect="1" noChangeArrowheads="1"/>
          </p:cNvPicPr>
          <p:nvPr/>
        </p:nvPicPr>
        <p:blipFill>
          <a:blip r:embed="rId2" cstate="print"/>
          <a:srcRect/>
          <a:stretch>
            <a:fillRect/>
          </a:stretch>
        </p:blipFill>
        <p:spPr bwMode="auto">
          <a:xfrm>
            <a:off x="1181100" y="1143000"/>
            <a:ext cx="7962900" cy="54292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cv.org/wp-content/themes/opencv/images/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1417638"/>
            <a:ext cx="1371600" cy="16559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pPr algn="ctr"/>
            <a:r>
              <a:rPr lang="en-US" dirty="0" smtClean="0"/>
              <a:t>Data Processing</a:t>
            </a:r>
            <a:endParaRPr lang="en-US" dirty="0"/>
          </a:p>
        </p:txBody>
      </p:sp>
      <p:sp>
        <p:nvSpPr>
          <p:cNvPr id="5" name="TextBox 4"/>
          <p:cNvSpPr txBox="1"/>
          <p:nvPr/>
        </p:nvSpPr>
        <p:spPr>
          <a:xfrm>
            <a:off x="1413850" y="1612376"/>
            <a:ext cx="361535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Open Source</a:t>
            </a:r>
          </a:p>
          <a:p>
            <a:pPr marL="285750" indent="-285750">
              <a:buFont typeface="Arial" panose="020B0604020202020204" pitchFamily="34" charset="0"/>
              <a:buChar char="•"/>
            </a:pPr>
            <a:r>
              <a:rPr lang="en-US" dirty="0" smtClean="0"/>
              <a:t>Computer Vision Libraries</a:t>
            </a:r>
            <a:endParaRPr lang="en-US" dirty="0"/>
          </a:p>
          <a:p>
            <a:pPr marL="285750" indent="-285750">
              <a:buFont typeface="Arial" panose="020B0604020202020204" pitchFamily="34" charset="0"/>
              <a:buChar char="•"/>
            </a:pPr>
            <a:r>
              <a:rPr lang="en-US" dirty="0" smtClean="0"/>
              <a:t>C++</a:t>
            </a:r>
          </a:p>
          <a:p>
            <a:endParaRPr lang="en-US" dirty="0" smtClean="0"/>
          </a:p>
          <a:p>
            <a:endParaRPr lang="en-US" dirty="0"/>
          </a:p>
          <a:p>
            <a:pPr marL="285750" indent="-285750">
              <a:buFont typeface="Arial" panose="020B0604020202020204" pitchFamily="34" charset="0"/>
              <a:buChar char="•"/>
            </a:pPr>
            <a:r>
              <a:rPr lang="en-US" dirty="0" smtClean="0"/>
              <a:t>Open Source</a:t>
            </a:r>
          </a:p>
          <a:p>
            <a:pPr marL="285750" indent="-285750">
              <a:buFont typeface="Arial" panose="020B0604020202020204" pitchFamily="34" charset="0"/>
              <a:buChar char="•"/>
            </a:pPr>
            <a:r>
              <a:rPr lang="en-US" dirty="0" smtClean="0"/>
              <a:t>Large Scale, Standalone, and Open Project for 2D and 3D images.</a:t>
            </a:r>
          </a:p>
          <a:p>
            <a:pPr marL="285750" indent="-285750">
              <a:buFont typeface="Arial" panose="020B0604020202020204" pitchFamily="34" charset="0"/>
              <a:buChar char="•"/>
            </a:pPr>
            <a:r>
              <a:rPr lang="en-US" dirty="0" smtClean="0"/>
              <a:t>Image and Point Cloud Processing</a:t>
            </a:r>
          </a:p>
          <a:p>
            <a:endParaRPr lang="en-US" dirty="0" smtClean="0"/>
          </a:p>
          <a:p>
            <a:endParaRPr lang="en-US" dirty="0"/>
          </a:p>
          <a:p>
            <a:endParaRPr lang="en-US" dirty="0" smtClean="0"/>
          </a:p>
          <a:p>
            <a:endParaRPr lang="en-US" dirty="0"/>
          </a:p>
          <a:p>
            <a:endParaRPr lang="en-US" dirty="0"/>
          </a:p>
        </p:txBody>
      </p:sp>
      <p:pic>
        <p:nvPicPr>
          <p:cNvPr id="6" name="Picture 5"/>
          <p:cNvPicPr>
            <a:picLocks noChangeAspect="1"/>
          </p:cNvPicPr>
          <p:nvPr/>
        </p:nvPicPr>
        <p:blipFill>
          <a:blip r:embed="rId3" cstate="print"/>
          <a:stretch>
            <a:fillRect/>
          </a:stretch>
        </p:blipFill>
        <p:spPr>
          <a:xfrm>
            <a:off x="5469802" y="3287782"/>
            <a:ext cx="2743200" cy="884811"/>
          </a:xfrm>
          <a:prstGeom prst="rect">
            <a:avLst/>
          </a:prstGeom>
        </p:spPr>
      </p:pic>
      <p:sp>
        <p:nvSpPr>
          <p:cNvPr id="7" name="TextBox 6"/>
          <p:cNvSpPr txBox="1"/>
          <p:nvPr/>
        </p:nvSpPr>
        <p:spPr>
          <a:xfrm>
            <a:off x="1379900" y="1067912"/>
            <a:ext cx="2286000" cy="584775"/>
          </a:xfrm>
          <a:prstGeom prst="rect">
            <a:avLst/>
          </a:prstGeom>
          <a:noFill/>
        </p:spPr>
        <p:txBody>
          <a:bodyPr wrap="square" rtlCol="0">
            <a:spAutoFit/>
          </a:bodyPr>
          <a:lstStyle/>
          <a:p>
            <a:r>
              <a:rPr lang="en-US" sz="3200" dirty="0" smtClean="0"/>
              <a:t>OpenCV</a:t>
            </a:r>
            <a:endParaRPr lang="en-US" sz="3200" dirty="0"/>
          </a:p>
        </p:txBody>
      </p:sp>
      <p:pic>
        <p:nvPicPr>
          <p:cNvPr id="1028" name="Picture 4" descr="MeshLab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4495800"/>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413850" y="2489040"/>
            <a:ext cx="3733800" cy="584775"/>
          </a:xfrm>
          <a:prstGeom prst="rect">
            <a:avLst/>
          </a:prstGeom>
          <a:noFill/>
        </p:spPr>
        <p:txBody>
          <a:bodyPr wrap="square" rtlCol="0">
            <a:spAutoFit/>
          </a:bodyPr>
          <a:lstStyle/>
          <a:p>
            <a:r>
              <a:rPr lang="en-US" sz="3200" dirty="0" smtClean="0"/>
              <a:t>Point Cloud Library</a:t>
            </a:r>
            <a:endParaRPr lang="en-US" sz="3200" dirty="0"/>
          </a:p>
        </p:txBody>
      </p:sp>
      <p:sp>
        <p:nvSpPr>
          <p:cNvPr id="11" name="TextBox 10"/>
          <p:cNvSpPr txBox="1"/>
          <p:nvPr/>
        </p:nvSpPr>
        <p:spPr>
          <a:xfrm>
            <a:off x="1435608" y="4203412"/>
            <a:ext cx="2286000" cy="584775"/>
          </a:xfrm>
          <a:prstGeom prst="rect">
            <a:avLst/>
          </a:prstGeom>
          <a:noFill/>
        </p:spPr>
        <p:txBody>
          <a:bodyPr wrap="square" rtlCol="0">
            <a:spAutoFit/>
          </a:bodyPr>
          <a:lstStyle/>
          <a:p>
            <a:r>
              <a:rPr lang="en-US" sz="3200" dirty="0" smtClean="0"/>
              <a:t>MeshLab</a:t>
            </a:r>
            <a:endParaRPr lang="en-US" sz="3200" dirty="0"/>
          </a:p>
        </p:txBody>
      </p:sp>
      <p:sp>
        <p:nvSpPr>
          <p:cNvPr id="12" name="TextBox 11"/>
          <p:cNvSpPr txBox="1"/>
          <p:nvPr/>
        </p:nvSpPr>
        <p:spPr>
          <a:xfrm>
            <a:off x="1406306" y="4788187"/>
            <a:ext cx="4191122"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Process and </a:t>
            </a:r>
            <a:r>
              <a:rPr lang="en-US" dirty="0"/>
              <a:t>e</a:t>
            </a:r>
            <a:r>
              <a:rPr lang="en-US" dirty="0" smtClean="0"/>
              <a:t>dits </a:t>
            </a:r>
            <a:r>
              <a:rPr lang="en-US" dirty="0"/>
              <a:t>3D triangular </a:t>
            </a:r>
            <a:r>
              <a:rPr lang="en-US" dirty="0" smtClean="0"/>
              <a:t>meshes</a:t>
            </a:r>
          </a:p>
          <a:p>
            <a:pPr marL="285750" indent="-285750" algn="just">
              <a:buFont typeface="Arial" panose="020B0604020202020204" pitchFamily="34" charset="0"/>
              <a:buChar char="•"/>
            </a:pPr>
            <a:r>
              <a:rPr lang="en-US" dirty="0" smtClean="0"/>
              <a:t>Rendering, modeling, cleaning, remeshing, coloring, and inspection of 3D meshes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Supply</a:t>
            </a:r>
            <a:endParaRPr lang="en-US" dirty="0"/>
          </a:p>
        </p:txBody>
      </p:sp>
      <p:pic>
        <p:nvPicPr>
          <p:cNvPr id="8194" name="Picture 2" descr="C:\Users\Student\Downloads\1(7).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366" t="10216"/>
          <a:stretch/>
        </p:blipFill>
        <p:spPr bwMode="auto">
          <a:xfrm>
            <a:off x="1828800" y="1185705"/>
            <a:ext cx="6815818" cy="50626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Supply</a:t>
            </a:r>
            <a:endParaRPr lang="en-US" dirty="0"/>
          </a:p>
        </p:txBody>
      </p:sp>
      <p:pic>
        <p:nvPicPr>
          <p:cNvPr id="4098" name="Picture 2" descr="C:\Users\Student\Desktop\20140917_09094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4030" b="25970"/>
          <a:stretch/>
        </p:blipFill>
        <p:spPr bwMode="auto">
          <a:xfrm>
            <a:off x="5629296" y="1752600"/>
            <a:ext cx="2117204" cy="18466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19200" y="1752600"/>
            <a:ext cx="2971800" cy="4247317"/>
          </a:xfrm>
          <a:prstGeom prst="rect">
            <a:avLst/>
          </a:prstGeom>
          <a:noFill/>
        </p:spPr>
        <p:txBody>
          <a:bodyPr wrap="square" rtlCol="0">
            <a:spAutoFit/>
          </a:bodyPr>
          <a:lstStyle/>
          <a:p>
            <a:r>
              <a:rPr lang="en-US" sz="2000" b="1" dirty="0"/>
              <a:t>General </a:t>
            </a:r>
            <a:r>
              <a:rPr lang="en-US" sz="2000" b="1" dirty="0" smtClean="0"/>
              <a:t>Specifications</a:t>
            </a:r>
          </a:p>
          <a:p>
            <a:endParaRPr lang="en-US" dirty="0"/>
          </a:p>
          <a:p>
            <a:r>
              <a:rPr lang="en-US" dirty="0"/>
              <a:t>• Power - 10 VA to 2800 VA</a:t>
            </a:r>
          </a:p>
          <a:p>
            <a:r>
              <a:rPr lang="en-US" dirty="0"/>
              <a:t>• Dielectric Strength - 1500 </a:t>
            </a:r>
            <a:r>
              <a:rPr lang="en-US" dirty="0" err="1"/>
              <a:t>Vrms</a:t>
            </a:r>
            <a:r>
              <a:rPr lang="en-US" dirty="0"/>
              <a:t> </a:t>
            </a:r>
            <a:r>
              <a:rPr lang="en-US" dirty="0" err="1"/>
              <a:t>Hipot</a:t>
            </a:r>
            <a:endParaRPr lang="en-US" dirty="0"/>
          </a:p>
          <a:p>
            <a:r>
              <a:rPr lang="en-US" dirty="0"/>
              <a:t>• Primaries - Single, tapped or dual primaries, 105V, 115V, 125V, 230V - 50/60 Hz</a:t>
            </a:r>
          </a:p>
          <a:p>
            <a:r>
              <a:rPr lang="en-US" dirty="0"/>
              <a:t>• </a:t>
            </a:r>
            <a:r>
              <a:rPr lang="en-US" dirty="0" err="1"/>
              <a:t>Secondaries</a:t>
            </a:r>
            <a:r>
              <a:rPr lang="en-US" dirty="0"/>
              <a:t> - Dual center tapped windings may be connected in series or parallel</a:t>
            </a:r>
          </a:p>
          <a:p>
            <a:r>
              <a:rPr lang="en-US" dirty="0"/>
              <a:t>• Insulation System - Class B insulation, 130º C</a:t>
            </a:r>
          </a:p>
          <a:p>
            <a:endParaRPr lang="en-US" dirty="0"/>
          </a:p>
        </p:txBody>
      </p:sp>
      <p:sp>
        <p:nvSpPr>
          <p:cNvPr id="4" name="TextBox 3"/>
          <p:cNvSpPr txBox="1"/>
          <p:nvPr/>
        </p:nvSpPr>
        <p:spPr>
          <a:xfrm>
            <a:off x="4519612" y="1359362"/>
            <a:ext cx="3505200" cy="381000"/>
          </a:xfrm>
          <a:prstGeom prst="rect">
            <a:avLst/>
          </a:prstGeom>
          <a:noFill/>
        </p:spPr>
        <p:txBody>
          <a:bodyPr wrap="square" rtlCol="0">
            <a:spAutoFit/>
          </a:bodyPr>
          <a:lstStyle/>
          <a:p>
            <a:r>
              <a:rPr lang="en-US" smtClean="0"/>
              <a:t>(DL-36-2) Transformer</a:t>
            </a:r>
            <a:endParaRPr lang="en-US" dirty="0"/>
          </a:p>
        </p:txBody>
      </p:sp>
      <p:pic>
        <p:nvPicPr>
          <p:cNvPr id="1026" name="Picture 2" descr="https://lh6.googleusercontent.com/ri8A05xSkn2gkzlDx68Gr_BKno1_WPhjl98iGlxpc6vcxzxeOGLMfWbeLWituzgOnLxC046zIYIb0CBHLXMGZJqiyHkQh1oFDKzbKdPJRgAnbSa5C4f7bJG2DSuYJmLdNnN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2796" y="3810000"/>
            <a:ext cx="4150204" cy="2895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Requirements</a:t>
            </a:r>
            <a:endParaRPr lang="en-US" dirty="0"/>
          </a:p>
        </p:txBody>
      </p:sp>
      <p:sp>
        <p:nvSpPr>
          <p:cNvPr id="3" name="Content Placeholder 2"/>
          <p:cNvSpPr>
            <a:spLocks noGrp="1"/>
          </p:cNvSpPr>
          <p:nvPr>
            <p:ph idx="1"/>
          </p:nvPr>
        </p:nvSpPr>
        <p:spPr/>
        <p:txBody>
          <a:bodyPr/>
          <a:lstStyle/>
          <a:p>
            <a:r>
              <a:rPr lang="en-US" dirty="0" smtClean="0"/>
              <a:t>Low Cost 3D Scanner</a:t>
            </a:r>
          </a:p>
          <a:p>
            <a:r>
              <a:rPr lang="en-US" dirty="0" smtClean="0"/>
              <a:t>Medium size object </a:t>
            </a:r>
          </a:p>
          <a:p>
            <a:r>
              <a:rPr lang="en-US" dirty="0" smtClean="0"/>
              <a:t>Easy to use</a:t>
            </a:r>
          </a:p>
          <a:p>
            <a:r>
              <a:rPr lang="en-US" dirty="0" smtClean="0"/>
              <a:t>Practical and User-Friendly Interface</a:t>
            </a:r>
          </a:p>
          <a:p>
            <a:r>
              <a:rPr lang="en-US" dirty="0" smtClean="0"/>
              <a:t>USB Connection</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Supply</a:t>
            </a:r>
            <a:endParaRPr lang="en-US" dirty="0"/>
          </a:p>
        </p:txBody>
      </p:sp>
      <p:pic>
        <p:nvPicPr>
          <p:cNvPr id="7" name="Picture 6" descr="Screen Shot 2014-11-16 at 4.24.33 P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00200" y="1371600"/>
            <a:ext cx="4433325" cy="2952751"/>
          </a:xfrm>
          <a:prstGeom prst="rect">
            <a:avLst/>
          </a:prstGeom>
        </p:spPr>
      </p:pic>
      <p:sp>
        <p:nvSpPr>
          <p:cNvPr id="8" name="Rectangle 7"/>
          <p:cNvSpPr/>
          <p:nvPr/>
        </p:nvSpPr>
        <p:spPr>
          <a:xfrm>
            <a:off x="6117851" y="1447800"/>
            <a:ext cx="3026149" cy="369332"/>
          </a:xfrm>
          <a:prstGeom prst="rect">
            <a:avLst/>
          </a:prstGeom>
        </p:spPr>
        <p:txBody>
          <a:bodyPr wrap="none">
            <a:spAutoFit/>
          </a:bodyPr>
          <a:lstStyle/>
          <a:p>
            <a:r>
              <a:rPr lang="en-US" b="1" dirty="0" smtClean="0"/>
              <a:t>12 </a:t>
            </a:r>
            <a:r>
              <a:rPr lang="en-US" b="1" dirty="0" err="1" smtClean="0"/>
              <a:t>Vct</a:t>
            </a:r>
            <a:r>
              <a:rPr lang="en-US" b="1" dirty="0" smtClean="0"/>
              <a:t> Power Transformer </a:t>
            </a:r>
            <a:endParaRPr lang="en-US" dirty="0"/>
          </a:p>
        </p:txBody>
      </p:sp>
      <p:sp>
        <p:nvSpPr>
          <p:cNvPr id="13" name="TextBox 12"/>
          <p:cNvSpPr txBox="1"/>
          <p:nvPr/>
        </p:nvSpPr>
        <p:spPr>
          <a:xfrm>
            <a:off x="2133600" y="1524000"/>
            <a:ext cx="758541" cy="369332"/>
          </a:xfrm>
          <a:prstGeom prst="rect">
            <a:avLst/>
          </a:prstGeom>
          <a:noFill/>
        </p:spPr>
        <p:txBody>
          <a:bodyPr wrap="none" rtlCol="0">
            <a:spAutoFit/>
          </a:bodyPr>
          <a:lstStyle/>
          <a:p>
            <a:r>
              <a:rPr lang="en-US" dirty="0" smtClean="0"/>
              <a:t>12 cm</a:t>
            </a:r>
            <a:endParaRPr lang="en-US" dirty="0"/>
          </a:p>
        </p:txBody>
      </p:sp>
      <p:cxnSp>
        <p:nvCxnSpPr>
          <p:cNvPr id="19" name="Straight Connector 18"/>
          <p:cNvCxnSpPr/>
          <p:nvPr/>
        </p:nvCxnSpPr>
        <p:spPr>
          <a:xfrm flipV="1">
            <a:off x="1752600" y="1371600"/>
            <a:ext cx="2209800" cy="1104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00200" y="2514600"/>
            <a:ext cx="22860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95400" y="3200400"/>
            <a:ext cx="809837" cy="369332"/>
          </a:xfrm>
          <a:prstGeom prst="rect">
            <a:avLst/>
          </a:prstGeom>
          <a:noFill/>
        </p:spPr>
        <p:txBody>
          <a:bodyPr wrap="none" rtlCol="0">
            <a:spAutoFit/>
          </a:bodyPr>
          <a:lstStyle/>
          <a:p>
            <a:r>
              <a:rPr lang="en-US" dirty="0" smtClean="0"/>
              <a:t>5.5 cm</a:t>
            </a:r>
            <a:endParaRPr lang="en-US" dirty="0"/>
          </a:p>
        </p:txBody>
      </p:sp>
      <p:sp>
        <p:nvSpPr>
          <p:cNvPr id="26" name="TextBox 25"/>
          <p:cNvSpPr txBox="1"/>
          <p:nvPr/>
        </p:nvSpPr>
        <p:spPr>
          <a:xfrm>
            <a:off x="6324600" y="2438400"/>
            <a:ext cx="2667000" cy="3108543"/>
          </a:xfrm>
          <a:prstGeom prst="rect">
            <a:avLst/>
          </a:prstGeom>
          <a:noFill/>
        </p:spPr>
        <p:txBody>
          <a:bodyPr wrap="square" rtlCol="0">
            <a:spAutoFit/>
          </a:bodyPr>
          <a:lstStyle/>
          <a:p>
            <a:r>
              <a:rPr lang="en-US" sz="2800" dirty="0" smtClean="0"/>
              <a:t>Center tapped giving either</a:t>
            </a:r>
          </a:p>
          <a:p>
            <a:r>
              <a:rPr lang="en-US" sz="2800" dirty="0" smtClean="0"/>
              <a:t>6v or 12v ac output</a:t>
            </a:r>
          </a:p>
          <a:p>
            <a:r>
              <a:rPr lang="en-US" sz="2800" dirty="0" smtClean="0"/>
              <a:t>Rated current 3amps.</a:t>
            </a:r>
          </a:p>
          <a:p>
            <a:r>
              <a:rPr lang="en-US" sz="2800" dirty="0" smtClean="0"/>
              <a:t>1.5 pounds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49"/>
            <a:ext cx="7498080" cy="1143000"/>
          </a:xfrm>
        </p:spPr>
        <p:txBody>
          <a:bodyPr/>
          <a:lstStyle/>
          <a:p>
            <a:pPr algn="ctr"/>
            <a:r>
              <a:rPr lang="en-US" dirty="0" smtClean="0"/>
              <a:t>Power Supply</a:t>
            </a:r>
            <a:endParaRPr lang="en-US" dirty="0"/>
          </a:p>
        </p:txBody>
      </p:sp>
      <p:graphicFrame>
        <p:nvGraphicFramePr>
          <p:cNvPr id="4" name="Shape 343"/>
          <p:cNvGraphicFramePr/>
          <p:nvPr>
            <p:extLst>
              <p:ext uri="{D42A27DB-BD31-4B8C-83A1-F6EECF244321}">
                <p14:modId xmlns:p14="http://schemas.microsoft.com/office/powerpoint/2010/main" xmlns="" val="1631036333"/>
              </p:ext>
            </p:extLst>
          </p:nvPr>
        </p:nvGraphicFramePr>
        <p:xfrm>
          <a:off x="1142999" y="1143001"/>
          <a:ext cx="7782225" cy="5635034"/>
        </p:xfrm>
        <a:graphic>
          <a:graphicData uri="http://schemas.openxmlformats.org/drawingml/2006/table">
            <a:tbl>
              <a:tblPr>
                <a:noFill/>
              </a:tblPr>
              <a:tblGrid>
                <a:gridCol w="2496275"/>
                <a:gridCol w="2887900"/>
                <a:gridCol w="2398050"/>
              </a:tblGrid>
              <a:tr h="354257">
                <a:tc>
                  <a:txBody>
                    <a:bodyPr/>
                    <a:lstStyle/>
                    <a:p>
                      <a:pPr>
                        <a:spcBef>
                          <a:spcPts val="0"/>
                        </a:spcBef>
                        <a:buNone/>
                      </a:pPr>
                      <a:endParaRPr sz="1200" dirty="0"/>
                    </a:p>
                  </a:txBody>
                  <a:tcPr marL="91425" marR="91425" marT="91425" marB="91425"/>
                </a:tc>
                <a:tc>
                  <a:txBody>
                    <a:bodyPr/>
                    <a:lstStyle/>
                    <a:p>
                      <a:pPr algn="ctr">
                        <a:spcBef>
                          <a:spcPts val="0"/>
                        </a:spcBef>
                        <a:buNone/>
                      </a:pPr>
                      <a:r>
                        <a:rPr lang="en-US" sz="1600" b="1" dirty="0"/>
                        <a:t>Linear</a:t>
                      </a:r>
                    </a:p>
                  </a:txBody>
                  <a:tcPr marL="91425" marR="91425" marT="91425" marB="91425"/>
                </a:tc>
                <a:tc>
                  <a:txBody>
                    <a:bodyPr/>
                    <a:lstStyle/>
                    <a:p>
                      <a:pPr algn="ctr">
                        <a:spcBef>
                          <a:spcPts val="0"/>
                        </a:spcBef>
                        <a:buNone/>
                      </a:pPr>
                      <a:r>
                        <a:rPr lang="en-US" sz="1600" b="1" dirty="0"/>
                        <a:t>Switching</a:t>
                      </a:r>
                    </a:p>
                  </a:txBody>
                  <a:tcPr marL="91425" marR="91425" marT="91425" marB="91425"/>
                </a:tc>
              </a:tr>
              <a:tr h="764729">
                <a:tc>
                  <a:txBody>
                    <a:bodyPr/>
                    <a:lstStyle/>
                    <a:p>
                      <a:pPr>
                        <a:spcBef>
                          <a:spcPts val="0"/>
                        </a:spcBef>
                        <a:buNone/>
                      </a:pPr>
                      <a:r>
                        <a:rPr lang="en-US" sz="1600" dirty="0"/>
                        <a:t> </a:t>
                      </a:r>
                      <a:r>
                        <a:rPr lang="en-US" sz="1600" b="1" dirty="0"/>
                        <a:t>Function</a:t>
                      </a:r>
                    </a:p>
                  </a:txBody>
                  <a:tcPr marL="91425" marR="91425" marT="91425" marB="91425"/>
                </a:tc>
                <a:tc>
                  <a:txBody>
                    <a:bodyPr/>
                    <a:lstStyle/>
                    <a:p>
                      <a:pPr>
                        <a:spcBef>
                          <a:spcPts val="0"/>
                        </a:spcBef>
                        <a:buNone/>
                      </a:pPr>
                      <a:r>
                        <a:rPr lang="en-US" sz="1200" dirty="0"/>
                        <a:t>O</a:t>
                      </a:r>
                      <a:r>
                        <a:rPr lang="en-US" sz="1200" dirty="0" smtClean="0"/>
                        <a:t>nly </a:t>
                      </a:r>
                      <a:r>
                        <a:rPr lang="en-US" sz="1200" dirty="0"/>
                        <a:t>steps down, so </a:t>
                      </a:r>
                      <a:r>
                        <a:rPr lang="en-US" sz="1200" dirty="0" smtClean="0"/>
                        <a:t>input </a:t>
                      </a:r>
                      <a:r>
                        <a:rPr lang="en-US" sz="1200" dirty="0"/>
                        <a:t>voltage must be greater than output </a:t>
                      </a:r>
                      <a:r>
                        <a:rPr lang="en-US" sz="1200" dirty="0" smtClean="0"/>
                        <a:t>voltage </a:t>
                      </a:r>
                      <a:endParaRPr lang="en-US" sz="1200" dirty="0"/>
                    </a:p>
                  </a:txBody>
                  <a:tcPr marL="91425" marR="91425" marT="91425" marB="91425"/>
                </a:tc>
                <a:tc>
                  <a:txBody>
                    <a:bodyPr/>
                    <a:lstStyle/>
                    <a:p>
                      <a:pPr>
                        <a:spcBef>
                          <a:spcPts val="0"/>
                        </a:spcBef>
                        <a:buNone/>
                      </a:pPr>
                      <a:r>
                        <a:rPr lang="en-US" sz="1200"/>
                        <a:t>Step up(boost), buck, inverts.</a:t>
                      </a:r>
                    </a:p>
                  </a:txBody>
                  <a:tcPr marL="91425" marR="91425" marT="91425" marB="91425"/>
                </a:tc>
              </a:tr>
              <a:tr h="962195">
                <a:tc>
                  <a:txBody>
                    <a:bodyPr/>
                    <a:lstStyle/>
                    <a:p>
                      <a:pPr>
                        <a:spcBef>
                          <a:spcPts val="0"/>
                        </a:spcBef>
                        <a:buNone/>
                      </a:pPr>
                      <a:r>
                        <a:rPr lang="en-US" sz="1600" b="1" dirty="0"/>
                        <a:t>Efficiency</a:t>
                      </a:r>
                    </a:p>
                  </a:txBody>
                  <a:tcPr marL="91425" marR="91425" marT="91425" marB="91425"/>
                </a:tc>
                <a:tc>
                  <a:txBody>
                    <a:bodyPr/>
                    <a:lstStyle/>
                    <a:p>
                      <a:pPr>
                        <a:spcBef>
                          <a:spcPts val="0"/>
                        </a:spcBef>
                        <a:buNone/>
                      </a:pPr>
                      <a:r>
                        <a:rPr lang="en-US" sz="1200"/>
                        <a:t>Low to medium, but efficiency is high if difference between input and output voltage is small</a:t>
                      </a:r>
                    </a:p>
                  </a:txBody>
                  <a:tcPr marL="91425" marR="91425" marT="91425" marB="91425"/>
                </a:tc>
                <a:tc>
                  <a:txBody>
                    <a:bodyPr/>
                    <a:lstStyle/>
                    <a:p>
                      <a:pPr>
                        <a:spcBef>
                          <a:spcPts val="0"/>
                        </a:spcBef>
                        <a:buNone/>
                      </a:pPr>
                      <a:r>
                        <a:rPr lang="en-US" sz="1200"/>
                        <a:t>High, except at very low load currents(micro amps), where switch mode is quiescent current is higher</a:t>
                      </a:r>
                    </a:p>
                  </a:txBody>
                  <a:tcPr marL="91425" marR="91425" marT="91425" marB="91425"/>
                </a:tc>
              </a:tr>
              <a:tr h="732819">
                <a:tc>
                  <a:txBody>
                    <a:bodyPr/>
                    <a:lstStyle/>
                    <a:p>
                      <a:pPr>
                        <a:spcBef>
                          <a:spcPts val="0"/>
                        </a:spcBef>
                        <a:buNone/>
                      </a:pPr>
                      <a:r>
                        <a:rPr lang="en-US" sz="1600" b="1" dirty="0"/>
                        <a:t>Waste heat</a:t>
                      </a:r>
                    </a:p>
                  </a:txBody>
                  <a:tcPr marL="91425" marR="91425" marT="91425" marB="91425"/>
                </a:tc>
                <a:tc>
                  <a:txBody>
                    <a:bodyPr/>
                    <a:lstStyle/>
                    <a:p>
                      <a:pPr>
                        <a:spcBef>
                          <a:spcPts val="0"/>
                        </a:spcBef>
                        <a:buNone/>
                      </a:pPr>
                      <a:r>
                        <a:rPr lang="en-US" sz="1200"/>
                        <a:t>High, if average load and or input to output voltage difference is high</a:t>
                      </a:r>
                    </a:p>
                  </a:txBody>
                  <a:tcPr marL="91425" marR="91425" marT="91425" marB="91425"/>
                </a:tc>
                <a:tc>
                  <a:txBody>
                    <a:bodyPr/>
                    <a:lstStyle/>
                    <a:p>
                      <a:pPr>
                        <a:spcBef>
                          <a:spcPts val="0"/>
                        </a:spcBef>
                        <a:buNone/>
                      </a:pPr>
                      <a:r>
                        <a:rPr lang="en-US" sz="1200"/>
                        <a:t>Low, as components usually run cool for levels below 10W</a:t>
                      </a:r>
                    </a:p>
                  </a:txBody>
                  <a:tcPr marL="91425" marR="91425" marT="91425" marB="91425"/>
                </a:tc>
              </a:tr>
              <a:tr h="962195">
                <a:tc>
                  <a:txBody>
                    <a:bodyPr/>
                    <a:lstStyle/>
                    <a:p>
                      <a:pPr>
                        <a:spcBef>
                          <a:spcPts val="0"/>
                        </a:spcBef>
                        <a:buNone/>
                      </a:pPr>
                      <a:r>
                        <a:rPr lang="en-US" sz="1600" b="1" dirty="0"/>
                        <a:t>Complexity</a:t>
                      </a:r>
                    </a:p>
                  </a:txBody>
                  <a:tcPr marL="91425" marR="91425" marT="91425" marB="91425"/>
                </a:tc>
                <a:tc>
                  <a:txBody>
                    <a:bodyPr/>
                    <a:lstStyle/>
                    <a:p>
                      <a:pPr>
                        <a:spcBef>
                          <a:spcPts val="0"/>
                        </a:spcBef>
                        <a:buNone/>
                      </a:pPr>
                      <a:r>
                        <a:rPr lang="en-US" sz="1200"/>
                        <a:t>Low, usually requiring only the regulator and bypass capacitor</a:t>
                      </a:r>
                    </a:p>
                  </a:txBody>
                  <a:tcPr marL="91425" marR="91425" marT="91425" marB="91425"/>
                </a:tc>
                <a:tc>
                  <a:txBody>
                    <a:bodyPr/>
                    <a:lstStyle/>
                    <a:p>
                      <a:pPr>
                        <a:spcBef>
                          <a:spcPts val="0"/>
                        </a:spcBef>
                        <a:buNone/>
                      </a:pPr>
                      <a:r>
                        <a:rPr lang="en-US" sz="1200"/>
                        <a:t>Medium to high, usually requiring inductor, diode, and filter caps in addition to the IC.</a:t>
                      </a:r>
                    </a:p>
                  </a:txBody>
                  <a:tcPr marL="91425" marR="91425" marT="91425" marB="91425"/>
                </a:tc>
              </a:tr>
              <a:tr h="922048">
                <a:tc>
                  <a:txBody>
                    <a:bodyPr/>
                    <a:lstStyle/>
                    <a:p>
                      <a:pPr>
                        <a:spcBef>
                          <a:spcPts val="0"/>
                        </a:spcBef>
                        <a:buNone/>
                      </a:pPr>
                      <a:r>
                        <a:rPr lang="en-US" sz="1600" b="1" dirty="0"/>
                        <a:t>Size</a:t>
                      </a:r>
                    </a:p>
                  </a:txBody>
                  <a:tcPr marL="91425" marR="91425" marT="91425" marB="91425"/>
                </a:tc>
                <a:tc>
                  <a:txBody>
                    <a:bodyPr/>
                    <a:lstStyle/>
                    <a:p>
                      <a:pPr>
                        <a:spcBef>
                          <a:spcPts val="0"/>
                        </a:spcBef>
                        <a:buNone/>
                      </a:pPr>
                      <a:r>
                        <a:rPr lang="en-US" sz="1200"/>
                        <a:t>Small to medium in portable designs, but maybe larger if heatsinking is needed</a:t>
                      </a:r>
                    </a:p>
                  </a:txBody>
                  <a:tcPr marL="91425" marR="91425" marT="91425" marB="91425"/>
                </a:tc>
                <a:tc>
                  <a:txBody>
                    <a:bodyPr/>
                    <a:lstStyle/>
                    <a:p>
                      <a:pPr>
                        <a:spcBef>
                          <a:spcPts val="0"/>
                        </a:spcBef>
                        <a:buNone/>
                      </a:pPr>
                      <a:r>
                        <a:rPr lang="en-US" sz="1200"/>
                        <a:t>Larger than linear at low power, but smaller at power levels for which linear requires a heat sink</a:t>
                      </a:r>
                    </a:p>
                  </a:txBody>
                  <a:tcPr marL="91425" marR="91425" marT="91425" marB="91425"/>
                </a:tc>
              </a:tr>
              <a:tr h="864358">
                <a:tc>
                  <a:txBody>
                    <a:bodyPr/>
                    <a:lstStyle/>
                    <a:p>
                      <a:pPr>
                        <a:spcBef>
                          <a:spcPts val="0"/>
                        </a:spcBef>
                        <a:buNone/>
                      </a:pPr>
                      <a:r>
                        <a:rPr lang="en-US" sz="1600" b="1" dirty="0"/>
                        <a:t>Total Cost</a:t>
                      </a:r>
                    </a:p>
                  </a:txBody>
                  <a:tcPr marL="91425" marR="91425" marT="91425" marB="91425"/>
                </a:tc>
                <a:tc>
                  <a:txBody>
                    <a:bodyPr/>
                    <a:lstStyle/>
                    <a:p>
                      <a:pPr>
                        <a:spcBef>
                          <a:spcPts val="0"/>
                        </a:spcBef>
                        <a:buNone/>
                      </a:pPr>
                      <a:r>
                        <a:rPr lang="en-US" sz="1200" dirty="0"/>
                        <a:t>Low</a:t>
                      </a:r>
                    </a:p>
                  </a:txBody>
                  <a:tcPr marL="91425" marR="91425" marT="91425" marB="91425"/>
                </a:tc>
                <a:tc>
                  <a:txBody>
                    <a:bodyPr/>
                    <a:lstStyle/>
                    <a:p>
                      <a:pPr>
                        <a:spcBef>
                          <a:spcPts val="0"/>
                        </a:spcBef>
                        <a:buNone/>
                      </a:pPr>
                      <a:r>
                        <a:rPr lang="en-US" sz="1200" dirty="0"/>
                        <a:t>Medium to high, largely due to external components.  </a:t>
                      </a:r>
                    </a:p>
                  </a:txBody>
                  <a:tcPr marL="91425" marR="91425" marT="91425" marB="91425"/>
                </a:tc>
              </a:tr>
            </a:tbl>
          </a:graphicData>
        </a:graphic>
      </p:graphicFrame>
    </p:spTree>
    <p:extLst>
      <p:ext uri="{BB962C8B-B14F-4D97-AF65-F5344CB8AC3E}">
        <p14:creationId xmlns:p14="http://schemas.microsoft.com/office/powerpoint/2010/main" xmlns="" val="2132774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98080" cy="1143000"/>
          </a:xfrm>
        </p:spPr>
        <p:txBody>
          <a:bodyPr/>
          <a:lstStyle/>
          <a:p>
            <a:pPr algn="ctr"/>
            <a:r>
              <a:rPr lang="en-US" dirty="0" smtClean="0"/>
              <a:t>Power Supply</a:t>
            </a:r>
            <a:endParaRPr lang="en-US" dirty="0"/>
          </a:p>
        </p:txBody>
      </p:sp>
      <p:sp>
        <p:nvSpPr>
          <p:cNvPr id="4" name="TextBox 3"/>
          <p:cNvSpPr txBox="1"/>
          <p:nvPr/>
        </p:nvSpPr>
        <p:spPr>
          <a:xfrm>
            <a:off x="1295400" y="980673"/>
            <a:ext cx="3505200" cy="477054"/>
          </a:xfrm>
          <a:prstGeom prst="rect">
            <a:avLst/>
          </a:prstGeom>
          <a:noFill/>
        </p:spPr>
        <p:txBody>
          <a:bodyPr wrap="square" rtlCol="0">
            <a:spAutoFit/>
          </a:bodyPr>
          <a:lstStyle/>
          <a:p>
            <a:r>
              <a:rPr lang="en-US" sz="2500" dirty="0" smtClean="0"/>
              <a:t>Circuit Layout </a:t>
            </a:r>
            <a:endParaRPr lang="en-US" sz="2500" dirty="0"/>
          </a:p>
        </p:txBody>
      </p:sp>
      <p:pic>
        <p:nvPicPr>
          <p:cNvPr id="6" name="Picture 5"/>
          <p:cNvPicPr/>
          <p:nvPr/>
        </p:nvPicPr>
        <p:blipFill>
          <a:blip r:embed="rId2" cstate="print"/>
          <a:srcRect/>
          <a:stretch>
            <a:fillRect/>
          </a:stretch>
        </p:blipFill>
        <p:spPr bwMode="auto">
          <a:xfrm>
            <a:off x="1600200" y="2286000"/>
            <a:ext cx="7035801" cy="382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Administrative Content</a:t>
            </a:r>
            <a:endParaRPr lang="en-US" dirty="0"/>
          </a:p>
        </p:txBody>
      </p:sp>
      <p:sp>
        <p:nvSpPr>
          <p:cNvPr id="3" name="Content Placeholder 2"/>
          <p:cNvSpPr>
            <a:spLocks noGrp="1"/>
          </p:cNvSpPr>
          <p:nvPr>
            <p:ph idx="1"/>
          </p:nvPr>
        </p:nvSpPr>
        <p:spPr/>
        <p:txBody>
          <a:bodyPr>
            <a:normAutofit fontScale="62500" lnSpcReduction="20000"/>
          </a:bodyPr>
          <a:lstStyle/>
          <a:p>
            <a:r>
              <a:rPr lang="en-US" sz="4500" dirty="0" smtClean="0"/>
              <a:t>Budget</a:t>
            </a:r>
          </a:p>
          <a:p>
            <a:pPr algn="just">
              <a:buNone/>
            </a:pPr>
            <a:r>
              <a:rPr lang="en-US" dirty="0" smtClean="0"/>
              <a:t>	</a:t>
            </a:r>
            <a:endParaRPr lang="en-US" sz="3400" dirty="0" smtClean="0"/>
          </a:p>
          <a:p>
            <a:pPr algn="just"/>
            <a:r>
              <a:rPr lang="en-US" sz="3400" dirty="0" smtClean="0"/>
              <a:t>First, the base of our budget and finances discussion starts with the initial amount of money we want to put into this project.  Based on the regular book budget for textbook in the two semesters of the senior design class, we get about $100 each, totaling $400 for all four of the members. </a:t>
            </a:r>
          </a:p>
          <a:p>
            <a:pPr algn="just">
              <a:buNone/>
            </a:pPr>
            <a:endParaRPr lang="en-US" sz="3400" dirty="0" smtClean="0"/>
          </a:p>
          <a:p>
            <a:pPr algn="just"/>
            <a:r>
              <a:rPr lang="en-US" sz="3400" dirty="0" smtClean="0"/>
              <a:t>This is an arbitrary amount, and only after our cost analysis we can talk about allocating a higher or lower amount. This analysis will be mainly focused on the parts we will need for this project. Also, we will be paying out of pocket since in this term we could not find any sponsor.</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7498080" cy="1143000"/>
          </a:xfrm>
        </p:spPr>
        <p:txBody>
          <a:bodyPr/>
          <a:lstStyle/>
          <a:p>
            <a:r>
              <a:rPr lang="en-US" dirty="0" smtClean="0"/>
              <a:t>Administrative Content</a:t>
            </a:r>
            <a:endParaRPr lang="en-US" dirty="0"/>
          </a:p>
        </p:txBody>
      </p:sp>
      <p:graphicFrame>
        <p:nvGraphicFramePr>
          <p:cNvPr id="7" name="Table 6"/>
          <p:cNvGraphicFramePr>
            <a:graphicFrameLocks noGrp="1"/>
          </p:cNvGraphicFramePr>
          <p:nvPr/>
        </p:nvGraphicFramePr>
        <p:xfrm>
          <a:off x="1447800" y="1143000"/>
          <a:ext cx="7391400" cy="4907280"/>
        </p:xfrm>
        <a:graphic>
          <a:graphicData uri="http://schemas.openxmlformats.org/drawingml/2006/table">
            <a:tbl>
              <a:tblPr firstRow="1" bandRow="1">
                <a:tableStyleId>{5C22544A-7EE6-4342-B048-85BDC9FD1C3A}</a:tableStyleId>
              </a:tblPr>
              <a:tblGrid>
                <a:gridCol w="1478280"/>
                <a:gridCol w="1112520"/>
                <a:gridCol w="1524000"/>
                <a:gridCol w="1798320"/>
                <a:gridCol w="1478280"/>
              </a:tblGrid>
              <a:tr h="370840">
                <a:tc>
                  <a:txBody>
                    <a:bodyPr/>
                    <a:lstStyle/>
                    <a:p>
                      <a:pPr algn="ctr"/>
                      <a:r>
                        <a:rPr lang="en-US" dirty="0" smtClean="0"/>
                        <a:t>Item</a:t>
                      </a:r>
                      <a:endParaRPr lang="en-US" dirty="0"/>
                    </a:p>
                  </a:txBody>
                  <a:tcPr/>
                </a:tc>
                <a:tc>
                  <a:txBody>
                    <a:bodyPr/>
                    <a:lstStyle/>
                    <a:p>
                      <a:pPr algn="ctr"/>
                      <a:r>
                        <a:rPr lang="en-US" dirty="0" smtClean="0"/>
                        <a:t>Part #</a:t>
                      </a:r>
                      <a:endParaRPr lang="en-US" dirty="0"/>
                    </a:p>
                  </a:txBody>
                  <a:tcPr/>
                </a:tc>
                <a:tc>
                  <a:txBody>
                    <a:bodyPr/>
                    <a:lstStyle/>
                    <a:p>
                      <a:pPr algn="ctr"/>
                      <a:r>
                        <a:rPr lang="en-US" dirty="0" smtClean="0"/>
                        <a:t>Vendor</a:t>
                      </a:r>
                      <a:endParaRPr lang="en-US" dirty="0"/>
                    </a:p>
                  </a:txBody>
                  <a:tcPr/>
                </a:tc>
                <a:tc>
                  <a:txBody>
                    <a:bodyPr/>
                    <a:lstStyle/>
                    <a:p>
                      <a:pPr algn="ctr"/>
                      <a:r>
                        <a:rPr lang="en-US" dirty="0" smtClean="0"/>
                        <a:t>Price</a:t>
                      </a:r>
                      <a:r>
                        <a:rPr lang="en-US" sz="1200" dirty="0" smtClean="0"/>
                        <a:t>(estimate)</a:t>
                      </a:r>
                      <a:endParaRPr lang="en-US" sz="1200" dirty="0"/>
                    </a:p>
                  </a:txBody>
                  <a:tcPr/>
                </a:tc>
                <a:tc>
                  <a:txBody>
                    <a:bodyPr/>
                    <a:lstStyle/>
                    <a:p>
                      <a:pPr algn="ctr"/>
                      <a:r>
                        <a:rPr lang="en-US" dirty="0" smtClean="0"/>
                        <a:t>Price</a:t>
                      </a:r>
                      <a:r>
                        <a:rPr lang="en-US" sz="1200" dirty="0" smtClean="0"/>
                        <a:t>(so far)</a:t>
                      </a:r>
                      <a:endParaRPr lang="en-US" sz="1200" dirty="0"/>
                    </a:p>
                  </a:txBody>
                  <a:tcPr/>
                </a:tc>
              </a:tr>
              <a:tr h="370840">
                <a:tc>
                  <a:txBody>
                    <a:bodyPr/>
                    <a:lstStyle/>
                    <a:p>
                      <a:r>
                        <a:rPr lang="en-US" sz="1200" dirty="0" smtClean="0"/>
                        <a:t>Arduino UNO</a:t>
                      </a:r>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Arduino.cc</a:t>
                      </a:r>
                    </a:p>
                  </a:txBody>
                  <a:tcPr/>
                </a:tc>
                <a:tc>
                  <a:txBody>
                    <a:bodyPr/>
                    <a:lstStyle/>
                    <a:p>
                      <a:r>
                        <a:rPr lang="en-US" sz="1200" dirty="0" smtClean="0"/>
                        <a:t>25.74 </a:t>
                      </a:r>
                      <a:endParaRPr lang="en-US" sz="1200" dirty="0"/>
                    </a:p>
                  </a:txBody>
                  <a:tcPr/>
                </a:tc>
                <a:tc>
                  <a:txBody>
                    <a:bodyPr/>
                    <a:lstStyle/>
                    <a:p>
                      <a:r>
                        <a:rPr lang="en-US" sz="1200" dirty="0" smtClean="0"/>
                        <a:t>29.99</a:t>
                      </a:r>
                      <a:endParaRPr lang="en-US" sz="1200" dirty="0"/>
                    </a:p>
                  </a:txBody>
                  <a:tcPr/>
                </a:tc>
              </a:tr>
              <a:tr h="370840">
                <a:tc>
                  <a:txBody>
                    <a:bodyPr/>
                    <a:lstStyle/>
                    <a:p>
                      <a:r>
                        <a:rPr lang="en-US" sz="1200" dirty="0" smtClean="0"/>
                        <a:t>Motor Driver</a:t>
                      </a:r>
                      <a:endParaRPr lang="en-US" sz="1200" dirty="0"/>
                    </a:p>
                  </a:txBody>
                  <a:tcPr/>
                </a:tc>
                <a:tc>
                  <a:txBody>
                    <a:bodyPr/>
                    <a:lstStyle/>
                    <a:p>
                      <a:r>
                        <a:rPr lang="en-US" sz="1200" dirty="0" smtClean="0"/>
                        <a:t>SN754410</a:t>
                      </a:r>
                      <a:endParaRPr lang="en-US" sz="1200" dirty="0"/>
                    </a:p>
                  </a:txBody>
                  <a:tcPr/>
                </a:tc>
                <a:tc>
                  <a:txBody>
                    <a:bodyPr/>
                    <a:lstStyle/>
                    <a:p>
                      <a:r>
                        <a:rPr lang="en-US" sz="1200" dirty="0" smtClean="0"/>
                        <a:t>Mouser Electronics</a:t>
                      </a:r>
                      <a:endParaRPr lang="en-US" sz="1200" dirty="0"/>
                    </a:p>
                  </a:txBody>
                  <a:tcPr/>
                </a:tc>
                <a:tc>
                  <a:txBody>
                    <a:bodyPr/>
                    <a:lstStyle/>
                    <a:p>
                      <a:r>
                        <a:rPr lang="en-US" sz="1200" dirty="0" smtClean="0"/>
                        <a:t>2.99</a:t>
                      </a:r>
                      <a:endParaRPr lang="en-US" sz="1200" dirty="0"/>
                    </a:p>
                  </a:txBody>
                  <a:tcPr/>
                </a:tc>
                <a:tc>
                  <a:txBody>
                    <a:bodyPr/>
                    <a:lstStyle/>
                    <a:p>
                      <a:r>
                        <a:rPr lang="en-US" sz="1200" dirty="0" smtClean="0"/>
                        <a:t>2.99</a:t>
                      </a:r>
                      <a:endParaRPr lang="en-US" sz="1200" dirty="0"/>
                    </a:p>
                  </a:txBody>
                  <a:tcPr/>
                </a:tc>
              </a:tr>
              <a:tr h="370840">
                <a:tc>
                  <a:txBody>
                    <a:bodyPr/>
                    <a:lstStyle/>
                    <a:p>
                      <a:r>
                        <a:rPr lang="en-US" sz="1200" dirty="0" smtClean="0"/>
                        <a:t>PCB fabrication</a:t>
                      </a:r>
                      <a:endParaRPr lang="en-US" sz="1200" dirty="0"/>
                    </a:p>
                  </a:txBody>
                  <a:tcPr/>
                </a:tc>
                <a:tc>
                  <a:txBody>
                    <a:bodyPr/>
                    <a:lstStyle/>
                    <a:p>
                      <a:endParaRPr lang="en-US" sz="1200" dirty="0"/>
                    </a:p>
                  </a:txBody>
                  <a:tcPr/>
                </a:tc>
                <a:tc>
                  <a:txBody>
                    <a:bodyPr/>
                    <a:lstStyle/>
                    <a:p>
                      <a:r>
                        <a:rPr lang="en-US" sz="1200" dirty="0" smtClean="0"/>
                        <a:t>4PCB</a:t>
                      </a:r>
                      <a:endParaRPr lang="en-US" sz="1200" dirty="0"/>
                    </a:p>
                  </a:txBody>
                  <a:tcPr/>
                </a:tc>
                <a:tc>
                  <a:txBody>
                    <a:bodyPr/>
                    <a:lstStyle/>
                    <a:p>
                      <a:r>
                        <a:rPr lang="en-US" sz="1200" dirty="0" smtClean="0"/>
                        <a:t>33.00</a:t>
                      </a:r>
                      <a:endParaRPr lang="en-US" sz="1200" dirty="0"/>
                    </a:p>
                  </a:txBody>
                  <a:tcPr/>
                </a:tc>
                <a:tc>
                  <a:txBody>
                    <a:bodyPr/>
                    <a:lstStyle/>
                    <a:p>
                      <a:r>
                        <a:rPr lang="en-US" sz="1200" dirty="0" smtClean="0"/>
                        <a:t>33.00</a:t>
                      </a:r>
                      <a:endParaRPr lang="en-US" sz="1200" dirty="0"/>
                    </a:p>
                  </a:txBody>
                  <a:tcPr/>
                </a:tc>
              </a:tr>
              <a:tr h="370840">
                <a:tc>
                  <a:txBody>
                    <a:bodyPr/>
                    <a:lstStyle/>
                    <a:p>
                      <a:r>
                        <a:rPr lang="en-US" sz="1200" dirty="0" smtClean="0"/>
                        <a:t>Solder</a:t>
                      </a:r>
                      <a:endParaRPr lang="en-US" sz="1200" dirty="0"/>
                    </a:p>
                  </a:txBody>
                  <a:tcPr/>
                </a:tc>
                <a:tc>
                  <a:txBody>
                    <a:bodyPr/>
                    <a:lstStyle/>
                    <a:p>
                      <a:r>
                        <a:rPr lang="en-US" sz="1200" dirty="0" smtClean="0"/>
                        <a:t>AT31504</a:t>
                      </a:r>
                      <a:endParaRPr lang="en-US" sz="1200" dirty="0"/>
                    </a:p>
                  </a:txBody>
                  <a:tcPr/>
                </a:tc>
                <a:tc>
                  <a:txBody>
                    <a:bodyPr/>
                    <a:lstStyle/>
                    <a:p>
                      <a:r>
                        <a:rPr lang="en-US" sz="1200" dirty="0" smtClean="0"/>
                        <a:t>Amazon</a:t>
                      </a:r>
                      <a:endParaRPr lang="en-US" sz="1200" dirty="0"/>
                    </a:p>
                  </a:txBody>
                  <a:tcPr/>
                </a:tc>
                <a:tc>
                  <a:txBody>
                    <a:bodyPr/>
                    <a:lstStyle/>
                    <a:p>
                      <a:r>
                        <a:rPr lang="en-US" sz="1200" dirty="0" smtClean="0"/>
                        <a:t>10.00</a:t>
                      </a:r>
                      <a:endParaRPr lang="en-US" sz="1200" dirty="0"/>
                    </a:p>
                  </a:txBody>
                  <a:tcPr/>
                </a:tc>
                <a:tc>
                  <a:txBody>
                    <a:bodyPr/>
                    <a:lstStyle/>
                    <a:p>
                      <a:r>
                        <a:rPr lang="en-US" sz="1200" dirty="0" smtClean="0"/>
                        <a:t>10.00</a:t>
                      </a:r>
                      <a:endParaRPr lang="en-US" sz="1200" dirty="0"/>
                    </a:p>
                  </a:txBody>
                  <a:tcPr/>
                </a:tc>
              </a:tr>
              <a:tr h="370840">
                <a:tc>
                  <a:txBody>
                    <a:bodyPr/>
                    <a:lstStyle/>
                    <a:p>
                      <a:r>
                        <a:rPr lang="en-US" sz="1200" dirty="0" smtClean="0"/>
                        <a:t>Stepper</a:t>
                      </a:r>
                      <a:r>
                        <a:rPr lang="en-US" sz="1200" baseline="0" dirty="0" smtClean="0"/>
                        <a:t> Motor</a:t>
                      </a:r>
                      <a:endParaRPr lang="en-US" sz="1200" dirty="0"/>
                    </a:p>
                  </a:txBody>
                  <a:tcPr/>
                </a:tc>
                <a:tc>
                  <a:txBody>
                    <a:bodyPr/>
                    <a:lstStyle/>
                    <a:p>
                      <a:r>
                        <a:rPr lang="en-US" sz="1200" dirty="0" smtClean="0"/>
                        <a:t>17HS15-0404S</a:t>
                      </a:r>
                      <a:endParaRPr lang="en-US" sz="1200" dirty="0"/>
                    </a:p>
                  </a:txBody>
                  <a:tcPr/>
                </a:tc>
                <a:tc>
                  <a:txBody>
                    <a:bodyPr/>
                    <a:lstStyle/>
                    <a:p>
                      <a:r>
                        <a:rPr lang="en-US" sz="1200" dirty="0" err="1" smtClean="0"/>
                        <a:t>Pololu</a:t>
                      </a:r>
                      <a:endParaRPr lang="en-US" sz="1200" dirty="0"/>
                    </a:p>
                  </a:txBody>
                  <a:tcPr/>
                </a:tc>
                <a:tc>
                  <a:txBody>
                    <a:bodyPr/>
                    <a:lstStyle/>
                    <a:p>
                      <a:r>
                        <a:rPr lang="en-US" sz="1200" dirty="0" smtClean="0"/>
                        <a:t>19.95 x 2</a:t>
                      </a:r>
                      <a:endParaRPr lang="en-US" sz="1200" dirty="0"/>
                    </a:p>
                  </a:txBody>
                  <a:tcPr/>
                </a:tc>
                <a:tc>
                  <a:txBody>
                    <a:bodyPr/>
                    <a:lstStyle/>
                    <a:p>
                      <a:r>
                        <a:rPr lang="en-US" sz="1200" dirty="0" smtClean="0"/>
                        <a:t>39.90</a:t>
                      </a:r>
                      <a:endParaRPr lang="en-US" sz="1200" dirty="0"/>
                    </a:p>
                  </a:txBody>
                  <a:tcPr/>
                </a:tc>
              </a:tr>
              <a:tr h="370840">
                <a:tc>
                  <a:txBody>
                    <a:bodyPr/>
                    <a:lstStyle/>
                    <a:p>
                      <a:r>
                        <a:rPr lang="en-US" sz="1200" dirty="0" smtClean="0"/>
                        <a:t>Line</a:t>
                      </a:r>
                      <a:r>
                        <a:rPr lang="en-US" sz="1200" baseline="0" dirty="0" smtClean="0"/>
                        <a:t> Laser</a:t>
                      </a:r>
                      <a:endParaRPr lang="en-US" sz="1200" dirty="0"/>
                    </a:p>
                  </a:txBody>
                  <a:tcPr/>
                </a:tc>
                <a:tc>
                  <a:txBody>
                    <a:bodyPr/>
                    <a:lstStyle/>
                    <a:p>
                      <a:r>
                        <a:rPr lang="en-US" sz="1200" dirty="0" smtClean="0"/>
                        <a:t>01012561</a:t>
                      </a:r>
                      <a:endParaRPr lang="en-US" sz="1200" dirty="0"/>
                    </a:p>
                  </a:txBody>
                  <a:tcPr/>
                </a:tc>
                <a:tc>
                  <a:txBody>
                    <a:bodyPr/>
                    <a:lstStyle/>
                    <a:p>
                      <a:r>
                        <a:rPr lang="en-US" sz="1200" dirty="0" smtClean="0"/>
                        <a:t>Miniinthebox.com</a:t>
                      </a:r>
                      <a:endParaRPr lang="en-US" sz="1200" dirty="0"/>
                    </a:p>
                  </a:txBody>
                  <a:tcPr/>
                </a:tc>
                <a:tc>
                  <a:txBody>
                    <a:bodyPr/>
                    <a:lstStyle/>
                    <a:p>
                      <a:r>
                        <a:rPr lang="en-US" sz="1200" dirty="0" smtClean="0"/>
                        <a:t>7.99</a:t>
                      </a:r>
                      <a:endParaRPr lang="en-US" sz="1200" dirty="0"/>
                    </a:p>
                  </a:txBody>
                  <a:tcPr/>
                </a:tc>
                <a:tc>
                  <a:txBody>
                    <a:bodyPr/>
                    <a:lstStyle/>
                    <a:p>
                      <a:r>
                        <a:rPr lang="en-US" sz="1200" dirty="0" smtClean="0"/>
                        <a:t>7.99</a:t>
                      </a:r>
                      <a:endParaRPr lang="en-US" sz="1200" dirty="0"/>
                    </a:p>
                  </a:txBody>
                  <a:tcPr/>
                </a:tc>
              </a:tr>
              <a:tr h="370840">
                <a:tc>
                  <a:txBody>
                    <a:bodyPr/>
                    <a:lstStyle/>
                    <a:p>
                      <a:r>
                        <a:rPr lang="en-US" sz="1200" dirty="0" smtClean="0"/>
                        <a:t>Web Cam</a:t>
                      </a:r>
                      <a:endParaRPr lang="en-US" sz="1200" dirty="0"/>
                    </a:p>
                  </a:txBody>
                  <a:tcPr/>
                </a:tc>
                <a:tc>
                  <a:txBody>
                    <a:bodyPr/>
                    <a:lstStyle/>
                    <a:p>
                      <a:r>
                        <a:rPr lang="en-US" sz="1200" dirty="0" smtClean="0"/>
                        <a:t>C270</a:t>
                      </a:r>
                      <a:endParaRPr lang="en-US" sz="1200" dirty="0"/>
                    </a:p>
                  </a:txBody>
                  <a:tcPr/>
                </a:tc>
                <a:tc>
                  <a:txBody>
                    <a:bodyPr/>
                    <a:lstStyle/>
                    <a:p>
                      <a:r>
                        <a:rPr lang="en-US" sz="1200" dirty="0" smtClean="0"/>
                        <a:t>Logitech</a:t>
                      </a:r>
                      <a:endParaRPr lang="en-US" sz="1200" dirty="0"/>
                    </a:p>
                  </a:txBody>
                  <a:tcPr/>
                </a:tc>
                <a:tc>
                  <a:txBody>
                    <a:bodyPr/>
                    <a:lstStyle/>
                    <a:p>
                      <a:r>
                        <a:rPr lang="en-US" sz="1200" dirty="0" smtClean="0"/>
                        <a:t>21.99</a:t>
                      </a:r>
                      <a:endParaRPr lang="en-US" sz="1200" dirty="0"/>
                    </a:p>
                  </a:txBody>
                  <a:tcPr/>
                </a:tc>
                <a:tc>
                  <a:txBody>
                    <a:bodyPr/>
                    <a:lstStyle/>
                    <a:p>
                      <a:r>
                        <a:rPr lang="en-US" sz="1200" dirty="0" smtClean="0"/>
                        <a:t>21.99</a:t>
                      </a:r>
                      <a:endParaRPr lang="en-US" sz="1200" dirty="0"/>
                    </a:p>
                  </a:txBody>
                  <a:tcPr/>
                </a:tc>
              </a:tr>
              <a:tr h="370840">
                <a:tc>
                  <a:txBody>
                    <a:bodyPr/>
                    <a:lstStyle/>
                    <a:p>
                      <a:r>
                        <a:rPr lang="en-US" sz="1200" dirty="0" smtClean="0"/>
                        <a:t>Power</a:t>
                      </a:r>
                      <a:r>
                        <a:rPr lang="en-US" sz="1200" baseline="0" dirty="0" smtClean="0"/>
                        <a:t> Transformer</a:t>
                      </a:r>
                      <a:endParaRPr lang="en-US" sz="1200" dirty="0"/>
                    </a:p>
                  </a:txBody>
                  <a:tcPr/>
                </a:tc>
                <a:tc>
                  <a:txBody>
                    <a:bodyPr/>
                    <a:lstStyle/>
                    <a:p>
                      <a:r>
                        <a:rPr lang="en-US" sz="1200" dirty="0" smtClean="0"/>
                        <a:t>DL-36-2</a:t>
                      </a:r>
                      <a:endParaRPr lang="en-US" sz="1200" dirty="0"/>
                    </a:p>
                  </a:txBody>
                  <a:tcPr/>
                </a:tc>
                <a:tc>
                  <a:txBody>
                    <a:bodyPr/>
                    <a:lstStyle/>
                    <a:p>
                      <a:r>
                        <a:rPr lang="en-US" sz="1200" dirty="0" err="1" smtClean="0"/>
                        <a:t>Skycraft</a:t>
                      </a:r>
                      <a:endParaRPr lang="en-US" sz="1200" dirty="0"/>
                    </a:p>
                  </a:txBody>
                  <a:tcPr/>
                </a:tc>
                <a:tc>
                  <a:txBody>
                    <a:bodyPr/>
                    <a:lstStyle/>
                    <a:p>
                      <a:r>
                        <a:rPr lang="en-US" sz="1200" dirty="0" smtClean="0"/>
                        <a:t>34.99</a:t>
                      </a:r>
                      <a:endParaRPr lang="en-US" sz="1200" dirty="0"/>
                    </a:p>
                  </a:txBody>
                  <a:tcPr/>
                </a:tc>
                <a:tc>
                  <a:txBody>
                    <a:bodyPr/>
                    <a:lstStyle/>
                    <a:p>
                      <a:r>
                        <a:rPr lang="en-US" sz="1200" dirty="0" smtClean="0"/>
                        <a:t>34.99</a:t>
                      </a:r>
                      <a:endParaRPr lang="en-US" sz="1200" dirty="0"/>
                    </a:p>
                  </a:txBody>
                  <a:tcPr/>
                </a:tc>
              </a:tr>
              <a:tr h="370840">
                <a:tc>
                  <a:txBody>
                    <a:bodyPr/>
                    <a:lstStyle/>
                    <a:p>
                      <a:r>
                        <a:rPr lang="en-US" sz="1200" dirty="0" smtClean="0"/>
                        <a:t>Voltage Regulator</a:t>
                      </a:r>
                      <a:endParaRPr lang="en-US" sz="1200" dirty="0"/>
                    </a:p>
                  </a:txBody>
                  <a:tcPr/>
                </a:tc>
                <a:tc>
                  <a:txBody>
                    <a:bodyPr/>
                    <a:lstStyle/>
                    <a:p>
                      <a:r>
                        <a:rPr lang="en-US" sz="1200" dirty="0" smtClean="0"/>
                        <a:t>LM7805</a:t>
                      </a:r>
                      <a:endParaRPr lang="en-US" sz="1200" dirty="0"/>
                    </a:p>
                  </a:txBody>
                  <a:tcPr/>
                </a:tc>
                <a:tc>
                  <a:txBody>
                    <a:bodyPr/>
                    <a:lstStyle/>
                    <a:p>
                      <a:r>
                        <a:rPr lang="en-US" sz="1200" dirty="0" err="1" smtClean="0"/>
                        <a:t>Adafruit</a:t>
                      </a:r>
                      <a:endParaRPr lang="en-US" sz="1200" dirty="0"/>
                    </a:p>
                  </a:txBody>
                  <a:tcPr/>
                </a:tc>
                <a:tc>
                  <a:txBody>
                    <a:bodyPr/>
                    <a:lstStyle/>
                    <a:p>
                      <a:r>
                        <a:rPr lang="en-US" sz="1200" dirty="0" smtClean="0"/>
                        <a:t>1.99 x 3</a:t>
                      </a:r>
                      <a:endParaRPr lang="en-US" sz="1200" dirty="0"/>
                    </a:p>
                  </a:txBody>
                  <a:tcPr/>
                </a:tc>
                <a:tc>
                  <a:txBody>
                    <a:bodyPr/>
                    <a:lstStyle/>
                    <a:p>
                      <a:r>
                        <a:rPr lang="en-US" sz="1200" dirty="0" smtClean="0"/>
                        <a:t>5.97</a:t>
                      </a:r>
                      <a:endParaRPr lang="en-US" sz="1200" dirty="0"/>
                    </a:p>
                  </a:txBody>
                  <a:tcPr/>
                </a:tc>
              </a:tr>
              <a:tr h="370840">
                <a:tc>
                  <a:txBody>
                    <a:bodyPr/>
                    <a:lstStyle/>
                    <a:p>
                      <a:r>
                        <a:rPr lang="en-US" sz="1200" dirty="0" smtClean="0"/>
                        <a:t>Box(parts)</a:t>
                      </a:r>
                      <a:endParaRPr lang="en-US" sz="1200" dirty="0"/>
                    </a:p>
                  </a:txBody>
                  <a:tcPr/>
                </a:tc>
                <a:tc>
                  <a:txBody>
                    <a:bodyPr/>
                    <a:lstStyle/>
                    <a:p>
                      <a:endParaRPr lang="en-US" sz="1200" dirty="0"/>
                    </a:p>
                  </a:txBody>
                  <a:tcPr/>
                </a:tc>
                <a:tc>
                  <a:txBody>
                    <a:bodyPr/>
                    <a:lstStyle/>
                    <a:p>
                      <a:r>
                        <a:rPr lang="en-US" sz="1200" dirty="0" smtClean="0"/>
                        <a:t>Home Depot</a:t>
                      </a:r>
                      <a:endParaRPr lang="en-US" sz="1200" dirty="0"/>
                    </a:p>
                  </a:txBody>
                  <a:tcPr/>
                </a:tc>
                <a:tc>
                  <a:txBody>
                    <a:bodyPr/>
                    <a:lstStyle/>
                    <a:p>
                      <a:r>
                        <a:rPr lang="en-US" sz="1200" dirty="0" smtClean="0"/>
                        <a:t>50.00</a:t>
                      </a:r>
                      <a:endParaRPr lang="en-US" sz="1200" dirty="0"/>
                    </a:p>
                  </a:txBody>
                  <a:tcPr/>
                </a:tc>
                <a:tc>
                  <a:txBody>
                    <a:bodyPr/>
                    <a:lstStyle/>
                    <a:p>
                      <a:r>
                        <a:rPr lang="en-US" sz="1200" dirty="0" smtClean="0"/>
                        <a:t>74.99</a:t>
                      </a:r>
                      <a:endParaRPr lang="en-US" sz="1200" dirty="0"/>
                    </a:p>
                  </a:txBody>
                  <a:tcPr/>
                </a:tc>
              </a:tr>
              <a:tr h="370840">
                <a:tc>
                  <a:txBody>
                    <a:bodyPr/>
                    <a:lstStyle/>
                    <a:p>
                      <a:r>
                        <a:rPr lang="en-US" sz="1200" dirty="0" smtClean="0"/>
                        <a:t>Electronics</a:t>
                      </a:r>
                      <a:r>
                        <a:rPr lang="en-US" sz="1200" baseline="0" dirty="0" smtClean="0"/>
                        <a:t> (parts + Tax + shipping )</a:t>
                      </a:r>
                      <a:endParaRPr lang="en-US" sz="1200" dirty="0"/>
                    </a:p>
                  </a:txBody>
                  <a:tcPr/>
                </a:tc>
                <a:tc>
                  <a:txBody>
                    <a:bodyPr/>
                    <a:lstStyle/>
                    <a:p>
                      <a:endParaRPr lang="en-US" sz="1200" dirty="0"/>
                    </a:p>
                  </a:txBody>
                  <a:tcPr/>
                </a:tc>
                <a:tc>
                  <a:txBody>
                    <a:bodyPr/>
                    <a:lstStyle/>
                    <a:p>
                      <a:r>
                        <a:rPr lang="en-US" sz="1200" dirty="0" smtClean="0"/>
                        <a:t>Various</a:t>
                      </a:r>
                      <a:endParaRPr lang="en-US" sz="1200" dirty="0"/>
                    </a:p>
                  </a:txBody>
                  <a:tcPr/>
                </a:tc>
                <a:tc>
                  <a:txBody>
                    <a:bodyPr/>
                    <a:lstStyle/>
                    <a:p>
                      <a:r>
                        <a:rPr lang="en-US" sz="1200" dirty="0" smtClean="0"/>
                        <a:t>68.87</a:t>
                      </a:r>
                      <a:endParaRPr lang="en-US" sz="1200" dirty="0"/>
                    </a:p>
                  </a:txBody>
                  <a:tcPr/>
                </a:tc>
                <a:tc>
                  <a:txBody>
                    <a:bodyPr/>
                    <a:lstStyle/>
                    <a:p>
                      <a:r>
                        <a:rPr lang="en-US" sz="1200" dirty="0" smtClean="0"/>
                        <a:t>68.87</a:t>
                      </a:r>
                      <a:endParaRPr lang="en-US" sz="1200" dirty="0"/>
                    </a:p>
                  </a:txBody>
                  <a:tcPr/>
                </a:tc>
              </a:tr>
              <a:tr h="370840">
                <a:tc>
                  <a:txBody>
                    <a:bodyPr/>
                    <a:lstStyle/>
                    <a:p>
                      <a:r>
                        <a:rPr lang="en-US" sz="1200" dirty="0" smtClean="0"/>
                        <a:t>Total</a:t>
                      </a:r>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&lt;400</a:t>
                      </a:r>
                      <a:endParaRPr lang="en-US" sz="1200" dirty="0"/>
                    </a:p>
                  </a:txBody>
                  <a:tcPr/>
                </a:tc>
                <a:tc>
                  <a:txBody>
                    <a:bodyPr/>
                    <a:lstStyle/>
                    <a:p>
                      <a:r>
                        <a:rPr lang="en-US" sz="1200" dirty="0" smtClean="0"/>
                        <a:t>$330.68</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Administrative Content</a:t>
            </a:r>
            <a:endParaRPr lang="en-US" dirty="0"/>
          </a:p>
        </p:txBody>
      </p:sp>
      <p:sp>
        <p:nvSpPr>
          <p:cNvPr id="3" name="Content Placeholder 2"/>
          <p:cNvSpPr>
            <a:spLocks noGrp="1"/>
          </p:cNvSpPr>
          <p:nvPr>
            <p:ph idx="1"/>
          </p:nvPr>
        </p:nvSpPr>
        <p:spPr/>
        <p:txBody>
          <a:bodyPr/>
          <a:lstStyle/>
          <a:p>
            <a:r>
              <a:rPr lang="en-US" dirty="0" smtClean="0"/>
              <a:t>Division of Labor</a:t>
            </a:r>
          </a:p>
          <a:p>
            <a:pPr marL="82296" indent="0">
              <a:buNone/>
            </a:pP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377034976"/>
              </p:ext>
            </p:extLst>
          </p:nvPr>
        </p:nvGraphicFramePr>
        <p:xfrm>
          <a:off x="1219200" y="2209800"/>
          <a:ext cx="7696200" cy="4081729"/>
        </p:xfrm>
        <a:graphic>
          <a:graphicData uri="http://schemas.openxmlformats.org/drawingml/2006/table">
            <a:tbl>
              <a:tblPr firstRow="1" bandRow="1">
                <a:tableStyleId>{5C22544A-7EE6-4342-B048-85BDC9FD1C3A}</a:tableStyleId>
              </a:tblPr>
              <a:tblGrid>
                <a:gridCol w="1299714"/>
                <a:gridCol w="1062486"/>
                <a:gridCol w="990600"/>
                <a:gridCol w="1066800"/>
                <a:gridCol w="1066800"/>
                <a:gridCol w="1066800"/>
                <a:gridCol w="1143000"/>
              </a:tblGrid>
              <a:tr h="0">
                <a:tc>
                  <a:txBody>
                    <a:bodyPr/>
                    <a:lstStyle/>
                    <a:p>
                      <a:pPr algn="ctr"/>
                      <a:r>
                        <a:rPr lang="en-US" sz="1600" dirty="0" smtClean="0"/>
                        <a:t>Names</a:t>
                      </a:r>
                      <a:endParaRPr lang="en-US" sz="1600" dirty="0"/>
                    </a:p>
                  </a:txBody>
                  <a:tcPr marT="182880"/>
                </a:tc>
                <a:tc>
                  <a:txBody>
                    <a:bodyPr/>
                    <a:lstStyle/>
                    <a:p>
                      <a:pPr algn="ctr"/>
                      <a:r>
                        <a:rPr lang="en-US" sz="1600" dirty="0" smtClean="0"/>
                        <a:t>Programming</a:t>
                      </a:r>
                      <a:endParaRPr lang="en-US" sz="1600" dirty="0"/>
                    </a:p>
                  </a:txBody>
                  <a:tcPr marT="182880"/>
                </a:tc>
                <a:tc>
                  <a:txBody>
                    <a:bodyPr/>
                    <a:lstStyle/>
                    <a:p>
                      <a:pPr algn="ctr"/>
                      <a:r>
                        <a:rPr lang="en-US" sz="1600" dirty="0" smtClean="0"/>
                        <a:t>PCB Design</a:t>
                      </a:r>
                      <a:endParaRPr lang="en-US" sz="1600" dirty="0"/>
                    </a:p>
                  </a:txBody>
                  <a:tcPr marT="182880"/>
                </a:tc>
                <a:tc>
                  <a:txBody>
                    <a:bodyPr/>
                    <a:lstStyle/>
                    <a:p>
                      <a:pPr algn="ctr"/>
                      <a:r>
                        <a:rPr lang="en-US" sz="1600" dirty="0" smtClean="0"/>
                        <a:t>Scanner</a:t>
                      </a:r>
                      <a:r>
                        <a:rPr lang="en-US" sz="1600" baseline="0" dirty="0" smtClean="0"/>
                        <a:t> </a:t>
                      </a:r>
                      <a:r>
                        <a:rPr lang="en-US" sz="1600" dirty="0" smtClean="0"/>
                        <a:t>Design</a:t>
                      </a:r>
                      <a:endParaRPr lang="en-US" sz="1600" dirty="0"/>
                    </a:p>
                  </a:txBody>
                  <a:tcPr marT="182880"/>
                </a:tc>
                <a:tc>
                  <a:txBody>
                    <a:bodyPr/>
                    <a:lstStyle/>
                    <a:p>
                      <a:pPr algn="ctr"/>
                      <a:r>
                        <a:rPr lang="en-US" sz="1600" dirty="0" smtClean="0"/>
                        <a:t>Power</a:t>
                      </a:r>
                      <a:endParaRPr lang="en-US" sz="1600" dirty="0"/>
                    </a:p>
                  </a:txBody>
                  <a:tcPr marT="182880"/>
                </a:tc>
                <a:tc>
                  <a:txBody>
                    <a:bodyPr/>
                    <a:lstStyle/>
                    <a:p>
                      <a:pPr algn="ctr"/>
                      <a:r>
                        <a:rPr lang="en-US" sz="1600" dirty="0" smtClean="0"/>
                        <a:t>Testing</a:t>
                      </a:r>
                      <a:endParaRPr lang="en-US" sz="1600" dirty="0"/>
                    </a:p>
                  </a:txBody>
                  <a:tcPr marT="182880"/>
                </a:tc>
                <a:tc>
                  <a:txBody>
                    <a:bodyPr/>
                    <a:lstStyle/>
                    <a:p>
                      <a:pPr algn="ctr"/>
                      <a:r>
                        <a:rPr lang="en-US" sz="1600" dirty="0" smtClean="0"/>
                        <a:t>Documentation</a:t>
                      </a:r>
                      <a:endParaRPr lang="en-US" sz="1600" dirty="0"/>
                    </a:p>
                  </a:txBody>
                  <a:tcPr marT="182880"/>
                </a:tc>
              </a:tr>
              <a:tr h="851224">
                <a:tc>
                  <a:txBody>
                    <a:bodyPr/>
                    <a:lstStyle/>
                    <a:p>
                      <a:pPr algn="ctr"/>
                      <a:r>
                        <a:rPr lang="en-US" sz="1600" dirty="0" smtClean="0"/>
                        <a:t>Franco Zavagnini</a:t>
                      </a:r>
                      <a:endParaRPr lang="en-US" sz="1600" dirty="0"/>
                    </a:p>
                  </a:txBody>
                  <a:tcPr marT="182880"/>
                </a:tc>
                <a:tc>
                  <a:txBody>
                    <a:bodyPr/>
                    <a:lstStyle/>
                    <a:p>
                      <a:pPr algn="ctr"/>
                      <a:endParaRPr lang="en-US" sz="1600" dirty="0"/>
                    </a:p>
                  </a:txBody>
                  <a:tcPr marT="182880"/>
                </a:tc>
                <a:tc>
                  <a:txBody>
                    <a:bodyPr/>
                    <a:lstStyle/>
                    <a:p>
                      <a:pPr algn="ctr"/>
                      <a:endParaRPr lang="en-US" sz="1600" dirty="0"/>
                    </a:p>
                  </a:txBody>
                  <a:tcPr marT="182880"/>
                </a:tc>
                <a:tc>
                  <a:txBody>
                    <a:bodyPr/>
                    <a:lstStyle/>
                    <a:p>
                      <a:pPr algn="ctr"/>
                      <a:r>
                        <a:rPr lang="en-US" sz="1600" dirty="0" smtClean="0"/>
                        <a:t>X</a:t>
                      </a:r>
                      <a:endParaRPr lang="en-US" sz="1600" dirty="0"/>
                    </a:p>
                  </a:txBody>
                  <a:tcPr marT="182880"/>
                </a:tc>
                <a:tc>
                  <a:txBody>
                    <a:bodyPr/>
                    <a:lstStyle/>
                    <a:p>
                      <a:pPr algn="ctr"/>
                      <a:endParaRPr lang="en-US" sz="1600" dirty="0"/>
                    </a:p>
                  </a:txBody>
                  <a:tcPr marT="182880"/>
                </a:tc>
                <a:tc>
                  <a:txBody>
                    <a:bodyPr/>
                    <a:lstStyle/>
                    <a:p>
                      <a:pPr algn="ctr"/>
                      <a:endParaRPr lang="en-US" sz="1600" dirty="0"/>
                    </a:p>
                  </a:txBody>
                  <a:tcPr marT="182880"/>
                </a:tc>
                <a:tc>
                  <a:txBody>
                    <a:bodyPr/>
                    <a:lstStyle/>
                    <a:p>
                      <a:pPr algn="ctr"/>
                      <a:r>
                        <a:rPr lang="en-US" sz="1600" dirty="0" smtClean="0"/>
                        <a:t>X</a:t>
                      </a:r>
                      <a:endParaRPr lang="en-US" sz="1600" dirty="0"/>
                    </a:p>
                  </a:txBody>
                  <a:tcPr marT="182880"/>
                </a:tc>
              </a:tr>
              <a:tr h="838075">
                <a:tc>
                  <a:txBody>
                    <a:bodyPr/>
                    <a:lstStyle/>
                    <a:p>
                      <a:pPr algn="ctr"/>
                      <a:r>
                        <a:rPr lang="en-US" sz="1600" dirty="0" err="1" smtClean="0"/>
                        <a:t>Nirav</a:t>
                      </a:r>
                      <a:r>
                        <a:rPr lang="en-US" sz="1600" dirty="0" smtClean="0"/>
                        <a:t> </a:t>
                      </a:r>
                      <a:r>
                        <a:rPr lang="en-US" sz="1600" dirty="0" err="1" smtClean="0"/>
                        <a:t>Kotadia</a:t>
                      </a:r>
                      <a:endParaRPr lang="en-US" sz="1600" dirty="0"/>
                    </a:p>
                  </a:txBody>
                  <a:tcPr marT="182880"/>
                </a:tc>
                <a:tc>
                  <a:txBody>
                    <a:bodyPr/>
                    <a:lstStyle/>
                    <a:p>
                      <a:pPr algn="ctr"/>
                      <a:r>
                        <a:rPr lang="en-US" sz="1600" dirty="0" smtClean="0"/>
                        <a:t>X</a:t>
                      </a:r>
                      <a:endParaRPr lang="en-US" sz="1600" dirty="0"/>
                    </a:p>
                  </a:txBody>
                  <a:tcPr marT="182880"/>
                </a:tc>
                <a:tc>
                  <a:txBody>
                    <a:bodyPr/>
                    <a:lstStyle/>
                    <a:p>
                      <a:pPr algn="ctr"/>
                      <a:endParaRPr lang="en-US" sz="1600" dirty="0"/>
                    </a:p>
                  </a:txBody>
                  <a:tcPr marT="182880"/>
                </a:tc>
                <a:tc>
                  <a:txBody>
                    <a:bodyPr/>
                    <a:lstStyle/>
                    <a:p>
                      <a:pPr algn="ctr"/>
                      <a:endParaRPr lang="en-US" sz="1600" dirty="0"/>
                    </a:p>
                  </a:txBody>
                  <a:tcPr marT="182880"/>
                </a:tc>
                <a:tc>
                  <a:txBody>
                    <a:bodyPr/>
                    <a:lstStyle/>
                    <a:p>
                      <a:pPr algn="ctr"/>
                      <a:endParaRPr lang="en-US" sz="1600" dirty="0"/>
                    </a:p>
                  </a:txBody>
                  <a:tcPr marT="182880"/>
                </a:tc>
                <a:tc>
                  <a:txBody>
                    <a:bodyPr/>
                    <a:lstStyle/>
                    <a:p>
                      <a:pPr algn="ctr"/>
                      <a:r>
                        <a:rPr lang="en-US" sz="1600" dirty="0" smtClean="0"/>
                        <a:t>X</a:t>
                      </a:r>
                      <a:endParaRPr lang="en-US" sz="1600" dirty="0"/>
                    </a:p>
                  </a:txBody>
                  <a:tcPr marT="182880"/>
                </a:tc>
                <a:tc>
                  <a:txBody>
                    <a:bodyPr/>
                    <a:lstStyle/>
                    <a:p>
                      <a:pPr algn="ctr"/>
                      <a:endParaRPr lang="en-US" sz="1600" dirty="0"/>
                    </a:p>
                  </a:txBody>
                  <a:tcPr marT="182880"/>
                </a:tc>
              </a:tr>
              <a:tr h="838075">
                <a:tc>
                  <a:txBody>
                    <a:bodyPr/>
                    <a:lstStyle/>
                    <a:p>
                      <a:pPr algn="ctr"/>
                      <a:r>
                        <a:rPr lang="en-US" sz="1600" dirty="0" smtClean="0"/>
                        <a:t>Gabriel </a:t>
                      </a:r>
                      <a:r>
                        <a:rPr lang="en-US" sz="1600" dirty="0" err="1" smtClean="0"/>
                        <a:t>Akenten</a:t>
                      </a:r>
                      <a:endParaRPr lang="en-US" sz="1600" dirty="0"/>
                    </a:p>
                  </a:txBody>
                  <a:tcPr marT="182880"/>
                </a:tc>
                <a:tc>
                  <a:txBody>
                    <a:bodyPr/>
                    <a:lstStyle/>
                    <a:p>
                      <a:pPr algn="ctr"/>
                      <a:endParaRPr lang="en-US" sz="1600"/>
                    </a:p>
                  </a:txBody>
                  <a:tcPr marT="182880"/>
                </a:tc>
                <a:tc>
                  <a:txBody>
                    <a:bodyPr/>
                    <a:lstStyle/>
                    <a:p>
                      <a:pPr algn="ctr"/>
                      <a:endParaRPr lang="en-US" sz="1600"/>
                    </a:p>
                  </a:txBody>
                  <a:tcPr marT="182880"/>
                </a:tc>
                <a:tc>
                  <a:txBody>
                    <a:bodyPr/>
                    <a:lstStyle/>
                    <a:p>
                      <a:pPr algn="ctr"/>
                      <a:endParaRPr lang="en-US" sz="1600" dirty="0"/>
                    </a:p>
                  </a:txBody>
                  <a:tcPr marT="182880"/>
                </a:tc>
                <a:tc>
                  <a:txBody>
                    <a:bodyPr/>
                    <a:lstStyle/>
                    <a:p>
                      <a:pPr algn="ctr"/>
                      <a:r>
                        <a:rPr lang="en-US" sz="1600" dirty="0" smtClean="0"/>
                        <a:t>X</a:t>
                      </a:r>
                      <a:endParaRPr lang="en-US" sz="1600" dirty="0"/>
                    </a:p>
                  </a:txBody>
                  <a:tcPr marT="182880"/>
                </a:tc>
                <a:tc>
                  <a:txBody>
                    <a:bodyPr/>
                    <a:lstStyle/>
                    <a:p>
                      <a:pPr algn="ctr"/>
                      <a:endParaRPr lang="en-US" sz="1600" dirty="0"/>
                    </a:p>
                  </a:txBody>
                  <a:tcPr marT="182880"/>
                </a:tc>
                <a:tc>
                  <a:txBody>
                    <a:bodyPr/>
                    <a:lstStyle/>
                    <a:p>
                      <a:pPr algn="ctr"/>
                      <a:r>
                        <a:rPr lang="en-US" sz="1600" dirty="0" smtClean="0"/>
                        <a:t>X</a:t>
                      </a:r>
                      <a:endParaRPr lang="en-US" sz="1600" dirty="0"/>
                    </a:p>
                  </a:txBody>
                  <a:tcPr marT="182880"/>
                </a:tc>
              </a:tr>
              <a:tr h="838075">
                <a:tc>
                  <a:txBody>
                    <a:bodyPr/>
                    <a:lstStyle/>
                    <a:p>
                      <a:pPr algn="ctr"/>
                      <a:r>
                        <a:rPr lang="en-US" sz="1600" dirty="0" err="1" smtClean="0"/>
                        <a:t>Naoufal</a:t>
                      </a:r>
                      <a:r>
                        <a:rPr lang="en-US" sz="1600" dirty="0" smtClean="0"/>
                        <a:t> </a:t>
                      </a:r>
                      <a:r>
                        <a:rPr lang="en-US" sz="1600" dirty="0" err="1" smtClean="0"/>
                        <a:t>Rihani</a:t>
                      </a:r>
                      <a:endParaRPr lang="en-US" sz="1600" dirty="0"/>
                    </a:p>
                  </a:txBody>
                  <a:tcPr marT="182880"/>
                </a:tc>
                <a:tc>
                  <a:txBody>
                    <a:bodyPr/>
                    <a:lstStyle/>
                    <a:p>
                      <a:pPr algn="ctr"/>
                      <a:endParaRPr lang="en-US" sz="1600"/>
                    </a:p>
                  </a:txBody>
                  <a:tcPr marT="182880"/>
                </a:tc>
                <a:tc>
                  <a:txBody>
                    <a:bodyPr/>
                    <a:lstStyle/>
                    <a:p>
                      <a:pPr algn="ctr"/>
                      <a:r>
                        <a:rPr lang="en-US" sz="1600" dirty="0" smtClean="0"/>
                        <a:t>X</a:t>
                      </a:r>
                      <a:endParaRPr lang="en-US" sz="1600" dirty="0"/>
                    </a:p>
                  </a:txBody>
                  <a:tcPr marT="182880"/>
                </a:tc>
                <a:tc>
                  <a:txBody>
                    <a:bodyPr/>
                    <a:lstStyle/>
                    <a:p>
                      <a:pPr algn="ctr"/>
                      <a:endParaRPr lang="en-US" sz="1600" dirty="0"/>
                    </a:p>
                  </a:txBody>
                  <a:tcPr marT="182880"/>
                </a:tc>
                <a:tc>
                  <a:txBody>
                    <a:bodyPr/>
                    <a:lstStyle/>
                    <a:p>
                      <a:pPr algn="ctr"/>
                      <a:endParaRPr lang="en-US" sz="1600" dirty="0"/>
                    </a:p>
                  </a:txBody>
                  <a:tcPr marT="182880"/>
                </a:tc>
                <a:tc>
                  <a:txBody>
                    <a:bodyPr/>
                    <a:lstStyle/>
                    <a:p>
                      <a:pPr algn="ctr"/>
                      <a:r>
                        <a:rPr lang="en-US" sz="1600" dirty="0" smtClean="0"/>
                        <a:t>X</a:t>
                      </a:r>
                      <a:endParaRPr lang="en-US" sz="1600" dirty="0"/>
                    </a:p>
                  </a:txBody>
                  <a:tcPr marT="182880"/>
                </a:tc>
                <a:tc>
                  <a:txBody>
                    <a:bodyPr/>
                    <a:lstStyle/>
                    <a:p>
                      <a:pPr algn="ctr"/>
                      <a:endParaRPr lang="en-US" sz="1600" dirty="0"/>
                    </a:p>
                  </a:txBody>
                  <a:tcPr marT="182880"/>
                </a:tc>
              </a:tr>
            </a:tbl>
          </a:graphicData>
        </a:graphic>
      </p:graphicFrame>
    </p:spTree>
    <p:extLst>
      <p:ext uri="{BB962C8B-B14F-4D97-AF65-F5344CB8AC3E}">
        <p14:creationId xmlns:p14="http://schemas.microsoft.com/office/powerpoint/2010/main" xmlns="" val="3392487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Administrative Content</a:t>
            </a:r>
            <a:endParaRPr lang="en-US" dirty="0"/>
          </a:p>
        </p:txBody>
      </p:sp>
      <p:sp>
        <p:nvSpPr>
          <p:cNvPr id="3" name="Content Placeholder 2"/>
          <p:cNvSpPr>
            <a:spLocks noGrp="1"/>
          </p:cNvSpPr>
          <p:nvPr>
            <p:ph idx="1"/>
          </p:nvPr>
        </p:nvSpPr>
        <p:spPr/>
        <p:txBody>
          <a:bodyPr/>
          <a:lstStyle/>
          <a:p>
            <a:r>
              <a:rPr lang="en-US" dirty="0" smtClean="0"/>
              <a:t>Milestone</a:t>
            </a:r>
          </a:p>
          <a:p>
            <a:r>
              <a:rPr lang="en-US" dirty="0" smtClean="0"/>
              <a:t>Senior Design II</a:t>
            </a:r>
            <a:endParaRPr lang="en-US" dirty="0"/>
          </a:p>
        </p:txBody>
      </p:sp>
      <p:graphicFrame>
        <p:nvGraphicFramePr>
          <p:cNvPr id="4" name="Table 3"/>
          <p:cNvGraphicFramePr>
            <a:graphicFrameLocks noGrp="1"/>
          </p:cNvGraphicFramePr>
          <p:nvPr/>
        </p:nvGraphicFramePr>
        <p:xfrm>
          <a:off x="1447800" y="2667000"/>
          <a:ext cx="7002780" cy="3366517"/>
        </p:xfrm>
        <a:graphic>
          <a:graphicData uri="http://schemas.openxmlformats.org/drawingml/2006/table">
            <a:tbl>
              <a:tblPr/>
              <a:tblGrid>
                <a:gridCol w="3501390"/>
                <a:gridCol w="3501390"/>
              </a:tblGrid>
              <a:tr h="306047">
                <a:tc>
                  <a:txBody>
                    <a:bodyPr/>
                    <a:lstStyle/>
                    <a:p>
                      <a:pPr marL="0" marR="0" algn="ctr">
                        <a:lnSpc>
                          <a:spcPct val="115000"/>
                        </a:lnSpc>
                        <a:spcBef>
                          <a:spcPts val="0"/>
                        </a:spcBef>
                        <a:spcAft>
                          <a:spcPts val="0"/>
                        </a:spcAft>
                      </a:pPr>
                      <a:r>
                        <a:rPr lang="en-US" sz="1200" dirty="0">
                          <a:solidFill>
                            <a:srgbClr val="000000"/>
                          </a:solidFill>
                          <a:latin typeface="Arial"/>
                          <a:ea typeface="Arial"/>
                        </a:rPr>
                        <a:t>Design Confirmation</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07/31/2014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06047">
                <a:tc>
                  <a:txBody>
                    <a:bodyPr/>
                    <a:lstStyle/>
                    <a:p>
                      <a:pPr marL="0" marR="0" algn="ctr">
                        <a:lnSpc>
                          <a:spcPct val="115000"/>
                        </a:lnSpc>
                        <a:spcBef>
                          <a:spcPts val="0"/>
                        </a:spcBef>
                        <a:spcAft>
                          <a:spcPts val="0"/>
                        </a:spcAft>
                      </a:pPr>
                      <a:r>
                        <a:rPr lang="en-US" sz="1200">
                          <a:solidFill>
                            <a:srgbClr val="000000"/>
                          </a:solidFill>
                          <a:latin typeface="Arial"/>
                          <a:ea typeface="Arial"/>
                        </a:rPr>
                        <a:t>Order Parts</a:t>
                      </a:r>
                      <a:endParaRPr lang="en-US" sz="110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08/18/2014</a:t>
                      </a:r>
                      <a:r>
                        <a:rPr lang="en-US" sz="1200" baseline="0" dirty="0" smtClean="0">
                          <a:solidFill>
                            <a:srgbClr val="000000"/>
                          </a:solidFill>
                          <a:latin typeface="Arial"/>
                          <a:ea typeface="Arial"/>
                        </a:rPr>
                        <a:t> – 09/01/2014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6047">
                <a:tc>
                  <a:txBody>
                    <a:bodyPr/>
                    <a:lstStyle/>
                    <a:p>
                      <a:pPr marL="0" marR="0" algn="ctr">
                        <a:lnSpc>
                          <a:spcPct val="115000"/>
                        </a:lnSpc>
                        <a:spcBef>
                          <a:spcPts val="0"/>
                        </a:spcBef>
                        <a:spcAft>
                          <a:spcPts val="0"/>
                        </a:spcAft>
                      </a:pPr>
                      <a:r>
                        <a:rPr lang="en-US" sz="1200">
                          <a:solidFill>
                            <a:srgbClr val="000000"/>
                          </a:solidFill>
                          <a:latin typeface="Arial"/>
                          <a:ea typeface="Arial"/>
                        </a:rPr>
                        <a:t>Build and Test Platform</a:t>
                      </a:r>
                      <a:endParaRPr lang="en-US" sz="110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09/01/2014 – 09/22/2014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06047">
                <a:tc>
                  <a:txBody>
                    <a:bodyPr/>
                    <a:lstStyle/>
                    <a:p>
                      <a:pPr marL="0" marR="0" algn="ctr">
                        <a:lnSpc>
                          <a:spcPct val="115000"/>
                        </a:lnSpc>
                        <a:spcBef>
                          <a:spcPts val="0"/>
                        </a:spcBef>
                        <a:spcAft>
                          <a:spcPts val="0"/>
                        </a:spcAft>
                      </a:pPr>
                      <a:r>
                        <a:rPr lang="en-US" sz="1200">
                          <a:solidFill>
                            <a:srgbClr val="000000"/>
                          </a:solidFill>
                          <a:latin typeface="Arial"/>
                          <a:ea typeface="Arial"/>
                        </a:rPr>
                        <a:t>Build and Test Stepper Motor</a:t>
                      </a:r>
                      <a:endParaRPr lang="en-US" sz="110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09/08/2014 – 09/29/2014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6047">
                <a:tc>
                  <a:txBody>
                    <a:bodyPr/>
                    <a:lstStyle/>
                    <a:p>
                      <a:pPr marL="0" marR="0" algn="ctr">
                        <a:lnSpc>
                          <a:spcPct val="115000"/>
                        </a:lnSpc>
                        <a:spcBef>
                          <a:spcPts val="0"/>
                        </a:spcBef>
                        <a:spcAft>
                          <a:spcPts val="0"/>
                        </a:spcAft>
                      </a:pPr>
                      <a:r>
                        <a:rPr lang="en-US" sz="1200" dirty="0">
                          <a:solidFill>
                            <a:srgbClr val="000000"/>
                          </a:solidFill>
                          <a:latin typeface="Arial"/>
                          <a:ea typeface="Arial"/>
                        </a:rPr>
                        <a:t>Install and Test Camera</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09/15/2014 – 10/06/2014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06047">
                <a:tc>
                  <a:txBody>
                    <a:bodyPr/>
                    <a:lstStyle/>
                    <a:p>
                      <a:pPr marL="0" marR="0" algn="ctr">
                        <a:lnSpc>
                          <a:spcPct val="115000"/>
                        </a:lnSpc>
                        <a:spcBef>
                          <a:spcPts val="0"/>
                        </a:spcBef>
                        <a:spcAft>
                          <a:spcPts val="0"/>
                        </a:spcAft>
                      </a:pPr>
                      <a:r>
                        <a:rPr lang="en-US" sz="1200" dirty="0">
                          <a:solidFill>
                            <a:srgbClr val="000000"/>
                          </a:solidFill>
                          <a:latin typeface="Arial"/>
                          <a:ea typeface="Arial"/>
                        </a:rPr>
                        <a:t>Test Laser/Controller Unit </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09/22/2014</a:t>
                      </a:r>
                      <a:r>
                        <a:rPr lang="en-US" sz="1200" baseline="0" dirty="0" smtClean="0">
                          <a:solidFill>
                            <a:srgbClr val="000000"/>
                          </a:solidFill>
                          <a:latin typeface="Arial"/>
                          <a:ea typeface="Arial"/>
                        </a:rPr>
                        <a:t> – 10/13/2014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6047">
                <a:tc>
                  <a:txBody>
                    <a:bodyPr/>
                    <a:lstStyle/>
                    <a:p>
                      <a:pPr marL="0" marR="0" algn="ctr">
                        <a:lnSpc>
                          <a:spcPct val="115000"/>
                        </a:lnSpc>
                        <a:spcBef>
                          <a:spcPts val="0"/>
                        </a:spcBef>
                        <a:spcAft>
                          <a:spcPts val="0"/>
                        </a:spcAft>
                      </a:pPr>
                      <a:r>
                        <a:rPr lang="en-US" sz="1200" dirty="0">
                          <a:solidFill>
                            <a:srgbClr val="000000"/>
                          </a:solidFill>
                          <a:latin typeface="Arial"/>
                          <a:ea typeface="Arial"/>
                        </a:rPr>
                        <a:t>Install Power Supply </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09/29/2014 – 10/20/2014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06047">
                <a:tc>
                  <a:txBody>
                    <a:bodyPr/>
                    <a:lstStyle/>
                    <a:p>
                      <a:pPr marL="0" marR="0" algn="ctr">
                        <a:lnSpc>
                          <a:spcPct val="115000"/>
                        </a:lnSpc>
                        <a:spcBef>
                          <a:spcPts val="0"/>
                        </a:spcBef>
                        <a:spcAft>
                          <a:spcPts val="0"/>
                        </a:spcAft>
                      </a:pPr>
                      <a:r>
                        <a:rPr lang="en-US" sz="1200">
                          <a:solidFill>
                            <a:srgbClr val="000000"/>
                          </a:solidFill>
                          <a:latin typeface="Arial"/>
                          <a:ea typeface="Arial"/>
                        </a:rPr>
                        <a:t>Subsystem Integration Testing</a:t>
                      </a:r>
                      <a:endParaRPr lang="en-US" sz="110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10/06/2014 – 10/27/2014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6047">
                <a:tc>
                  <a:txBody>
                    <a:bodyPr/>
                    <a:lstStyle/>
                    <a:p>
                      <a:pPr marL="0" marR="0" algn="ctr">
                        <a:lnSpc>
                          <a:spcPct val="115000"/>
                        </a:lnSpc>
                        <a:spcBef>
                          <a:spcPts val="0"/>
                        </a:spcBef>
                        <a:spcAft>
                          <a:spcPts val="0"/>
                        </a:spcAft>
                      </a:pPr>
                      <a:r>
                        <a:rPr lang="en-US" sz="1200">
                          <a:solidFill>
                            <a:srgbClr val="000000"/>
                          </a:solidFill>
                          <a:latin typeface="Arial"/>
                          <a:ea typeface="Arial"/>
                        </a:rPr>
                        <a:t>Testing/Debugging</a:t>
                      </a:r>
                      <a:endParaRPr lang="en-US" sz="110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10/27/2014</a:t>
                      </a:r>
                      <a:r>
                        <a:rPr lang="en-US" sz="1200" baseline="0" dirty="0" smtClean="0">
                          <a:solidFill>
                            <a:srgbClr val="000000"/>
                          </a:solidFill>
                          <a:latin typeface="Arial"/>
                          <a:ea typeface="Arial"/>
                        </a:rPr>
                        <a:t> – 11/10/2014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06047">
                <a:tc>
                  <a:txBody>
                    <a:bodyPr/>
                    <a:lstStyle/>
                    <a:p>
                      <a:pPr marL="0" marR="0" algn="ctr">
                        <a:lnSpc>
                          <a:spcPct val="115000"/>
                        </a:lnSpc>
                        <a:spcBef>
                          <a:spcPts val="0"/>
                        </a:spcBef>
                        <a:spcAft>
                          <a:spcPts val="0"/>
                        </a:spcAft>
                      </a:pPr>
                      <a:r>
                        <a:rPr lang="en-US" sz="1200">
                          <a:solidFill>
                            <a:srgbClr val="000000"/>
                          </a:solidFill>
                          <a:latin typeface="Arial"/>
                          <a:ea typeface="Arial"/>
                        </a:rPr>
                        <a:t>Final Testing and Debugging</a:t>
                      </a:r>
                      <a:endParaRPr lang="en-US" sz="110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11/17/2014</a:t>
                      </a:r>
                      <a:r>
                        <a:rPr lang="en-US" sz="1200" baseline="0" dirty="0" smtClean="0">
                          <a:solidFill>
                            <a:srgbClr val="000000"/>
                          </a:solidFill>
                          <a:latin typeface="Arial"/>
                          <a:ea typeface="Arial"/>
                        </a:rPr>
                        <a:t> – 11/19/2014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06047">
                <a:tc>
                  <a:txBody>
                    <a:bodyPr/>
                    <a:lstStyle/>
                    <a:p>
                      <a:pPr marL="0" marR="0" algn="ctr">
                        <a:lnSpc>
                          <a:spcPct val="115000"/>
                        </a:lnSpc>
                        <a:spcBef>
                          <a:spcPts val="0"/>
                        </a:spcBef>
                        <a:spcAft>
                          <a:spcPts val="0"/>
                        </a:spcAft>
                      </a:pPr>
                      <a:r>
                        <a:rPr lang="en-US" sz="1200">
                          <a:solidFill>
                            <a:srgbClr val="000000"/>
                          </a:solidFill>
                          <a:latin typeface="Arial"/>
                          <a:ea typeface="Arial"/>
                        </a:rPr>
                        <a:t>Presentation</a:t>
                      </a:r>
                      <a:endParaRPr lang="en-US" sz="110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latin typeface="Arial"/>
                          <a:ea typeface="Arial"/>
                        </a:rPr>
                        <a:t>11/20/2014</a:t>
                      </a:r>
                      <a:endParaRPr lang="en-US" sz="1100" dirty="0">
                        <a:solidFill>
                          <a:srgbClr val="000000"/>
                        </a:solidFill>
                        <a:latin typeface="Arial"/>
                        <a:ea typeface="Arial"/>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a:t>
            </a:r>
            <a:endParaRPr lang="en-US"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xmlns="" val="2546196269"/>
              </p:ext>
            </p:extLst>
          </p:nvPr>
        </p:nvGraphicFramePr>
        <p:xfrm>
          <a:off x="1066800" y="1524000"/>
          <a:ext cx="80772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Difficulty with the programming language and libraries (PCL, C++)</a:t>
            </a:r>
          </a:p>
          <a:p>
            <a:r>
              <a:rPr lang="en-US" dirty="0" smtClean="0"/>
              <a:t>Power Supply optimization</a:t>
            </a:r>
          </a:p>
          <a:p>
            <a:pPr>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7221956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Questions?</a:t>
            </a:r>
            <a:endParaRPr lang="en-US" dirty="0"/>
          </a:p>
        </p:txBody>
      </p:sp>
      <p:pic>
        <p:nvPicPr>
          <p:cNvPr id="77826" name="Picture 2" descr="http://www.jobinterviewtools.com/blog/wp-content/uploads/2010/01/dreamstimemedium_19473030-300x300.jpg"/>
          <p:cNvPicPr>
            <a:picLocks noChangeAspect="1" noChangeArrowheads="1"/>
          </p:cNvPicPr>
          <p:nvPr/>
        </p:nvPicPr>
        <p:blipFill>
          <a:blip r:embed="rId2" cstate="print"/>
          <a:srcRect/>
          <a:stretch>
            <a:fillRect/>
          </a:stretch>
        </p:blipFill>
        <p:spPr bwMode="auto">
          <a:xfrm>
            <a:off x="2362200" y="1447800"/>
            <a:ext cx="5029200" cy="5029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Specifications</a:t>
            </a:r>
            <a:endParaRPr lang="en-US" dirty="0"/>
          </a:p>
        </p:txBody>
      </p:sp>
      <p:sp>
        <p:nvSpPr>
          <p:cNvPr id="5" name="Content Placeholder 4"/>
          <p:cNvSpPr>
            <a:spLocks noGrp="1"/>
          </p:cNvSpPr>
          <p:nvPr>
            <p:ph idx="1"/>
          </p:nvPr>
        </p:nvSpPr>
        <p:spPr/>
        <p:txBody>
          <a:bodyPr>
            <a:normAutofit/>
          </a:bodyPr>
          <a:lstStyle/>
          <a:p>
            <a:r>
              <a:rPr lang="en-US" dirty="0" smtClean="0"/>
              <a:t>Detail Resolution - 5 mm </a:t>
            </a:r>
          </a:p>
          <a:p>
            <a:r>
              <a:rPr lang="en-US" dirty="0" smtClean="0"/>
              <a:t>Scan Speed - 10 min</a:t>
            </a:r>
          </a:p>
          <a:p>
            <a:r>
              <a:rPr lang="en-US" dirty="0" smtClean="0"/>
              <a:t>Max Weight on Turntable -1kg</a:t>
            </a:r>
          </a:p>
          <a:p>
            <a:r>
              <a:rPr lang="en-US" dirty="0" smtClean="0"/>
              <a:t>Scan Volume -</a:t>
            </a:r>
          </a:p>
          <a:p>
            <a:pPr lvl="1"/>
            <a:r>
              <a:rPr lang="en-US" dirty="0" smtClean="0"/>
              <a:t>Diameter - 5 in</a:t>
            </a:r>
          </a:p>
          <a:p>
            <a:pPr lvl="1"/>
            <a:r>
              <a:rPr lang="en-US" dirty="0" smtClean="0"/>
              <a:t>Height – 2 in to 6 in </a:t>
            </a:r>
          </a:p>
          <a:p>
            <a:r>
              <a:rPr lang="en-US" dirty="0" smtClean="0"/>
              <a:t>Scanner Weight - 5 kg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dirty="0" smtClean="0"/>
              <a:t>Spoiler</a:t>
            </a:r>
            <a:endParaRPr lang="en-US" sz="9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noChangeAspect="1"/>
          </p:cNvPicPr>
          <p:nvPr>
            <p:ph idx="1"/>
          </p:nvPr>
        </p:nvPicPr>
        <p:blipFill>
          <a:blip r:embed="rId2" cstate="print"/>
          <a:stretch>
            <a:fillRect/>
          </a:stretch>
        </p:blipFill>
        <p:spPr>
          <a:xfrm>
            <a:off x="2514600" y="1524000"/>
            <a:ext cx="5454085" cy="48006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Nov 19, 4 17 48 PM.jpg"/>
          <p:cNvPicPr>
            <a:picLocks noChangeAspect="1"/>
          </p:cNvPicPr>
          <p:nvPr/>
        </p:nvPicPr>
        <p:blipFill>
          <a:blip r:embed="rId2" cstate="print"/>
          <a:stretch>
            <a:fillRect/>
          </a:stretch>
        </p:blipFill>
        <p:spPr>
          <a:xfrm>
            <a:off x="1066800" y="228600"/>
            <a:ext cx="4772000" cy="3579000"/>
          </a:xfrm>
          <a:prstGeom prst="rect">
            <a:avLst/>
          </a:prstGeom>
        </p:spPr>
      </p:pic>
      <p:pic>
        <p:nvPicPr>
          <p:cNvPr id="4" name="Content Placeholder 3" descr="3.jpg"/>
          <p:cNvPicPr>
            <a:picLocks noGrp="1" noChangeAspect="1"/>
          </p:cNvPicPr>
          <p:nvPr>
            <p:ph idx="1"/>
          </p:nvPr>
        </p:nvPicPr>
        <p:blipFill>
          <a:blip r:embed="rId3" cstate="print"/>
          <a:srcRect l="6781" r="15242"/>
          <a:stretch>
            <a:fillRect/>
          </a:stretch>
        </p:blipFill>
        <p:spPr>
          <a:xfrm>
            <a:off x="3068599" y="3352800"/>
            <a:ext cx="6079505" cy="34290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Nov 19, 4 18 18 PM.jpg"/>
          <p:cNvPicPr>
            <a:picLocks noChangeAspect="1"/>
          </p:cNvPicPr>
          <p:nvPr/>
        </p:nvPicPr>
        <p:blipFill>
          <a:blip r:embed="rId2" cstate="print"/>
          <a:stretch>
            <a:fillRect/>
          </a:stretch>
        </p:blipFill>
        <p:spPr>
          <a:xfrm>
            <a:off x="1066800" y="228600"/>
            <a:ext cx="5322075" cy="3991556"/>
          </a:xfrm>
          <a:prstGeom prst="rect">
            <a:avLst/>
          </a:prstGeom>
        </p:spPr>
      </p:pic>
      <p:pic>
        <p:nvPicPr>
          <p:cNvPr id="4" name="Content Placeholder 3" descr="4.jpg"/>
          <p:cNvPicPr>
            <a:picLocks noGrp="1" noChangeAspect="1"/>
          </p:cNvPicPr>
          <p:nvPr>
            <p:ph idx="1"/>
          </p:nvPr>
        </p:nvPicPr>
        <p:blipFill>
          <a:blip r:embed="rId3" cstate="print"/>
          <a:stretch>
            <a:fillRect/>
          </a:stretch>
        </p:blipFill>
        <p:spPr>
          <a:xfrm>
            <a:off x="2763976" y="3470760"/>
            <a:ext cx="6170474" cy="308244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idx="1"/>
          </p:nvPr>
        </p:nvPicPr>
        <p:blipFill>
          <a:blip r:embed="rId2" cstate="print"/>
          <a:stretch>
            <a:fillRect/>
          </a:stretch>
        </p:blipFill>
        <p:spPr>
          <a:xfrm>
            <a:off x="2801017" y="3505200"/>
            <a:ext cx="6342983" cy="3126346"/>
          </a:xfrm>
        </p:spPr>
      </p:pic>
      <p:pic>
        <p:nvPicPr>
          <p:cNvPr id="5" name="Picture 4" descr="Photo Nov 19, 4 18 53 PM.jpg"/>
          <p:cNvPicPr>
            <a:picLocks noChangeAspect="1"/>
          </p:cNvPicPr>
          <p:nvPr/>
        </p:nvPicPr>
        <p:blipFill>
          <a:blip r:embed="rId3" cstate="print"/>
          <a:stretch>
            <a:fillRect/>
          </a:stretch>
        </p:blipFill>
        <p:spPr>
          <a:xfrm>
            <a:off x="990600" y="38100"/>
            <a:ext cx="5334000" cy="40005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cstate="print"/>
          <a:stretch>
            <a:fillRect/>
          </a:stretch>
        </p:blipFill>
        <p:spPr>
          <a:xfrm>
            <a:off x="3263089" y="3048000"/>
            <a:ext cx="5449553" cy="3562845"/>
          </a:xfrm>
        </p:spPr>
      </p:pic>
      <p:pic>
        <p:nvPicPr>
          <p:cNvPr id="5" name="Picture 4" descr="Photo Nov 19, 4 19 37 PM.jpg"/>
          <p:cNvPicPr>
            <a:picLocks noChangeAspect="1"/>
          </p:cNvPicPr>
          <p:nvPr/>
        </p:nvPicPr>
        <p:blipFill>
          <a:blip r:embed="rId3" cstate="print"/>
          <a:stretch>
            <a:fillRect/>
          </a:stretch>
        </p:blipFill>
        <p:spPr>
          <a:xfrm>
            <a:off x="1066800" y="0"/>
            <a:ext cx="4648200" cy="348615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jpg"/>
          <p:cNvPicPr>
            <a:picLocks noChangeAspect="1"/>
          </p:cNvPicPr>
          <p:nvPr/>
        </p:nvPicPr>
        <p:blipFill>
          <a:blip r:embed="rId2" cstate="print"/>
          <a:stretch>
            <a:fillRect/>
          </a:stretch>
        </p:blipFill>
        <p:spPr>
          <a:xfrm>
            <a:off x="3124200" y="3733800"/>
            <a:ext cx="6019800" cy="3077214"/>
          </a:xfrm>
          <a:prstGeom prst="rect">
            <a:avLst/>
          </a:prstGeom>
        </p:spPr>
      </p:pic>
      <p:pic>
        <p:nvPicPr>
          <p:cNvPr id="5" name="Picture 4" descr="Photo Nov 19, 4 20 03 PM.jpg"/>
          <p:cNvPicPr>
            <a:picLocks noChangeAspect="1"/>
          </p:cNvPicPr>
          <p:nvPr/>
        </p:nvPicPr>
        <p:blipFill>
          <a:blip r:embed="rId3" cstate="print"/>
          <a:stretch>
            <a:fillRect/>
          </a:stretch>
        </p:blipFill>
        <p:spPr>
          <a:xfrm>
            <a:off x="990600" y="78600"/>
            <a:ext cx="4568800" cy="34266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oto Nov 19, 4 20 46 PM.jpg"/>
          <p:cNvPicPr>
            <a:picLocks noChangeAspect="1"/>
          </p:cNvPicPr>
          <p:nvPr/>
        </p:nvPicPr>
        <p:blipFill>
          <a:blip r:embed="rId2" cstate="print"/>
          <a:srcRect b="24444"/>
          <a:stretch>
            <a:fillRect/>
          </a:stretch>
        </p:blipFill>
        <p:spPr>
          <a:xfrm>
            <a:off x="0" y="3733800"/>
            <a:ext cx="4572000" cy="2590800"/>
          </a:xfrm>
          <a:prstGeom prst="rect">
            <a:avLst/>
          </a:prstGeom>
        </p:spPr>
      </p:pic>
      <p:pic>
        <p:nvPicPr>
          <p:cNvPr id="9" name="Picture 8" descr="Photo Nov 19, 4 21 04 PM.jpg"/>
          <p:cNvPicPr>
            <a:picLocks noChangeAspect="1"/>
          </p:cNvPicPr>
          <p:nvPr/>
        </p:nvPicPr>
        <p:blipFill>
          <a:blip r:embed="rId3" cstate="print"/>
          <a:srcRect b="33333"/>
          <a:stretch>
            <a:fillRect/>
          </a:stretch>
        </p:blipFill>
        <p:spPr>
          <a:xfrm>
            <a:off x="0" y="304800"/>
            <a:ext cx="4572000" cy="2286000"/>
          </a:xfrm>
          <a:prstGeom prst="rect">
            <a:avLst/>
          </a:prstGeom>
        </p:spPr>
      </p:pic>
      <p:pic>
        <p:nvPicPr>
          <p:cNvPr id="6" name="Picture 5" descr="11.jpg"/>
          <p:cNvPicPr>
            <a:picLocks noChangeAspect="1"/>
          </p:cNvPicPr>
          <p:nvPr/>
        </p:nvPicPr>
        <p:blipFill>
          <a:blip r:embed="rId4" cstate="print"/>
          <a:srcRect l="1391" r="8174"/>
          <a:stretch>
            <a:fillRect/>
          </a:stretch>
        </p:blipFill>
        <p:spPr>
          <a:xfrm>
            <a:off x="3962400" y="3733800"/>
            <a:ext cx="4953000" cy="2295525"/>
          </a:xfrm>
          <a:prstGeom prst="rect">
            <a:avLst/>
          </a:prstGeom>
        </p:spPr>
      </p:pic>
      <p:pic>
        <p:nvPicPr>
          <p:cNvPr id="7" name="Picture 6" descr="12.jpg"/>
          <p:cNvPicPr>
            <a:picLocks noChangeAspect="1"/>
          </p:cNvPicPr>
          <p:nvPr/>
        </p:nvPicPr>
        <p:blipFill>
          <a:blip r:embed="rId5" cstate="print"/>
          <a:srcRect r="5970"/>
          <a:stretch>
            <a:fillRect/>
          </a:stretch>
        </p:blipFill>
        <p:spPr>
          <a:xfrm>
            <a:off x="4191000" y="304800"/>
            <a:ext cx="4800600" cy="246697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Nov 16, 9 01 55 PM.jpg"/>
          <p:cNvPicPr>
            <a:picLocks noChangeAspect="1"/>
          </p:cNvPicPr>
          <p:nvPr/>
        </p:nvPicPr>
        <p:blipFill>
          <a:blip r:embed="rId2" cstate="print"/>
          <a:srcRect t="12222" b="16667"/>
          <a:stretch>
            <a:fillRect/>
          </a:stretch>
        </p:blipFill>
        <p:spPr>
          <a:xfrm>
            <a:off x="4000500" y="1066800"/>
            <a:ext cx="5143500" cy="48768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609600" y="1219200"/>
            <a:ext cx="3429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Layout of Box</a:t>
            </a:r>
            <a:endParaRPr lang="en-US" dirty="0"/>
          </a:p>
        </p:txBody>
      </p:sp>
      <p:sp>
        <p:nvSpPr>
          <p:cNvPr id="6" name="TextBox 5"/>
          <p:cNvSpPr txBox="1"/>
          <p:nvPr/>
        </p:nvSpPr>
        <p:spPr>
          <a:xfrm>
            <a:off x="4495800" y="1371600"/>
            <a:ext cx="1322093" cy="400110"/>
          </a:xfrm>
          <a:prstGeom prst="rect">
            <a:avLst/>
          </a:prstGeom>
          <a:noFill/>
        </p:spPr>
        <p:txBody>
          <a:bodyPr wrap="none" rtlCol="0">
            <a:spAutoFit/>
          </a:bodyPr>
          <a:lstStyle/>
          <a:p>
            <a:r>
              <a:rPr lang="en-US" sz="2000" b="1" dirty="0" smtClean="0"/>
              <a:t>Side View</a:t>
            </a:r>
            <a:endParaRPr lang="en-US" sz="2000" b="1" dirty="0"/>
          </a:p>
        </p:txBody>
      </p:sp>
      <p:pic>
        <p:nvPicPr>
          <p:cNvPr id="5" name="Picture 4" descr="box2.JPG"/>
          <p:cNvPicPr>
            <a:picLocks noChangeAspect="1"/>
          </p:cNvPicPr>
          <p:nvPr/>
        </p:nvPicPr>
        <p:blipFill>
          <a:blip r:embed="rId2" cstate="print"/>
          <a:stretch>
            <a:fillRect/>
          </a:stretch>
        </p:blipFill>
        <p:spPr>
          <a:xfrm>
            <a:off x="2524125" y="1905000"/>
            <a:ext cx="5781675" cy="40862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Layout of Box</a:t>
            </a:r>
            <a:endParaRPr lang="en-US" dirty="0"/>
          </a:p>
        </p:txBody>
      </p:sp>
      <p:pic>
        <p:nvPicPr>
          <p:cNvPr id="2051" name="Picture 3" descr="C:\Users\Crazy Apple\Desktop\SD2\powerpoint\box3.JPG"/>
          <p:cNvPicPr>
            <a:picLocks noChangeAspect="1" noChangeArrowheads="1"/>
          </p:cNvPicPr>
          <p:nvPr/>
        </p:nvPicPr>
        <p:blipFill>
          <a:blip r:embed="rId2" cstate="print"/>
          <a:srcRect/>
          <a:stretch>
            <a:fillRect/>
          </a:stretch>
        </p:blipFill>
        <p:spPr bwMode="auto">
          <a:xfrm>
            <a:off x="5488848" y="2209800"/>
            <a:ext cx="3345589" cy="3310149"/>
          </a:xfrm>
          <a:prstGeom prst="rect">
            <a:avLst/>
          </a:prstGeom>
          <a:noFill/>
        </p:spPr>
      </p:pic>
      <p:sp>
        <p:nvSpPr>
          <p:cNvPr id="7" name="TextBox 6"/>
          <p:cNvSpPr txBox="1"/>
          <p:nvPr/>
        </p:nvSpPr>
        <p:spPr>
          <a:xfrm>
            <a:off x="2590800" y="1600200"/>
            <a:ext cx="1250920" cy="400110"/>
          </a:xfrm>
          <a:prstGeom prst="rect">
            <a:avLst/>
          </a:prstGeom>
          <a:noFill/>
        </p:spPr>
        <p:txBody>
          <a:bodyPr wrap="none" rtlCol="0">
            <a:spAutoFit/>
          </a:bodyPr>
          <a:lstStyle/>
          <a:p>
            <a:r>
              <a:rPr lang="en-US" sz="2000" b="1" dirty="0" smtClean="0"/>
              <a:t>Top View</a:t>
            </a:r>
            <a:endParaRPr lang="en-US" sz="2000" b="1" dirty="0"/>
          </a:p>
        </p:txBody>
      </p:sp>
      <p:sp>
        <p:nvSpPr>
          <p:cNvPr id="8" name="TextBox 7"/>
          <p:cNvSpPr txBox="1"/>
          <p:nvPr/>
        </p:nvSpPr>
        <p:spPr>
          <a:xfrm>
            <a:off x="6248400" y="1600200"/>
            <a:ext cx="1587294" cy="400110"/>
          </a:xfrm>
          <a:prstGeom prst="rect">
            <a:avLst/>
          </a:prstGeom>
          <a:noFill/>
        </p:spPr>
        <p:txBody>
          <a:bodyPr wrap="none" rtlCol="0">
            <a:spAutoFit/>
          </a:bodyPr>
          <a:lstStyle/>
          <a:p>
            <a:r>
              <a:rPr lang="en-US" sz="2000" b="1" dirty="0" smtClean="0"/>
              <a:t>Wide Angle</a:t>
            </a:r>
            <a:endParaRPr lang="en-US" sz="2000" b="1" dirty="0"/>
          </a:p>
        </p:txBody>
      </p:sp>
      <p:pic>
        <p:nvPicPr>
          <p:cNvPr id="9" name="Picture 8" descr="box1.JPG"/>
          <p:cNvPicPr>
            <a:picLocks noChangeAspect="1"/>
          </p:cNvPicPr>
          <p:nvPr/>
        </p:nvPicPr>
        <p:blipFill>
          <a:blip r:embed="rId3" cstate="print"/>
          <a:stretch>
            <a:fillRect/>
          </a:stretch>
        </p:blipFill>
        <p:spPr>
          <a:xfrm>
            <a:off x="1295400" y="2057400"/>
            <a:ext cx="4343400" cy="38412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Layout of Box</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8620" y="2286000"/>
            <a:ext cx="6029325"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156881" y="1457727"/>
            <a:ext cx="2286000" cy="477054"/>
          </a:xfrm>
          <a:prstGeom prst="rect">
            <a:avLst/>
          </a:prstGeom>
          <a:noFill/>
        </p:spPr>
        <p:txBody>
          <a:bodyPr wrap="square" rtlCol="0">
            <a:spAutoFit/>
          </a:bodyPr>
          <a:lstStyle/>
          <a:p>
            <a:r>
              <a:rPr lang="en-US" sz="2500" b="1" dirty="0" smtClean="0"/>
              <a:t>Components</a:t>
            </a:r>
            <a:endParaRPr lang="en-US" sz="2500" b="1" dirty="0"/>
          </a:p>
        </p:txBody>
      </p:sp>
    </p:spTree>
    <p:extLst>
      <p:ext uri="{BB962C8B-B14F-4D97-AF65-F5344CB8AC3E}">
        <p14:creationId xmlns:p14="http://schemas.microsoft.com/office/powerpoint/2010/main" xmlns="" val="4203768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 Block Diagram</a:t>
            </a:r>
            <a:endParaRPr lang="en-US" dirty="0"/>
          </a:p>
        </p:txBody>
      </p:sp>
      <p:pic>
        <p:nvPicPr>
          <p:cNvPr id="2050" name="Picture 2" descr="C:\Users\Student\Downloads\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014" t="9939"/>
          <a:stretch/>
        </p:blipFill>
        <p:spPr bwMode="auto">
          <a:xfrm>
            <a:off x="1600200" y="1295400"/>
            <a:ext cx="7372349" cy="54685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057400" y="1905000"/>
            <a:ext cx="2209800" cy="923330"/>
          </a:xfrm>
          <a:prstGeom prst="rect">
            <a:avLst/>
          </a:prstGeom>
          <a:noFill/>
        </p:spPr>
        <p:txBody>
          <a:bodyPr wrap="square" rtlCol="0">
            <a:spAutoFit/>
          </a:bodyPr>
          <a:lstStyle/>
          <a:p>
            <a:r>
              <a:rPr lang="en-US" dirty="0" smtClean="0">
                <a:solidFill>
                  <a:schemeClr val="accent3">
                    <a:lumMod val="75000"/>
                  </a:schemeClr>
                </a:solidFill>
              </a:rPr>
              <a:t>Power</a:t>
            </a:r>
          </a:p>
          <a:p>
            <a:r>
              <a:rPr lang="en-US" dirty="0" smtClean="0">
                <a:solidFill>
                  <a:srgbClr val="0070C0"/>
                </a:solidFill>
              </a:rPr>
              <a:t>Control Signal</a:t>
            </a:r>
          </a:p>
          <a:p>
            <a:r>
              <a:rPr lang="en-US" dirty="0" smtClean="0">
                <a:solidFill>
                  <a:schemeClr val="accent4">
                    <a:lumMod val="75000"/>
                  </a:schemeClr>
                </a:solidFill>
              </a:rPr>
              <a:t>Data Signal</a:t>
            </a:r>
            <a:endParaRPr lang="en-US" dirty="0">
              <a:solidFill>
                <a:schemeClr val="accent4">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1326</TotalTime>
  <Words>1135</Words>
  <Application>Microsoft Office PowerPoint</Application>
  <PresentationFormat>On-screen Show (4:3)</PresentationFormat>
  <Paragraphs>364</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Solstice</vt:lpstr>
      <vt:lpstr>SR3D</vt:lpstr>
      <vt:lpstr>Introduction</vt:lpstr>
      <vt:lpstr>Motivation and Goals</vt:lpstr>
      <vt:lpstr>Project Requirements</vt:lpstr>
      <vt:lpstr>Project Specifications</vt:lpstr>
      <vt:lpstr>Layout of Box</vt:lpstr>
      <vt:lpstr>Layout of Box</vt:lpstr>
      <vt:lpstr>Layout of Box</vt:lpstr>
      <vt:lpstr>System Block Diagram</vt:lpstr>
      <vt:lpstr>System Flow Diagram </vt:lpstr>
      <vt:lpstr>System Flow Diagram </vt:lpstr>
      <vt:lpstr>System Flow Diagram </vt:lpstr>
      <vt:lpstr>Webcam</vt:lpstr>
      <vt:lpstr>Webcam</vt:lpstr>
      <vt:lpstr>Processing Unit</vt:lpstr>
      <vt:lpstr>Processing Unit </vt:lpstr>
      <vt:lpstr>Processing Unit </vt:lpstr>
      <vt:lpstr>Communication</vt:lpstr>
      <vt:lpstr>Laser</vt:lpstr>
      <vt:lpstr>Laser</vt:lpstr>
      <vt:lpstr>Motor</vt:lpstr>
      <vt:lpstr>Motor</vt:lpstr>
      <vt:lpstr>Motor</vt:lpstr>
      <vt:lpstr>Motor Control</vt:lpstr>
      <vt:lpstr>Motor Control</vt:lpstr>
      <vt:lpstr>Motor Driver</vt:lpstr>
      <vt:lpstr>PCB Schematic</vt:lpstr>
      <vt:lpstr>PCB Board Lay-out</vt:lpstr>
      <vt:lpstr>Programming Unit</vt:lpstr>
      <vt:lpstr>Programming Unit Block Diagram</vt:lpstr>
      <vt:lpstr>Programming Unit class Diagram</vt:lpstr>
      <vt:lpstr>Programming Unit Class Diagram</vt:lpstr>
      <vt:lpstr>Programming Unit class Diagram</vt:lpstr>
      <vt:lpstr>Laser Triangulation</vt:lpstr>
      <vt:lpstr>Laser Triangulation</vt:lpstr>
      <vt:lpstr>Laser Triangulation</vt:lpstr>
      <vt:lpstr>Data Processing</vt:lpstr>
      <vt:lpstr>Power Supply</vt:lpstr>
      <vt:lpstr>Power Supply</vt:lpstr>
      <vt:lpstr>Power Supply</vt:lpstr>
      <vt:lpstr>Power Supply</vt:lpstr>
      <vt:lpstr>Power Supply</vt:lpstr>
      <vt:lpstr>Administrative Content</vt:lpstr>
      <vt:lpstr>Administrative Content</vt:lpstr>
      <vt:lpstr>Administrative Content</vt:lpstr>
      <vt:lpstr>Administrative Content</vt:lpstr>
      <vt:lpstr>Progress</vt:lpstr>
      <vt:lpstr>Issues</vt:lpstr>
      <vt:lpstr>Questions?</vt:lpstr>
      <vt:lpstr>Spoiler</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3DSR</dc:title>
  <dc:creator>Franco</dc:creator>
  <cp:lastModifiedBy>Franco</cp:lastModifiedBy>
  <cp:revision>119</cp:revision>
  <dcterms:created xsi:type="dcterms:W3CDTF">2014-09-16T14:48:50Z</dcterms:created>
  <dcterms:modified xsi:type="dcterms:W3CDTF">2014-11-19T23:42:49Z</dcterms:modified>
</cp:coreProperties>
</file>