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288" r:id="rId30"/>
    <p:sldId id="286" r:id="rId31"/>
    <p:sldId id="289" r:id="rId32"/>
    <p:sldId id="290" r:id="rId33"/>
    <p:sldId id="305" r:id="rId34"/>
    <p:sldId id="294" r:id="rId35"/>
    <p:sldId id="291" r:id="rId36"/>
    <p:sldId id="306" r:id="rId37"/>
    <p:sldId id="307" r:id="rId38"/>
    <p:sldId id="308" r:id="rId39"/>
    <p:sldId id="309" r:id="rId40"/>
    <p:sldId id="310" r:id="rId41"/>
    <p:sldId id="31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siervo\Documents\UCF\Senior%20Design%20I\project%20Progress%20bar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hPercent val="60"/>
      <c:rotY val="40"/>
      <c:depthPercent val="17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94839049845546E-2"/>
          <c:y val="9.3825043456127036E-2"/>
          <c:w val="0.73486395722273845"/>
          <c:h val="0.86609316792165258"/>
        </c:manualLayout>
      </c:layout>
      <c:bar3DChart>
        <c:barDir val="col"/>
        <c:grouping val="clustered"/>
        <c:varyColors val="0"/>
        <c:ser>
          <c:idx val="0"/>
          <c:order val="0"/>
          <c:tx>
            <c:v>Research</c:v>
          </c:tx>
          <c:invertIfNegative val="0"/>
          <c:val>
            <c:numRef>
              <c:f>Sheet1!$D$5</c:f>
              <c:numCache>
                <c:formatCode>0%</c:formatCode>
                <c:ptCount val="1"/>
                <c:pt idx="0">
                  <c:v>0.95000000000000029</c:v>
                </c:pt>
              </c:numCache>
            </c:numRef>
          </c:val>
        </c:ser>
        <c:ser>
          <c:idx val="1"/>
          <c:order val="1"/>
          <c:tx>
            <c:v>Parts Acquisition</c:v>
          </c:tx>
          <c:invertIfNegative val="0"/>
          <c:val>
            <c:numRef>
              <c:f>Sheet1!$D$6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v>Design</c:v>
          </c:tx>
          <c:invertIfNegative val="0"/>
          <c:val>
            <c:numRef>
              <c:f>Sheet1!$D$7</c:f>
              <c:numCache>
                <c:formatCode>0%</c:formatCode>
                <c:ptCount val="1"/>
                <c:pt idx="0">
                  <c:v>0.95000000000000029</c:v>
                </c:pt>
              </c:numCache>
            </c:numRef>
          </c:val>
        </c:ser>
        <c:ser>
          <c:idx val="3"/>
          <c:order val="3"/>
          <c:tx>
            <c:v>Constructing</c:v>
          </c:tx>
          <c:invertIfNegative val="0"/>
          <c:val>
            <c:numRef>
              <c:f>Sheet1!$D$8</c:f>
              <c:numCache>
                <c:formatCode>0%</c:formatCode>
                <c:ptCount val="1"/>
                <c:pt idx="0">
                  <c:v>0.94000000000000028</c:v>
                </c:pt>
              </c:numCache>
            </c:numRef>
          </c:val>
        </c:ser>
        <c:ser>
          <c:idx val="4"/>
          <c:order val="4"/>
          <c:tx>
            <c:v>Coding</c:v>
          </c:tx>
          <c:invertIfNegative val="0"/>
          <c:val>
            <c:numRef>
              <c:f>Sheet1!$D$9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</c:ser>
        <c:ser>
          <c:idx val="5"/>
          <c:order val="5"/>
          <c:tx>
            <c:v>Testing</c:v>
          </c:tx>
          <c:invertIfNegative val="0"/>
          <c:val>
            <c:numRef>
              <c:f>Sheet1!$D$10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ser>
          <c:idx val="6"/>
          <c:order val="6"/>
          <c:tx>
            <c:v>Prototyping</c:v>
          </c:tx>
          <c:invertIfNegative val="0"/>
          <c:val>
            <c:numRef>
              <c:f>Sheet1!$D$11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685184"/>
        <c:axId val="42686720"/>
        <c:axId val="0"/>
      </c:bar3DChart>
      <c:catAx>
        <c:axId val="42685184"/>
        <c:scaling>
          <c:orientation val="minMax"/>
        </c:scaling>
        <c:delete val="1"/>
        <c:axPos val="b"/>
        <c:majorTickMark val="out"/>
        <c:minorTickMark val="none"/>
        <c:tickLblPos val="none"/>
        <c:crossAx val="42686720"/>
        <c:crosses val="autoZero"/>
        <c:auto val="1"/>
        <c:lblAlgn val="ctr"/>
        <c:lblOffset val="100"/>
        <c:noMultiLvlLbl val="0"/>
      </c:catAx>
      <c:valAx>
        <c:axId val="42686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42685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423D26"/>
    </a:solidFill>
    <a:scene3d>
      <a:camera prst="orthographicFront"/>
      <a:lightRig rig="threePt" dir="t"/>
    </a:scene3d>
    <a:sp3d prstMaterial="dkEdge">
      <a:bevelT w="0"/>
    </a:sp3d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046410-F9C2-4DD3-A835-60CDC1F3A7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5BCEF61-9BA4-40FD-B032-C55D8DF73809}" type="datetimeFigureOut">
              <a:rPr lang="en-US" smtClean="0"/>
              <a:pPr/>
              <a:t>12/3/2013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1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2.docx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MAGLEV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Critical Design Review </a:t>
            </a:r>
          </a:p>
          <a:p>
            <a:pPr marL="0" indent="0" algn="ctr">
              <a:buNone/>
            </a:pPr>
            <a:r>
              <a:rPr lang="en-US" sz="2400" b="1" dirty="0" smtClean="0"/>
              <a:t>Group 2</a:t>
            </a:r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dirty="0" smtClean="0"/>
              <a:t>Julio Arias</a:t>
            </a:r>
          </a:p>
          <a:p>
            <a:pPr marL="0" indent="0" algn="ctr">
              <a:buNone/>
            </a:pPr>
            <a:r>
              <a:rPr lang="en-US" sz="2400" dirty="0" smtClean="0"/>
              <a:t>Sean </a:t>
            </a:r>
            <a:r>
              <a:rPr lang="en-US" sz="2400" dirty="0" err="1" smtClean="0"/>
              <a:t>Mawn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William Schiller</a:t>
            </a:r>
          </a:p>
          <a:p>
            <a:pPr marL="0" indent="0" algn="ctr">
              <a:buNone/>
            </a:pPr>
            <a:r>
              <a:rPr lang="en-US" sz="2400" dirty="0" smtClean="0"/>
              <a:t>Leo Sell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821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Halbach</a:t>
            </a:r>
            <a:r>
              <a:rPr lang="en-US" dirty="0" smtClean="0"/>
              <a:t> Array 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Field on the other side of the </a:t>
            </a:r>
            <a:r>
              <a:rPr lang="en-US" dirty="0" err="1" smtClean="0"/>
              <a:t>Halbach</a:t>
            </a:r>
            <a:r>
              <a:rPr lang="en-US" dirty="0" smtClean="0"/>
              <a:t> field is reduced to near zero</a:t>
            </a:r>
          </a:p>
          <a:p>
            <a:r>
              <a:rPr lang="en-US" dirty="0" smtClean="0"/>
              <a:t>By directing the field towards the motor gap in the track, the solenoid motor is saturated by the drive magnet field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574674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8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058400"/>
            <a:ext cx="98552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6553200" cy="52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3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914400"/>
          </a:xfrm>
        </p:spPr>
        <p:txBody>
          <a:bodyPr/>
          <a:lstStyle/>
          <a:p>
            <a:pPr algn="ctr"/>
            <a:r>
              <a:rPr lang="en-US" dirty="0" smtClean="0"/>
              <a:t>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21" name="Picture 1" descr="C:\Users\Mass-A\Desktop\Iso Bot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733800" cy="249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C:\Users\Mass-A\Desktop\Tech Drawin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91000"/>
            <a:ext cx="3200400" cy="246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219200"/>
          <a:ext cx="5943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</a:tblGrid>
              <a:tr h="3302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Design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T-shape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5.5’’ x 5’’</a:t>
                      </a:r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N45</a:t>
                      </a:r>
                      <a:r>
                        <a:rPr lang="en-US" baseline="0" dirty="0" smtClean="0"/>
                        <a:t> magnets (5 on each side).  Opposite polarity rails. </a:t>
                      </a:r>
                      <a:endParaRPr lang="en-US" dirty="0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r>
                        <a:rPr lang="en-US" dirty="0" smtClean="0"/>
                        <a:t>Solenoid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5.5’’ x .75’’ x .5’’ aluminum C</a:t>
                      </a:r>
                      <a:r>
                        <a:rPr lang="en-US" baseline="0" dirty="0" smtClean="0"/>
                        <a:t> channel </a:t>
                      </a:r>
                      <a:endParaRPr lang="en-US" dirty="0"/>
                    </a:p>
                  </a:txBody>
                  <a:tcPr/>
                </a:tc>
              </a:tr>
              <a:tr h="57785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</a:t>
                      </a:r>
                      <a:r>
                        <a:rPr lang="en-US" baseline="0" dirty="0" smtClean="0"/>
                        <a:t>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Board mounted top side and wired through the channel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Electromagnets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802183"/>
              </p:ext>
            </p:extLst>
          </p:nvPr>
        </p:nvGraphicFramePr>
        <p:xfrm>
          <a:off x="457200" y="1600200"/>
          <a:ext cx="7620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Current draw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per solenoid (A) @ 9V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34 - .46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Resistance (</a:t>
                      </a:r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19 - 26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(air core)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1000’ of 30 AWG enameled copper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</a:t>
                      </a:r>
                      <a:r>
                        <a:rPr lang="en-US" baseline="0" dirty="0" smtClean="0"/>
                        <a:t> connected to h-bridge driver outputs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7" name="Picture 1" descr="C:\Users\Mass-A\Desktop\20131124_1604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5206830" cy="1897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68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Hardware Block Diagram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47244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9V Battery</a:t>
            </a:r>
            <a:endParaRPr lang="en-US" dirty="0"/>
          </a:p>
        </p:txBody>
      </p:sp>
      <p:cxnSp>
        <p:nvCxnSpPr>
          <p:cNvPr id="6" name="Elbow Connector 5"/>
          <p:cNvCxnSpPr>
            <a:stCxn id="4" idx="2"/>
            <a:endCxn id="8" idx="1"/>
          </p:cNvCxnSpPr>
          <p:nvPr/>
        </p:nvCxnSpPr>
        <p:spPr>
          <a:xfrm rot="16200000" flipH="1">
            <a:off x="762000" y="5410200"/>
            <a:ext cx="838200" cy="838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600200" y="5867400"/>
            <a:ext cx="1143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 Volt regulator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743200" y="62484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14800" y="2667000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ATmega328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867400" y="58674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Bluetooth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934200" y="45339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Android App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590800" y="42672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Hall Effect Sensors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2438400" y="28956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H-Bridge IC’s</a:t>
            </a:r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2438400" y="1828800"/>
            <a:ext cx="1143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Solenoids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68" idx="0"/>
            <a:endCxn id="83" idx="2"/>
          </p:cNvCxnSpPr>
          <p:nvPr/>
        </p:nvCxnSpPr>
        <p:spPr>
          <a:xfrm flipV="1">
            <a:off x="3009900" y="2438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>
            <a:stCxn id="27" idx="0"/>
            <a:endCxn id="13" idx="3"/>
          </p:cNvCxnSpPr>
          <p:nvPr/>
        </p:nvCxnSpPr>
        <p:spPr>
          <a:xfrm rot="16200000" flipV="1">
            <a:off x="4838700" y="4152900"/>
            <a:ext cx="2667000" cy="7620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hape 90"/>
          <p:cNvCxnSpPr>
            <a:stCxn id="27" idx="3"/>
            <a:endCxn id="28" idx="2"/>
          </p:cNvCxnSpPr>
          <p:nvPr/>
        </p:nvCxnSpPr>
        <p:spPr>
          <a:xfrm flipV="1">
            <a:off x="7239000" y="5295900"/>
            <a:ext cx="381000" cy="9525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hape 100"/>
          <p:cNvCxnSpPr>
            <a:stCxn id="8" idx="0"/>
            <a:endCxn id="46" idx="1"/>
          </p:cNvCxnSpPr>
          <p:nvPr/>
        </p:nvCxnSpPr>
        <p:spPr>
          <a:xfrm rot="5400000" flipH="1" flipV="1">
            <a:off x="1752600" y="5029200"/>
            <a:ext cx="1257300" cy="4191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04"/>
          <p:cNvCxnSpPr>
            <a:stCxn id="8" idx="0"/>
            <a:endCxn id="68" idx="1"/>
          </p:cNvCxnSpPr>
          <p:nvPr/>
        </p:nvCxnSpPr>
        <p:spPr>
          <a:xfrm rot="5400000" flipH="1" flipV="1">
            <a:off x="971550" y="4400550"/>
            <a:ext cx="2667000" cy="266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3" idx="1"/>
            <a:endCxn id="68" idx="3"/>
          </p:cNvCxnSpPr>
          <p:nvPr/>
        </p:nvCxnSpPr>
        <p:spPr>
          <a:xfrm flipH="1">
            <a:off x="3581400" y="3200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124"/>
          <p:cNvCxnSpPr>
            <a:stCxn id="46" idx="3"/>
            <a:endCxn id="13" idx="2"/>
          </p:cNvCxnSpPr>
          <p:nvPr/>
        </p:nvCxnSpPr>
        <p:spPr>
          <a:xfrm flipV="1">
            <a:off x="3810000" y="3733800"/>
            <a:ext cx="1143000" cy="87630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8" idx="0"/>
            <a:endCxn id="13" idx="0"/>
          </p:cNvCxnSpPr>
          <p:nvPr/>
        </p:nvCxnSpPr>
        <p:spPr>
          <a:xfrm rot="5400000" flipH="1" flipV="1">
            <a:off x="1962150" y="2876550"/>
            <a:ext cx="3200400" cy="2781300"/>
          </a:xfrm>
          <a:prstGeom prst="bentConnector3">
            <a:avLst>
              <a:gd name="adj1" fmla="val 1298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228600" y="3505200"/>
            <a:ext cx="1066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18V source</a:t>
            </a:r>
            <a:endParaRPr lang="en-US" dirty="0"/>
          </a:p>
        </p:txBody>
      </p:sp>
      <p:cxnSp>
        <p:nvCxnSpPr>
          <p:cNvPr id="51" name="Straight Connector 50"/>
          <p:cNvCxnSpPr>
            <a:stCxn id="35" idx="3"/>
          </p:cNvCxnSpPr>
          <p:nvPr/>
        </p:nvCxnSpPr>
        <p:spPr>
          <a:xfrm>
            <a:off x="1295400" y="3848100"/>
            <a:ext cx="1676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2971800" y="3505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pPr algn="ctr"/>
            <a:r>
              <a:rPr lang="en-US" dirty="0" smtClean="0"/>
              <a:t>MCU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r>
              <a:rPr lang="en-US" sz="2400" dirty="0" smtClean="0"/>
              <a:t>Atmega328P</a:t>
            </a:r>
          </a:p>
          <a:p>
            <a:r>
              <a:rPr lang="en-US" sz="2400" dirty="0" smtClean="0"/>
              <a:t>Sensors use 3 analog inputs </a:t>
            </a:r>
            <a:r>
              <a:rPr lang="en-US" sz="1800" dirty="0" smtClean="0"/>
              <a:t>(6 analog inputs total)</a:t>
            </a:r>
          </a:p>
          <a:p>
            <a:r>
              <a:rPr lang="en-US" sz="2400" dirty="0" smtClean="0"/>
              <a:t>H-Bridge’s use 6 Digital I/O’s </a:t>
            </a:r>
            <a:r>
              <a:rPr lang="en-US" sz="1800" dirty="0" smtClean="0"/>
              <a:t>(14 total, 2 reserved for Bluetooth connection)</a:t>
            </a:r>
          </a:p>
          <a:p>
            <a:r>
              <a:rPr lang="en-US" sz="2400" dirty="0" smtClean="0"/>
              <a:t>16 MHz crystal </a:t>
            </a:r>
          </a:p>
          <a:p>
            <a:r>
              <a:rPr lang="en-US" sz="2400" dirty="0" smtClean="0"/>
              <a:t>Programmed through an </a:t>
            </a:r>
            <a:r>
              <a:rPr lang="en-US" sz="2400" dirty="0" err="1" smtClean="0"/>
              <a:t>Arduino</a:t>
            </a:r>
            <a:r>
              <a:rPr lang="en-US" sz="2400" dirty="0" smtClean="0"/>
              <a:t> Uno development board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62400"/>
            <a:ext cx="53435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1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H-Bridge IC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 SN754410</a:t>
            </a:r>
          </a:p>
          <a:p>
            <a:r>
              <a:rPr lang="en-US" sz="2400" dirty="0" smtClean="0"/>
              <a:t> 4.5V </a:t>
            </a:r>
            <a:r>
              <a:rPr lang="en-US" sz="2400" dirty="0"/>
              <a:t>– </a:t>
            </a:r>
            <a:r>
              <a:rPr lang="en-US" sz="2400" dirty="0" smtClean="0"/>
              <a:t>36V operating range</a:t>
            </a:r>
            <a:endParaRPr lang="en-US" sz="2400" dirty="0"/>
          </a:p>
          <a:p>
            <a:r>
              <a:rPr lang="en-US" sz="2400" dirty="0" smtClean="0"/>
              <a:t>1A output-current per driver</a:t>
            </a:r>
          </a:p>
          <a:p>
            <a:r>
              <a:rPr lang="en-US" sz="2400" dirty="0" smtClean="0"/>
              <a:t>Operating Temp, -40 to 85⁰C </a:t>
            </a:r>
          </a:p>
          <a:p>
            <a:r>
              <a:rPr lang="en-US" sz="2400" dirty="0" smtClean="0"/>
              <a:t>3 state outputs</a:t>
            </a:r>
          </a:p>
          <a:p>
            <a:r>
              <a:rPr lang="en-US" sz="2400" dirty="0" smtClean="0"/>
              <a:t>Cost:  $2.35 ea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37855"/>
            <a:ext cx="362829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569219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58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Hall-Effect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019800" cy="53340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0"/>
            <a:ext cx="2133600" cy="39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143001"/>
          <a:ext cx="6019800" cy="563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/>
                <a:gridCol w="1543050"/>
                <a:gridCol w="1543050"/>
                <a:gridCol w="1390650"/>
              </a:tblGrid>
              <a:tr h="622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Allegro A1301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Optek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OH090U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Melexis</a:t>
                      </a:r>
                      <a:r>
                        <a:rPr lang="en-US" dirty="0" smtClean="0"/>
                        <a:t> US1881</a:t>
                      </a:r>
                      <a:endParaRPr lang="en-US" dirty="0"/>
                    </a:p>
                  </a:txBody>
                  <a:tcPr/>
                </a:tc>
              </a:tr>
              <a:tr h="622528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3.5-24</a:t>
                      </a:r>
                      <a:endParaRPr lang="en-US" dirty="0"/>
                    </a:p>
                  </a:txBody>
                  <a:tcPr/>
                </a:tc>
              </a:tr>
              <a:tr h="355730">
                <a:tc>
                  <a:txBody>
                    <a:bodyPr/>
                    <a:lstStyle/>
                    <a:p>
                      <a:r>
                        <a:rPr lang="en-US" dirty="0" smtClean="0"/>
                        <a:t>Polarity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Bi-polar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</a:t>
                      </a:r>
                      <a:r>
                        <a:rPr lang="en-US" dirty="0" smtClean="0"/>
                        <a:t>-polar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Bi-polar</a:t>
                      </a:r>
                      <a:endParaRPr lang="en-US" dirty="0"/>
                    </a:p>
                  </a:txBody>
                  <a:tcPr/>
                </a:tc>
              </a:tr>
              <a:tr h="35573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Linear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Logic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Logic Level</a:t>
                      </a:r>
                      <a:endParaRPr lang="en-US" dirty="0"/>
                    </a:p>
                  </a:txBody>
                  <a:tcPr/>
                </a:tc>
              </a:tr>
              <a:tr h="88932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Magnetic sensitivity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(mV/Gauss)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99653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Magnetic operating point (Gauss)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99653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Magnetic release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point (Gauss)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-60</a:t>
                      </a:r>
                      <a:endParaRPr lang="en-US" dirty="0"/>
                    </a:p>
                  </a:txBody>
                  <a:tcPr/>
                </a:tc>
              </a:tr>
              <a:tr h="719659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Vout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@ B=0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3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MagLev</a:t>
            </a:r>
            <a:r>
              <a:rPr lang="en-US" dirty="0" smtClean="0"/>
              <a:t> Schematic</a:t>
            </a:r>
            <a:endParaRPr lang="en-US" dirty="0"/>
          </a:p>
        </p:txBody>
      </p:sp>
      <p:pic>
        <p:nvPicPr>
          <p:cNvPr id="245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447799"/>
            <a:ext cx="7341442" cy="519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Eagle PCB board vs. DOT PCB 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3566461" cy="298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Users\Mass-A\Desktop\2013-11-24 18.28.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7600"/>
            <a:ext cx="1695450" cy="444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540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295400"/>
          <a:ext cx="403860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646"/>
                <a:gridCol w="1242646"/>
                <a:gridCol w="1553308"/>
              </a:tblGrid>
              <a:tr h="320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Eagle</a:t>
                      </a:r>
                      <a:r>
                        <a:rPr lang="en-US" baseline="0" dirty="0" smtClean="0"/>
                        <a:t> PCB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DOT PCB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20431">
                <a:tc>
                  <a:txBody>
                    <a:bodyPr/>
                    <a:lstStyle/>
                    <a:p>
                      <a:r>
                        <a:rPr lang="en-US" dirty="0" smtClean="0"/>
                        <a:t>Size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x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x 55</a:t>
                      </a:r>
                      <a:endParaRPr lang="en-US" dirty="0"/>
                    </a:p>
                  </a:txBody>
                  <a:tcPr/>
                </a:tc>
              </a:tr>
              <a:tr h="560754">
                <a:tc>
                  <a:txBody>
                    <a:bodyPr/>
                    <a:lstStyle/>
                    <a:p>
                      <a:r>
                        <a:rPr lang="en-US" dirty="0" smtClean="0"/>
                        <a:t>Drill holes(mm)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≈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801077">
                <a:tc>
                  <a:txBody>
                    <a:bodyPr/>
                    <a:lstStyle/>
                    <a:p>
                      <a:r>
                        <a:rPr lang="en-US" dirty="0" smtClean="0"/>
                        <a:t>Traces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mil and</a:t>
                      </a:r>
                      <a:r>
                        <a:rPr lang="en-US" baseline="0" dirty="0" smtClean="0"/>
                        <a:t> 50 mil for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defined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dirty="0" smtClean="0"/>
                        <a:t>Eagle </a:t>
                      </a:r>
                      <a:r>
                        <a:rPr lang="en-US" dirty="0" err="1" smtClean="0"/>
                        <a:t>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 rows of </a:t>
                      </a:r>
                      <a:r>
                        <a:rPr lang="en-US" baseline="0" dirty="0" smtClean="0"/>
                        <a:t>10-holes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20431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</a:t>
                      </a:r>
                      <a:r>
                        <a:rPr lang="en-US" baseline="0" dirty="0" smtClean="0"/>
                        <a:t> 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$6.667 ea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awareness of related technology</a:t>
            </a:r>
          </a:p>
          <a:p>
            <a:r>
              <a:rPr lang="en-US" dirty="0" smtClean="0"/>
              <a:t>Clean technology</a:t>
            </a:r>
          </a:p>
        </p:txBody>
      </p:sp>
      <p:pic>
        <p:nvPicPr>
          <p:cNvPr id="7170" name="Picture 2" descr="File:JR-Maglev-MLX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391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1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Three - Phase Drive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Sensor orientation sends a three phase voltage signal back to MCU</a:t>
            </a:r>
          </a:p>
          <a:p>
            <a:r>
              <a:rPr lang="en-US" sz="2400" dirty="0" smtClean="0"/>
              <a:t>120 degrees apart based on the position of the sensors on vehicle</a:t>
            </a:r>
          </a:p>
          <a:p>
            <a:r>
              <a:rPr lang="en-US" sz="2400" dirty="0" smtClean="0"/>
              <a:t>Each phase represents one sensor coupled with a solenoid</a:t>
            </a:r>
          </a:p>
          <a:p>
            <a:r>
              <a:rPr lang="en-US" sz="2400" dirty="0" smtClean="0"/>
              <a:t>Sensor output voltage ranges depict solenoid polarity</a:t>
            </a:r>
          </a:p>
          <a:p>
            <a:endParaRPr 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2672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8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Controlling the System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113061"/>
              </p:ext>
            </p:extLst>
          </p:nvPr>
        </p:nvGraphicFramePr>
        <p:xfrm>
          <a:off x="457200" y="1524000"/>
          <a:ext cx="3505200" cy="4876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05200"/>
              </a:tblGrid>
              <a:tr h="4148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Analog Controller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Arduino</a:t>
                      </a:r>
                      <a:r>
                        <a:rPr lang="en-US" sz="1800" kern="1200" dirty="0">
                          <a:effectLst/>
                        </a:rPr>
                        <a:t> Uno R3 (</a:t>
                      </a:r>
                      <a:r>
                        <a:rPr lang="en-US" sz="1800" kern="1200" dirty="0" err="1">
                          <a:effectLst/>
                        </a:rPr>
                        <a:t>MakerShed</a:t>
                      </a:r>
                      <a:r>
                        <a:rPr lang="en-US" sz="1800" kern="1200" dirty="0">
                          <a:effectLst/>
                        </a:rPr>
                        <a:t> # MKSP11, </a:t>
                      </a:r>
                      <a:r>
                        <a:rPr lang="en-US" sz="1800" kern="1200" dirty="0" err="1">
                          <a:effectLst/>
                        </a:rPr>
                        <a:t>Sparkfun</a:t>
                      </a:r>
                      <a:r>
                        <a:rPr lang="en-US" sz="1800" kern="1200" dirty="0">
                          <a:effectLst/>
                        </a:rPr>
                        <a:t> # DEV-11021)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Arduino</a:t>
                      </a:r>
                      <a:r>
                        <a:rPr lang="en-US" sz="1800" kern="1200" dirty="0">
                          <a:effectLst/>
                        </a:rPr>
                        <a:t> Wireless </a:t>
                      </a:r>
                      <a:r>
                        <a:rPr lang="en-US" sz="1800" kern="1200" dirty="0" err="1">
                          <a:effectLst/>
                        </a:rPr>
                        <a:t>Protoshield</a:t>
                      </a:r>
                      <a:r>
                        <a:rPr lang="en-US" sz="1800" kern="1200" dirty="0">
                          <a:effectLst/>
                        </a:rPr>
                        <a:t> (Maker Shed # MKSP13)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XBee</a:t>
                      </a:r>
                      <a:r>
                        <a:rPr lang="en-US" sz="1800" kern="1200" dirty="0">
                          <a:effectLst/>
                        </a:rPr>
                        <a:t> Series 01 802.15.4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25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Wireless Module (Maker Shed # MKAD14)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effectLst/>
                        </a:rPr>
                        <a:t>SnootLab</a:t>
                      </a:r>
                      <a:r>
                        <a:rPr lang="en-US" sz="1800" kern="1200" dirty="0">
                          <a:effectLst/>
                        </a:rPr>
                        <a:t> Encoder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9V Battery (logic)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Jumpers of various lengths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Approximate Cost = </a:t>
                      </a:r>
                      <a:r>
                        <a:rPr lang="en-US" sz="1800" kern="1200" dirty="0" smtClean="0">
                          <a:effectLst/>
                        </a:rPr>
                        <a:t>$95.00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US" dirty="0"/>
              <a:t>Controlling the System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886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63138"/>
              </p:ext>
            </p:extLst>
          </p:nvPr>
        </p:nvGraphicFramePr>
        <p:xfrm>
          <a:off x="1975438" y="1600200"/>
          <a:ext cx="4278723" cy="20935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78723"/>
              </a:tblGrid>
              <a:tr h="474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Smartphone Controller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5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Application Development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75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Bluetooth/</a:t>
                      </a:r>
                      <a:r>
                        <a:rPr lang="en-US" sz="1800" kern="1200" dirty="0" err="1">
                          <a:effectLst/>
                        </a:rPr>
                        <a:t>Wifi</a:t>
                      </a:r>
                      <a:r>
                        <a:rPr lang="en-US" sz="1800" kern="1200" dirty="0">
                          <a:effectLst/>
                        </a:rPr>
                        <a:t> Capability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5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Approximate Cost =$0.00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Android </a:t>
            </a:r>
            <a:r>
              <a:rPr lang="en-US" dirty="0" smtClean="0"/>
              <a:t>vs. IPhone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4728"/>
              </p:ext>
            </p:extLst>
          </p:nvPr>
        </p:nvGraphicFramePr>
        <p:xfrm>
          <a:off x="457200" y="1371600"/>
          <a:ext cx="7620000" cy="5220960"/>
        </p:xfrm>
        <a:graphic>
          <a:graphicData uri="http://schemas.openxmlformats.org/drawingml/2006/table">
            <a:tbl>
              <a:tblPr firstRow="1"/>
              <a:tblGrid>
                <a:gridCol w="1676400"/>
                <a:gridCol w="2819400"/>
                <a:gridCol w="3124200"/>
              </a:tblGrid>
              <a:tr h="238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Developing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IPhone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Android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Machine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Mac/Apple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Laptop only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</a:t>
                      </a:r>
                      <a:r>
                        <a:rPr lang="es-MX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laptop (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HP, Lenovo</a:t>
                      </a:r>
                      <a:r>
                        <a:rPr lang="es-MX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MX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Asus</a:t>
                      </a:r>
                      <a:r>
                        <a:rPr lang="es-MX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Mac, </a:t>
                      </a:r>
                      <a:r>
                        <a:rPr lang="es-MX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Toshiba, etc.)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Environment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XCode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only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Eclipse,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Netbeans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Intellij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etc.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99.00 Developer Fee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00.00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Programming Language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Objective-C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    Java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Interfacing with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Peripherals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Apple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only devices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viable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device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Coding</a:t>
                      </a:r>
                      <a:r>
                        <a:rPr lang="en-US" sz="16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Samples/Open Source</a:t>
                      </a:r>
                      <a:endParaRPr lang="en-US" sz="1600" b="1" dirty="0">
                        <a:effectLst/>
                        <a:latin typeface="Calibri 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Limited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Numerous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3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2491"/>
            <a:ext cx="68770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9057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App Class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Slave Module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64005"/>
              </p:ext>
            </p:extLst>
          </p:nvPr>
        </p:nvGraphicFramePr>
        <p:xfrm>
          <a:off x="-1447800" y="2286000"/>
          <a:ext cx="7010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4" imgW="6095861" imgH="3779479" progId="Word.Document.12">
                  <p:embed/>
                </p:oleObj>
              </mc:Choice>
              <mc:Fallback>
                <p:oleObj name="Document" r:id="rId4" imgW="6095861" imgH="37794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447800" y="2286000"/>
                        <a:ext cx="70104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75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AR JULIAN" panose="02000000000000000000" pitchFamily="2" charset="0"/>
              </a:rPr>
              <a:t>RN-42</a:t>
            </a:r>
            <a:endParaRPr lang="en-US" sz="2400" b="1" u="sng" dirty="0">
              <a:latin typeface="AR JULIAN" panose="02000000000000000000" pitchFamily="2" charset="0"/>
            </a:endParaRPr>
          </a:p>
        </p:txBody>
      </p:sp>
      <p:pic>
        <p:nvPicPr>
          <p:cNvPr id="7170" name="Picture 2" descr="http://b.pololu-files.com/picture/0J4031.200.jpg?1ddcd01438e7a71ff84fb81c9896cce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1316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rotolab.pbworks.com/f/blueSmirfboar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048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Bluetooth Slave Module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848181"/>
              </p:ext>
            </p:extLst>
          </p:nvPr>
        </p:nvGraphicFramePr>
        <p:xfrm>
          <a:off x="152400" y="1905000"/>
          <a:ext cx="4267200" cy="4044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582"/>
                <a:gridCol w="2691618"/>
              </a:tblGrid>
              <a:tr h="2956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Feature/Specs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Bluetooth protocol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v2.0+EDR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2.4GHz ISM band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Modulation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GFSK(Gaussian Frequency Shift Keying)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Emission power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&lt;= 4dBm, Class 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Sensitivity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Asynchronous: 2.1 Mbps(Max)/160kbps, Synchronous: 1Mbps/1Mbps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Security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Authentication, Encryption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Profiles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Bluetooth, Serial Port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Power Supply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+3.3 - 6 V DC, 50 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8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Working Temperature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-20 ~ +75 Centigrade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Dimensions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26.9 mm x </a:t>
                      </a:r>
                      <a:r>
                        <a:rPr lang="en-US" sz="1400" dirty="0" smtClean="0">
                          <a:effectLst/>
                        </a:rPr>
                        <a:t> 48.26mm x2.2 mm</a:t>
                      </a:r>
                    </a:p>
                  </a:txBody>
                  <a:tcPr marL="68580" marR="68580" marT="0" marB="0" anchor="ctr"/>
                </a:tc>
              </a:tr>
              <a:tr h="234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Cost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$6.13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7464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038600"/>
            <a:ext cx="3371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34366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 JULIAN" panose="02000000000000000000" pitchFamily="2" charset="0"/>
                <a:cs typeface="Aharoni" panose="02010803020104030203" pitchFamily="2" charset="-79"/>
              </a:rPr>
              <a:t>HC-06</a:t>
            </a:r>
            <a:endParaRPr lang="en-US" sz="2400" u="sng" dirty="0">
              <a:latin typeface="AR JULIAN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079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Communication Through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353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 Movement Control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15018" y="2616201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logic determines electromagnet outputs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023783" y="1524001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 direction Signal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00383" y="1524001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 Hall Effect Readings</a:t>
            </a:r>
            <a:endParaRPr lang="en-US" dirty="0"/>
          </a:p>
        </p:txBody>
      </p:sp>
      <p:cxnSp>
        <p:nvCxnSpPr>
          <p:cNvPr id="11" name="Elbow Connector 10"/>
          <p:cNvCxnSpPr>
            <a:stCxn id="7" idx="2"/>
            <a:endCxn id="6" idx="1"/>
          </p:cNvCxnSpPr>
          <p:nvPr/>
        </p:nvCxnSpPr>
        <p:spPr>
          <a:xfrm rot="16200000" flipH="1">
            <a:off x="2959100" y="2493683"/>
            <a:ext cx="558800" cy="75303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6" idx="3"/>
          </p:cNvCxnSpPr>
          <p:nvPr/>
        </p:nvCxnSpPr>
        <p:spPr>
          <a:xfrm rot="5400000">
            <a:off x="5435601" y="2446619"/>
            <a:ext cx="558800" cy="8471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623983" y="4030010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MCU changes H-Bridge logic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6" idx="2"/>
            <a:endCxn id="17" idx="0"/>
          </p:cNvCxnSpPr>
          <p:nvPr/>
        </p:nvCxnSpPr>
        <p:spPr>
          <a:xfrm>
            <a:off x="4453218" y="3683001"/>
            <a:ext cx="8965" cy="347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615018" y="5410200"/>
            <a:ext cx="1676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H-Bridge controls electromagnet</a:t>
            </a:r>
            <a:endParaRPr lang="en-US" dirty="0"/>
          </a:p>
        </p:txBody>
      </p:sp>
      <p:cxnSp>
        <p:nvCxnSpPr>
          <p:cNvPr id="3082" name="Straight Arrow Connector 3081"/>
          <p:cNvCxnSpPr>
            <a:stCxn id="17" idx="2"/>
            <a:endCxn id="39" idx="0"/>
          </p:cNvCxnSpPr>
          <p:nvPr/>
        </p:nvCxnSpPr>
        <p:spPr>
          <a:xfrm flipH="1">
            <a:off x="4453218" y="5096810"/>
            <a:ext cx="8965" cy="313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8682956"/>
              </p:ext>
            </p:extLst>
          </p:nvPr>
        </p:nvGraphicFramePr>
        <p:xfrm>
          <a:off x="152400" y="1600200"/>
          <a:ext cx="4038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Track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26” x 5.5”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15V and 9V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RN-42 Bluetooth Module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Field Detection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</a:t>
                      </a:r>
                      <a:r>
                        <a:rPr lang="en-US" baseline="0" dirty="0" smtClean="0"/>
                        <a:t> A1301 Hall Effect Sensors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343400" y="1600200"/>
          <a:ext cx="403860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Linear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3x Air Core</a:t>
                      </a:r>
                      <a:r>
                        <a:rPr lang="en-US" baseline="0" dirty="0" smtClean="0"/>
                        <a:t> Solenoid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5” x 5.5”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Propulsion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1”x0.5”x0.125” N45</a:t>
                      </a:r>
                    </a:p>
                    <a:p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 1”x0.25” N48 Cylinder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Levitation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r>
                        <a:rPr lang="en-US" baseline="0" dirty="0" smtClean="0"/>
                        <a:t> 2”x0.5”x0.1875 N48</a:t>
                      </a:r>
                    </a:p>
                    <a:p>
                      <a:r>
                        <a:rPr lang="en-US" baseline="0" dirty="0" smtClean="0"/>
                        <a:t>10 </a:t>
                      </a:r>
                      <a:r>
                        <a:rPr lang="en-US" dirty="0" smtClean="0"/>
                        <a:t>1”x0.5”x0.125” N45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Microcontroller Signals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682568"/>
              </p:ext>
            </p:extLst>
          </p:nvPr>
        </p:nvGraphicFramePr>
        <p:xfrm>
          <a:off x="914400" y="1828800"/>
          <a:ext cx="6629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/>
                <a:gridCol w="1841500"/>
                <a:gridCol w="36830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Allegro A1301 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D0,D1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Bluetooth Module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D7,D8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 SN754410 #1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D9,D10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 SN754410 #2 </a:t>
                      </a:r>
                      <a:endParaRPr lang="en-US" dirty="0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D11,12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 SN754410 #3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4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Input Output expectation</a:t>
            </a:r>
            <a:endParaRPr lang="en-US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036168"/>
              </p:ext>
            </p:extLst>
          </p:nvPr>
        </p:nvGraphicFramePr>
        <p:xfrm>
          <a:off x="2286000" y="1524000"/>
          <a:ext cx="406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Android 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Forward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Reverse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Stop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98562"/>
              </p:ext>
            </p:extLst>
          </p:nvPr>
        </p:nvGraphicFramePr>
        <p:xfrm>
          <a:off x="1828800" y="3429000"/>
          <a:ext cx="5029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 I/O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Pin 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Electromagnet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N-S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S-N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2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 HES Logic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0" y="1219200"/>
            <a:ext cx="5006566" cy="475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06051"/>
              </p:ext>
            </p:extLst>
          </p:nvPr>
        </p:nvGraphicFramePr>
        <p:xfrm>
          <a:off x="5562600" y="1828800"/>
          <a:ext cx="2403474" cy="252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74"/>
              </a:tblGrid>
              <a:tr h="385980"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1061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Hall effect sensor converts 0V-5V to      -1024-1024 gauss</a:t>
                      </a:r>
                    </a:p>
                  </a:txBody>
                  <a:tcPr/>
                </a:tc>
              </a:tr>
              <a:tr h="581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-1024 is N pole</a:t>
                      </a:r>
                    </a:p>
                  </a:txBody>
                  <a:tcPr/>
                </a:tc>
              </a:tr>
              <a:tr h="492663">
                <a:tc>
                  <a:txBody>
                    <a:bodyPr/>
                    <a:lstStyle/>
                    <a:p>
                      <a:r>
                        <a:rPr lang="en-US" dirty="0" smtClean="0"/>
                        <a:t>1024 is S pole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5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Allegro </a:t>
            </a:r>
            <a:r>
              <a:rPr lang="en-US" sz="4800" dirty="0"/>
              <a:t>A1301</a:t>
            </a:r>
            <a:r>
              <a:rPr lang="en-US" dirty="0" smtClean="0"/>
              <a:t> and Solenoid Combination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1981200" cy="384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1" y="2057400"/>
            <a:ext cx="1778000" cy="389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192305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5800" y="150837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South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151970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North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33626" y="15197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No-Field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60263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Gauss&gt;220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24200" y="605332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Gauss&lt;-220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67400" y="6046724"/>
            <a:ext cx="192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-220&lt;Gauss&lt;220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MCU Electromagnet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594834"/>
            <a:ext cx="3926363" cy="346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33660" y="2121059"/>
            <a:ext cx="228600" cy="609600"/>
            <a:chOff x="654139" y="1631324"/>
            <a:chExt cx="228600" cy="609600"/>
          </a:xfrm>
        </p:grpSpPr>
        <p:sp>
          <p:nvSpPr>
            <p:cNvPr id="4" name="Rectangle 3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98721" y="2121059"/>
            <a:ext cx="228600" cy="609600"/>
            <a:chOff x="1447800" y="1631324"/>
            <a:chExt cx="228600" cy="609600"/>
          </a:xfrm>
        </p:grpSpPr>
        <p:sp>
          <p:nvSpPr>
            <p:cNvPr id="9" name="Rectangle 8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24299" y="3733800"/>
            <a:ext cx="228600" cy="609600"/>
            <a:chOff x="1447800" y="1631324"/>
            <a:chExt cx="2286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28843" y="3766335"/>
            <a:ext cx="228600" cy="609600"/>
            <a:chOff x="1447800" y="1631324"/>
            <a:chExt cx="228600" cy="609600"/>
          </a:xfrm>
        </p:grpSpPr>
        <p:sp>
          <p:nvSpPr>
            <p:cNvPr id="16" name="Rectangle 15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93904" y="3766335"/>
            <a:ext cx="228600" cy="609600"/>
            <a:chOff x="654139" y="1631324"/>
            <a:chExt cx="228600" cy="609600"/>
          </a:xfrm>
        </p:grpSpPr>
        <p:sp>
          <p:nvSpPr>
            <p:cNvPr id="23" name="Rectangle 22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63782" y="3757749"/>
            <a:ext cx="228600" cy="609600"/>
            <a:chOff x="654139" y="1631324"/>
            <a:chExt cx="228600" cy="609600"/>
          </a:xfrm>
        </p:grpSpPr>
        <p:sp>
          <p:nvSpPr>
            <p:cNvPr id="26" name="Rectangle 25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28843" y="2127498"/>
            <a:ext cx="228600" cy="609600"/>
            <a:chOff x="1447800" y="1631324"/>
            <a:chExt cx="228600" cy="609600"/>
          </a:xfrm>
        </p:grpSpPr>
        <p:sp>
          <p:nvSpPr>
            <p:cNvPr id="29" name="Rectangle 28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63782" y="2121059"/>
            <a:ext cx="228600" cy="609600"/>
            <a:chOff x="654139" y="1631324"/>
            <a:chExt cx="228600" cy="609600"/>
          </a:xfrm>
        </p:grpSpPr>
        <p:sp>
          <p:nvSpPr>
            <p:cNvPr id="32" name="Rectangle 31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93904" y="2140377"/>
            <a:ext cx="228600" cy="609600"/>
            <a:chOff x="654139" y="1631324"/>
            <a:chExt cx="228600" cy="609600"/>
          </a:xfrm>
        </p:grpSpPr>
        <p:sp>
          <p:nvSpPr>
            <p:cNvPr id="36" name="Rectangle 35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58965" y="3753456"/>
            <a:ext cx="228600" cy="609600"/>
            <a:chOff x="1447800" y="1631324"/>
            <a:chExt cx="228600" cy="609600"/>
          </a:xfrm>
        </p:grpSpPr>
        <p:sp>
          <p:nvSpPr>
            <p:cNvPr id="39" name="Rectangle 38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58965" y="2144670"/>
            <a:ext cx="228600" cy="609600"/>
            <a:chOff x="1447800" y="1631324"/>
            <a:chExt cx="228600" cy="609600"/>
          </a:xfrm>
        </p:grpSpPr>
        <p:sp>
          <p:nvSpPr>
            <p:cNvPr id="42" name="Rectangle 41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3660" y="3753456"/>
            <a:ext cx="228600" cy="609600"/>
            <a:chOff x="654139" y="1631324"/>
            <a:chExt cx="228600" cy="609600"/>
          </a:xfrm>
        </p:grpSpPr>
        <p:sp>
          <p:nvSpPr>
            <p:cNvPr id="45" name="Rectangle 44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95425" y="2928135"/>
            <a:ext cx="856823" cy="609600"/>
            <a:chOff x="3939540" y="5042937"/>
            <a:chExt cx="856823" cy="609600"/>
          </a:xfrm>
        </p:grpSpPr>
        <p:sp>
          <p:nvSpPr>
            <p:cNvPr id="143" name="Rectangle 142"/>
            <p:cNvSpPr/>
            <p:nvPr/>
          </p:nvSpPr>
          <p:spPr>
            <a:xfrm>
              <a:off x="4567763" y="5042937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939540" y="5042937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4261271" y="5042937"/>
              <a:ext cx="228600" cy="609600"/>
              <a:chOff x="654139" y="1631324"/>
              <a:chExt cx="228600" cy="6096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654139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54139" y="19361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2066708" y="2960331"/>
            <a:ext cx="845979" cy="615825"/>
            <a:chOff x="2253997" y="4260867"/>
            <a:chExt cx="845979" cy="615825"/>
          </a:xfrm>
        </p:grpSpPr>
        <p:grpSp>
          <p:nvGrpSpPr>
            <p:cNvPr id="159" name="Group 158"/>
            <p:cNvGrpSpPr/>
            <p:nvPr/>
          </p:nvGrpSpPr>
          <p:grpSpPr>
            <a:xfrm>
              <a:off x="2253997" y="4260867"/>
              <a:ext cx="228600" cy="609600"/>
              <a:chOff x="654139" y="1631324"/>
              <a:chExt cx="228600" cy="609600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654139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54139" y="19361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Rectangle 161"/>
            <p:cNvSpPr/>
            <p:nvPr/>
          </p:nvSpPr>
          <p:spPr>
            <a:xfrm>
              <a:off x="2553698" y="4267092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2871376" y="4260867"/>
              <a:ext cx="228600" cy="609600"/>
              <a:chOff x="1447800" y="1631324"/>
              <a:chExt cx="228600" cy="609600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1447800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447800" y="16313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2824143" y="2979006"/>
            <a:ext cx="812444" cy="620118"/>
            <a:chOff x="2800083" y="2504082"/>
            <a:chExt cx="812444" cy="620118"/>
          </a:xfrm>
        </p:grpSpPr>
        <p:grpSp>
          <p:nvGrpSpPr>
            <p:cNvPr id="145" name="Group 144"/>
            <p:cNvGrpSpPr/>
            <p:nvPr/>
          </p:nvGrpSpPr>
          <p:grpSpPr>
            <a:xfrm>
              <a:off x="2800083" y="2504082"/>
              <a:ext cx="228600" cy="609600"/>
              <a:chOff x="1447800" y="1631324"/>
              <a:chExt cx="228600" cy="6096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1447800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47800" y="16313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Rectangle 162"/>
            <p:cNvSpPr/>
            <p:nvPr/>
          </p:nvSpPr>
          <p:spPr>
            <a:xfrm>
              <a:off x="3084305" y="2514600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3383927" y="2514600"/>
              <a:ext cx="228600" cy="609600"/>
              <a:chOff x="654139" y="1631324"/>
              <a:chExt cx="228600" cy="609600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654139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654139" y="19361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6" name="Group 225"/>
          <p:cNvGrpSpPr/>
          <p:nvPr/>
        </p:nvGrpSpPr>
        <p:grpSpPr>
          <a:xfrm>
            <a:off x="2405418" y="2978577"/>
            <a:ext cx="827093" cy="610029"/>
            <a:chOff x="2334219" y="4250457"/>
            <a:chExt cx="827093" cy="610029"/>
          </a:xfrm>
        </p:grpSpPr>
        <p:grpSp>
          <p:nvGrpSpPr>
            <p:cNvPr id="156" name="Group 155"/>
            <p:cNvGrpSpPr/>
            <p:nvPr/>
          </p:nvGrpSpPr>
          <p:grpSpPr>
            <a:xfrm>
              <a:off x="2633090" y="4250457"/>
              <a:ext cx="228600" cy="609600"/>
              <a:chOff x="1447800" y="1631324"/>
              <a:chExt cx="228600" cy="609600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447800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1447800" y="16313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9" name="Rectangle 218"/>
            <p:cNvSpPr/>
            <p:nvPr/>
          </p:nvSpPr>
          <p:spPr>
            <a:xfrm>
              <a:off x="2334219" y="4250457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2932712" y="4250886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570498" y="2915594"/>
            <a:ext cx="856823" cy="609600"/>
            <a:chOff x="3939540" y="5042937"/>
            <a:chExt cx="856823" cy="609600"/>
          </a:xfrm>
        </p:grpSpPr>
        <p:sp>
          <p:nvSpPr>
            <p:cNvPr id="230" name="Rectangle 229"/>
            <p:cNvSpPr/>
            <p:nvPr/>
          </p:nvSpPr>
          <p:spPr>
            <a:xfrm>
              <a:off x="4567763" y="5042937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3939540" y="5042937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4261271" y="5042937"/>
              <a:ext cx="228600" cy="609600"/>
              <a:chOff x="654139" y="1631324"/>
              <a:chExt cx="228600" cy="609600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654139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654139" y="19361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841781" y="2947790"/>
            <a:ext cx="845979" cy="615825"/>
            <a:chOff x="2253997" y="4260867"/>
            <a:chExt cx="845979" cy="615825"/>
          </a:xfrm>
        </p:grpSpPr>
        <p:grpSp>
          <p:nvGrpSpPr>
            <p:cNvPr id="236" name="Group 235"/>
            <p:cNvGrpSpPr/>
            <p:nvPr/>
          </p:nvGrpSpPr>
          <p:grpSpPr>
            <a:xfrm>
              <a:off x="2253997" y="4260867"/>
              <a:ext cx="228600" cy="609600"/>
              <a:chOff x="654139" y="1631324"/>
              <a:chExt cx="228600" cy="609600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654139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654139" y="19361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7" name="Rectangle 236"/>
            <p:cNvSpPr/>
            <p:nvPr/>
          </p:nvSpPr>
          <p:spPr>
            <a:xfrm>
              <a:off x="2553698" y="4267092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2871376" y="4260867"/>
              <a:ext cx="228600" cy="609600"/>
              <a:chOff x="1447800" y="1631324"/>
              <a:chExt cx="228600" cy="60960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447800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1447800" y="16313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1599216" y="2966465"/>
            <a:ext cx="812444" cy="620118"/>
            <a:chOff x="2800083" y="2504082"/>
            <a:chExt cx="812444" cy="620118"/>
          </a:xfrm>
        </p:grpSpPr>
        <p:grpSp>
          <p:nvGrpSpPr>
            <p:cNvPr id="244" name="Group 243"/>
            <p:cNvGrpSpPr/>
            <p:nvPr/>
          </p:nvGrpSpPr>
          <p:grpSpPr>
            <a:xfrm>
              <a:off x="2800083" y="2504082"/>
              <a:ext cx="228600" cy="609600"/>
              <a:chOff x="1447800" y="1631324"/>
              <a:chExt cx="228600" cy="6096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447800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1447800" y="16313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5" name="Rectangle 244"/>
            <p:cNvSpPr/>
            <p:nvPr/>
          </p:nvSpPr>
          <p:spPr>
            <a:xfrm>
              <a:off x="3084305" y="2514600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3383927" y="2514600"/>
              <a:ext cx="228600" cy="609600"/>
              <a:chOff x="654139" y="1631324"/>
              <a:chExt cx="228600" cy="609600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654139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654139" y="19361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1180491" y="2966036"/>
            <a:ext cx="827093" cy="610029"/>
            <a:chOff x="2334219" y="4250457"/>
            <a:chExt cx="827093" cy="610029"/>
          </a:xfrm>
        </p:grpSpPr>
        <p:grpSp>
          <p:nvGrpSpPr>
            <p:cNvPr id="252" name="Group 251"/>
            <p:cNvGrpSpPr/>
            <p:nvPr/>
          </p:nvGrpSpPr>
          <p:grpSpPr>
            <a:xfrm>
              <a:off x="2633090" y="4250457"/>
              <a:ext cx="228600" cy="609600"/>
              <a:chOff x="1447800" y="1631324"/>
              <a:chExt cx="228600" cy="6096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447800" y="1631324"/>
                <a:ext cx="228600" cy="609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1447800" y="1631324"/>
                <a:ext cx="228600" cy="30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3" name="Rectangle 252"/>
            <p:cNvSpPr/>
            <p:nvPr/>
          </p:nvSpPr>
          <p:spPr>
            <a:xfrm>
              <a:off x="2334219" y="4250457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2932712" y="4250886"/>
              <a:ext cx="228600" cy="609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27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0472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71 L -0.0375 -0.0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2292 -0.0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25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04723 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371 L -0.02049 -0.001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2292 -0.0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25 0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Braking and Magnet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598066"/>
              </p:ext>
            </p:extLst>
          </p:nvPr>
        </p:nvGraphicFramePr>
        <p:xfrm>
          <a:off x="762000" y="1676400"/>
          <a:ext cx="29718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Braking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and 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solenoid turn off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solenoid</a:t>
                      </a:r>
                      <a:r>
                        <a:rPr lang="en-US" baseline="0" dirty="0" smtClean="0"/>
                        <a:t> pulls toward the magnet in the opposite direction of movement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055254"/>
              </p:ext>
            </p:extLst>
          </p:nvPr>
        </p:nvGraphicFramePr>
        <p:xfrm>
          <a:off x="5181600" y="1524000"/>
          <a:ext cx="2514600" cy="475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64135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 Count</a:t>
                      </a:r>
                      <a:endParaRPr lang="en-US" dirty="0"/>
                    </a:p>
                  </a:txBody>
                  <a:tcPr/>
                </a:tc>
              </a:tr>
              <a:tr h="641350">
                <a:tc>
                  <a:txBody>
                    <a:bodyPr/>
                    <a:lstStyle/>
                    <a:p>
                      <a:r>
                        <a:rPr lang="en-US" dirty="0" smtClean="0"/>
                        <a:t>Whenever the HES passes Min value the MCU will increase a counter.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4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counter keeps track of the distance the car has traveled.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41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 keep track of the distance in order to determine speed and position.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05000" y="4940300"/>
            <a:ext cx="330200" cy="914400"/>
            <a:chOff x="654139" y="1631324"/>
            <a:chExt cx="228600" cy="609600"/>
          </a:xfrm>
        </p:grpSpPr>
        <p:sp>
          <p:nvSpPr>
            <p:cNvPr id="8" name="Rectangle 7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94000" y="4940300"/>
            <a:ext cx="330200" cy="914400"/>
            <a:chOff x="1447800" y="1631324"/>
            <a:chExt cx="228600" cy="609600"/>
          </a:xfrm>
        </p:grpSpPr>
        <p:sp>
          <p:nvSpPr>
            <p:cNvPr id="11" name="Rectangle 10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8082" y="4191000"/>
            <a:ext cx="228600" cy="609600"/>
            <a:chOff x="1447800" y="1631324"/>
            <a:chExt cx="228600" cy="609600"/>
          </a:xfrm>
        </p:grpSpPr>
        <p:sp>
          <p:nvSpPr>
            <p:cNvPr id="17" name="Rectangle 16"/>
            <p:cNvSpPr/>
            <p:nvPr/>
          </p:nvSpPr>
          <p:spPr>
            <a:xfrm>
              <a:off x="1447800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47800" y="16313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8798" y="4191000"/>
            <a:ext cx="228600" cy="609600"/>
            <a:chOff x="654139" y="1631324"/>
            <a:chExt cx="228600" cy="609600"/>
          </a:xfrm>
        </p:grpSpPr>
        <p:sp>
          <p:nvSpPr>
            <p:cNvPr id="20" name="Rectangle 19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4191000"/>
            <a:ext cx="228600" cy="609600"/>
            <a:chOff x="654139" y="1631324"/>
            <a:chExt cx="228600" cy="609600"/>
          </a:xfrm>
        </p:grpSpPr>
        <p:sp>
          <p:nvSpPr>
            <p:cNvPr id="23" name="Rectangle 22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86866" y="3626366"/>
            <a:ext cx="1891032" cy="369332"/>
            <a:chOff x="1537968" y="3588266"/>
            <a:chExt cx="1891032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1956434" y="3588266"/>
              <a:ext cx="105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Forward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>
              <a:off x="3010534" y="3772932"/>
              <a:ext cx="418466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537968" y="3772932"/>
              <a:ext cx="418466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524000" y="3560802"/>
            <a:ext cx="1206500" cy="414298"/>
            <a:chOff x="1524000" y="3560802"/>
            <a:chExt cx="1206500" cy="41429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524000" y="3560802"/>
              <a:ext cx="0" cy="41429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52600" y="3560802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Brake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730500" y="3560802"/>
              <a:ext cx="0" cy="41429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066800" y="4648200"/>
            <a:ext cx="838200" cy="369332"/>
            <a:chOff x="1066800" y="4648200"/>
            <a:chExt cx="838200" cy="369332"/>
          </a:xfrm>
        </p:grpSpPr>
        <p:sp>
          <p:nvSpPr>
            <p:cNvPr id="35" name="TextBox 34"/>
            <p:cNvSpPr txBox="1"/>
            <p:nvPr/>
          </p:nvSpPr>
          <p:spPr>
            <a:xfrm>
              <a:off x="1066800" y="4648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Hold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524000" y="4832866"/>
              <a:ext cx="381000" cy="1074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657600" y="4940300"/>
            <a:ext cx="330200" cy="914400"/>
            <a:chOff x="654139" y="1631324"/>
            <a:chExt cx="228600" cy="609600"/>
          </a:xfrm>
        </p:grpSpPr>
        <p:sp>
          <p:nvSpPr>
            <p:cNvPr id="40" name="Rectangle 39"/>
            <p:cNvSpPr/>
            <p:nvPr/>
          </p:nvSpPr>
          <p:spPr>
            <a:xfrm>
              <a:off x="654139" y="1631324"/>
              <a:ext cx="228600" cy="609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4139" y="1936124"/>
              <a:ext cx="2286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4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4.44444E-6 L 0.07014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5833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Content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8866365"/>
              </p:ext>
            </p:extLst>
          </p:nvPr>
        </p:nvGraphicFramePr>
        <p:xfrm>
          <a:off x="1447800" y="1676400"/>
          <a:ext cx="5867400" cy="4876800"/>
        </p:xfrm>
        <a:graphic>
          <a:graphicData uri="http://schemas.openxmlformats.org/drawingml/2006/table">
            <a:tbl>
              <a:tblPr firstRow="1"/>
              <a:tblGrid>
                <a:gridCol w="5867400"/>
              </a:tblGrid>
              <a:tr h="109728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Project Progress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27432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Budget and Financing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27432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85997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Work Distribution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27432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23C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libri"/>
                        <a:buNone/>
                      </a:pPr>
                      <a:r>
                        <a:rPr lang="en-US" sz="3200" kern="1200" dirty="0">
                          <a:solidFill>
                            <a:srgbClr val="EBF1DE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Issues</a:t>
                      </a:r>
                      <a:endParaRPr lang="en-US" sz="3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18" marR="32918" marT="0" marB="0" anchor="ctr" anchorCtr="1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4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438732"/>
              </p:ext>
            </p:extLst>
          </p:nvPr>
        </p:nvGraphicFramePr>
        <p:xfrm>
          <a:off x="304800" y="1600200"/>
          <a:ext cx="7839076" cy="447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79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and Financing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173783"/>
              </p:ext>
            </p:extLst>
          </p:nvPr>
        </p:nvGraphicFramePr>
        <p:xfrm>
          <a:off x="1524000" y="1366838"/>
          <a:ext cx="6019800" cy="600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Document" r:id="rId4" imgW="3427180" imgH="3417139" progId="Word.Document.12">
                  <p:embed/>
                </p:oleObj>
              </mc:Choice>
              <mc:Fallback>
                <p:oleObj name="Document" r:id="rId4" imgW="3427180" imgH="3417139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66838"/>
                        <a:ext cx="6019800" cy="600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Distribution</a:t>
            </a:r>
            <a:endParaRPr 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752645"/>
              </p:ext>
            </p:extLst>
          </p:nvPr>
        </p:nvGraphicFramePr>
        <p:xfrm>
          <a:off x="533402" y="1828801"/>
          <a:ext cx="7238997" cy="4067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598"/>
                <a:gridCol w="1143000"/>
                <a:gridCol w="1066800"/>
                <a:gridCol w="990600"/>
                <a:gridCol w="1143000"/>
                <a:gridCol w="1142999"/>
              </a:tblGrid>
              <a:tr h="155367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Track Design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Vehicle Design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MC Coding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Remote Controller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Circuit Design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Julio Arias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Leo Sell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Sean </a:t>
                      </a:r>
                      <a:r>
                        <a:rPr lang="en-US" sz="1800" dirty="0" err="1">
                          <a:effectLst/>
                        </a:rPr>
                        <a:t>Mawn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285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William Schiller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C000"/>
                          </a:solidFill>
                          <a:effectLst/>
                        </a:rPr>
                        <a:t>X</a:t>
                      </a:r>
                      <a:endParaRPr lang="en-US" sz="20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5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goal is to replicate an existing technology that uses magnetic fields as a sole method of propulsion and levitation</a:t>
            </a:r>
          </a:p>
          <a:p>
            <a:r>
              <a:rPr lang="en-US" dirty="0" smtClean="0"/>
              <a:t>Three objectives</a:t>
            </a:r>
          </a:p>
          <a:p>
            <a:r>
              <a:rPr lang="en-US" dirty="0" smtClean="0"/>
              <a:t>Magnetic levitation</a:t>
            </a:r>
          </a:p>
          <a:p>
            <a:r>
              <a:rPr lang="en-US" dirty="0" smtClean="0"/>
              <a:t>Magnetic propulsion</a:t>
            </a:r>
          </a:p>
          <a:p>
            <a:r>
              <a:rPr lang="en-US" dirty="0" smtClean="0"/>
              <a:t>Wirelessly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originally planned circular track design was not feasible due to budget and costs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Manual variable speed wasn’t implemented due to final track length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Working with magnets presented magnetic interference issue in testing affecting circuit, power, and Bluetooth Module Connection</a:t>
            </a:r>
          </a:p>
          <a:p>
            <a:r>
              <a:rPr lang="en-US" dirty="0"/>
              <a:t>S</a:t>
            </a:r>
            <a:r>
              <a:rPr lang="en-US" dirty="0" smtClean="0"/>
              <a:t>tability problems throughout designing and testing</a:t>
            </a:r>
          </a:p>
        </p:txBody>
      </p:sp>
    </p:spTree>
    <p:extLst>
      <p:ext uri="{BB962C8B-B14F-4D97-AF65-F5344CB8AC3E}">
        <p14:creationId xmlns:p14="http://schemas.microsoft.com/office/powerpoint/2010/main" val="28647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462246" cy="44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Levitation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Passive design</a:t>
            </a:r>
          </a:p>
          <a:p>
            <a:r>
              <a:rPr lang="en-US" sz="2400" dirty="0" smtClean="0"/>
              <a:t>Opposing polarity rails to minimize motor gap magnetic field interference.</a:t>
            </a:r>
          </a:p>
          <a:p>
            <a:r>
              <a:rPr lang="en-US" sz="2400" dirty="0" smtClean="0"/>
              <a:t>Levitation achieved through like-pole repulsion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794081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857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8155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9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Repelling Force Test: Car and Track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7165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36303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6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Propulsion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Using alternating polarity magnets on each rail, the solenoids will achieve a push pull force to create movement</a:t>
            </a:r>
            <a:endParaRPr lang="en-US" dirty="0"/>
          </a:p>
        </p:txBody>
      </p:sp>
      <p:pic>
        <p:nvPicPr>
          <p:cNvPr id="12" name="Content Placeholder 11" descr="548px-Maglev_Propulsion.svg_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590800"/>
            <a:ext cx="4506311" cy="2667000"/>
          </a:xfrm>
        </p:spPr>
      </p:pic>
    </p:spTree>
    <p:extLst>
      <p:ext uri="{BB962C8B-B14F-4D97-AF65-F5344CB8AC3E}">
        <p14:creationId xmlns:p14="http://schemas.microsoft.com/office/powerpoint/2010/main" val="32083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Propulsion – The </a:t>
            </a:r>
            <a:r>
              <a:rPr lang="en-US" dirty="0" err="1" smtClean="0"/>
              <a:t>Halbach</a:t>
            </a:r>
            <a:r>
              <a:rPr lang="en-US" dirty="0" smtClean="0"/>
              <a:t>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proper propulsion technique is achieved using a </a:t>
            </a:r>
            <a:r>
              <a:rPr lang="en-US" dirty="0" err="1" smtClean="0"/>
              <a:t>Halbach</a:t>
            </a:r>
            <a:r>
              <a:rPr lang="en-US" dirty="0" smtClean="0"/>
              <a:t> Array. For the array we used N48 grade cylindrical Neodymium magnets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953000" cy="204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2199</TotalTime>
  <Words>1062</Words>
  <Application>Microsoft Office PowerPoint</Application>
  <PresentationFormat>On-screen Show (4:3)</PresentationFormat>
  <Paragraphs>352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Adjacency</vt:lpstr>
      <vt:lpstr>Document</vt:lpstr>
      <vt:lpstr>MAGLEV</vt:lpstr>
      <vt:lpstr>Motivation</vt:lpstr>
      <vt:lpstr>Specifications</vt:lpstr>
      <vt:lpstr>Goals and Objectives</vt:lpstr>
      <vt:lpstr>Levitation</vt:lpstr>
      <vt:lpstr>Levitation</vt:lpstr>
      <vt:lpstr>Repelling Force Test: Car and Track</vt:lpstr>
      <vt:lpstr>Propulsion</vt:lpstr>
      <vt:lpstr>Propulsion – The Halbach Array</vt:lpstr>
      <vt:lpstr>Halbach Array cont.</vt:lpstr>
      <vt:lpstr>PowerPoint Presentation</vt:lpstr>
      <vt:lpstr>Vehicle</vt:lpstr>
      <vt:lpstr>Electromagnets</vt:lpstr>
      <vt:lpstr>Hardware Block Diagram</vt:lpstr>
      <vt:lpstr>MCU </vt:lpstr>
      <vt:lpstr>H-Bridge IC Usage</vt:lpstr>
      <vt:lpstr>Hall-Effect Sensors</vt:lpstr>
      <vt:lpstr>MagLev Schematic</vt:lpstr>
      <vt:lpstr>Eagle PCB board vs. DOT PCB </vt:lpstr>
      <vt:lpstr>Three - Phase Drive system</vt:lpstr>
      <vt:lpstr>Controlling the System</vt:lpstr>
      <vt:lpstr>Controlling the System</vt:lpstr>
      <vt:lpstr>Android vs. IPhone</vt:lpstr>
      <vt:lpstr>User Interface</vt:lpstr>
      <vt:lpstr>App Class Diagram</vt:lpstr>
      <vt:lpstr>Bluetooth Slave Module</vt:lpstr>
      <vt:lpstr>Bluetooth Slave Module</vt:lpstr>
      <vt:lpstr>Communication Through System</vt:lpstr>
      <vt:lpstr>MCU Movement Control</vt:lpstr>
      <vt:lpstr>Microcontroller Signals</vt:lpstr>
      <vt:lpstr>Input Output expectation</vt:lpstr>
      <vt:lpstr>MCU HES Logic</vt:lpstr>
      <vt:lpstr>Allegro A1301 and Solenoid Combination</vt:lpstr>
      <vt:lpstr>MCU Electromagnet</vt:lpstr>
      <vt:lpstr>Braking and Magnet count</vt:lpstr>
      <vt:lpstr>Administrative Content</vt:lpstr>
      <vt:lpstr>Project Progress</vt:lpstr>
      <vt:lpstr>Budget and Financing</vt:lpstr>
      <vt:lpstr>Work Distribution</vt:lpstr>
      <vt:lpstr>Issues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Mass-A</dc:creator>
  <cp:lastModifiedBy>jcsiervo</cp:lastModifiedBy>
  <cp:revision>134</cp:revision>
  <dcterms:created xsi:type="dcterms:W3CDTF">2013-09-10T18:53:22Z</dcterms:created>
  <dcterms:modified xsi:type="dcterms:W3CDTF">2013-12-04T05:03:04Z</dcterms:modified>
</cp:coreProperties>
</file>