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7"/>
  </p:notesMasterIdLst>
  <p:sldIdLst>
    <p:sldId id="280" r:id="rId2"/>
    <p:sldId id="273" r:id="rId3"/>
    <p:sldId id="281" r:id="rId4"/>
    <p:sldId id="274" r:id="rId5"/>
    <p:sldId id="285" r:id="rId6"/>
    <p:sldId id="283" r:id="rId7"/>
    <p:sldId id="324" r:id="rId8"/>
    <p:sldId id="343" r:id="rId9"/>
    <p:sldId id="344" r:id="rId10"/>
    <p:sldId id="327" r:id="rId11"/>
    <p:sldId id="342" r:id="rId12"/>
    <p:sldId id="270" r:id="rId13"/>
    <p:sldId id="326" r:id="rId14"/>
    <p:sldId id="317" r:id="rId15"/>
    <p:sldId id="318" r:id="rId16"/>
    <p:sldId id="319" r:id="rId17"/>
    <p:sldId id="320" r:id="rId18"/>
    <p:sldId id="321" r:id="rId19"/>
    <p:sldId id="322" r:id="rId20"/>
    <p:sldId id="301" r:id="rId21"/>
    <p:sldId id="303" r:id="rId22"/>
    <p:sldId id="304" r:id="rId23"/>
    <p:sldId id="306" r:id="rId24"/>
    <p:sldId id="308" r:id="rId25"/>
    <p:sldId id="331" r:id="rId26"/>
    <p:sldId id="334" r:id="rId27"/>
    <p:sldId id="333" r:id="rId28"/>
    <p:sldId id="335" r:id="rId29"/>
    <p:sldId id="336" r:id="rId30"/>
    <p:sldId id="337" r:id="rId31"/>
    <p:sldId id="325" r:id="rId32"/>
    <p:sldId id="330" r:id="rId33"/>
    <p:sldId id="256" r:id="rId34"/>
    <p:sldId id="257" r:id="rId35"/>
    <p:sldId id="258" r:id="rId36"/>
    <p:sldId id="259" r:id="rId37"/>
    <p:sldId id="328" r:id="rId38"/>
    <p:sldId id="329" r:id="rId39"/>
    <p:sldId id="279" r:id="rId40"/>
    <p:sldId id="351" r:id="rId41"/>
    <p:sldId id="350" r:id="rId42"/>
    <p:sldId id="356" r:id="rId43"/>
    <p:sldId id="357" r:id="rId44"/>
    <p:sldId id="365" r:id="rId45"/>
    <p:sldId id="362" r:id="rId46"/>
    <p:sldId id="363" r:id="rId47"/>
    <p:sldId id="364" r:id="rId48"/>
    <p:sldId id="348" r:id="rId49"/>
    <p:sldId id="352" r:id="rId50"/>
    <p:sldId id="358" r:id="rId51"/>
    <p:sldId id="359" r:id="rId52"/>
    <p:sldId id="360" r:id="rId53"/>
    <p:sldId id="346" r:id="rId54"/>
    <p:sldId id="354" r:id="rId55"/>
    <p:sldId id="32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583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4939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9173358495477322"/>
          <c:y val="3.4767867131362679E-2"/>
          <c:w val="0.75522719816272954"/>
          <c:h val="0.85343233267716534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Research</c:v>
                </c:pt>
                <c:pt idx="1">
                  <c:v>Parts Acq</c:v>
                </c:pt>
                <c:pt idx="2">
                  <c:v>Prototype</c:v>
                </c:pt>
                <c:pt idx="3">
                  <c:v>Testing</c:v>
                </c:pt>
                <c:pt idx="4">
                  <c:v>Software</c:v>
                </c:pt>
                <c:pt idx="5">
                  <c:v>Design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0.9500000000000004</c:v>
                </c:pt>
                <c:pt idx="2">
                  <c:v>1</c:v>
                </c:pt>
                <c:pt idx="3">
                  <c:v>0.85000000000000042</c:v>
                </c:pt>
                <c:pt idx="4">
                  <c:v>0.9</c:v>
                </c:pt>
                <c:pt idx="5">
                  <c:v>1</c:v>
                </c:pt>
              </c:numCache>
            </c:numRef>
          </c:val>
        </c:ser>
        <c:gapWidth val="75"/>
        <c:shape val="box"/>
        <c:axId val="1362944"/>
        <c:axId val="1368832"/>
        <c:axId val="0"/>
      </c:bar3DChart>
      <c:catAx>
        <c:axId val="1362944"/>
        <c:scaling>
          <c:orientation val="minMax"/>
        </c:scaling>
        <c:axPos val="l"/>
        <c:majorTickMark val="none"/>
        <c:tickLblPos val="nextTo"/>
        <c:crossAx val="1368832"/>
        <c:crosses val="autoZero"/>
        <c:auto val="1"/>
        <c:lblAlgn val="ctr"/>
        <c:lblOffset val="100"/>
      </c:catAx>
      <c:valAx>
        <c:axId val="1368832"/>
        <c:scaling>
          <c:orientation val="minMax"/>
          <c:min val="0"/>
        </c:scaling>
        <c:axPos val="b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362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Cesar</c:v>
                </c:pt>
              </c:strCache>
            </c:strRef>
          </c:tx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Sheet1!$B$5:$B$10</c:f>
              <c:numCache>
                <c:formatCode>0%</c:formatCode>
                <c:ptCount val="6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  <c:pt idx="3">
                  <c:v>0.4</c:v>
                </c:pt>
                <c:pt idx="4">
                  <c:v>0.30000000000000032</c:v>
                </c:pt>
                <c:pt idx="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Oscar</c:v>
                </c:pt>
              </c:strCache>
            </c:strRef>
          </c:tx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Sheet1!$C$5:$C$10</c:f>
              <c:numCache>
                <c:formatCode>0%</c:formatCode>
                <c:ptCount val="6"/>
                <c:pt idx="0">
                  <c:v>0.35000000000000031</c:v>
                </c:pt>
                <c:pt idx="1">
                  <c:v>0.2</c:v>
                </c:pt>
                <c:pt idx="2">
                  <c:v>0.55000000000000004</c:v>
                </c:pt>
                <c:pt idx="3">
                  <c:v>0.4</c:v>
                </c:pt>
                <c:pt idx="4">
                  <c:v>0.25</c:v>
                </c:pt>
                <c:pt idx="5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Camilo</c:v>
                </c:pt>
              </c:strCache>
            </c:strRef>
          </c:tx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Sheet1!$D$5:$D$10</c:f>
              <c:numCache>
                <c:formatCode>0%</c:formatCode>
                <c:ptCount val="6"/>
                <c:pt idx="0">
                  <c:v>0.15000000000000024</c:v>
                </c:pt>
                <c:pt idx="1">
                  <c:v>0.5</c:v>
                </c:pt>
                <c:pt idx="2">
                  <c:v>0.25</c:v>
                </c:pt>
                <c:pt idx="3">
                  <c:v>0.2</c:v>
                </c:pt>
                <c:pt idx="4">
                  <c:v>0.45</c:v>
                </c:pt>
                <c:pt idx="5">
                  <c:v>0.45</c:v>
                </c:pt>
              </c:numCache>
            </c:numRef>
          </c:val>
        </c:ser>
        <c:shape val="box"/>
        <c:axId val="60480512"/>
        <c:axId val="50049792"/>
        <c:axId val="0"/>
      </c:bar3DChart>
      <c:catAx>
        <c:axId val="60480512"/>
        <c:scaling>
          <c:orientation val="minMax"/>
        </c:scaling>
        <c:axPos val="b"/>
        <c:tickLblPos val="nextTo"/>
        <c:crossAx val="50049792"/>
        <c:crosses val="autoZero"/>
        <c:auto val="1"/>
        <c:lblAlgn val="ctr"/>
        <c:lblOffset val="100"/>
      </c:catAx>
      <c:valAx>
        <c:axId val="50049792"/>
        <c:scaling>
          <c:orientation val="minMax"/>
        </c:scaling>
        <c:axPos val="l"/>
        <c:majorGridlines/>
        <c:numFmt formatCode="0%" sourceLinked="1"/>
        <c:tickLblPos val="nextTo"/>
        <c:crossAx val="604805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24613-9D00-4D85-98B3-64D06A781401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E5E3-2A3E-495E-BAC9-12BB69821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23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E5E3-2A3E-495E-BAC9-12BB6982110A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D0DB-D530-4892-801F-5B33FD27D08E}" type="datetimeFigureOut">
              <a:rPr lang="en-US" smtClean="0"/>
              <a:pPr/>
              <a:t>12/2/2011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F658-9F0E-4F65-AE34-90C27600A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xc1bsSjT0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67200"/>
            <a:ext cx="54102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13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OSCAR CEDENO</a:t>
            </a:r>
            <a:b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CESAR ROMERO</a:t>
            </a:r>
            <a:b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CAMILO ROMERO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2667000" y="533400"/>
            <a:ext cx="457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E-SKATE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us.cdn4.123rf.com/168nwm/dny3d/dny3d1011/dny3d101100480/8187650-3d-man-with-skateboard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digikey.com/photos/Panasonic%20Photos/EWA-P%2045MM%20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1"/>
            <a:ext cx="3733799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Linear variable resistance of 10 K</a:t>
            </a:r>
            <a:r>
              <a:rPr lang="el-GR" sz="2600" dirty="0" smtClean="0"/>
              <a:t>Ω</a:t>
            </a:r>
            <a:endParaRPr lang="en-US" sz="2600" dirty="0" smtClean="0"/>
          </a:p>
          <a:p>
            <a:r>
              <a:rPr lang="en-US" sz="2600" dirty="0" smtClean="0"/>
              <a:t>Low noise</a:t>
            </a:r>
          </a:p>
          <a:p>
            <a:r>
              <a:rPr lang="en-US" sz="2600" dirty="0" smtClean="0"/>
              <a:t>Long operating life</a:t>
            </a:r>
          </a:p>
          <a:p>
            <a:r>
              <a:rPr lang="en-US" sz="2600" dirty="0" smtClean="0"/>
              <a:t>Highly accurate attenuation</a:t>
            </a:r>
          </a:p>
          <a:p>
            <a:r>
              <a:rPr lang="en-US" sz="2600" dirty="0" smtClean="0"/>
              <a:t>Power consumption of 0.1W</a:t>
            </a:r>
          </a:p>
          <a:p>
            <a:r>
              <a:rPr lang="en-US" sz="2600" dirty="0" smtClean="0"/>
              <a:t>Price: $ 2.70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skate\photo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62200" y="2183421"/>
            <a:ext cx="4267200" cy="3187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 ON REMOTE CONTROL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2704669">
            <a:off x="2974307" y="3808241"/>
            <a:ext cx="1742744" cy="555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rot="19847698">
            <a:off x="3430687" y="2564014"/>
            <a:ext cx="968871" cy="4951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9775604">
            <a:off x="4770867" y="3885527"/>
            <a:ext cx="533400" cy="457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8368068">
            <a:off x="4058600" y="2869975"/>
            <a:ext cx="762000" cy="914400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8189248">
            <a:off x="4619867" y="2364802"/>
            <a:ext cx="1514036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5960901">
            <a:off x="4551389" y="4971308"/>
            <a:ext cx="1123609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693679">
            <a:off x="2073204" y="2533072"/>
            <a:ext cx="1311303" cy="29682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230691">
            <a:off x="1841545" y="4679313"/>
            <a:ext cx="1837665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9540" y="5023767"/>
            <a:ext cx="13716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9V BATTERY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389292" y="57912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ON/OFF SWITCH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905500" y="1420363"/>
            <a:ext cx="1447800" cy="4319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 SCREEN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9540" y="2362202"/>
            <a:ext cx="1725881" cy="5960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POTENTIOMETER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 rot="10261716">
            <a:off x="5918962" y="3469888"/>
            <a:ext cx="1123609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085194" y="3247827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 POWER SWITCH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19775604">
            <a:off x="5318272" y="3580419"/>
            <a:ext cx="533400" cy="457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75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XBEE TO ATMEGA 328P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724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CONTROL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14800" y="2743200"/>
            <a:ext cx="832981" cy="16328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362200"/>
            <a:ext cx="4724400" cy="2286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3276600"/>
            <a:ext cx="1130474" cy="54428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124200"/>
            <a:ext cx="1130474" cy="544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581400" y="32766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105400" y="32004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GPS Module</a:t>
            </a:r>
            <a:endParaRPr lang="en-US" dirty="0"/>
          </a:p>
        </p:txBody>
      </p:sp>
      <p:pic>
        <p:nvPicPr>
          <p:cNvPr id="45058" name="Picture 2" descr="C:\Users\Oscar Cedeno\Downloads\fotos\ph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905000"/>
            <a:ext cx="561109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EM-406a Module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638800" y="3886200"/>
            <a:ext cx="2743200" cy="639762"/>
          </a:xfrm>
        </p:spPr>
        <p:txBody>
          <a:bodyPr/>
          <a:lstStyle/>
          <a:p>
            <a:r>
              <a:rPr lang="en-US" dirty="0" smtClean="0"/>
              <a:t>Pin Layout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70104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20-Channel Receiver</a:t>
            </a:r>
          </a:p>
          <a:p>
            <a:r>
              <a:rPr lang="en-US" dirty="0" smtClean="0"/>
              <a:t>10m Positional Accuracy / 5m with WAAS</a:t>
            </a:r>
          </a:p>
          <a:p>
            <a:r>
              <a:rPr lang="en-US" dirty="0" smtClean="0"/>
              <a:t>Outputs NMEA 0183 and SiRF binary protocol</a:t>
            </a:r>
          </a:p>
          <a:p>
            <a:pPr lvl="0"/>
            <a:r>
              <a:rPr lang="en-US" dirty="0" smtClean="0"/>
              <a:t>Small foot print : 30mm x 30mm x 10.5mm</a:t>
            </a:r>
          </a:p>
          <a:p>
            <a:pPr lvl="0"/>
            <a:r>
              <a:rPr lang="en-US" dirty="0" smtClean="0"/>
              <a:t> Built-in LED status indicator</a:t>
            </a:r>
          </a:p>
          <a:p>
            <a:r>
              <a:rPr lang="en-US" dirty="0" smtClean="0"/>
              <a:t> 6-pin interface cable included</a:t>
            </a:r>
          </a:p>
          <a:p>
            <a:r>
              <a:rPr lang="en-US" dirty="0"/>
              <a:t>Hot Start : 1s</a:t>
            </a:r>
          </a:p>
          <a:p>
            <a:r>
              <a:rPr lang="en-US" dirty="0"/>
              <a:t>Warm Start : 38s</a:t>
            </a:r>
          </a:p>
          <a:p>
            <a:r>
              <a:rPr lang="en-US" dirty="0"/>
              <a:t>Cold Start : 42s</a:t>
            </a:r>
          </a:p>
          <a:p>
            <a:r>
              <a:rPr lang="en-US" dirty="0"/>
              <a:t>70mA at </a:t>
            </a:r>
            <a:r>
              <a:rPr lang="en-US" dirty="0" smtClean="0"/>
              <a:t>4.5-6.5V</a:t>
            </a:r>
          </a:p>
          <a:p>
            <a:r>
              <a:rPr lang="en-US" dirty="0" smtClean="0"/>
              <a:t>Price : $ 40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4648200"/>
            <a:ext cx="449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NMEA 0183 Protocol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Protocol Descriptions: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6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3"/>
                <a:gridCol w="2020093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Message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GGA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Time, Position, Fix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GSA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GPS receiver operating mode, Satellite used in position solution. DOP values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GSV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The number of GPS satellites in view, satellite ID number, Elevation Azimuth, SNR values.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RMC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Time, Date, Position, Course, Speed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$GPGSV,3,1,12,20,00,000,,10,00,000,,25,00,000,,27,00,000,*79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$GP which start the message all the time</a:t>
            </a:r>
          </a:p>
          <a:p>
            <a:r>
              <a:rPr lang="en-US" dirty="0" smtClean="0"/>
              <a:t>Next would be the message which in this case is the GSV, which is described in Table</a:t>
            </a:r>
          </a:p>
          <a:p>
            <a:r>
              <a:rPr lang="en-US" dirty="0" smtClean="0"/>
              <a:t>Each data element is separated by a comma, and the data elements are terminated by the * character</a:t>
            </a:r>
          </a:p>
          <a:p>
            <a:r>
              <a:rPr lang="en-US" dirty="0" smtClean="0"/>
              <a:t> There is a 8-bit XOR of each character between $ and * to form the checksum</a:t>
            </a:r>
          </a:p>
          <a:p>
            <a:r>
              <a:rPr lang="en-US" dirty="0" smtClean="0"/>
              <a:t> Finally the last two characters are hexadecimal representation of the calculated checksum.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5827712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/>
              <a:t>GPS Schematic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4" y="1058884"/>
            <a:ext cx="89820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6822" cy="94773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err="1" smtClean="0"/>
              <a:t>Arduino’s</a:t>
            </a:r>
            <a:r>
              <a:rPr lang="en-US" sz="4000" b="0" dirty="0" smtClean="0"/>
              <a:t> GPS Serial  Monitor</a:t>
            </a:r>
            <a:r>
              <a:rPr lang="en-US" sz="4400" b="0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8001000" cy="1676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EM-406a is sending data to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rduino development board and it is displayed on the computer screen.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096235" cy="28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791200"/>
            <a:ext cx="7848600" cy="8048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GPS is connected hardware to the </a:t>
            </a:r>
            <a:r>
              <a:rPr lang="en-US" sz="2400" dirty="0"/>
              <a:t>A</a:t>
            </a:r>
            <a:r>
              <a:rPr lang="en-US" sz="2400" dirty="0" smtClean="0"/>
              <a:t>rduino board and it send data to the computer.</a:t>
            </a:r>
            <a:endParaRPr lang="en-US" sz="2400" dirty="0"/>
          </a:p>
        </p:txBody>
      </p:sp>
      <p:pic>
        <p:nvPicPr>
          <p:cNvPr id="44034" name="Picture 2" descr="C:\Users\Oscar Cedeno\Downloads\fotos\phot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104" y="1066800"/>
            <a:ext cx="6180702" cy="46164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61255" y="256341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GPS, Arduino, LCD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skateboard with simple user feedback</a:t>
            </a:r>
          </a:p>
          <a:p>
            <a:r>
              <a:rPr lang="en-US" dirty="0" smtClean="0"/>
              <a:t>Create a fast transportation method inside a college campus</a:t>
            </a:r>
          </a:p>
          <a:p>
            <a:r>
              <a:rPr lang="en-US" dirty="0" smtClean="0"/>
              <a:t>User will control the E-Skate by a wireless controller </a:t>
            </a:r>
          </a:p>
          <a:p>
            <a:r>
              <a:rPr lang="en-US" dirty="0" smtClean="0"/>
              <a:t>Portable and easy to charge</a:t>
            </a:r>
          </a:p>
          <a:p>
            <a:r>
              <a:rPr lang="en-US" dirty="0" smtClean="0"/>
              <a:t>Low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dirty="0"/>
              <a:t>Data </a:t>
            </a:r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lIns="64291" tIns="32146" rIns="64291" bIns="32146"/>
          <a:lstStyle/>
          <a:p>
            <a:r>
              <a:rPr lang="en-US" dirty="0"/>
              <a:t>Microcontroller will display data to </a:t>
            </a:r>
            <a:r>
              <a:rPr lang="en-US" dirty="0" smtClean="0"/>
              <a:t>LCD</a:t>
            </a:r>
          </a:p>
          <a:p>
            <a:endParaRPr lang="en-US" dirty="0"/>
          </a:p>
          <a:p>
            <a:r>
              <a:rPr lang="en-US" dirty="0" smtClean="0"/>
              <a:t>Will </a:t>
            </a:r>
            <a:r>
              <a:rPr lang="en-US" dirty="0"/>
              <a:t>take </a:t>
            </a:r>
            <a:r>
              <a:rPr lang="en-US" dirty="0" smtClean="0"/>
              <a:t>input from GPS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Separate unit from microcontroller which controls </a:t>
            </a:r>
            <a:r>
              <a:rPr lang="en-US" dirty="0" smtClean="0"/>
              <a:t>motor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10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57400"/>
                <a:gridCol w="22860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Lumex LCM-S01604DSF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Newhaven 0420D3ZFLGBW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Matrix Orbital LK204-25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 x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Parallel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RS232, and SPI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RS232, and TTL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Transflective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Transmissive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Outline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 cm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1.27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 cm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1.35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2.75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$29.73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$69.75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media.digikey.com/photos/Lumex%20Photos/LCM-S01604DSF.jpg"/>
          <p:cNvPicPr>
            <a:picLocks noChangeAspect="1" noChangeArrowheads="1"/>
          </p:cNvPicPr>
          <p:nvPr/>
        </p:nvPicPr>
        <p:blipFill>
          <a:blip r:embed="rId2" cstate="print"/>
          <a:srcRect l="1250" t="16250" r="1250" b="16250"/>
          <a:stretch>
            <a:fillRect/>
          </a:stretch>
        </p:blipFill>
        <p:spPr bwMode="auto">
          <a:xfrm>
            <a:off x="1752600" y="4800600"/>
            <a:ext cx="2057400" cy="1424354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30" name="Picture 6" descr="H:\LCD.jpg"/>
          <p:cNvPicPr>
            <a:picLocks noChangeAspect="1" noChangeArrowheads="1"/>
          </p:cNvPicPr>
          <p:nvPr/>
        </p:nvPicPr>
        <p:blipFill>
          <a:blip r:embed="rId3" cstate="print"/>
          <a:srcRect l="20833" t="13866" r="10833" b="18035"/>
          <a:stretch>
            <a:fillRect/>
          </a:stretch>
        </p:blipFill>
        <p:spPr bwMode="auto">
          <a:xfrm>
            <a:off x="4191000" y="4800600"/>
            <a:ext cx="2362200" cy="1411559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2" descr="http://cdn.sigma.octopart.com/9453627/image/Matrix-Orbital-LK204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0787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Newhaven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Display data related to E-Skate state</a:t>
            </a:r>
          </a:p>
          <a:p>
            <a:r>
              <a:rPr lang="en-US" dirty="0" smtClean="0"/>
              <a:t>GPS Location</a:t>
            </a:r>
          </a:p>
          <a:p>
            <a:r>
              <a:rPr lang="en-US" dirty="0" smtClean="0"/>
              <a:t>Velocity</a:t>
            </a:r>
          </a:p>
          <a:p>
            <a:r>
              <a:rPr lang="en-US" dirty="0" smtClean="0"/>
              <a:t>Altitude</a:t>
            </a:r>
            <a:endParaRPr lang="en-US" dirty="0"/>
          </a:p>
        </p:txBody>
      </p:sp>
      <p:pic>
        <p:nvPicPr>
          <p:cNvPr id="5" name="Picture 2" descr="C:\Users\Oscar Cedeno\Downloads\fotos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5090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Newhaven LCD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61" y="1066800"/>
            <a:ext cx="89820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 Programming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Arduino playground LCDi2cNHD library</a:t>
            </a:r>
          </a:p>
          <a:p>
            <a:endParaRPr lang="en-US" sz="4500" dirty="0" smtClean="0"/>
          </a:p>
          <a:p>
            <a:r>
              <a:rPr lang="en-US" sz="4500" dirty="0" smtClean="0"/>
              <a:t>Implements Arduino Wire Library</a:t>
            </a:r>
          </a:p>
          <a:p>
            <a:endParaRPr lang="en-US" sz="4500" dirty="0" smtClean="0"/>
          </a:p>
          <a:p>
            <a:r>
              <a:rPr lang="en-US" sz="4500" dirty="0" smtClean="0"/>
              <a:t>Connects to microcontroller through the I</a:t>
            </a:r>
            <a:r>
              <a:rPr lang="en-US" sz="4500" baseline="30000" dirty="0" smtClean="0"/>
              <a:t>2</a:t>
            </a:r>
            <a:r>
              <a:rPr lang="en-US" sz="4500" dirty="0" smtClean="0"/>
              <a:t>C protocol</a:t>
            </a:r>
          </a:p>
          <a:p>
            <a:pPr lvl="1"/>
            <a:r>
              <a:rPr lang="en-US" sz="4100" dirty="0" smtClean="0"/>
              <a:t>Only needs 2 wires to connect to the microcontroller</a:t>
            </a:r>
          </a:p>
          <a:p>
            <a:endParaRPr lang="en-US" sz="4500" dirty="0" smtClean="0"/>
          </a:p>
          <a:p>
            <a:r>
              <a:rPr lang="en-US" sz="4500" dirty="0" smtClean="0"/>
              <a:t>Allows for easier control of LCD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Control</a:t>
            </a:r>
          </a:p>
          <a:p>
            <a:endParaRPr lang="en-US" dirty="0" smtClean="0"/>
          </a:p>
          <a:p>
            <a:r>
              <a:rPr lang="en-US" dirty="0" smtClean="0"/>
              <a:t>Motor Control</a:t>
            </a:r>
          </a:p>
          <a:p>
            <a:endParaRPr lang="en-US" dirty="0" smtClean="0"/>
          </a:p>
          <a:p>
            <a:r>
              <a:rPr lang="en-US" dirty="0" smtClean="0"/>
              <a:t>Wireless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Creates instances of serial connection to GPS, GPS and LCD</a:t>
            </a:r>
          </a:p>
          <a:p>
            <a:r>
              <a:rPr lang="en-US" dirty="0" smtClean="0"/>
              <a:t>Virtual Serial connection allows for us to connect any pin to the GPS</a:t>
            </a:r>
          </a:p>
          <a:p>
            <a:pPr lvl="1"/>
            <a:r>
              <a:rPr lang="en-US" dirty="0" smtClean="0"/>
              <a:t>Allows for easy troubleshooting from PC</a:t>
            </a:r>
          </a:p>
          <a:p>
            <a:r>
              <a:rPr lang="en-US" dirty="0" smtClean="0"/>
              <a:t>Instance of GPS allows for different functions for NME0183 string parsing</a:t>
            </a:r>
          </a:p>
          <a:p>
            <a:r>
              <a:rPr lang="en-US" dirty="0" smtClean="0"/>
              <a:t>Instance of LCD allows for easier code programming on the LCD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500" y="1581736"/>
            <a:ext cx="8153400" cy="4758612"/>
            <a:chOff x="381000" y="304800"/>
            <a:chExt cx="8153400" cy="47586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817418"/>
              <a:ext cx="1828800" cy="3143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04800"/>
              <a:ext cx="2286000" cy="475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14400"/>
              <a:ext cx="2562526" cy="2753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2943526" y="2133600"/>
              <a:ext cx="790274" cy="2556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5562600" y="2133600"/>
              <a:ext cx="685800" cy="2556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381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Data Microcontroller UML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Creates instance of Xbee</a:t>
            </a:r>
          </a:p>
          <a:p>
            <a:endParaRPr lang="en-US" dirty="0"/>
          </a:p>
          <a:p>
            <a:r>
              <a:rPr lang="en-US" dirty="0" smtClean="0"/>
              <a:t>Read from potentiometer </a:t>
            </a:r>
          </a:p>
          <a:p>
            <a:pPr lvl="1"/>
            <a:r>
              <a:rPr lang="en-US" dirty="0" smtClean="0"/>
              <a:t>Values from 0 to 1023 (2</a:t>
            </a:r>
            <a:r>
              <a:rPr lang="en-US" baseline="30000" dirty="0" smtClean="0"/>
              <a:t>10</a:t>
            </a:r>
            <a:r>
              <a:rPr lang="en-US" dirty="0" smtClean="0"/>
              <a:t> -1)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Values are converted to values between 0 – 255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2438400" y="533400"/>
            <a:ext cx="3810000" cy="5334000"/>
            <a:chOff x="12192" y="2286"/>
            <a:chExt cx="28956" cy="55540"/>
          </a:xfrm>
        </p:grpSpPr>
        <p:sp>
          <p:nvSpPr>
            <p:cNvPr id="37" name="Rounded Rectangle 37"/>
            <p:cNvSpPr>
              <a:spLocks noChangeArrowheads="1"/>
            </p:cNvSpPr>
            <p:nvPr/>
          </p:nvSpPr>
          <p:spPr bwMode="auto">
            <a:xfrm>
              <a:off x="12192" y="14477"/>
              <a:ext cx="22860" cy="819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Setup Xbee and Pins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8"/>
            <p:cNvSpPr>
              <a:spLocks noChangeArrowheads="1"/>
            </p:cNvSpPr>
            <p:nvPr/>
          </p:nvSpPr>
          <p:spPr bwMode="auto">
            <a:xfrm>
              <a:off x="12192" y="26669"/>
              <a:ext cx="22860" cy="79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Read Value from Potentiometer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40"/>
            <p:cNvSpPr>
              <a:spLocks noChangeArrowheads="1"/>
            </p:cNvSpPr>
            <p:nvPr/>
          </p:nvSpPr>
          <p:spPr bwMode="auto">
            <a:xfrm>
              <a:off x="12192" y="2286"/>
              <a:ext cx="22860" cy="68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Setup Variables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1"/>
            <p:cNvSpPr>
              <a:spLocks noChangeArrowheads="1"/>
            </p:cNvSpPr>
            <p:nvPr/>
          </p:nvSpPr>
          <p:spPr bwMode="auto">
            <a:xfrm>
              <a:off x="13716" y="38100"/>
              <a:ext cx="22098" cy="5512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Divide by 4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2"/>
            <p:cNvSpPr>
              <a:spLocks noChangeArrowheads="1"/>
            </p:cNvSpPr>
            <p:nvPr/>
          </p:nvSpPr>
          <p:spPr bwMode="auto">
            <a:xfrm>
              <a:off x="12954" y="49528"/>
              <a:ext cx="22098" cy="829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Send data to Xbee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urved Left Arrow 43"/>
            <p:cNvSpPr>
              <a:spLocks noChangeArrowheads="1"/>
            </p:cNvSpPr>
            <p:nvPr/>
          </p:nvSpPr>
          <p:spPr bwMode="auto">
            <a:xfrm flipV="1">
              <a:off x="35052" y="28194"/>
              <a:ext cx="6096" cy="25146"/>
            </a:xfrm>
            <a:prstGeom prst="curvedLeftArrow">
              <a:avLst>
                <a:gd name="adj1" fmla="val 25017"/>
                <a:gd name="adj2" fmla="val 49997"/>
                <a:gd name="adj3" fmla="val 25000"/>
              </a:avLst>
            </a:prstGeom>
            <a:solidFill>
              <a:srgbClr val="F79646"/>
            </a:solidFill>
            <a:ln w="25400">
              <a:solidFill>
                <a:srgbClr val="974706"/>
              </a:solidFill>
              <a:miter lim="800000"/>
              <a:headEnd/>
              <a:tailEnd/>
            </a:ln>
          </p:spPr>
          <p:txBody>
            <a:bodyPr rot="10800000"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Down Arrow 44"/>
            <p:cNvSpPr>
              <a:spLocks noChangeArrowheads="1"/>
            </p:cNvSpPr>
            <p:nvPr/>
          </p:nvSpPr>
          <p:spPr bwMode="auto">
            <a:xfrm>
              <a:off x="22860" y="9144"/>
              <a:ext cx="2286" cy="5334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F79646"/>
            </a:solidFill>
            <a:ln w="25400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Down Arrow 45"/>
            <p:cNvSpPr>
              <a:spLocks noChangeArrowheads="1"/>
            </p:cNvSpPr>
            <p:nvPr/>
          </p:nvSpPr>
          <p:spPr bwMode="auto">
            <a:xfrm>
              <a:off x="24384" y="34817"/>
              <a:ext cx="2286" cy="328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79646"/>
            </a:solidFill>
            <a:ln w="25400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Down Arrow 46"/>
            <p:cNvSpPr>
              <a:spLocks noChangeArrowheads="1"/>
            </p:cNvSpPr>
            <p:nvPr/>
          </p:nvSpPr>
          <p:spPr bwMode="auto">
            <a:xfrm>
              <a:off x="24384" y="44196"/>
              <a:ext cx="2286" cy="5334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F79646"/>
            </a:solidFill>
            <a:ln w="25400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Down Arrow 47"/>
            <p:cNvSpPr>
              <a:spLocks noChangeArrowheads="1"/>
            </p:cNvSpPr>
            <p:nvPr/>
          </p:nvSpPr>
          <p:spPr bwMode="auto">
            <a:xfrm>
              <a:off x="22860" y="22915"/>
              <a:ext cx="2286" cy="3755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F79646"/>
            </a:solidFill>
            <a:ln w="25400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$500 Budget for Project</a:t>
            </a:r>
          </a:p>
          <a:p>
            <a:r>
              <a:rPr lang="en-US" dirty="0" smtClean="0"/>
              <a:t>Under 30 Pounds</a:t>
            </a:r>
          </a:p>
          <a:p>
            <a:r>
              <a:rPr lang="en-US" dirty="0" smtClean="0"/>
              <a:t>2 Hours Battery Life</a:t>
            </a:r>
          </a:p>
          <a:p>
            <a:r>
              <a:rPr lang="en-US" dirty="0" smtClean="0"/>
              <a:t>10 Feet Range for Wireless Communication</a:t>
            </a:r>
          </a:p>
          <a:p>
            <a:r>
              <a:rPr lang="en-US" dirty="0" smtClean="0"/>
              <a:t>Cruising in Clear Weather Conditions</a:t>
            </a:r>
          </a:p>
          <a:p>
            <a:r>
              <a:rPr lang="en-US" dirty="0" smtClean="0"/>
              <a:t>12 V Battery System</a:t>
            </a:r>
          </a:p>
          <a:p>
            <a:r>
              <a:rPr lang="en-US" dirty="0" smtClean="0"/>
              <a:t>8 Amp-Hours per Battery</a:t>
            </a:r>
          </a:p>
          <a:p>
            <a:r>
              <a:rPr lang="en-US" dirty="0" smtClean="0"/>
              <a:t>100 Watts DC Motor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08" y="1295400"/>
            <a:ext cx="8534400" cy="4525963"/>
          </a:xfrm>
        </p:spPr>
        <p:txBody>
          <a:bodyPr/>
          <a:lstStyle/>
          <a:p>
            <a:r>
              <a:rPr lang="en-US" dirty="0" smtClean="0"/>
              <a:t>Creates an instance of Xbee for communication</a:t>
            </a:r>
          </a:p>
          <a:p>
            <a:r>
              <a:rPr lang="en-US" dirty="0" smtClean="0"/>
              <a:t>Uses Pulse-Width Modulation (PWM) to control the motor</a:t>
            </a:r>
          </a:p>
          <a:p>
            <a:pPr lvl="1"/>
            <a:r>
              <a:rPr lang="en-US" dirty="0" smtClean="0"/>
              <a:t>Controlled using a duty cycle of 0 to 255</a:t>
            </a:r>
          </a:p>
          <a:p>
            <a:r>
              <a:rPr lang="en-US" dirty="0" smtClean="0"/>
              <a:t>Has self correcting noise code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129" y="40386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8100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XBEE RECEIVER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31242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ATmega 328P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514600"/>
            <a:ext cx="8458200" cy="3505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81800" y="27432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3810000"/>
            <a:ext cx="14478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133600" y="38100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6096000" y="38862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95800" y="3810000"/>
            <a:ext cx="1447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886200" y="38862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>
            <a:off x="5181600" y="2819400"/>
            <a:ext cx="1371600" cy="838200"/>
          </a:xfrm>
          <a:prstGeom prst="ben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24400" y="5029200"/>
            <a:ext cx="14478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CHARGER</a:t>
            </a:r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5400000" flipH="1">
            <a:off x="6705600" y="4343400"/>
            <a:ext cx="800100" cy="1409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0"/>
            <a:ext cx="39287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BTN7971B HALF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553200" cy="5029200"/>
          </a:xfrm>
        </p:spPr>
        <p:txBody>
          <a:bodyPr>
            <a:noAutofit/>
          </a:bodyPr>
          <a:lstStyle/>
          <a:p>
            <a:r>
              <a:rPr lang="en-US" sz="2000" dirty="0"/>
              <a:t>Low quiescent current of typ. 7 </a:t>
            </a:r>
            <a:r>
              <a:rPr lang="el-GR" sz="2000" dirty="0"/>
              <a:t>μ</a:t>
            </a:r>
            <a:r>
              <a:rPr lang="en-US" sz="2000" dirty="0"/>
              <a:t>A @ 25 °</a:t>
            </a:r>
            <a:r>
              <a:rPr lang="en-US" sz="2000" dirty="0" smtClean="0"/>
              <a:t>C</a:t>
            </a:r>
          </a:p>
          <a:p>
            <a:r>
              <a:rPr lang="en-US" sz="2000" dirty="0" smtClean="0"/>
              <a:t>PWM </a:t>
            </a:r>
            <a:r>
              <a:rPr lang="en-US" sz="2000" dirty="0"/>
              <a:t>capability of up to 25 kHz combined with active </a:t>
            </a:r>
            <a:r>
              <a:rPr lang="en-US" sz="2000" dirty="0" smtClean="0"/>
              <a:t>freewheeling</a:t>
            </a:r>
            <a:endParaRPr lang="en-US" sz="2000" dirty="0"/>
          </a:p>
          <a:p>
            <a:r>
              <a:rPr lang="en-US" sz="2000" dirty="0"/>
              <a:t>Current limitation level of 50 A (steady state) / 70 A (Max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Status flag diagnosis with current sense </a:t>
            </a:r>
            <a:r>
              <a:rPr lang="en-US" sz="2000" dirty="0" smtClean="0"/>
              <a:t>capability</a:t>
            </a:r>
            <a:endParaRPr lang="en-US" sz="2000" dirty="0"/>
          </a:p>
          <a:p>
            <a:r>
              <a:rPr lang="en-US" sz="2000" dirty="0" err="1"/>
              <a:t>Overtemperature</a:t>
            </a:r>
            <a:r>
              <a:rPr lang="en-US" sz="2000" dirty="0"/>
              <a:t> shut down with latch </a:t>
            </a:r>
            <a:r>
              <a:rPr lang="en-US" sz="2000" dirty="0" smtClean="0"/>
              <a:t>behavior</a:t>
            </a:r>
            <a:endParaRPr lang="en-US" sz="2000" dirty="0"/>
          </a:p>
          <a:p>
            <a:r>
              <a:rPr lang="en-US" sz="2000" dirty="0"/>
              <a:t>Overvoltage lock </a:t>
            </a:r>
            <a:r>
              <a:rPr lang="en-US" sz="2000" dirty="0" smtClean="0"/>
              <a:t>out</a:t>
            </a:r>
            <a:endParaRPr lang="en-US" sz="2000" dirty="0"/>
          </a:p>
          <a:p>
            <a:r>
              <a:rPr lang="en-US" sz="2000" dirty="0" err="1"/>
              <a:t>Undervoltage</a:t>
            </a:r>
            <a:r>
              <a:rPr lang="en-US" sz="2000" dirty="0"/>
              <a:t> shut </a:t>
            </a:r>
            <a:r>
              <a:rPr lang="en-US" sz="2000" dirty="0" smtClean="0"/>
              <a:t>down</a:t>
            </a:r>
          </a:p>
          <a:p>
            <a:r>
              <a:rPr lang="en-US" sz="2000" dirty="0" smtClean="0"/>
              <a:t>Price: $ 8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SYSTEM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56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</a:t>
            </a:r>
            <a:r>
              <a:rPr lang="en-US" dirty="0" smtClean="0"/>
              <a:t>UB 1280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dirty="0"/>
              <a:t>Cells Per unit : 6</a:t>
            </a:r>
          </a:p>
          <a:p>
            <a:pPr lvl="0"/>
            <a:r>
              <a:rPr lang="en-US" sz="2600" dirty="0"/>
              <a:t>Voltages Per Unit : 12</a:t>
            </a:r>
          </a:p>
          <a:p>
            <a:pPr lvl="0"/>
            <a:r>
              <a:rPr lang="en-US" sz="2600" dirty="0"/>
              <a:t>Capacity: </a:t>
            </a:r>
            <a:r>
              <a:rPr lang="en-US" sz="2600" dirty="0" smtClean="0"/>
              <a:t>8 AH </a:t>
            </a:r>
            <a:r>
              <a:rPr lang="en-US" sz="2600" dirty="0"/>
              <a:t>at 20hr-rate to </a:t>
            </a:r>
            <a:r>
              <a:rPr lang="en-US" sz="2600" dirty="0" smtClean="0"/>
              <a:t>1.75V</a:t>
            </a:r>
            <a:endParaRPr lang="en-US" sz="2600" dirty="0"/>
          </a:p>
          <a:p>
            <a:pPr lvl="0"/>
            <a:r>
              <a:rPr lang="en-US" sz="2600" dirty="0"/>
              <a:t>Weight : </a:t>
            </a:r>
            <a:r>
              <a:rPr lang="en-US" sz="2600" dirty="0" smtClean="0"/>
              <a:t>4.96 Pounds</a:t>
            </a:r>
            <a:endParaRPr lang="en-US" sz="2600" dirty="0"/>
          </a:p>
          <a:p>
            <a:r>
              <a:rPr lang="en-US" sz="2600" dirty="0"/>
              <a:t>Maximum Discharge Current: </a:t>
            </a:r>
            <a:r>
              <a:rPr lang="en-US" sz="2600" dirty="0" smtClean="0"/>
              <a:t>50 A </a:t>
            </a:r>
          </a:p>
          <a:p>
            <a:r>
              <a:rPr lang="en-US" sz="2600" dirty="0" smtClean="0"/>
              <a:t>Maximum </a:t>
            </a:r>
            <a:r>
              <a:rPr lang="en-US" sz="2600" dirty="0"/>
              <a:t>Charging: </a:t>
            </a:r>
            <a:r>
              <a:rPr lang="en-US" sz="2600" dirty="0" smtClean="0"/>
              <a:t>1.5A</a:t>
            </a:r>
            <a:endParaRPr lang="en-US" sz="2600" dirty="0"/>
          </a:p>
          <a:p>
            <a:pPr lvl="0"/>
            <a:r>
              <a:rPr lang="en-US" sz="2600" dirty="0" smtClean="0"/>
              <a:t>Operating Temperature Range:</a:t>
            </a:r>
          </a:p>
          <a:p>
            <a:pPr lvl="0">
              <a:buNone/>
            </a:pPr>
            <a:r>
              <a:rPr lang="en-US" sz="2600" dirty="0" smtClean="0"/>
              <a:t>		 </a:t>
            </a:r>
            <a:r>
              <a:rPr lang="en-US" sz="2600" dirty="0"/>
              <a:t>Discharge: -</a:t>
            </a:r>
            <a:r>
              <a:rPr lang="en-US" sz="2600" dirty="0" smtClean="0"/>
              <a:t>20C - 60C</a:t>
            </a:r>
            <a:endParaRPr lang="en-US" sz="2600" dirty="0"/>
          </a:p>
          <a:p>
            <a:pPr>
              <a:buNone/>
            </a:pPr>
            <a:r>
              <a:rPr lang="en-US" sz="2600" dirty="0" smtClean="0"/>
              <a:t>		Charge</a:t>
            </a:r>
            <a:r>
              <a:rPr lang="en-US" sz="2600" dirty="0"/>
              <a:t>: </a:t>
            </a:r>
            <a:r>
              <a:rPr lang="en-US" sz="2600" dirty="0" smtClean="0"/>
              <a:t>0C - 50C</a:t>
            </a:r>
            <a:endParaRPr lang="en-US" sz="2600" dirty="0"/>
          </a:p>
          <a:p>
            <a:pPr>
              <a:buNone/>
            </a:pPr>
            <a:r>
              <a:rPr lang="en-US" sz="2600" dirty="0" smtClean="0"/>
              <a:t>		Storage</a:t>
            </a:r>
            <a:r>
              <a:rPr lang="en-US" sz="2600" dirty="0"/>
              <a:t>: -</a:t>
            </a:r>
            <a:r>
              <a:rPr lang="en-US" sz="2600" dirty="0" smtClean="0"/>
              <a:t>20C -  60C</a:t>
            </a:r>
          </a:p>
          <a:p>
            <a:pPr lvl="0"/>
            <a:r>
              <a:rPr lang="en-US" sz="2600" dirty="0" smtClean="0"/>
              <a:t>Price: $ 18</a:t>
            </a:r>
            <a:endParaRPr lang="en-US" dirty="0"/>
          </a:p>
        </p:txBody>
      </p:sp>
      <p:pic>
        <p:nvPicPr>
          <p:cNvPr id="1026" name="Picture 2" descr="http://www.wholesalebatteriesdirect.com/img/p/54603-15543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MY6812A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572000" cy="4267200"/>
          </a:xfrm>
        </p:spPr>
        <p:txBody>
          <a:bodyPr>
            <a:noAutofit/>
          </a:bodyPr>
          <a:lstStyle/>
          <a:p>
            <a:r>
              <a:rPr lang="en-US" sz="2400" dirty="0"/>
              <a:t>12Volts DC 100W drive </a:t>
            </a:r>
            <a:r>
              <a:rPr lang="en-US" sz="2400" dirty="0" smtClean="0"/>
              <a:t>motor</a:t>
            </a:r>
          </a:p>
          <a:p>
            <a:r>
              <a:rPr lang="en-US" sz="2400" dirty="0" smtClean="0"/>
              <a:t>Max non-load speed 3400 RPM</a:t>
            </a:r>
          </a:p>
          <a:p>
            <a:r>
              <a:rPr lang="en-US" sz="2400" dirty="0" smtClean="0"/>
              <a:t>Max load speed 2700 RPM</a:t>
            </a:r>
          </a:p>
          <a:p>
            <a:r>
              <a:rPr lang="en-US" sz="2400" dirty="0" smtClean="0"/>
              <a:t>Heavy duty and used by scooter companies</a:t>
            </a:r>
          </a:p>
          <a:p>
            <a:r>
              <a:rPr lang="en-US" sz="2400" dirty="0" smtClean="0"/>
              <a:t>Rated </a:t>
            </a:r>
            <a:r>
              <a:rPr lang="en-US" sz="2400" dirty="0"/>
              <a:t>torsion:0.28 </a:t>
            </a:r>
            <a:r>
              <a:rPr lang="en-US" sz="2400" dirty="0" err="1" smtClean="0"/>
              <a:t>N·m</a:t>
            </a:r>
            <a:endParaRPr lang="en-US" sz="2400" dirty="0" smtClean="0"/>
          </a:p>
          <a:p>
            <a:r>
              <a:rPr lang="en-US" sz="2400" dirty="0" smtClean="0"/>
              <a:t>Transmission </a:t>
            </a:r>
            <a:r>
              <a:rPr lang="en-US" sz="2400" dirty="0"/>
              <a:t>output</a:t>
            </a:r>
            <a:r>
              <a:rPr lang="en-US" sz="2400" dirty="0" smtClean="0"/>
              <a:t>: Cam Belt</a:t>
            </a:r>
          </a:p>
          <a:p>
            <a:r>
              <a:rPr lang="en-US" sz="2400" dirty="0" smtClean="0"/>
              <a:t>Price: $ 20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61963" y="1600200"/>
            <a:ext cx="30110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KY-05036S AC Charger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530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 power Adapter 5V-12V</a:t>
            </a:r>
          </a:p>
          <a:p>
            <a:r>
              <a:rPr lang="en-US" sz="2400" dirty="0" smtClean="0"/>
              <a:t>Input of 100 - 240 V </a:t>
            </a:r>
            <a:r>
              <a:rPr lang="en-US" sz="2400" dirty="0"/>
              <a:t>@</a:t>
            </a:r>
            <a:r>
              <a:rPr lang="en-US" sz="2400" dirty="0" smtClean="0"/>
              <a:t> 1A</a:t>
            </a:r>
          </a:p>
          <a:p>
            <a:r>
              <a:rPr lang="en-US" sz="2400" dirty="0" smtClean="0"/>
              <a:t>Price: $ 25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91000" y="2971800"/>
            <a:ext cx="4267200" cy="232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/>
          <a:lstStyle/>
          <a:p>
            <a:r>
              <a:rPr lang="en-US" dirty="0" smtClean="0"/>
              <a:t>FINAL PCB DESIGN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66" y="996167"/>
            <a:ext cx="4961366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PCB DESIGN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0"/>
            <a:ext cx="9144000" cy="376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Life using a voltage divider</a:t>
            </a:r>
          </a:p>
          <a:p>
            <a:r>
              <a:rPr lang="en-US" dirty="0" smtClean="0"/>
              <a:t>Receiving noise in Xbee</a:t>
            </a:r>
          </a:p>
          <a:p>
            <a:r>
              <a:rPr lang="en-US" dirty="0" smtClean="0"/>
              <a:t>Overheating cables, traces, and H-Bridge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Student User\AppData\Local\Microsoft\Windows\Temporary Internet Files\Content.IE5\2EBP0E2F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295400" cy="3141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udent User\AppData\Local\Microsoft\Windows\Temporary Internet Files\Content.IE5\2EBP0E2F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3505200"/>
            <a:ext cx="1295400" cy="3141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1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39" name="Picture 3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Noise Detection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969823" cy="408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4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Noise Correction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testing, it was shown that there was an abundant amount of noise </a:t>
            </a:r>
          </a:p>
          <a:p>
            <a:r>
              <a:rPr lang="en-US" dirty="0" smtClean="0"/>
              <a:t>Many noise values, most abundant were 141 and 128</a:t>
            </a:r>
          </a:p>
          <a:p>
            <a:r>
              <a:rPr lang="en-US" dirty="0" smtClean="0"/>
              <a:t>Noise correcting code saves the previous value outputted and then compares the present value to predetermined noise values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9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Battery Voltage Divider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43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Allows for knowledge of how much battery is left based on how much voltage is provided by battery</a:t>
            </a:r>
          </a:p>
          <a:p>
            <a:endParaRPr lang="en-US" dirty="0" smtClean="0"/>
          </a:p>
          <a:p>
            <a:r>
              <a:rPr lang="en-US" dirty="0" smtClean="0"/>
              <a:t>Range of 11-13V</a:t>
            </a:r>
          </a:p>
          <a:p>
            <a:endParaRPr lang="en-US" dirty="0" smtClean="0"/>
          </a:p>
          <a:p>
            <a:r>
              <a:rPr lang="en-US" dirty="0" smtClean="0"/>
              <a:t>Voltage divider lowers battery voltage to a readable voltage by the microcontroller</a:t>
            </a:r>
          </a:p>
          <a:p>
            <a:endParaRPr lang="en-US" dirty="0" smtClean="0"/>
          </a:p>
          <a:p>
            <a:r>
              <a:rPr lang="en-US" dirty="0" smtClean="0"/>
              <a:t>Unity Gain Buffer used for controlling current, has low current going into the microcontroller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Voltage Divider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81686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6172200"/>
            <a:ext cx="24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R2/R1 + R2  =  </a:t>
            </a:r>
            <a:r>
              <a:rPr lang="en-US" dirty="0" err="1" smtClean="0"/>
              <a:t>Vout</a:t>
            </a:r>
            <a:r>
              <a:rPr lang="en-US" dirty="0" smtClean="0"/>
              <a:t> / Vin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SN75441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 A OUTPUT- Current per Driver</a:t>
            </a:r>
          </a:p>
          <a:p>
            <a:r>
              <a:rPr lang="en-US" dirty="0" smtClean="0"/>
              <a:t>It was not enough to handle the current to move to motor attach to the wheel</a:t>
            </a:r>
            <a:endParaRPr lang="en-US" dirty="0"/>
          </a:p>
        </p:txBody>
      </p:sp>
      <p:pic>
        <p:nvPicPr>
          <p:cNvPr id="70658" name="Picture 2" descr="http://media.digikey.com/Renders/~~Pkg.Case%20or%20Series/DIP16_SOT38-1%20P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11479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TLE 5206 – 2G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used for second prototype</a:t>
            </a:r>
          </a:p>
          <a:p>
            <a:r>
              <a:rPr lang="en-US" dirty="0" smtClean="0"/>
              <a:t>Only allows 5-Amps</a:t>
            </a:r>
          </a:p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61493" t="55209" r="27380" b="30208"/>
          <a:stretch>
            <a:fillRect/>
          </a:stretch>
        </p:blipFill>
        <p:spPr bwMode="auto">
          <a:xfrm>
            <a:off x="5715000" y="3581400"/>
            <a:ext cx="25853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digikey.com/Renders/~~Pkg.Case%20or%20Series/TO-263-8.jpg"/>
          <p:cNvPicPr>
            <a:picLocks noChangeAspect="1" noChangeArrowheads="1"/>
          </p:cNvPicPr>
          <p:nvPr/>
        </p:nvPicPr>
        <p:blipFill>
          <a:blip r:embed="rId2" cstate="print"/>
          <a:srcRect l="1250" t="3750" r="46250" b="33750"/>
          <a:stretch>
            <a:fillRect/>
          </a:stretch>
        </p:blipFill>
        <p:spPr bwMode="auto">
          <a:xfrm>
            <a:off x="5638800" y="2819400"/>
            <a:ext cx="3200400" cy="3810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BTN 7971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H-Bridge that was to be used</a:t>
            </a:r>
          </a:p>
          <a:p>
            <a:r>
              <a:rPr lang="en-US" dirty="0" smtClean="0"/>
              <a:t>Overheated and would melt the solder joints</a:t>
            </a:r>
          </a:p>
          <a:p>
            <a:r>
              <a:rPr lang="en-US" dirty="0" smtClean="0"/>
              <a:t>A PCB trace burnt from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the current</a:t>
            </a:r>
          </a:p>
          <a:p>
            <a:r>
              <a:rPr lang="en-US" dirty="0" smtClean="0"/>
              <a:t>4</a:t>
            </a:r>
            <a:r>
              <a:rPr lang="en-US" dirty="0" smtClean="0"/>
              <a:t> H-Bridges internal circuitry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burned out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Overheating solved by replacing connections with better gauge cables</a:t>
            </a:r>
          </a:p>
          <a:p>
            <a:r>
              <a:rPr lang="en-US" dirty="0" smtClean="0"/>
              <a:t>Traces burnt, so we built a backup </a:t>
            </a:r>
            <a:r>
              <a:rPr lang="en-US" dirty="0" err="1"/>
              <a:t>P</a:t>
            </a:r>
            <a:r>
              <a:rPr lang="en-US" dirty="0" err="1" smtClean="0"/>
              <a:t>erfboard</a:t>
            </a:r>
            <a:endParaRPr lang="en-US" dirty="0" smtClean="0"/>
          </a:p>
          <a:p>
            <a:r>
              <a:rPr lang="en-US" dirty="0" smtClean="0"/>
              <a:t>H-bridge overheating solved by heat sink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3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600200"/>
          </a:xfrm>
        </p:spPr>
        <p:txBody>
          <a:bodyPr/>
          <a:lstStyle/>
          <a:p>
            <a:r>
              <a:rPr lang="en-US" dirty="0" smtClean="0"/>
              <a:t>Built a backup motor controller </a:t>
            </a:r>
            <a:r>
              <a:rPr lang="en-US" dirty="0" err="1" smtClean="0"/>
              <a:t>Perfboard</a:t>
            </a:r>
            <a:r>
              <a:rPr lang="en-US" dirty="0" smtClean="0"/>
              <a:t> with a spare 5A H-Bridge from previous testing</a:t>
            </a:r>
            <a:endParaRPr lang="en-US" dirty="0"/>
          </a:p>
        </p:txBody>
      </p:sp>
      <p:pic>
        <p:nvPicPr>
          <p:cNvPr id="3074" name="Picture 2" descr="G:\eskate\photo 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794932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9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User\Downloads\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743200" cy="204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Board</a:t>
            </a:r>
            <a:endParaRPr lang="en-US" dirty="0"/>
          </a:p>
        </p:txBody>
      </p:sp>
      <p:pic>
        <p:nvPicPr>
          <p:cNvPr id="4099" name="Picture 3" descr="C:\Users\Student User\Downloads\cesar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048000"/>
            <a:ext cx="9039226" cy="3437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18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 328P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32 Kbytes Flash Memory</a:t>
            </a:r>
          </a:p>
          <a:p>
            <a:r>
              <a:rPr lang="en-US" dirty="0" smtClean="0"/>
              <a:t>Max operating frequency 20 MHz</a:t>
            </a:r>
          </a:p>
          <a:p>
            <a:r>
              <a:rPr lang="en-US" dirty="0" smtClean="0"/>
              <a:t>Serial Communications SPI, RS232,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r>
              <a:rPr lang="en-US" dirty="0" smtClean="0"/>
              <a:t>Operating Voltage: 1.8 to 5.5 V</a:t>
            </a:r>
          </a:p>
          <a:p>
            <a:r>
              <a:rPr lang="en-US" dirty="0" smtClean="0"/>
              <a:t>Internal Temperature Sensor</a:t>
            </a:r>
          </a:p>
          <a:p>
            <a:r>
              <a:rPr lang="en-US" dirty="0" smtClean="0"/>
              <a:t>23 I/O Pins </a:t>
            </a:r>
          </a:p>
          <a:p>
            <a:r>
              <a:rPr lang="en-US" dirty="0" smtClean="0"/>
              <a:t>6 Channel 10 bit ADC </a:t>
            </a:r>
          </a:p>
          <a:p>
            <a:r>
              <a:rPr lang="en-US" dirty="0" smtClean="0"/>
              <a:t>6 PMW Channels</a:t>
            </a:r>
          </a:p>
          <a:p>
            <a:r>
              <a:rPr lang="en-US" dirty="0" smtClean="0"/>
              <a:t>Price: $ 4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 descr="C:\Users\Oscar Cedeno\Downloads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316261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759726760"/>
              </p:ext>
            </p:extLst>
          </p:nvPr>
        </p:nvGraphicFramePr>
        <p:xfrm>
          <a:off x="-228600" y="1524000"/>
          <a:ext cx="9220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153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7329340"/>
              </p:ext>
            </p:extLst>
          </p:nvPr>
        </p:nvGraphicFramePr>
        <p:xfrm>
          <a:off x="2514600" y="1752600"/>
          <a:ext cx="4038600" cy="43434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52262"/>
                <a:gridCol w="1093169"/>
                <a:gridCol w="1093169"/>
              </a:tblGrid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ORIGINAL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ACTUAL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ITEM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AMOUNT $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 $</a:t>
                      </a:r>
                      <a:endParaRPr lang="en-US" sz="12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Battery/ Charger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GPS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70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RC Unit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Skateboard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Electronics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PCB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35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LCD Display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41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TOTAL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$ 505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$ 353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752600"/>
          <a:ext cx="632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1295400"/>
          </a:xfrm>
        </p:spPr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http://www.youtube.com/watch?v=dMxc1bsSjT0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3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026" name="Picture 2" descr="F:\eskate\IMG_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741450" cy="428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ARDUINO DEVELOPMENT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5V Operating Voltage</a:t>
            </a:r>
          </a:p>
          <a:p>
            <a:r>
              <a:rPr lang="en-US" dirty="0" smtClean="0"/>
              <a:t>7-12V Input Voltage </a:t>
            </a:r>
          </a:p>
          <a:p>
            <a:r>
              <a:rPr lang="en-US" dirty="0" smtClean="0"/>
              <a:t>14 Digital I/O Pins </a:t>
            </a:r>
          </a:p>
          <a:p>
            <a:r>
              <a:rPr lang="en-US" dirty="0" smtClean="0"/>
              <a:t>6 Pins provide PWM output</a:t>
            </a:r>
          </a:p>
          <a:p>
            <a:r>
              <a:rPr lang="en-US" dirty="0" smtClean="0"/>
              <a:t>6 Channel 10 bit ADC </a:t>
            </a:r>
          </a:p>
          <a:p>
            <a:r>
              <a:rPr lang="en-US" dirty="0" smtClean="0"/>
              <a:t>40 mA DC Current per I/O Pin</a:t>
            </a:r>
          </a:p>
          <a:p>
            <a:r>
              <a:rPr lang="en-US" dirty="0" smtClean="0"/>
              <a:t>16 MHZ Clock Speed</a:t>
            </a:r>
          </a:p>
          <a:p>
            <a:r>
              <a:rPr lang="en-US" dirty="0" smtClean="0"/>
              <a:t>Programmed with Arduino Software</a:t>
            </a:r>
          </a:p>
          <a:p>
            <a:r>
              <a:rPr lang="en-US" dirty="0" smtClean="0"/>
              <a:t>Price: $ 30</a:t>
            </a:r>
            <a:endParaRPr lang="en-US" dirty="0"/>
          </a:p>
        </p:txBody>
      </p:sp>
      <p:pic>
        <p:nvPicPr>
          <p:cNvPr id="41986" name="Picture 2" descr="C:\Users\Oscar Cedeno\Downloads\ph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299" y="1447800"/>
            <a:ext cx="3604701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19812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ATmega 328P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19400" y="1600200"/>
            <a:ext cx="3581400" cy="2514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54864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XBEE RECEIVER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114800" y="28956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4876800" y="3581400"/>
            <a:ext cx="2286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724400" y="3810000"/>
            <a:ext cx="3048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572000" y="4038600"/>
            <a:ext cx="381000" cy="1524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419600" y="4267200"/>
            <a:ext cx="457200" cy="2286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114800" y="4572000"/>
            <a:ext cx="609600" cy="3048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733800" y="4953000"/>
            <a:ext cx="838200" cy="3810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038600" y="22098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00600" y="28956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XBEE TRANSMITTER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4685731" y="2124501"/>
            <a:ext cx="16764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POTENTIOMETER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79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XBEE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5486400" cy="4800600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3.3V </a:t>
            </a:r>
            <a:r>
              <a:rPr lang="en-US" sz="7200" dirty="0">
                <a:solidFill>
                  <a:schemeClr val="tx1"/>
                </a:solidFill>
              </a:rPr>
              <a:t>@ </a:t>
            </a:r>
            <a:r>
              <a:rPr lang="en-US" sz="7200" dirty="0" smtClean="0">
                <a:solidFill>
                  <a:schemeClr val="tx1"/>
                </a:solidFill>
              </a:rPr>
              <a:t>50mA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250kbps Max data </a:t>
            </a:r>
            <a:r>
              <a:rPr lang="en-US" sz="7200" dirty="0" smtClean="0">
                <a:solidFill>
                  <a:schemeClr val="tx1"/>
                </a:solidFill>
              </a:rPr>
              <a:t>rate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1mW output (+0dBm</a:t>
            </a:r>
            <a:r>
              <a:rPr lang="en-US" sz="7200" dirty="0" smtClean="0">
                <a:solidFill>
                  <a:schemeClr val="tx1"/>
                </a:solidFill>
              </a:rPr>
              <a:t>)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300ft (100m) </a:t>
            </a:r>
            <a:r>
              <a:rPr lang="en-US" sz="7200" dirty="0" smtClean="0">
                <a:solidFill>
                  <a:schemeClr val="tx1"/>
                </a:solidFill>
              </a:rPr>
              <a:t>range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Built-in </a:t>
            </a:r>
            <a:r>
              <a:rPr lang="en-US" sz="7200" dirty="0" smtClean="0">
                <a:solidFill>
                  <a:schemeClr val="tx1"/>
                </a:solidFill>
              </a:rPr>
              <a:t>antenna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6 </a:t>
            </a:r>
            <a:r>
              <a:rPr lang="en-US" sz="7200" dirty="0">
                <a:solidFill>
                  <a:schemeClr val="tx1"/>
                </a:solidFill>
              </a:rPr>
              <a:t>10-bit ADC input </a:t>
            </a:r>
            <a:r>
              <a:rPr lang="en-US" sz="7200" dirty="0" smtClean="0">
                <a:solidFill>
                  <a:schemeClr val="tx1"/>
                </a:solidFill>
              </a:rPr>
              <a:t>pins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8 digital IO </a:t>
            </a:r>
            <a:r>
              <a:rPr lang="en-US" sz="7200" dirty="0" smtClean="0">
                <a:solidFill>
                  <a:schemeClr val="tx1"/>
                </a:solidFill>
              </a:rPr>
              <a:t>pins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128-bit </a:t>
            </a:r>
            <a:r>
              <a:rPr lang="en-US" sz="7200" dirty="0" smtClean="0">
                <a:solidFill>
                  <a:schemeClr val="tx1"/>
                </a:solidFill>
              </a:rPr>
              <a:t>encryption</a:t>
            </a:r>
            <a:endParaRPr lang="en-US" sz="72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>
                <a:solidFill>
                  <a:schemeClr val="tx1"/>
                </a:solidFill>
              </a:rPr>
              <a:t>Local or over-air </a:t>
            </a:r>
            <a:r>
              <a:rPr lang="en-US" sz="7200" dirty="0" smtClean="0">
                <a:solidFill>
                  <a:schemeClr val="tx1"/>
                </a:solidFill>
              </a:rPr>
              <a:t>configuration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Price: $ 25 Each</a:t>
            </a:r>
            <a:endParaRPr lang="en-US" sz="7200" dirty="0">
              <a:solidFill>
                <a:schemeClr val="tx1"/>
              </a:solidFill>
            </a:endParaRPr>
          </a:p>
          <a:p>
            <a:pPr algn="l"/>
            <a:endParaRPr lang="en-US" sz="12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1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3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XBEE XPLORER/ XCTU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Xbee in 57600 </a:t>
            </a:r>
            <a:r>
              <a:rPr lang="en-US" dirty="0"/>
              <a:t>B</a:t>
            </a:r>
            <a:r>
              <a:rPr lang="en-US" dirty="0" smtClean="0"/>
              <a:t>aud Rate </a:t>
            </a:r>
            <a:r>
              <a:rPr lang="en-US" dirty="0"/>
              <a:t>F</a:t>
            </a:r>
            <a:r>
              <a:rPr lang="en-US" dirty="0" smtClean="0"/>
              <a:t>requency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http://www.robotshop.com/Images/big/en/sfe-xbee-explorer-us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3332"/>
            <a:ext cx="3310247" cy="335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19" b="14126"/>
          <a:stretch/>
        </p:blipFill>
        <p:spPr bwMode="auto">
          <a:xfrm>
            <a:off x="4557291" y="2286000"/>
            <a:ext cx="4058771" cy="41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81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3807</TotalTime>
  <Words>1268</Words>
  <Application>Microsoft Office PowerPoint</Application>
  <PresentationFormat>On-screen Show (4:3)</PresentationFormat>
  <Paragraphs>318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GROUP 13   OSCAR CEDENO CESAR ROMERO CAMILO ROMERO</vt:lpstr>
      <vt:lpstr>Goals and Objectives</vt:lpstr>
      <vt:lpstr>Specifications</vt:lpstr>
      <vt:lpstr>Design</vt:lpstr>
      <vt:lpstr>ATMEGA 328P</vt:lpstr>
      <vt:lpstr>ARDUINO DEVELOPMENT BOARD</vt:lpstr>
      <vt:lpstr>WIRELESS CONTROL</vt:lpstr>
      <vt:lpstr>XBEE</vt:lpstr>
      <vt:lpstr>XBEE XPLORER/ XCTU</vt:lpstr>
      <vt:lpstr>POT</vt:lpstr>
      <vt:lpstr>HANDS ON REMOTE CONTROL</vt:lpstr>
      <vt:lpstr>CONNECTING XBEE TO ATMEGA 328P</vt:lpstr>
      <vt:lpstr>DATA CONTROL</vt:lpstr>
      <vt:lpstr>GPS Module</vt:lpstr>
      <vt:lpstr>EM-406a Module</vt:lpstr>
      <vt:lpstr>NMEA 0183 Protocol </vt:lpstr>
      <vt:lpstr>GPS Schematic</vt:lpstr>
      <vt:lpstr>Arduino’s GPS Serial  Monitor </vt:lpstr>
      <vt:lpstr>Slide 19</vt:lpstr>
      <vt:lpstr>Data Microcontroller</vt:lpstr>
      <vt:lpstr>LCD</vt:lpstr>
      <vt:lpstr>Newhaven LCD</vt:lpstr>
      <vt:lpstr>Newhaven LCD</vt:lpstr>
      <vt:lpstr>LCD  Programming</vt:lpstr>
      <vt:lpstr> Software Design</vt:lpstr>
      <vt:lpstr>Data Control Software</vt:lpstr>
      <vt:lpstr>Slide 27</vt:lpstr>
      <vt:lpstr>Wireless Microcontroller</vt:lpstr>
      <vt:lpstr>Slide 29</vt:lpstr>
      <vt:lpstr>Motor Microcontroller</vt:lpstr>
      <vt:lpstr>MOTOR CONTROL</vt:lpstr>
      <vt:lpstr>BTN7971B HALF BRIDGE</vt:lpstr>
      <vt:lpstr>POWER SYSTEM </vt:lpstr>
      <vt:lpstr>Battery UB 1280</vt:lpstr>
      <vt:lpstr>Motor MY6812A</vt:lpstr>
      <vt:lpstr>KY-05036S AC Charger</vt:lpstr>
      <vt:lpstr>FINAL PCB DESIGN</vt:lpstr>
      <vt:lpstr>FINAL PCB DESIGN</vt:lpstr>
      <vt:lpstr>Problems</vt:lpstr>
      <vt:lpstr>Solutions</vt:lpstr>
      <vt:lpstr>Noise Correction</vt:lpstr>
      <vt:lpstr>Battery Voltage Divider</vt:lpstr>
      <vt:lpstr>Battery Voltage Divider</vt:lpstr>
      <vt:lpstr>SN75441</vt:lpstr>
      <vt:lpstr>TLE 5206 – 2G Problems</vt:lpstr>
      <vt:lpstr>BTN 7971 Problems</vt:lpstr>
      <vt:lpstr>Additional Solutions</vt:lpstr>
      <vt:lpstr>Back Up</vt:lpstr>
      <vt:lpstr>Back Up Board</vt:lpstr>
      <vt:lpstr>COMPLETED</vt:lpstr>
      <vt:lpstr>BUDGET</vt:lpstr>
      <vt:lpstr>WORK DISTRIBUTION</vt:lpstr>
      <vt:lpstr>VIDEO</vt:lpstr>
      <vt:lpstr>DEMO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Oscar Cedeno</dc:creator>
  <cp:lastModifiedBy>Oscar Cedeno</cp:lastModifiedBy>
  <cp:revision>301</cp:revision>
  <dcterms:created xsi:type="dcterms:W3CDTF">2011-09-10T15:11:27Z</dcterms:created>
  <dcterms:modified xsi:type="dcterms:W3CDTF">2011-12-02T14:12:21Z</dcterms:modified>
</cp:coreProperties>
</file>