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0" r:id="rId2"/>
    <p:sldId id="273" r:id="rId3"/>
    <p:sldId id="282" r:id="rId4"/>
    <p:sldId id="331" r:id="rId5"/>
    <p:sldId id="281" r:id="rId6"/>
    <p:sldId id="274" r:id="rId7"/>
    <p:sldId id="285" r:id="rId8"/>
    <p:sldId id="283" r:id="rId9"/>
    <p:sldId id="324" r:id="rId10"/>
    <p:sldId id="268" r:id="rId11"/>
    <p:sldId id="269" r:id="rId12"/>
    <p:sldId id="275" r:id="rId13"/>
    <p:sldId id="270" r:id="rId14"/>
    <p:sldId id="271" r:id="rId15"/>
    <p:sldId id="326" r:id="rId16"/>
    <p:sldId id="317" r:id="rId17"/>
    <p:sldId id="318" r:id="rId18"/>
    <p:sldId id="319" r:id="rId19"/>
    <p:sldId id="320" r:id="rId20"/>
    <p:sldId id="321" r:id="rId21"/>
    <p:sldId id="322" r:id="rId22"/>
    <p:sldId id="301" r:id="rId23"/>
    <p:sldId id="302" r:id="rId24"/>
    <p:sldId id="328" r:id="rId25"/>
    <p:sldId id="329" r:id="rId26"/>
    <p:sldId id="330" r:id="rId27"/>
    <p:sldId id="303" r:id="rId28"/>
    <p:sldId id="304" r:id="rId29"/>
    <p:sldId id="306" r:id="rId30"/>
    <p:sldId id="307" r:id="rId31"/>
    <p:sldId id="308" r:id="rId32"/>
    <p:sldId id="311" r:id="rId33"/>
    <p:sldId id="312" r:id="rId34"/>
    <p:sldId id="313" r:id="rId35"/>
    <p:sldId id="314" r:id="rId36"/>
    <p:sldId id="315" r:id="rId37"/>
    <p:sldId id="316" r:id="rId38"/>
    <p:sldId id="325" r:id="rId39"/>
    <p:sldId id="256" r:id="rId40"/>
    <p:sldId id="257" r:id="rId41"/>
    <p:sldId id="258" r:id="rId42"/>
    <p:sldId id="259" r:id="rId43"/>
    <p:sldId id="264" r:id="rId44"/>
    <p:sldId id="265" r:id="rId45"/>
    <p:sldId id="278" r:id="rId46"/>
    <p:sldId id="276" r:id="rId47"/>
    <p:sldId id="277" r:id="rId48"/>
    <p:sldId id="279" r:id="rId49"/>
    <p:sldId id="32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7" autoAdjust="0"/>
    <p:restoredTop sz="94671" autoAdjust="0"/>
  </p:normalViewPr>
  <p:slideViewPr>
    <p:cSldViewPr>
      <p:cViewPr>
        <p:scale>
          <a:sx n="94" d="100"/>
          <a:sy n="94" d="100"/>
        </p:scale>
        <p:origin x="-88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493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lo\Desktop\cesarcompletedsofa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Completed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7130719484807"/>
          <c:y val="8.570193969656241E-2"/>
          <c:w val="0.82213978407338262"/>
          <c:h val="0.75124168554273185"/>
        </c:manualLayout>
      </c:layout>
      <c:bar3DChart>
        <c:barDir val="bar"/>
        <c:grouping val="clustered"/>
        <c:varyColors val="0"/>
        <c:ser>
          <c:idx val="0"/>
          <c:order val="0"/>
          <c:tx>
            <c:v>Completed</c:v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[cesarcompletedsofar.xlsx]Sheet1!$A$4:$A$9</c:f>
              <c:strCache>
                <c:ptCount val="6"/>
                <c:pt idx="0">
                  <c:v>Research</c:v>
                </c:pt>
                <c:pt idx="1">
                  <c:v>Parts Acq.</c:v>
                </c:pt>
                <c:pt idx="2">
                  <c:v>Prototype</c:v>
                </c:pt>
                <c:pt idx="3">
                  <c:v>Parts-Test</c:v>
                </c:pt>
                <c:pt idx="4">
                  <c:v>Software</c:v>
                </c:pt>
                <c:pt idx="5">
                  <c:v>Design</c:v>
                </c:pt>
              </c:strCache>
            </c:strRef>
          </c:cat>
          <c:val>
            <c:numRef>
              <c:f>[cesarcompletedsofar.xlsx]Sheet1!$B$4:$B$9</c:f>
              <c:numCache>
                <c:formatCode>0%</c:formatCode>
                <c:ptCount val="6"/>
                <c:pt idx="0">
                  <c:v>0.9</c:v>
                </c:pt>
                <c:pt idx="1">
                  <c:v>0.70000000000000062</c:v>
                </c:pt>
                <c:pt idx="2">
                  <c:v>0.35000000000000031</c:v>
                </c:pt>
                <c:pt idx="3">
                  <c:v>0.5</c:v>
                </c:pt>
                <c:pt idx="4">
                  <c:v>0.2</c:v>
                </c:pt>
                <c:pt idx="5">
                  <c:v>0.32000000000000045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449408"/>
        <c:axId val="46450944"/>
        <c:axId val="0"/>
      </c:bar3DChart>
      <c:catAx>
        <c:axId val="46449408"/>
        <c:scaling>
          <c:orientation val="minMax"/>
        </c:scaling>
        <c:delete val="0"/>
        <c:axPos val="l"/>
        <c:majorTickMark val="none"/>
        <c:minorTickMark val="none"/>
        <c:tickLblPos val="nextTo"/>
        <c:crossAx val="46450944"/>
        <c:crosses val="autoZero"/>
        <c:auto val="1"/>
        <c:lblAlgn val="ctr"/>
        <c:lblOffset val="100"/>
        <c:noMultiLvlLbl val="0"/>
      </c:catAx>
      <c:valAx>
        <c:axId val="4645094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46449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Cesar</c:v>
                </c:pt>
              </c:strCache>
            </c:strRef>
          </c:tx>
          <c:invertIfNegative val="0"/>
          <c:cat>
            <c:strRef>
              <c:f>Sheet1!$A$5:$A$10</c:f>
              <c:strCache>
                <c:ptCount val="6"/>
                <c:pt idx="0">
                  <c:v>RC</c:v>
                </c:pt>
                <c:pt idx="1">
                  <c:v>MicroController</c:v>
                </c:pt>
                <c:pt idx="2">
                  <c:v>GPS</c:v>
                </c:pt>
                <c:pt idx="3">
                  <c:v>Motor</c:v>
                </c:pt>
                <c:pt idx="4">
                  <c:v>LCD</c:v>
                </c:pt>
                <c:pt idx="5">
                  <c:v>Software</c:v>
                </c:pt>
              </c:strCache>
            </c:strRef>
          </c:cat>
          <c:val>
            <c:numRef>
              <c:f>Sheet1!$B$5:$B$10</c:f>
              <c:numCache>
                <c:formatCode>0%</c:formatCode>
                <c:ptCount val="6"/>
                <c:pt idx="0">
                  <c:v>0.5</c:v>
                </c:pt>
                <c:pt idx="1">
                  <c:v>0.30000000000000032</c:v>
                </c:pt>
                <c:pt idx="2">
                  <c:v>0.2</c:v>
                </c:pt>
                <c:pt idx="3">
                  <c:v>0.4</c:v>
                </c:pt>
                <c:pt idx="4">
                  <c:v>0.30000000000000032</c:v>
                </c:pt>
                <c:pt idx="5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Oscar</c:v>
                </c:pt>
              </c:strCache>
            </c:strRef>
          </c:tx>
          <c:invertIfNegative val="0"/>
          <c:cat>
            <c:strRef>
              <c:f>Sheet1!$A$5:$A$10</c:f>
              <c:strCache>
                <c:ptCount val="6"/>
                <c:pt idx="0">
                  <c:v>RC</c:v>
                </c:pt>
                <c:pt idx="1">
                  <c:v>MicroController</c:v>
                </c:pt>
                <c:pt idx="2">
                  <c:v>GPS</c:v>
                </c:pt>
                <c:pt idx="3">
                  <c:v>Motor</c:v>
                </c:pt>
                <c:pt idx="4">
                  <c:v>LCD</c:v>
                </c:pt>
                <c:pt idx="5">
                  <c:v>Software</c:v>
                </c:pt>
              </c:strCache>
            </c:strRef>
          </c:cat>
          <c:val>
            <c:numRef>
              <c:f>Sheet1!$C$5:$C$10</c:f>
              <c:numCache>
                <c:formatCode>0%</c:formatCode>
                <c:ptCount val="6"/>
                <c:pt idx="0">
                  <c:v>0.35000000000000031</c:v>
                </c:pt>
                <c:pt idx="1">
                  <c:v>0.2</c:v>
                </c:pt>
                <c:pt idx="2">
                  <c:v>0.55000000000000004</c:v>
                </c:pt>
                <c:pt idx="3">
                  <c:v>0.4</c:v>
                </c:pt>
                <c:pt idx="4">
                  <c:v>0.25</c:v>
                </c:pt>
                <c:pt idx="5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Camilo</c:v>
                </c:pt>
              </c:strCache>
            </c:strRef>
          </c:tx>
          <c:invertIfNegative val="0"/>
          <c:cat>
            <c:strRef>
              <c:f>Sheet1!$A$5:$A$10</c:f>
              <c:strCache>
                <c:ptCount val="6"/>
                <c:pt idx="0">
                  <c:v>RC</c:v>
                </c:pt>
                <c:pt idx="1">
                  <c:v>MicroController</c:v>
                </c:pt>
                <c:pt idx="2">
                  <c:v>GPS</c:v>
                </c:pt>
                <c:pt idx="3">
                  <c:v>Motor</c:v>
                </c:pt>
                <c:pt idx="4">
                  <c:v>LCD</c:v>
                </c:pt>
                <c:pt idx="5">
                  <c:v>Software</c:v>
                </c:pt>
              </c:strCache>
            </c:strRef>
          </c:cat>
          <c:val>
            <c:numRef>
              <c:f>Sheet1!$D$5:$D$10</c:f>
              <c:numCache>
                <c:formatCode>0%</c:formatCode>
                <c:ptCount val="6"/>
                <c:pt idx="0">
                  <c:v>0.15000000000000019</c:v>
                </c:pt>
                <c:pt idx="1">
                  <c:v>0.5</c:v>
                </c:pt>
                <c:pt idx="2">
                  <c:v>0.25</c:v>
                </c:pt>
                <c:pt idx="3">
                  <c:v>0.2</c:v>
                </c:pt>
                <c:pt idx="4">
                  <c:v>0.45</c:v>
                </c:pt>
                <c:pt idx="5">
                  <c:v>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000832"/>
        <c:axId val="73002368"/>
        <c:axId val="0"/>
      </c:bar3DChart>
      <c:catAx>
        <c:axId val="73000832"/>
        <c:scaling>
          <c:orientation val="minMax"/>
        </c:scaling>
        <c:delete val="0"/>
        <c:axPos val="b"/>
        <c:majorTickMark val="out"/>
        <c:minorTickMark val="none"/>
        <c:tickLblPos val="nextTo"/>
        <c:crossAx val="73002368"/>
        <c:crosses val="autoZero"/>
        <c:auto val="1"/>
        <c:lblAlgn val="ctr"/>
        <c:lblOffset val="100"/>
        <c:noMultiLvlLbl val="0"/>
      </c:catAx>
      <c:valAx>
        <c:axId val="730023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3000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25FAF-25EC-4E3C-88AF-35C26F77A67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D60896-0C06-4777-AA1F-B15A98F35E0A}">
      <dgm:prSet phldrT="[Text]"/>
      <dgm:spPr/>
      <dgm:t>
        <a:bodyPr/>
        <a:lstStyle/>
        <a:p>
          <a:r>
            <a:rPr lang="en-US" dirty="0" smtClean="0"/>
            <a:t>Data Microcontroller</a:t>
          </a:r>
          <a:endParaRPr lang="en-US" dirty="0"/>
        </a:p>
      </dgm:t>
    </dgm:pt>
    <dgm:pt modelId="{016DC69B-AD95-4522-A969-BAB02E667417}" type="parTrans" cxnId="{C1A2E16D-DC11-45BC-A8D2-2D02A4D950C2}">
      <dgm:prSet/>
      <dgm:spPr/>
      <dgm:t>
        <a:bodyPr/>
        <a:lstStyle/>
        <a:p>
          <a:endParaRPr lang="en-US"/>
        </a:p>
      </dgm:t>
    </dgm:pt>
    <dgm:pt modelId="{21528DE6-A6AF-438A-90F5-5DA2C813DE93}" type="sibTrans" cxnId="{C1A2E16D-DC11-45BC-A8D2-2D02A4D950C2}">
      <dgm:prSet/>
      <dgm:spPr/>
      <dgm:t>
        <a:bodyPr/>
        <a:lstStyle/>
        <a:p>
          <a:endParaRPr lang="en-US"/>
        </a:p>
      </dgm:t>
    </dgm:pt>
    <dgm:pt modelId="{E19FF7AD-A5A4-43AE-A9C3-445EEDB1F01C}">
      <dgm:prSet phldrT="[Text]"/>
      <dgm:spPr/>
      <dgm:t>
        <a:bodyPr/>
        <a:lstStyle/>
        <a:p>
          <a:r>
            <a:rPr lang="en-US" dirty="0" smtClean="0"/>
            <a:t>GPS</a:t>
          </a:r>
          <a:endParaRPr lang="en-US" dirty="0"/>
        </a:p>
      </dgm:t>
    </dgm:pt>
    <dgm:pt modelId="{4F742588-13D3-43CE-8CD9-23173B0BD95A}" type="parTrans" cxnId="{8E41863C-4CDA-499B-A3F2-C3B512D54013}">
      <dgm:prSet/>
      <dgm:spPr/>
      <dgm:t>
        <a:bodyPr/>
        <a:lstStyle/>
        <a:p>
          <a:endParaRPr lang="en-US"/>
        </a:p>
      </dgm:t>
    </dgm:pt>
    <dgm:pt modelId="{B9B8CD87-F84F-4554-A736-997C21528361}" type="sibTrans" cxnId="{8E41863C-4CDA-499B-A3F2-C3B512D54013}">
      <dgm:prSet/>
      <dgm:spPr/>
      <dgm:t>
        <a:bodyPr/>
        <a:lstStyle/>
        <a:p>
          <a:endParaRPr lang="en-US"/>
        </a:p>
      </dgm:t>
    </dgm:pt>
    <dgm:pt modelId="{62D4981A-D653-40A4-B8F5-EEF6F563606D}">
      <dgm:prSet phldrT="[Text]"/>
      <dgm:spPr/>
      <dgm:t>
        <a:bodyPr/>
        <a:lstStyle/>
        <a:p>
          <a:r>
            <a:rPr lang="en-US" dirty="0" smtClean="0"/>
            <a:t>LCD</a:t>
          </a:r>
          <a:endParaRPr lang="en-US" dirty="0"/>
        </a:p>
      </dgm:t>
    </dgm:pt>
    <dgm:pt modelId="{F52FFF80-E576-43A4-865B-9DACA09699C3}" type="parTrans" cxnId="{01751B16-AD4C-44D9-8D07-7CACEE82CACC}">
      <dgm:prSet/>
      <dgm:spPr/>
      <dgm:t>
        <a:bodyPr/>
        <a:lstStyle/>
        <a:p>
          <a:endParaRPr lang="en-US"/>
        </a:p>
      </dgm:t>
    </dgm:pt>
    <dgm:pt modelId="{866DA055-9B87-46A8-B3E9-30A2A7AE9779}" type="sibTrans" cxnId="{01751B16-AD4C-44D9-8D07-7CACEE82CACC}">
      <dgm:prSet/>
      <dgm:spPr/>
      <dgm:t>
        <a:bodyPr/>
        <a:lstStyle/>
        <a:p>
          <a:endParaRPr lang="en-US"/>
        </a:p>
      </dgm:t>
    </dgm:pt>
    <dgm:pt modelId="{446E8FE9-5EC1-4995-B478-04FA25CA3B6A}">
      <dgm:prSet phldrT="[Text]"/>
      <dgm:spPr/>
      <dgm:t>
        <a:bodyPr/>
        <a:lstStyle/>
        <a:p>
          <a:r>
            <a:rPr lang="en-US" dirty="0" smtClean="0"/>
            <a:t>Accelerometer</a:t>
          </a:r>
          <a:endParaRPr lang="en-US" dirty="0"/>
        </a:p>
      </dgm:t>
    </dgm:pt>
    <dgm:pt modelId="{E4FFF1DF-9FF4-41FD-BE59-C46323128051}" type="parTrans" cxnId="{A986D822-315B-4F79-9485-E4811713C62B}">
      <dgm:prSet/>
      <dgm:spPr/>
      <dgm:t>
        <a:bodyPr/>
        <a:lstStyle/>
        <a:p>
          <a:endParaRPr lang="en-US"/>
        </a:p>
      </dgm:t>
    </dgm:pt>
    <dgm:pt modelId="{1312FEB4-3766-49DB-A6DA-DCECEFBE42B6}" type="sibTrans" cxnId="{A986D822-315B-4F79-9485-E4811713C62B}">
      <dgm:prSet/>
      <dgm:spPr/>
      <dgm:t>
        <a:bodyPr/>
        <a:lstStyle/>
        <a:p>
          <a:endParaRPr lang="en-US"/>
        </a:p>
      </dgm:t>
    </dgm:pt>
    <dgm:pt modelId="{7FD8BE3D-1402-44F5-B12B-7F917BE5B999}">
      <dgm:prSet phldrT="[Text]"/>
      <dgm:spPr/>
      <dgm:t>
        <a:bodyPr/>
        <a:lstStyle/>
        <a:p>
          <a:r>
            <a:rPr lang="en-US" dirty="0" smtClean="0"/>
            <a:t>Battery Sensor</a:t>
          </a:r>
          <a:endParaRPr lang="en-US" dirty="0"/>
        </a:p>
      </dgm:t>
    </dgm:pt>
    <dgm:pt modelId="{BFA2821A-39D6-4D39-94C1-83C2DC80B8A5}" type="parTrans" cxnId="{35CCF533-78F9-4C44-B9FE-4BA74CF908BE}">
      <dgm:prSet/>
      <dgm:spPr/>
      <dgm:t>
        <a:bodyPr/>
        <a:lstStyle/>
        <a:p>
          <a:endParaRPr lang="en-US"/>
        </a:p>
      </dgm:t>
    </dgm:pt>
    <dgm:pt modelId="{B2FD3B6F-16EF-4544-AC85-1679DFDCDE59}" type="sibTrans" cxnId="{35CCF533-78F9-4C44-B9FE-4BA74CF908BE}">
      <dgm:prSet/>
      <dgm:spPr/>
      <dgm:t>
        <a:bodyPr/>
        <a:lstStyle/>
        <a:p>
          <a:endParaRPr lang="en-US"/>
        </a:p>
      </dgm:t>
    </dgm:pt>
    <dgm:pt modelId="{A2A259FB-3D62-4ED6-BE6F-37FA77C2FEFF}">
      <dgm:prSet phldrT="[Text]"/>
      <dgm:spPr/>
      <dgm:t>
        <a:bodyPr/>
        <a:lstStyle/>
        <a:p>
          <a:r>
            <a:rPr lang="en-US" dirty="0" smtClean="0"/>
            <a:t>Motor Encoder</a:t>
          </a:r>
          <a:endParaRPr lang="en-US" dirty="0"/>
        </a:p>
      </dgm:t>
    </dgm:pt>
    <dgm:pt modelId="{375F9914-49E6-4937-8006-618A51157F6A}" type="parTrans" cxnId="{02E5C504-183C-4CE6-BC21-3BA996A312EA}">
      <dgm:prSet/>
      <dgm:spPr/>
      <dgm:t>
        <a:bodyPr/>
        <a:lstStyle/>
        <a:p>
          <a:endParaRPr lang="en-US"/>
        </a:p>
      </dgm:t>
    </dgm:pt>
    <dgm:pt modelId="{875B990E-5A4B-4835-8FF5-2C0313C86B3B}" type="sibTrans" cxnId="{02E5C504-183C-4CE6-BC21-3BA996A312EA}">
      <dgm:prSet/>
      <dgm:spPr/>
      <dgm:t>
        <a:bodyPr/>
        <a:lstStyle/>
        <a:p>
          <a:endParaRPr lang="en-US"/>
        </a:p>
      </dgm:t>
    </dgm:pt>
    <dgm:pt modelId="{A8EA2697-3B83-4C36-89A9-93E35386E835}" type="pres">
      <dgm:prSet presAssocID="{FD625FAF-25EC-4E3C-88AF-35C26F77A6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6C6679-C99B-47F8-BA2E-5178B6B70F27}" type="pres">
      <dgm:prSet presAssocID="{34D60896-0C06-4777-AA1F-B15A98F35E0A}" presName="centerShape" presStyleLbl="node0" presStyleIdx="0" presStyleCnt="1"/>
      <dgm:spPr/>
      <dgm:t>
        <a:bodyPr/>
        <a:lstStyle/>
        <a:p>
          <a:endParaRPr lang="en-US"/>
        </a:p>
      </dgm:t>
    </dgm:pt>
    <dgm:pt modelId="{92FFF464-6917-43C0-BBEA-682411E1252D}" type="pres">
      <dgm:prSet presAssocID="{4F742588-13D3-43CE-8CD9-23173B0BD95A}" presName="parTrans" presStyleLbl="sibTrans2D1" presStyleIdx="0" presStyleCnt="5" custAng="10800000" custScaleX="187042"/>
      <dgm:spPr/>
      <dgm:t>
        <a:bodyPr/>
        <a:lstStyle/>
        <a:p>
          <a:endParaRPr lang="en-US"/>
        </a:p>
      </dgm:t>
    </dgm:pt>
    <dgm:pt modelId="{C54A7073-413C-4254-9440-18E6120097E5}" type="pres">
      <dgm:prSet presAssocID="{4F742588-13D3-43CE-8CD9-23173B0BD95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299D3A7-C3F0-4B88-8D13-23A173A69ED5}" type="pres">
      <dgm:prSet presAssocID="{E19FF7AD-A5A4-43AE-A9C3-445EEDB1F0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A3567-7A3D-4A45-9007-35A58235C1DD}" type="pres">
      <dgm:prSet presAssocID="{375F9914-49E6-4937-8006-618A51157F6A}" presName="parTrans" presStyleLbl="sibTrans2D1" presStyleIdx="1" presStyleCnt="5" custAng="10637601" custScaleX="174723"/>
      <dgm:spPr/>
      <dgm:t>
        <a:bodyPr/>
        <a:lstStyle/>
        <a:p>
          <a:endParaRPr lang="en-US"/>
        </a:p>
      </dgm:t>
    </dgm:pt>
    <dgm:pt modelId="{0807042F-C025-462C-8CB0-D29884ECEFEB}" type="pres">
      <dgm:prSet presAssocID="{375F9914-49E6-4937-8006-618A51157F6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E1D5C47-C1F8-4F58-B8BB-E523ED476DCA}" type="pres">
      <dgm:prSet presAssocID="{A2A259FB-3D62-4ED6-BE6F-37FA77C2FE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F6ADA-16ED-4605-A03A-E65D114D97AD}" type="pres">
      <dgm:prSet presAssocID="{F52FFF80-E576-43A4-865B-9DACA09699C3}" presName="parTrans" presStyleLbl="sibTrans2D1" presStyleIdx="2" presStyleCnt="5" custAng="21398881" custScaleX="174362"/>
      <dgm:spPr/>
      <dgm:t>
        <a:bodyPr/>
        <a:lstStyle/>
        <a:p>
          <a:endParaRPr lang="en-US"/>
        </a:p>
      </dgm:t>
    </dgm:pt>
    <dgm:pt modelId="{8638E121-69D2-4A17-AB57-2F4F29E47C1D}" type="pres">
      <dgm:prSet presAssocID="{F52FFF80-E576-43A4-865B-9DACA09699C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B524E89-435F-4143-8E66-38D4E5CB047A}" type="pres">
      <dgm:prSet presAssocID="{62D4981A-D653-40A4-B8F5-EEF6F56360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EC2B9-A9FB-4EB0-8191-38032E95D072}" type="pres">
      <dgm:prSet presAssocID="{E4FFF1DF-9FF4-41FD-BE59-C46323128051}" presName="parTrans" presStyleLbl="sibTrans2D1" presStyleIdx="3" presStyleCnt="5" custAng="10417570" custScaleX="174033"/>
      <dgm:spPr/>
      <dgm:t>
        <a:bodyPr/>
        <a:lstStyle/>
        <a:p>
          <a:endParaRPr lang="en-US"/>
        </a:p>
      </dgm:t>
    </dgm:pt>
    <dgm:pt modelId="{43DBFF0C-8FF3-482A-B643-888D047844C6}" type="pres">
      <dgm:prSet presAssocID="{E4FFF1DF-9FF4-41FD-BE59-C4632312805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2A076A0-B9B3-4C41-859B-4B53F891C800}" type="pres">
      <dgm:prSet presAssocID="{446E8FE9-5EC1-4995-B478-04FA25CA3B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60987-FC3E-4E78-84CB-99C0FA4B3A51}" type="pres">
      <dgm:prSet presAssocID="{BFA2821A-39D6-4D39-94C1-83C2DC80B8A5}" presName="parTrans" presStyleLbl="sibTrans2D1" presStyleIdx="4" presStyleCnt="5" custAng="10822879" custScaleX="169893"/>
      <dgm:spPr/>
      <dgm:t>
        <a:bodyPr/>
        <a:lstStyle/>
        <a:p>
          <a:endParaRPr lang="en-US"/>
        </a:p>
      </dgm:t>
    </dgm:pt>
    <dgm:pt modelId="{E3927359-1A2D-46AC-A955-87D45BB07E71}" type="pres">
      <dgm:prSet presAssocID="{BFA2821A-39D6-4D39-94C1-83C2DC80B8A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B5C1A04-D407-435E-9DEF-4FFCE8484366}" type="pres">
      <dgm:prSet presAssocID="{7FD8BE3D-1402-44F5-B12B-7F917BE5B9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80F8E2-A5F6-4871-81B1-15390844035D}" type="presOf" srcId="{446E8FE9-5EC1-4995-B478-04FA25CA3B6A}" destId="{F2A076A0-B9B3-4C41-859B-4B53F891C800}" srcOrd="0" destOrd="0" presId="urn:microsoft.com/office/officeart/2005/8/layout/radial5"/>
    <dgm:cxn modelId="{B938D006-BB43-4467-BD85-21203E60CCC9}" type="presOf" srcId="{375F9914-49E6-4937-8006-618A51157F6A}" destId="{0807042F-C025-462C-8CB0-D29884ECEFEB}" srcOrd="1" destOrd="0" presId="urn:microsoft.com/office/officeart/2005/8/layout/radial5"/>
    <dgm:cxn modelId="{76B76306-4A2B-4303-B5CB-ECD173C109C7}" type="presOf" srcId="{F52FFF80-E576-43A4-865B-9DACA09699C3}" destId="{8638E121-69D2-4A17-AB57-2F4F29E47C1D}" srcOrd="1" destOrd="0" presId="urn:microsoft.com/office/officeart/2005/8/layout/radial5"/>
    <dgm:cxn modelId="{01751B16-AD4C-44D9-8D07-7CACEE82CACC}" srcId="{34D60896-0C06-4777-AA1F-B15A98F35E0A}" destId="{62D4981A-D653-40A4-B8F5-EEF6F563606D}" srcOrd="2" destOrd="0" parTransId="{F52FFF80-E576-43A4-865B-9DACA09699C3}" sibTransId="{866DA055-9B87-46A8-B3E9-30A2A7AE9779}"/>
    <dgm:cxn modelId="{79B7139F-AF46-47CF-ACC2-C6966772AFB3}" type="presOf" srcId="{62D4981A-D653-40A4-B8F5-EEF6F563606D}" destId="{2B524E89-435F-4143-8E66-38D4E5CB047A}" srcOrd="0" destOrd="0" presId="urn:microsoft.com/office/officeart/2005/8/layout/radial5"/>
    <dgm:cxn modelId="{35CCF533-78F9-4C44-B9FE-4BA74CF908BE}" srcId="{34D60896-0C06-4777-AA1F-B15A98F35E0A}" destId="{7FD8BE3D-1402-44F5-B12B-7F917BE5B999}" srcOrd="4" destOrd="0" parTransId="{BFA2821A-39D6-4D39-94C1-83C2DC80B8A5}" sibTransId="{B2FD3B6F-16EF-4544-AC85-1679DFDCDE59}"/>
    <dgm:cxn modelId="{323861F2-125D-4C2A-B617-6A347B0BDD8F}" type="presOf" srcId="{4F742588-13D3-43CE-8CD9-23173B0BD95A}" destId="{C54A7073-413C-4254-9440-18E6120097E5}" srcOrd="1" destOrd="0" presId="urn:microsoft.com/office/officeart/2005/8/layout/radial5"/>
    <dgm:cxn modelId="{992BD858-511F-440E-9508-EB98F102D3BF}" type="presOf" srcId="{4F742588-13D3-43CE-8CD9-23173B0BD95A}" destId="{92FFF464-6917-43C0-BBEA-682411E1252D}" srcOrd="0" destOrd="0" presId="urn:microsoft.com/office/officeart/2005/8/layout/radial5"/>
    <dgm:cxn modelId="{113E2518-0E8F-4956-92E1-D2DAB46FB5BD}" type="presOf" srcId="{A2A259FB-3D62-4ED6-BE6F-37FA77C2FEFF}" destId="{1E1D5C47-C1F8-4F58-B8BB-E523ED476DCA}" srcOrd="0" destOrd="0" presId="urn:microsoft.com/office/officeart/2005/8/layout/radial5"/>
    <dgm:cxn modelId="{7EAD1AF0-BF46-4CD2-BB98-1B166960B56A}" type="presOf" srcId="{E4FFF1DF-9FF4-41FD-BE59-C46323128051}" destId="{43DBFF0C-8FF3-482A-B643-888D047844C6}" srcOrd="1" destOrd="0" presId="urn:microsoft.com/office/officeart/2005/8/layout/radial5"/>
    <dgm:cxn modelId="{6980F200-6C3A-459C-A3A1-1B7662C9D385}" type="presOf" srcId="{BFA2821A-39D6-4D39-94C1-83C2DC80B8A5}" destId="{E3927359-1A2D-46AC-A955-87D45BB07E71}" srcOrd="1" destOrd="0" presId="urn:microsoft.com/office/officeart/2005/8/layout/radial5"/>
    <dgm:cxn modelId="{02E5C504-183C-4CE6-BC21-3BA996A312EA}" srcId="{34D60896-0C06-4777-AA1F-B15A98F35E0A}" destId="{A2A259FB-3D62-4ED6-BE6F-37FA77C2FEFF}" srcOrd="1" destOrd="0" parTransId="{375F9914-49E6-4937-8006-618A51157F6A}" sibTransId="{875B990E-5A4B-4835-8FF5-2C0313C86B3B}"/>
    <dgm:cxn modelId="{FC716C92-C1C7-4034-B36B-3D3936807F3E}" type="presOf" srcId="{FD625FAF-25EC-4E3C-88AF-35C26F77A673}" destId="{A8EA2697-3B83-4C36-89A9-93E35386E835}" srcOrd="0" destOrd="0" presId="urn:microsoft.com/office/officeart/2005/8/layout/radial5"/>
    <dgm:cxn modelId="{3EEC5C9D-786D-4F8F-B695-C68FCEAA7315}" type="presOf" srcId="{34D60896-0C06-4777-AA1F-B15A98F35E0A}" destId="{D76C6679-C99B-47F8-BA2E-5178B6B70F27}" srcOrd="0" destOrd="0" presId="urn:microsoft.com/office/officeart/2005/8/layout/radial5"/>
    <dgm:cxn modelId="{C1A2E16D-DC11-45BC-A8D2-2D02A4D950C2}" srcId="{FD625FAF-25EC-4E3C-88AF-35C26F77A673}" destId="{34D60896-0C06-4777-AA1F-B15A98F35E0A}" srcOrd="0" destOrd="0" parTransId="{016DC69B-AD95-4522-A969-BAB02E667417}" sibTransId="{21528DE6-A6AF-438A-90F5-5DA2C813DE93}"/>
    <dgm:cxn modelId="{03C3DD9E-8CB7-4E9C-8868-364EC7BFD719}" type="presOf" srcId="{375F9914-49E6-4937-8006-618A51157F6A}" destId="{5C8A3567-7A3D-4A45-9007-35A58235C1DD}" srcOrd="0" destOrd="0" presId="urn:microsoft.com/office/officeart/2005/8/layout/radial5"/>
    <dgm:cxn modelId="{BC4B312B-BD0E-49C0-A06C-8EFEA3904550}" type="presOf" srcId="{BFA2821A-39D6-4D39-94C1-83C2DC80B8A5}" destId="{47860987-FC3E-4E78-84CB-99C0FA4B3A51}" srcOrd="0" destOrd="0" presId="urn:microsoft.com/office/officeart/2005/8/layout/radial5"/>
    <dgm:cxn modelId="{A986D822-315B-4F79-9485-E4811713C62B}" srcId="{34D60896-0C06-4777-AA1F-B15A98F35E0A}" destId="{446E8FE9-5EC1-4995-B478-04FA25CA3B6A}" srcOrd="3" destOrd="0" parTransId="{E4FFF1DF-9FF4-41FD-BE59-C46323128051}" sibTransId="{1312FEB4-3766-49DB-A6DA-DCECEFBE42B6}"/>
    <dgm:cxn modelId="{8444F9CC-174D-4CD8-92FF-8F5AA7900A45}" type="presOf" srcId="{E19FF7AD-A5A4-43AE-A9C3-445EEDB1F01C}" destId="{A299D3A7-C3F0-4B88-8D13-23A173A69ED5}" srcOrd="0" destOrd="0" presId="urn:microsoft.com/office/officeart/2005/8/layout/radial5"/>
    <dgm:cxn modelId="{739268F0-D4B9-403F-A337-E5BBED472FB7}" type="presOf" srcId="{E4FFF1DF-9FF4-41FD-BE59-C46323128051}" destId="{D14EC2B9-A9FB-4EB0-8191-38032E95D072}" srcOrd="0" destOrd="0" presId="urn:microsoft.com/office/officeart/2005/8/layout/radial5"/>
    <dgm:cxn modelId="{8E41863C-4CDA-499B-A3F2-C3B512D54013}" srcId="{34D60896-0C06-4777-AA1F-B15A98F35E0A}" destId="{E19FF7AD-A5A4-43AE-A9C3-445EEDB1F01C}" srcOrd="0" destOrd="0" parTransId="{4F742588-13D3-43CE-8CD9-23173B0BD95A}" sibTransId="{B9B8CD87-F84F-4554-A736-997C21528361}"/>
    <dgm:cxn modelId="{E7D76C6B-298B-41CF-9D70-93AE132E706E}" type="presOf" srcId="{7FD8BE3D-1402-44F5-B12B-7F917BE5B999}" destId="{EB5C1A04-D407-435E-9DEF-4FFCE8484366}" srcOrd="0" destOrd="0" presId="urn:microsoft.com/office/officeart/2005/8/layout/radial5"/>
    <dgm:cxn modelId="{E636C666-1245-4E10-9677-7C3D5686D2CB}" type="presOf" srcId="{F52FFF80-E576-43A4-865B-9DACA09699C3}" destId="{D12F6ADA-16ED-4605-A03A-E65D114D97AD}" srcOrd="0" destOrd="0" presId="urn:microsoft.com/office/officeart/2005/8/layout/radial5"/>
    <dgm:cxn modelId="{56CCE7EF-1E9E-45B5-8291-926F851EDB07}" type="presParOf" srcId="{A8EA2697-3B83-4C36-89A9-93E35386E835}" destId="{D76C6679-C99B-47F8-BA2E-5178B6B70F27}" srcOrd="0" destOrd="0" presId="urn:microsoft.com/office/officeart/2005/8/layout/radial5"/>
    <dgm:cxn modelId="{F5A880C3-B489-4FB3-81F1-C833881A929C}" type="presParOf" srcId="{A8EA2697-3B83-4C36-89A9-93E35386E835}" destId="{92FFF464-6917-43C0-BBEA-682411E1252D}" srcOrd="1" destOrd="0" presId="urn:microsoft.com/office/officeart/2005/8/layout/radial5"/>
    <dgm:cxn modelId="{86F130BA-E863-4C0B-9EF7-04E364B91CDD}" type="presParOf" srcId="{92FFF464-6917-43C0-BBEA-682411E1252D}" destId="{C54A7073-413C-4254-9440-18E6120097E5}" srcOrd="0" destOrd="0" presId="urn:microsoft.com/office/officeart/2005/8/layout/radial5"/>
    <dgm:cxn modelId="{5BB5E1B0-9E06-4868-972B-D60C3BFF8DC3}" type="presParOf" srcId="{A8EA2697-3B83-4C36-89A9-93E35386E835}" destId="{A299D3A7-C3F0-4B88-8D13-23A173A69ED5}" srcOrd="2" destOrd="0" presId="urn:microsoft.com/office/officeart/2005/8/layout/radial5"/>
    <dgm:cxn modelId="{2AE19945-B69C-4154-B422-678F4E7DF1E1}" type="presParOf" srcId="{A8EA2697-3B83-4C36-89A9-93E35386E835}" destId="{5C8A3567-7A3D-4A45-9007-35A58235C1DD}" srcOrd="3" destOrd="0" presId="urn:microsoft.com/office/officeart/2005/8/layout/radial5"/>
    <dgm:cxn modelId="{AF7BA615-8DF9-4D92-B708-691535D4A0F9}" type="presParOf" srcId="{5C8A3567-7A3D-4A45-9007-35A58235C1DD}" destId="{0807042F-C025-462C-8CB0-D29884ECEFEB}" srcOrd="0" destOrd="0" presId="urn:microsoft.com/office/officeart/2005/8/layout/radial5"/>
    <dgm:cxn modelId="{9D79E3F7-3F11-42CA-9256-E184492EE044}" type="presParOf" srcId="{A8EA2697-3B83-4C36-89A9-93E35386E835}" destId="{1E1D5C47-C1F8-4F58-B8BB-E523ED476DCA}" srcOrd="4" destOrd="0" presId="urn:microsoft.com/office/officeart/2005/8/layout/radial5"/>
    <dgm:cxn modelId="{9EA83A0F-9031-4F53-A8A6-4DF25526D578}" type="presParOf" srcId="{A8EA2697-3B83-4C36-89A9-93E35386E835}" destId="{D12F6ADA-16ED-4605-A03A-E65D114D97AD}" srcOrd="5" destOrd="0" presId="urn:microsoft.com/office/officeart/2005/8/layout/radial5"/>
    <dgm:cxn modelId="{9497CE52-A687-4829-8B56-E5C9B29AF2A7}" type="presParOf" srcId="{D12F6ADA-16ED-4605-A03A-E65D114D97AD}" destId="{8638E121-69D2-4A17-AB57-2F4F29E47C1D}" srcOrd="0" destOrd="0" presId="urn:microsoft.com/office/officeart/2005/8/layout/radial5"/>
    <dgm:cxn modelId="{B9BD9E6D-CBD5-4B18-8307-DF4719F7F6C8}" type="presParOf" srcId="{A8EA2697-3B83-4C36-89A9-93E35386E835}" destId="{2B524E89-435F-4143-8E66-38D4E5CB047A}" srcOrd="6" destOrd="0" presId="urn:microsoft.com/office/officeart/2005/8/layout/radial5"/>
    <dgm:cxn modelId="{67A1052F-CFF4-40BA-B4C7-39236C8432F3}" type="presParOf" srcId="{A8EA2697-3B83-4C36-89A9-93E35386E835}" destId="{D14EC2B9-A9FB-4EB0-8191-38032E95D072}" srcOrd="7" destOrd="0" presId="urn:microsoft.com/office/officeart/2005/8/layout/radial5"/>
    <dgm:cxn modelId="{E22DCA79-84F1-4B2E-A419-54D79568581E}" type="presParOf" srcId="{D14EC2B9-A9FB-4EB0-8191-38032E95D072}" destId="{43DBFF0C-8FF3-482A-B643-888D047844C6}" srcOrd="0" destOrd="0" presId="urn:microsoft.com/office/officeart/2005/8/layout/radial5"/>
    <dgm:cxn modelId="{11AF1787-D589-4B73-8413-93F7CE87C748}" type="presParOf" srcId="{A8EA2697-3B83-4C36-89A9-93E35386E835}" destId="{F2A076A0-B9B3-4C41-859B-4B53F891C800}" srcOrd="8" destOrd="0" presId="urn:microsoft.com/office/officeart/2005/8/layout/radial5"/>
    <dgm:cxn modelId="{B70D1E1A-FE0A-44BD-86AC-F4F0579DC9A8}" type="presParOf" srcId="{A8EA2697-3B83-4C36-89A9-93E35386E835}" destId="{47860987-FC3E-4E78-84CB-99C0FA4B3A51}" srcOrd="9" destOrd="0" presId="urn:microsoft.com/office/officeart/2005/8/layout/radial5"/>
    <dgm:cxn modelId="{FAE71965-9C2A-4DD9-996A-37A4FDA3FC3A}" type="presParOf" srcId="{47860987-FC3E-4E78-84CB-99C0FA4B3A51}" destId="{E3927359-1A2D-46AC-A955-87D45BB07E71}" srcOrd="0" destOrd="0" presId="urn:microsoft.com/office/officeart/2005/8/layout/radial5"/>
    <dgm:cxn modelId="{42922683-8956-4ABF-87AB-84100F725942}" type="presParOf" srcId="{A8EA2697-3B83-4C36-89A9-93E35386E835}" destId="{EB5C1A04-D407-435E-9DEF-4FFCE848436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C6679-C99B-47F8-BA2E-5178B6B70F27}">
      <dsp:nvSpPr>
        <dsp:cNvPr id="0" name=""/>
        <dsp:cNvSpPr/>
      </dsp:nvSpPr>
      <dsp:spPr>
        <a:xfrm>
          <a:off x="2801549" y="2506999"/>
          <a:ext cx="1788300" cy="1788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 Microcontroller</a:t>
          </a:r>
          <a:endParaRPr lang="en-US" sz="1500" kern="1200" dirty="0"/>
        </a:p>
      </dsp:txBody>
      <dsp:txXfrm>
        <a:off x="3063439" y="2768889"/>
        <a:ext cx="1264520" cy="1264520"/>
      </dsp:txXfrm>
    </dsp:sp>
    <dsp:sp modelId="{92FFF464-6917-43C0-BBEA-682411E1252D}">
      <dsp:nvSpPr>
        <dsp:cNvPr id="0" name=""/>
        <dsp:cNvSpPr/>
      </dsp:nvSpPr>
      <dsp:spPr>
        <a:xfrm rot="5400000">
          <a:off x="3342310" y="1857199"/>
          <a:ext cx="706779" cy="608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433514" y="1887600"/>
        <a:ext cx="524372" cy="364814"/>
      </dsp:txXfrm>
    </dsp:sp>
    <dsp:sp modelId="{A299D3A7-C3F0-4B88-8D13-23A173A69ED5}">
      <dsp:nvSpPr>
        <dsp:cNvPr id="0" name=""/>
        <dsp:cNvSpPr/>
      </dsp:nvSpPr>
      <dsp:spPr>
        <a:xfrm>
          <a:off x="2801549" y="5732"/>
          <a:ext cx="1788300" cy="1788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GPS</a:t>
          </a:r>
          <a:endParaRPr lang="en-US" sz="1500" kern="1200" dirty="0"/>
        </a:p>
      </dsp:txBody>
      <dsp:txXfrm>
        <a:off x="3063439" y="267622"/>
        <a:ext cx="1264520" cy="1264520"/>
      </dsp:txXfrm>
    </dsp:sp>
    <dsp:sp modelId="{5C8A3567-7A3D-4A45-9007-35A58235C1DD}">
      <dsp:nvSpPr>
        <dsp:cNvPr id="0" name=""/>
        <dsp:cNvSpPr/>
      </dsp:nvSpPr>
      <dsp:spPr>
        <a:xfrm rot="9557601">
          <a:off x="4544837" y="2713976"/>
          <a:ext cx="660229" cy="608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21353" y="2803332"/>
        <a:ext cx="477822" cy="364814"/>
      </dsp:txXfrm>
    </dsp:sp>
    <dsp:sp modelId="{1E1D5C47-C1F8-4F58-B8BB-E523ED476DCA}">
      <dsp:nvSpPr>
        <dsp:cNvPr id="0" name=""/>
        <dsp:cNvSpPr/>
      </dsp:nvSpPr>
      <dsp:spPr>
        <a:xfrm>
          <a:off x="5180396" y="1734065"/>
          <a:ext cx="1788300" cy="1788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Motor Encoder</a:t>
          </a:r>
          <a:endParaRPr lang="en-US" sz="1500" kern="1200" dirty="0"/>
        </a:p>
      </dsp:txBody>
      <dsp:txXfrm>
        <a:off x="5442286" y="1995955"/>
        <a:ext cx="1264520" cy="1264520"/>
      </dsp:txXfrm>
    </dsp:sp>
    <dsp:sp modelId="{D12F6ADA-16ED-4605-A03A-E65D114D97AD}">
      <dsp:nvSpPr>
        <dsp:cNvPr id="0" name=""/>
        <dsp:cNvSpPr/>
      </dsp:nvSpPr>
      <dsp:spPr>
        <a:xfrm rot="3038881">
          <a:off x="4095084" y="4100270"/>
          <a:ext cx="658865" cy="608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128457" y="4151350"/>
        <a:ext cx="476458" cy="364814"/>
      </dsp:txXfrm>
    </dsp:sp>
    <dsp:sp modelId="{2B524E89-435F-4143-8E66-38D4E5CB047A}">
      <dsp:nvSpPr>
        <dsp:cNvPr id="0" name=""/>
        <dsp:cNvSpPr/>
      </dsp:nvSpPr>
      <dsp:spPr>
        <a:xfrm>
          <a:off x="4271757" y="4530566"/>
          <a:ext cx="1788300" cy="1788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LCD</a:t>
          </a:r>
          <a:endParaRPr lang="en-US" sz="1500" kern="1200" dirty="0"/>
        </a:p>
      </dsp:txBody>
      <dsp:txXfrm>
        <a:off x="4533647" y="4792456"/>
        <a:ext cx="1264520" cy="1264520"/>
      </dsp:txXfrm>
    </dsp:sp>
    <dsp:sp modelId="{D14EC2B9-A9FB-4EB0-8191-38032E95D072}">
      <dsp:nvSpPr>
        <dsp:cNvPr id="0" name=""/>
        <dsp:cNvSpPr/>
      </dsp:nvSpPr>
      <dsp:spPr>
        <a:xfrm rot="17977570">
          <a:off x="2638070" y="4100270"/>
          <a:ext cx="657622" cy="608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84188" y="4301154"/>
        <a:ext cx="475215" cy="364814"/>
      </dsp:txXfrm>
    </dsp:sp>
    <dsp:sp modelId="{F2A076A0-B9B3-4C41-859B-4B53F891C800}">
      <dsp:nvSpPr>
        <dsp:cNvPr id="0" name=""/>
        <dsp:cNvSpPr/>
      </dsp:nvSpPr>
      <dsp:spPr>
        <a:xfrm>
          <a:off x="1331342" y="4530566"/>
          <a:ext cx="1788300" cy="1788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Accelerometer</a:t>
          </a:r>
          <a:endParaRPr lang="en-US" sz="1500" kern="1200" dirty="0"/>
        </a:p>
      </dsp:txBody>
      <dsp:txXfrm>
        <a:off x="1593232" y="4792456"/>
        <a:ext cx="1264520" cy="1264520"/>
      </dsp:txXfrm>
    </dsp:sp>
    <dsp:sp modelId="{47860987-FC3E-4E78-84CB-99C0FA4B3A51}">
      <dsp:nvSpPr>
        <dsp:cNvPr id="0" name=""/>
        <dsp:cNvSpPr/>
      </dsp:nvSpPr>
      <dsp:spPr>
        <a:xfrm rot="1102879">
          <a:off x="2195458" y="2713976"/>
          <a:ext cx="641978" cy="608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200111" y="2806820"/>
        <a:ext cx="459571" cy="364814"/>
      </dsp:txXfrm>
    </dsp:sp>
    <dsp:sp modelId="{EB5C1A04-D407-435E-9DEF-4FFCE8484366}">
      <dsp:nvSpPr>
        <dsp:cNvPr id="0" name=""/>
        <dsp:cNvSpPr/>
      </dsp:nvSpPr>
      <dsp:spPr>
        <a:xfrm>
          <a:off x="422703" y="1734065"/>
          <a:ext cx="1788300" cy="1788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Battery Sensor</a:t>
          </a:r>
          <a:endParaRPr lang="en-US" sz="1500" kern="1200" dirty="0"/>
        </a:p>
      </dsp:txBody>
      <dsp:txXfrm>
        <a:off x="684593" y="1995955"/>
        <a:ext cx="1264520" cy="1264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D0DB-D530-4892-801F-5B33FD27D08E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F658-9F0E-4F65-AE34-90C27600AC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191000"/>
            <a:ext cx="5486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GROUP 13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OSCAR CEDENO</a:t>
            </a:r>
            <a:b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CESAR ROMERO</a:t>
            </a:r>
            <a:b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3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CAMILO ROMERO</a:t>
            </a:r>
            <a:endParaRPr lang="en-US" sz="3100" dirty="0"/>
          </a:p>
        </p:txBody>
      </p:sp>
      <p:sp>
        <p:nvSpPr>
          <p:cNvPr id="3" name="Rectangle 2"/>
          <p:cNvSpPr/>
          <p:nvPr/>
        </p:nvSpPr>
        <p:spPr>
          <a:xfrm>
            <a:off x="2438400" y="365204"/>
            <a:ext cx="457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E-SKATE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http://us.cdn4.123rf.com/168nwm/dny3d/dny3d1011/dny3d101100480/8187650-3d-man-with-skateboard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95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R</a:t>
            </a:r>
            <a:r>
              <a:rPr lang="en-US" dirty="0" smtClean="0"/>
              <a:t>F LINK TRANSMITTER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WRL-08945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5715000" cy="4572000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2800" dirty="0">
                <a:solidFill>
                  <a:schemeClr val="tx1"/>
                </a:solidFill>
              </a:rPr>
              <a:t>315  MHz Transmitter </a:t>
            </a:r>
            <a:r>
              <a:rPr lang="en-US" sz="12800" dirty="0" smtClean="0">
                <a:solidFill>
                  <a:schemeClr val="tx1"/>
                </a:solidFill>
              </a:rPr>
              <a:t>Frequency</a:t>
            </a:r>
            <a:endParaRPr lang="en-US" sz="12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800" dirty="0">
                <a:solidFill>
                  <a:schemeClr val="tx1"/>
                </a:solidFill>
              </a:rPr>
              <a:t>500 F</a:t>
            </a:r>
            <a:r>
              <a:rPr lang="en-US" sz="12800" dirty="0" smtClean="0">
                <a:solidFill>
                  <a:schemeClr val="tx1"/>
                </a:solidFill>
              </a:rPr>
              <a:t>eet Range</a:t>
            </a:r>
            <a:endParaRPr lang="en-US" sz="12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800" dirty="0">
                <a:solidFill>
                  <a:schemeClr val="tx1"/>
                </a:solidFill>
              </a:rPr>
              <a:t>2400 or 4800bps </a:t>
            </a:r>
            <a:r>
              <a:rPr lang="en-US" sz="12800" dirty="0" smtClean="0">
                <a:solidFill>
                  <a:schemeClr val="tx1"/>
                </a:solidFill>
              </a:rPr>
              <a:t>Transfer </a:t>
            </a:r>
            <a:r>
              <a:rPr lang="en-US" sz="12800" dirty="0">
                <a:solidFill>
                  <a:schemeClr val="tx1"/>
                </a:solidFill>
              </a:rPr>
              <a:t>R</a:t>
            </a:r>
            <a:r>
              <a:rPr lang="en-US" sz="12800" dirty="0" smtClean="0">
                <a:solidFill>
                  <a:schemeClr val="tx1"/>
                </a:solidFill>
              </a:rPr>
              <a:t>ate</a:t>
            </a:r>
            <a:endParaRPr lang="en-US" sz="128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tx1"/>
                </a:solidFill>
              </a:rPr>
              <a:t>Operational voltage 1.5-12 V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tx1"/>
                </a:solidFill>
              </a:rPr>
              <a:t>Operational </a:t>
            </a:r>
            <a:r>
              <a:rPr lang="en-US" sz="12800" dirty="0">
                <a:solidFill>
                  <a:schemeClr val="tx1"/>
                </a:solidFill>
              </a:rPr>
              <a:t>T</a:t>
            </a:r>
            <a:r>
              <a:rPr lang="en-US" sz="12800" dirty="0" smtClean="0">
                <a:solidFill>
                  <a:schemeClr val="tx1"/>
                </a:solidFill>
              </a:rPr>
              <a:t>emperature of      -20 to 85 C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2800" dirty="0" smtClean="0">
                <a:solidFill>
                  <a:schemeClr val="tx1"/>
                </a:solidFill>
              </a:rPr>
              <a:t>Price: $ 1.95</a:t>
            </a:r>
            <a:endParaRPr lang="en-US" sz="1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226" y="2209800"/>
            <a:ext cx="36387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RF LINK RECEIVER</a:t>
            </a:r>
            <a:br>
              <a:rPr lang="en-US" dirty="0" smtClean="0"/>
            </a:br>
            <a:r>
              <a:rPr lang="en-US" b="1" dirty="0" smtClean="0"/>
              <a:t>WRL-10533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816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Frequency </a:t>
            </a:r>
            <a:r>
              <a:rPr lang="en-US" dirty="0"/>
              <a:t>Range: 315MHz </a:t>
            </a:r>
          </a:p>
          <a:p>
            <a:r>
              <a:rPr lang="en-US" dirty="0" smtClean="0"/>
              <a:t>Modulate </a:t>
            </a:r>
            <a:r>
              <a:rPr lang="en-US" dirty="0"/>
              <a:t>Mode: ASK </a:t>
            </a:r>
            <a:r>
              <a:rPr lang="en-US" dirty="0" smtClean="0"/>
              <a:t>(Amplitude Shift Keying)</a:t>
            </a:r>
            <a:endParaRPr lang="en-US" dirty="0"/>
          </a:p>
          <a:p>
            <a:r>
              <a:rPr lang="en-US" dirty="0" smtClean="0"/>
              <a:t>Date </a:t>
            </a:r>
            <a:r>
              <a:rPr lang="en-US" dirty="0"/>
              <a:t>Rate: 4800 bps </a:t>
            </a:r>
          </a:p>
          <a:p>
            <a:r>
              <a:rPr lang="en-US" dirty="0" smtClean="0"/>
              <a:t>Supply </a:t>
            </a:r>
            <a:r>
              <a:rPr lang="en-US" dirty="0"/>
              <a:t>Voltage: </a:t>
            </a:r>
            <a:r>
              <a:rPr lang="en-US" dirty="0" smtClean="0"/>
              <a:t>5V</a:t>
            </a:r>
          </a:p>
          <a:p>
            <a:r>
              <a:rPr lang="en-US" dirty="0" smtClean="0"/>
              <a:t>Price: $ 4.95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00"/>
            <a:ext cx="2657475" cy="319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HANDS ON REMOTE CONTROL</a:t>
            </a:r>
            <a:endParaRPr lang="en-US" dirty="0"/>
          </a:p>
        </p:txBody>
      </p:sp>
      <p:pic>
        <p:nvPicPr>
          <p:cNvPr id="4098" name="Picture 2" descr="C:\Users\Lulo\Desktop\CDR\IMG_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70386" y="2330215"/>
            <a:ext cx="3962400" cy="295957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3657600" y="4648200"/>
            <a:ext cx="14478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38600" y="2743200"/>
            <a:ext cx="685800" cy="5334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38600" y="1981200"/>
            <a:ext cx="533400" cy="4572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00600" y="2057400"/>
            <a:ext cx="762000" cy="9144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5638800" y="2286000"/>
            <a:ext cx="838200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0" y="1981200"/>
            <a:ext cx="838200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636082">
            <a:off x="4821351" y="3242487"/>
            <a:ext cx="1018659" cy="29682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667000" y="4800600"/>
            <a:ext cx="838200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219200" y="4724400"/>
            <a:ext cx="13716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9V BATTERY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447800" y="1828800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ON/OFF SWITCH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553200" y="2057400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SWITCH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867400" y="3124200"/>
            <a:ext cx="1600200" cy="762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ATMEGA 328 + </a:t>
            </a:r>
            <a:r>
              <a:rPr lang="en-US" sz="1400" dirty="0" smtClean="0"/>
              <a:t>TRANSMITTER </a:t>
            </a:r>
            <a:r>
              <a:rPr lang="en-US" sz="1400" dirty="0" smtClean="0"/>
              <a:t>+ POTENTIOMETER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TRANSMITTER TO ATMEGA 328P</a:t>
            </a:r>
            <a:endParaRPr lang="en-US" dirty="0"/>
          </a:p>
        </p:txBody>
      </p:sp>
      <p:pic>
        <p:nvPicPr>
          <p:cNvPr id="9" name="Picture 3" descr="C:\Users\Lulo\Desktop\CDR\IMG_0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466" y="2286000"/>
            <a:ext cx="3774734" cy="2819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39814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RECEIVER TO </a:t>
            </a:r>
            <a:br>
              <a:rPr lang="en-US" dirty="0" smtClean="0"/>
            </a:br>
            <a:r>
              <a:rPr lang="en-US" dirty="0" smtClean="0"/>
              <a:t>ATMEGA 328P</a:t>
            </a:r>
            <a:endParaRPr lang="en-US" dirty="0"/>
          </a:p>
        </p:txBody>
      </p:sp>
      <p:pic>
        <p:nvPicPr>
          <p:cNvPr id="2050" name="Picture 2" descr="C:\Users\Lulo\Desktop\CDR\IMG_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3810000" cy="284574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33600"/>
            <a:ext cx="46767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3505200"/>
            <a:ext cx="1435275" cy="5442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ACCELEROMETER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4191000" y="3429000"/>
            <a:ext cx="832981" cy="16328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ATmega</a:t>
            </a:r>
            <a:r>
              <a:rPr lang="en-US" dirty="0" smtClean="0"/>
              <a:t> 328P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86000" y="2133600"/>
            <a:ext cx="4343400" cy="3200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14600" y="4495800"/>
            <a:ext cx="1130474" cy="5442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MOTOR ENCODER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5410200" y="3505200"/>
            <a:ext cx="1130474" cy="54428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410200" y="4419600"/>
            <a:ext cx="1130474" cy="544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LCD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3810000" y="35814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3733800" y="45720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5029200" y="35052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29200" y="44958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14800" y="2209800"/>
            <a:ext cx="10668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 SENSOR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4419600" y="29718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GPS Module</a:t>
            </a:r>
            <a:endParaRPr lang="en-US" dirty="0"/>
          </a:p>
        </p:txBody>
      </p:sp>
      <p:pic>
        <p:nvPicPr>
          <p:cNvPr id="45058" name="Picture 2" descr="C:\Users\Oscar Cedeno\Downloads\fotos\photo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905000"/>
            <a:ext cx="561109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EM-406a Module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0" y="1600200"/>
            <a:ext cx="1676400" cy="639762"/>
          </a:xfrm>
        </p:spPr>
        <p:txBody>
          <a:bodyPr/>
          <a:lstStyle/>
          <a:p>
            <a:r>
              <a:rPr lang="en-US" dirty="0" smtClean="0"/>
              <a:t>Pin Layout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6705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20-Channel Receiver</a:t>
            </a:r>
          </a:p>
          <a:p>
            <a:r>
              <a:rPr lang="en-US" dirty="0" smtClean="0"/>
              <a:t>10m Positional Accuracy / 5m with WAAS</a:t>
            </a:r>
          </a:p>
          <a:p>
            <a:r>
              <a:rPr lang="en-US" dirty="0" smtClean="0"/>
              <a:t>Hot Start : 1s</a:t>
            </a:r>
          </a:p>
          <a:p>
            <a:r>
              <a:rPr lang="en-US" dirty="0" smtClean="0"/>
              <a:t>Warm Start : 38s</a:t>
            </a:r>
          </a:p>
          <a:p>
            <a:r>
              <a:rPr lang="en-US" dirty="0" smtClean="0"/>
              <a:t>Cold Start : 42s</a:t>
            </a:r>
          </a:p>
          <a:p>
            <a:r>
              <a:rPr lang="en-US" dirty="0" smtClean="0"/>
              <a:t>70mA at 4.5-6.5V</a:t>
            </a:r>
          </a:p>
          <a:p>
            <a:r>
              <a:rPr lang="en-US" dirty="0" smtClean="0"/>
              <a:t>Outputs NMEA 0183 and </a:t>
            </a:r>
            <a:r>
              <a:rPr lang="en-US" dirty="0" err="1" smtClean="0"/>
              <a:t>SiRF</a:t>
            </a:r>
            <a:r>
              <a:rPr lang="en-US" dirty="0" smtClean="0"/>
              <a:t> binary protocol</a:t>
            </a:r>
          </a:p>
          <a:p>
            <a:pPr lvl="0"/>
            <a:r>
              <a:rPr lang="en-US" dirty="0" smtClean="0"/>
              <a:t>Small foot print : 30mm x 30mm x 10.5mm</a:t>
            </a:r>
          </a:p>
          <a:p>
            <a:pPr lvl="0"/>
            <a:r>
              <a:rPr lang="en-US" dirty="0" smtClean="0"/>
              <a:t> Built-in LED status indicator</a:t>
            </a:r>
          </a:p>
          <a:p>
            <a:r>
              <a:rPr lang="en-US" dirty="0" smtClean="0"/>
              <a:t> 6-pin interface cable included</a:t>
            </a:r>
          </a:p>
          <a:p>
            <a:r>
              <a:rPr lang="en-US" dirty="0" smtClean="0"/>
              <a:t>Price : $40.00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2225" y="2438400"/>
            <a:ext cx="4041775" cy="12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NMEA 0183 Protocol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Protocol Descriptions: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6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3"/>
                <a:gridCol w="2020093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Message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Description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GGA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Time, Position, Fix Type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GSA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GPS receiver operating mode, Satellite used in position solution. DOP values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GSV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The number of GPS satellites in view, satellite ID number, Elevation Azimuth, SNR values.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RMC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Time, Date, Position, Course, Speed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$GPGSV,3,1,12,20,00,000,,10,00,000,,25,00,000,,27,00,000,*79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$GP which start the message all the time</a:t>
            </a:r>
          </a:p>
          <a:p>
            <a:r>
              <a:rPr lang="en-US" dirty="0" smtClean="0"/>
              <a:t>Next would be the message which in this case is the GSV, which is described in Table</a:t>
            </a:r>
          </a:p>
          <a:p>
            <a:r>
              <a:rPr lang="en-US" dirty="0" smtClean="0"/>
              <a:t>Each data element is separated by a comma, and the data elements are terminated by the * character</a:t>
            </a:r>
          </a:p>
          <a:p>
            <a:r>
              <a:rPr lang="en-US" dirty="0" smtClean="0"/>
              <a:t> There is a 8-bit XOR of each character between $ and * to form the checksum</a:t>
            </a:r>
          </a:p>
          <a:p>
            <a:r>
              <a:rPr lang="en-US" dirty="0" smtClean="0"/>
              <a:t> Finally the last two characters are hexadecimal representation of the calculated checksum.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242" t="8161" r="8276" b="4483"/>
          <a:stretch/>
        </p:blipFill>
        <p:spPr bwMode="auto">
          <a:xfrm>
            <a:off x="1828800" y="1783080"/>
            <a:ext cx="5647703" cy="413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1" y="381000"/>
            <a:ext cx="7391400" cy="838200"/>
          </a:xfrm>
        </p:spPr>
        <p:txBody>
          <a:bodyPr>
            <a:noAutofit/>
          </a:bodyPr>
          <a:lstStyle/>
          <a:p>
            <a:r>
              <a:rPr lang="en-US" sz="4400" b="0" dirty="0" smtClean="0"/>
              <a:t>GPS Schematic for the </a:t>
            </a:r>
            <a:r>
              <a:rPr lang="en-US" sz="4400" b="0" dirty="0" err="1" smtClean="0"/>
              <a:t>Arduino</a:t>
            </a:r>
            <a:endParaRPr lang="en-US" sz="4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skateboard with simple user feedback</a:t>
            </a:r>
          </a:p>
          <a:p>
            <a:r>
              <a:rPr lang="en-US" dirty="0" smtClean="0"/>
              <a:t>Create a fast transportation method inside a college campus</a:t>
            </a:r>
          </a:p>
          <a:p>
            <a:r>
              <a:rPr lang="en-US" dirty="0" smtClean="0"/>
              <a:t>User will control the E-Skate by a wireless controller </a:t>
            </a:r>
          </a:p>
          <a:p>
            <a:r>
              <a:rPr lang="en-US" dirty="0" smtClean="0"/>
              <a:t>Portable and easy to charge</a:t>
            </a:r>
          </a:p>
          <a:p>
            <a:r>
              <a:rPr lang="en-US" dirty="0" smtClean="0"/>
              <a:t>Low cost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684" y="4267200"/>
            <a:ext cx="5486400" cy="566738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+mn-lt"/>
                <a:ea typeface="+mn-ea"/>
                <a:cs typeface="+mn-cs"/>
              </a:rPr>
              <a:t>Serial  Monitor of the </a:t>
            </a:r>
            <a:r>
              <a:rPr lang="en-US" sz="2400" b="0" dirty="0" err="1">
                <a:latin typeface="+mn-lt"/>
                <a:ea typeface="+mn-ea"/>
                <a:cs typeface="+mn-cs"/>
              </a:rPr>
              <a:t>Arduino</a:t>
            </a:r>
            <a:r>
              <a:rPr lang="en-US" sz="2400" b="0" dirty="0">
                <a:latin typeface="+mn-lt"/>
                <a:ea typeface="+mn-ea"/>
                <a:cs typeface="+mn-cs"/>
              </a:rPr>
              <a:t> </a:t>
            </a:r>
            <a:r>
              <a:rPr lang="en-US" sz="2800" b="0" dirty="0" smtClean="0"/>
              <a:t>	</a:t>
            </a:r>
            <a:endParaRPr lang="en-US" sz="2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800600"/>
            <a:ext cx="7397416" cy="1828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</a:rPr>
              <a:t>EM-406a is sending data to the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arduino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development board and it is displayed on the computer screen.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63616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51" y="5486400"/>
            <a:ext cx="8534400" cy="8048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GPS is connected hardware to the </a:t>
            </a:r>
            <a:r>
              <a:rPr lang="en-US" sz="2400" dirty="0" err="1" smtClean="0"/>
              <a:t>arduino</a:t>
            </a:r>
            <a:r>
              <a:rPr lang="en-US" sz="2400" dirty="0" smtClean="0"/>
              <a:t> board and it send data to the computer.</a:t>
            </a:r>
            <a:endParaRPr lang="en-US" sz="2400" dirty="0"/>
          </a:p>
        </p:txBody>
      </p:sp>
      <p:pic>
        <p:nvPicPr>
          <p:cNvPr id="44034" name="Picture 2" descr="C:\Users\Oscar Cedeno\Downloads\fotos\photo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6028302" cy="450262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9080" y="119062"/>
            <a:ext cx="6886769" cy="719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GPS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noProof="0" dirty="0" smtClean="0">
                <a:latin typeface="+mj-lt"/>
                <a:ea typeface="+mj-ea"/>
                <a:cs typeface="+mj-cs"/>
              </a:rPr>
              <a:t>And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Arduino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LCD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lIns="64291" tIns="32146" rIns="64291" bIns="32146"/>
          <a:lstStyle/>
          <a:p>
            <a:r>
              <a:rPr lang="en-US" dirty="0"/>
              <a:t>Data Display Microcontroller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 lIns="64291" tIns="32146" rIns="64291" bIns="32146"/>
          <a:lstStyle/>
          <a:p>
            <a:r>
              <a:rPr lang="en-US" dirty="0"/>
              <a:t>Microcontroller will display data to </a:t>
            </a:r>
            <a:r>
              <a:rPr lang="en-US" dirty="0" smtClean="0"/>
              <a:t>LCD</a:t>
            </a:r>
          </a:p>
          <a:p>
            <a:endParaRPr lang="en-US" dirty="0"/>
          </a:p>
          <a:p>
            <a:r>
              <a:rPr lang="en-US" dirty="0" smtClean="0"/>
              <a:t>Will </a:t>
            </a:r>
            <a:r>
              <a:rPr lang="en-US" dirty="0"/>
              <a:t>take input from sensors and </a:t>
            </a:r>
            <a:r>
              <a:rPr lang="en-US" dirty="0" smtClean="0"/>
              <a:t>GPS</a:t>
            </a:r>
          </a:p>
          <a:p>
            <a:pPr lvl="1"/>
            <a:r>
              <a:rPr lang="en-US" dirty="0" smtClean="0"/>
              <a:t>Sensors include Accelerometer, Motor Encoder and a Battery Sensor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Separate unit from microcontroller which controls </a:t>
            </a:r>
            <a:r>
              <a:rPr lang="en-US" dirty="0" smtClean="0"/>
              <a:t>motor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611674180"/>
              </p:ext>
            </p:extLst>
          </p:nvPr>
        </p:nvGraphicFramePr>
        <p:xfrm>
          <a:off x="1371600" y="152400"/>
          <a:ext cx="7391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Programming through Arduino which is similar C++</a:t>
            </a:r>
          </a:p>
          <a:p>
            <a:endParaRPr lang="en-US" dirty="0" smtClean="0"/>
          </a:p>
          <a:p>
            <a:r>
              <a:rPr lang="en-US" dirty="0" smtClean="0"/>
              <a:t>Use libraries </a:t>
            </a:r>
            <a:r>
              <a:rPr lang="en-US" dirty="0" err="1" smtClean="0"/>
              <a:t>Wire.h</a:t>
            </a:r>
            <a:r>
              <a:rPr lang="en-US" dirty="0" smtClean="0"/>
              <a:t>, </a:t>
            </a:r>
            <a:r>
              <a:rPr lang="en-US" dirty="0" err="1" smtClean="0"/>
              <a:t>inttypes.h</a:t>
            </a:r>
            <a:r>
              <a:rPr lang="en-US" dirty="0" smtClean="0"/>
              <a:t>, LCDi2cNHD.h, </a:t>
            </a:r>
            <a:r>
              <a:rPr lang="en-US" dirty="0" err="1" smtClean="0"/>
              <a:t>TinyGPS.h</a:t>
            </a:r>
            <a:r>
              <a:rPr lang="en-US" dirty="0" smtClean="0"/>
              <a:t>, </a:t>
            </a:r>
            <a:r>
              <a:rPr lang="en-US" dirty="0" err="1" smtClean="0"/>
              <a:t>NewSoftSerial.h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these create a new LCD instance, GPS instance, and a Serial Connection Instance</a:t>
            </a:r>
          </a:p>
          <a:p>
            <a:endParaRPr lang="en-US" dirty="0" smtClean="0"/>
          </a:p>
          <a:p>
            <a:r>
              <a:rPr lang="en-US" dirty="0" smtClean="0"/>
              <a:t>Able to call functions to get data from GPS and to print to LCD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Microcontroller Flowchart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1447800"/>
            <a:ext cx="2209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Setup Variables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676400" y="26670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GPS, Sensors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200" y="52578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Devices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62600" y="14478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from Sensors and GPS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676400" y="396240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 Welcome</a:t>
            </a:r>
          </a:p>
          <a:p>
            <a:pPr algn="ctr"/>
            <a:r>
              <a:rPr lang="en-US" dirty="0" smtClean="0"/>
              <a:t> to LCD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15000" y="29718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Calculation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715000" y="44196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 data to LCD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638800" y="5867400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back to read Sensor and GPS</a:t>
            </a:r>
            <a:endParaRPr lang="en-US" dirty="0"/>
          </a:p>
        </p:txBody>
      </p:sp>
      <p:sp>
        <p:nvSpPr>
          <p:cNvPr id="14" name="Curved Left Arrow 13"/>
          <p:cNvSpPr/>
          <p:nvPr/>
        </p:nvSpPr>
        <p:spPr>
          <a:xfrm flipV="1">
            <a:off x="7848600" y="1752600"/>
            <a:ext cx="609600" cy="449580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590800" y="2133600"/>
            <a:ext cx="228600" cy="4572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667000" y="3352800"/>
            <a:ext cx="2286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667000" y="4648200"/>
            <a:ext cx="228600" cy="533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705600" y="2133600"/>
            <a:ext cx="228600" cy="762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781800" y="3581400"/>
            <a:ext cx="228600" cy="762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781800" y="5029200"/>
            <a:ext cx="228600" cy="7620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86200" y="5486400"/>
            <a:ext cx="762000" cy="152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572000" y="1752600"/>
            <a:ext cx="152400" cy="3886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572000" y="1676400"/>
            <a:ext cx="902208" cy="256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</a:t>
            </a:r>
            <a:r>
              <a:rPr lang="en-US" dirty="0" smtClean="0"/>
              <a:t>UML for Data Microcontroller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36618"/>
            <a:ext cx="1828800" cy="314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286000" cy="475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562526" cy="275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19726" y="3352800"/>
            <a:ext cx="790274" cy="255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638800" y="3352800"/>
            <a:ext cx="685800" cy="2556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LCD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10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057400"/>
                <a:gridCol w="22860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Lumex</a:t>
                      </a:r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LCM-S01604DSF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Newhaven 0420D3ZFLGBW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Matrix Orbital LK204-25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Display</a:t>
                      </a:r>
                      <a:r>
                        <a:rPr lang="en-US" baseline="0" dirty="0" smtClean="0"/>
                        <a:t> 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16 x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x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 x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Parallel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C, RS232, and SPI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C, RS232, and TTL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LCD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Transflective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Transflective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Transmissive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Outline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8.7 cm x 6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x 1.27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 cm x 6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x 1.35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x 6</a:t>
                      </a:r>
                      <a:r>
                        <a:rPr kumimoji="0" lang="en-US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x 2.75 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$29.73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$24.90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$69.75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media.digikey.com/photos/Lumex%20Photos/LCM-S01604DSF.jpg"/>
          <p:cNvPicPr>
            <a:picLocks noChangeAspect="1" noChangeArrowheads="1"/>
          </p:cNvPicPr>
          <p:nvPr/>
        </p:nvPicPr>
        <p:blipFill>
          <a:blip r:embed="rId2" cstate="print"/>
          <a:srcRect l="1250" t="16250" r="1250" b="16250"/>
          <a:stretch>
            <a:fillRect/>
          </a:stretch>
        </p:blipFill>
        <p:spPr bwMode="auto">
          <a:xfrm>
            <a:off x="1752600" y="4800600"/>
            <a:ext cx="2057400" cy="1424354"/>
          </a:xfrm>
          <a:prstGeom prst="rect">
            <a:avLst/>
          </a:prstGeom>
          <a:noFill/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30" name="Picture 6" descr="H:\LCD.jpg"/>
          <p:cNvPicPr>
            <a:picLocks noChangeAspect="1" noChangeArrowheads="1"/>
          </p:cNvPicPr>
          <p:nvPr/>
        </p:nvPicPr>
        <p:blipFill>
          <a:blip r:embed="rId3" cstate="print"/>
          <a:srcRect l="20833" t="13866" r="10833" b="18035"/>
          <a:stretch>
            <a:fillRect/>
          </a:stretch>
        </p:blipFill>
        <p:spPr bwMode="auto">
          <a:xfrm>
            <a:off x="4191000" y="4800600"/>
            <a:ext cx="2362200" cy="1411559"/>
          </a:xfrm>
          <a:prstGeom prst="rect">
            <a:avLst/>
          </a:prstGeom>
          <a:noFill/>
          <a:effectLst>
            <a:outerShdw blurRad="50800" dist="50800" dir="215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2" descr="http://media.digikey.com/photos/Matrix%20Orbital%20Photos/LK204-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0793" b="20476"/>
          <a:stretch/>
        </p:blipFill>
        <p:spPr bwMode="auto">
          <a:xfrm>
            <a:off x="6817360" y="4800600"/>
            <a:ext cx="2291080" cy="13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Newhaven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Display data related to E-Skate state</a:t>
            </a:r>
          </a:p>
          <a:p>
            <a:r>
              <a:rPr lang="en-US" dirty="0"/>
              <a:t>Distance </a:t>
            </a:r>
            <a:r>
              <a:rPr lang="en-US" dirty="0" smtClean="0"/>
              <a:t>Traveled</a:t>
            </a:r>
          </a:p>
          <a:p>
            <a:r>
              <a:rPr lang="en-US" dirty="0" smtClean="0"/>
              <a:t>GPS Location</a:t>
            </a:r>
          </a:p>
          <a:p>
            <a:r>
              <a:rPr lang="en-US" dirty="0" smtClean="0"/>
              <a:t>Velocity</a:t>
            </a:r>
          </a:p>
          <a:p>
            <a:r>
              <a:rPr lang="en-US" dirty="0" smtClean="0"/>
              <a:t>Time Used</a:t>
            </a:r>
          </a:p>
          <a:p>
            <a:r>
              <a:rPr lang="en-US" dirty="0" smtClean="0"/>
              <a:t>Battery Left</a:t>
            </a:r>
          </a:p>
          <a:p>
            <a:r>
              <a:rPr lang="en-US" dirty="0" smtClean="0"/>
              <a:t>Motor RPM</a:t>
            </a:r>
          </a:p>
          <a:p>
            <a:r>
              <a:rPr lang="en-US" dirty="0" smtClean="0"/>
              <a:t>Acceleration</a:t>
            </a:r>
          </a:p>
          <a:p>
            <a:endParaRPr lang="en-US" dirty="0"/>
          </a:p>
        </p:txBody>
      </p:sp>
      <p:pic>
        <p:nvPicPr>
          <p:cNvPr id="4" name="Picture 2" descr="C:\Users\Oscar Cedeno\Downloads\fotos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4998970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Newhaven LCD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763000" cy="44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981075"/>
            <a:ext cx="6381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576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457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LCD Built In Character 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601472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 to be programmed into microcontroller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LCD  Programming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 err="1" smtClean="0"/>
              <a:t>Arduino</a:t>
            </a:r>
            <a:r>
              <a:rPr lang="en-US" sz="4500" dirty="0" smtClean="0"/>
              <a:t> playground LCDi2cNHD library</a:t>
            </a:r>
          </a:p>
          <a:p>
            <a:endParaRPr lang="en-US" sz="4500" dirty="0" smtClean="0"/>
          </a:p>
          <a:p>
            <a:r>
              <a:rPr lang="en-US" sz="4500" dirty="0" smtClean="0"/>
              <a:t>Implements Arduino Wire Library</a:t>
            </a:r>
          </a:p>
          <a:p>
            <a:endParaRPr lang="en-US" sz="4500" dirty="0" smtClean="0"/>
          </a:p>
          <a:p>
            <a:r>
              <a:rPr lang="en-US" sz="4500" dirty="0" smtClean="0"/>
              <a:t>Connects to microcontroller through the I</a:t>
            </a:r>
            <a:r>
              <a:rPr lang="en-US" sz="4500" baseline="30000" dirty="0" smtClean="0"/>
              <a:t>2</a:t>
            </a:r>
            <a:r>
              <a:rPr lang="en-US" sz="4500" dirty="0" smtClean="0"/>
              <a:t>C protocol</a:t>
            </a:r>
          </a:p>
          <a:p>
            <a:pPr lvl="1"/>
            <a:r>
              <a:rPr lang="en-US" sz="4100" dirty="0" smtClean="0"/>
              <a:t>Only needs 2 wires to connect to the microcontroller</a:t>
            </a:r>
          </a:p>
          <a:p>
            <a:endParaRPr lang="en-US" sz="4500" dirty="0" smtClean="0"/>
          </a:p>
          <a:p>
            <a:r>
              <a:rPr lang="en-US" sz="4500" dirty="0" smtClean="0"/>
              <a:t>Allows for easier control of LCD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Records acceleration data</a:t>
            </a:r>
          </a:p>
          <a:p>
            <a:r>
              <a:rPr lang="en-US" dirty="0" smtClean="0"/>
              <a:t>Can provide data on how hard E-Skate hits a rock or a crack</a:t>
            </a:r>
          </a:p>
          <a:p>
            <a:r>
              <a:rPr lang="en-US" dirty="0" smtClean="0"/>
              <a:t>Easily implemented into the Arduino Environment 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987437"/>
              </p:ext>
            </p:extLst>
          </p:nvPr>
        </p:nvGraphicFramePr>
        <p:xfrm>
          <a:off x="914400" y="1524000"/>
          <a:ext cx="7391400" cy="440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971800"/>
                <a:gridCol w="2667000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Dimension Engineering DE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dirty="0" smtClean="0"/>
                        <a:t>ACCM2G2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Freescale</a:t>
                      </a:r>
                      <a:r>
                        <a:rPr lang="en-US" dirty="0" smtClean="0"/>
                        <a:t> MMA7361L Accelerometer</a:t>
                      </a:r>
                      <a:endParaRPr lang="en-US" dirty="0"/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 smtClean="0"/>
                        <a:t>Axis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r>
                        <a:rPr lang="en-US" baseline="0" dirty="0" smtClean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3.5V-15V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2.2V-3.6V</a:t>
                      </a: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 smtClean="0"/>
                        <a:t>Selectable</a:t>
                      </a:r>
                      <a:r>
                        <a:rPr lang="en-US" baseline="0" dirty="0" smtClean="0"/>
                        <a:t> g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Buffers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1cm</a:t>
                      </a:r>
                      <a:r>
                        <a:rPr lang="en-US" baseline="0" dirty="0" smtClean="0"/>
                        <a:t> x 1.8 cm x .8cm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r>
                        <a:rPr lang="en-US" baseline="0" smtClean="0"/>
                        <a:t> cm X 1.27 cm</a:t>
                      </a:r>
                      <a:endParaRPr lang="en-US" dirty="0" smtClean="0"/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$12.00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0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DE-ACCM2G2 </a:t>
            </a:r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Dual </a:t>
            </a:r>
            <a:r>
              <a:rPr lang="en-US" dirty="0"/>
              <a:t>axis ±2g sense range</a:t>
            </a:r>
          </a:p>
          <a:p>
            <a:r>
              <a:rPr lang="en-US" dirty="0"/>
              <a:t>660mV/g sensitivity</a:t>
            </a:r>
          </a:p>
          <a:p>
            <a:r>
              <a:rPr lang="en-US" dirty="0"/>
              <a:t>500Hz bandwidth</a:t>
            </a:r>
          </a:p>
          <a:p>
            <a:r>
              <a:rPr lang="en-US" dirty="0"/>
              <a:t>Operating voltage 3.5V to 15V</a:t>
            </a:r>
          </a:p>
          <a:p>
            <a:r>
              <a:rPr lang="en-US" dirty="0" smtClean="0"/>
              <a:t>Standard DIP-14 form factor</a:t>
            </a:r>
          </a:p>
          <a:p>
            <a:r>
              <a:rPr lang="en-US" dirty="0" smtClean="0"/>
              <a:t>Draws </a:t>
            </a:r>
            <a:r>
              <a:rPr lang="en-US" dirty="0"/>
              <a:t>under 2mA</a:t>
            </a:r>
          </a:p>
          <a:p>
            <a:r>
              <a:rPr lang="en-US" dirty="0"/>
              <a:t>&lt;4% typical 0g bias </a:t>
            </a:r>
            <a:r>
              <a:rPr lang="en-US" dirty="0" smtClean="0"/>
              <a:t>deviation</a:t>
            </a:r>
          </a:p>
          <a:p>
            <a:pPr marL="109728" indent="0">
              <a:buNone/>
            </a:pPr>
            <a:r>
              <a:rPr lang="en-US" dirty="0" smtClean="0"/>
              <a:t>    </a:t>
            </a:r>
            <a:r>
              <a:rPr lang="en-US" dirty="0"/>
              <a:t>from 1.65V which is </a:t>
            </a:r>
            <a:r>
              <a:rPr lang="en-US" dirty="0" err="1"/>
              <a:t>V</a:t>
            </a:r>
            <a:r>
              <a:rPr lang="en-US" baseline="-25000" dirty="0" err="1"/>
              <a:t>cc</a:t>
            </a:r>
            <a:r>
              <a:rPr lang="en-US" dirty="0"/>
              <a:t>/2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813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DE-ACCM2G2 Accelerometer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96200" cy="465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Sensor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432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Allows for knowledge of how much battery is left based on how much voltage is provided by battery</a:t>
            </a:r>
          </a:p>
          <a:p>
            <a:endParaRPr lang="en-US" dirty="0" smtClean="0"/>
          </a:p>
          <a:p>
            <a:r>
              <a:rPr lang="en-US" dirty="0" smtClean="0"/>
              <a:t>Range of 10.5 - 13V</a:t>
            </a:r>
          </a:p>
          <a:p>
            <a:endParaRPr lang="en-US" dirty="0" smtClean="0"/>
          </a:p>
          <a:p>
            <a:r>
              <a:rPr lang="en-US" dirty="0" smtClean="0"/>
              <a:t>Voltage divider lowers battery voltage to a readable voltage by the microcontroller</a:t>
            </a:r>
          </a:p>
          <a:p>
            <a:endParaRPr lang="en-US" dirty="0" smtClean="0"/>
          </a:p>
          <a:p>
            <a:r>
              <a:rPr lang="en-US" dirty="0" smtClean="0"/>
              <a:t>Unity Gain Buffer used for controlling current, has low current going into the microcontroller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Sensor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1686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5486400"/>
                <a:ext cx="2514600" cy="850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486400"/>
                <a:ext cx="2514600" cy="850169"/>
              </a:xfrm>
              <a:prstGeom prst="rect">
                <a:avLst/>
              </a:prstGeom>
              <a:blipFill rotWithShape="1">
                <a:blip r:embed="rId3"/>
                <a:stretch>
                  <a:fillRect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52600" y="3962400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86200" y="3276600"/>
            <a:ext cx="10668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ATmega</a:t>
            </a:r>
            <a:r>
              <a:rPr lang="en-US" dirty="0" smtClean="0"/>
              <a:t> 328P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76400" y="3048000"/>
            <a:ext cx="5562600" cy="2133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638800" y="3200400"/>
            <a:ext cx="14478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 Motor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715000" y="4267200"/>
            <a:ext cx="14478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276600" y="39624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6147816" y="3834384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5029200" y="43434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029200" y="38862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/>
          <a:lstStyle/>
          <a:p>
            <a:r>
              <a:rPr lang="en-US" dirty="0" smtClean="0"/>
              <a:t>POWER SYSTEM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09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E-SKATE OVERVIEW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57400"/>
            <a:ext cx="49434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 rot="20441578">
            <a:off x="2399310" y="2056814"/>
            <a:ext cx="926719" cy="422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 rot="19756790">
            <a:off x="4584957" y="4193876"/>
            <a:ext cx="576299" cy="604835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lock Arc 11"/>
          <p:cNvSpPr/>
          <p:nvPr/>
        </p:nvSpPr>
        <p:spPr>
          <a:xfrm rot="663796">
            <a:off x="3188814" y="2442853"/>
            <a:ext cx="914400" cy="762000"/>
          </a:xfrm>
          <a:prstGeom prst="blockArc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4419600" y="3048000"/>
            <a:ext cx="914400" cy="762000"/>
          </a:xfrm>
          <a:prstGeom prst="blockArc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Left-Up Arrow 18"/>
          <p:cNvSpPr/>
          <p:nvPr/>
        </p:nvSpPr>
        <p:spPr>
          <a:xfrm>
            <a:off x="2057400" y="3733800"/>
            <a:ext cx="2209800" cy="457200"/>
          </a:xfrm>
          <a:prstGeom prst="lef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Alternate Process 19"/>
          <p:cNvSpPr/>
          <p:nvPr/>
        </p:nvSpPr>
        <p:spPr>
          <a:xfrm>
            <a:off x="1143000" y="3810000"/>
            <a:ext cx="685800" cy="533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4400" y="3886200"/>
            <a:ext cx="152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85800" y="3886200"/>
            <a:ext cx="152400" cy="381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3400" y="3657600"/>
            <a:ext cx="14478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Up Arrow 24"/>
          <p:cNvSpPr/>
          <p:nvPr/>
        </p:nvSpPr>
        <p:spPr>
          <a:xfrm>
            <a:off x="5181600" y="4419600"/>
            <a:ext cx="685800" cy="457200"/>
          </a:xfrm>
          <a:prstGeom prst="lef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838200"/>
            <a:ext cx="170078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4495800"/>
            <a:ext cx="33107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BATTERY + ELECTRONICS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8600" y="4876800"/>
            <a:ext cx="16075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DC MOTOR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1600200"/>
            <a:ext cx="6681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LCD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84187" y="3075096"/>
            <a:ext cx="2131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WIRELESS</a:t>
            </a:r>
          </a:p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REMOTE CONTROL</a:t>
            </a:r>
          </a:p>
          <a:p>
            <a:pPr algn="ctr"/>
            <a:endParaRPr lang="en-US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(Used while </a:t>
            </a:r>
          </a:p>
          <a:p>
            <a:pPr algn="ctr"/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E-Skating)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08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RT 1250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800600" cy="452596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000" dirty="0"/>
              <a:t>Cells Per unit : 6</a:t>
            </a:r>
          </a:p>
          <a:p>
            <a:pPr lvl="0"/>
            <a:r>
              <a:rPr lang="en-US" sz="8000" dirty="0"/>
              <a:t>Voltages Per Unit : </a:t>
            </a:r>
            <a:r>
              <a:rPr lang="en-US" sz="8000" dirty="0" smtClean="0"/>
              <a:t>12 V</a:t>
            </a:r>
            <a:endParaRPr lang="en-US" sz="8000" dirty="0"/>
          </a:p>
          <a:p>
            <a:pPr lvl="0"/>
            <a:r>
              <a:rPr lang="en-US" sz="8000" dirty="0"/>
              <a:t>Capacity: 5.0Ah at 20hr-rate to </a:t>
            </a:r>
            <a:r>
              <a:rPr lang="en-US" sz="8000" dirty="0" smtClean="0"/>
              <a:t>1.75 V</a:t>
            </a:r>
            <a:endParaRPr lang="en-US" sz="8000" dirty="0"/>
          </a:p>
          <a:p>
            <a:pPr lvl="0"/>
            <a:r>
              <a:rPr lang="en-US" sz="8000" dirty="0"/>
              <a:t>Weight : Approx. </a:t>
            </a:r>
            <a:r>
              <a:rPr lang="en-US" sz="8000" dirty="0" smtClean="0"/>
              <a:t>1.60 Kg </a:t>
            </a:r>
            <a:endParaRPr lang="en-US" sz="8000" dirty="0"/>
          </a:p>
          <a:p>
            <a:pPr lvl="0"/>
            <a:r>
              <a:rPr lang="en-US" sz="8000" dirty="0"/>
              <a:t>Maximum Discharge Current: 50 A </a:t>
            </a:r>
            <a:r>
              <a:rPr lang="en-US" sz="8000" dirty="0" smtClean="0"/>
              <a:t>(5 </a:t>
            </a:r>
            <a:r>
              <a:rPr lang="en-US" sz="8000" dirty="0"/>
              <a:t>sec)</a:t>
            </a:r>
          </a:p>
          <a:p>
            <a:pPr lvl="0"/>
            <a:r>
              <a:rPr lang="en-US" sz="8000" dirty="0"/>
              <a:t>Internal Resistance: Approx. 35 </a:t>
            </a:r>
            <a:r>
              <a:rPr lang="en-US" sz="8000" dirty="0" smtClean="0"/>
              <a:t>m</a:t>
            </a:r>
            <a:r>
              <a:rPr lang="el-GR" sz="8000" dirty="0" smtClean="0"/>
              <a:t>Ω</a:t>
            </a:r>
            <a:r>
              <a:rPr lang="en-US" sz="8000" dirty="0" smtClean="0"/>
              <a:t> Operating </a:t>
            </a:r>
            <a:r>
              <a:rPr lang="en-US" sz="8000" dirty="0"/>
              <a:t>Temperature Range</a:t>
            </a:r>
            <a:r>
              <a:rPr lang="en-US" sz="8000" dirty="0" smtClean="0"/>
              <a:t>:</a:t>
            </a:r>
          </a:p>
          <a:p>
            <a:pPr lvl="1"/>
            <a:r>
              <a:rPr lang="en-US" sz="8000" dirty="0"/>
              <a:t>	</a:t>
            </a:r>
            <a:r>
              <a:rPr lang="en-US" sz="8000" dirty="0" smtClean="0"/>
              <a:t>Discharge</a:t>
            </a:r>
            <a:r>
              <a:rPr lang="en-US" sz="8000" dirty="0"/>
              <a:t>: </a:t>
            </a:r>
            <a:r>
              <a:rPr lang="en-US" sz="8000" dirty="0" smtClean="0"/>
              <a:t> -20 - 60C</a:t>
            </a:r>
            <a:endParaRPr lang="en-US" sz="8000" dirty="0"/>
          </a:p>
          <a:p>
            <a:pPr lvl="1"/>
            <a:r>
              <a:rPr lang="en-US" sz="8000" dirty="0" smtClean="0"/>
              <a:t>	Charge</a:t>
            </a:r>
            <a:r>
              <a:rPr lang="en-US" sz="8000" dirty="0"/>
              <a:t>: </a:t>
            </a:r>
            <a:r>
              <a:rPr lang="en-US" sz="8000" dirty="0" smtClean="0"/>
              <a:t>      0 -50C</a:t>
            </a:r>
            <a:endParaRPr lang="en-US" sz="8000" dirty="0"/>
          </a:p>
          <a:p>
            <a:pPr lvl="1"/>
            <a:r>
              <a:rPr lang="en-US" sz="8000" dirty="0"/>
              <a:t>	</a:t>
            </a:r>
            <a:r>
              <a:rPr lang="en-US" sz="8000" dirty="0" smtClean="0"/>
              <a:t>Storage</a:t>
            </a:r>
            <a:r>
              <a:rPr lang="en-US" sz="8000" dirty="0"/>
              <a:t>: </a:t>
            </a:r>
            <a:r>
              <a:rPr lang="en-US" sz="8000" dirty="0" smtClean="0"/>
              <a:t>     -20 - 60C</a:t>
            </a:r>
            <a:endParaRPr lang="en-US" sz="8000" dirty="0"/>
          </a:p>
          <a:p>
            <a:pPr lvl="0"/>
            <a:r>
              <a:rPr lang="en-US" sz="8000" dirty="0" smtClean="0"/>
              <a:t>Recommended </a:t>
            </a:r>
            <a:r>
              <a:rPr lang="en-US" sz="8000" dirty="0"/>
              <a:t>Maximum Charging: </a:t>
            </a:r>
            <a:r>
              <a:rPr lang="en-US" sz="8000" dirty="0" smtClean="0"/>
              <a:t>1.5A</a:t>
            </a:r>
          </a:p>
          <a:p>
            <a:pPr lvl="0"/>
            <a:r>
              <a:rPr lang="en-US" sz="8000" dirty="0" smtClean="0"/>
              <a:t>Price: $17.99</a:t>
            </a:r>
            <a:endParaRPr lang="en-US" sz="8000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 cstate="print"/>
          <a:srcRect l="2767" r="2642"/>
          <a:stretch/>
        </p:blipFill>
        <p:spPr bwMode="auto">
          <a:xfrm>
            <a:off x="5181600" y="1905000"/>
            <a:ext cx="3820160" cy="347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MY6812A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5334000" cy="4525963"/>
          </a:xfrm>
        </p:spPr>
        <p:txBody>
          <a:bodyPr/>
          <a:lstStyle/>
          <a:p>
            <a:r>
              <a:rPr lang="en-US" dirty="0"/>
              <a:t>12Volts DC 100W </a:t>
            </a:r>
            <a:r>
              <a:rPr lang="en-US" dirty="0" smtClean="0"/>
              <a:t>Drive </a:t>
            </a:r>
            <a:r>
              <a:rPr lang="en-US" dirty="0"/>
              <a:t>M</a:t>
            </a:r>
            <a:r>
              <a:rPr lang="en-US" dirty="0" smtClean="0"/>
              <a:t>otor</a:t>
            </a:r>
          </a:p>
          <a:p>
            <a:r>
              <a:rPr lang="en-US" dirty="0"/>
              <a:t>3400 </a:t>
            </a:r>
            <a:r>
              <a:rPr lang="en-US" dirty="0" smtClean="0"/>
              <a:t>RPM</a:t>
            </a:r>
          </a:p>
          <a:p>
            <a:r>
              <a:rPr lang="en-US" dirty="0" smtClean="0"/>
              <a:t>It is heavy duty and used by companies for electric scooters</a:t>
            </a:r>
          </a:p>
          <a:p>
            <a:r>
              <a:rPr lang="en-US" dirty="0" smtClean="0"/>
              <a:t>Price: $19.50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1200" y="1524000"/>
            <a:ext cx="30110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KY-05036S AC Charger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0320" y="1752600"/>
            <a:ext cx="470408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Leadman</a:t>
            </a:r>
            <a:r>
              <a:rPr lang="en-US" dirty="0" smtClean="0"/>
              <a:t> KY-05036S-12 AC power Adapter 5V-12V</a:t>
            </a:r>
          </a:p>
          <a:p>
            <a:r>
              <a:rPr lang="en-US" dirty="0" smtClean="0"/>
              <a:t>Input 100Volt~240 Volts / 1A</a:t>
            </a:r>
          </a:p>
          <a:p>
            <a:r>
              <a:rPr lang="en-US" dirty="0" smtClean="0"/>
              <a:t>The Dimensions are 125x48x31mm</a:t>
            </a:r>
          </a:p>
          <a:p>
            <a:r>
              <a:rPr lang="en-US" dirty="0" smtClean="0"/>
              <a:t>Output 12 Volt / 1.5A </a:t>
            </a:r>
          </a:p>
          <a:p>
            <a:r>
              <a:rPr lang="en-US" dirty="0" smtClean="0"/>
              <a:t>Price: $25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3429000"/>
            <a:ext cx="4038600" cy="209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JTN1S-TMP-F-DC12V Relay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41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Relay Type: General Purpose</a:t>
            </a:r>
            <a:br>
              <a:rPr lang="en-US" dirty="0" smtClean="0"/>
            </a:br>
            <a:r>
              <a:rPr lang="en-US" dirty="0" smtClean="0"/>
              <a:t>Contact Rating (Current): 20A</a:t>
            </a:r>
          </a:p>
          <a:p>
            <a:r>
              <a:rPr lang="en-US" dirty="0" smtClean="0"/>
              <a:t>Coil Current: 66.7mA</a:t>
            </a:r>
          </a:p>
          <a:p>
            <a:r>
              <a:rPr lang="en-US" dirty="0" smtClean="0"/>
              <a:t>Coil Voltage: 12VDC</a:t>
            </a:r>
          </a:p>
          <a:p>
            <a:r>
              <a:rPr lang="en-US" dirty="0" smtClean="0"/>
              <a:t>Turn On Voltage (Max): 9 VDC</a:t>
            </a:r>
          </a:p>
          <a:p>
            <a:r>
              <a:rPr lang="en-US" dirty="0" smtClean="0"/>
              <a:t>Turn Off Voltage (Min): 1.2 VDC</a:t>
            </a:r>
          </a:p>
          <a:p>
            <a:r>
              <a:rPr lang="en-US" dirty="0" smtClean="0"/>
              <a:t>Quick Connect </a:t>
            </a:r>
          </a:p>
          <a:p>
            <a:pPr lvl="1"/>
            <a:r>
              <a:rPr lang="en-US" dirty="0" smtClean="0"/>
              <a:t>Coil Power: 800 </a:t>
            </a:r>
            <a:r>
              <a:rPr lang="en-US" dirty="0" err="1" smtClean="0"/>
              <a:t>mW</a:t>
            </a:r>
            <a:endParaRPr lang="en-US" dirty="0" smtClean="0"/>
          </a:p>
          <a:p>
            <a:pPr lvl="1"/>
            <a:r>
              <a:rPr lang="en-US" dirty="0" smtClean="0"/>
              <a:t>Coil Resistance: 180 Ohms</a:t>
            </a:r>
          </a:p>
          <a:p>
            <a:r>
              <a:rPr lang="en-US" dirty="0" smtClean="0"/>
              <a:t>Price: $4.00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828800"/>
            <a:ext cx="3901281" cy="39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1360" y="1935321"/>
            <a:ext cx="2621280" cy="385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SO FAR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066800" y="1143000"/>
          <a:ext cx="7391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SPENT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137994"/>
              </p:ext>
            </p:extLst>
          </p:nvPr>
        </p:nvGraphicFramePr>
        <p:xfrm>
          <a:off x="2362200" y="1371600"/>
          <a:ext cx="4648200" cy="4321303"/>
        </p:xfrm>
        <a:graphic>
          <a:graphicData uri="http://schemas.openxmlformats.org/drawingml/2006/table">
            <a:tbl>
              <a:tblPr/>
              <a:tblGrid>
                <a:gridCol w="2923065"/>
                <a:gridCol w="1725135"/>
              </a:tblGrid>
              <a:tr h="36825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CURRENT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SPENDING 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ITEM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AMOUNT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68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Battery/ Charger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$65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68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GPS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$40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68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RC Unit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68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Skateboard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Donated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68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Motor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68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Electronics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$20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682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PCB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3569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LCD Display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294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$ 177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</a:tr>
              <a:tr h="2141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REMAINING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 BUDGET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$ 323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67590168"/>
              </p:ext>
            </p:extLst>
          </p:nvPr>
        </p:nvGraphicFramePr>
        <p:xfrm>
          <a:off x="1524000" y="1447800"/>
          <a:ext cx="6324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Tasks And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PCB Design in Eagle CAD</a:t>
            </a:r>
          </a:p>
          <a:p>
            <a:r>
              <a:rPr lang="en-US" dirty="0" smtClean="0"/>
              <a:t>Testing Motor</a:t>
            </a:r>
          </a:p>
          <a:p>
            <a:r>
              <a:rPr lang="en-US" dirty="0" smtClean="0"/>
              <a:t>GPS Velocity is off</a:t>
            </a:r>
          </a:p>
          <a:p>
            <a:r>
              <a:rPr lang="en-US" dirty="0" smtClean="0"/>
              <a:t>Testing Receiver and Transmitter</a:t>
            </a:r>
          </a:p>
          <a:p>
            <a:r>
              <a:rPr lang="en-US" dirty="0" smtClean="0"/>
              <a:t>Finish Programming</a:t>
            </a:r>
          </a:p>
          <a:p>
            <a:r>
              <a:rPr lang="en-US" dirty="0" smtClean="0"/>
              <a:t>Power Regulator and Potentiometer to be Designed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cdn3.123rf.com/168nwm/dny3d/dny3d1011/dny3d101100481/8187665-3d-man-with-skateboard-isolated-on-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40" y="240284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95800"/>
            <a:ext cx="64008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Lets Start E-Skating!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121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$500 Budget for Project</a:t>
            </a:r>
          </a:p>
          <a:p>
            <a:r>
              <a:rPr lang="en-US" dirty="0" smtClean="0"/>
              <a:t>Under 15 Pounds</a:t>
            </a:r>
          </a:p>
          <a:p>
            <a:r>
              <a:rPr lang="en-US" dirty="0" smtClean="0"/>
              <a:t>3 Hours Battery Life</a:t>
            </a:r>
          </a:p>
          <a:p>
            <a:r>
              <a:rPr lang="en-US" dirty="0" smtClean="0"/>
              <a:t>10 Feet Range for Wireless Communication</a:t>
            </a:r>
          </a:p>
          <a:p>
            <a:r>
              <a:rPr lang="en-US" dirty="0" smtClean="0"/>
              <a:t>Cruising in Clear Weather Conditions</a:t>
            </a:r>
          </a:p>
          <a:p>
            <a:r>
              <a:rPr lang="en-US" dirty="0" smtClean="0"/>
              <a:t>12 V Battery System</a:t>
            </a:r>
          </a:p>
          <a:p>
            <a:r>
              <a:rPr lang="en-US" dirty="0" smtClean="0"/>
              <a:t>5A per Battery</a:t>
            </a:r>
          </a:p>
          <a:p>
            <a:r>
              <a:rPr lang="en-US" dirty="0" smtClean="0"/>
              <a:t>100 Watts DC Motor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09800" y="22098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TRANSMITTER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371600"/>
            <a:ext cx="10668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ATmega</a:t>
            </a:r>
            <a:r>
              <a:rPr lang="en-US" dirty="0" smtClean="0"/>
              <a:t> 328P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990600"/>
            <a:ext cx="3581400" cy="2514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5334000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38400" y="4648200"/>
            <a:ext cx="10668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ATmega</a:t>
            </a:r>
            <a:r>
              <a:rPr lang="en-US" dirty="0" smtClean="0"/>
              <a:t> 328P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4419600"/>
            <a:ext cx="5562600" cy="2133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191000" y="4572000"/>
            <a:ext cx="1447800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 Motor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267200" y="5638800"/>
            <a:ext cx="14478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828800" y="53340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00200" y="22860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4700016" y="5205984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3581400" y="57150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81400" y="52578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nut 24"/>
          <p:cNvSpPr/>
          <p:nvPr/>
        </p:nvSpPr>
        <p:spPr>
          <a:xfrm>
            <a:off x="2362200" y="2971800"/>
            <a:ext cx="228600" cy="762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2209800" y="3200400"/>
            <a:ext cx="304800" cy="762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2057400" y="3429000"/>
            <a:ext cx="381000" cy="1524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1905000" y="3657600"/>
            <a:ext cx="457200" cy="2286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1600200" y="3962400"/>
            <a:ext cx="609600" cy="3048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1219200" y="4343400"/>
            <a:ext cx="838200" cy="3810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48200" y="2286000"/>
            <a:ext cx="1435275" cy="54428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ACCELEROMETER</a:t>
            </a:r>
            <a:endParaRPr lang="en-US" sz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6477000" y="2209800"/>
            <a:ext cx="832981" cy="16328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ATmega</a:t>
            </a:r>
            <a:r>
              <a:rPr lang="en-US" dirty="0" smtClean="0"/>
              <a:t> 328P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4572000" y="914400"/>
            <a:ext cx="4343400" cy="3200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800600" y="3276600"/>
            <a:ext cx="1130474" cy="54428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MOTOR ENCODER</a:t>
            </a:r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7696200" y="2286000"/>
            <a:ext cx="1130474" cy="54428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GPS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696200" y="3200400"/>
            <a:ext cx="1130474" cy="5442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LCD</a:t>
            </a:r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6096000" y="23622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0800000">
            <a:off x="6019800" y="33528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10800000">
            <a:off x="7315200" y="22860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7315200" y="3276600"/>
            <a:ext cx="416491" cy="432707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6400800" y="990600"/>
            <a:ext cx="10668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 SENSOR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rot="5400000">
            <a:off x="6705600" y="1752600"/>
            <a:ext cx="457200" cy="4572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133600" y="1524000"/>
            <a:ext cx="16764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POTENTIOMETER</a:t>
            </a:r>
            <a:endParaRPr lang="en-US" sz="1600" dirty="0"/>
          </a:p>
        </p:txBody>
      </p:sp>
      <p:sp>
        <p:nvSpPr>
          <p:cNvPr id="53" name="Right Arrow 52"/>
          <p:cNvSpPr/>
          <p:nvPr/>
        </p:nvSpPr>
        <p:spPr>
          <a:xfrm rot="10800000">
            <a:off x="1524000" y="16002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0" y="3505200"/>
            <a:ext cx="20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WIRELESS CONTROL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6488668"/>
            <a:ext cx="18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MOTOR CONTROL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010400" y="4114800"/>
            <a:ext cx="162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ATMEGA 328P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Max operating frequency of 20 MHz</a:t>
            </a:r>
          </a:p>
          <a:p>
            <a:r>
              <a:rPr lang="en-US" dirty="0"/>
              <a:t>Serial Communications SPI, RS232, </a:t>
            </a:r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r>
              <a:rPr lang="en-US" dirty="0"/>
              <a:t>Operating Voltage: 1.8 to 5.5 </a:t>
            </a:r>
            <a:r>
              <a:rPr lang="en-US" dirty="0" smtClean="0"/>
              <a:t>V</a:t>
            </a:r>
          </a:p>
          <a:p>
            <a:r>
              <a:rPr lang="en-US" dirty="0"/>
              <a:t>Internal Temperature </a:t>
            </a:r>
            <a:r>
              <a:rPr lang="en-US" dirty="0" smtClean="0"/>
              <a:t>Sensor</a:t>
            </a:r>
          </a:p>
          <a:p>
            <a:r>
              <a:rPr lang="en-US" dirty="0" smtClean="0"/>
              <a:t>32 Kbytes Flash Memory</a:t>
            </a:r>
          </a:p>
          <a:p>
            <a:r>
              <a:rPr lang="en-US" dirty="0" smtClean="0"/>
              <a:t>23 I/O Pins </a:t>
            </a:r>
          </a:p>
          <a:p>
            <a:r>
              <a:rPr lang="en-US" dirty="0" smtClean="0"/>
              <a:t>6 Channel 10 bit ADC </a:t>
            </a:r>
          </a:p>
          <a:p>
            <a:r>
              <a:rPr lang="en-US" dirty="0" smtClean="0"/>
              <a:t>6 PMW Channels</a:t>
            </a:r>
          </a:p>
          <a:p>
            <a:r>
              <a:rPr lang="en-US" dirty="0" smtClean="0"/>
              <a:t>Price: $4.87 / Free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 descr="C:\Users\Oscar Cedeno\Downloads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820348"/>
            <a:ext cx="3352800" cy="250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ARDUINO DEVELOPMENT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16 MHZ Clock </a:t>
            </a:r>
            <a:r>
              <a:rPr lang="en-US" dirty="0" smtClean="0"/>
              <a:t>Speed</a:t>
            </a:r>
          </a:p>
          <a:p>
            <a:r>
              <a:rPr lang="en-US" dirty="0" smtClean="0"/>
              <a:t>5V Operating Voltage</a:t>
            </a:r>
          </a:p>
          <a:p>
            <a:r>
              <a:rPr lang="en-US" dirty="0" smtClean="0"/>
              <a:t>7-12V Input Voltage </a:t>
            </a:r>
          </a:p>
          <a:p>
            <a:r>
              <a:rPr lang="en-US" dirty="0" smtClean="0"/>
              <a:t>14 Digital I/O Pins </a:t>
            </a:r>
          </a:p>
          <a:p>
            <a:r>
              <a:rPr lang="en-US" dirty="0" smtClean="0"/>
              <a:t>6 </a:t>
            </a:r>
            <a:r>
              <a:rPr lang="en-US" dirty="0"/>
              <a:t>Channel 10 bit ADC </a:t>
            </a:r>
          </a:p>
          <a:p>
            <a:r>
              <a:rPr lang="en-US" dirty="0" smtClean="0"/>
              <a:t>6 </a:t>
            </a:r>
            <a:r>
              <a:rPr lang="en-US" dirty="0"/>
              <a:t>Pins provide PWM output</a:t>
            </a:r>
          </a:p>
          <a:p>
            <a:r>
              <a:rPr lang="en-US" dirty="0" smtClean="0"/>
              <a:t>40 mA DC Current per I/O Pin</a:t>
            </a:r>
          </a:p>
          <a:p>
            <a:r>
              <a:rPr lang="en-US" dirty="0" smtClean="0"/>
              <a:t>Programmed with </a:t>
            </a:r>
            <a:r>
              <a:rPr lang="en-US" dirty="0" err="1" smtClean="0"/>
              <a:t>Arduino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Price: ~$30.00</a:t>
            </a:r>
            <a:endParaRPr lang="en-US" dirty="0"/>
          </a:p>
        </p:txBody>
      </p:sp>
      <p:pic>
        <p:nvPicPr>
          <p:cNvPr id="41986" name="Picture 2" descr="C:\Users\Oscar Cedeno\Downloads\photo 2.JPG"/>
          <p:cNvPicPr>
            <a:picLocks noChangeAspect="1" noChangeArrowheads="1"/>
          </p:cNvPicPr>
          <p:nvPr/>
        </p:nvPicPr>
        <p:blipFill rotWithShape="1">
          <a:blip r:embed="rId2" cstate="print"/>
          <a:srcRect l="12907" r="7328"/>
          <a:stretch/>
        </p:blipFill>
        <p:spPr bwMode="auto">
          <a:xfrm>
            <a:off x="5562600" y="1295399"/>
            <a:ext cx="3429000" cy="3210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CONTROL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1981200"/>
            <a:ext cx="1066800" cy="1828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ATmega</a:t>
            </a:r>
            <a:r>
              <a:rPr lang="en-US" dirty="0" smtClean="0"/>
              <a:t> 328P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19400" y="1600200"/>
            <a:ext cx="3581400" cy="2514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971800" y="5486400"/>
            <a:ext cx="1447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114800" y="28956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4876800" y="3581400"/>
            <a:ext cx="228600" cy="762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724400" y="3810000"/>
            <a:ext cx="304800" cy="762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572000" y="4038600"/>
            <a:ext cx="381000" cy="1524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419600" y="4267200"/>
            <a:ext cx="457200" cy="2286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114800" y="4572000"/>
            <a:ext cx="609600" cy="3048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733800" y="4953000"/>
            <a:ext cx="838200" cy="38100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4038600" y="2209800"/>
            <a:ext cx="533400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00600" y="28956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TRANSMITTER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4685731" y="2124501"/>
            <a:ext cx="1676400" cy="6096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POTENTIOMETER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1198</Words>
  <Application>Microsoft Office PowerPoint</Application>
  <PresentationFormat>On-screen Show (4:3)</PresentationFormat>
  <Paragraphs>348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GROUP 13   OSCAR CEDENO CESAR ROMERO CAMILO ROMERO</vt:lpstr>
      <vt:lpstr>Goals and Objectives</vt:lpstr>
      <vt:lpstr>PowerPoint Presentation</vt:lpstr>
      <vt:lpstr>E-SKATE OVERVIEW</vt:lpstr>
      <vt:lpstr>Specifications</vt:lpstr>
      <vt:lpstr>Design</vt:lpstr>
      <vt:lpstr>ATMEGA 328P</vt:lpstr>
      <vt:lpstr>ARDUINO DEVELOPMENT BOARD</vt:lpstr>
      <vt:lpstr>WIRELESS CONTROL</vt:lpstr>
      <vt:lpstr>RF LINK TRANSMITTER WRL-08945</vt:lpstr>
      <vt:lpstr>RF LINK RECEIVER WRL-10533</vt:lpstr>
      <vt:lpstr>HANDS ON REMOTE CONTROL</vt:lpstr>
      <vt:lpstr>CONNECTING TRANSMITTER TO ATMEGA 328P</vt:lpstr>
      <vt:lpstr>CONNECTING RECEIVER TO  ATMEGA 328P</vt:lpstr>
      <vt:lpstr>DATA CONTROL</vt:lpstr>
      <vt:lpstr>GPS Module</vt:lpstr>
      <vt:lpstr>EM-406a Module</vt:lpstr>
      <vt:lpstr>NMEA 0183 Protocol </vt:lpstr>
      <vt:lpstr>GPS Schematic for the Arduino</vt:lpstr>
      <vt:lpstr>Serial  Monitor of the Arduino  </vt:lpstr>
      <vt:lpstr>PowerPoint Presentation</vt:lpstr>
      <vt:lpstr>Data Display Microcontroller</vt:lpstr>
      <vt:lpstr>PowerPoint Presentation</vt:lpstr>
      <vt:lpstr>Programming</vt:lpstr>
      <vt:lpstr>Data Microcontroller Flowchart</vt:lpstr>
      <vt:lpstr>Software UML for Data Microcontroller</vt:lpstr>
      <vt:lpstr>LCD</vt:lpstr>
      <vt:lpstr>Newhaven LCD</vt:lpstr>
      <vt:lpstr>Newhaven LCD</vt:lpstr>
      <vt:lpstr>PowerPoint Presentation</vt:lpstr>
      <vt:lpstr>LCD  Programming</vt:lpstr>
      <vt:lpstr>Accelerometer</vt:lpstr>
      <vt:lpstr>Accelerometer</vt:lpstr>
      <vt:lpstr>DE-ACCM2G2 Accelerometer</vt:lpstr>
      <vt:lpstr>DE-ACCM2G2 Accelerometer</vt:lpstr>
      <vt:lpstr>Battery Sensor</vt:lpstr>
      <vt:lpstr>Battery Sensor</vt:lpstr>
      <vt:lpstr>MOTOR CONTROL</vt:lpstr>
      <vt:lpstr>POWER SYSTEM </vt:lpstr>
      <vt:lpstr>Battery RT 1250</vt:lpstr>
      <vt:lpstr>Motor MY6812A</vt:lpstr>
      <vt:lpstr>KY-05036S AC Charger</vt:lpstr>
      <vt:lpstr>JTN1S-TMP-F-DC12V Relay </vt:lpstr>
      <vt:lpstr>Design </vt:lpstr>
      <vt:lpstr>COMPLETED SO FAR</vt:lpstr>
      <vt:lpstr>BUDGET SPENT</vt:lpstr>
      <vt:lpstr>WORK DISTRIBUTION</vt:lpstr>
      <vt:lpstr>Remaining Tasks And Problems</vt:lpstr>
      <vt:lpstr>Lets Start E-Skating!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Oscar Cedeno</dc:creator>
  <cp:lastModifiedBy>Student User</cp:lastModifiedBy>
  <cp:revision>159</cp:revision>
  <dcterms:created xsi:type="dcterms:W3CDTF">2011-09-10T15:11:27Z</dcterms:created>
  <dcterms:modified xsi:type="dcterms:W3CDTF">2011-09-29T20:15:06Z</dcterms:modified>
</cp:coreProperties>
</file>