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7D39AE3-F598-4408-BF59-34F8AB8320C2}">
  <a:tblStyle styleId="{A7D39AE3-F598-4408-BF59-34F8AB8320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bold.fntdata"/><Relationship Id="rId13" Type="http://schemas.openxmlformats.org/officeDocument/2006/relationships/slide" Target="slides/slide7.xml"/><Relationship Id="rId35" Type="http://schemas.openxmlformats.org/officeDocument/2006/relationships/font" Target="fonts/Lato-regular.fntdata"/><Relationship Id="rId12" Type="http://schemas.openxmlformats.org/officeDocument/2006/relationships/slide" Target="slides/slide6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9.xml"/><Relationship Id="rId37" Type="http://schemas.openxmlformats.org/officeDocument/2006/relationships/font" Target="fonts/Lato-italic.fntdata"/><Relationship Id="rId14" Type="http://schemas.openxmlformats.org/officeDocument/2006/relationships/slide" Target="slides/slide8.xml"/><Relationship Id="rId36" Type="http://schemas.openxmlformats.org/officeDocument/2006/relationships/font" Target="fonts/Lato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La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3ce5f43da_0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3ce5f43da_0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3ce5f43da_0_1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3ce5f43da_0_1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3ce5f43da_0_1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3ce5f43da_0_1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3dfb376d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3dfb376d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3dfb376d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33dfb376d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3dfb376dd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3dfb376dd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3dfb376d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33dfb376d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3dfb376d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3dfb376d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3dfb376dd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3dfb376dd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33f24b2f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33f24b2f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4333eb37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4333eb37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3ce5f43da_0_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3ce5f43da_0_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4333eb374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4333eb374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3ce5f43da_0_1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3ce5f43da_0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3ce5f43da_0_1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3ce5f43da_0_1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3f24b2fb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33f24b2fb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3dfb376d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3dfb376d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3ce5f43da_0_1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3ce5f43da_0_1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3f24b2fb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33f24b2f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3ce5f43da_0_1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3ce5f43da_0_1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rive.google.com/file/d/1qfBLgyqQfTiGrCudsCrtl_Ccbzb7Xubs/view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hyperlink" Target="http://drive.google.com/file/d/1JKQtWA7Rju5eUVspoRqQeq1HTl6KAD7y/view" TargetMode="External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5eHcc7uQx2KmUVjPFTp2kX-8mj3DHLpT/view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hyperlink" Target="http://drive.google.com/file/d/1c4spfkY9hpaWL0LLN35EUXN8L079rZQe/view" TargetMode="External"/><Relationship Id="rId6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hyperlink" Target="http://drive.google.com/file/d/1Pf7_5O7Cg3a6-L7dV7CTVbb4OYetmHUY/view" TargetMode="External"/><Relationship Id="rId7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hyperlink" Target="http://drive.google.com/file/d/1t5LgH1fyWHngSSfMxd7Ik1U8J0f4-2Yt/view" TargetMode="External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hyperlink" Target="http://drive.google.com/file/d/1JnT0IS7V2iiYbnHA0Cf6Bdnr8kHjjGiS/view" TargetMode="External"/><Relationship Id="rId6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://drive.google.com/file/d/1IjeMUD-g2-w9LtpnKJH-AqK8abGasT8a/view" TargetMode="External"/><Relationship Id="rId6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hyperlink" Target="http://drive.google.com/file/d/1fFwRSxNccH24PZ5jlflfFXFTe5FHJmS6/view" TargetMode="External"/><Relationship Id="rId6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hyperlink" Target="http://drive.google.com/file/d/1Q_A1WPzDzFMsW358XdpPlKUSYvIdgB3h/view" TargetMode="External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hyperlink" Target="http://drive.google.com/file/d/1u_nZNJyjU-sCTDAFbuEjdjSYW5NXNueX/view" TargetMode="External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9Uq3JL8gwvdUMvkXNyQhhVPgwtkvliqZ/view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hyperlink" Target="http://drive.google.com/file/d/1tAVUA2RNqFaRyVJ9dNIaLEHumHjCi-2W/view" TargetMode="External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Xos-m_ecAYOAh8gVr2VtCeoVn2fBAKhZ/view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J-qJsah0ZfER6Ft4kQZRip0i6D6Cce43/view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HPg7D_rZS4K62ST_wtWWUknvLLxRX8kD/view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hyperlink" Target="http://drive.google.com/file/d/1l0OOh_pjyYvvEhwniw2mv8eLMZnQTQYn/view" TargetMode="External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uswisgfEDTpiouPxPI_RU0PaVqkgLPi0/view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hyperlink" Target="http://drive.google.com/file/d/1Zn8rEmvntp-h9wJ2odmbnKpylLss29MF/view" TargetMode="External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hyperlink" Target="http://drive.google.com/file/d/1OzExFgEHRC53XMZnfopXcsQE6b42w04u/view" TargetMode="External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2932800" y="143165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300"/>
              <a:t>PUTR</a:t>
            </a:r>
            <a:endParaRPr sz="6300"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3636950" y="23596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All in one putting system</a:t>
            </a:r>
            <a:endParaRPr sz="1900"/>
          </a:p>
        </p:txBody>
      </p:sp>
      <p:sp>
        <p:nvSpPr>
          <p:cNvPr id="136" name="Google Shape;136;p13"/>
          <p:cNvSpPr txBox="1"/>
          <p:nvPr/>
        </p:nvSpPr>
        <p:spPr>
          <a:xfrm>
            <a:off x="7188150" y="3403050"/>
            <a:ext cx="1849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Group 16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Dylan Reuter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Ryan Pham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Austin Collins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Dominic Dicaterino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13" title="introputr(1)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4125" y="874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USB Camera &amp; Projector</a:t>
            </a:r>
            <a:endParaRPr/>
          </a:p>
        </p:txBody>
      </p:sp>
      <p:sp>
        <p:nvSpPr>
          <p:cNvPr id="202" name="Google Shape;202;p22"/>
          <p:cNvSpPr txBox="1"/>
          <p:nvPr>
            <p:ph idx="1" type="body"/>
          </p:nvPr>
        </p:nvSpPr>
        <p:spPr>
          <a:xfrm>
            <a:off x="1577725" y="2299375"/>
            <a:ext cx="2626800" cy="26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Basic USB Camera that is </a:t>
            </a:r>
            <a:r>
              <a:rPr lang="en-GB"/>
              <a:t>compatible</a:t>
            </a:r>
            <a:r>
              <a:rPr lang="en-GB"/>
              <a:t> with the Raspberry Pi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Allows us to know an approximate location of the golf ball using  object detection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Need USB extension for high angle and view of putt surface</a:t>
            </a: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375" y="933900"/>
            <a:ext cx="1584126" cy="12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0525" y="898512"/>
            <a:ext cx="1584126" cy="130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>
            <p:ph idx="1" type="body"/>
          </p:nvPr>
        </p:nvSpPr>
        <p:spPr>
          <a:xfrm>
            <a:off x="5635525" y="2299375"/>
            <a:ext cx="2626800" cy="26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Very lightweight projector that is compatible with Raspberry Pi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Displays image in 16:9 format so will need to be angled properly over surface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Used to </a:t>
            </a:r>
            <a:r>
              <a:rPr lang="en-GB"/>
              <a:t>display lines and other graphics on course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Python graphic library</a:t>
            </a:r>
            <a:endParaRPr/>
          </a:p>
        </p:txBody>
      </p:sp>
      <p:pic>
        <p:nvPicPr>
          <p:cNvPr id="206" name="Google Shape;206;p22" title="cameraprojector(5)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5750" y="1063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Python &amp; Program Flow</a:t>
            </a:r>
            <a:endParaRPr/>
          </a:p>
        </p:txBody>
      </p:sp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1297500" y="947025"/>
            <a:ext cx="2777700" cy="27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Python is main language (Lots of great libraries)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OpenCV for computer vision applications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Graphics libraries for projection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23"/>
          <p:cNvGrpSpPr/>
          <p:nvPr/>
        </p:nvGrpSpPr>
        <p:grpSpPr>
          <a:xfrm>
            <a:off x="4782563" y="1485802"/>
            <a:ext cx="3183258" cy="3142467"/>
            <a:chOff x="2610905" y="610653"/>
            <a:chExt cx="3922200" cy="3922200"/>
          </a:xfrm>
        </p:grpSpPr>
        <p:sp>
          <p:nvSpPr>
            <p:cNvPr id="214" name="Google Shape;214;p23"/>
            <p:cNvSpPr/>
            <p:nvPr/>
          </p:nvSpPr>
          <p:spPr>
            <a:xfrm rot="-4980021">
              <a:off x="3204123" y="1186472"/>
              <a:ext cx="2771960" cy="2771960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3"/>
            <p:cNvSpPr/>
            <p:nvPr/>
          </p:nvSpPr>
          <p:spPr>
            <a:xfrm rot="7920309">
              <a:off x="3183402" y="1183149"/>
              <a:ext cx="2777207" cy="2777207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 rot="3600063">
              <a:off x="3186335" y="1195681"/>
              <a:ext cx="2777488" cy="2777488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 rot="4024705">
              <a:off x="5326681" y="1940898"/>
              <a:ext cx="578477" cy="579147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B786E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 rot="-6816027">
              <a:off x="5326729" y="1940918"/>
              <a:ext cx="578485" cy="579035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3"/>
            <p:cNvSpPr/>
            <p:nvPr/>
          </p:nvSpPr>
          <p:spPr>
            <a:xfrm rot="-9359762">
              <a:off x="3193941" y="1176205"/>
              <a:ext cx="2777287" cy="2777287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3"/>
            <p:cNvSpPr/>
            <p:nvPr/>
          </p:nvSpPr>
          <p:spPr>
            <a:xfrm rot="-8936366">
              <a:off x="3659126" y="3173505"/>
              <a:ext cx="578551" cy="578963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F887E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3"/>
            <p:cNvSpPr/>
            <p:nvPr/>
          </p:nvSpPr>
          <p:spPr>
            <a:xfrm rot="1824498">
              <a:off x="3659375" y="3173497"/>
              <a:ext cx="578475" cy="578885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3"/>
            <p:cNvSpPr/>
            <p:nvPr/>
          </p:nvSpPr>
          <p:spPr>
            <a:xfrm rot="-600092">
              <a:off x="3198852" y="1195456"/>
              <a:ext cx="2777611" cy="2777611"/>
            </a:xfrm>
            <a:prstGeom prst="blockArc">
              <a:avLst>
                <a:gd fmla="val 12513247" name="adj1"/>
                <a:gd fmla="val 16867657" name="adj2"/>
                <a:gd fmla="val 20844" name="adj3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3"/>
            <p:cNvSpPr/>
            <p:nvPr/>
          </p:nvSpPr>
          <p:spPr>
            <a:xfrm rot="-176551">
              <a:off x="4312105" y="1195442"/>
              <a:ext cx="578563" cy="579162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55B54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3"/>
            <p:cNvSpPr/>
            <p:nvPr/>
          </p:nvSpPr>
          <p:spPr>
            <a:xfrm rot="10584085">
              <a:off x="4312088" y="1195622"/>
              <a:ext cx="578340" cy="578939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3"/>
            <p:cNvSpPr/>
            <p:nvPr/>
          </p:nvSpPr>
          <p:spPr>
            <a:xfrm rot="8344778">
              <a:off x="4940929" y="3162886"/>
              <a:ext cx="578465" cy="578888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D7E74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3"/>
            <p:cNvSpPr/>
            <p:nvPr/>
          </p:nvSpPr>
          <p:spPr>
            <a:xfrm rot="-2495643">
              <a:off x="4941000" y="3162728"/>
              <a:ext cx="578445" cy="579093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3"/>
            <p:cNvSpPr/>
            <p:nvPr/>
          </p:nvSpPr>
          <p:spPr>
            <a:xfrm rot="-4556960">
              <a:off x="3257335" y="1939059"/>
              <a:ext cx="578302" cy="578957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249C90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3"/>
            <p:cNvSpPr/>
            <p:nvPr/>
          </p:nvSpPr>
          <p:spPr>
            <a:xfrm rot="6204541">
              <a:off x="3257468" y="1938977"/>
              <a:ext cx="578264" cy="578917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3"/>
            <p:cNvSpPr txBox="1"/>
            <p:nvPr/>
          </p:nvSpPr>
          <p:spPr>
            <a:xfrm>
              <a:off x="3274219" y="2018364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0" name="Google Shape;230;p23"/>
            <p:cNvSpPr txBox="1"/>
            <p:nvPr/>
          </p:nvSpPr>
          <p:spPr>
            <a:xfrm>
              <a:off x="5364737" y="2018364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1" name="Google Shape;231;p23"/>
            <p:cNvSpPr txBox="1"/>
            <p:nvPr/>
          </p:nvSpPr>
          <p:spPr>
            <a:xfrm>
              <a:off x="3685317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2" name="Google Shape;232;p23"/>
            <p:cNvSpPr txBox="1"/>
            <p:nvPr/>
          </p:nvSpPr>
          <p:spPr>
            <a:xfrm>
              <a:off x="4955323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3" name="Google Shape;233;p23"/>
            <p:cNvSpPr txBox="1"/>
            <p:nvPr/>
          </p:nvSpPr>
          <p:spPr>
            <a:xfrm>
              <a:off x="4341900" y="1271896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4" name="Google Shape;234;p23"/>
          <p:cNvSpPr txBox="1"/>
          <p:nvPr/>
        </p:nvSpPr>
        <p:spPr>
          <a:xfrm>
            <a:off x="4457225" y="2391350"/>
            <a:ext cx="87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Use object detection to find golf ball location 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4329875" y="3771275"/>
            <a:ext cx="137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Use coordinates and calculate distance from golf ball to hole using our distance formula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6982475" y="3925175"/>
            <a:ext cx="1202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Draw specified distance using Python graphics library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3"/>
          <p:cNvSpPr txBox="1"/>
          <p:nvPr/>
        </p:nvSpPr>
        <p:spPr>
          <a:xfrm>
            <a:off x="7460325" y="2363050"/>
            <a:ext cx="1202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Save the image and project onto surface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23"/>
          <p:cNvSpPr txBox="1"/>
          <p:nvPr/>
        </p:nvSpPr>
        <p:spPr>
          <a:xfrm>
            <a:off x="5772850" y="1213650"/>
            <a:ext cx="1202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Wait for change in golf ball coordinates and loop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9" name="Google Shape;239;p23" title="pythonflow(6)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400" y="1216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Surface and Framing</a:t>
            </a:r>
            <a:endParaRPr/>
          </a:p>
        </p:txBody>
      </p:sp>
      <p:sp>
        <p:nvSpPr>
          <p:cNvPr id="245" name="Google Shape;245;p24"/>
          <p:cNvSpPr txBox="1"/>
          <p:nvPr>
            <p:ph idx="1" type="body"/>
          </p:nvPr>
        </p:nvSpPr>
        <p:spPr>
          <a:xfrm>
            <a:off x="1297500" y="972375"/>
            <a:ext cx="7038900" cy="18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An array of linear actuators underneath an artificial grass surface will provide the variable elevation of this design.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Wooden framing will elevate the grass surface giving the actuators clearance to stand underneath.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framing will be stained and sealed to mitigate any wear from use or weathering.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Artificial</a:t>
            </a:r>
            <a:r>
              <a:rPr lang="en-GB"/>
              <a:t> turf will be secured onto the frame with slack to give room for elevation changes by the actuators.</a:t>
            </a:r>
            <a:endParaRPr/>
          </a:p>
        </p:txBody>
      </p:sp>
      <p:pic>
        <p:nvPicPr>
          <p:cNvPr id="246" name="Google Shape;2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150" y="3050825"/>
            <a:ext cx="2882550" cy="14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7100" y="3032650"/>
            <a:ext cx="1860450" cy="14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 title="My Audio Recording 2022-06-14 PM 7-30-17.wa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6400" y="1899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Actuators</a:t>
            </a:r>
            <a:endParaRPr/>
          </a:p>
        </p:txBody>
      </p:sp>
      <p:sp>
        <p:nvSpPr>
          <p:cNvPr id="254" name="Google Shape;254;p25"/>
          <p:cNvSpPr txBox="1"/>
          <p:nvPr>
            <p:ph idx="1" type="body"/>
          </p:nvPr>
        </p:nvSpPr>
        <p:spPr>
          <a:xfrm>
            <a:off x="1743875" y="911500"/>
            <a:ext cx="7038900" cy="20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actuator </a:t>
            </a:r>
            <a:r>
              <a:rPr lang="en-GB"/>
              <a:t>array</a:t>
            </a:r>
            <a:r>
              <a:rPr lang="en-GB"/>
              <a:t> consists of four 12V linear actuators, each individually capable of moving up to 225 pounds.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current draw of each actuator is </a:t>
            </a:r>
            <a:r>
              <a:rPr lang="en-GB"/>
              <a:t>dependent</a:t>
            </a:r>
            <a:r>
              <a:rPr lang="en-GB"/>
              <a:t> on the load it is supporting with 3 amps being the maximum.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actuators are rated with a duty cycle of 25% to avoid overheating.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Given the duty cycle specification, a 555 timer based PWM circuit will be used to drive the motors</a:t>
            </a:r>
            <a:endParaRPr/>
          </a:p>
        </p:txBody>
      </p:sp>
      <p:pic>
        <p:nvPicPr>
          <p:cNvPr id="255" name="Google Shape;2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263" y="2651300"/>
            <a:ext cx="2643624" cy="2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 rotWithShape="1">
          <a:blip r:embed="rId4">
            <a:alphaModFix/>
          </a:blip>
          <a:srcRect b="0" l="0" r="27346" t="0"/>
          <a:stretch/>
        </p:blipFill>
        <p:spPr>
          <a:xfrm>
            <a:off x="397975" y="2128075"/>
            <a:ext cx="1345900" cy="27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6275" y="2500379"/>
            <a:ext cx="2430125" cy="247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 title="My Audio Recording 2022-06-14 PM 8-12-30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36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PCB 1- NE555 PWM Circuit</a:t>
            </a:r>
            <a:endParaRPr/>
          </a:p>
        </p:txBody>
      </p:sp>
      <p:pic>
        <p:nvPicPr>
          <p:cNvPr id="264" name="Google Shape;2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3088" y="1142375"/>
            <a:ext cx="5677813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 title="My Audio Recording 2022-06-14 PM 8-16-33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7125" y="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/>
          <p:nvPr>
            <p:ph type="title"/>
          </p:nvPr>
        </p:nvSpPr>
        <p:spPr>
          <a:xfrm>
            <a:off x="1257825" y="37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Controls</a:t>
            </a:r>
            <a:endParaRPr/>
          </a:p>
        </p:txBody>
      </p:sp>
      <p:sp>
        <p:nvSpPr>
          <p:cNvPr id="271" name="Google Shape;271;p27"/>
          <p:cNvSpPr txBox="1"/>
          <p:nvPr>
            <p:ph idx="1" type="body"/>
          </p:nvPr>
        </p:nvSpPr>
        <p:spPr>
          <a:xfrm>
            <a:off x="1297500" y="83710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PUTR will be controlled with physical</a:t>
            </a:r>
            <a:r>
              <a:rPr lang="en-GB"/>
              <a:t> buttons</a:t>
            </a:r>
            <a:r>
              <a:rPr lang="en-GB"/>
              <a:t> as well as bluetooth inputs.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Controls will be input to the MSP430 microcontroller with a HC-05 bluetooth module.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Options will include presets as well as custom position settings.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</a:t>
            </a:r>
            <a:r>
              <a:rPr lang="en-GB"/>
              <a:t> microcontroller will output signals to the actuators through a pair of relays that will move the actuator up or down depending on what relay is activated. </a:t>
            </a: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3312" y="2754350"/>
            <a:ext cx="244792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8413" y="2440025"/>
            <a:ext cx="4850975" cy="18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/>
          <p:nvPr/>
        </p:nvSpPr>
        <p:spPr>
          <a:xfrm>
            <a:off x="2382000" y="4322750"/>
            <a:ext cx="595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Inputs 1&amp;2 will activate their respective relays, connecting the actuator to </a:t>
            </a: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either</a:t>
            </a: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a positive or negative voltage. Thus, making it move up or down.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75" name="Google Shape;275;p27"/>
          <p:cNvCxnSpPr/>
          <p:nvPr/>
        </p:nvCxnSpPr>
        <p:spPr>
          <a:xfrm>
            <a:off x="2235263" y="3656338"/>
            <a:ext cx="652800" cy="1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27"/>
          <p:cNvCxnSpPr/>
          <p:nvPr/>
        </p:nvCxnSpPr>
        <p:spPr>
          <a:xfrm>
            <a:off x="2235263" y="3881800"/>
            <a:ext cx="652800" cy="1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7" name="Google Shape;277;p27" title="My Audio Recording 2022-06-14 PM 8-31-33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6400" y="3734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>
            <p:ph type="title"/>
          </p:nvPr>
        </p:nvSpPr>
        <p:spPr>
          <a:xfrm>
            <a:off x="1297500" y="2855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Power/PCB 2</a:t>
            </a:r>
            <a:endParaRPr/>
          </a:p>
        </p:txBody>
      </p:sp>
      <p:sp>
        <p:nvSpPr>
          <p:cNvPr id="283" name="Google Shape;283;p28"/>
          <p:cNvSpPr txBox="1"/>
          <p:nvPr>
            <p:ph idx="1" type="body"/>
          </p:nvPr>
        </p:nvSpPr>
        <p:spPr>
          <a:xfrm>
            <a:off x="1297500" y="6680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system will be powered by a 12 Volt 40 Amp switched-mode power supply </a:t>
            </a:r>
            <a:r>
              <a:rPr lang="en-GB"/>
              <a:t>capable</a:t>
            </a:r>
            <a:r>
              <a:rPr lang="en-GB"/>
              <a:t> of providing 480W of power.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supply has 3 channels at 12 volts each.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actuators and relays will use the full 12V. But,A dc/dc converter will also be needed to step down the voltage to 5 and  3.3 volts for the other electronics.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Uses the TPSM82903 synchronous buck converter (may change due to availability)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28"/>
          <p:cNvPicPr preferRelativeResize="0"/>
          <p:nvPr/>
        </p:nvPicPr>
        <p:blipFill rotWithShape="1">
          <a:blip r:embed="rId3">
            <a:alphaModFix/>
          </a:blip>
          <a:srcRect b="-1926" l="-1926" r="0" t="0"/>
          <a:stretch/>
        </p:blipFill>
        <p:spPr>
          <a:xfrm>
            <a:off x="4572000" y="2334150"/>
            <a:ext cx="4042450" cy="26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 b="4525" l="0" r="7800" t="0"/>
          <a:stretch/>
        </p:blipFill>
        <p:spPr>
          <a:xfrm>
            <a:off x="94000" y="2571750"/>
            <a:ext cx="4323426" cy="21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 title="My Audio Recording 2022-06-14 PM 8-39-53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7250" y="2108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PCB vendor	</a:t>
            </a:r>
            <a:endParaRPr/>
          </a:p>
        </p:txBody>
      </p:sp>
      <p:sp>
        <p:nvSpPr>
          <p:cNvPr id="292" name="Google Shape;292;p2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JLCPCB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</a:t>
            </a:r>
            <a:r>
              <a:rPr lang="en-GB"/>
              <a:t>ffordable , reliable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Minimum </a:t>
            </a:r>
            <a:r>
              <a:rPr lang="en-GB"/>
              <a:t>quantity</a:t>
            </a:r>
            <a:r>
              <a:rPr lang="en-GB"/>
              <a:t> of 5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Shipping</a:t>
            </a:r>
            <a:r>
              <a:rPr lang="en-GB"/>
              <a:t> time: 1-2 weeks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Production time: 3 days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Throughhold components to to keep the cost low but we will have to solder the components ourselves</a:t>
            </a:r>
            <a:endParaRPr/>
          </a:p>
        </p:txBody>
      </p:sp>
      <p:pic>
        <p:nvPicPr>
          <p:cNvPr id="293" name="Google Shape;2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825" y="3278800"/>
            <a:ext cx="5529573" cy="16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7750" y="152400"/>
            <a:ext cx="3306800" cy="234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 title="PCB vendor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6400" y="2362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Software Application Communication</a:t>
            </a:r>
            <a:endParaRPr/>
          </a:p>
        </p:txBody>
      </p:sp>
      <p:sp>
        <p:nvSpPr>
          <p:cNvPr id="301" name="Google Shape;301;p3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MSP430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Android/iOS Bluetooth </a:t>
            </a:r>
            <a:r>
              <a:rPr lang="en-GB"/>
              <a:t>network</a:t>
            </a:r>
            <a:r>
              <a:rPr lang="en-GB"/>
              <a:t> stack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API: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Bluetooth Adapter API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Bluetooth Device API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Bluetooth Socket API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Bluetooth Class API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Allows for the application to communicate with the actuators</a:t>
            </a:r>
            <a:endParaRPr/>
          </a:p>
        </p:txBody>
      </p:sp>
      <p:pic>
        <p:nvPicPr>
          <p:cNvPr id="302" name="Google Shape;3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550" y="1131025"/>
            <a:ext cx="2907700" cy="18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 title="Software Application Communication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050" y="3937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Mobile Application	</a:t>
            </a:r>
            <a:endParaRPr/>
          </a:p>
        </p:txBody>
      </p:sp>
      <p:sp>
        <p:nvSpPr>
          <p:cNvPr id="309" name="Google Shape;309;p31"/>
          <p:cNvSpPr txBox="1"/>
          <p:nvPr>
            <p:ph idx="1" type="body"/>
          </p:nvPr>
        </p:nvSpPr>
        <p:spPr>
          <a:xfrm>
            <a:off x="2369025" y="1868100"/>
            <a:ext cx="41493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The purpose of the code screen is added security.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/>
              <a:t>With the main screen allowing for easy traversing of the application while still being easy to read.</a:t>
            </a:r>
            <a:endParaRPr sz="1800"/>
          </a:p>
        </p:txBody>
      </p:sp>
      <p:pic>
        <p:nvPicPr>
          <p:cNvPr id="310" name="Google Shape;3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98" y="1432698"/>
            <a:ext cx="2185725" cy="35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150" y="1424925"/>
            <a:ext cx="2185725" cy="360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 title="cdr part 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0451" y="312325"/>
            <a:ext cx="385225" cy="3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Description &amp; Motivation</a:t>
            </a:r>
            <a:endParaRPr/>
          </a:p>
        </p:txBody>
      </p:sp>
      <p:sp>
        <p:nvSpPr>
          <p:cNvPr id="143" name="Google Shape;143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PUTR is a technology infused putting mat. </a:t>
            </a: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Complete with aim line projection, variable terrain and controlled by a mobile app for ease of use.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2035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Aims to be much </a:t>
            </a:r>
            <a:r>
              <a:rPr lang="en-GB" sz="1700"/>
              <a:t>more</a:t>
            </a:r>
            <a:r>
              <a:rPr lang="en-GB" sz="1700"/>
              <a:t> cost </a:t>
            </a:r>
            <a:r>
              <a:rPr lang="en-GB" sz="1700"/>
              <a:t>efficient than other devices of similar nature</a:t>
            </a: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Still having all the technological benefits</a:t>
            </a: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Also having much </a:t>
            </a:r>
            <a:r>
              <a:rPr lang="en-GB" sz="1700"/>
              <a:t>more</a:t>
            </a:r>
            <a:r>
              <a:rPr lang="en-GB" sz="1700"/>
              <a:t> mobility than other devices.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14" title="des&amp;motivaton(2)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400" y="910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Mobile Application (cont.)</a:t>
            </a:r>
            <a:endParaRPr/>
          </a:p>
        </p:txBody>
      </p:sp>
      <p:sp>
        <p:nvSpPr>
          <p:cNvPr id="318" name="Google Shape;318;p32"/>
          <p:cNvSpPr txBox="1"/>
          <p:nvPr>
            <p:ph idx="1" type="body"/>
          </p:nvPr>
        </p:nvSpPr>
        <p:spPr>
          <a:xfrm>
            <a:off x="2630475" y="1576550"/>
            <a:ext cx="38841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The create your own is integral as it allows the user to customize their experience with the PUTR.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/>
              <a:t>While the favorite page allows the User to keep their favorite courses.</a:t>
            </a:r>
            <a:endParaRPr sz="1800"/>
          </a:p>
        </p:txBody>
      </p:sp>
      <p:pic>
        <p:nvPicPr>
          <p:cNvPr id="319" name="Google Shape;3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25" y="1563025"/>
            <a:ext cx="2134150" cy="35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4725" y="1572074"/>
            <a:ext cx="2134150" cy="351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 title="cdr part 2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2875" y="271925"/>
            <a:ext cx="464675" cy="4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Objectives</a:t>
            </a:r>
            <a:endParaRPr/>
          </a:p>
        </p:txBody>
      </p:sp>
      <p:sp>
        <p:nvSpPr>
          <p:cNvPr id="150" name="Google Shape;150;p1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Accessible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$400-500 to the average user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Compete with driving ranges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Main objectives: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Variable Grass Surface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Projection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Position Settings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Path Planning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Practice</a:t>
            </a:r>
            <a:r>
              <a:rPr lang="en-GB"/>
              <a:t> and Play modes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Supports human weight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Bluetooth</a:t>
            </a:r>
            <a:endParaRPr/>
          </a:p>
        </p:txBody>
      </p:sp>
      <p:pic>
        <p:nvPicPr>
          <p:cNvPr id="151" name="Google Shape;151;p15" title="Objectives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400" y="3937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Specifications &amp; Requirements</a:t>
            </a:r>
            <a:endParaRPr/>
          </a:p>
        </p:txBody>
      </p:sp>
      <p:graphicFrame>
        <p:nvGraphicFramePr>
          <p:cNvPr id="157" name="Google Shape;157;p16"/>
          <p:cNvGraphicFramePr/>
          <p:nvPr/>
        </p:nvGraphicFramePr>
        <p:xfrm>
          <a:off x="1244800" y="974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{A7D39AE3-F598-4408-BF59-34F8AB8320C2}</a:tableStyleId>
              </a:tblPr>
              <a:tblGrid>
                <a:gridCol w="3741950"/>
                <a:gridCol w="3741950"/>
              </a:tblGrid>
              <a:tr h="34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</a:rPr>
                        <a:t>Attribute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</a:rPr>
                        <a:t>Description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35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Dimensions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Surface area of 4x6 feet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4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Cost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$400 goal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4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Weight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&lt;100 lbs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506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Surface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Artificial grass atop a wooden frame with controlled linear actuators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506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Projection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Lightweight</a:t>
                      </a: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 and capable of covering the entire surface area. C</a:t>
                      </a: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ompatible</a:t>
                      </a: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 with Raspberry Pi.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4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Sensors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Camera to track the golf ball and its path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4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Computing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Raspberry</a:t>
                      </a: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 PI and MSP430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4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Controls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Physical and bluetooth controls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506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Power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</a:rPr>
                        <a:t>12V AC/DC Power supply as well as a 5V and a 3.3V DC supply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pic>
        <p:nvPicPr>
          <p:cNvPr id="158" name="Google Shape;158;p16" title="My Audio Recording 2022-06-14 PM 8-44-39.wa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3000" y="3937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Constraints</a:t>
            </a:r>
            <a:endParaRPr/>
          </a:p>
        </p:txBody>
      </p:sp>
      <p:sp>
        <p:nvSpPr>
          <p:cNvPr id="164" name="Google Shape;164;p1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Space constraints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6X4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Small form factor to fit in small spaces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Weight constraints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Less than 100lbs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Lightweight to transport easier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Time constraint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2 months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Economic </a:t>
            </a:r>
            <a:r>
              <a:rPr lang="en-GB"/>
              <a:t>constraints</a:t>
            </a:r>
            <a:r>
              <a:rPr lang="en-GB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$400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Lighting constraints 	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To </a:t>
            </a:r>
            <a:r>
              <a:rPr lang="en-GB"/>
              <a:t>display</a:t>
            </a:r>
            <a:r>
              <a:rPr lang="en-GB"/>
              <a:t> the projection, there needs to be low lighting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Cameras have night vision so low light is not an issue for detection</a:t>
            </a:r>
            <a:endParaRPr/>
          </a:p>
        </p:txBody>
      </p:sp>
      <p:pic>
        <p:nvPicPr>
          <p:cNvPr id="165" name="Google Shape;165;p17" title="Constraints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9200" y="3937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>
            <p:ph type="title"/>
          </p:nvPr>
        </p:nvSpPr>
        <p:spPr>
          <a:xfrm>
            <a:off x="1307100" y="1440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System Block Diagram</a:t>
            </a:r>
            <a:endParaRPr/>
          </a:p>
        </p:txBody>
      </p:sp>
      <p:sp>
        <p:nvSpPr>
          <p:cNvPr id="171" name="Google Shape;171;p18"/>
          <p:cNvSpPr txBox="1"/>
          <p:nvPr>
            <p:ph idx="1" type="body"/>
          </p:nvPr>
        </p:nvSpPr>
        <p:spPr>
          <a:xfrm>
            <a:off x="279375" y="2118000"/>
            <a:ext cx="70389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Red - Dominic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100"/>
              <a:t>Blue - Austin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100"/>
              <a:t>Orange - Dylan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100"/>
              <a:t>Yellow - Ryan</a:t>
            </a:r>
            <a:endParaRPr sz="2100"/>
          </a:p>
        </p:txBody>
      </p:sp>
      <p:pic>
        <p:nvPicPr>
          <p:cNvPr id="172" name="Google Shape;1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125" y="760950"/>
            <a:ext cx="4773698" cy="43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 title="cdr part 3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6026" y="15135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Line Projection System Overview</a:t>
            </a:r>
            <a:endParaRPr/>
          </a:p>
        </p:txBody>
      </p:sp>
      <p:sp>
        <p:nvSpPr>
          <p:cNvPr id="179" name="Google Shape;179;p19"/>
          <p:cNvSpPr txBox="1"/>
          <p:nvPr>
            <p:ph idx="1" type="body"/>
          </p:nvPr>
        </p:nvSpPr>
        <p:spPr>
          <a:xfrm>
            <a:off x="1297500" y="15109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To identify the golf ball and it’s relative location on the putt surface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Calculate the distance from golf ball to hole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Display line through projection showing a line from ball to hole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Lots of </a:t>
            </a:r>
            <a:r>
              <a:rPr lang="en-GB"/>
              <a:t>possibilities</a:t>
            </a:r>
            <a:r>
              <a:rPr lang="en-GB"/>
              <a:t> for more to be added when main objective is finished.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 title="lps(3)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675" y="1826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Line projection and Calculating the Ideal Line</a:t>
            </a:r>
            <a:endParaRPr/>
          </a:p>
        </p:txBody>
      </p:sp>
      <p:sp>
        <p:nvSpPr>
          <p:cNvPr id="186" name="Google Shape;186;p2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A^2  + B^2 = C^2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Margin of error = +-90 degrees </a:t>
            </a:r>
            <a:endParaRPr/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3">
            <a:alphaModFix/>
          </a:blip>
          <a:srcRect b="39646" l="21700" r="4861" t="30860"/>
          <a:stretch/>
        </p:blipFill>
        <p:spPr>
          <a:xfrm>
            <a:off x="2434550" y="2531050"/>
            <a:ext cx="3521750" cy="25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 title="PUTR Line projection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6400" y="3937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Raspberry Pi 3</a:t>
            </a:r>
            <a:endParaRPr/>
          </a:p>
        </p:txBody>
      </p:sp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1297500" y="1567550"/>
            <a:ext cx="3039600" cy="25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Great to use with computer vision (Easy to install)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Loaded with Python IDEs  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Free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Quad Core Processor &amp; 16 GB RAM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USB Ports for Camera and HDMI Ports for Projector</a:t>
            </a:r>
            <a:endParaRPr/>
          </a:p>
        </p:txBody>
      </p:sp>
      <p:pic>
        <p:nvPicPr>
          <p:cNvPr id="195" name="Google Shape;1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3700" y="492350"/>
            <a:ext cx="3453324" cy="39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 title="rasberrypi(4)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6225" y="679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