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Nunito"/>
      <p:regular r:id="rId36"/>
      <p:bold r:id="rId37"/>
      <p:italic r:id="rId38"/>
      <p:boldItalic r:id="rId39"/>
    </p:embeddedFont>
    <p:embeddedFont>
      <p:font typeface="Maven Pro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855BADF-A925-40C1-94CF-5D015D438F75}">
  <a:tblStyle styleId="{4855BADF-A925-40C1-94CF-5D015D438F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E29B5ED-FBA9-4FF2-9BDA-B57677DE1D0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avenPro-regular.fntdata"/><Relationship Id="rId20" Type="http://schemas.openxmlformats.org/officeDocument/2006/relationships/slide" Target="slides/slide14.xml"/><Relationship Id="rId41" Type="http://schemas.openxmlformats.org/officeDocument/2006/relationships/font" Target="fonts/MavenPro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Nunito-bold.fntdata"/><Relationship Id="rId14" Type="http://schemas.openxmlformats.org/officeDocument/2006/relationships/slide" Target="slides/slide8.xml"/><Relationship Id="rId36" Type="http://schemas.openxmlformats.org/officeDocument/2006/relationships/font" Target="fonts/Nunito-regular.fntdata"/><Relationship Id="rId17" Type="http://schemas.openxmlformats.org/officeDocument/2006/relationships/slide" Target="slides/slide11.xml"/><Relationship Id="rId39" Type="http://schemas.openxmlformats.org/officeDocument/2006/relationships/font" Target="fonts/Nunito-boldItalic.fntdata"/><Relationship Id="rId16" Type="http://schemas.openxmlformats.org/officeDocument/2006/relationships/slide" Target="slides/slide10.xml"/><Relationship Id="rId38" Type="http://schemas.openxmlformats.org/officeDocument/2006/relationships/font" Target="fonts/Nunito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b11e650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b11e650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b11e650f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b11e650f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3b11e650f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3b11e650f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3b11e650f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3b11e650f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3b11e650f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3b11e650f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3e2dcb50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3e2dcb50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3b11e650f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3b11e650f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3b11e650f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3b11e650f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b11e650fe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3b11e650f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3b11e650f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3b11e650f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3b11e650fe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3b11e650fe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b11e650f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b11e650f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3b11e650f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3b11e650f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3e233abb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3e233abb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3b11e650fe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3b11e650fe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3b11e650fe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3b11e650fe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3b3ae8026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3b3ae8026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b11e650fe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3b11e650fe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3b3ae8026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3b3ae8026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3b11e650fe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3b11e650fe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3e233abb3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3e233abb3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3b11e650fe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3b11e650fe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b11e650f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b11e650f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b11e650f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3b11e650f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3e233abb3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3e233abb3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3b11e650f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3b11e650f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b11e650f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3b11e650f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Goals, specifications, features, and functions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b11e650fe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b11e650fe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3b11e650fe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3b11e650fe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1.png"/><Relationship Id="rId5" Type="http://schemas.openxmlformats.org/officeDocument/2006/relationships/image" Target="../media/image34.png"/><Relationship Id="rId6" Type="http://schemas.openxmlformats.org/officeDocument/2006/relationships/image" Target="../media/image29.png"/><Relationship Id="rId7" Type="http://schemas.openxmlformats.org/officeDocument/2006/relationships/image" Target="../media/image36.png"/><Relationship Id="rId8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44.jpg"/><Relationship Id="rId5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Relationship Id="rId5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824000" y="489875"/>
            <a:ext cx="4255500" cy="187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Facial Recognition Lockbox</a:t>
            </a:r>
            <a:endParaRPr b="0" sz="1755"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824000" y="2364275"/>
            <a:ext cx="4255500" cy="20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Group 4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 Wiegman, Cpe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Julian Boaz, Cpe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Che’ Baptiste, Cpe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Bryce Dere, EE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"/>
          <p:cNvSpPr txBox="1"/>
          <p:nvPr>
            <p:ph idx="4294967295" type="title"/>
          </p:nvPr>
        </p:nvSpPr>
        <p:spPr>
          <a:xfrm>
            <a:off x="1289000" y="17880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Block Diagram</a:t>
            </a:r>
            <a:endParaRPr/>
          </a:p>
        </p:txBody>
      </p:sp>
      <p:pic>
        <p:nvPicPr>
          <p:cNvPr id="338" name="Google Shape;3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3700" y="831500"/>
            <a:ext cx="3416599" cy="40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"/>
          <p:cNvSpPr txBox="1"/>
          <p:nvPr>
            <p:ph idx="4294967295"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Block Diagram</a:t>
            </a:r>
            <a:endParaRPr/>
          </a:p>
        </p:txBody>
      </p:sp>
      <p:pic>
        <p:nvPicPr>
          <p:cNvPr id="344" name="Google Shape;3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63" y="1145125"/>
            <a:ext cx="4553874" cy="364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 Diagram</a:t>
            </a:r>
            <a:endParaRPr/>
          </a:p>
        </p:txBody>
      </p:sp>
      <p:pic>
        <p:nvPicPr>
          <p:cNvPr id="350" name="Google Shape;3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409" y="1597875"/>
            <a:ext cx="7177190" cy="35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/>
          <p:nvPr/>
        </p:nvSpPr>
        <p:spPr>
          <a:xfrm>
            <a:off x="6416450" y="1369125"/>
            <a:ext cx="1840500" cy="1643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4"/>
          <p:cNvSpPr/>
          <p:nvPr/>
        </p:nvSpPr>
        <p:spPr>
          <a:xfrm>
            <a:off x="1891800" y="1962050"/>
            <a:ext cx="622500" cy="14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/>
              <a:t>serial_number</a:t>
            </a:r>
            <a:endParaRPr sz="500"/>
          </a:p>
        </p:txBody>
      </p:sp>
      <p:sp>
        <p:nvSpPr>
          <p:cNvPr id="353" name="Google Shape;353;p24"/>
          <p:cNvSpPr/>
          <p:nvPr/>
        </p:nvSpPr>
        <p:spPr>
          <a:xfrm>
            <a:off x="1612925" y="2706575"/>
            <a:ext cx="670200" cy="14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security_pin</a:t>
            </a:r>
            <a:endParaRPr sz="600"/>
          </a:p>
        </p:txBody>
      </p:sp>
      <p:sp>
        <p:nvSpPr>
          <p:cNvPr id="354" name="Google Shape;354;p24"/>
          <p:cNvSpPr/>
          <p:nvPr/>
        </p:nvSpPr>
        <p:spPr>
          <a:xfrm>
            <a:off x="4655725" y="4008100"/>
            <a:ext cx="670200" cy="14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accuracy</a:t>
            </a:r>
            <a:endParaRPr sz="600"/>
          </a:p>
        </p:txBody>
      </p:sp>
      <p:sp>
        <p:nvSpPr>
          <p:cNvPr id="355" name="Google Shape;355;p24"/>
          <p:cNvSpPr/>
          <p:nvPr/>
        </p:nvSpPr>
        <p:spPr>
          <a:xfrm>
            <a:off x="4200600" y="3204800"/>
            <a:ext cx="742800" cy="14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compare_faces</a:t>
            </a:r>
            <a:endParaRPr sz="600"/>
          </a:p>
        </p:txBody>
      </p:sp>
      <p:sp>
        <p:nvSpPr>
          <p:cNvPr id="356" name="Google Shape;356;p24"/>
          <p:cNvSpPr/>
          <p:nvPr/>
        </p:nvSpPr>
        <p:spPr>
          <a:xfrm>
            <a:off x="5592475" y="3639925"/>
            <a:ext cx="742800" cy="148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AWS Rekognition</a:t>
            </a:r>
            <a:endParaRPr sz="600"/>
          </a:p>
        </p:txBody>
      </p:sp>
      <p:cxnSp>
        <p:nvCxnSpPr>
          <p:cNvPr id="357" name="Google Shape;357;p24"/>
          <p:cNvCxnSpPr/>
          <p:nvPr/>
        </p:nvCxnSpPr>
        <p:spPr>
          <a:xfrm flipH="1">
            <a:off x="4077750" y="3093500"/>
            <a:ext cx="495900" cy="17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8" name="Google Shape;358;p24"/>
          <p:cNvSpPr/>
          <p:nvPr/>
        </p:nvSpPr>
        <p:spPr>
          <a:xfrm>
            <a:off x="2441700" y="1791450"/>
            <a:ext cx="742800" cy="1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user_number</a:t>
            </a:r>
            <a:endParaRPr sz="600"/>
          </a:p>
        </p:txBody>
      </p:sp>
      <p:cxnSp>
        <p:nvCxnSpPr>
          <p:cNvPr id="359" name="Google Shape;359;p24"/>
          <p:cNvCxnSpPr/>
          <p:nvPr/>
        </p:nvCxnSpPr>
        <p:spPr>
          <a:xfrm rot="10800000">
            <a:off x="4571200" y="3093525"/>
            <a:ext cx="520500" cy="17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24"/>
          <p:cNvCxnSpPr/>
          <p:nvPr/>
        </p:nvCxnSpPr>
        <p:spPr>
          <a:xfrm flipH="1">
            <a:off x="4583500" y="3281925"/>
            <a:ext cx="495900" cy="17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24"/>
          <p:cNvCxnSpPr/>
          <p:nvPr/>
        </p:nvCxnSpPr>
        <p:spPr>
          <a:xfrm rot="10800000">
            <a:off x="4050700" y="3281925"/>
            <a:ext cx="520500" cy="17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2" name="Google Shape;362;p24"/>
          <p:cNvSpPr/>
          <p:nvPr/>
        </p:nvSpPr>
        <p:spPr>
          <a:xfrm>
            <a:off x="5652625" y="3038500"/>
            <a:ext cx="622500" cy="1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take_photo</a:t>
            </a:r>
            <a:endParaRPr sz="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Amazon Web Services</a:t>
            </a:r>
            <a:endParaRPr/>
          </a:p>
        </p:txBody>
      </p:sp>
      <p:sp>
        <p:nvSpPr>
          <p:cNvPr id="368" name="Google Shape;368;p25"/>
          <p:cNvSpPr txBox="1"/>
          <p:nvPr>
            <p:ph idx="1" type="body"/>
          </p:nvPr>
        </p:nvSpPr>
        <p:spPr>
          <a:xfrm>
            <a:off x="1303800" y="15007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728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0"/>
              <a:buChar char="●"/>
            </a:pPr>
            <a:r>
              <a:rPr lang="en" sz="1009"/>
              <a:t>AWS Rekognition will be used for artificial intelligence model</a:t>
            </a:r>
            <a:endParaRPr sz="100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9"/>
          </a:p>
          <a:p>
            <a:pPr indent="-292728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0"/>
              <a:buChar char="●"/>
            </a:pPr>
            <a:r>
              <a:rPr lang="en" sz="1009"/>
              <a:t>AWS S3 will be used for storing user data</a:t>
            </a:r>
            <a:endParaRPr sz="100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9"/>
          </a:p>
          <a:p>
            <a:pPr indent="-292728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0"/>
              <a:buChar char="●"/>
            </a:pPr>
            <a:r>
              <a:rPr lang="en" sz="1009"/>
              <a:t>AWS will keep all of the data needed for identifying users</a:t>
            </a:r>
            <a:endParaRPr sz="100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009"/>
          </a:p>
          <a:p>
            <a:pPr indent="-292728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0"/>
              <a:buChar char="●"/>
            </a:pPr>
            <a:r>
              <a:rPr lang="en" sz="1009"/>
              <a:t>AWS allows us to reduce the hardware requirements of the lock box, as well as our user’s cell phones</a:t>
            </a:r>
            <a:endParaRPr sz="100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9"/>
          </a:p>
          <a:p>
            <a:pPr indent="-292728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0"/>
              <a:buChar char="●"/>
            </a:pPr>
            <a:r>
              <a:rPr lang="en" sz="1009"/>
              <a:t>AWS is the only DoD approved cloud service, ensuring security</a:t>
            </a:r>
            <a:endParaRPr sz="1009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309"/>
          </a:p>
          <a:p>
            <a:pPr indent="-287337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25"/>
              <a:buChar char="●"/>
            </a:pPr>
            <a:r>
              <a:rPr lang="en" sz="1109"/>
              <a:t>AWS has the ability to scale with the program, as user data increases</a:t>
            </a:r>
            <a:r>
              <a:rPr lang="en" sz="725"/>
              <a:t>.</a:t>
            </a:r>
            <a:endParaRPr sz="1325"/>
          </a:p>
        </p:txBody>
      </p:sp>
      <p:pic>
        <p:nvPicPr>
          <p:cNvPr id="369" name="Google Shape;3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8150" y="350425"/>
            <a:ext cx="1776275" cy="10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4132" y="1573419"/>
            <a:ext cx="2124300" cy="13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Raspberry Pi Scripts</a:t>
            </a:r>
            <a:endParaRPr/>
          </a:p>
        </p:txBody>
      </p:sp>
      <p:sp>
        <p:nvSpPr>
          <p:cNvPr id="376" name="Google Shape;376;p26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Used Python packages to receive input and send output to microcontroller, make AWS API calls, and generate text-to-speech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 is instructed on how to interact with the Pi through the text-to-speech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 can interact with Python script via keyboard for pin entry and keystroke for taking the photo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Both the 6 digit pin and photo must match what is associate with their account in order to gain access to the interior of the box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8300" y="428725"/>
            <a:ext cx="2482775" cy="10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4225" y="301372"/>
            <a:ext cx="1466950" cy="13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Interface/Mobile App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Google Shape;3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225" y="1321050"/>
            <a:ext cx="1940299" cy="32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999" y="1321050"/>
            <a:ext cx="1947661" cy="32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7649" y="598575"/>
            <a:ext cx="1796350" cy="302178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7"/>
          <p:cNvSpPr txBox="1"/>
          <p:nvPr/>
        </p:nvSpPr>
        <p:spPr>
          <a:xfrm>
            <a:off x="2523650" y="1420950"/>
            <a:ext cx="258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8" name="Google Shape;388;p27"/>
          <p:cNvSpPr txBox="1"/>
          <p:nvPr/>
        </p:nvSpPr>
        <p:spPr>
          <a:xfrm>
            <a:off x="2390425" y="1339525"/>
            <a:ext cx="29655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Here are the 3 immediately accessible pages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For signup, password has to be strong and meet certain specifications (8 characters long, at least 1: capital letter, lowercase letter, number, and special character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Signup requires all fields be filled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Both Signup and Password Recovery send confirmation emails for user for added security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9" name="Google Shape;389;p27"/>
          <p:cNvSpPr txBox="1"/>
          <p:nvPr/>
        </p:nvSpPr>
        <p:spPr>
          <a:xfrm>
            <a:off x="488450" y="4662450"/>
            <a:ext cx="163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Login page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0" name="Google Shape;390;p27"/>
          <p:cNvSpPr txBox="1"/>
          <p:nvPr/>
        </p:nvSpPr>
        <p:spPr>
          <a:xfrm>
            <a:off x="5424725" y="4618050"/>
            <a:ext cx="167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Signup Page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1" name="Google Shape;391;p27"/>
          <p:cNvSpPr txBox="1"/>
          <p:nvPr/>
        </p:nvSpPr>
        <p:spPr>
          <a:xfrm>
            <a:off x="7550125" y="3663325"/>
            <a:ext cx="139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Password Recovery Page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Interface/Mobile App (cont.)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8"/>
          <p:cNvSpPr txBox="1"/>
          <p:nvPr/>
        </p:nvSpPr>
        <p:spPr>
          <a:xfrm>
            <a:off x="3114000" y="2022588"/>
            <a:ext cx="3108300" cy="19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●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User home page (as seen on left)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○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3 buttons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■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Upload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■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Settings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■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About Us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●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Upload button will take you to your gallery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●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Failure to upload </a:t>
            </a:r>
            <a:r>
              <a:rPr lang="en" sz="1300">
                <a:latin typeface="Nunito"/>
                <a:ea typeface="Nunito"/>
                <a:cs typeface="Nunito"/>
                <a:sym typeface="Nunito"/>
              </a:rPr>
              <a:t>image</a:t>
            </a:r>
            <a:r>
              <a:rPr lang="en" sz="1300">
                <a:latin typeface="Nunito"/>
                <a:ea typeface="Nunito"/>
                <a:cs typeface="Nunito"/>
                <a:sym typeface="Nunito"/>
              </a:rPr>
              <a:t> will result in a dialog box appearing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98" name="Google Shape;3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550" y="1395025"/>
            <a:ext cx="1943444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300" y="1395025"/>
            <a:ext cx="1817424" cy="324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2298" y="3410473"/>
            <a:ext cx="1943450" cy="1225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Interface/Mobile App (cont.)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9"/>
          <p:cNvSpPr txBox="1"/>
          <p:nvPr/>
        </p:nvSpPr>
        <p:spPr>
          <a:xfrm>
            <a:off x="2993500" y="1836750"/>
            <a:ext cx="33495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●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Settings Page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○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Allows user to: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■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Edit Profile (change name and email)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■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Change password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■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See current passcode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■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Generate a new passcode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The Profile Page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○"/>
            </a:pPr>
            <a:r>
              <a:rPr lang="en" sz="1300">
                <a:latin typeface="Nunito"/>
                <a:ea typeface="Nunito"/>
                <a:cs typeface="Nunito"/>
                <a:sym typeface="Nunito"/>
              </a:rPr>
              <a:t>User’s account information automatically loaded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7" name="Google Shape;4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75" y="1321050"/>
            <a:ext cx="1956126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2800" y="1416938"/>
            <a:ext cx="1938192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7313" y="3757248"/>
            <a:ext cx="2026681" cy="13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Interface/Mobile App (cont.)</a:t>
            </a:r>
            <a:endParaRPr/>
          </a:p>
        </p:txBody>
      </p:sp>
      <p:sp>
        <p:nvSpPr>
          <p:cNvPr id="415" name="Google Shape;415;p30"/>
          <p:cNvSpPr txBox="1"/>
          <p:nvPr/>
        </p:nvSpPr>
        <p:spPr>
          <a:xfrm>
            <a:off x="2969075" y="2094863"/>
            <a:ext cx="2894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Change password makes sure user wants to change your password before continuing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○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Email confirmation will also be sent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About Us page seen on right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16" name="Google Shape;4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675" y="1321050"/>
            <a:ext cx="1946600" cy="3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4475" y="500"/>
            <a:ext cx="1679525" cy="23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8575" y="1934877"/>
            <a:ext cx="2325732" cy="22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2002" y="2851036"/>
            <a:ext cx="1751825" cy="2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Interface/Mobile App (cont.) - How it’s all done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5" name="Google Shape;4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4625" y="1306025"/>
            <a:ext cx="3529375" cy="9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8" y="1673250"/>
            <a:ext cx="5558424" cy="140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400" y="3383500"/>
            <a:ext cx="4180000" cy="17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1750" y="2231325"/>
            <a:ext cx="1654450" cy="28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2400" y="3078700"/>
            <a:ext cx="4179999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284" name="Google Shape;284;p14"/>
          <p:cNvSpPr txBox="1"/>
          <p:nvPr>
            <p:ph idx="1" type="body"/>
          </p:nvPr>
        </p:nvSpPr>
        <p:spPr>
          <a:xfrm>
            <a:off x="1303800" y="1457275"/>
            <a:ext cx="7030500" cy="29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 2021, an estimated $870.8 billion dollars were spent on e-commerce sales, increasing by 14.2 percent from the previous year.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40% of Americans have been the victims of package theft and more than 60% know somebody who has fallen victim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Relevant Lockboxes, price range between $300-$1000+ dollars.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These Lockboxes range from having none to several smart technologies features.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None including Facial Recognition.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Design</a:t>
            </a:r>
            <a:endParaRPr/>
          </a:p>
        </p:txBody>
      </p:sp>
      <p:pic>
        <p:nvPicPr>
          <p:cNvPr id="435" name="Google Shape;435;p32"/>
          <p:cNvPicPr preferRelativeResize="0"/>
          <p:nvPr/>
        </p:nvPicPr>
        <p:blipFill rotWithShape="1">
          <a:blip r:embed="rId3">
            <a:alphaModFix/>
          </a:blip>
          <a:srcRect b="9730" l="0" r="0" t="0"/>
          <a:stretch/>
        </p:blipFill>
        <p:spPr>
          <a:xfrm>
            <a:off x="2610338" y="1152475"/>
            <a:ext cx="3923318" cy="34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6" name="Google Shape;436;p32"/>
          <p:cNvCxnSpPr>
            <a:stCxn id="437" idx="3"/>
            <a:endCxn id="435" idx="1"/>
          </p:cNvCxnSpPr>
          <p:nvPr/>
        </p:nvCxnSpPr>
        <p:spPr>
          <a:xfrm flipH="1" rot="10800000">
            <a:off x="2072551" y="2860750"/>
            <a:ext cx="537900" cy="87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32"/>
          <p:cNvCxnSpPr>
            <a:stCxn id="439" idx="1"/>
          </p:cNvCxnSpPr>
          <p:nvPr/>
        </p:nvCxnSpPr>
        <p:spPr>
          <a:xfrm rot="10800000">
            <a:off x="5463225" y="2035225"/>
            <a:ext cx="1347000" cy="43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32"/>
          <p:cNvCxnSpPr>
            <a:stCxn id="441" idx="1"/>
            <a:endCxn id="435" idx="3"/>
          </p:cNvCxnSpPr>
          <p:nvPr/>
        </p:nvCxnSpPr>
        <p:spPr>
          <a:xfrm rot="10800000">
            <a:off x="6533800" y="2860562"/>
            <a:ext cx="632400" cy="97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42" name="Google Shape;442;p32"/>
          <p:cNvGrpSpPr/>
          <p:nvPr/>
        </p:nvGrpSpPr>
        <p:grpSpPr>
          <a:xfrm>
            <a:off x="7166200" y="3305613"/>
            <a:ext cx="1206325" cy="1619700"/>
            <a:chOff x="7166125" y="3073013"/>
            <a:chExt cx="1206325" cy="1619700"/>
          </a:xfrm>
        </p:grpSpPr>
        <p:pic>
          <p:nvPicPr>
            <p:cNvPr id="441" name="Google Shape;441;p32"/>
            <p:cNvPicPr preferRelativeResize="0"/>
            <p:nvPr/>
          </p:nvPicPr>
          <p:blipFill rotWithShape="1">
            <a:blip r:embed="rId4">
              <a:alphaModFix/>
            </a:blip>
            <a:srcRect b="13362" l="5597" r="9332" t="12525"/>
            <a:stretch/>
          </p:blipFill>
          <p:spPr>
            <a:xfrm>
              <a:off x="7166125" y="3073013"/>
              <a:ext cx="1206325" cy="10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32"/>
            <p:cNvSpPr txBox="1"/>
            <p:nvPr/>
          </p:nvSpPr>
          <p:spPr>
            <a:xfrm>
              <a:off x="7166138" y="4046213"/>
              <a:ext cx="1206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Nunito"/>
                  <a:ea typeface="Nunito"/>
                  <a:cs typeface="Nunito"/>
                  <a:sym typeface="Nunito"/>
                </a:rPr>
                <a:t>Solenoid lock controlled by processor</a:t>
              </a:r>
              <a:endParaRPr sz="10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444" name="Google Shape;444;p32"/>
          <p:cNvGrpSpPr/>
          <p:nvPr/>
        </p:nvGrpSpPr>
        <p:grpSpPr>
          <a:xfrm>
            <a:off x="6746150" y="1152613"/>
            <a:ext cx="1768800" cy="1955875"/>
            <a:chOff x="6746150" y="1028638"/>
            <a:chExt cx="1768800" cy="1955875"/>
          </a:xfrm>
        </p:grpSpPr>
        <p:pic>
          <p:nvPicPr>
            <p:cNvPr id="439" name="Google Shape;439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10225" y="1715188"/>
              <a:ext cx="1578925" cy="1269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5" name="Google Shape;445;p32"/>
            <p:cNvSpPr txBox="1"/>
            <p:nvPr/>
          </p:nvSpPr>
          <p:spPr>
            <a:xfrm>
              <a:off x="6746150" y="1028638"/>
              <a:ext cx="17688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Nunito"/>
                  <a:ea typeface="Nunito"/>
                  <a:cs typeface="Nunito"/>
                  <a:sym typeface="Nunito"/>
                </a:rPr>
                <a:t>Raspberry Pi to communicate with Facial Recognition algorithm and activate lock and heater</a:t>
              </a:r>
              <a:endParaRPr sz="10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446" name="Google Shape;446;p32"/>
          <p:cNvGrpSpPr/>
          <p:nvPr/>
        </p:nvGrpSpPr>
        <p:grpSpPr>
          <a:xfrm>
            <a:off x="739894" y="3305613"/>
            <a:ext cx="1332657" cy="1666875"/>
            <a:chOff x="740069" y="1350125"/>
            <a:chExt cx="1332657" cy="1666875"/>
          </a:xfrm>
        </p:grpSpPr>
        <p:pic>
          <p:nvPicPr>
            <p:cNvPr id="437" name="Google Shape;437;p32"/>
            <p:cNvPicPr preferRelativeResize="0"/>
            <p:nvPr/>
          </p:nvPicPr>
          <p:blipFill rotWithShape="1">
            <a:blip r:embed="rId6">
              <a:alphaModFix/>
            </a:blip>
            <a:srcRect b="5908" l="13770" r="4796" t="14675"/>
            <a:stretch/>
          </p:blipFill>
          <p:spPr>
            <a:xfrm>
              <a:off x="740069" y="1350125"/>
              <a:ext cx="1332657" cy="866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32"/>
            <p:cNvSpPr txBox="1"/>
            <p:nvPr/>
          </p:nvSpPr>
          <p:spPr>
            <a:xfrm>
              <a:off x="740100" y="2216600"/>
              <a:ext cx="13326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Nunito"/>
                  <a:ea typeface="Nunito"/>
                  <a:cs typeface="Nunito"/>
                  <a:sym typeface="Nunito"/>
                </a:rPr>
                <a:t>Power connection for Raspberry Pi, heater, and solenoid</a:t>
              </a:r>
              <a:endParaRPr sz="10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448" name="Google Shape;448;p32"/>
          <p:cNvGrpSpPr/>
          <p:nvPr/>
        </p:nvGrpSpPr>
        <p:grpSpPr>
          <a:xfrm>
            <a:off x="4646250" y="228250"/>
            <a:ext cx="2499300" cy="800400"/>
            <a:chOff x="4646250" y="228250"/>
            <a:chExt cx="2499300" cy="800400"/>
          </a:xfrm>
        </p:grpSpPr>
        <p:pic>
          <p:nvPicPr>
            <p:cNvPr id="449" name="Google Shape;449;p32"/>
            <p:cNvPicPr preferRelativeResize="0"/>
            <p:nvPr/>
          </p:nvPicPr>
          <p:blipFill rotWithShape="1">
            <a:blip r:embed="rId7">
              <a:alphaModFix/>
            </a:blip>
            <a:srcRect b="9094" l="2523" r="4685" t="5194"/>
            <a:stretch/>
          </p:blipFill>
          <p:spPr>
            <a:xfrm>
              <a:off x="5798550" y="252141"/>
              <a:ext cx="1347001" cy="7526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0" name="Google Shape;450;p32"/>
            <p:cNvSpPr txBox="1"/>
            <p:nvPr/>
          </p:nvSpPr>
          <p:spPr>
            <a:xfrm>
              <a:off x="4646250" y="228250"/>
              <a:ext cx="11523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Nunito"/>
                  <a:ea typeface="Nunito"/>
                  <a:cs typeface="Nunito"/>
                  <a:sym typeface="Nunito"/>
                </a:rPr>
                <a:t>Circuit</a:t>
              </a:r>
              <a:r>
                <a:rPr lang="en" sz="1000">
                  <a:latin typeface="Nunito"/>
                  <a:ea typeface="Nunito"/>
                  <a:cs typeface="Nunito"/>
                  <a:sym typeface="Nunito"/>
                </a:rPr>
                <a:t> to convert power for MCU &amp; solenoid switching</a:t>
              </a:r>
              <a:endParaRPr sz="10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cxnSp>
        <p:nvCxnSpPr>
          <p:cNvPr id="451" name="Google Shape;451;p32"/>
          <p:cNvCxnSpPr>
            <a:stCxn id="449" idx="2"/>
          </p:cNvCxnSpPr>
          <p:nvPr/>
        </p:nvCxnSpPr>
        <p:spPr>
          <a:xfrm flipH="1">
            <a:off x="5468250" y="1004750"/>
            <a:ext cx="1003800" cy="30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52" name="Google Shape;452;p32"/>
          <p:cNvGrpSpPr/>
          <p:nvPr/>
        </p:nvGrpSpPr>
        <p:grpSpPr>
          <a:xfrm>
            <a:off x="362675" y="1308593"/>
            <a:ext cx="2087100" cy="1643919"/>
            <a:chOff x="362825" y="1416231"/>
            <a:chExt cx="2087100" cy="1643919"/>
          </a:xfrm>
        </p:grpSpPr>
        <p:pic>
          <p:nvPicPr>
            <p:cNvPr id="453" name="Google Shape;453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21975" y="1416231"/>
              <a:ext cx="1768800" cy="9974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32"/>
            <p:cNvSpPr txBox="1"/>
            <p:nvPr/>
          </p:nvSpPr>
          <p:spPr>
            <a:xfrm>
              <a:off x="362825" y="2413650"/>
              <a:ext cx="2087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Nunito"/>
                  <a:ea typeface="Nunito"/>
                  <a:cs typeface="Nunito"/>
                  <a:sym typeface="Nunito"/>
                </a:rPr>
                <a:t>Microcontroller to trigger peripherals and consolidate signals to/from microprocessor</a:t>
              </a:r>
              <a:endParaRPr sz="10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cxnSp>
        <p:nvCxnSpPr>
          <p:cNvPr id="455" name="Google Shape;455;p32"/>
          <p:cNvCxnSpPr>
            <a:stCxn id="453" idx="3"/>
          </p:cNvCxnSpPr>
          <p:nvPr/>
        </p:nvCxnSpPr>
        <p:spPr>
          <a:xfrm>
            <a:off x="2290625" y="1807303"/>
            <a:ext cx="1306200" cy="26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PCB Design vs Final Implementation</a:t>
            </a:r>
            <a:endParaRPr/>
          </a:p>
        </p:txBody>
      </p:sp>
      <p:sp>
        <p:nvSpPr>
          <p:cNvPr id="461" name="Google Shape;461;p33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33"/>
          <p:cNvPicPr preferRelativeResize="0"/>
          <p:nvPr/>
        </p:nvPicPr>
        <p:blipFill rotWithShape="1">
          <a:blip r:embed="rId3">
            <a:alphaModFix/>
          </a:blip>
          <a:srcRect b="11902" l="0" r="0" t="0"/>
          <a:stretch/>
        </p:blipFill>
        <p:spPr>
          <a:xfrm>
            <a:off x="4572000" y="1875800"/>
            <a:ext cx="4372129" cy="27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3"/>
          <p:cNvPicPr preferRelativeResize="0"/>
          <p:nvPr/>
        </p:nvPicPr>
        <p:blipFill rotWithShape="1">
          <a:blip r:embed="rId4">
            <a:alphaModFix/>
          </a:blip>
          <a:srcRect b="30284" l="5222" r="0" t="12735"/>
          <a:stretch/>
        </p:blipFill>
        <p:spPr>
          <a:xfrm rot="-5400000">
            <a:off x="2990488" y="1993113"/>
            <a:ext cx="3163023" cy="25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00" y="1841886"/>
            <a:ext cx="3908915" cy="283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4"/>
          <p:cNvSpPr txBox="1"/>
          <p:nvPr>
            <p:ph type="title"/>
          </p:nvPr>
        </p:nvSpPr>
        <p:spPr>
          <a:xfrm>
            <a:off x="1303800" y="598575"/>
            <a:ext cx="68295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use a solenoid for the locking mechanism?</a:t>
            </a:r>
            <a:endParaRPr/>
          </a:p>
        </p:txBody>
      </p:sp>
      <p:sp>
        <p:nvSpPr>
          <p:cNvPr id="470" name="Google Shape;470;p34"/>
          <p:cNvSpPr txBox="1"/>
          <p:nvPr>
            <p:ph idx="1" type="body"/>
          </p:nvPr>
        </p:nvSpPr>
        <p:spPr>
          <a:xfrm>
            <a:off x="1303800" y="1811400"/>
            <a:ext cx="3312000" cy="27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Easier to implement than repurposing other electronic locks (e.g. door locks)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Requires a relatively low amount of power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Only needs one GPIO pin on the processor, leaving more pins open for other uses</a:t>
            </a:r>
            <a:endParaRPr sz="1600"/>
          </a:p>
        </p:txBody>
      </p:sp>
      <p:pic>
        <p:nvPicPr>
          <p:cNvPr id="471" name="Google Shape;471;p34"/>
          <p:cNvPicPr preferRelativeResize="0"/>
          <p:nvPr/>
        </p:nvPicPr>
        <p:blipFill rotWithShape="1">
          <a:blip r:embed="rId3">
            <a:alphaModFix/>
          </a:blip>
          <a:srcRect b="13362" l="5597" r="9332" t="12525"/>
          <a:stretch/>
        </p:blipFill>
        <p:spPr>
          <a:xfrm>
            <a:off x="5291525" y="1811400"/>
            <a:ext cx="3122420" cy="272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Single-Board Computers</a:t>
            </a:r>
            <a:endParaRPr/>
          </a:p>
        </p:txBody>
      </p:sp>
      <p:pic>
        <p:nvPicPr>
          <p:cNvPr id="477" name="Google Shape;4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5075" y="1415900"/>
            <a:ext cx="969225" cy="7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5075" y="3521738"/>
            <a:ext cx="969225" cy="7907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9" name="Google Shape;479;p35"/>
          <p:cNvGraphicFramePr/>
          <p:nvPr/>
        </p:nvGraphicFramePr>
        <p:xfrm>
          <a:off x="408225" y="1845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{4855BADF-A925-40C1-94CF-5D015D438F75}</a:tableStyleId>
              </a:tblPr>
              <a:tblGrid>
                <a:gridCol w="754875"/>
                <a:gridCol w="760675"/>
                <a:gridCol w="467250"/>
                <a:gridCol w="569300"/>
                <a:gridCol w="610150"/>
                <a:gridCol w="630550"/>
                <a:gridCol w="684125"/>
                <a:gridCol w="684125"/>
                <a:gridCol w="857625"/>
              </a:tblGrid>
              <a:tr h="73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Controller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CPU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RAM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Speed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GPIO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SD card support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Native USB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Camera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support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Cost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3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Raspberry Pi 4 (a)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Quad-core Cortex-A72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 GB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1.5GHz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40-pin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~$100-$120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399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UDOO BOLT V3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AMD Ryze Embedded V1202b Dual Core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2x Ddr4 Dual-channel 64-bit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2.3ghz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40-pin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~$450.00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73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NVIDIA Jetson Nano (c)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Quad-core ARM A57 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 GB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1.43 GHz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40-pin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~$350 Dollars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80" name="Google Shape;480;p35"/>
          <p:cNvSpPr txBox="1"/>
          <p:nvPr/>
        </p:nvSpPr>
        <p:spPr>
          <a:xfrm>
            <a:off x="8552900" y="1636125"/>
            <a:ext cx="34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a.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1" name="Google Shape;481;p35"/>
          <p:cNvSpPr txBox="1"/>
          <p:nvPr/>
        </p:nvSpPr>
        <p:spPr>
          <a:xfrm>
            <a:off x="8552900" y="2765388"/>
            <a:ext cx="34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b.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2" name="Google Shape;482;p35"/>
          <p:cNvSpPr txBox="1"/>
          <p:nvPr/>
        </p:nvSpPr>
        <p:spPr>
          <a:xfrm>
            <a:off x="8552900" y="3747750"/>
            <a:ext cx="34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c.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3" name="Google Shape;48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4625" y="2463027"/>
            <a:ext cx="890123" cy="7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425" y="1930125"/>
            <a:ext cx="4888576" cy="305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the Raspberry Pi?</a:t>
            </a:r>
            <a:endParaRPr/>
          </a:p>
        </p:txBody>
      </p:sp>
      <p:sp>
        <p:nvSpPr>
          <p:cNvPr id="490" name="Google Shape;490;p36"/>
          <p:cNvSpPr txBox="1"/>
          <p:nvPr>
            <p:ph idx="1" type="body"/>
          </p:nvPr>
        </p:nvSpPr>
        <p:spPr>
          <a:xfrm>
            <a:off x="1303800" y="1597875"/>
            <a:ext cx="3430500" cy="335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Meets hardware specifications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Compatible</a:t>
            </a:r>
            <a:r>
              <a:rPr lang="en" sz="1500"/>
              <a:t> with other hardware and software requirements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Group has experience using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With chip shortage and supply chain stress, Raspberry pi was already </a:t>
            </a:r>
            <a:r>
              <a:rPr lang="en" sz="1500"/>
              <a:t>available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1200"/>
              </a:spcAft>
              <a:buSzPts val="1500"/>
              <a:buChar char="●"/>
            </a:pPr>
            <a:r>
              <a:rPr lang="en" sz="1500"/>
              <a:t>Applicable with several different cameras, quality depending on the camera</a:t>
            </a:r>
            <a:endParaRPr sz="1500"/>
          </a:p>
        </p:txBody>
      </p:sp>
      <p:pic>
        <p:nvPicPr>
          <p:cNvPr id="491" name="Google Shape;491;p36"/>
          <p:cNvPicPr preferRelativeResize="0"/>
          <p:nvPr/>
        </p:nvPicPr>
        <p:blipFill rotWithShape="1">
          <a:blip r:embed="rId4">
            <a:alphaModFix/>
          </a:blip>
          <a:srcRect b="12633" l="12633" r="0" t="0"/>
          <a:stretch/>
        </p:blipFill>
        <p:spPr>
          <a:xfrm>
            <a:off x="5942975" y="0"/>
            <a:ext cx="3201025" cy="213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Microcontrollers</a:t>
            </a:r>
            <a:endParaRPr/>
          </a:p>
        </p:txBody>
      </p:sp>
      <p:graphicFrame>
        <p:nvGraphicFramePr>
          <p:cNvPr id="497" name="Google Shape;497;p37"/>
          <p:cNvGraphicFramePr/>
          <p:nvPr/>
        </p:nvGraphicFramePr>
        <p:xfrm>
          <a:off x="408225" y="1845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{4855BADF-A925-40C1-94CF-5D015D438F75}</a:tableStyleId>
              </a:tblPr>
              <a:tblGrid>
                <a:gridCol w="924950"/>
                <a:gridCol w="975975"/>
                <a:gridCol w="620550"/>
                <a:gridCol w="605700"/>
                <a:gridCol w="747650"/>
                <a:gridCol w="772625"/>
                <a:gridCol w="838300"/>
                <a:gridCol w="838300"/>
              </a:tblGrid>
              <a:tr h="73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Controller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Microcontroller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Memory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Speed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GPIO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Power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USB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Price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</a:tr>
              <a:tr h="817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MSP430-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FR6989 (a)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MSP430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 KB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16MHz</a:t>
                      </a:r>
                      <a:endParaRPr sz="900">
                        <a:highlight>
                          <a:srgbClr val="FFFFFF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  <a:p>
                      <a:pPr indent="0" lvl="0" marL="0" rtl="0" algn="l">
                        <a:spcBef>
                          <a:spcPts val="2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83-pin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1.8V ~ 3.6V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No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~$30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836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Arduino UNO R3 (b)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ATmega328P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2KB SRAM / 32 KB Flash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2300"/>
                        </a:spcAft>
                        <a:buNone/>
                      </a:pPr>
                      <a:r>
                        <a:rPr lang="en" sz="900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16MHz</a:t>
                      </a:r>
                      <a:endParaRPr sz="900">
                        <a:highlight>
                          <a:srgbClr val="FFFFFF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39-pin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5V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~$30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880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STM8S103F3 (c)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STM8 core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 Kb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2300"/>
                        </a:spcAft>
                        <a:buNone/>
                      </a:pPr>
                      <a:r>
                        <a:rPr lang="en" sz="900">
                          <a:highlight>
                            <a:srgbClr val="FFFFFF"/>
                          </a:highlight>
                          <a:latin typeface="Nunito"/>
                          <a:ea typeface="Nunito"/>
                          <a:cs typeface="Nunito"/>
                          <a:sym typeface="Nunito"/>
                        </a:rPr>
                        <a:t>16 MHz</a:t>
                      </a:r>
                      <a:endParaRPr sz="900">
                        <a:highlight>
                          <a:srgbClr val="FFFFFF"/>
                        </a:highlight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32-pin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2.95 - 5.5 V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&lt;$10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98" name="Google Shape;4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098" y="1551225"/>
            <a:ext cx="969225" cy="72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6650" y="2441925"/>
            <a:ext cx="1208125" cy="90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2636" y="3394450"/>
            <a:ext cx="1616151" cy="161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506" name="Google Shape;506;p38"/>
          <p:cNvSpPr txBox="1"/>
          <p:nvPr>
            <p:ph idx="1" type="body"/>
          </p:nvPr>
        </p:nvSpPr>
        <p:spPr>
          <a:xfrm>
            <a:off x="1303800" y="1635550"/>
            <a:ext cx="7030500" cy="289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User </a:t>
            </a:r>
            <a:r>
              <a:rPr lang="en" sz="1700"/>
              <a:t>registering</a:t>
            </a:r>
            <a:r>
              <a:rPr lang="en" sz="1700"/>
              <a:t> account and uploading picture to database.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Interaction with microcontroller triggering recognition script on microprocessor.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Camera on lockbox being able to take picture of user, and AI accurately analyzing picture to picture in database.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" sz="1700"/>
              <a:t>AI outputting either a yes or no to unlock device, sending signal to microcontroller to unlock </a:t>
            </a:r>
            <a:r>
              <a:rPr lang="en" sz="1700"/>
              <a:t>solenoid</a:t>
            </a:r>
            <a:r>
              <a:rPr lang="en" sz="1700"/>
              <a:t> locking mechanism.</a:t>
            </a:r>
            <a:endParaRPr sz="1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Challenges</a:t>
            </a:r>
            <a:endParaRPr/>
          </a:p>
        </p:txBody>
      </p:sp>
      <p:sp>
        <p:nvSpPr>
          <p:cNvPr id="512" name="Google Shape;512;p39"/>
          <p:cNvSpPr txBox="1"/>
          <p:nvPr>
            <p:ph idx="1" type="body"/>
          </p:nvPr>
        </p:nvSpPr>
        <p:spPr>
          <a:xfrm>
            <a:off x="1303800" y="1390650"/>
            <a:ext cx="7030500" cy="31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Connecting the mobile application to AWS (unsupported features for app build, trouble connecting to correct userpool)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Due to using the Raspberry Pi, we have to use an unsupported version of AWS CLI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AWS account was compromised due to setting up permissions incorrectly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Package management for Python scripts (text-to-speech and microcontroller interaction packages)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0"/>
          <p:cNvSpPr txBox="1"/>
          <p:nvPr>
            <p:ph type="title"/>
          </p:nvPr>
        </p:nvSpPr>
        <p:spPr>
          <a:xfrm>
            <a:off x="1303800" y="191550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 Challenges</a:t>
            </a:r>
            <a:endParaRPr/>
          </a:p>
        </p:txBody>
      </p:sp>
      <p:sp>
        <p:nvSpPr>
          <p:cNvPr id="518" name="Google Shape;518;p40"/>
          <p:cNvSpPr txBox="1"/>
          <p:nvPr>
            <p:ph idx="1" type="body"/>
          </p:nvPr>
        </p:nvSpPr>
        <p:spPr>
          <a:xfrm>
            <a:off x="1176725" y="1339525"/>
            <a:ext cx="3537600" cy="3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0416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During testing, we found that our version I board design, a trace between terminals of the diode rectifier shorted.</a:t>
            </a:r>
            <a:endParaRPr sz="1400"/>
          </a:p>
          <a:p>
            <a:pPr indent="-30416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In version II of our board, another trace on the board short-circuited in the same location; this connection was removed to a vector board where the same problem was had. This problem was bypassed for testing by using an existing power conversion circuit.</a:t>
            </a:r>
            <a:endParaRPr sz="1400"/>
          </a:p>
          <a:p>
            <a:pPr indent="-30416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 sz="1400"/>
              <a:t>While trying to connect the MSP and Pi together, our group had difficulties in getting the signal to be sent and read by each device.</a:t>
            </a:r>
            <a:endParaRPr sz="1400"/>
          </a:p>
          <a:p>
            <a:pPr indent="-304165" lvl="0" marL="457200" rtl="0" algn="l">
              <a:spcBef>
                <a:spcPts val="1200"/>
              </a:spcBef>
              <a:spcAft>
                <a:spcPts val="1200"/>
              </a:spcAft>
              <a:buSzPct val="100000"/>
              <a:buChar char="●"/>
            </a:pPr>
            <a:r>
              <a:rPr lang="en" sz="1400"/>
              <a:t>Due to time constraints, the heating element was removed from the design.</a:t>
            </a:r>
            <a:endParaRPr/>
          </a:p>
        </p:txBody>
      </p:sp>
      <p:pic>
        <p:nvPicPr>
          <p:cNvPr id="519" name="Google Shape;519;p40"/>
          <p:cNvPicPr preferRelativeResize="0"/>
          <p:nvPr/>
        </p:nvPicPr>
        <p:blipFill rotWithShape="1">
          <a:blip r:embed="rId3">
            <a:alphaModFix/>
          </a:blip>
          <a:srcRect b="4185" l="4068" r="3467" t="3835"/>
          <a:stretch/>
        </p:blipFill>
        <p:spPr>
          <a:xfrm>
            <a:off x="5328525" y="433175"/>
            <a:ext cx="3234100" cy="427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1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Relevant Standards</a:t>
            </a:r>
            <a:endParaRPr/>
          </a:p>
        </p:txBody>
      </p:sp>
      <p:sp>
        <p:nvSpPr>
          <p:cNvPr id="525" name="Google Shape;525;p41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700"/>
              <a:t>The FDA recommends hot foods be held at 120-140</a:t>
            </a:r>
            <a:r>
              <a:rPr lang="en" sz="1600">
                <a:solidFill>
                  <a:srgbClr val="000000"/>
                </a:solidFill>
              </a:rPr>
              <a:t>° F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Safe holding time at outdoor temperature is about one hour; for holding times longer than this, a heating element will be used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An adjustable heating element will allow the user to set the desired warming temperature with a dial; the element pictured is capable of heating up to 200° F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526" name="Google Shape;5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513" y="2934750"/>
            <a:ext cx="2953075" cy="19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1"/>
          <p:cNvSpPr txBox="1"/>
          <p:nvPr>
            <p:ph idx="1" type="subTitle"/>
          </p:nvPr>
        </p:nvSpPr>
        <p:spPr>
          <a:xfrm>
            <a:off x="1303800" y="1845753"/>
            <a:ext cx="3430500" cy="7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Food Heating</a:t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Relevant Solutions &amp; Comparisons</a:t>
            </a:r>
            <a:endParaRPr/>
          </a:p>
        </p:txBody>
      </p:sp>
      <p:sp>
        <p:nvSpPr>
          <p:cNvPr id="290" name="Google Shape;290;p15"/>
          <p:cNvSpPr txBox="1"/>
          <p:nvPr>
            <p:ph idx="1" type="body"/>
          </p:nvPr>
        </p:nvSpPr>
        <p:spPr>
          <a:xfrm>
            <a:off x="1303875" y="13009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Eufy Security SmartDrop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be opened via PIN or with a mobile app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Two-way communication through box and app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Battery powered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Cost: $400</a:t>
            </a:r>
            <a:endParaRPr/>
          </a:p>
        </p:txBody>
      </p:sp>
      <p:sp>
        <p:nvSpPr>
          <p:cNvPr id="291" name="Google Shape;291;p15"/>
          <p:cNvSpPr txBox="1"/>
          <p:nvPr>
            <p:ph idx="2" type="body"/>
          </p:nvPr>
        </p:nvSpPr>
        <p:spPr>
          <a:xfrm>
            <a:off x="4903725" y="13009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Yale Smart Delivery Box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Can be opened via PIN or with a mobile app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Battery Powered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Cost: $300</a:t>
            </a:r>
            <a:endParaRPr/>
          </a:p>
        </p:txBody>
      </p:sp>
      <p:pic>
        <p:nvPicPr>
          <p:cNvPr id="292" name="Google Shape;2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762" y="3297025"/>
            <a:ext cx="1860725" cy="170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5"/>
          <p:cNvPicPr preferRelativeResize="0"/>
          <p:nvPr/>
        </p:nvPicPr>
        <p:blipFill rotWithShape="1">
          <a:blip r:embed="rId4">
            <a:alphaModFix/>
          </a:blip>
          <a:srcRect b="5539" l="14059" r="0" t="19999"/>
          <a:stretch/>
        </p:blipFill>
        <p:spPr>
          <a:xfrm>
            <a:off x="5635327" y="3297025"/>
            <a:ext cx="1967285" cy="170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99" name="Google Shape;299;p16"/>
          <p:cNvSpPr txBox="1"/>
          <p:nvPr>
            <p:ph idx="1" type="body"/>
          </p:nvPr>
        </p:nvSpPr>
        <p:spPr>
          <a:xfrm>
            <a:off x="1303800" y="159787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Reduce the amount of at home package thefts, deterring porch pirates.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Design a multipurpose Lockbox; food, packages, mail.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Create a efficient and cost effective high tech Lockbox.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Learn new skill for future endeavors.</a:t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</a:t>
            </a:r>
            <a:endParaRPr/>
          </a:p>
        </p:txBody>
      </p:sp>
      <p:sp>
        <p:nvSpPr>
          <p:cNvPr id="305" name="Google Shape;305;p17"/>
          <p:cNvSpPr txBox="1"/>
          <p:nvPr>
            <p:ph idx="1" type="body"/>
          </p:nvPr>
        </p:nvSpPr>
        <p:spPr>
          <a:xfrm>
            <a:off x="1303800" y="1442400"/>
            <a:ext cx="7030500" cy="15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Container to prevent package theft with added security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Cloud storage to keep account information secure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Keypad for interaction between user and lockbox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Microcontroller controls microprocessor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Mobile application to manage accounts, send images, and receive 6 digit passcode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 factor authentication with 6 digit passcode and facial recognition</a:t>
            </a:r>
            <a:endParaRPr/>
          </a:p>
        </p:txBody>
      </p:sp>
      <p:sp>
        <p:nvSpPr>
          <p:cNvPr id="306" name="Google Shape;306;p17"/>
          <p:cNvSpPr txBox="1"/>
          <p:nvPr>
            <p:ph type="title"/>
          </p:nvPr>
        </p:nvSpPr>
        <p:spPr>
          <a:xfrm>
            <a:off x="1303800" y="3004800"/>
            <a:ext cx="2226300" cy="7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</a:t>
            </a:r>
            <a:endParaRPr/>
          </a:p>
        </p:txBody>
      </p:sp>
      <p:sp>
        <p:nvSpPr>
          <p:cNvPr id="307" name="Google Shape;307;p17"/>
          <p:cNvSpPr txBox="1"/>
          <p:nvPr>
            <p:ph idx="1" type="body"/>
          </p:nvPr>
        </p:nvSpPr>
        <p:spPr>
          <a:xfrm>
            <a:off x="1303800" y="3744900"/>
            <a:ext cx="5556600" cy="9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Email Verification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" sz="1500"/>
              <a:t>Speaker to aid in user interaction with Lockbox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our solution compare to existing ones?</a:t>
            </a:r>
            <a:endParaRPr/>
          </a:p>
        </p:txBody>
      </p:sp>
      <p:sp>
        <p:nvSpPr>
          <p:cNvPr id="313" name="Google Shape;313;p18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Facial recognition decreases user friction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Using outlet power connection is more available, easier, and more efficient than using battery power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Specifically implementing elements for keeping food safe while also being able to accept non-food deliveries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Lower overall cost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" name="Google Shape;318;p19"/>
          <p:cNvGraphicFramePr/>
          <p:nvPr/>
        </p:nvGraphicFramePr>
        <p:xfrm>
          <a:off x="952500" y="1587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{4855BADF-A925-40C1-94CF-5D015D438F75}</a:tableStyleId>
              </a:tblPr>
              <a:tblGrid>
                <a:gridCol w="1527400"/>
                <a:gridCol w="57116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Component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Requirement Specifications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C6E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Software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The AI facial recognition software must be able to identify a user with 95% accuracy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Software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The AI facial recognition software must have an execution process between 3 to 7 seconds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User Interface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The user interface must have an execution time of 1-3 seconds to upload an image to the cloud service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Main Unit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 The system will have a 6-digit code lock, as a form of 2 factor authentication.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Main Unit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Main Unit must notify user of next needed action or if something went wrong.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Hardware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The locking mechanism must be able to withstand 150 pounds of force.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Cost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Cost of main unit, hardware, and cloud service should not exceed $200</a:t>
                      </a:r>
                      <a:endParaRPr sz="900"/>
                    </a:p>
                  </a:txBody>
                  <a:tcPr marT="91425" marB="91425" marR="68575" marL="68575">
                    <a:lnL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9" name="Google Shape;319;p1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Specifications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Relevant Standards</a:t>
            </a:r>
            <a:endParaRPr/>
          </a:p>
        </p:txBody>
      </p:sp>
      <p:sp>
        <p:nvSpPr>
          <p:cNvPr id="325" name="Google Shape;325;p20"/>
          <p:cNvSpPr txBox="1"/>
          <p:nvPr>
            <p:ph idx="2" type="body"/>
          </p:nvPr>
        </p:nvSpPr>
        <p:spPr>
          <a:xfrm>
            <a:off x="3803975" y="661000"/>
            <a:ext cx="4530300" cy="41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ANSI Grade 3; Must be able to withstand:</a:t>
            </a:r>
            <a:endParaRPr sz="20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200,000 cycles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 door strikes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150 pounds of weight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 hammer strikes</a:t>
            </a:r>
            <a:endParaRPr sz="18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Generally used on residential door locks, which is ideal as a deterrent but still weak enough to be opened forcefully in an emergency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326" name="Google Shape;326;p20"/>
          <p:cNvSpPr txBox="1"/>
          <p:nvPr>
            <p:ph idx="1" type="subTitle"/>
          </p:nvPr>
        </p:nvSpPr>
        <p:spPr>
          <a:xfrm>
            <a:off x="1303800" y="1845753"/>
            <a:ext cx="3430500" cy="7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/>
              <a:t>Lock Security</a:t>
            </a:r>
            <a:endParaRPr sz="2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Itemized Budget</a:t>
            </a:r>
            <a:endParaRPr/>
          </a:p>
        </p:txBody>
      </p:sp>
      <p:graphicFrame>
        <p:nvGraphicFramePr>
          <p:cNvPr id="332" name="Google Shape;332;p21"/>
          <p:cNvGraphicFramePr/>
          <p:nvPr/>
        </p:nvGraphicFramePr>
        <p:xfrm>
          <a:off x="1885075" y="1327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{9E29B5ED-FBA9-4FF2-9BDA-B57677DE1D06}</a:tableStyleId>
              </a:tblPr>
              <a:tblGrid>
                <a:gridCol w="2686925"/>
                <a:gridCol w="2686925"/>
              </a:tblGrid>
              <a:tr h="402675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Item</a:t>
                      </a:r>
                      <a:endParaRPr b="1"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Price</a:t>
                      </a:r>
                      <a:endParaRPr b="1"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</a:tr>
              <a:tr h="402675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Microprocessor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$FREE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</a:tr>
              <a:tr h="402675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Lockbox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$75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</a:tr>
              <a:tr h="402675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Camera module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~$15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</a:tr>
              <a:tr h="402675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Electronic latch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$10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</a:tr>
              <a:tr h="448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Amazon Web Services Server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~$0</a:t>
                      </a:r>
                      <a:r>
                        <a:rPr lang="en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.</a:t>
                      </a: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016 per hour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</a:tr>
              <a:tr h="402675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Power supply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~$20</a:t>
                      </a:r>
                      <a:endParaRPr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</a:tr>
              <a:tr h="402675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Total</a:t>
                      </a:r>
                      <a:endParaRPr b="1"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Maven Pro"/>
                          <a:ea typeface="Maven Pro"/>
                          <a:cs typeface="Maven Pro"/>
                          <a:sym typeface="Maven Pro"/>
                        </a:rPr>
                        <a:t>~$120</a:t>
                      </a:r>
                      <a:endParaRPr b="1" sz="1200">
                        <a:latin typeface="Maven Pro"/>
                        <a:ea typeface="Maven Pro"/>
                        <a:cs typeface="Maven Pro"/>
                        <a:sym typeface="Maven Pro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