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Nunito"/>
      <p:regular r:id="rId39"/>
      <p:bold r:id="rId40"/>
      <p:italic r:id="rId41"/>
      <p:boldItalic r:id="rId42"/>
    </p:embeddedFont>
    <p:embeddedFont>
      <p:font typeface="Maven Pro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8E8342-AA0E-4FF2-9575-25AD181B96C2}">
  <a:tblStyle styleId="{338E8342-AA0E-4FF2-9575-25AD181B9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011BDCB-FFA5-4290-852D-6E9E99E207C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20" Type="http://schemas.openxmlformats.org/officeDocument/2006/relationships/slide" Target="slides/slide14.xml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22" Type="http://schemas.openxmlformats.org/officeDocument/2006/relationships/slide" Target="slides/slide16.xml"/><Relationship Id="rId44" Type="http://schemas.openxmlformats.org/officeDocument/2006/relationships/font" Target="fonts/MavenPro-bold.fntdata"/><Relationship Id="rId21" Type="http://schemas.openxmlformats.org/officeDocument/2006/relationships/slide" Target="slides/slide15.xml"/><Relationship Id="rId43" Type="http://schemas.openxmlformats.org/officeDocument/2006/relationships/font" Target="fonts/MavenPro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Nunit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f3ff411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f3ff411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2a4810d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32a4810d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2a4810d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2a4810d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24145fe2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24145fe2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25011b5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25011b5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f3ff4118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f3ff4118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17fe0300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317fe0300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2f3ff4118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2f3ff4118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17fe0300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17fe0300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17fe0300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317fe030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d146e2e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d146e2e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f3ff411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2f3ff411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24145fe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24145fe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2251fc3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32251fc3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324145fe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324145fe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3b08fc6b2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3b08fc6b2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2f3ff4118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2f3ff4118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f3ff4118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2f3ff4118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2f3ff4118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2f3ff4118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2251fc3d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32251fc3d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f3ff4118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f3ff4118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0d279cd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0d279c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2f3ff4118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2f3ff4118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2f3ff4118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2f3ff4118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2f3ff4118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2f3ff4118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b08fc6b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b08fc6b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b08fc6b2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b08fc6b2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f3ff411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2f3ff411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17fe030c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317fe030c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2f3ff411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2f3ff411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18a89d2e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18a89d2e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Relationship Id="rId8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489875"/>
            <a:ext cx="4255500" cy="18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Facial Recognition Lockbox</a:t>
            </a:r>
            <a:endParaRPr b="0" sz="1755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2364275"/>
            <a:ext cx="4255500" cy="20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Group 4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Wiegman, Cpe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 Boaz, Cpe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Che’ Baptiste, Cpe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Bryce Dere, 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Web Services</a:t>
            </a:r>
            <a:endParaRPr/>
          </a:p>
        </p:txBody>
      </p:sp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8637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39"/>
              <a:t>AWS Rekognition will be used for artificial intelligence model</a:t>
            </a:r>
            <a:endParaRPr sz="3639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39"/>
          </a:p>
          <a:p>
            <a:pPr indent="-28637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639"/>
              <a:t>AWS S3 will be used for storing user data</a:t>
            </a:r>
            <a:endParaRPr sz="3639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39"/>
          </a:p>
          <a:p>
            <a:pPr indent="-28637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639"/>
              <a:t>AWS will keep all of the data needed for identifying users</a:t>
            </a:r>
            <a:endParaRPr sz="3639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39"/>
          </a:p>
          <a:p>
            <a:pPr indent="-28637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639"/>
              <a:t>AWS allows us to reduce the hardware requirements of the lock box, as well as our user’s cell phones</a:t>
            </a:r>
            <a:endParaRPr sz="3639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39"/>
          </a:p>
          <a:p>
            <a:pPr indent="-287337" lvl="0" marL="457200" rtl="0" algn="l">
              <a:spcBef>
                <a:spcPts val="1200"/>
              </a:spcBef>
              <a:spcAft>
                <a:spcPts val="0"/>
              </a:spcAft>
              <a:buSzPct val="101660"/>
              <a:buChar char="●"/>
            </a:pPr>
            <a:r>
              <a:rPr lang="en" sz="3639"/>
              <a:t>AWS has the ability to scale with the program, as user data increases</a:t>
            </a:r>
            <a:r>
              <a:rPr lang="en"/>
              <a:t>.</a:t>
            </a:r>
            <a:endParaRPr sz="3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 Diagram</a:t>
            </a:r>
            <a:endParaRPr/>
          </a:p>
        </p:txBody>
      </p:sp>
      <p:pic>
        <p:nvPicPr>
          <p:cNvPr id="341" name="Google Shape;3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409" y="1597875"/>
            <a:ext cx="7177190" cy="35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Structure</a:t>
            </a:r>
            <a:endParaRPr/>
          </a:p>
        </p:txBody>
      </p:sp>
      <p:sp>
        <p:nvSpPr>
          <p:cNvPr id="347" name="Google Shape;347;p24"/>
          <p:cNvSpPr txBox="1"/>
          <p:nvPr>
            <p:ph idx="1" type="body"/>
          </p:nvPr>
        </p:nvSpPr>
        <p:spPr>
          <a:xfrm>
            <a:off x="1303800" y="1680350"/>
            <a:ext cx="3312000" cy="30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Key-value type database.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Three individual tables: User, Lockbox, AI.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Both Lockbox and AI tables have dependency on User table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Each user will have a </a:t>
            </a:r>
            <a:r>
              <a:rPr lang="en"/>
              <a:t>unique username saved in the database, acting as the primary key.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primary key will give access to all other attributes to that specific user.</a:t>
            </a:r>
            <a:endParaRPr/>
          </a:p>
        </p:txBody>
      </p:sp>
      <p:pic>
        <p:nvPicPr>
          <p:cNvPr id="348" name="Google Shape;3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513" y="1680350"/>
            <a:ext cx="401002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Security</a:t>
            </a:r>
            <a:endParaRPr/>
          </a:p>
        </p:txBody>
      </p:sp>
      <p:sp>
        <p:nvSpPr>
          <p:cNvPr id="354" name="Google Shape;354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AWS will provide the main source of security.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Providing a continuous monitoring system with threat detection, encryption, and key management.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Failed attempt notification, allowing implementation of failsafe code.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High-alert security at vital points across database, filtering incoming and outgoing </a:t>
            </a:r>
            <a:r>
              <a:rPr lang="en"/>
              <a:t>traffic</a:t>
            </a:r>
            <a:r>
              <a:rPr lang="en"/>
              <a:t>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Modifiable to fit our design of the Lockbox.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Optimization</a:t>
            </a:r>
            <a:endParaRPr/>
          </a:p>
        </p:txBody>
      </p:sp>
      <p:sp>
        <p:nvSpPr>
          <p:cNvPr id="360" name="Google Shape;360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Proper Indexing, allowing for quick location and access to files.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Only take in relative and necessary data.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Good Programming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Interface/Mobile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700" y="1380250"/>
            <a:ext cx="1940299" cy="324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2274" y="1432025"/>
            <a:ext cx="1937166" cy="32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7"/>
          <p:cNvSpPr txBox="1"/>
          <p:nvPr/>
        </p:nvSpPr>
        <p:spPr>
          <a:xfrm>
            <a:off x="3114000" y="1321050"/>
            <a:ext cx="31083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←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Login page - takes in user email and password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Forgot password allows user to reset their password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Signup allows user to make a new account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→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Signup page - takes in a variety of user input fields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Requires user to confirm password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Requires password to meet certain specifications (has a number, capital and lowercase letter, a symbol, and is a length of 8 or above)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Interface/Mobile App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(cont.)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765" y="1395025"/>
            <a:ext cx="1947637" cy="32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2302" y="1395025"/>
            <a:ext cx="1930926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 txBox="1"/>
          <p:nvPr/>
        </p:nvSpPr>
        <p:spPr>
          <a:xfrm>
            <a:off x="3114000" y="1321050"/>
            <a:ext cx="3108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←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Home page for user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Middle icon - Upload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Bottom left - Settings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Bottom middle - History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Bottom Right - About Us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→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The Upload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Allows user to: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Upload a new image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Use an old image by accessing the History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Set timer for the Lockbox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Set temperature of Lockbox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Interface/Mobile App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(cont.)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802" y="1358038"/>
            <a:ext cx="1924567" cy="324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725" y="1390788"/>
            <a:ext cx="1924575" cy="31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9"/>
          <p:cNvSpPr txBox="1"/>
          <p:nvPr/>
        </p:nvSpPr>
        <p:spPr>
          <a:xfrm>
            <a:off x="3114000" y="1321050"/>
            <a:ext cx="31083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←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Settings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Allows user to: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Edit Profile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Set timer for their profile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See current passcode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Generate a new passcode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→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The Profile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Allows user to: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Change their first name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Change their last name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See their email (but cannot change it)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Change their password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○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Change their address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Interface/Mobile App (cont.)</a:t>
            </a:r>
            <a:endParaRPr/>
          </a:p>
        </p:txBody>
      </p:sp>
      <p:pic>
        <p:nvPicPr>
          <p:cNvPr id="390" name="Google Shape;3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97" y="1597863"/>
            <a:ext cx="1840225" cy="31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597" y="1597875"/>
            <a:ext cx="1912702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0"/>
          <p:cNvSpPr txBox="1"/>
          <p:nvPr/>
        </p:nvSpPr>
        <p:spPr>
          <a:xfrm>
            <a:off x="3114000" y="1321050"/>
            <a:ext cx="31083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←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Generate new passcode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text box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appears showing the user their new passcode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Clicking the button again will generate a new passcode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→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See passcode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Allows user to see current password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Can click this one as much as you like, without changing your current passcode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Interface/Mobile App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(cont.)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725" y="1365062"/>
            <a:ext cx="1924575" cy="323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875" y="1492475"/>
            <a:ext cx="1828471" cy="310987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1"/>
          <p:cNvSpPr txBox="1"/>
          <p:nvPr/>
        </p:nvSpPr>
        <p:spPr>
          <a:xfrm>
            <a:off x="3114000" y="1321050"/>
            <a:ext cx="31083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←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Set timer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Allows user to change their default timer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Timer is in minutes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→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History Page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Allows user to see a list of images that they have previously used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Clicking the image will take them to the upload page with the image loaded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Reduce the amount of at home package thefts, </a:t>
            </a:r>
            <a:r>
              <a:rPr lang="en" sz="2000"/>
              <a:t>deterring</a:t>
            </a:r>
            <a:r>
              <a:rPr lang="en" sz="2000"/>
              <a:t> porch pirates.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Design a multipurpose Lockbox; food, packages, mail.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 a efficient and cost effective high tech Lockbox.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Learn new skill for future </a:t>
            </a:r>
            <a:r>
              <a:rPr lang="en" sz="2000"/>
              <a:t>endeavors</a:t>
            </a:r>
            <a:r>
              <a:rPr lang="en" sz="2000"/>
              <a:t>.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</a:t>
            </a:r>
            <a:endParaRPr/>
          </a:p>
        </p:txBody>
      </p:sp>
      <p:pic>
        <p:nvPicPr>
          <p:cNvPr id="406" name="Google Shape;406;p32"/>
          <p:cNvPicPr preferRelativeResize="0"/>
          <p:nvPr/>
        </p:nvPicPr>
        <p:blipFill rotWithShape="1">
          <a:blip r:embed="rId3">
            <a:alphaModFix/>
          </a:blip>
          <a:srcRect b="9730" l="0" r="0" t="0"/>
          <a:stretch/>
        </p:blipFill>
        <p:spPr>
          <a:xfrm>
            <a:off x="2610338" y="1152475"/>
            <a:ext cx="392331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75" y="3417475"/>
            <a:ext cx="1768775" cy="11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2"/>
          <p:cNvPicPr preferRelativeResize="0"/>
          <p:nvPr/>
        </p:nvPicPr>
        <p:blipFill rotWithShape="1">
          <a:blip r:embed="rId5">
            <a:alphaModFix/>
          </a:blip>
          <a:srcRect b="13362" l="5597" r="9332" t="12525"/>
          <a:stretch/>
        </p:blipFill>
        <p:spPr>
          <a:xfrm>
            <a:off x="7166125" y="3073013"/>
            <a:ext cx="1206325" cy="10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2"/>
          <p:cNvPicPr preferRelativeResize="0"/>
          <p:nvPr/>
        </p:nvPicPr>
        <p:blipFill rotWithShape="1">
          <a:blip r:embed="rId6">
            <a:alphaModFix/>
          </a:blip>
          <a:srcRect b="5908" l="13770" r="4796" t="14675"/>
          <a:stretch/>
        </p:blipFill>
        <p:spPr>
          <a:xfrm>
            <a:off x="740069" y="1350125"/>
            <a:ext cx="1332657" cy="8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0225" y="1715188"/>
            <a:ext cx="1578925" cy="1269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32"/>
          <p:cNvCxnSpPr>
            <a:stCxn id="409" idx="3"/>
            <a:endCxn id="406" idx="1"/>
          </p:cNvCxnSpPr>
          <p:nvPr/>
        </p:nvCxnSpPr>
        <p:spPr>
          <a:xfrm>
            <a:off x="2072726" y="1783363"/>
            <a:ext cx="537600" cy="107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32"/>
          <p:cNvCxnSpPr>
            <a:stCxn id="407" idx="3"/>
          </p:cNvCxnSpPr>
          <p:nvPr/>
        </p:nvCxnSpPr>
        <p:spPr>
          <a:xfrm>
            <a:off x="2508849" y="3993175"/>
            <a:ext cx="762300" cy="5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2"/>
          <p:cNvCxnSpPr>
            <a:stCxn id="410" idx="1"/>
          </p:cNvCxnSpPr>
          <p:nvPr/>
        </p:nvCxnSpPr>
        <p:spPr>
          <a:xfrm rot="10800000">
            <a:off x="5463225" y="1911250"/>
            <a:ext cx="1347000" cy="43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32"/>
          <p:cNvCxnSpPr>
            <a:stCxn id="408" idx="1"/>
            <a:endCxn id="406" idx="3"/>
          </p:cNvCxnSpPr>
          <p:nvPr/>
        </p:nvCxnSpPr>
        <p:spPr>
          <a:xfrm rot="10800000">
            <a:off x="6533725" y="2860762"/>
            <a:ext cx="6324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32"/>
          <p:cNvSpPr txBox="1"/>
          <p:nvPr/>
        </p:nvSpPr>
        <p:spPr>
          <a:xfrm>
            <a:off x="7166138" y="4046213"/>
            <a:ext cx="120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Solenoid lock controlled by processor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6" name="Google Shape;416;p32"/>
          <p:cNvSpPr txBox="1"/>
          <p:nvPr/>
        </p:nvSpPr>
        <p:spPr>
          <a:xfrm>
            <a:off x="6746150" y="1028638"/>
            <a:ext cx="176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Raspberry Pi to communicate with Facial Recognition algorithm and activate lock and heater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7" name="Google Shape;417;p32"/>
          <p:cNvSpPr txBox="1"/>
          <p:nvPr/>
        </p:nvSpPr>
        <p:spPr>
          <a:xfrm>
            <a:off x="740100" y="2216600"/>
            <a:ext cx="133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Power connection for Raspberry Pi, heater, and solenoid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8" name="Google Shape;418;p32"/>
          <p:cNvSpPr txBox="1"/>
          <p:nvPr/>
        </p:nvSpPr>
        <p:spPr>
          <a:xfrm>
            <a:off x="629050" y="4568875"/>
            <a:ext cx="176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Heater placed at bottom to keep food warm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9" name="Google Shape;419;p32"/>
          <p:cNvPicPr preferRelativeResize="0"/>
          <p:nvPr/>
        </p:nvPicPr>
        <p:blipFill rotWithShape="1">
          <a:blip r:embed="rId8">
            <a:alphaModFix/>
          </a:blip>
          <a:srcRect b="9094" l="2523" r="4685" t="5194"/>
          <a:stretch/>
        </p:blipFill>
        <p:spPr>
          <a:xfrm>
            <a:off x="5798550" y="252141"/>
            <a:ext cx="1347001" cy="75260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2"/>
          <p:cNvSpPr txBox="1"/>
          <p:nvPr/>
        </p:nvSpPr>
        <p:spPr>
          <a:xfrm>
            <a:off x="4646250" y="228250"/>
            <a:ext cx="115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PCB to convert power for heater and solenoid switching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21" name="Google Shape;421;p32"/>
          <p:cNvCxnSpPr>
            <a:stCxn id="419" idx="2"/>
          </p:cNvCxnSpPr>
          <p:nvPr/>
        </p:nvCxnSpPr>
        <p:spPr>
          <a:xfrm flipH="1">
            <a:off x="5468250" y="1004750"/>
            <a:ext cx="10038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Design Flowchart</a:t>
            </a:r>
            <a:endParaRPr/>
          </a:p>
        </p:txBody>
      </p:sp>
      <p:pic>
        <p:nvPicPr>
          <p:cNvPr id="427" name="Google Shape;427;p33"/>
          <p:cNvPicPr preferRelativeResize="0"/>
          <p:nvPr/>
        </p:nvPicPr>
        <p:blipFill rotWithShape="1">
          <a:blip r:embed="rId3">
            <a:alphaModFix/>
          </a:blip>
          <a:srcRect b="13362" l="5597" r="9332" t="12525"/>
          <a:stretch/>
        </p:blipFill>
        <p:spPr>
          <a:xfrm>
            <a:off x="6483150" y="3502863"/>
            <a:ext cx="1206325" cy="10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312" y="1794628"/>
            <a:ext cx="1933375" cy="1554243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3"/>
          <p:cNvSpPr txBox="1"/>
          <p:nvPr/>
        </p:nvSpPr>
        <p:spPr>
          <a:xfrm>
            <a:off x="6235818" y="4476075"/>
            <a:ext cx="170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Solenoid lock controlled by processor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3605300" y="3348875"/>
            <a:ext cx="193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Raspberry Pi to control hardware elements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1" name="Google Shape;431;p33"/>
          <p:cNvPicPr preferRelativeResize="0"/>
          <p:nvPr/>
        </p:nvPicPr>
        <p:blipFill rotWithShape="1">
          <a:blip r:embed="rId5">
            <a:alphaModFix/>
          </a:blip>
          <a:srcRect b="9094" l="2523" r="4685" t="5194"/>
          <a:stretch/>
        </p:blipFill>
        <p:spPr>
          <a:xfrm>
            <a:off x="6235775" y="1247777"/>
            <a:ext cx="1701076" cy="95042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3"/>
          <p:cNvSpPr txBox="1"/>
          <p:nvPr/>
        </p:nvSpPr>
        <p:spPr>
          <a:xfrm>
            <a:off x="6119563" y="659675"/>
            <a:ext cx="193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AC/DC power conversion for solenoid (12 V at 0.54 A)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3" name="Google Shape;433;p33"/>
          <p:cNvPicPr preferRelativeResize="0"/>
          <p:nvPr/>
        </p:nvPicPr>
        <p:blipFill rotWithShape="1">
          <a:blip r:embed="rId6">
            <a:alphaModFix/>
          </a:blip>
          <a:srcRect b="15847" l="0" r="0" t="15874"/>
          <a:stretch/>
        </p:blipFill>
        <p:spPr>
          <a:xfrm>
            <a:off x="743912" y="1440037"/>
            <a:ext cx="1539088" cy="1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575" y="3417475"/>
            <a:ext cx="1768775" cy="11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3"/>
          <p:cNvSpPr txBox="1"/>
          <p:nvPr/>
        </p:nvSpPr>
        <p:spPr>
          <a:xfrm>
            <a:off x="573550" y="4568875"/>
            <a:ext cx="176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Adjustable heating element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6" name="Google Shape;436;p33"/>
          <p:cNvSpPr txBox="1"/>
          <p:nvPr/>
        </p:nvSpPr>
        <p:spPr>
          <a:xfrm>
            <a:off x="629050" y="2490925"/>
            <a:ext cx="176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Electrical relay to allow the MCU to switch on power to the heating element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7" name="Google Shape;437;p33"/>
          <p:cNvPicPr preferRelativeResize="0"/>
          <p:nvPr/>
        </p:nvPicPr>
        <p:blipFill rotWithShape="1">
          <a:blip r:embed="rId8">
            <a:alphaModFix/>
          </a:blip>
          <a:srcRect b="7338" l="0" r="0" t="12455"/>
          <a:stretch/>
        </p:blipFill>
        <p:spPr>
          <a:xfrm>
            <a:off x="6623072" y="2478975"/>
            <a:ext cx="926506" cy="7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3"/>
          <p:cNvSpPr txBox="1"/>
          <p:nvPr/>
        </p:nvSpPr>
        <p:spPr>
          <a:xfrm>
            <a:off x="7549575" y="2729488"/>
            <a:ext cx="147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Switch to deliver DC power to solenoid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39" name="Google Shape;439;p33"/>
          <p:cNvCxnSpPr>
            <a:stCxn id="428" idx="3"/>
            <a:endCxn id="437" idx="1"/>
          </p:cNvCxnSpPr>
          <p:nvPr/>
        </p:nvCxnSpPr>
        <p:spPr>
          <a:xfrm>
            <a:off x="5538687" y="2571749"/>
            <a:ext cx="1084500" cy="27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0" name="Google Shape;440;p33"/>
          <p:cNvCxnSpPr>
            <a:stCxn id="431" idx="2"/>
            <a:endCxn id="437" idx="0"/>
          </p:cNvCxnSpPr>
          <p:nvPr/>
        </p:nvCxnSpPr>
        <p:spPr>
          <a:xfrm>
            <a:off x="7086313" y="2198202"/>
            <a:ext cx="0" cy="28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1" name="Google Shape;441;p33"/>
          <p:cNvCxnSpPr>
            <a:stCxn id="427" idx="0"/>
            <a:endCxn id="437" idx="2"/>
          </p:cNvCxnSpPr>
          <p:nvPr/>
        </p:nvCxnSpPr>
        <p:spPr>
          <a:xfrm rot="10800000">
            <a:off x="7086313" y="3222063"/>
            <a:ext cx="0" cy="28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42" name="Google Shape;442;p33"/>
          <p:cNvCxnSpPr>
            <a:stCxn id="428" idx="1"/>
            <a:endCxn id="433" idx="3"/>
          </p:cNvCxnSpPr>
          <p:nvPr/>
        </p:nvCxnSpPr>
        <p:spPr>
          <a:xfrm rot="10800000">
            <a:off x="2282912" y="1965449"/>
            <a:ext cx="13224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3" name="Google Shape;443;p33"/>
          <p:cNvCxnSpPr>
            <a:stCxn id="436" idx="2"/>
            <a:endCxn id="434" idx="0"/>
          </p:cNvCxnSpPr>
          <p:nvPr/>
        </p:nvCxnSpPr>
        <p:spPr>
          <a:xfrm>
            <a:off x="1513450" y="3137425"/>
            <a:ext cx="55500" cy="2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4"/>
          <p:cNvSpPr txBox="1"/>
          <p:nvPr>
            <p:ph type="title"/>
          </p:nvPr>
        </p:nvSpPr>
        <p:spPr>
          <a:xfrm>
            <a:off x="1303800" y="598575"/>
            <a:ext cx="68295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 solenoid for the locking mechanism?</a:t>
            </a:r>
            <a:endParaRPr/>
          </a:p>
        </p:txBody>
      </p:sp>
      <p:sp>
        <p:nvSpPr>
          <p:cNvPr id="449" name="Google Shape;449;p34"/>
          <p:cNvSpPr txBox="1"/>
          <p:nvPr>
            <p:ph idx="1" type="body"/>
          </p:nvPr>
        </p:nvSpPr>
        <p:spPr>
          <a:xfrm>
            <a:off x="1303800" y="1811400"/>
            <a:ext cx="3312000" cy="27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Easier to implement than repurposing other electronic locks (e.g. door locks)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Requires a relatively low amount of power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Only needs one GPIO pin on the processor, leaving more pins open for other uses</a:t>
            </a:r>
            <a:endParaRPr/>
          </a:p>
        </p:txBody>
      </p:sp>
      <p:pic>
        <p:nvPicPr>
          <p:cNvPr id="450" name="Google Shape;450;p34"/>
          <p:cNvPicPr preferRelativeResize="0"/>
          <p:nvPr/>
        </p:nvPicPr>
        <p:blipFill rotWithShape="1">
          <a:blip r:embed="rId3">
            <a:alphaModFix/>
          </a:blip>
          <a:srcRect b="13362" l="5597" r="9332" t="12525"/>
          <a:stretch/>
        </p:blipFill>
        <p:spPr>
          <a:xfrm>
            <a:off x="5291525" y="1811400"/>
            <a:ext cx="3122420" cy="27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Single-Board Computers</a:t>
            </a:r>
            <a:endParaRPr/>
          </a:p>
        </p:txBody>
      </p:sp>
      <p:pic>
        <p:nvPicPr>
          <p:cNvPr id="456" name="Google Shape;4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5075" y="1415900"/>
            <a:ext cx="969225" cy="77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075" y="3521738"/>
            <a:ext cx="969225" cy="790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8" name="Google Shape;458;p35"/>
          <p:cNvGraphicFramePr/>
          <p:nvPr/>
        </p:nvGraphicFramePr>
        <p:xfrm>
          <a:off x="408225" y="184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{338E8342-AA0E-4FF2-9575-25AD181B96C2}</a:tableStyleId>
              </a:tblPr>
              <a:tblGrid>
                <a:gridCol w="754875"/>
                <a:gridCol w="760675"/>
                <a:gridCol w="467250"/>
                <a:gridCol w="569300"/>
                <a:gridCol w="610150"/>
                <a:gridCol w="630550"/>
                <a:gridCol w="684125"/>
                <a:gridCol w="684125"/>
                <a:gridCol w="857625"/>
              </a:tblGrid>
              <a:tr h="73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ontroller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CPU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RAM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Speed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GPIO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SD card support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Native USB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Camera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support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Cost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Raspberry Pi 4 (a)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Quad-core Cortex-A72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 GB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1.5GHz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40-pin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~$100-$120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UDOO BOLT V3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AMD Ryze Embedded V1202b Dual Core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2x Ddr4 Dual-channel 64-bit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2.3ghz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40-pin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~$450.00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73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NVIDIA Jetson Nano </a:t>
                      </a: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(c)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Quad-core ARM A57 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 GB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1.43 GHz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40-pin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~$350 Dollars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9" name="Google Shape;459;p35"/>
          <p:cNvSpPr txBox="1"/>
          <p:nvPr/>
        </p:nvSpPr>
        <p:spPr>
          <a:xfrm>
            <a:off x="8552900" y="1636125"/>
            <a:ext cx="34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a.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35"/>
          <p:cNvSpPr txBox="1"/>
          <p:nvPr/>
        </p:nvSpPr>
        <p:spPr>
          <a:xfrm>
            <a:off x="8552900" y="2765388"/>
            <a:ext cx="34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1000">
                <a:latin typeface="Nunito"/>
                <a:ea typeface="Nunito"/>
                <a:cs typeface="Nunito"/>
                <a:sym typeface="Nunito"/>
              </a:rPr>
              <a:t>.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35"/>
          <p:cNvSpPr txBox="1"/>
          <p:nvPr/>
        </p:nvSpPr>
        <p:spPr>
          <a:xfrm>
            <a:off x="8552900" y="3747750"/>
            <a:ext cx="34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1000">
                <a:latin typeface="Nunito"/>
                <a:ea typeface="Nunito"/>
                <a:cs typeface="Nunito"/>
                <a:sym typeface="Nunito"/>
              </a:rPr>
              <a:t>.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2" name="Google Shape;46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4625" y="2463027"/>
            <a:ext cx="890123" cy="7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</a:t>
            </a:r>
            <a:endParaRPr/>
          </a:p>
        </p:txBody>
      </p:sp>
      <p:graphicFrame>
        <p:nvGraphicFramePr>
          <p:cNvPr id="468" name="Google Shape;468;p36"/>
          <p:cNvGraphicFramePr/>
          <p:nvPr/>
        </p:nvGraphicFramePr>
        <p:xfrm>
          <a:off x="408225" y="184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{338E8342-AA0E-4FF2-9575-25AD181B96C2}</a:tableStyleId>
              </a:tblPr>
              <a:tblGrid>
                <a:gridCol w="924950"/>
                <a:gridCol w="932100"/>
                <a:gridCol w="664425"/>
                <a:gridCol w="605700"/>
                <a:gridCol w="747650"/>
                <a:gridCol w="772625"/>
                <a:gridCol w="838300"/>
                <a:gridCol w="838300"/>
              </a:tblGrid>
              <a:tr h="73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Controller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Microcontroller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Memory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Speed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GPIO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Power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USB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Price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817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MSP430-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FR6989 (a)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MSP430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 KB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16MHz</a:t>
                      </a:r>
                      <a:endParaRPr sz="900"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2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83-pin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1.8V ~ 3.6V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~$30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83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Arduino UNO R3 (b)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ATmega328P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2KB SRAM / 32 KB Flash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" sz="900"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16MHz</a:t>
                      </a:r>
                      <a:endParaRPr sz="900"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39-pin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5V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~$30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88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STM8S103F3 </a:t>
                      </a: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(c)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STM8 core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 Kb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" sz="900"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16 MHz</a:t>
                      </a:r>
                      <a:endParaRPr sz="900"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32-pin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2.95 - 5.5 V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&lt;$10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9" name="Google Shape;4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098" y="1551225"/>
            <a:ext cx="969225" cy="72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6650" y="2441925"/>
            <a:ext cx="1208125" cy="90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636" y="3394450"/>
            <a:ext cx="1616151" cy="161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Content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Itemized Budget</a:t>
            </a:r>
            <a:endParaRPr/>
          </a:p>
        </p:txBody>
      </p:sp>
      <p:graphicFrame>
        <p:nvGraphicFramePr>
          <p:cNvPr id="482" name="Google Shape;482;p38"/>
          <p:cNvGraphicFramePr/>
          <p:nvPr/>
        </p:nvGraphicFramePr>
        <p:xfrm>
          <a:off x="1885075" y="132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{1011BDCB-FFA5-4290-852D-6E9E99E207CE}</a:tableStyleId>
              </a:tblPr>
              <a:tblGrid>
                <a:gridCol w="2686925"/>
                <a:gridCol w="2686925"/>
              </a:tblGrid>
              <a:tr h="1000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Item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Price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Microprocessor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$FREE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Lockbox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$75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Camera module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~$15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Electronic latch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$10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Amazon Web Services Server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~$0</a:t>
                      </a:r>
                      <a:r>
                        <a:rPr lang="en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.</a:t>
                      </a: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016 per hour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Power supply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~$20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Heating Element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$40</a:t>
                      </a:r>
                      <a:endParaRPr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Total</a:t>
                      </a:r>
                      <a:endParaRPr b="1"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~$160</a:t>
                      </a:r>
                      <a:endParaRPr b="1" sz="1200"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Standards</a:t>
            </a:r>
            <a:endParaRPr/>
          </a:p>
        </p:txBody>
      </p:sp>
      <p:sp>
        <p:nvSpPr>
          <p:cNvPr id="488" name="Google Shape;488;p3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700"/>
              <a:t>The FDA recommends hot foods be held at 120-140</a:t>
            </a:r>
            <a:r>
              <a:rPr lang="en" sz="1600">
                <a:solidFill>
                  <a:srgbClr val="000000"/>
                </a:solidFill>
              </a:rPr>
              <a:t>° F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Safe holding time at outdoor temperature is about one hour; for holding times longer than this, a heating element will be used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An adjustable heating element will allow the user to set the desired warming temperature with a dial; the element pictured is capable of heating up to 200° F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89" name="Google Shape;4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513" y="2934750"/>
            <a:ext cx="2953075" cy="192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9"/>
          <p:cNvSpPr txBox="1"/>
          <p:nvPr>
            <p:ph idx="1" type="subTitle"/>
          </p:nvPr>
        </p:nvSpPr>
        <p:spPr>
          <a:xfrm>
            <a:off x="1303800" y="184575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Food Heating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Standards</a:t>
            </a:r>
            <a:endParaRPr/>
          </a:p>
        </p:txBody>
      </p:sp>
      <p:sp>
        <p:nvSpPr>
          <p:cNvPr id="496" name="Google Shape;496;p40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ANSI Grade 3; Must be able to withstand: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200,000 cycles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 door strikes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150 pounds of weight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 hammer strikes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Generally used on residential door locks, which is ideal as a deterrent but still weak enough to be opened forcefully in an emergency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0"/>
          <p:cNvSpPr txBox="1"/>
          <p:nvPr>
            <p:ph idx="1" type="subTitle"/>
          </p:nvPr>
        </p:nvSpPr>
        <p:spPr>
          <a:xfrm>
            <a:off x="1303800" y="184575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Lock Security</a:t>
            </a:r>
            <a:endParaRPr sz="2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850" y="539186"/>
            <a:ext cx="6574299" cy="40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 2021, an estimated $870.8 billion dollars were spent on e-commerce sales, increasing by 14.2 percent from the previous year.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40% of Americans have been the victims of package theft and more than 60% know somebody who has fallen victim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Relevant</a:t>
            </a:r>
            <a:r>
              <a:rPr lang="en" sz="1500"/>
              <a:t> </a:t>
            </a:r>
            <a:r>
              <a:rPr lang="en" sz="1500"/>
              <a:t>Lockboxes, price range between $300-$1000+ dollars.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These Lockboxes range from having none to several smart technologies features.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None including Facial Recognition.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Projected Semester Schedule</a:t>
            </a:r>
            <a:endParaRPr/>
          </a:p>
        </p:txBody>
      </p:sp>
      <p:sp>
        <p:nvSpPr>
          <p:cNvPr id="508" name="Google Shape;508;p4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Currently End of </a:t>
            </a:r>
            <a:r>
              <a:rPr b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Week 3</a:t>
            </a:r>
            <a:endParaRPr b="1"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aven Pro"/>
              <a:buChar char="●"/>
            </a:pPr>
            <a:r>
              <a:rPr b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Weeks 4-7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: Design PCB &amp; Assemble Prototype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aven Pro"/>
              <a:buChar char="●"/>
            </a:pPr>
            <a:r>
              <a:rPr b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Weeks 8-11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: Test Prototype &amp; Fix Software Bugs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aven Pro"/>
              <a:buChar char="●"/>
            </a:pPr>
            <a:r>
              <a:rPr b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Week 12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: Finalize Documentation &amp; Presentation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aven Pro"/>
              <a:buChar char="●"/>
            </a:pPr>
            <a:r>
              <a:rPr b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Week 13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: Prepare for Presentation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aven Pro"/>
              <a:buChar char="●"/>
            </a:pPr>
            <a:r>
              <a:rPr b="1"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Week 14</a:t>
            </a:r>
            <a:r>
              <a:rPr lang="en" sz="20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: Final Presentation</a:t>
            </a:r>
            <a:endParaRPr sz="20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514" name="Google Shape;514;p4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AWS CLI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Solutions &amp; Comparisons</a:t>
            </a:r>
            <a:endParaRPr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1303875" y="13009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Eufy Security SmartDrop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be opened via PIN or with a mobile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Two-way communication through box and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Battery powered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Cost: $400</a:t>
            </a:r>
            <a:endParaRPr/>
          </a:p>
        </p:txBody>
      </p:sp>
      <p:sp>
        <p:nvSpPr>
          <p:cNvPr id="297" name="Google Shape;297;p16"/>
          <p:cNvSpPr txBox="1"/>
          <p:nvPr>
            <p:ph idx="2" type="body"/>
          </p:nvPr>
        </p:nvSpPr>
        <p:spPr>
          <a:xfrm>
            <a:off x="4903725" y="13009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Yale Smart Delivery Box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be opened via PIN or with a mobile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Battery Powered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Cost: $300</a:t>
            </a:r>
            <a:endParaRPr/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762" y="3297025"/>
            <a:ext cx="1860725" cy="170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 rotWithShape="1">
          <a:blip r:embed="rId4">
            <a:alphaModFix/>
          </a:blip>
          <a:srcRect b="5539" l="14059" r="0" t="19999"/>
          <a:stretch/>
        </p:blipFill>
        <p:spPr>
          <a:xfrm>
            <a:off x="5635327" y="3297025"/>
            <a:ext cx="1967285" cy="170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our solution compare to existing ones?</a:t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Facial recognition decreases user friction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Using outlet power connection is more available, easier, and more efficient than using battery power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Specifically implementing elements for keeping food safe while also being able to accept non-food deliveries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Lower overall cost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Google Shape;310;p18"/>
          <p:cNvGraphicFramePr/>
          <p:nvPr/>
        </p:nvGraphicFramePr>
        <p:xfrm>
          <a:off x="952500" y="1587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{338E8342-AA0E-4FF2-9575-25AD181B96C2}</a:tableStyleId>
              </a:tblPr>
              <a:tblGrid>
                <a:gridCol w="1527400"/>
                <a:gridCol w="5711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Requirement Specifications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r>
                        <a:rPr lang="en" sz="900"/>
                        <a:t>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 AI facial recognition software must be able to identify a user with 80% accuracy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 AI facial recognition software must have an execution process between 3 to 7 seconds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 </a:t>
                      </a:r>
                      <a:r>
                        <a:rPr lang="en" sz="900"/>
                        <a:t>The FRL application will work with AI facial recognition and storage database to log user’s facial ID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 FRL application will notify users of attempted theft or breach of the system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 FRL application will notify users of deliveries to the system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 system will have a 6-digit code lock, in case of facial recognition failure.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 power supply shall be capable of powering multiple sensors and accessories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The FRL application database allows up to 20 GB of storage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1" name="Google Shape;311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Specifications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19"/>
          <p:cNvGraphicFramePr/>
          <p:nvPr/>
        </p:nvGraphicFramePr>
        <p:xfrm>
          <a:off x="952500" y="2095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{338E8342-AA0E-4FF2-9575-25AD181B96C2}</a:tableStyleId>
              </a:tblPr>
              <a:tblGrid>
                <a:gridCol w="588525"/>
                <a:gridCol w="6650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Project Specifications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r>
                        <a:rPr lang="en" sz="900"/>
                        <a:t>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system shall be no taller than 4.5ft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system shall be no wider than 3ft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system shall not weigh more than 100lbs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.The system shall maintain a maximum temperature of 140° F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system shall regulate average temperature of 73° F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facial recognition camera shall be no larger than 3 x 2 x 4.5 inches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7.</a:t>
                      </a:r>
                      <a:r>
                        <a:rPr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sz="900"/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Requires outlet source for Power</a:t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7" name="Google Shape;317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Project Constraints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idx="4294967295" type="title"/>
          </p:nvPr>
        </p:nvSpPr>
        <p:spPr>
          <a:xfrm>
            <a:off x="1303800" y="5932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Block Diagram</a:t>
            </a:r>
            <a:endParaRPr/>
          </a:p>
        </p:txBody>
      </p:sp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262" y="1134925"/>
            <a:ext cx="3147476" cy="375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idx="4294967295"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Block Diagram</a:t>
            </a:r>
            <a:endParaRPr/>
          </a:p>
        </p:txBody>
      </p:sp>
      <p:pic>
        <p:nvPicPr>
          <p:cNvPr id="329" name="Google Shape;3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988" y="1278348"/>
            <a:ext cx="4220025" cy="33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