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7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B51758-D228-4460-B0B1-E78A3C5BC329}">
  <a:tblStyle styleId="{1AB51758-D228-4460-B0B1-E78A3C5BC3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AAE42BA-D834-4349-BDB1-50F6DB3C0AC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75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be0dd5d6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be0dd5d6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f3798c70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f3798c70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f3798c70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f3798c70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628b735a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628b735a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f3e9d277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  <p:sp>
        <p:nvSpPr>
          <p:cNvPr id="265" name="Google Shape;265;gdf3e9d2773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f3e9d2773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f3e9d277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f3e9d2773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  <p:sp>
        <p:nvSpPr>
          <p:cNvPr id="281" name="Google Shape;281;gdf3e9d2773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f3e9d2773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  <p:sp>
        <p:nvSpPr>
          <p:cNvPr id="289" name="Google Shape;289;gdf3e9d2773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f3e9d2773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f3e9d2773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f3e9d2773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  <p:sp>
        <p:nvSpPr>
          <p:cNvPr id="309" name="Google Shape;309;gdf3e9d2773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be0dd5d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be0dd5d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f3e9d2773_4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df3e9d2773_4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1fc19096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1fc19096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f3e9d2773_4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</p:txBody>
      </p:sp>
      <p:sp>
        <p:nvSpPr>
          <p:cNvPr id="334" name="Google Shape;334;gdf3e9d2773_4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f3e9d2773_4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(add more about CV and Object tracking)</a:t>
            </a:r>
            <a:endParaRPr/>
          </a:p>
        </p:txBody>
      </p:sp>
      <p:sp>
        <p:nvSpPr>
          <p:cNvPr id="341" name="Google Shape;341;gdf3e9d2773_4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f3e9d2773_4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</p:txBody>
      </p:sp>
      <p:sp>
        <p:nvSpPr>
          <p:cNvPr id="348" name="Google Shape;348;gdf3e9d2773_4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0d9de7c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e0d9de7c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df3e9d2773_4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</p:txBody>
      </p:sp>
      <p:sp>
        <p:nvSpPr>
          <p:cNvPr id="363" name="Google Shape;363;gdf3e9d2773_4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be0dd5d6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dbe0dd5d6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be0dd5d6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dbe0dd5d6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628b735a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e628b735a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20a1db37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20a1db37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slide (record audio) Michael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628b735ad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628b735a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628b735ad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628b735a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df3e9d2773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  <p:sp>
        <p:nvSpPr>
          <p:cNvPr id="406" name="Google Shape;406;gdf3e9d2773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dbe0dd5d6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dbe0dd5d6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be0dd5d6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be0dd5d6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f3e9d2773_4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Chisom</a:t>
            </a:r>
            <a:endParaRPr/>
          </a:p>
        </p:txBody>
      </p:sp>
      <p:sp>
        <p:nvSpPr>
          <p:cNvPr id="427" name="Google Shape;427;gdf3e9d2773_4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1fc19096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1fc19096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slide(record audio) Chisom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f32922bb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f32922bb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be0dd5d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be0dd5d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f3798c7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f3798c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f3e9d2773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f3e9d2773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f3798c7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f3798c7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f3e9d2773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f3e9d2773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PTZ Camera</a:t>
            </a:r>
            <a:endParaRPr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5083950" y="3365850"/>
            <a:ext cx="34707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26: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/>
              <a:t>Andre Samaroo, Cp.E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Chisom Ikejiani, Cp.E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Michael Serignese, Cp.E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Camera Options: Security Cameras</a:t>
            </a:r>
            <a:endParaRPr sz="2020"/>
          </a:p>
        </p:txBody>
      </p:sp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311700" y="1383350"/>
            <a:ext cx="8520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Many options for premade security cameras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 tend to include built-in pan-tilt-zoom controls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Include anti-features harmful to the budget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Ruled out in favor of action cameras</a:t>
            </a:r>
            <a:endParaRPr/>
          </a:p>
        </p:txBody>
      </p:sp>
      <p:pic>
        <p:nvPicPr>
          <p:cNvPr id="237" name="Google Shape;2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375" y="106950"/>
            <a:ext cx="936636" cy="10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750" y="2000138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Action Cameras</a:t>
            </a:r>
            <a:endParaRPr sz="2020"/>
          </a:p>
        </p:txBody>
      </p:sp>
      <p:sp>
        <p:nvSpPr>
          <p:cNvPr id="244" name="Google Shape;244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Intended for capturing sports -- ideal defaults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Overall, the clear prebuilt choice for this design</a:t>
            </a:r>
            <a:br>
              <a:rPr lang="en"/>
            </a:br>
            <a:br>
              <a:rPr lang="en"/>
            </a:br>
            <a:r>
              <a:rPr lang="en"/>
              <a:t>GoPro Hero 7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Price: $250.00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Resolution: 4k or 1080p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Framerate: 30fps or 60fps modes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WiFi: 5GHz b/g/n</a:t>
            </a:r>
            <a:endParaRPr/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706" y="1662050"/>
            <a:ext cx="2055425" cy="227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375" y="137250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Media</a:t>
            </a:r>
            <a:r>
              <a:rPr lang="en" sz="2020"/>
              <a:t> Transmission Systems	</a:t>
            </a:r>
            <a:endParaRPr sz="2020"/>
          </a:p>
        </p:txBody>
      </p:sp>
      <p:sp>
        <p:nvSpPr>
          <p:cNvPr id="252" name="Google Shape;252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WiFi: the standard for action cameras, and meets requirements.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GoPro Hero 7: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Supports 5GHz and 2.4GHz frequencies with b/g/n technology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Theoretical top transmission speed of 300Mbit/s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Probable actual speed: 64 Mbit/s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bitrate is sufficient to transport our stream</a:t>
            </a:r>
            <a:endParaRPr/>
          </a:p>
        </p:txBody>
      </p:sp>
      <p:pic>
        <p:nvPicPr>
          <p:cNvPr id="253" name="Google Shape;2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0825" y="137250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009"/>
              <a:buFont typeface="Arial"/>
              <a:buNone/>
            </a:pPr>
            <a:r>
              <a:rPr lang="en" sz="2020"/>
              <a:t>Alternative Transmission Systems	</a:t>
            </a:r>
            <a:endParaRPr sz="202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USB: cable too long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PoE: nonstandard for action cameras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Bluetooth: Insufficient </a:t>
            </a:r>
            <a:r>
              <a:rPr lang="en"/>
              <a:t>bandwidth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WiFi: “None of the Above”!</a:t>
            </a:r>
            <a:endParaRPr/>
          </a:p>
        </p:txBody>
      </p:sp>
      <p:sp>
        <p:nvSpPr>
          <p:cNvPr id="260" name="Google Shape;260;p26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225" y="1567550"/>
            <a:ext cx="3881600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825" y="137250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/>
              <a:t>Motor Hardware: Servos and Control boards</a:t>
            </a:r>
            <a:endParaRPr sz="2000"/>
          </a:p>
        </p:txBody>
      </p:sp>
      <p:sp>
        <p:nvSpPr>
          <p:cNvPr id="268" name="Google Shape;268;p27"/>
          <p:cNvSpPr txBox="1"/>
          <p:nvPr>
            <p:ph idx="1" type="body"/>
          </p:nvPr>
        </p:nvSpPr>
        <p:spPr>
          <a:xfrm>
            <a:off x="628650" y="1369225"/>
            <a:ext cx="40152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2 servos – 1 for panning, 1 for tilt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Servo control board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Main control and communication board</a:t>
            </a:r>
            <a:endParaRPr/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919" y="1025718"/>
            <a:ext cx="4092582" cy="193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4">
            <a:alphaModFix/>
          </a:blip>
          <a:srcRect b="0" l="0" r="6524" t="0"/>
          <a:stretch/>
        </p:blipFill>
        <p:spPr>
          <a:xfrm>
            <a:off x="4643925" y="2899300"/>
            <a:ext cx="4092575" cy="20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 rotWithShape="1">
          <a:blip r:embed="rId5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Hardware Block Diagram: Motor-to-MCU interface</a:t>
            </a:r>
            <a:endParaRPr sz="2020"/>
          </a:p>
        </p:txBody>
      </p:sp>
      <p:pic>
        <p:nvPicPr>
          <p:cNvPr id="277" name="Google Shape;2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610" y="1307850"/>
            <a:ext cx="7813465" cy="32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4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/>
              <a:t>Motor Hardware: C</a:t>
            </a:r>
            <a:r>
              <a:rPr lang="en" sz="2000"/>
              <a:t>ontrol Boards</a:t>
            </a:r>
            <a:endParaRPr sz="2000"/>
          </a:p>
        </p:txBody>
      </p:sp>
      <p:sp>
        <p:nvSpPr>
          <p:cNvPr id="284" name="Google Shape;284;p29"/>
          <p:cNvSpPr txBox="1"/>
          <p:nvPr>
            <p:ph idx="1" type="body"/>
          </p:nvPr>
        </p:nvSpPr>
        <p:spPr>
          <a:xfrm>
            <a:off x="628650" y="1369219"/>
            <a:ext cx="4601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Sparkfun servo pHAT</a:t>
            </a:r>
            <a:endParaRPr/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200"/>
              <a:t>Uses PCA9685</a:t>
            </a:r>
            <a:endParaRPr sz="1200"/>
          </a:p>
          <a:p>
            <a:pPr indent="-1841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200"/>
              <a:t>PWM control</a:t>
            </a:r>
            <a:endParaRPr sz="12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Raspberry Pi Zero W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Broadcom BCM43438</a:t>
            </a:r>
            <a:endParaRPr sz="1200"/>
          </a:p>
          <a:p>
            <a:pPr indent="-1397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/>
              <a:t>Easy to use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Power cables</a:t>
            </a:r>
            <a:endParaRPr/>
          </a:p>
          <a:p>
            <a:pPr indent="-184150" lvl="1" marL="5207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500"/>
              <a:buChar char="○"/>
            </a:pPr>
            <a:r>
              <a:rPr lang="en" sz="1200"/>
              <a:t>Use a barrel plug-to-usb converter</a:t>
            </a:r>
            <a:endParaRPr sz="1200"/>
          </a:p>
        </p:txBody>
      </p:sp>
      <p:pic>
        <p:nvPicPr>
          <p:cNvPr id="285" name="Google Shape;285;p29"/>
          <p:cNvPicPr preferRelativeResize="0"/>
          <p:nvPr/>
        </p:nvPicPr>
        <p:blipFill rotWithShape="1">
          <a:blip r:embed="rId3">
            <a:alphaModFix/>
          </a:blip>
          <a:srcRect b="20381" l="11001" r="40849" t="29332"/>
          <a:stretch/>
        </p:blipFill>
        <p:spPr>
          <a:xfrm>
            <a:off x="3765194" y="1268016"/>
            <a:ext cx="5143277" cy="254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 rotWithShape="1">
          <a:blip r:embed="rId4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/>
              <a:t>Motor Hardware: Servo Details</a:t>
            </a:r>
            <a:endParaRPr sz="2000"/>
          </a:p>
        </p:txBody>
      </p:sp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3595163" y="1439050"/>
            <a:ext cx="38511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Hitec HS-422 servo motor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180 degree motion, 0.16sec/60◦ ~0.5 sec response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3 pin input, voltage, ground, signal</a:t>
            </a:r>
            <a:endParaRPr/>
          </a:p>
        </p:txBody>
      </p:sp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 b="23944" l="14696" r="9545" t="13617"/>
          <a:stretch/>
        </p:blipFill>
        <p:spPr>
          <a:xfrm>
            <a:off x="3410812" y="3273423"/>
            <a:ext cx="4219801" cy="16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 txBox="1"/>
          <p:nvPr>
            <p:ph idx="1" type="body"/>
          </p:nvPr>
        </p:nvSpPr>
        <p:spPr>
          <a:xfrm>
            <a:off x="1513388" y="1268050"/>
            <a:ext cx="18975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Why servo motors?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Precision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Low Power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High torque</a:t>
            </a:r>
            <a:endParaRPr/>
          </a:p>
        </p:txBody>
      </p:sp>
      <p:pic>
        <p:nvPicPr>
          <p:cNvPr id="295" name="Google Shape;29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3460" y="3273427"/>
            <a:ext cx="1897358" cy="164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 rotWithShape="1">
          <a:blip r:embed="rId5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Device Housing: Sample Illustrations</a:t>
            </a:r>
            <a:endParaRPr sz="2000"/>
          </a:p>
        </p:txBody>
      </p:sp>
      <p:sp>
        <p:nvSpPr>
          <p:cNvPr id="302" name="Google Shape;302;p31"/>
          <p:cNvSpPr txBox="1"/>
          <p:nvPr>
            <p:ph idx="1" type="body"/>
          </p:nvPr>
        </p:nvSpPr>
        <p:spPr>
          <a:xfrm>
            <a:off x="365650" y="1369225"/>
            <a:ext cx="3513600" cy="33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rPr lang="en"/>
              <a:t>Design 1</a:t>
            </a:r>
            <a:endParaRPr/>
          </a:p>
        </p:txBody>
      </p:sp>
      <p:pic>
        <p:nvPicPr>
          <p:cNvPr id="303" name="Google Shape;303;p31"/>
          <p:cNvPicPr preferRelativeResize="0"/>
          <p:nvPr/>
        </p:nvPicPr>
        <p:blipFill rotWithShape="1">
          <a:blip r:embed="rId3">
            <a:alphaModFix/>
          </a:blip>
          <a:srcRect b="24431" l="2978" r="14054" t="8835"/>
          <a:stretch/>
        </p:blipFill>
        <p:spPr>
          <a:xfrm>
            <a:off x="365650" y="1978100"/>
            <a:ext cx="3866849" cy="254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 rotWithShape="1">
          <a:blip r:embed="rId4">
            <a:alphaModFix/>
          </a:blip>
          <a:srcRect b="5468" l="8913" r="11003" t="13756"/>
          <a:stretch/>
        </p:blipFill>
        <p:spPr>
          <a:xfrm>
            <a:off x="4622263" y="1978100"/>
            <a:ext cx="3866875" cy="253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 txBox="1"/>
          <p:nvPr>
            <p:ph idx="1" type="body"/>
          </p:nvPr>
        </p:nvSpPr>
        <p:spPr>
          <a:xfrm>
            <a:off x="4798888" y="1394838"/>
            <a:ext cx="3513600" cy="33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rPr lang="en"/>
              <a:t>Design 2</a:t>
            </a:r>
            <a:endParaRPr/>
          </a:p>
        </p:txBody>
      </p:sp>
      <p:pic>
        <p:nvPicPr>
          <p:cNvPr id="306" name="Google Shape;306;p31"/>
          <p:cNvPicPr preferRelativeResize="0"/>
          <p:nvPr/>
        </p:nvPicPr>
        <p:blipFill rotWithShape="1">
          <a:blip r:embed="rId5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628650" y="2799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/>
              <a:t>Device Housing: A </a:t>
            </a:r>
            <a:r>
              <a:rPr lang="en" sz="2000"/>
              <a:t>3D-printed Case</a:t>
            </a:r>
            <a:endParaRPr sz="2000"/>
          </a:p>
        </p:txBody>
      </p:sp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Using ABS plastic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Print in either TI lab or on Library printer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File made on tinkerCAD </a:t>
            </a: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3">
            <a:alphaModFix/>
          </a:blip>
          <a:srcRect b="11772" l="12198" r="12499" t="13101"/>
          <a:stretch/>
        </p:blipFill>
        <p:spPr>
          <a:xfrm>
            <a:off x="4173776" y="1740165"/>
            <a:ext cx="4711272" cy="252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038" y="2911125"/>
            <a:ext cx="22574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 rotWithShape="1">
          <a:blip r:embed="rId5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Administrative Introduction</a:t>
            </a:r>
            <a:endParaRPr sz="2000"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Based on the sponsored QwikCut project, we wanted to make an inexpensive PTZ camera system that uses as few cables as possible.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0" l="22215" r="22037" t="0"/>
          <a:stretch/>
        </p:blipFill>
        <p:spPr>
          <a:xfrm>
            <a:off x="5035550" y="2055862"/>
            <a:ext cx="2003651" cy="20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5200" y="2196175"/>
            <a:ext cx="1824049" cy="17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297500" y="4010825"/>
            <a:ext cx="70389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used various PTZ camera implementations as references in order to implement the design with minimal extra cables.</a:t>
            </a:r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5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/>
          <p:nvPr>
            <p:ph type="title"/>
          </p:nvPr>
        </p:nvSpPr>
        <p:spPr>
          <a:xfrm>
            <a:off x="4950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" sz="2000"/>
              <a:t>Software Overview</a:t>
            </a:r>
            <a:endParaRPr/>
          </a:p>
        </p:txBody>
      </p:sp>
      <p:sp>
        <p:nvSpPr>
          <p:cNvPr id="321" name="Google Shape;321;p33"/>
          <p:cNvSpPr txBox="1"/>
          <p:nvPr>
            <p:ph idx="1" type="body"/>
          </p:nvPr>
        </p:nvSpPr>
        <p:spPr>
          <a:xfrm>
            <a:off x="628650" y="1784048"/>
            <a:ext cx="7886700" cy="216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Controller Software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Workstation Software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Control Board Software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050" y="181850"/>
            <a:ext cx="724206" cy="8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050" y="1268050"/>
            <a:ext cx="4684575" cy="37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Controller</a:t>
            </a:r>
            <a:endParaRPr/>
          </a:p>
        </p:txBody>
      </p:sp>
      <p:sp>
        <p:nvSpPr>
          <p:cNvPr id="329" name="Google Shape;329;p34"/>
          <p:cNvSpPr txBox="1"/>
          <p:nvPr>
            <p:ph idx="1" type="body"/>
          </p:nvPr>
        </p:nvSpPr>
        <p:spPr>
          <a:xfrm>
            <a:off x="628650" y="140544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  Xbox Series X Controller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Interacts well with the Windows native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/>
              <a:t>libraries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Can be used over Bluetooth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</a:t>
            </a:r>
            <a:endParaRPr/>
          </a:p>
        </p:txBody>
      </p:sp>
      <p:pic>
        <p:nvPicPr>
          <p:cNvPr id="330" name="Google Shape;3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25" y="1369225"/>
            <a:ext cx="4489624" cy="3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825" y="144825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" sz="2020"/>
              <a:t>Controller Software</a:t>
            </a:r>
            <a:endParaRPr sz="2020"/>
          </a:p>
        </p:txBody>
      </p:sp>
      <p:sp>
        <p:nvSpPr>
          <p:cNvPr id="337" name="Google Shape;337;p35"/>
          <p:cNvSpPr txBox="1"/>
          <p:nvPr>
            <p:ph idx="1" type="body"/>
          </p:nvPr>
        </p:nvSpPr>
        <p:spPr>
          <a:xfrm>
            <a:off x="471500" y="1026925"/>
            <a:ext cx="8077500" cy="3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1500"/>
              <a:t>Hosted on the computer</a:t>
            </a:r>
            <a:endParaRPr sz="1500"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1500"/>
              <a:t>Sends input from user via Xbox Controller to computer</a:t>
            </a:r>
            <a:endParaRPr sz="1500"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1500"/>
              <a:t>Uses the Xinput library to receive byte level information representing the controller's current state</a:t>
            </a:r>
            <a:endParaRPr sz="1500"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1500"/>
              <a:t>Interprets data and sends user selected command over to the main control board</a:t>
            </a:r>
            <a:endParaRPr sz="15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5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338" name="Google Shape;3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00" y="106950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" sz="2020"/>
              <a:t>Workstation Software: Overview</a:t>
            </a:r>
            <a:endParaRPr sz="1520"/>
          </a:p>
        </p:txBody>
      </p:sp>
      <p:sp>
        <p:nvSpPr>
          <p:cNvPr id="344" name="Google Shape;344;p36"/>
          <p:cNvSpPr txBox="1"/>
          <p:nvPr>
            <p:ph idx="1" type="body"/>
          </p:nvPr>
        </p:nvSpPr>
        <p:spPr>
          <a:xfrm>
            <a:off x="471500" y="1026925"/>
            <a:ext cx="81987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1600"/>
              <a:t>Features:</a:t>
            </a:r>
            <a:endParaRPr sz="16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400"/>
              <a:t>Physical and Digital Control over PTZ camera</a:t>
            </a:r>
            <a:endParaRPr sz="14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400"/>
              <a:t>User can control the movement speed of camera</a:t>
            </a:r>
            <a:endParaRPr sz="14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400"/>
              <a:t>Live video feed</a:t>
            </a:r>
            <a:endParaRPr sz="14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400"/>
              <a:t>Display sensor status such as battery life of camera, recording status, and current action.</a:t>
            </a:r>
            <a:endParaRPr sz="1400"/>
          </a:p>
          <a:p>
            <a:pPr indent="-177800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 sz="1500"/>
          </a:p>
          <a:p>
            <a:pPr indent="-177800" lvl="1" marL="5207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500"/>
              <a:t>Coordinates controller input</a:t>
            </a:r>
            <a:endParaRPr sz="1500"/>
          </a:p>
          <a:p>
            <a:pPr indent="-184150" lvl="1" marL="5207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t/>
            </a:r>
            <a:endParaRPr sz="15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1600"/>
              <a:t>Possible Features:</a:t>
            </a:r>
            <a:endParaRPr sz="16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400"/>
              <a:t>Object Tracking (SimpleCV, OpenCV, and Imutils)</a:t>
            </a:r>
            <a:endParaRPr sz="1400"/>
          </a:p>
          <a:p>
            <a:pPr indent="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345" name="Google Shape;3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3550" y="114525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"/>
          <p:cNvSpPr txBox="1"/>
          <p:nvPr>
            <p:ph type="title"/>
          </p:nvPr>
        </p:nvSpPr>
        <p:spPr>
          <a:xfrm>
            <a:off x="471500" y="205375"/>
            <a:ext cx="8176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" sz="2020"/>
              <a:t>Workstation Software: </a:t>
            </a:r>
            <a:r>
              <a:rPr lang="en" sz="2020"/>
              <a:t>Graphical User Interface</a:t>
            </a:r>
            <a:endParaRPr sz="2020"/>
          </a:p>
        </p:txBody>
      </p:sp>
      <p:sp>
        <p:nvSpPr>
          <p:cNvPr id="351" name="Google Shape;351;p37"/>
          <p:cNvSpPr txBox="1"/>
          <p:nvPr>
            <p:ph idx="1" type="body"/>
          </p:nvPr>
        </p:nvSpPr>
        <p:spPr>
          <a:xfrm>
            <a:off x="471500" y="1026925"/>
            <a:ext cx="8176500" cy="3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95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1900"/>
              <a:t>NodeJs</a:t>
            </a:r>
            <a:endParaRPr sz="1900"/>
          </a:p>
          <a:p>
            <a:pPr indent="-2095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1900"/>
              <a:t>Electron</a:t>
            </a:r>
            <a:endParaRPr sz="1900"/>
          </a:p>
          <a:p>
            <a:pPr indent="-2159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1700"/>
              <a:t>Cross platform GUI software</a:t>
            </a:r>
            <a:endParaRPr sz="1700"/>
          </a:p>
          <a:p>
            <a:pPr indent="-2159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1700"/>
              <a:t>Minimal memory usage</a:t>
            </a:r>
            <a:endParaRPr sz="1700"/>
          </a:p>
          <a:p>
            <a:pPr indent="-2159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1700"/>
              <a:t>Locally packaged</a:t>
            </a:r>
            <a:endParaRPr sz="1700"/>
          </a:p>
        </p:txBody>
      </p:sp>
      <p:pic>
        <p:nvPicPr>
          <p:cNvPr id="352" name="Google Shape;3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850" y="129675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8525"/>
            <a:ext cx="9144001" cy="41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8"/>
          <p:cNvSpPr txBox="1"/>
          <p:nvPr/>
        </p:nvSpPr>
        <p:spPr>
          <a:xfrm>
            <a:off x="210100" y="310975"/>
            <a:ext cx="387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Workstation Software: GUI (Concept Design)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0" name="Google Shape;3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2325" y="31200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type="title"/>
          </p:nvPr>
        </p:nvSpPr>
        <p:spPr>
          <a:xfrm>
            <a:off x="471505" y="205375"/>
            <a:ext cx="8116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" sz="2020"/>
              <a:t>Control Board Software</a:t>
            </a:r>
            <a:r>
              <a:rPr lang="en" sz="2020"/>
              <a:t>: </a:t>
            </a:r>
            <a:r>
              <a:rPr lang="en" sz="2020"/>
              <a:t>Servo Control Design</a:t>
            </a:r>
            <a:endParaRPr sz="2020"/>
          </a:p>
        </p:txBody>
      </p:sp>
      <p:pic>
        <p:nvPicPr>
          <p:cNvPr id="366" name="Google Shape;366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0980" y="1189046"/>
            <a:ext cx="4817400" cy="30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9"/>
          <p:cNvSpPr txBox="1"/>
          <p:nvPr/>
        </p:nvSpPr>
        <p:spPr>
          <a:xfrm>
            <a:off x="744166" y="1268016"/>
            <a:ext cx="30270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Translates received data into servo controlling commands using the gpizero library</a:t>
            </a:r>
            <a:endParaRPr sz="1100">
              <a:solidFill>
                <a:schemeClr val="lt1"/>
              </a:solidFill>
            </a:endParaRPr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is sent to the</a:t>
            </a: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servos</a:t>
            </a: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using the GPIO pins on the raspberry Pi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368" name="Google Shape;3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4150" y="141291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Project Flow: A Success Story</a:t>
            </a:r>
            <a:endParaRPr sz="2000"/>
          </a:p>
        </p:txBody>
      </p:sp>
      <p:sp>
        <p:nvSpPr>
          <p:cNvPr id="374" name="Google Shape;374;p4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</a:t>
            </a:r>
            <a:r>
              <a:rPr lang="en"/>
              <a:t>e desire to deliver a product while minimizing design complexity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accomplished that without sacrificing control over our requirements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Premade parts are a success that enabled immediate testing and integration</a:t>
            </a:r>
            <a:endParaRPr/>
          </a:p>
        </p:txBody>
      </p:sp>
      <p:pic>
        <p:nvPicPr>
          <p:cNvPr id="375" name="Google Shape;3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675" y="122100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Project Flow: A Challenge Story</a:t>
            </a:r>
            <a:endParaRPr sz="2000"/>
          </a:p>
        </p:txBody>
      </p:sp>
      <p:sp>
        <p:nvSpPr>
          <p:cNvPr id="381" name="Google Shape;381;p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Predesigned cameras include features and anti-features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Predesigned cameras simplify implementation, but are out of our control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Designing our own high-quality camera greatly increases complexity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difficult choice between project designs with unique consequences</a:t>
            </a:r>
            <a:endParaRPr/>
          </a:p>
        </p:txBody>
      </p:sp>
      <p:pic>
        <p:nvPicPr>
          <p:cNvPr id="382" name="Google Shape;3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00" y="175125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Tests: Waterproofing</a:t>
            </a:r>
            <a:endParaRPr/>
          </a:p>
        </p:txBody>
      </p:sp>
      <p:sp>
        <p:nvSpPr>
          <p:cNvPr id="388" name="Google Shape;388;p4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Waterproofing Test: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Environment: Camera mounted upright with housing attached.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Description: 0.10 inch per hour water dripped on housing for one minute.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Criterium: The device continues functioning normally.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Result: Success</a:t>
            </a:r>
            <a:endParaRPr/>
          </a:p>
        </p:txBody>
      </p:sp>
      <p:pic>
        <p:nvPicPr>
          <p:cNvPr id="389" name="Google Shape;3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00" y="175125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Impacts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Low cost, widely available parts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sports events, weddings, etc.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Makes professional video angles more accessible to the average person</a:t>
            </a: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8700" y="114525"/>
            <a:ext cx="94297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4">
            <a:alphaModFix/>
          </a:blip>
          <a:srcRect b="0" l="1110" r="-1109" t="0"/>
          <a:stretch/>
        </p:blipFill>
        <p:spPr>
          <a:xfrm>
            <a:off x="4700700" y="1567550"/>
            <a:ext cx="4367867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Tests: Wind Stability</a:t>
            </a:r>
            <a:endParaRPr/>
          </a:p>
        </p:txBody>
      </p:sp>
      <p:sp>
        <p:nvSpPr>
          <p:cNvPr id="395" name="Google Shape;395;p4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 Stability Test: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Environment: Area free of additional wind interference.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Description: The tripod-mounted device is subjected to 10 miles per hour wind for 30 seconds.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Criteria: The tripod feet are not displaced vertically or horizontally.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Result: Success.</a:t>
            </a:r>
            <a:endParaRPr/>
          </a:p>
        </p:txBody>
      </p:sp>
      <p:pic>
        <p:nvPicPr>
          <p:cNvPr id="396" name="Google Shape;3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00" y="175125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Tests: </a:t>
            </a:r>
            <a:r>
              <a:rPr lang="en"/>
              <a:t>Control Delay</a:t>
            </a:r>
            <a:endParaRPr/>
          </a:p>
        </p:txBody>
      </p:sp>
      <p:sp>
        <p:nvSpPr>
          <p:cNvPr id="402" name="Google Shape;402;p4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Delay Test: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Environment: N/A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Description: Measure the delay from a controller command to the beginning of its execution on the GoPro.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Criterium: If the delay is greater than one second, failure. Otherwise, success.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Result: Success.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average command delay duration was approximately 300 milliseconds.</a:t>
            </a:r>
            <a:endParaRPr/>
          </a:p>
        </p:txBody>
      </p:sp>
      <p:pic>
        <p:nvPicPr>
          <p:cNvPr id="403" name="Google Shape;4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400" y="175125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/>
          <p:nvPr>
            <p:ph type="title"/>
          </p:nvPr>
        </p:nvSpPr>
        <p:spPr>
          <a:xfrm>
            <a:off x="628650" y="2799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/>
              <a:t>Budget and Financing</a:t>
            </a:r>
            <a:endParaRPr sz="2000"/>
          </a:p>
        </p:txBody>
      </p:sp>
      <p:graphicFrame>
        <p:nvGraphicFramePr>
          <p:cNvPr id="409" name="Google Shape;409;p45"/>
          <p:cNvGraphicFramePr/>
          <p:nvPr/>
        </p:nvGraphicFramePr>
        <p:xfrm>
          <a:off x="1417300" y="12741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{3AAE42BA-D834-4349-BDB1-50F6DB3C0AC3}</a:tableStyleId>
              </a:tblPr>
              <a:tblGrid>
                <a:gridCol w="1577350"/>
                <a:gridCol w="1577350"/>
                <a:gridCol w="1577350"/>
                <a:gridCol w="1577350"/>
              </a:tblGrid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Item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1B78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amount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1B78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status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1B78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Cost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rgbClr val="1B786E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Servo PTZ kit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acquired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$33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PI zero W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acquired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$10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Sparkfun Servo pHAT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acquired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$10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GPIO pin header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needed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$</a:t>
                      </a:r>
                      <a:r>
                        <a:rPr lang="en"/>
                        <a:t>1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USB-to-barrel adapters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needed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$</a:t>
                      </a:r>
                      <a:r>
                        <a:rPr lang="en"/>
                        <a:t>13</a:t>
                      </a:r>
                      <a:endParaRPr sz="11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cables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needed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$</a:t>
                      </a:r>
                      <a:r>
                        <a:rPr lang="en"/>
                        <a:t>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Camera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needed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$250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Controller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acquired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$58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</a:t>
                      </a:r>
                      <a:endParaRPr b="1" sz="1400"/>
                    </a:p>
                  </a:txBody>
                  <a:tcPr marT="34300" marB="34300" marR="68600" marL="68600">
                    <a:lnL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--</a:t>
                      </a:r>
                      <a:endParaRPr b="1" sz="1400"/>
                    </a:p>
                  </a:txBody>
                  <a:tcPr marT="34300" marB="34300" marR="68600" marL="68600">
                    <a:lnL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--</a:t>
                      </a:r>
                      <a:endParaRPr b="1" sz="1400"/>
                    </a:p>
                  </a:txBody>
                  <a:tcPr marT="34300" marB="34300" marR="68600" marL="68600">
                    <a:lnL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$395</a:t>
                      </a:r>
                      <a:endParaRPr b="1" sz="1400"/>
                    </a:p>
                  </a:txBody>
                  <a:tcPr marT="34300" marB="34300" marR="68600" marL="68600">
                    <a:lnL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10" name="Google Shape;410;p45"/>
          <p:cNvPicPr preferRelativeResize="0"/>
          <p:nvPr/>
        </p:nvPicPr>
        <p:blipFill rotWithShape="1">
          <a:blip r:embed="rId3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/>
          <p:nvPr>
            <p:ph type="title"/>
          </p:nvPr>
        </p:nvSpPr>
        <p:spPr>
          <a:xfrm>
            <a:off x="1297500" y="3530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Current Progress</a:t>
            </a:r>
            <a:endParaRPr sz="2000"/>
          </a:p>
        </p:txBody>
      </p:sp>
      <p:pic>
        <p:nvPicPr>
          <p:cNvPr id="416" name="Google Shape;416;p4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950" y="982875"/>
            <a:ext cx="6610101" cy="408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6575" y="106950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Plans to complete</a:t>
            </a:r>
            <a:endParaRPr sz="2000"/>
          </a:p>
        </p:txBody>
      </p:sp>
      <p:sp>
        <p:nvSpPr>
          <p:cNvPr id="423" name="Google Shape;423;p4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Workstation Software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GUI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Controller interface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WiFi Media Stream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Complete Motor Testing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Finish assembly for waterproofing and wind-stability testing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4" name="Google Shape;4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950" y="137250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8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/>
              <a:t>Future Plans</a:t>
            </a:r>
            <a:endParaRPr sz="2000"/>
          </a:p>
        </p:txBody>
      </p:sp>
      <p:sp>
        <p:nvSpPr>
          <p:cNvPr id="430" name="Google Shape;430;p48"/>
          <p:cNvSpPr txBox="1"/>
          <p:nvPr>
            <p:ph idx="1" type="body"/>
          </p:nvPr>
        </p:nvSpPr>
        <p:spPr>
          <a:xfrm>
            <a:off x="471500" y="1026930"/>
            <a:ext cx="5915100" cy="3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Current Plans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Fine tune the servos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Complete the graphical user interface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Add the remaining workstation functionality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Add servo speed control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Stretch Goal Plans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Add automated positioning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Object </a:t>
            </a:r>
            <a:r>
              <a:rPr lang="en"/>
              <a:t>identification and tracking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431" name="Google Shape;4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613" y="54400"/>
            <a:ext cx="89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/>
          <p:nvPr>
            <p:ph type="title"/>
          </p:nvPr>
        </p:nvSpPr>
        <p:spPr>
          <a:xfrm>
            <a:off x="823850" y="2053000"/>
            <a:ext cx="50379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Administrative Overview</a:t>
            </a:r>
            <a:endParaRPr sz="2000"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857999" y="1570646"/>
            <a:ext cx="2286001" cy="3573038"/>
            <a:chOff x="-1" y="2295575"/>
            <a:chExt cx="2286001" cy="2847950"/>
          </a:xfrm>
        </p:grpSpPr>
        <p:grpSp>
          <p:nvGrpSpPr>
            <p:cNvPr id="166" name="Google Shape;166;p17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67" name="Google Shape;167;p17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9" name="Google Shape;169;p17"/>
            <p:cNvSpPr txBox="1"/>
            <p:nvPr/>
          </p:nvSpPr>
          <p:spPr>
            <a:xfrm>
              <a:off x="-1" y="2441100"/>
              <a:ext cx="22860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Project Assessment</a:t>
              </a:r>
              <a:endParaRPr b="1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216300" y="3050050"/>
              <a:ext cx="1853400" cy="12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-Success and Challenges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-Budget and Financing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-Progress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-Plans for Completion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4571999" y="1570646"/>
            <a:ext cx="2286001" cy="3573038"/>
            <a:chOff x="-1" y="2295575"/>
            <a:chExt cx="2286001" cy="2847950"/>
          </a:xfrm>
        </p:grpSpPr>
        <p:grpSp>
          <p:nvGrpSpPr>
            <p:cNvPr id="172" name="Google Shape;172;p17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73" name="Google Shape;173;p17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5" name="Google Shape;175;p17"/>
            <p:cNvSpPr txBox="1"/>
            <p:nvPr/>
          </p:nvSpPr>
          <p:spPr>
            <a:xfrm>
              <a:off x="-1" y="2441100"/>
              <a:ext cx="22860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Software Discussion</a:t>
              </a:r>
              <a:endParaRPr b="1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-Workstation software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-Servo Control software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-Controller software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7" name="Google Shape;177;p17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78" name="Google Shape;178;p17"/>
          <p:cNvGrpSpPr/>
          <p:nvPr/>
        </p:nvGrpSpPr>
        <p:grpSpPr>
          <a:xfrm>
            <a:off x="2285999" y="1570646"/>
            <a:ext cx="2286001" cy="3573038"/>
            <a:chOff x="-1" y="2295575"/>
            <a:chExt cx="2286001" cy="2847950"/>
          </a:xfrm>
        </p:grpSpPr>
        <p:grpSp>
          <p:nvGrpSpPr>
            <p:cNvPr id="179" name="Google Shape;179;p17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80" name="Google Shape;180;p17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" name="Google Shape;182;p17"/>
            <p:cNvSpPr txBox="1"/>
            <p:nvPr/>
          </p:nvSpPr>
          <p:spPr>
            <a:xfrm>
              <a:off x="-1" y="2441100"/>
              <a:ext cx="22860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Hardware Subsystems</a:t>
              </a:r>
              <a:endParaRPr b="1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-Camera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-Motors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-Control Boards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-Case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4" name="Google Shape;184;p17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85" name="Google Shape;185;p17"/>
          <p:cNvGrpSpPr/>
          <p:nvPr/>
        </p:nvGrpSpPr>
        <p:grpSpPr>
          <a:xfrm>
            <a:off x="0" y="1570646"/>
            <a:ext cx="2286000" cy="3573038"/>
            <a:chOff x="0" y="2295575"/>
            <a:chExt cx="2286000" cy="2847950"/>
          </a:xfrm>
        </p:grpSpPr>
        <p:grpSp>
          <p:nvGrpSpPr>
            <p:cNvPr id="186" name="Google Shape;186;p17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87" name="Google Shape;187;p17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9" name="Google Shape;189;p17"/>
            <p:cNvSpPr txBox="1"/>
            <p:nvPr/>
          </p:nvSpPr>
          <p:spPr>
            <a:xfrm>
              <a:off x="63600" y="2456400"/>
              <a:ext cx="21588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Pre-Production considerations</a:t>
              </a:r>
              <a:endParaRPr b="1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17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-Goals and Objectives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-Requirements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-Constraints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1" name="Google Shape;191;p17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pic>
        <p:nvPicPr>
          <p:cNvPr id="192" name="Google Shape;192;p17"/>
          <p:cNvPicPr preferRelativeResize="0"/>
          <p:nvPr/>
        </p:nvPicPr>
        <p:blipFill rotWithShape="1">
          <a:blip r:embed="rId3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Goals and Objectives</a:t>
            </a:r>
            <a:endParaRPr sz="2020"/>
          </a:p>
        </p:txBody>
      </p: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 tripod-mounted sports action camera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Tripod is 25 ft. tall for ideal camera angling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Controller operates camera for ease of use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Stretch Goal: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Computer-vision </a:t>
            </a:r>
            <a:r>
              <a:rPr lang="en"/>
              <a:t>assisted tracking</a:t>
            </a:r>
            <a:endParaRPr/>
          </a:p>
        </p:txBody>
      </p:sp>
      <p:pic>
        <p:nvPicPr>
          <p:cNvPr id="199" name="Google Shape;1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525" y="106950"/>
            <a:ext cx="94297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025" y="183252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44"/>
              <a:t>Specifications</a:t>
            </a:r>
            <a:r>
              <a:rPr lang="en" sz="2200"/>
              <a:t> and Requirements</a:t>
            </a:r>
            <a:endParaRPr sz="2200"/>
          </a:p>
        </p:txBody>
      </p:sp>
      <p:sp>
        <p:nvSpPr>
          <p:cNvPr id="206" name="Google Shape;206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camera meets the standards: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Lightweight at 1 lb. or </a:t>
            </a:r>
            <a:r>
              <a:rPr lang="en"/>
              <a:t>less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Waterproof in moderate rain (0.10 inches / hour)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Stable in moderate windspeed (15 miles / hour)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Pan-tilt-zoom all accessible through the controller</a:t>
            </a:r>
            <a:endParaRPr/>
          </a:p>
        </p:txBody>
      </p:sp>
      <p:pic>
        <p:nvPicPr>
          <p:cNvPr id="207" name="Google Shape;2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7500" y="182700"/>
            <a:ext cx="94297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850" y="1472450"/>
            <a:ext cx="1693050" cy="16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Constraints</a:t>
            </a:r>
            <a:endParaRPr/>
          </a:p>
        </p:txBody>
      </p:sp>
      <p:graphicFrame>
        <p:nvGraphicFramePr>
          <p:cNvPr id="214" name="Google Shape;214;p20"/>
          <p:cNvGraphicFramePr/>
          <p:nvPr/>
        </p:nvGraphicFramePr>
        <p:xfrm>
          <a:off x="952500" y="189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{1AB51758-D228-4460-B0B1-E78A3C5BC329}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Budget</a:t>
                      </a: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78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Cables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78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Group Dynamics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786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5E5E5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Under $400 </a:t>
                      </a:r>
                      <a:endParaRPr>
                        <a:solidFill>
                          <a:srgbClr val="5E5E5E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5E5E5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Power/data delivery</a:t>
                      </a:r>
                      <a:endParaRPr>
                        <a:solidFill>
                          <a:srgbClr val="5E5E5E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5E5E5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 members</a:t>
                      </a:r>
                      <a:endParaRPr>
                        <a:solidFill>
                          <a:srgbClr val="5E5E5E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E5E5E"/>
                          </a:solidFill>
                        </a:rPr>
                        <a:t>Self funded</a:t>
                      </a:r>
                      <a:endParaRPr>
                        <a:solidFill>
                          <a:srgbClr val="5E5E5E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5E5E5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Number of cables</a:t>
                      </a:r>
                      <a:endParaRPr>
                        <a:solidFill>
                          <a:srgbClr val="5E5E5E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5E5E5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All CPE</a:t>
                      </a:r>
                      <a:endParaRPr>
                        <a:solidFill>
                          <a:srgbClr val="5E5E5E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 b="32369" l="0" r="0" t="15040"/>
          <a:stretch/>
        </p:blipFill>
        <p:spPr>
          <a:xfrm>
            <a:off x="7962900" y="142875"/>
            <a:ext cx="8953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Hardware Block Diagram: Overview</a:t>
            </a:r>
            <a:endParaRPr sz="2000"/>
          </a:p>
        </p:txBody>
      </p:sp>
      <p:sp>
        <p:nvSpPr>
          <p:cNvPr id="221" name="Google Shape;221;p21"/>
          <p:cNvSpPr txBox="1"/>
          <p:nvPr>
            <p:ph idx="1" type="body"/>
          </p:nvPr>
        </p:nvSpPr>
        <p:spPr>
          <a:xfrm>
            <a:off x="311700" y="1307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System divided</a:t>
            </a:r>
            <a:br>
              <a:rPr lang="en"/>
            </a:br>
            <a:r>
              <a:rPr lang="en"/>
              <a:t>into key parts: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Audio-video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Controls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Motor</a:t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188" y="1017713"/>
            <a:ext cx="5724525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1425" y="84225"/>
            <a:ext cx="871070" cy="10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Block Diag</a:t>
            </a:r>
            <a:r>
              <a:rPr lang="en"/>
              <a:t>ram: Camera-to-Controller 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63" y="2383938"/>
            <a:ext cx="75342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975" y="113638"/>
            <a:ext cx="9429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