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77" r:id="rId4"/>
    <p:sldId id="278" r:id="rId5"/>
    <p:sldId id="279" r:id="rId6"/>
    <p:sldId id="281" r:id="rId7"/>
    <p:sldId id="263" r:id="rId8"/>
    <p:sldId id="264" r:id="rId9"/>
    <p:sldId id="265" r:id="rId10"/>
    <p:sldId id="266" r:id="rId11"/>
    <p:sldId id="288" r:id="rId12"/>
    <p:sldId id="267" r:id="rId13"/>
    <p:sldId id="268" r:id="rId14"/>
    <p:sldId id="283" r:id="rId15"/>
    <p:sldId id="282" r:id="rId16"/>
    <p:sldId id="284" r:id="rId17"/>
    <p:sldId id="285" r:id="rId18"/>
    <p:sldId id="289" r:id="rId19"/>
    <p:sldId id="280" r:id="rId20"/>
    <p:sldId id="296" r:id="rId21"/>
    <p:sldId id="299" r:id="rId22"/>
    <p:sldId id="273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4" roundtripDataSignature="AMtx7mgAC3CM+4piEzmcc3uz+9tZLXyz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6D175B-2F2F-4B70-9E4F-9A787422C2BB}" v="6210" dt="2021-07-27T00:16:09.526"/>
    <p1510:client id="{EA9C8B45-7C80-4B9F-B8BA-1026B3B26AB1}" v="475" dt="2021-07-26T20:01:46.308"/>
    <p1510:client id="{F43BD01A-B366-479A-BF6A-1FFF72B224E7}" v="17" dt="2021-07-26T22:23:02.484"/>
  </p1510:revLst>
</p1510:revInfo>
</file>

<file path=ppt/tableStyles.xml><?xml version="1.0" encoding="utf-8"?>
<a:tblStyleLst xmlns:a="http://schemas.openxmlformats.org/drawingml/2006/main" def="{D517C709-96C8-4BC0-A822-BB1FB09BDEE6}">
  <a:tblStyle styleId="{68CB8993-8498-4BA5-83E7-BA87A984E0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17C709-96C8-4BC0-A822-BB1FB09BDEE6}" styleName="Table_1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/>
      <a:tcStyle>
        <a:tcBdr/>
        <a:fill>
          <a:solidFill>
            <a:srgbClr val="DBE9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BE9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PCB acts as a System Controller and power distribution board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Raspberry Pis perform facial and voice recognition, the results of which are communicated to the MSP430, which then makes the decision to unlock the door</a:t>
            </a:r>
            <a:endParaRPr/>
          </a:p>
        </p:txBody>
      </p:sp>
      <p:sp>
        <p:nvSpPr>
          <p:cNvPr id="233" name="Google Shape;2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4564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comes in on a high current 12V DC jack.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is converted to 5V and output to raspberry Pis using USB.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5V is dropped to 3.3V for internal use by the MSP430, 3.3V is not output to any peripherals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Fuses are used to regulate current and protect the board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 LED is used at the 3.3V, so we know that is the LED turns on, we have power at all voltage levels.</a:t>
            </a:r>
            <a:endParaRPr/>
          </a:p>
        </p:txBody>
      </p:sp>
      <p:sp>
        <p:nvSpPr>
          <p:cNvPr id="250" name="Google Shape;2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had to use 2 oz copper traces due to power concerns</a:t>
            </a:r>
            <a:endParaRPr/>
          </a:p>
        </p:txBody>
      </p:sp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6957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83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0763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869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059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2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74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484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166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881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559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707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7250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1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1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10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10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10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10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1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20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20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-552549" y="348125"/>
            <a:ext cx="11077800" cy="28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US" sz="6500"/>
              <a:t>Smart Door</a:t>
            </a:r>
            <a:endParaRPr sz="6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US" sz="6500"/>
              <a:t>Security System</a:t>
            </a:r>
            <a:br>
              <a:rPr lang="en-US" sz="8100"/>
            </a:br>
            <a:r>
              <a:rPr lang="en-US" sz="4888"/>
              <a:t>Group 15</a:t>
            </a:r>
            <a:endParaRPr sz="5888"/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2660605" y="4736033"/>
            <a:ext cx="4651500" cy="15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Adam Stefanik, EE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Moisess Rodriguez, CpE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Reham Hammad, EE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Zachary Jackovich, CpE</a:t>
            </a:r>
            <a:endParaRPr sz="3200" b="1">
              <a:solidFill>
                <a:schemeClr val="dk1"/>
              </a:solidFill>
            </a:endParaRPr>
          </a:p>
        </p:txBody>
      </p:sp>
      <p:pic>
        <p:nvPicPr>
          <p:cNvPr id="145" name="Google Shape;14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977" y="2684875"/>
            <a:ext cx="2302725" cy="23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6" name="Google Shape;236;p5"/>
          <p:cNvSpPr txBox="1">
            <a:spLocks noGrp="1"/>
          </p:cNvSpPr>
          <p:nvPr>
            <p:ph type="title"/>
          </p:nvPr>
        </p:nvSpPr>
        <p:spPr>
          <a:xfrm>
            <a:off x="768104" y="1304307"/>
            <a:ext cx="37779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PCB Schematic</a:t>
            </a:r>
            <a:endParaRPr/>
          </a:p>
        </p:txBody>
      </p:sp>
      <p:sp>
        <p:nvSpPr>
          <p:cNvPr id="237" name="Google Shape;237;p5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5"/>
          <p:cNvSpPr txBox="1"/>
          <p:nvPr/>
        </p:nvSpPr>
        <p:spPr>
          <a:xfrm>
            <a:off x="4737066" y="6317218"/>
            <a:ext cx="19491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Power Circuit</a:t>
            </a:r>
            <a:endParaRPr/>
          </a:p>
        </p:txBody>
      </p:sp>
      <p:grpSp>
        <p:nvGrpSpPr>
          <p:cNvPr id="241" name="Google Shape;241;p5"/>
          <p:cNvGrpSpPr/>
          <p:nvPr/>
        </p:nvGrpSpPr>
        <p:grpSpPr>
          <a:xfrm>
            <a:off x="4242456" y="62432"/>
            <a:ext cx="7488625" cy="3025204"/>
            <a:chOff x="4014568" y="0"/>
            <a:chExt cx="7488625" cy="3025204"/>
          </a:xfrm>
        </p:grpSpPr>
        <p:sp>
          <p:nvSpPr>
            <p:cNvPr id="242" name="Google Shape;242;p5"/>
            <p:cNvSpPr/>
            <p:nvPr/>
          </p:nvSpPr>
          <p:spPr>
            <a:xfrm>
              <a:off x="9315173" y="543241"/>
              <a:ext cx="2188020" cy="1671646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3" name="Google Shape;243;p5"/>
            <p:cNvSpPr txBox="1"/>
            <p:nvPr/>
          </p:nvSpPr>
          <p:spPr>
            <a:xfrm>
              <a:off x="9554076" y="135395"/>
              <a:ext cx="19491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accen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Electric Relay</a:t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014568" y="0"/>
              <a:ext cx="5139419" cy="3025204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5" name="Google Shape;245;p5"/>
            <p:cNvSpPr txBox="1"/>
            <p:nvPr/>
          </p:nvSpPr>
          <p:spPr>
            <a:xfrm>
              <a:off x="4243772" y="2513317"/>
              <a:ext cx="9865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accen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MCU</a:t>
              </a: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F9051-2846-44F2-B2E3-E8E65F748974}"/>
              </a:ext>
            </a:extLst>
          </p:cNvPr>
          <p:cNvGrpSpPr/>
          <p:nvPr/>
        </p:nvGrpSpPr>
        <p:grpSpPr>
          <a:xfrm>
            <a:off x="3104147" y="3202409"/>
            <a:ext cx="7896224" cy="3566881"/>
            <a:chOff x="3104147" y="3202409"/>
            <a:chExt cx="7896224" cy="3566881"/>
          </a:xfrm>
        </p:grpSpPr>
        <p:sp>
          <p:nvSpPr>
            <p:cNvPr id="239" name="Google Shape;239;p5"/>
            <p:cNvSpPr/>
            <p:nvPr/>
          </p:nvSpPr>
          <p:spPr>
            <a:xfrm>
              <a:off x="3104147" y="3202409"/>
              <a:ext cx="7896224" cy="3566881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246" name="Google Shape;246;p5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3630304" y="3341394"/>
              <a:ext cx="6837529" cy="32030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7" name="Google Shape;247;p5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71348" y="-334505"/>
            <a:ext cx="7571919" cy="3566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247;p5">
            <a:extLst>
              <a:ext uri="{FF2B5EF4-FFF2-40B4-BE49-F238E27FC236}">
                <a16:creationId xmlns:a16="http://schemas.microsoft.com/office/drawing/2014/main" id="{795105C8-0025-43A6-A5B3-EF193FDD435A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669312" y="786809"/>
            <a:ext cx="8973879" cy="43168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13A5B6-988F-4E05-940A-593EB008EF9F}"/>
              </a:ext>
            </a:extLst>
          </p:cNvPr>
          <p:cNvSpPr/>
          <p:nvPr/>
        </p:nvSpPr>
        <p:spPr>
          <a:xfrm>
            <a:off x="1467293" y="914400"/>
            <a:ext cx="6560288" cy="431681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40002-B84A-4002-BDE0-A630ACB79868}"/>
              </a:ext>
            </a:extLst>
          </p:cNvPr>
          <p:cNvSpPr txBox="1"/>
          <p:nvPr/>
        </p:nvSpPr>
        <p:spPr>
          <a:xfrm>
            <a:off x="1846980" y="4625164"/>
            <a:ext cx="131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MCU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8FC1DA-1DE8-4CD7-B517-814F3C03ED28}"/>
              </a:ext>
            </a:extLst>
          </p:cNvPr>
          <p:cNvSpPr/>
          <p:nvPr/>
        </p:nvSpPr>
        <p:spPr>
          <a:xfrm>
            <a:off x="8123274" y="1913860"/>
            <a:ext cx="2495107" cy="207807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C4158-6484-43D3-9972-AF317EECFAE1}"/>
              </a:ext>
            </a:extLst>
          </p:cNvPr>
          <p:cNvSpPr txBox="1"/>
          <p:nvPr/>
        </p:nvSpPr>
        <p:spPr>
          <a:xfrm>
            <a:off x="8456429" y="1456661"/>
            <a:ext cx="197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Electric Relay</a:t>
            </a:r>
          </a:p>
        </p:txBody>
      </p:sp>
    </p:spTree>
    <p:extLst>
      <p:ext uri="{BB962C8B-B14F-4D97-AF65-F5344CB8AC3E}">
        <p14:creationId xmlns:p14="http://schemas.microsoft.com/office/powerpoint/2010/main" val="151154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3" name="Google Shape;253;p6"/>
          <p:cNvSpPr txBox="1">
            <a:spLocks noGrp="1"/>
          </p:cNvSpPr>
          <p:nvPr>
            <p:ph type="title"/>
          </p:nvPr>
        </p:nvSpPr>
        <p:spPr>
          <a:xfrm>
            <a:off x="4345500" y="337225"/>
            <a:ext cx="35010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Power Circuit</a:t>
            </a:r>
            <a:endParaRPr/>
          </a:p>
        </p:txBody>
      </p:sp>
      <p:sp>
        <p:nvSpPr>
          <p:cNvPr id="254" name="Google Shape;254;p6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6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6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42602" y="937846"/>
            <a:ext cx="8936413" cy="50610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196A33-DC17-4FBA-AD74-73E412645E59}"/>
              </a:ext>
            </a:extLst>
          </p:cNvPr>
          <p:cNvSpPr/>
          <p:nvPr/>
        </p:nvSpPr>
        <p:spPr>
          <a:xfrm>
            <a:off x="3645877" y="1852245"/>
            <a:ext cx="1535724" cy="66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F8AB8B-3C11-4542-8231-CD1E35E934B9}"/>
              </a:ext>
            </a:extLst>
          </p:cNvPr>
          <p:cNvCxnSpPr>
            <a:cxnSpLocks/>
          </p:cNvCxnSpPr>
          <p:nvPr/>
        </p:nvCxnSpPr>
        <p:spPr>
          <a:xfrm flipV="1">
            <a:off x="4345500" y="3679092"/>
            <a:ext cx="433755" cy="6682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D93852-F1B9-4F32-90B5-9C997E6B31BC}"/>
              </a:ext>
            </a:extLst>
          </p:cNvPr>
          <p:cNvCxnSpPr>
            <a:cxnSpLocks/>
          </p:cNvCxnSpPr>
          <p:nvPr/>
        </p:nvCxnSpPr>
        <p:spPr>
          <a:xfrm flipH="1" flipV="1">
            <a:off x="7475563" y="2751017"/>
            <a:ext cx="648529" cy="6353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C387A7E-EFC0-4DDC-A380-C8C198493271}"/>
              </a:ext>
            </a:extLst>
          </p:cNvPr>
          <p:cNvSpPr txBox="1"/>
          <p:nvPr/>
        </p:nvSpPr>
        <p:spPr>
          <a:xfrm>
            <a:off x="3569677" y="1544468"/>
            <a:ext cx="1688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Input Capacitors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60D75-16EE-4749-AE8B-8066576BF015}"/>
              </a:ext>
            </a:extLst>
          </p:cNvPr>
          <p:cNvSpPr txBox="1"/>
          <p:nvPr/>
        </p:nvSpPr>
        <p:spPr>
          <a:xfrm>
            <a:off x="3924201" y="4013199"/>
            <a:ext cx="842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>
                <a:solidFill>
                  <a:schemeClr val="accent1"/>
                </a:solidFill>
              </a:rPr>
              <a:t>Rset</a:t>
            </a:r>
            <a:endParaRPr lang="en-US" b="1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C5EAA-1360-4BDD-9582-A62A2BA26FCF}"/>
              </a:ext>
            </a:extLst>
          </p:cNvPr>
          <p:cNvSpPr txBox="1"/>
          <p:nvPr/>
        </p:nvSpPr>
        <p:spPr>
          <a:xfrm>
            <a:off x="8124092" y="3275111"/>
            <a:ext cx="2125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Output Capacitor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"/>
          <p:cNvSpPr/>
          <p:nvPr/>
        </p:nvSpPr>
        <p:spPr>
          <a:xfrm>
            <a:off x="-17839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842597" y="158537"/>
            <a:ext cx="3437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PCB Layout</a:t>
            </a:r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"/>
          <p:cNvSpPr/>
          <p:nvPr/>
        </p:nvSpPr>
        <p:spPr>
          <a:xfrm flipH="1">
            <a:off x="11743266" y="402811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AutoShape 8" descr="Schurter 4840.2211 DC Power Connectors">
            <a:extLst>
              <a:ext uri="{FF2B5EF4-FFF2-40B4-BE49-F238E27FC236}">
                <a16:creationId xmlns:a16="http://schemas.microsoft.com/office/drawing/2014/main" id="{3833912E-62DF-4B47-A2A8-E381EEBADA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86705" y="3242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BFEB4A-FE70-4D5D-B87B-CA58444C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35" y="824737"/>
            <a:ext cx="9286875" cy="6010275"/>
          </a:xfrm>
          <a:prstGeom prst="rect">
            <a:avLst/>
          </a:prstGeom>
        </p:spPr>
      </p:pic>
      <p:sp>
        <p:nvSpPr>
          <p:cNvPr id="62" name="Google Shape;268;p7">
            <a:extLst>
              <a:ext uri="{FF2B5EF4-FFF2-40B4-BE49-F238E27FC236}">
                <a16:creationId xmlns:a16="http://schemas.microsoft.com/office/drawing/2014/main" id="{488C34FA-73AA-4B43-B2E4-49C8FCFB2FC1}"/>
              </a:ext>
            </a:extLst>
          </p:cNvPr>
          <p:cNvSpPr txBox="1"/>
          <p:nvPr/>
        </p:nvSpPr>
        <p:spPr>
          <a:xfrm>
            <a:off x="4470889" y="1753210"/>
            <a:ext cx="8425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50mil</a:t>
            </a:r>
            <a:endParaRPr/>
          </a:p>
        </p:txBody>
      </p:sp>
      <p:sp>
        <p:nvSpPr>
          <p:cNvPr id="63" name="Google Shape;270;p7">
            <a:extLst>
              <a:ext uri="{FF2B5EF4-FFF2-40B4-BE49-F238E27FC236}">
                <a16:creationId xmlns:a16="http://schemas.microsoft.com/office/drawing/2014/main" id="{A42C6820-B96F-4523-8721-E79CC241619F}"/>
              </a:ext>
            </a:extLst>
          </p:cNvPr>
          <p:cNvSpPr txBox="1"/>
          <p:nvPr/>
        </p:nvSpPr>
        <p:spPr>
          <a:xfrm>
            <a:off x="8329586" y="976037"/>
            <a:ext cx="2402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2oz Copper   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3105E7F-E6EE-44A7-AC6F-66A613EB6B16}"/>
              </a:ext>
            </a:extLst>
          </p:cNvPr>
          <p:cNvSpPr/>
          <p:nvPr/>
        </p:nvSpPr>
        <p:spPr>
          <a:xfrm>
            <a:off x="3559019" y="2742730"/>
            <a:ext cx="842597" cy="83916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F756793-16B3-4CDE-8F77-B7B86C2A411D}"/>
              </a:ext>
            </a:extLst>
          </p:cNvPr>
          <p:cNvSpPr/>
          <p:nvPr/>
        </p:nvSpPr>
        <p:spPr>
          <a:xfrm>
            <a:off x="4661710" y="4424775"/>
            <a:ext cx="756405" cy="32737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Google Shape;267;p7">
            <a:extLst>
              <a:ext uri="{FF2B5EF4-FFF2-40B4-BE49-F238E27FC236}">
                <a16:creationId xmlns:a16="http://schemas.microsoft.com/office/drawing/2014/main" id="{059C0F17-70C0-49CE-9DD9-2E58093D2F3F}"/>
              </a:ext>
            </a:extLst>
          </p:cNvPr>
          <p:cNvCxnSpPr>
            <a:cxnSpLocks/>
          </p:cNvCxnSpPr>
          <p:nvPr/>
        </p:nvCxnSpPr>
        <p:spPr>
          <a:xfrm flipH="1" flipV="1">
            <a:off x="1698336" y="5622502"/>
            <a:ext cx="328509" cy="45045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" name="Google Shape;270;p7">
            <a:extLst>
              <a:ext uri="{FF2B5EF4-FFF2-40B4-BE49-F238E27FC236}">
                <a16:creationId xmlns:a16="http://schemas.microsoft.com/office/drawing/2014/main" id="{846BEB59-952A-4AB5-BB7C-B6D03F0764EC}"/>
              </a:ext>
            </a:extLst>
          </p:cNvPr>
          <p:cNvSpPr txBox="1"/>
          <p:nvPr/>
        </p:nvSpPr>
        <p:spPr>
          <a:xfrm>
            <a:off x="1983587" y="5994399"/>
            <a:ext cx="24026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Input Jack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68" name="Google Shape;270;p7">
            <a:extLst>
              <a:ext uri="{FF2B5EF4-FFF2-40B4-BE49-F238E27FC236}">
                <a16:creationId xmlns:a16="http://schemas.microsoft.com/office/drawing/2014/main" id="{83AE7C4F-F578-488B-A172-3C0AAFA75985}"/>
              </a:ext>
            </a:extLst>
          </p:cNvPr>
          <p:cNvSpPr txBox="1"/>
          <p:nvPr/>
        </p:nvSpPr>
        <p:spPr>
          <a:xfrm>
            <a:off x="3144131" y="2350145"/>
            <a:ext cx="18109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Trebuchet MS"/>
                <a:sym typeface="Trebuchet MS"/>
              </a:rPr>
              <a:t>5V</a:t>
            </a:r>
            <a:r>
              <a:rPr lang="en-US" sz="1800" b="1">
                <a:solidFill>
                  <a:schemeClr val="accent1"/>
                </a:solidFill>
                <a:latin typeface="Trebuchet MS"/>
                <a:sym typeface="Trebuchet MS"/>
              </a:rPr>
              <a:t> </a:t>
            </a:r>
            <a:r>
              <a:rPr lang="en-US" sz="1600" b="1">
                <a:solidFill>
                  <a:schemeClr val="accent1"/>
                </a:solidFill>
                <a:latin typeface="Trebuchet MS"/>
                <a:sym typeface="Trebuchet MS"/>
              </a:rPr>
              <a:t>Converter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69" name="Google Shape;270;p7">
            <a:extLst>
              <a:ext uri="{FF2B5EF4-FFF2-40B4-BE49-F238E27FC236}">
                <a16:creationId xmlns:a16="http://schemas.microsoft.com/office/drawing/2014/main" id="{BEB1A777-DEFD-4357-8FAB-F3701BA90BC0}"/>
              </a:ext>
            </a:extLst>
          </p:cNvPr>
          <p:cNvSpPr txBox="1"/>
          <p:nvPr/>
        </p:nvSpPr>
        <p:spPr>
          <a:xfrm>
            <a:off x="3344450" y="4065368"/>
            <a:ext cx="18109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Trebuchet MS"/>
                <a:sym typeface="Trebuchet MS"/>
              </a:rPr>
              <a:t>3.3V</a:t>
            </a:r>
            <a:r>
              <a:rPr lang="en-US" sz="1800" b="1">
                <a:solidFill>
                  <a:schemeClr val="accent1"/>
                </a:solidFill>
                <a:latin typeface="Trebuchet MS"/>
                <a:sym typeface="Trebuchet MS"/>
              </a:rPr>
              <a:t> </a:t>
            </a:r>
            <a:r>
              <a:rPr lang="en-US" sz="1600" b="1">
                <a:solidFill>
                  <a:schemeClr val="accent1"/>
                </a:solidFill>
                <a:latin typeface="Trebuchet MS"/>
                <a:sym typeface="Trebuchet MS"/>
              </a:rPr>
              <a:t>Converter</a:t>
            </a:r>
            <a:endParaRPr lang="en-US" sz="1600">
              <a:solidFill>
                <a:schemeClr val="accent1"/>
              </a:solidFill>
            </a:endParaRPr>
          </a:p>
        </p:txBody>
      </p:sp>
      <p:pic>
        <p:nvPicPr>
          <p:cNvPr id="70" name="Picture 2" descr="Raspberry Pi 4 Model B/4GB - PiShop.us">
            <a:extLst>
              <a:ext uri="{FF2B5EF4-FFF2-40B4-BE49-F238E27FC236}">
                <a16:creationId xmlns:a16="http://schemas.microsoft.com/office/drawing/2014/main" id="{19A50933-FC11-487E-8E8B-BDB3F129E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b="16060"/>
          <a:stretch/>
        </p:blipFill>
        <p:spPr bwMode="auto">
          <a:xfrm rot="10800000">
            <a:off x="9926384" y="2810462"/>
            <a:ext cx="2143125" cy="141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Raspberry Pi 4 Model B/4GB - PiShop.us">
            <a:extLst>
              <a:ext uri="{FF2B5EF4-FFF2-40B4-BE49-F238E27FC236}">
                <a16:creationId xmlns:a16="http://schemas.microsoft.com/office/drawing/2014/main" id="{B85F103A-CDAA-4747-95A2-9100EA9AA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 b="16060"/>
          <a:stretch/>
        </p:blipFill>
        <p:spPr bwMode="auto">
          <a:xfrm rot="10800000">
            <a:off x="9926384" y="1473681"/>
            <a:ext cx="2143125" cy="141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37846B60-25CD-4F05-BC65-ACD45084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33586" y="523609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>
            <a:extLst>
              <a:ext uri="{FF2B5EF4-FFF2-40B4-BE49-F238E27FC236}">
                <a16:creationId xmlns:a16="http://schemas.microsoft.com/office/drawing/2014/main" id="{295DA828-CF38-406D-B6BB-3B27C4B0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43" y="5570205"/>
            <a:ext cx="817905" cy="7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Google Shape;267;p7">
            <a:extLst>
              <a:ext uri="{FF2B5EF4-FFF2-40B4-BE49-F238E27FC236}">
                <a16:creationId xmlns:a16="http://schemas.microsoft.com/office/drawing/2014/main" id="{5DF176FA-01CB-4E4B-8046-8FC023D23055}"/>
              </a:ext>
            </a:extLst>
          </p:cNvPr>
          <p:cNvCxnSpPr>
            <a:cxnSpLocks/>
          </p:cNvCxnSpPr>
          <p:nvPr/>
        </p:nvCxnSpPr>
        <p:spPr>
          <a:xfrm>
            <a:off x="4986705" y="2093934"/>
            <a:ext cx="169333" cy="49596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19B26006-3513-44A9-A026-76E48DAD9EDC}"/>
              </a:ext>
            </a:extLst>
          </p:cNvPr>
          <p:cNvSpPr/>
          <p:nvPr/>
        </p:nvSpPr>
        <p:spPr>
          <a:xfrm>
            <a:off x="5763960" y="2884358"/>
            <a:ext cx="1234718" cy="104653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Google Shape;268;p7">
            <a:extLst>
              <a:ext uri="{FF2B5EF4-FFF2-40B4-BE49-F238E27FC236}">
                <a16:creationId xmlns:a16="http://schemas.microsoft.com/office/drawing/2014/main" id="{99D10E3D-1A49-4B27-A933-05E8C875B2B9}"/>
              </a:ext>
            </a:extLst>
          </p:cNvPr>
          <p:cNvSpPr txBox="1"/>
          <p:nvPr/>
        </p:nvSpPr>
        <p:spPr>
          <a:xfrm>
            <a:off x="6057759" y="3244496"/>
            <a:ext cx="84259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Trebuchet MS"/>
                <a:sym typeface="Trebuchet MS"/>
              </a:rPr>
              <a:t>MCU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284;ge1b8f35ece_0_5">
            <a:extLst>
              <a:ext uri="{FF2B5EF4-FFF2-40B4-BE49-F238E27FC236}">
                <a16:creationId xmlns:a16="http://schemas.microsoft.com/office/drawing/2014/main" id="{DE26D628-5D92-4B71-A39F-AFAC207C43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103" y="1255821"/>
            <a:ext cx="7519766" cy="49323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3;ge1b8f35ece_0_5">
            <a:extLst>
              <a:ext uri="{FF2B5EF4-FFF2-40B4-BE49-F238E27FC236}">
                <a16:creationId xmlns:a16="http://schemas.microsoft.com/office/drawing/2014/main" id="{31CCB5E1-92C6-4EE7-A39A-E064428D4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0227" y="193748"/>
            <a:ext cx="4447559" cy="9746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Software Flow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189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77;ge1b8f35ece_0_0">
            <a:extLst>
              <a:ext uri="{FF2B5EF4-FFF2-40B4-BE49-F238E27FC236}">
                <a16:creationId xmlns:a16="http://schemas.microsoft.com/office/drawing/2014/main" id="{9B879203-4196-4D1D-A836-BA8906222C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0106" y="226828"/>
            <a:ext cx="4575150" cy="7726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Software Overview</a:t>
            </a:r>
            <a:endParaRPr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C33086C0-791C-4BD4-A7FD-E8C066A82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4" y="1051154"/>
            <a:ext cx="6920752" cy="50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3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-1905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89;ge1b8f35ece_0_10">
            <a:extLst>
              <a:ext uri="{FF2B5EF4-FFF2-40B4-BE49-F238E27FC236}">
                <a16:creationId xmlns:a16="http://schemas.microsoft.com/office/drawing/2014/main" id="{53EEE0BC-CEBF-4487-92E2-918B45D0D3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7697" y="279991"/>
            <a:ext cx="6978733" cy="8789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Two Factor Authentication</a:t>
            </a:r>
            <a:endParaRPr sz="4400"/>
          </a:p>
        </p:txBody>
      </p:sp>
      <p:sp>
        <p:nvSpPr>
          <p:cNvPr id="6" name="Google Shape;290;ge1b8f35ece_0_10">
            <a:extLst>
              <a:ext uri="{FF2B5EF4-FFF2-40B4-BE49-F238E27FC236}">
                <a16:creationId xmlns:a16="http://schemas.microsoft.com/office/drawing/2014/main" id="{239AEEA6-921E-437F-8468-32DF2E86E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10979" y="1266525"/>
            <a:ext cx="9091500" cy="45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3055" algn="l" rtl="0"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1900"/>
              <a:t>The Two Factor Authentication method will work by validating two out of the three validation requirements.</a:t>
            </a:r>
          </a:p>
          <a:p>
            <a:pPr marL="914400" lvl="1" indent="-313055" algn="l" rtl="0">
              <a:spcBef>
                <a:spcPts val="0"/>
              </a:spcBef>
              <a:spcAft>
                <a:spcPts val="0"/>
              </a:spcAft>
              <a:buSzPct val="90000"/>
              <a:buFont typeface="Arial"/>
              <a:buChar char="•"/>
            </a:pPr>
            <a:r>
              <a:rPr lang="en-US" sz="1700"/>
              <a:t>Being Facial Recognition, Voice Recognition, and Keypad entry.</a:t>
            </a:r>
            <a:endParaRPr sz="1700"/>
          </a:p>
          <a:p>
            <a:pPr marL="457200" lvl="0" indent="-313055" algn="l" rtl="0"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1900"/>
              <a:t>Once two out of the three methods are validated then a flag will be raised from the software stating that the user is authenticated.</a:t>
            </a:r>
            <a:endParaRPr sz="1900"/>
          </a:p>
          <a:p>
            <a:pPr marL="457200" lvl="0" indent="-313055" algn="l" rtl="0"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1900"/>
              <a:t>If the user fails to be validated by the system, then another flag will be raised, red LEDs will flash, and the door will not unlock.</a:t>
            </a:r>
            <a:endParaRPr sz="1900"/>
          </a:p>
          <a:p>
            <a:pPr marL="457200" lvl="0" indent="-313055" algn="l" rtl="0">
              <a:spcBef>
                <a:spcPts val="1000"/>
              </a:spcBef>
              <a:spcAft>
                <a:spcPts val="0"/>
              </a:spcAft>
              <a:buSzPct val="79999"/>
              <a:buFont typeface="Arial"/>
              <a:buChar char="•"/>
            </a:pPr>
            <a:r>
              <a:rPr lang="en-US" sz="1900"/>
              <a:t>The systems software will then reset and repeat the process.</a:t>
            </a:r>
            <a:endParaRPr sz="1900"/>
          </a:p>
          <a:p>
            <a:pPr indent="-313055">
              <a:buSzPct val="79999"/>
              <a:buFont typeface="Arial"/>
              <a:buChar char="•"/>
            </a:pPr>
            <a:r>
              <a:rPr lang="en-US" sz="1900"/>
              <a:t>By implementing the two-authentication method, our system will be able to provide an additional layer of security. Rather than using only one validation requirement. Since our system will open up a door to our users' residence or workplace, security is a major concern. </a:t>
            </a:r>
            <a:endParaRPr sz="1900"/>
          </a:p>
        </p:txBody>
      </p:sp>
    </p:spTree>
    <p:extLst>
      <p:ext uri="{BB962C8B-B14F-4D97-AF65-F5344CB8AC3E}">
        <p14:creationId xmlns:p14="http://schemas.microsoft.com/office/powerpoint/2010/main" val="984364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95;ge1b8f35ece_0_15">
            <a:extLst>
              <a:ext uri="{FF2B5EF4-FFF2-40B4-BE49-F238E27FC236}">
                <a16:creationId xmlns:a16="http://schemas.microsoft.com/office/drawing/2014/main" id="{FF992328-F843-4FCA-8B90-C750BA2043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2636" y="237460"/>
            <a:ext cx="4186437" cy="749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Facial Recognition</a:t>
            </a:r>
            <a:endParaRPr/>
          </a:p>
        </p:txBody>
      </p:sp>
      <p:pic>
        <p:nvPicPr>
          <p:cNvPr id="2" name="Picture 2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E185646D-0054-4854-9A61-970B5137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744" y="1145442"/>
            <a:ext cx="2743200" cy="2650210"/>
          </a:xfrm>
          <a:prstGeom prst="rect">
            <a:avLst/>
          </a:prstGeom>
        </p:spPr>
      </p:pic>
      <p:sp>
        <p:nvSpPr>
          <p:cNvPr id="3" name="Google Shape;290;ge1b8f35ece_0_10">
            <a:extLst>
              <a:ext uri="{FF2B5EF4-FFF2-40B4-BE49-F238E27FC236}">
                <a16:creationId xmlns:a16="http://schemas.microsoft.com/office/drawing/2014/main" id="{D8BEB366-0464-4D5C-BEE6-08A6713283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9359" y="828905"/>
            <a:ext cx="6674532" cy="46919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7045" indent="-342900">
              <a:buSzPct val="79999"/>
            </a:pPr>
            <a:r>
              <a:rPr lang="en-US" sz="2400"/>
              <a:t>We will be using open CV to implement facial recognition.</a:t>
            </a:r>
          </a:p>
          <a:p>
            <a:pPr marL="487045" indent="-342900">
              <a:buSzPct val="79999"/>
            </a:pPr>
            <a:r>
              <a:rPr lang="en-US" sz="2400"/>
              <a:t>To train our model we are required to upload multiple images of the new user.</a:t>
            </a:r>
          </a:p>
          <a:p>
            <a:pPr marL="487045" indent="-342900">
              <a:buSzPct val="79999"/>
            </a:pPr>
            <a:r>
              <a:rPr lang="en-US" sz="2400"/>
              <a:t>There is an infinite loop which runs forever.</a:t>
            </a:r>
          </a:p>
          <a:p>
            <a:pPr lvl="1">
              <a:buSzPct val="79999"/>
              <a:buFont typeface="Arial"/>
              <a:buChar char="•"/>
            </a:pPr>
            <a:r>
              <a:rPr lang="en-US" sz="2200"/>
              <a:t>Inside of this loop the algorithm will compare the person who is in frame in real-time, to the saved users.</a:t>
            </a:r>
          </a:p>
          <a:p>
            <a:pPr marL="487045" indent="-342900">
              <a:buSzPct val="79999"/>
            </a:pPr>
            <a:r>
              <a:rPr lang="en-US" sz="2400"/>
              <a:t>If the user is authorized then a validation variable will be set, satisfying the requirement.</a:t>
            </a:r>
          </a:p>
          <a:p>
            <a:pPr marL="487045" indent="-342900">
              <a:buSzPct val="79999"/>
            </a:pPr>
            <a:r>
              <a:rPr lang="en-US" sz="2400"/>
              <a:t>If the user is not authorized then a flag will be raised.</a:t>
            </a:r>
          </a:p>
          <a:p>
            <a:pPr indent="-313055">
              <a:buSzPct val="79999"/>
              <a:buFont typeface="Arial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54513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9525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B12F86-FE5D-4152-902D-F1D675818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839" y="335447"/>
            <a:ext cx="5333515" cy="747059"/>
          </a:xfrm>
        </p:spPr>
        <p:txBody>
          <a:bodyPr>
            <a:noAutofit/>
          </a:bodyPr>
          <a:lstStyle/>
          <a:p>
            <a:r>
              <a:rPr lang="en-US" sz="4800"/>
              <a:t>Voice Recognition</a:t>
            </a:r>
          </a:p>
        </p:txBody>
      </p:sp>
      <p:sp>
        <p:nvSpPr>
          <p:cNvPr id="2" name="Google Shape;290;ge1b8f35ece_0_10">
            <a:extLst>
              <a:ext uri="{FF2B5EF4-FFF2-40B4-BE49-F238E27FC236}">
                <a16:creationId xmlns:a16="http://schemas.microsoft.com/office/drawing/2014/main" id="{0E24A55F-3B8F-466C-8946-DE881E8359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2038" y="1445819"/>
            <a:ext cx="6742748" cy="45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13055">
              <a:buSzPct val="79999"/>
              <a:buFont typeface="Arial"/>
              <a:buChar char="•"/>
            </a:pPr>
            <a:r>
              <a:rPr lang="en-US" sz="2400"/>
              <a:t>Voice (Speaker) Recognition vs. Speech Recognition (Speech-to-Text)</a:t>
            </a:r>
          </a:p>
          <a:p>
            <a:pPr indent="-313055">
              <a:buSzPct val="79999"/>
              <a:buFont typeface="Arial"/>
              <a:buChar char="•"/>
            </a:pPr>
            <a:r>
              <a:rPr lang="en-US" sz="2400"/>
              <a:t>Still researching the best open source implementations available, that meet our system's requirements</a:t>
            </a:r>
          </a:p>
          <a:p>
            <a:pPr indent="-313055">
              <a:buSzPct val="79999"/>
              <a:buFont typeface="Arial"/>
              <a:buChar char="•"/>
            </a:pPr>
            <a:r>
              <a:rPr lang="en-US" sz="2400"/>
              <a:t>Most likely we will use a TensorFlow based implementation using 3D Convolution Neural Network to verify the Speaker</a:t>
            </a:r>
          </a:p>
          <a:p>
            <a:pPr indent="-313055">
              <a:buSzPct val="79999"/>
              <a:buFont typeface="Arial"/>
              <a:buChar char="•"/>
            </a:pPr>
            <a:r>
              <a:rPr lang="en-US" sz="2400"/>
              <a:t>Main priority as we head into the second half of SD2</a:t>
            </a:r>
          </a:p>
          <a:p>
            <a:pPr indent="-313055">
              <a:buSzPct val="79999"/>
              <a:buFont typeface="Arial"/>
              <a:buChar char="•"/>
            </a:pPr>
            <a:endParaRPr lang="en-US" sz="2400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6CD9658-52B8-456B-87DC-DE43523E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41" y="632457"/>
            <a:ext cx="3836894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26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85;ge1c39ccb49_0_6">
            <a:extLst>
              <a:ext uri="{FF2B5EF4-FFF2-40B4-BE49-F238E27FC236}">
                <a16:creationId xmlns:a16="http://schemas.microsoft.com/office/drawing/2014/main" id="{814B449C-7E60-4B18-B690-EE008332AB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554" y="475975"/>
            <a:ext cx="3777708" cy="8151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Cost</a:t>
            </a:r>
            <a:endParaRPr/>
          </a:p>
        </p:txBody>
      </p:sp>
      <p:pic>
        <p:nvPicPr>
          <p:cNvPr id="7" name="Google Shape;541;p53">
            <a:extLst>
              <a:ext uri="{FF2B5EF4-FFF2-40B4-BE49-F238E27FC236}">
                <a16:creationId xmlns:a16="http://schemas.microsoft.com/office/drawing/2014/main" id="{C1FC42D3-F06E-4114-B042-6B1D6931C0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592" y="1770082"/>
            <a:ext cx="3777708" cy="28436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D8A1F7C-6CFD-4D7F-B319-9892DD1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724554"/>
              </p:ext>
            </p:extLst>
          </p:nvPr>
        </p:nvGraphicFramePr>
        <p:xfrm>
          <a:off x="5595582" y="327074"/>
          <a:ext cx="6279372" cy="5339079"/>
        </p:xfrm>
        <a:graphic>
          <a:graphicData uri="http://schemas.openxmlformats.org/drawingml/2006/table">
            <a:tbl>
              <a:tblPr firstRow="1" bandRow="1">
                <a:tableStyleId>{D517C709-96C8-4BC0-A822-BB1FB09BDEE6}</a:tableStyleId>
              </a:tblPr>
              <a:tblGrid>
                <a:gridCol w="3139686">
                  <a:extLst>
                    <a:ext uri="{9D8B030D-6E8A-4147-A177-3AD203B41FA5}">
                      <a16:colId xmlns:a16="http://schemas.microsoft.com/office/drawing/2014/main" val="2915030203"/>
                    </a:ext>
                  </a:extLst>
                </a:gridCol>
                <a:gridCol w="3139686">
                  <a:extLst>
                    <a:ext uri="{9D8B030D-6E8A-4147-A177-3AD203B41FA5}">
                      <a16:colId xmlns:a16="http://schemas.microsoft.com/office/drawing/2014/main" val="650432704"/>
                    </a:ext>
                  </a:extLst>
                </a:gridCol>
              </a:tblGrid>
              <a:tr h="430666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Smart Door Security System Cost Analysis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154608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Raspberry Pi 4 CPU’s (Qty 2)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/>
                        <a:t>$90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513155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/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926163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/>
                        <a:t>Keypad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57769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 sz="1400"/>
                        <a:t>Electric Strike Lock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1400"/>
                        <a:t>$40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15430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 sz="1400"/>
                        <a:t>Populated CCA (Qty 5)	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/>
                        <a:t>$400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54793"/>
                  </a:ext>
                </a:extLst>
              </a:tr>
              <a:tr h="60175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1400"/>
                        <a:t>General Jumper Wires for Peripherals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1400"/>
                        <a:t>$20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963886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/>
                        <a:t>Speaker 		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$30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963543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 sz="1400"/>
                        <a:t>Microphone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/>
                        <a:t>$25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416384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 sz="1400"/>
                        <a:t>LCD Screen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</a:pPr>
                      <a:r>
                        <a:rPr lang="en-US" sz="1400"/>
                        <a:t>$10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06253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r>
                        <a:rPr lang="en-US" sz="1400"/>
                        <a:t>LED Strip Light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$20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96206"/>
                  </a:ext>
                </a:extLst>
              </a:tr>
              <a:tr h="4306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/>
                        <a:t>Total: 			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/>
                        <a:t>$735 - $183.75/member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46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34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/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50;ge1b8f35ece_1_5">
            <a:extLst>
              <a:ext uri="{FF2B5EF4-FFF2-40B4-BE49-F238E27FC236}">
                <a16:creationId xmlns:a16="http://schemas.microsoft.com/office/drawing/2014/main" id="{13B358EA-52E4-4554-AE76-99D8FB71CA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150" y="182863"/>
            <a:ext cx="8596800" cy="78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/>
              <a:t>Group 15 Team Members</a:t>
            </a:r>
            <a:endParaRPr/>
          </a:p>
        </p:txBody>
      </p:sp>
      <p:sp>
        <p:nvSpPr>
          <p:cNvPr id="6" name="Google Shape;151;ge1b8f35ece_1_5">
            <a:extLst>
              <a:ext uri="{FF2B5EF4-FFF2-40B4-BE49-F238E27FC236}">
                <a16:creationId xmlns:a16="http://schemas.microsoft.com/office/drawing/2014/main" id="{624ECBCF-C0F2-4503-86E7-4BC03070536D}"/>
              </a:ext>
            </a:extLst>
          </p:cNvPr>
          <p:cNvSpPr txBox="1"/>
          <p:nvPr/>
        </p:nvSpPr>
        <p:spPr>
          <a:xfrm>
            <a:off x="3727046" y="1928725"/>
            <a:ext cx="228254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Reham Hammad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Electrical Engineering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152;ge1b8f35ece_1_5">
            <a:extLst>
              <a:ext uri="{FF2B5EF4-FFF2-40B4-BE49-F238E27FC236}">
                <a16:creationId xmlns:a16="http://schemas.microsoft.com/office/drawing/2014/main" id="{3BD34B8B-3F97-4D7D-8926-B0634DFF8006}"/>
              </a:ext>
            </a:extLst>
          </p:cNvPr>
          <p:cNvSpPr txBox="1"/>
          <p:nvPr/>
        </p:nvSpPr>
        <p:spPr>
          <a:xfrm>
            <a:off x="3758434" y="4740104"/>
            <a:ext cx="22083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Adam Stefanik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Electrical Engineering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Google Shape;155;ge1b8f35ece_1_5">
            <a:extLst>
              <a:ext uri="{FF2B5EF4-FFF2-40B4-BE49-F238E27FC236}">
                <a16:creationId xmlns:a16="http://schemas.microsoft.com/office/drawing/2014/main" id="{4A8FD5CF-B1E6-4B1E-B533-7CD31278C6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724" y="1137426"/>
            <a:ext cx="2077451" cy="259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6;ge1b8f35ece_1_5">
            <a:extLst>
              <a:ext uri="{FF2B5EF4-FFF2-40B4-BE49-F238E27FC236}">
                <a16:creationId xmlns:a16="http://schemas.microsoft.com/office/drawing/2014/main" id="{34B612C5-884B-4F57-95F2-9025FEBDF2E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742" y="4095569"/>
            <a:ext cx="2077450" cy="24639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3;ge1b8f35ece_1_5">
            <a:extLst>
              <a:ext uri="{FF2B5EF4-FFF2-40B4-BE49-F238E27FC236}">
                <a16:creationId xmlns:a16="http://schemas.microsoft.com/office/drawing/2014/main" id="{B42BEF54-042A-4E2C-8B5D-C8470C4A05AC}"/>
              </a:ext>
            </a:extLst>
          </p:cNvPr>
          <p:cNvSpPr txBox="1"/>
          <p:nvPr/>
        </p:nvSpPr>
        <p:spPr>
          <a:xfrm>
            <a:off x="8795425" y="1838320"/>
            <a:ext cx="2361652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err="1">
                <a:latin typeface="Trebuchet MS"/>
                <a:ea typeface="Trebuchet MS"/>
                <a:cs typeface="Trebuchet MS"/>
                <a:sym typeface="Trebuchet MS"/>
              </a:rPr>
              <a:t>Moisess</a:t>
            </a: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 Rodriguez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Computer Engineering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" name="Google Shape;154;ge1b8f35ece_1_5">
            <a:extLst>
              <a:ext uri="{FF2B5EF4-FFF2-40B4-BE49-F238E27FC236}">
                <a16:creationId xmlns:a16="http://schemas.microsoft.com/office/drawing/2014/main" id="{CA93FC2B-6590-4489-A7EA-B3E401F021D2}"/>
              </a:ext>
            </a:extLst>
          </p:cNvPr>
          <p:cNvSpPr txBox="1"/>
          <p:nvPr/>
        </p:nvSpPr>
        <p:spPr>
          <a:xfrm>
            <a:off x="8797921" y="4739575"/>
            <a:ext cx="24774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Trebuchet MS"/>
                <a:ea typeface="Trebuchet MS"/>
                <a:cs typeface="Trebuchet MS"/>
                <a:sym typeface="Trebuchet MS"/>
              </a:rPr>
              <a:t>Zach Jackovich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Computer Engineering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" name="Picture 15" descr="A person wearing a head scarf&#10;&#10;Description automatically generated with low confidence">
            <a:extLst>
              <a:ext uri="{FF2B5EF4-FFF2-40B4-BE49-F238E27FC236}">
                <a16:creationId xmlns:a16="http://schemas.microsoft.com/office/drawing/2014/main" id="{614780A0-8B17-4E33-8F59-24E614A35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008" y="1033315"/>
            <a:ext cx="2077450" cy="259744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14BF8C5-5151-4600-90F2-71E8413A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068" y="4012056"/>
            <a:ext cx="2159373" cy="24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1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8694BBD-8B8A-4C23-9EAE-CB45CF892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3" t="5107" r="7346" b="8903"/>
          <a:stretch/>
        </p:blipFill>
        <p:spPr>
          <a:xfrm>
            <a:off x="-109418" y="0"/>
            <a:ext cx="12301418" cy="68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4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69FA0A2-5D9E-47E8-92D7-1B5D4FF6B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1" t="9212" r="26846" b="22653"/>
          <a:stretch/>
        </p:blipFill>
        <p:spPr>
          <a:xfrm>
            <a:off x="1265803" y="521850"/>
            <a:ext cx="10054257" cy="581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4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"/>
          <p:cNvSpPr txBox="1">
            <a:spLocks noGrp="1"/>
          </p:cNvSpPr>
          <p:nvPr>
            <p:ph type="title"/>
          </p:nvPr>
        </p:nvSpPr>
        <p:spPr>
          <a:xfrm>
            <a:off x="3130797" y="1554544"/>
            <a:ext cx="4922340" cy="335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Trebuchet MS"/>
              <a:buNone/>
            </a:pPr>
            <a:r>
              <a:rPr lang="en-US" sz="6000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65;ge1b8f35ece_1_20">
            <a:extLst>
              <a:ext uri="{FF2B5EF4-FFF2-40B4-BE49-F238E27FC236}">
                <a16:creationId xmlns:a16="http://schemas.microsoft.com/office/drawing/2014/main" id="{50EBF6BF-4420-4DF2-A5C8-0050A1F8A6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2816" y="349623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Introduction/Problem Statement</a:t>
            </a:r>
          </a:p>
        </p:txBody>
      </p:sp>
      <p:sp>
        <p:nvSpPr>
          <p:cNvPr id="6" name="Google Shape;166;ge1b8f35ece_1_20">
            <a:extLst>
              <a:ext uri="{FF2B5EF4-FFF2-40B4-BE49-F238E27FC236}">
                <a16:creationId xmlns:a16="http://schemas.microsoft.com/office/drawing/2014/main" id="{37D86892-7C61-47B3-AD2A-A174638C68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254" y="1256763"/>
            <a:ext cx="8596800" cy="445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4510" indent="-457200">
              <a:spcAft>
                <a:spcPts val="600"/>
              </a:spcAft>
              <a:buSzPts val="2540"/>
              <a:buFont typeface="Arial"/>
              <a:buChar char="•"/>
            </a:pPr>
            <a:r>
              <a:rPr lang="en-US" sz="2400"/>
              <a:t>Many security systems can be disarmed with a physical key, token or PIN entry</a:t>
            </a:r>
            <a:endParaRPr lang="en-US"/>
          </a:p>
          <a:p>
            <a:pPr marL="524510" indent="-457200">
              <a:spcBef>
                <a:spcPts val="0"/>
              </a:spcBef>
              <a:spcAft>
                <a:spcPts val="600"/>
              </a:spcAft>
              <a:buSzPts val="2540"/>
              <a:buFont typeface="Arial"/>
              <a:buChar char="•"/>
            </a:pPr>
            <a:r>
              <a:rPr lang="en-US" sz="2400"/>
              <a:t>This opens the potential for unauthorized access </a:t>
            </a:r>
            <a:endParaRPr sz="2400"/>
          </a:p>
          <a:p>
            <a:pPr marL="524510" indent="-457200">
              <a:spcBef>
                <a:spcPts val="0"/>
              </a:spcBef>
              <a:spcAft>
                <a:spcPts val="600"/>
              </a:spcAft>
              <a:buSzPts val="2540"/>
              <a:buFont typeface="Arial"/>
              <a:buChar char="•"/>
            </a:pPr>
            <a:r>
              <a:rPr lang="en-US" sz="2400"/>
              <a:t>Our project is a smart door lock with two-factor authentication</a:t>
            </a:r>
          </a:p>
          <a:p>
            <a:pPr marL="524510" lvl="0" indent="-457200" algn="l" rtl="0">
              <a:spcBef>
                <a:spcPts val="0"/>
              </a:spcBef>
              <a:spcAft>
                <a:spcPts val="600"/>
              </a:spcAft>
              <a:buSzPts val="2540"/>
              <a:buFont typeface="Arial"/>
              <a:buChar char="•"/>
            </a:pPr>
            <a:r>
              <a:rPr lang="en-US" sz="2400"/>
              <a:t>The Smart Door Security System (SDSS) unlocks after any two of the following authentication methods are satisfied: facial recognition, voice recognition, and/or PIN entry</a:t>
            </a:r>
            <a:endParaRPr sz="2400"/>
          </a:p>
        </p:txBody>
      </p:sp>
      <p:pic>
        <p:nvPicPr>
          <p:cNvPr id="7" name="Google Shape;167;ge1b8f35ece_1_20">
            <a:extLst>
              <a:ext uri="{FF2B5EF4-FFF2-40B4-BE49-F238E27FC236}">
                <a16:creationId xmlns:a16="http://schemas.microsoft.com/office/drawing/2014/main" id="{744B5157-6567-4D7C-B8BE-B3FD37E622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8657" y="1670230"/>
            <a:ext cx="2489325" cy="169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4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-535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2;ge1b8f35ece_1_25">
            <a:extLst>
              <a:ext uri="{FF2B5EF4-FFF2-40B4-BE49-F238E27FC236}">
                <a16:creationId xmlns:a16="http://schemas.microsoft.com/office/drawing/2014/main" id="{7867BA14-4934-4BD7-ACD9-4045DAF8DB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6925" y="502024"/>
            <a:ext cx="8596800" cy="65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Goals and Objectives</a:t>
            </a:r>
          </a:p>
        </p:txBody>
      </p:sp>
      <p:sp>
        <p:nvSpPr>
          <p:cNvPr id="6" name="Google Shape;173;ge1b8f35ece_1_25">
            <a:extLst>
              <a:ext uri="{FF2B5EF4-FFF2-40B4-BE49-F238E27FC236}">
                <a16:creationId xmlns:a16="http://schemas.microsoft.com/office/drawing/2014/main" id="{2D9DDDB4-6C5A-4208-A1CF-38921C6405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4219" y="1541510"/>
            <a:ext cx="8596800" cy="457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Font typeface="Arial"/>
              <a:buChar char="•"/>
            </a:pPr>
            <a:r>
              <a:rPr lang="en-US" sz="2800"/>
              <a:t>Design, build and test a cutting-edge smart door lock system that uses advanced facial and voice recognition for homeowner authentication</a:t>
            </a:r>
          </a:p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Font typeface="Arial"/>
              <a:buChar char="•"/>
            </a:pPr>
            <a:r>
              <a:rPr lang="en-US" sz="2800"/>
              <a:t>Two-factor authentication, greatly improves home security</a:t>
            </a:r>
          </a:p>
          <a:p>
            <a:pPr marL="457200" lvl="0" indent="-3454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40"/>
              <a:buFont typeface="Arial"/>
              <a:buChar char="•"/>
            </a:pPr>
            <a:r>
              <a:rPr lang="en-US" sz="2800"/>
              <a:t>Maintain ease of accessibility, or even improve accessibility, when compared to a standard deadbolt and key lock system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Google Shape;174;ge1b8f35ece_1_25">
            <a:extLst>
              <a:ext uri="{FF2B5EF4-FFF2-40B4-BE49-F238E27FC236}">
                <a16:creationId xmlns:a16="http://schemas.microsoft.com/office/drawing/2014/main" id="{743AE0F8-DCB2-4982-BFE5-8343AEBB84DF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9276163" y="4540585"/>
            <a:ext cx="2132825" cy="213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29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9;ge1b8f35ece_1_30">
            <a:extLst>
              <a:ext uri="{FF2B5EF4-FFF2-40B4-BE49-F238E27FC236}">
                <a16:creationId xmlns:a16="http://schemas.microsoft.com/office/drawing/2014/main" id="{21C98BA1-B9CE-494C-96E7-1236D1453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2119" y="125506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Specifications</a:t>
            </a:r>
            <a:endParaRPr sz="440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995B13D-375A-4962-9A69-F34C05DB3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08676"/>
              </p:ext>
            </p:extLst>
          </p:nvPr>
        </p:nvGraphicFramePr>
        <p:xfrm>
          <a:off x="1732061" y="975010"/>
          <a:ext cx="9246493" cy="5364090"/>
        </p:xfrm>
        <a:graphic>
          <a:graphicData uri="http://schemas.openxmlformats.org/drawingml/2006/table">
            <a:tbl>
              <a:tblPr firstRow="1" bandRow="1">
                <a:tableStyleId>{D517C709-96C8-4BC0-A822-BB1FB09BDEE6}</a:tableStyleId>
              </a:tblPr>
              <a:tblGrid>
                <a:gridCol w="1952546">
                  <a:extLst>
                    <a:ext uri="{9D8B030D-6E8A-4147-A177-3AD203B41FA5}">
                      <a16:colId xmlns:a16="http://schemas.microsoft.com/office/drawing/2014/main" val="891894613"/>
                    </a:ext>
                  </a:extLst>
                </a:gridCol>
                <a:gridCol w="7293947">
                  <a:extLst>
                    <a:ext uri="{9D8B030D-6E8A-4147-A177-3AD203B41FA5}">
                      <a16:colId xmlns:a16="http://schemas.microsoft.com/office/drawing/2014/main" val="3911653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Specification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Metric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954981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Facial Recognition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recognize authorized users 95% of the time.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32293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Voice Recognition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recognize authorized users 95% of the time.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623422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PIN Entry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recognize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</a:rPr>
                        <a:t> correct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PIN entry 95% of the time.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52925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Unlock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door shall unlock 95% of the time if and only if two out of three authentication methods are validated.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063403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LED Status Lights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indicate correct status 95% of the time.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08005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Notifications*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be sent upon sensing an unauthorized person 95% of time.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4129509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Sonar Sensor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</a:rPr>
                        <a:t>run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</a:rPr>
                        <a:t>facial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and voice recognition upon sensing movement 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</a:rPr>
                        <a:t>within 2m of the system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314988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External Speaker*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Shall announce a greeting message 95% of the time.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52986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LCD Screen*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SDSS shall implement an LCD screen to print messages and prompt users.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007169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Auto Relock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door shall auto relock upon closing 95% of the time.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34036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Input Power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SDSS shall run 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</a:rPr>
                        <a:t>when supplied with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 12V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</a:rPr>
                        <a:t> input</a:t>
                      </a: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696207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Input Power Usage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SDSS shall not consume more than 120W.</a:t>
                      </a:r>
                      <a:endParaRPr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59167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9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91;ge1b8f35ece_1_35">
            <a:extLst>
              <a:ext uri="{FF2B5EF4-FFF2-40B4-BE49-F238E27FC236}">
                <a16:creationId xmlns:a16="http://schemas.microsoft.com/office/drawing/2014/main" id="{E35DF581-1AA9-4456-B619-746CB0F872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4420" y="205355"/>
            <a:ext cx="6433500" cy="89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System Block Diagram</a:t>
            </a:r>
          </a:p>
        </p:txBody>
      </p:sp>
      <p:pic>
        <p:nvPicPr>
          <p:cNvPr id="6" name="Google Shape;192;ge1b8f35ece_1_35">
            <a:extLst>
              <a:ext uri="{FF2B5EF4-FFF2-40B4-BE49-F238E27FC236}">
                <a16:creationId xmlns:a16="http://schemas.microsoft.com/office/drawing/2014/main" id="{6048FB0A-9550-4EF3-9B3E-45B722A15688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665897" y="1142177"/>
            <a:ext cx="8590681" cy="5509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87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2"/>
          <p:cNvSpPr txBox="1">
            <a:spLocks noGrp="1"/>
          </p:cNvSpPr>
          <p:nvPr>
            <p:ph type="title"/>
          </p:nvPr>
        </p:nvSpPr>
        <p:spPr>
          <a:xfrm>
            <a:off x="842599" y="313374"/>
            <a:ext cx="6867376" cy="886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2800"/>
              <a:t>Power Specification for primary devices </a:t>
            </a:r>
            <a:endParaRPr sz="2800"/>
          </a:p>
        </p:txBody>
      </p:sp>
      <p:sp>
        <p:nvSpPr>
          <p:cNvPr id="199" name="Google Shape;199;p2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00" name="Google Shape;200;p2"/>
          <p:cNvGraphicFramePr/>
          <p:nvPr>
            <p:extLst>
              <p:ext uri="{D42A27DB-BD31-4B8C-83A1-F6EECF244321}">
                <p14:modId xmlns:p14="http://schemas.microsoft.com/office/powerpoint/2010/main" val="3579583041"/>
              </p:ext>
            </p:extLst>
          </p:nvPr>
        </p:nvGraphicFramePr>
        <p:xfrm>
          <a:off x="676479" y="1655739"/>
          <a:ext cx="5520475" cy="3708500"/>
        </p:xfrm>
        <a:graphic>
          <a:graphicData uri="http://schemas.openxmlformats.org/drawingml/2006/table">
            <a:tbl>
              <a:tblPr firstRow="1" bandRow="1">
                <a:noFill/>
                <a:tableStyleId>{D517C709-96C8-4BC0-A822-BB1FB09BDEE6}</a:tableStyleId>
              </a:tblPr>
              <a:tblGrid>
                <a:gridCol w="299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Device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Voltage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Current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Electric Strike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12V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500mA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Ultrasonic 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15mA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Raspberry pi 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1.8A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Peripherals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/>
                        <a:t>5V</a:t>
                      </a:r>
                      <a:endParaRPr sz="1800" b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/>
                        <a:t>1.2A</a:t>
                      </a:r>
                      <a:endParaRPr sz="18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33196384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MAONO MIC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500mA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Wansview 1080p webcam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500mA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Keypad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30mA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LED Strip Light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400mA/5cm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MSP430FR6989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3.3V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100mA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1" name="Google Shape;201;p2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2" descr="MSP430FR6989 datasheet - The MSP430 ultra-low-power (ULP) FRAM platform  combin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5420" y="1066056"/>
            <a:ext cx="20955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8156" y="49556"/>
            <a:ext cx="154305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"/>
          <p:cNvSpPr txBox="1"/>
          <p:nvPr/>
        </p:nvSpPr>
        <p:spPr>
          <a:xfrm>
            <a:off x="10296379" y="613674"/>
            <a:ext cx="68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12V</a:t>
            </a:r>
            <a:endParaRPr/>
          </a:p>
        </p:txBody>
      </p:sp>
      <p:sp>
        <p:nvSpPr>
          <p:cNvPr id="206" name="Google Shape;206;p2"/>
          <p:cNvSpPr txBox="1"/>
          <p:nvPr/>
        </p:nvSpPr>
        <p:spPr>
          <a:xfrm>
            <a:off x="7237294" y="1236804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3.3V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4C74B6-92BB-4B2D-A97F-C855280D5408}"/>
              </a:ext>
            </a:extLst>
          </p:cNvPr>
          <p:cNvGrpSpPr/>
          <p:nvPr/>
        </p:nvGrpSpPr>
        <p:grpSpPr>
          <a:xfrm>
            <a:off x="6691466" y="2599599"/>
            <a:ext cx="5129740" cy="3682928"/>
            <a:chOff x="6691466" y="2599599"/>
            <a:chExt cx="5129740" cy="3682928"/>
          </a:xfrm>
        </p:grpSpPr>
        <p:pic>
          <p:nvPicPr>
            <p:cNvPr id="14" name="Picture 4" descr="Raspberry Pi 4 Model B – Pimoroni">
              <a:extLst>
                <a:ext uri="{FF2B5EF4-FFF2-40B4-BE49-F238E27FC236}">
                  <a16:creationId xmlns:a16="http://schemas.microsoft.com/office/drawing/2014/main" id="{F5BBBDC7-F15E-462C-8EA8-587180141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9042" y="4258401"/>
              <a:ext cx="2024126" cy="202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80EABAF-EAD1-4D25-B19F-41D21678C5F6}"/>
                </a:ext>
              </a:extLst>
            </p:cNvPr>
            <p:cNvSpPr/>
            <p:nvPr/>
          </p:nvSpPr>
          <p:spPr>
            <a:xfrm>
              <a:off x="6691466" y="2742802"/>
              <a:ext cx="5129740" cy="3337560"/>
            </a:xfrm>
            <a:prstGeom prst="round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6" descr="HC-SR04 Ultrasonic Sensor">
              <a:extLst>
                <a:ext uri="{FF2B5EF4-FFF2-40B4-BE49-F238E27FC236}">
                  <a16:creationId xmlns:a16="http://schemas.microsoft.com/office/drawing/2014/main" id="{A811F105-8B67-46A7-BF73-63CB01807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443" y="4037405"/>
              <a:ext cx="2600394" cy="1947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Amazon.com: Computer Microphone MAONO AU-903 Podcast USB Condenser Mic with  Switchable Polar Patterns &amp; Mute Button,Zero-Latency Monitoring,Plug and  Play for Recording,YouTube,Podcast,Gaming,Skype,Video: Musical Instruments">
              <a:extLst>
                <a:ext uri="{FF2B5EF4-FFF2-40B4-BE49-F238E27FC236}">
                  <a16:creationId xmlns:a16="http://schemas.microsoft.com/office/drawing/2014/main" id="{B7454651-7042-4052-BE28-999042816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5022" y="4309008"/>
              <a:ext cx="700087" cy="1633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287B9EAF-4706-47A2-B00C-895362D49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8242" y="2599599"/>
              <a:ext cx="1704975" cy="186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798D34CE-A22B-48CE-B8AD-2B337E8AA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909" y="2995426"/>
              <a:ext cx="1235470" cy="1235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B116B3-43B2-48E4-B491-D88C76789C71}"/>
                </a:ext>
              </a:extLst>
            </p:cNvPr>
            <p:cNvSpPr txBox="1"/>
            <p:nvPr/>
          </p:nvSpPr>
          <p:spPr>
            <a:xfrm>
              <a:off x="9000241" y="5603876"/>
              <a:ext cx="949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1"/>
                  </a:solidFill>
                </a:rPr>
                <a:t>5V</a:t>
              </a:r>
            </a:p>
          </p:txBody>
        </p:sp>
        <p:pic>
          <p:nvPicPr>
            <p:cNvPr id="3076" name="Picture 4" descr="최고 Led Strip Lights GIF들 | Gfycat">
              <a:extLst>
                <a:ext uri="{FF2B5EF4-FFF2-40B4-BE49-F238E27FC236}">
                  <a16:creationId xmlns:a16="http://schemas.microsoft.com/office/drawing/2014/main" id="{31CB6579-B3F8-4430-90C6-3B92EE7BA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910" y="2984885"/>
              <a:ext cx="1590676" cy="119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3"/>
          <p:cNvSpPr txBox="1">
            <a:spLocks noGrp="1"/>
          </p:cNvSpPr>
          <p:nvPr>
            <p:ph type="title"/>
          </p:nvPr>
        </p:nvSpPr>
        <p:spPr>
          <a:xfrm>
            <a:off x="949189" y="419895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Power Diagram</a:t>
            </a:r>
            <a:endParaRPr/>
          </a:p>
        </p:txBody>
      </p:sp>
      <p:sp>
        <p:nvSpPr>
          <p:cNvPr id="214" name="Google Shape;214;p3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4F1426-1E7A-42B1-9A3C-A1E4CC137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352975"/>
            <a:ext cx="10007600" cy="4888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2" name="Google Shape;222;p4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"/>
          <p:cNvSpPr/>
          <p:nvPr/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1"/>
          </p:nvPr>
        </p:nvSpPr>
        <p:spPr>
          <a:xfrm>
            <a:off x="729894" y="2705070"/>
            <a:ext cx="48621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Features:</a:t>
            </a:r>
            <a:endParaRPr u="sng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 Output current up to 100 mA </a:t>
            </a:r>
            <a:endParaRPr/>
          </a:p>
          <a:p>
            <a:pPr marL="342900" indent="-342900"/>
            <a:r>
              <a:rPr lang="en-US"/>
              <a:t> Output voltages of 3.3V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thermal overload protection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 Short-circuit protection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US"/>
              <a:t> No external components are required</a:t>
            </a:r>
            <a:endParaRPr/>
          </a:p>
        </p:txBody>
      </p:sp>
      <p:pic>
        <p:nvPicPr>
          <p:cNvPr id="225" name="Google Shape;225;p4"/>
          <p:cNvPicPr preferRelativeResize="0"/>
          <p:nvPr/>
        </p:nvPicPr>
        <p:blipFill rotWithShape="1">
          <a:blip r:embed="rId3">
            <a:alphaModFix/>
          </a:blip>
          <a:srcRect t="12793"/>
          <a:stretch/>
        </p:blipFill>
        <p:spPr>
          <a:xfrm>
            <a:off x="3540293" y="1360108"/>
            <a:ext cx="1787476" cy="144746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"/>
          <p:cNvSpPr txBox="1"/>
          <p:nvPr/>
        </p:nvSpPr>
        <p:spPr>
          <a:xfrm>
            <a:off x="6031519" y="2308506"/>
            <a:ext cx="48621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Features:</a:t>
            </a: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Small footprint, 10mm × 10mm × 4.3mm package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Output current 7A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Wide-output voltage adjust 0.6 V to 5.5 V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Overcurrent and overtemperature protection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Achieves 95% efficiency and excellent power dissipation capability</a:t>
            </a:r>
            <a:endParaRPr sz="1800" b="1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Standard QFN mounting and testing techniques.</a:t>
            </a:r>
            <a:endParaRPr/>
          </a:p>
        </p:txBody>
      </p:sp>
      <p:pic>
        <p:nvPicPr>
          <p:cNvPr id="227" name="Google Shape;2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6619" y="789820"/>
            <a:ext cx="266700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"/>
          <p:cNvSpPr txBox="1"/>
          <p:nvPr/>
        </p:nvSpPr>
        <p:spPr>
          <a:xfrm>
            <a:off x="6794775" y="1514813"/>
            <a:ext cx="17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LMZ31707</a:t>
            </a:r>
            <a:endParaRPr/>
          </a:p>
        </p:txBody>
      </p:sp>
      <p:sp>
        <p:nvSpPr>
          <p:cNvPr id="229" name="Google Shape;229;p4"/>
          <p:cNvSpPr txBox="1"/>
          <p:nvPr/>
        </p:nvSpPr>
        <p:spPr>
          <a:xfrm>
            <a:off x="1420201" y="1779350"/>
            <a:ext cx="212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L78L33ACUTR</a:t>
            </a:r>
            <a:endParaRPr/>
          </a:p>
        </p:txBody>
      </p:sp>
      <p:sp>
        <p:nvSpPr>
          <p:cNvPr id="230" name="Google Shape;230;p4"/>
          <p:cNvSpPr txBox="1">
            <a:spLocks noGrp="1"/>
          </p:cNvSpPr>
          <p:nvPr>
            <p:ph type="title"/>
          </p:nvPr>
        </p:nvSpPr>
        <p:spPr>
          <a:xfrm>
            <a:off x="1797600" y="141450"/>
            <a:ext cx="85968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DC-DC Converters Specifications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</Words>
  <Application>Microsoft Office PowerPoint</Application>
  <PresentationFormat>Widescreen</PresentationFormat>
  <Paragraphs>174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Noto Sans Symbols</vt:lpstr>
      <vt:lpstr>Trebuchet MS</vt:lpstr>
      <vt:lpstr>Facet</vt:lpstr>
      <vt:lpstr>Smart Door Security System Group 15</vt:lpstr>
      <vt:lpstr>Group 15 Team Members</vt:lpstr>
      <vt:lpstr>Introduction/Problem Statement</vt:lpstr>
      <vt:lpstr>Goals and Objectives</vt:lpstr>
      <vt:lpstr>Specifications</vt:lpstr>
      <vt:lpstr>System Block Diagram</vt:lpstr>
      <vt:lpstr>Power Specification for primary devices </vt:lpstr>
      <vt:lpstr>Power Diagram</vt:lpstr>
      <vt:lpstr>DC-DC Converters Specifications</vt:lpstr>
      <vt:lpstr>PCB Schematic</vt:lpstr>
      <vt:lpstr>PowerPoint Presentation</vt:lpstr>
      <vt:lpstr>Power Circuit</vt:lpstr>
      <vt:lpstr>PCB Layout</vt:lpstr>
      <vt:lpstr>Software Flow</vt:lpstr>
      <vt:lpstr>Software Overview</vt:lpstr>
      <vt:lpstr>Two Factor Authentication</vt:lpstr>
      <vt:lpstr>Facial Recognition</vt:lpstr>
      <vt:lpstr>Voice Recognition</vt:lpstr>
      <vt:lpstr>System Cost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Door Security System Group 15</dc:title>
  <dc:creator>Reham Hammad</dc:creator>
  <cp:lastModifiedBy>Reham Hammad</cp:lastModifiedBy>
  <cp:revision>3</cp:revision>
  <dcterms:created xsi:type="dcterms:W3CDTF">2020-12-09T16:40:57Z</dcterms:created>
  <dcterms:modified xsi:type="dcterms:W3CDTF">2021-08-02T01:16:25Z</dcterms:modified>
</cp:coreProperties>
</file>