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3"/>
  </p:notesMasterIdLst>
  <p:sldIdLst>
    <p:sldId id="256" r:id="rId2"/>
    <p:sldId id="276" r:id="rId3"/>
    <p:sldId id="277" r:id="rId4"/>
    <p:sldId id="278" r:id="rId5"/>
    <p:sldId id="279" r:id="rId6"/>
    <p:sldId id="281" r:id="rId7"/>
    <p:sldId id="263" r:id="rId8"/>
    <p:sldId id="264" r:id="rId9"/>
    <p:sldId id="265" r:id="rId10"/>
    <p:sldId id="266" r:id="rId11"/>
    <p:sldId id="288" r:id="rId12"/>
    <p:sldId id="267" r:id="rId13"/>
    <p:sldId id="268" r:id="rId14"/>
    <p:sldId id="283" r:id="rId15"/>
    <p:sldId id="282" r:id="rId16"/>
    <p:sldId id="284" r:id="rId17"/>
    <p:sldId id="285" r:id="rId18"/>
    <p:sldId id="289" r:id="rId19"/>
    <p:sldId id="280" r:id="rId20"/>
    <p:sldId id="296" r:id="rId21"/>
    <p:sldId id="295" r:id="rId22"/>
    <p:sldId id="293" r:id="rId23"/>
    <p:sldId id="297" r:id="rId24"/>
    <p:sldId id="292" r:id="rId25"/>
    <p:sldId id="298" r:id="rId26"/>
    <p:sldId id="294" r:id="rId27"/>
    <p:sldId id="300" r:id="rId28"/>
    <p:sldId id="301" r:id="rId29"/>
    <p:sldId id="302" r:id="rId30"/>
    <p:sldId id="303" r:id="rId31"/>
    <p:sldId id="273" r:id="rId3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34" roundtripDataSignature="AMtx7mgAC3CM+4piEzmcc3uz+9tZLXyz1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6D175B-2F2F-4B70-9E4F-9A787422C2BB}" v="6210" dt="2021-07-27T00:16:09.526"/>
    <p1510:client id="{EA9C8B45-7C80-4B9F-B8BA-1026B3B26AB1}" v="475" dt="2021-07-26T20:01:46.308"/>
    <p1510:client id="{F43BD01A-B366-479A-BF6A-1FFF72B224E7}" v="17" dt="2021-07-26T22:23:02.484"/>
  </p1510:revLst>
</p1510:revInfo>
</file>

<file path=ppt/tableStyles.xml><?xml version="1.0" encoding="utf-8"?>
<a:tblStyleLst xmlns:a="http://schemas.openxmlformats.org/drawingml/2006/main" def="{D517C709-96C8-4BC0-A822-BB1FB09BDEE6}">
  <a:tblStyle styleId="{68CB8993-8498-4BA5-83E7-BA87A984E013}"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517C709-96C8-4BC0-A822-BB1FB09BDEE6}" styleName="Table_1">
    <a:wholeTbl>
      <a:tcTxStyle b="off" i="off">
        <a:font>
          <a:latin typeface="Trebuchet MS"/>
          <a:ea typeface="Trebuchet MS"/>
          <a:cs typeface="Trebuchet MS"/>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EF4E7"/>
          </a:solidFill>
        </a:fill>
      </a:tcStyle>
    </a:wholeTbl>
    <a:band1H>
      <a:tcTxStyle/>
      <a:tcStyle>
        <a:tcBdr/>
        <a:fill>
          <a:solidFill>
            <a:srgbClr val="DBE9CB"/>
          </a:solidFill>
        </a:fill>
      </a:tcStyle>
    </a:band1H>
    <a:band2H>
      <a:tcTxStyle/>
      <a:tcStyle>
        <a:tcBdr/>
      </a:tcStyle>
    </a:band2H>
    <a:band1V>
      <a:tcTxStyle/>
      <a:tcStyle>
        <a:tcBdr/>
        <a:fill>
          <a:solidFill>
            <a:srgbClr val="DBE9CB"/>
          </a:solidFill>
        </a:fill>
      </a:tcStyle>
    </a:band1V>
    <a:band2V>
      <a:tcTxStyle/>
      <a:tcStyle>
        <a:tcBdr/>
      </a:tcStyle>
    </a:band2V>
    <a:lastCol>
      <a:tcTxStyle b="on" i="off">
        <a:font>
          <a:latin typeface="Trebuchet MS"/>
          <a:ea typeface="Trebuchet MS"/>
          <a:cs typeface="Trebuchet MS"/>
        </a:font>
        <a:schemeClr val="lt1"/>
      </a:tcTxStyle>
      <a:tcStyle>
        <a:tcBdr/>
        <a:fill>
          <a:solidFill>
            <a:schemeClr val="accent1"/>
          </a:solidFill>
        </a:fill>
      </a:tcStyle>
    </a:lastCol>
    <a:firstCol>
      <a:tcTxStyle b="on" i="off">
        <a:font>
          <a:latin typeface="Trebuchet MS"/>
          <a:ea typeface="Trebuchet MS"/>
          <a:cs typeface="Trebuchet MS"/>
        </a:font>
        <a:schemeClr val="lt1"/>
      </a:tcTxStyle>
      <a:tcStyle>
        <a:tcBdr/>
        <a:fill>
          <a:solidFill>
            <a:schemeClr val="accent1"/>
          </a:solidFill>
        </a:fill>
      </a:tcStyle>
    </a:firstCol>
    <a:lastRow>
      <a:tcTxStyle b="on" i="off">
        <a:font>
          <a:latin typeface="Trebuchet MS"/>
          <a:ea typeface="Trebuchet MS"/>
          <a:cs typeface="Trebuchet MS"/>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Trebuchet MS"/>
          <a:ea typeface="Trebuchet MS"/>
          <a:cs typeface="Trebuchet MS"/>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 name="Google Shape;1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Our PCB acts as a System Controller and power distribution board</a:t>
            </a:r>
            <a:endParaRPr/>
          </a:p>
          <a:p>
            <a:pPr marL="0" lvl="0" indent="0" algn="l" rtl="0">
              <a:spcBef>
                <a:spcPts val="0"/>
              </a:spcBef>
              <a:spcAft>
                <a:spcPts val="0"/>
              </a:spcAft>
              <a:buNone/>
            </a:pPr>
            <a:r>
              <a:rPr lang="en-US"/>
              <a:t>Raspberry Pis perform facial and voice recognition, the results of which are communicated to the MSP430, which then makes the decision to unlock the door</a:t>
            </a:r>
            <a:endParaRPr/>
          </a:p>
        </p:txBody>
      </p:sp>
      <p:sp>
        <p:nvSpPr>
          <p:cNvPr id="233" name="Google Shape;23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4564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Power comes in on a high current 12V DC jack.  </a:t>
            </a:r>
            <a:endParaRPr/>
          </a:p>
          <a:p>
            <a:pPr marL="0" lvl="0" indent="0" algn="l" rtl="0">
              <a:spcBef>
                <a:spcPts val="0"/>
              </a:spcBef>
              <a:spcAft>
                <a:spcPts val="0"/>
              </a:spcAft>
              <a:buNone/>
            </a:pPr>
            <a:r>
              <a:rPr lang="en-US"/>
              <a:t>Power is converted to 5V and output to raspberry Pis using USB.</a:t>
            </a:r>
            <a:endParaRPr/>
          </a:p>
          <a:p>
            <a:pPr marL="0" lvl="0" indent="0" algn="l" rtl="0">
              <a:spcBef>
                <a:spcPts val="0"/>
              </a:spcBef>
              <a:spcAft>
                <a:spcPts val="0"/>
              </a:spcAft>
              <a:buNone/>
            </a:pPr>
            <a:r>
              <a:rPr lang="en-US"/>
              <a:t>5V is dropped to 3.3V for internal use by the MSP430, 3.3V is not output to any peripherals</a:t>
            </a:r>
            <a:endParaRPr/>
          </a:p>
          <a:p>
            <a:pPr marL="0" lvl="0" indent="0" algn="l" rtl="0">
              <a:spcBef>
                <a:spcPts val="0"/>
              </a:spcBef>
              <a:spcAft>
                <a:spcPts val="0"/>
              </a:spcAft>
              <a:buNone/>
            </a:pPr>
            <a:r>
              <a:rPr lang="en-US"/>
              <a:t>Fuses are used to regulate current and protect the board</a:t>
            </a:r>
            <a:endParaRPr/>
          </a:p>
          <a:p>
            <a:pPr marL="0" lvl="0" indent="0" algn="l" rtl="0">
              <a:spcBef>
                <a:spcPts val="0"/>
              </a:spcBef>
              <a:spcAft>
                <a:spcPts val="0"/>
              </a:spcAft>
              <a:buNone/>
            </a:pPr>
            <a:r>
              <a:rPr lang="en-US"/>
              <a:t>An LED is used at the 3.3V, so we know that is the LED turns on, we have power at all voltage levels.</a:t>
            </a:r>
            <a:endParaRPr/>
          </a:p>
        </p:txBody>
      </p:sp>
      <p:sp>
        <p:nvSpPr>
          <p:cNvPr id="250" name="Google Shape;25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We had to use 2 oz copper traces due to power concerns</a:t>
            </a:r>
            <a:endParaRPr/>
          </a:p>
        </p:txBody>
      </p:sp>
      <p:sp>
        <p:nvSpPr>
          <p:cNvPr id="259" name="Google Shape;25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6957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183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07634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1869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10592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020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47401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24840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11511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841435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35186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2787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66794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05861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48873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14657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Talk about the person having to wait instead of constantly shouting out pins, this could delay the system.</a:t>
            </a:r>
          </a:p>
          <a:p>
            <a:pPr marL="0" indent="0">
              <a:buNone/>
            </a:pPr>
            <a:r>
              <a:rPr lang="en-US"/>
              <a:t>Talk about someone trying to open the door but talking on the phone or to a neighbor.</a:t>
            </a:r>
          </a:p>
        </p:txBody>
      </p:sp>
      <p:sp>
        <p:nvSpPr>
          <p:cNvPr id="195" name="Google Shape;1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3432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88130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9" name="Google Shape;29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0559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77077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7250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0" name="Google Shape;21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9" name="Google Shape;21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2"/>
        <p:cNvGrpSpPr/>
        <p:nvPr/>
      </p:nvGrpSpPr>
      <p:grpSpPr>
        <a:xfrm>
          <a:off x="0" y="0"/>
          <a:ext cx="0" cy="0"/>
          <a:chOff x="0" y="0"/>
          <a:chExt cx="0" cy="0"/>
        </a:xfrm>
      </p:grpSpPr>
      <p:grpSp>
        <p:nvGrpSpPr>
          <p:cNvPr id="23" name="Google Shape;23;p10"/>
          <p:cNvGrpSpPr/>
          <p:nvPr/>
        </p:nvGrpSpPr>
        <p:grpSpPr>
          <a:xfrm>
            <a:off x="0" y="-8467"/>
            <a:ext cx="12192000" cy="6866467"/>
            <a:chOff x="0" y="-8467"/>
            <a:chExt cx="12192000" cy="6866467"/>
          </a:xfrm>
        </p:grpSpPr>
        <p:cxnSp>
          <p:nvCxnSpPr>
            <p:cNvPr id="24" name="Google Shape;24;p10"/>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25" name="Google Shape;25;p10"/>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26" name="Google Shape;26;p10"/>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27" name="Google Shape;27;p10"/>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28" name="Google Shape;28;p10"/>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10"/>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30" name="Google Shape;30;p10"/>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31" name="Google Shape;31;p10"/>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32" name="Google Shape;32;p10"/>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10"/>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10"/>
          <p:cNvSpPr txBox="1">
            <a:spLocks noGrp="1"/>
          </p:cNvSpPr>
          <p:nvPr>
            <p:ph type="ctrTitle"/>
          </p:nvPr>
        </p:nvSpPr>
        <p:spPr>
          <a:xfrm>
            <a:off x="1507067" y="2404534"/>
            <a:ext cx="7766936" cy="1646302"/>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Clr>
                <a:schemeClr val="accent1"/>
              </a:buClr>
              <a:buSzPts val="5400"/>
              <a:buFont typeface="Trebuchet MS"/>
              <a:buNone/>
              <a:defRPr sz="54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0"/>
          <p:cNvSpPr txBox="1">
            <a:spLocks noGrp="1"/>
          </p:cNvSpPr>
          <p:nvPr>
            <p:ph type="subTitle" idx="1"/>
          </p:nvPr>
        </p:nvSpPr>
        <p:spPr>
          <a:xfrm>
            <a:off x="1507067" y="4050833"/>
            <a:ext cx="7766936" cy="1096899"/>
          </a:xfrm>
          <a:prstGeom prst="rect">
            <a:avLst/>
          </a:prstGeom>
          <a:noFill/>
          <a:ln>
            <a:noFill/>
          </a:ln>
        </p:spPr>
        <p:txBody>
          <a:bodyPr spcFirstLastPara="1" wrap="square" lIns="91425" tIns="45700" rIns="91425" bIns="45700" anchor="t" anchorCtr="0">
            <a:normAutofit/>
          </a:bodyPr>
          <a:lstStyle>
            <a:lvl1pPr lvl="0" algn="r">
              <a:spcBef>
                <a:spcPts val="1000"/>
              </a:spcBef>
              <a:spcAft>
                <a:spcPts val="0"/>
              </a:spcAft>
              <a:buSzPts val="1440"/>
              <a:buNone/>
              <a:defRPr>
                <a:solidFill>
                  <a:srgbClr val="7F7F7F"/>
                </a:solidFill>
              </a:defRPr>
            </a:lvl1pPr>
            <a:lvl2pPr lvl="1" algn="ctr">
              <a:spcBef>
                <a:spcPts val="1000"/>
              </a:spcBef>
              <a:spcAft>
                <a:spcPts val="0"/>
              </a:spcAft>
              <a:buSzPts val="1280"/>
              <a:buNone/>
              <a:defRPr>
                <a:solidFill>
                  <a:srgbClr val="888888"/>
                </a:solidFill>
              </a:defRPr>
            </a:lvl2pPr>
            <a:lvl3pPr lvl="2" algn="ctr">
              <a:spcBef>
                <a:spcPts val="1000"/>
              </a:spcBef>
              <a:spcAft>
                <a:spcPts val="0"/>
              </a:spcAft>
              <a:buSzPts val="1120"/>
              <a:buNone/>
              <a:defRPr>
                <a:solidFill>
                  <a:srgbClr val="888888"/>
                </a:solidFill>
              </a:defRPr>
            </a:lvl3pPr>
            <a:lvl4pPr lvl="3" algn="ctr">
              <a:spcBef>
                <a:spcPts val="1000"/>
              </a:spcBef>
              <a:spcAft>
                <a:spcPts val="0"/>
              </a:spcAft>
              <a:buSzPts val="960"/>
              <a:buNone/>
              <a:defRPr>
                <a:solidFill>
                  <a:srgbClr val="888888"/>
                </a:solidFill>
              </a:defRPr>
            </a:lvl4pPr>
            <a:lvl5pPr lvl="4" algn="ctr">
              <a:spcBef>
                <a:spcPts val="1000"/>
              </a:spcBef>
              <a:spcAft>
                <a:spcPts val="0"/>
              </a:spcAft>
              <a:buSzPts val="960"/>
              <a:buNone/>
              <a:defRPr>
                <a:solidFill>
                  <a:srgbClr val="888888"/>
                </a:solidFill>
              </a:defRPr>
            </a:lvl5pPr>
            <a:lvl6pPr lvl="5" algn="ctr">
              <a:spcBef>
                <a:spcPts val="1000"/>
              </a:spcBef>
              <a:spcAft>
                <a:spcPts val="0"/>
              </a:spcAft>
              <a:buSzPts val="960"/>
              <a:buNone/>
              <a:defRPr>
                <a:solidFill>
                  <a:srgbClr val="888888"/>
                </a:solidFill>
              </a:defRPr>
            </a:lvl6pPr>
            <a:lvl7pPr lvl="6" algn="ctr">
              <a:spcBef>
                <a:spcPts val="1000"/>
              </a:spcBef>
              <a:spcAft>
                <a:spcPts val="0"/>
              </a:spcAft>
              <a:buSzPts val="960"/>
              <a:buNone/>
              <a:defRPr>
                <a:solidFill>
                  <a:srgbClr val="888888"/>
                </a:solidFill>
              </a:defRPr>
            </a:lvl7pPr>
            <a:lvl8pPr lvl="7" algn="ctr">
              <a:spcBef>
                <a:spcPts val="1000"/>
              </a:spcBef>
              <a:spcAft>
                <a:spcPts val="0"/>
              </a:spcAft>
              <a:buSzPts val="960"/>
              <a:buNone/>
              <a:defRPr>
                <a:solidFill>
                  <a:srgbClr val="888888"/>
                </a:solidFill>
              </a:defRPr>
            </a:lvl8pPr>
            <a:lvl9pPr lvl="8" algn="ctr">
              <a:spcBef>
                <a:spcPts val="1000"/>
              </a:spcBef>
              <a:spcAft>
                <a:spcPts val="0"/>
              </a:spcAft>
              <a:buSzPts val="960"/>
              <a:buNone/>
              <a:defRPr>
                <a:solidFill>
                  <a:srgbClr val="888888"/>
                </a:solidFill>
              </a:defRPr>
            </a:lvl9pPr>
          </a:lstStyle>
          <a:p>
            <a:endParaRPr/>
          </a:p>
        </p:txBody>
      </p:sp>
      <p:sp>
        <p:nvSpPr>
          <p:cNvPr id="36" name="Google Shape;36;p10"/>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10"/>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0"/>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677335" y="609600"/>
            <a:ext cx="8596668" cy="3403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9"/>
          <p:cNvSpPr txBox="1">
            <a:spLocks noGrp="1"/>
          </p:cNvSpPr>
          <p:nvPr>
            <p:ph type="body" idx="1"/>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93" name="Google Shape;93;p19"/>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96"/>
        <p:cNvGrpSpPr/>
        <p:nvPr/>
      </p:nvGrpSpPr>
      <p:grpSpPr>
        <a:xfrm>
          <a:off x="0" y="0"/>
          <a:ext cx="0" cy="0"/>
          <a:chOff x="0" y="0"/>
          <a:chExt cx="0" cy="0"/>
        </a:xfrm>
      </p:grpSpPr>
      <p:sp>
        <p:nvSpPr>
          <p:cNvPr id="97" name="Google Shape;97;p20"/>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20"/>
          <p:cNvSpPr txBox="1">
            <a:spLocks noGrp="1"/>
          </p:cNvSpPr>
          <p:nvPr>
            <p:ph type="body" idx="1"/>
          </p:nvPr>
        </p:nvSpPr>
        <p:spPr>
          <a:xfrm>
            <a:off x="1366139" y="3632200"/>
            <a:ext cx="7224524" cy="381000"/>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280"/>
              <a:buFont typeface="Trebuchet MS"/>
              <a:buNone/>
              <a:defRPr sz="1600">
                <a:solidFill>
                  <a:srgbClr val="7F7F7F"/>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99" name="Google Shape;99;p20"/>
          <p:cNvSpPr txBox="1">
            <a:spLocks noGrp="1"/>
          </p:cNvSpPr>
          <p:nvPr>
            <p:ph type="body" idx="2"/>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00" name="Google Shape;100;p20"/>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20"/>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20"/>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3" name="Google Shape;103;p20"/>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rgbClr val="BFE471"/>
                </a:solidFill>
                <a:latin typeface="Arial"/>
                <a:ea typeface="Arial"/>
                <a:cs typeface="Arial"/>
                <a:sym typeface="Arial"/>
              </a:rPr>
              <a:t>“</a:t>
            </a:r>
            <a:endParaRPr/>
          </a:p>
        </p:txBody>
      </p:sp>
      <p:sp>
        <p:nvSpPr>
          <p:cNvPr id="104" name="Google Shape;104;p20"/>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rgbClr val="BFE471"/>
                </a:solidFill>
                <a:latin typeface="Arial"/>
                <a:ea typeface="Arial"/>
                <a:cs typeface="Arial"/>
                <a:sym typeface="Arial"/>
              </a:rPr>
              <a:t>”</a:t>
            </a:r>
            <a:endParaRPr sz="1800">
              <a:solidFill>
                <a:srgbClr val="BFE47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5"/>
        <p:cNvGrpSpPr/>
        <p:nvPr/>
      </p:nvGrpSpPr>
      <p:grpSpPr>
        <a:xfrm>
          <a:off x="0" y="0"/>
          <a:ext cx="0" cy="0"/>
          <a:chOff x="0" y="0"/>
          <a:chExt cx="0" cy="0"/>
        </a:xfrm>
      </p:grpSpPr>
      <p:sp>
        <p:nvSpPr>
          <p:cNvPr id="106" name="Google Shape;106;p21"/>
          <p:cNvSpPr txBox="1">
            <a:spLocks noGrp="1"/>
          </p:cNvSpPr>
          <p:nvPr>
            <p:ph type="title"/>
          </p:nvPr>
        </p:nvSpPr>
        <p:spPr>
          <a:xfrm>
            <a:off x="677335" y="1931988"/>
            <a:ext cx="8596668" cy="259546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21"/>
          <p:cNvSpPr txBox="1">
            <a:spLocks noGrp="1"/>
          </p:cNvSpPr>
          <p:nvPr>
            <p:ph type="body" idx="1"/>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08" name="Google Shape;108;p2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2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2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11"/>
        <p:cNvGrpSpPr/>
        <p:nvPr/>
      </p:nvGrpSpPr>
      <p:grpSpPr>
        <a:xfrm>
          <a:off x="0" y="0"/>
          <a:ext cx="0" cy="0"/>
          <a:chOff x="0" y="0"/>
          <a:chExt cx="0" cy="0"/>
        </a:xfrm>
      </p:grpSpPr>
      <p:sp>
        <p:nvSpPr>
          <p:cNvPr id="112" name="Google Shape;112;p22"/>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2"/>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Trebuchet MS"/>
              <a:buNone/>
              <a:defRPr sz="2400">
                <a:solidFill>
                  <a:srgbClr val="3F3F3F"/>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14" name="Google Shape;114;p22"/>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15" name="Google Shape;115;p22"/>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2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2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8" name="Google Shape;118;p22"/>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rgbClr val="BFE471"/>
                </a:solidFill>
                <a:latin typeface="Arial"/>
                <a:ea typeface="Arial"/>
                <a:cs typeface="Arial"/>
                <a:sym typeface="Arial"/>
              </a:rPr>
              <a:t>“</a:t>
            </a:r>
            <a:endParaRPr/>
          </a:p>
        </p:txBody>
      </p:sp>
      <p:sp>
        <p:nvSpPr>
          <p:cNvPr id="119" name="Google Shape;119;p22"/>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rgbClr val="BFE471"/>
                </a:solidFill>
                <a:latin typeface="Arial"/>
                <a:ea typeface="Arial"/>
                <a:cs typeface="Arial"/>
                <a:sym typeface="Aria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20"/>
        <p:cNvGrpSpPr/>
        <p:nvPr/>
      </p:nvGrpSpPr>
      <p:grpSpPr>
        <a:xfrm>
          <a:off x="0" y="0"/>
          <a:ext cx="0" cy="0"/>
          <a:chOff x="0" y="0"/>
          <a:chExt cx="0" cy="0"/>
        </a:xfrm>
      </p:grpSpPr>
      <p:sp>
        <p:nvSpPr>
          <p:cNvPr id="121" name="Google Shape;121;p23"/>
          <p:cNvSpPr txBox="1">
            <a:spLocks noGrp="1"/>
          </p:cNvSpPr>
          <p:nvPr>
            <p:ph type="title"/>
          </p:nvPr>
        </p:nvSpPr>
        <p:spPr>
          <a:xfrm>
            <a:off x="685799" y="609600"/>
            <a:ext cx="8588203"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3"/>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Trebuchet MS"/>
              <a:buNone/>
              <a:defRPr sz="2400">
                <a:solidFill>
                  <a:schemeClr val="accent1"/>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23" name="Google Shape;123;p23"/>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24" name="Google Shape;124;p2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2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2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7"/>
        <p:cNvGrpSpPr/>
        <p:nvPr/>
      </p:nvGrpSpPr>
      <p:grpSpPr>
        <a:xfrm>
          <a:off x="0" y="0"/>
          <a:ext cx="0" cy="0"/>
          <a:chOff x="0" y="0"/>
          <a:chExt cx="0" cy="0"/>
        </a:xfrm>
      </p:grpSpPr>
      <p:sp>
        <p:nvSpPr>
          <p:cNvPr id="128" name="Google Shape;128;p24"/>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24"/>
          <p:cNvSpPr txBox="1">
            <a:spLocks noGrp="1"/>
          </p:cNvSpPr>
          <p:nvPr>
            <p:ph type="body" idx="1"/>
          </p:nvPr>
        </p:nvSpPr>
        <p:spPr>
          <a:xfrm rot="5400000">
            <a:off x="3035282" y="-197358"/>
            <a:ext cx="3880773" cy="8596668"/>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30" name="Google Shape;130;p2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3"/>
        <p:cNvGrpSpPr/>
        <p:nvPr/>
      </p:nvGrpSpPr>
      <p:grpSpPr>
        <a:xfrm>
          <a:off x="0" y="0"/>
          <a:ext cx="0" cy="0"/>
          <a:chOff x="0" y="0"/>
          <a:chExt cx="0" cy="0"/>
        </a:xfrm>
      </p:grpSpPr>
      <p:sp>
        <p:nvSpPr>
          <p:cNvPr id="134" name="Google Shape;134;p25"/>
          <p:cNvSpPr txBox="1">
            <a:spLocks noGrp="1"/>
          </p:cNvSpPr>
          <p:nvPr>
            <p:ph type="title"/>
          </p:nvPr>
        </p:nvSpPr>
        <p:spPr>
          <a:xfrm rot="5400000">
            <a:off x="5994319" y="2582953"/>
            <a:ext cx="5251451" cy="1304743"/>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25"/>
          <p:cNvSpPr txBox="1">
            <a:spLocks noGrp="1"/>
          </p:cNvSpPr>
          <p:nvPr>
            <p:ph type="body" idx="1"/>
          </p:nvPr>
        </p:nvSpPr>
        <p:spPr>
          <a:xfrm rot="5400000">
            <a:off x="1581685" y="-294750"/>
            <a:ext cx="5251450" cy="7060150"/>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36" name="Google Shape;136;p25"/>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2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9"/>
        <p:cNvGrpSpPr/>
        <p:nvPr/>
      </p:nvGrpSpPr>
      <p:grpSpPr>
        <a:xfrm>
          <a:off x="0" y="0"/>
          <a:ext cx="0" cy="0"/>
          <a:chOff x="0" y="0"/>
          <a:chExt cx="0" cy="0"/>
        </a:xfrm>
      </p:grpSpPr>
      <p:sp>
        <p:nvSpPr>
          <p:cNvPr id="40" name="Google Shape;40;p11"/>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600"/>
              <a:buFont typeface="Trebuchet MS"/>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11"/>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42" name="Google Shape;42;p1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5"/>
        <p:cNvGrpSpPr/>
        <p:nvPr/>
      </p:nvGrpSpPr>
      <p:grpSpPr>
        <a:xfrm>
          <a:off x="0" y="0"/>
          <a:ext cx="0" cy="0"/>
          <a:chOff x="0" y="0"/>
          <a:chExt cx="0" cy="0"/>
        </a:xfrm>
      </p:grpSpPr>
      <p:sp>
        <p:nvSpPr>
          <p:cNvPr id="46" name="Google Shape;46;p12"/>
          <p:cNvSpPr txBox="1">
            <a:spLocks noGrp="1"/>
          </p:cNvSpPr>
          <p:nvPr>
            <p:ph type="title"/>
          </p:nvPr>
        </p:nvSpPr>
        <p:spPr>
          <a:xfrm>
            <a:off x="677335" y="2700867"/>
            <a:ext cx="8596668" cy="182658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4000"/>
              <a:buFont typeface="Trebuchet MS"/>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2"/>
          <p:cNvSpPr txBox="1">
            <a:spLocks noGrp="1"/>
          </p:cNvSpPr>
          <p:nvPr>
            <p:ph type="body" idx="1"/>
          </p:nvPr>
        </p:nvSpPr>
        <p:spPr>
          <a:xfrm>
            <a:off x="677335" y="4527448"/>
            <a:ext cx="8596668"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600"/>
              <a:buNone/>
              <a:defRPr sz="20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48" name="Google Shape;48;p12"/>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1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1"/>
        <p:cNvGrpSpPr/>
        <p:nvPr/>
      </p:nvGrpSpPr>
      <p:grpSpPr>
        <a:xfrm>
          <a:off x="0" y="0"/>
          <a:ext cx="0" cy="0"/>
          <a:chOff x="0" y="0"/>
          <a:chExt cx="0" cy="0"/>
        </a:xfrm>
      </p:grpSpPr>
      <p:sp>
        <p:nvSpPr>
          <p:cNvPr id="52" name="Google Shape;52;p13"/>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3"/>
          <p:cNvSpPr txBox="1">
            <a:spLocks noGrp="1"/>
          </p:cNvSpPr>
          <p:nvPr>
            <p:ph type="body" idx="1"/>
          </p:nvPr>
        </p:nvSpPr>
        <p:spPr>
          <a:xfrm>
            <a:off x="677334" y="2160589"/>
            <a:ext cx="4184035" cy="3880772"/>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54" name="Google Shape;54;p13"/>
          <p:cNvSpPr txBox="1">
            <a:spLocks noGrp="1"/>
          </p:cNvSpPr>
          <p:nvPr>
            <p:ph type="body" idx="2"/>
          </p:nvPr>
        </p:nvSpPr>
        <p:spPr>
          <a:xfrm>
            <a:off x="5089970" y="2160589"/>
            <a:ext cx="4184034" cy="388077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55" name="Google Shape;55;p1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600"/>
              <a:buFont typeface="Trebuchet M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4"/>
          <p:cNvSpPr txBox="1">
            <a:spLocks noGrp="1"/>
          </p:cNvSpPr>
          <p:nvPr>
            <p:ph type="body" idx="1"/>
          </p:nvPr>
        </p:nvSpPr>
        <p:spPr>
          <a:xfrm>
            <a:off x="675745" y="2160983"/>
            <a:ext cx="4185623"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61" name="Google Shape;61;p14"/>
          <p:cNvSpPr txBox="1">
            <a:spLocks noGrp="1"/>
          </p:cNvSpPr>
          <p:nvPr>
            <p:ph type="body" idx="2"/>
          </p:nvPr>
        </p:nvSpPr>
        <p:spPr>
          <a:xfrm>
            <a:off x="675745" y="2737245"/>
            <a:ext cx="4185623" cy="330411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62" name="Google Shape;62;p14"/>
          <p:cNvSpPr txBox="1">
            <a:spLocks noGrp="1"/>
          </p:cNvSpPr>
          <p:nvPr>
            <p:ph type="body" idx="3"/>
          </p:nvPr>
        </p:nvSpPr>
        <p:spPr>
          <a:xfrm>
            <a:off x="5088383" y="2160983"/>
            <a:ext cx="4185618"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63" name="Google Shape;63;p14"/>
          <p:cNvSpPr txBox="1">
            <a:spLocks noGrp="1"/>
          </p:cNvSpPr>
          <p:nvPr>
            <p:ph type="body" idx="4"/>
          </p:nvPr>
        </p:nvSpPr>
        <p:spPr>
          <a:xfrm>
            <a:off x="5088384" y="2737245"/>
            <a:ext cx="4185617" cy="330411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64" name="Google Shape;64;p1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5"/>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2"/>
        <p:cNvGrpSpPr/>
        <p:nvPr/>
      </p:nvGrpSpPr>
      <p:grpSpPr>
        <a:xfrm>
          <a:off x="0" y="0"/>
          <a:ext cx="0" cy="0"/>
          <a:chOff x="0" y="0"/>
          <a:chExt cx="0" cy="0"/>
        </a:xfrm>
      </p:grpSpPr>
      <p:sp>
        <p:nvSpPr>
          <p:cNvPr id="73" name="Google Shape;73;p16"/>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6"/>
        <p:cNvGrpSpPr/>
        <p:nvPr/>
      </p:nvGrpSpPr>
      <p:grpSpPr>
        <a:xfrm>
          <a:off x="0" y="0"/>
          <a:ext cx="0" cy="0"/>
          <a:chOff x="0" y="0"/>
          <a:chExt cx="0" cy="0"/>
        </a:xfrm>
      </p:grpSpPr>
      <p:sp>
        <p:nvSpPr>
          <p:cNvPr id="77" name="Google Shape;77;p17"/>
          <p:cNvSpPr txBox="1">
            <a:spLocks noGrp="1"/>
          </p:cNvSpPr>
          <p:nvPr>
            <p:ph type="title"/>
          </p:nvPr>
        </p:nvSpPr>
        <p:spPr>
          <a:xfrm>
            <a:off x="677334" y="1498604"/>
            <a:ext cx="3854528" cy="12784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000"/>
              <a:buFont typeface="Trebuchet MS"/>
              <a:buNone/>
              <a:defRPr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7"/>
          <p:cNvSpPr txBox="1">
            <a:spLocks noGrp="1"/>
          </p:cNvSpPr>
          <p:nvPr>
            <p:ph type="body" idx="1"/>
          </p:nvPr>
        </p:nvSpPr>
        <p:spPr>
          <a:xfrm>
            <a:off x="4760461" y="514924"/>
            <a:ext cx="4513541" cy="552643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79" name="Google Shape;79;p17"/>
          <p:cNvSpPr txBox="1">
            <a:spLocks noGrp="1"/>
          </p:cNvSpPr>
          <p:nvPr>
            <p:ph type="body" idx="2"/>
          </p:nvPr>
        </p:nvSpPr>
        <p:spPr>
          <a:xfrm>
            <a:off x="677334" y="2777069"/>
            <a:ext cx="3854528" cy="2584449"/>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1120"/>
              <a:buNone/>
              <a:defRPr sz="1400"/>
            </a:lvl2pPr>
            <a:lvl3pPr marL="1371600" lvl="2" indent="-228600" algn="l">
              <a:spcBef>
                <a:spcPts val="1000"/>
              </a:spcBef>
              <a:spcAft>
                <a:spcPts val="0"/>
              </a:spcAft>
              <a:buSzPts val="960"/>
              <a:buNone/>
              <a:defRPr sz="1200"/>
            </a:lvl3pPr>
            <a:lvl4pPr marL="1828800" lvl="3" indent="-228600" algn="l">
              <a:spcBef>
                <a:spcPts val="1000"/>
              </a:spcBef>
              <a:spcAft>
                <a:spcPts val="0"/>
              </a:spcAft>
              <a:buSzPts val="800"/>
              <a:buNone/>
              <a:defRPr sz="1000"/>
            </a:lvl4pPr>
            <a:lvl5pPr marL="2286000" lvl="4" indent="-228600" algn="l">
              <a:spcBef>
                <a:spcPts val="1000"/>
              </a:spcBef>
              <a:spcAft>
                <a:spcPts val="0"/>
              </a:spcAft>
              <a:buSzPts val="800"/>
              <a:buNone/>
              <a:defRPr sz="1000"/>
            </a:lvl5pPr>
            <a:lvl6pPr marL="2743200" lvl="5" indent="-228600" algn="l">
              <a:spcBef>
                <a:spcPts val="1000"/>
              </a:spcBef>
              <a:spcAft>
                <a:spcPts val="0"/>
              </a:spcAft>
              <a:buSzPts val="800"/>
              <a:buNone/>
              <a:defRPr sz="1000"/>
            </a:lvl6pPr>
            <a:lvl7pPr marL="3200400" lvl="6" indent="-228600" algn="l">
              <a:spcBef>
                <a:spcPts val="1000"/>
              </a:spcBef>
              <a:spcAft>
                <a:spcPts val="0"/>
              </a:spcAft>
              <a:buSzPts val="800"/>
              <a:buNone/>
              <a:defRPr sz="1000"/>
            </a:lvl7pPr>
            <a:lvl8pPr marL="3657600" lvl="7" indent="-228600" algn="l">
              <a:spcBef>
                <a:spcPts val="1000"/>
              </a:spcBef>
              <a:spcAft>
                <a:spcPts val="0"/>
              </a:spcAft>
              <a:buSzPts val="800"/>
              <a:buNone/>
              <a:defRPr sz="1000"/>
            </a:lvl8pPr>
            <a:lvl9pPr marL="4114800" lvl="8" indent="-228600" algn="l">
              <a:spcBef>
                <a:spcPts val="1000"/>
              </a:spcBef>
              <a:spcAft>
                <a:spcPts val="0"/>
              </a:spcAft>
              <a:buSzPts val="800"/>
              <a:buNone/>
              <a:defRPr sz="1000"/>
            </a:lvl9pPr>
          </a:lstStyle>
          <a:p>
            <a:endParaRPr/>
          </a:p>
        </p:txBody>
      </p:sp>
      <p:sp>
        <p:nvSpPr>
          <p:cNvPr id="80" name="Google Shape;80;p1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3"/>
        <p:cNvGrpSpPr/>
        <p:nvPr/>
      </p:nvGrpSpPr>
      <p:grpSpPr>
        <a:xfrm>
          <a:off x="0" y="0"/>
          <a:ext cx="0" cy="0"/>
          <a:chOff x="0" y="0"/>
          <a:chExt cx="0" cy="0"/>
        </a:xfrm>
      </p:grpSpPr>
      <p:sp>
        <p:nvSpPr>
          <p:cNvPr id="84" name="Google Shape;84;p18"/>
          <p:cNvSpPr txBox="1">
            <a:spLocks noGrp="1"/>
          </p:cNvSpPr>
          <p:nvPr>
            <p:ph type="title"/>
          </p:nvPr>
        </p:nvSpPr>
        <p:spPr>
          <a:xfrm>
            <a:off x="677334" y="4800600"/>
            <a:ext cx="8596667"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400"/>
              <a:buFont typeface="Trebuchet MS"/>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8"/>
          <p:cNvSpPr>
            <a:spLocks noGrp="1"/>
          </p:cNvSpPr>
          <p:nvPr>
            <p:ph type="pic" idx="2"/>
          </p:nvPr>
        </p:nvSpPr>
        <p:spPr>
          <a:xfrm>
            <a:off x="677334" y="609600"/>
            <a:ext cx="8596668" cy="3845718"/>
          </a:xfrm>
          <a:prstGeom prst="rect">
            <a:avLst/>
          </a:prstGeom>
          <a:noFill/>
          <a:ln>
            <a:noFill/>
          </a:ln>
        </p:spPr>
        <p:txBody>
          <a:bodyPr spcFirstLastPara="1" wrap="square" lIns="91425" tIns="45700" rIns="91425" bIns="45700" anchor="t" anchorCtr="0">
            <a:normAutofit/>
          </a:bodyPr>
          <a:lstStyle>
            <a:lvl1pPr marR="0" lvl="0" algn="ctr"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1pPr>
            <a:lvl2pPr marR="0" lvl="1"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2pPr>
            <a:lvl3pPr marR="0" lvl="2"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3pPr>
            <a:lvl4pPr marR="0" lvl="3"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4pPr>
            <a:lvl5pPr marR="0" lvl="4"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5pPr>
            <a:lvl6pPr marR="0" lvl="5"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6pPr>
            <a:lvl7pPr marR="0" lvl="6"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7pPr>
            <a:lvl8pPr marR="0" lvl="7"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8pPr>
            <a:lvl9pPr marR="0" lvl="8"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9pPr>
          </a:lstStyle>
          <a:p>
            <a:endParaRPr/>
          </a:p>
        </p:txBody>
      </p:sp>
      <p:sp>
        <p:nvSpPr>
          <p:cNvPr id="86" name="Google Shape;86;p18"/>
          <p:cNvSpPr txBox="1">
            <a:spLocks noGrp="1"/>
          </p:cNvSpPr>
          <p:nvPr>
            <p:ph type="body" idx="1"/>
          </p:nvPr>
        </p:nvSpPr>
        <p:spPr>
          <a:xfrm>
            <a:off x="677334" y="5367338"/>
            <a:ext cx="8596667" cy="67402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960"/>
              <a:buNone/>
              <a:defRPr sz="12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87" name="Google Shape;87;p18"/>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grpSp>
        <p:nvGrpSpPr>
          <p:cNvPr id="6" name="Google Shape;6;p9"/>
          <p:cNvGrpSpPr/>
          <p:nvPr/>
        </p:nvGrpSpPr>
        <p:grpSpPr>
          <a:xfrm>
            <a:off x="0" y="-8467"/>
            <a:ext cx="12192000" cy="6866467"/>
            <a:chOff x="0" y="-8467"/>
            <a:chExt cx="12192000" cy="6866467"/>
          </a:xfrm>
        </p:grpSpPr>
        <p:cxnSp>
          <p:nvCxnSpPr>
            <p:cNvPr id="7" name="Google Shape;7;p9"/>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8" name="Google Shape;8;p9"/>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9" name="Google Shape;9;p9"/>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10" name="Google Shape;10;p9"/>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1" name="Google Shape;11;p9"/>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9"/>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13" name="Google Shape;13;p9"/>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14" name="Google Shape;14;p9"/>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15" name="Google Shape;15;p9"/>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9"/>
            <p:cNvSpPr/>
            <p:nvPr/>
          </p:nvSpPr>
          <p:spPr>
            <a:xfrm>
              <a:off x="0" y="4013200"/>
              <a:ext cx="448733" cy="2844800"/>
            </a:xfrm>
            <a:prstGeom prst="triangle">
              <a:avLst>
                <a:gd name="adj" fmla="val 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9"/>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chemeClr val="accent1"/>
              </a:buClr>
              <a:buSzPts val="3600"/>
              <a:buFont typeface="Trebuchet MS"/>
              <a:buNone/>
              <a:defRPr sz="3600" b="0" i="0" u="none" strike="noStrike" cap="none">
                <a:solidFill>
                  <a:schemeClr val="accen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8" name="Google Shape;18;p9"/>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marR="0" lvl="0" indent="-320040" algn="l" rtl="0">
              <a:spcBef>
                <a:spcPts val="1000"/>
              </a:spcBef>
              <a:spcAft>
                <a:spcPts val="0"/>
              </a:spcAft>
              <a:buClr>
                <a:schemeClr val="accent1"/>
              </a:buClr>
              <a:buSzPts val="1440"/>
              <a:buFont typeface="Noto Sans Symbols"/>
              <a:buChar char="►"/>
              <a:defRPr sz="1800" b="0" i="0" u="none" strike="noStrike" cap="none">
                <a:solidFill>
                  <a:srgbClr val="3F3F3F"/>
                </a:solidFill>
                <a:latin typeface="Trebuchet MS"/>
                <a:ea typeface="Trebuchet MS"/>
                <a:cs typeface="Trebuchet MS"/>
                <a:sym typeface="Trebuchet MS"/>
              </a:defRPr>
            </a:lvl1pPr>
            <a:lvl2pPr marL="914400" marR="0" lvl="1" indent="-309880" algn="l" rtl="0">
              <a:spcBef>
                <a:spcPts val="1000"/>
              </a:spcBef>
              <a:spcAft>
                <a:spcPts val="0"/>
              </a:spcAft>
              <a:buClr>
                <a:schemeClr val="accent1"/>
              </a:buClr>
              <a:buSzPts val="1280"/>
              <a:buFont typeface="Noto Sans Symbols"/>
              <a:buChar char="►"/>
              <a:defRPr sz="1600" b="0" i="0" u="none" strike="noStrike" cap="none">
                <a:solidFill>
                  <a:srgbClr val="3F3F3F"/>
                </a:solidFill>
                <a:latin typeface="Trebuchet MS"/>
                <a:ea typeface="Trebuchet MS"/>
                <a:cs typeface="Trebuchet MS"/>
                <a:sym typeface="Trebuchet MS"/>
              </a:defRPr>
            </a:lvl2pPr>
            <a:lvl3pPr marL="1371600" marR="0" lvl="2" indent="-299719" algn="l" rtl="0">
              <a:spcBef>
                <a:spcPts val="1000"/>
              </a:spcBef>
              <a:spcAft>
                <a:spcPts val="0"/>
              </a:spcAft>
              <a:buClr>
                <a:schemeClr val="accent1"/>
              </a:buClr>
              <a:buSzPts val="1120"/>
              <a:buFont typeface="Noto Sans Symbols"/>
              <a:buChar char="►"/>
              <a:defRPr sz="1400" b="0" i="0" u="none" strike="noStrike" cap="none">
                <a:solidFill>
                  <a:srgbClr val="3F3F3F"/>
                </a:solidFill>
                <a:latin typeface="Trebuchet MS"/>
                <a:ea typeface="Trebuchet MS"/>
                <a:cs typeface="Trebuchet MS"/>
                <a:sym typeface="Trebuchet MS"/>
              </a:defRPr>
            </a:lvl3pPr>
            <a:lvl4pPr marL="1828800" marR="0" lvl="3"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4pPr>
            <a:lvl5pPr marL="2286000" marR="0" lvl="4"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9pPr>
          </a:lstStyle>
          <a:p>
            <a:endParaRPr/>
          </a:p>
        </p:txBody>
      </p:sp>
      <p:sp>
        <p:nvSpPr>
          <p:cNvPr id="19" name="Google Shape;19;p9"/>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0" name="Google Shape;20;p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1" name="Google Shape;21;p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chemeClr val="accent1"/>
                </a:solidFill>
                <a:latin typeface="Trebuchet MS"/>
                <a:ea typeface="Trebuchet MS"/>
                <a:cs typeface="Trebuchet MS"/>
                <a:sym typeface="Trebuchet MS"/>
              </a:defRPr>
            </a:lvl1pPr>
            <a:lvl2pPr marL="0" marR="0" lvl="1" indent="0" algn="r" rtl="0">
              <a:spcBef>
                <a:spcPts val="0"/>
              </a:spcBef>
              <a:buNone/>
              <a:defRPr sz="900" b="0" i="0" u="none" strike="noStrike" cap="none">
                <a:solidFill>
                  <a:schemeClr val="accent1"/>
                </a:solidFill>
                <a:latin typeface="Trebuchet MS"/>
                <a:ea typeface="Trebuchet MS"/>
                <a:cs typeface="Trebuchet MS"/>
                <a:sym typeface="Trebuchet MS"/>
              </a:defRPr>
            </a:lvl2pPr>
            <a:lvl3pPr marL="0" marR="0" lvl="2" indent="0" algn="r" rtl="0">
              <a:spcBef>
                <a:spcPts val="0"/>
              </a:spcBef>
              <a:buNone/>
              <a:defRPr sz="900" b="0" i="0" u="none" strike="noStrike" cap="none">
                <a:solidFill>
                  <a:schemeClr val="accent1"/>
                </a:solidFill>
                <a:latin typeface="Trebuchet MS"/>
                <a:ea typeface="Trebuchet MS"/>
                <a:cs typeface="Trebuchet MS"/>
                <a:sym typeface="Trebuchet MS"/>
              </a:defRPr>
            </a:lvl3pPr>
            <a:lvl4pPr marL="0" marR="0" lvl="3" indent="0" algn="r" rtl="0">
              <a:spcBef>
                <a:spcPts val="0"/>
              </a:spcBef>
              <a:buNone/>
              <a:defRPr sz="900" b="0" i="0" u="none" strike="noStrike" cap="none">
                <a:solidFill>
                  <a:schemeClr val="accent1"/>
                </a:solidFill>
                <a:latin typeface="Trebuchet MS"/>
                <a:ea typeface="Trebuchet MS"/>
                <a:cs typeface="Trebuchet MS"/>
                <a:sym typeface="Trebuchet MS"/>
              </a:defRPr>
            </a:lvl4pPr>
            <a:lvl5pPr marL="0" marR="0" lvl="4" indent="0" algn="r" rtl="0">
              <a:spcBef>
                <a:spcPts val="0"/>
              </a:spcBef>
              <a:buNone/>
              <a:defRPr sz="900" b="0" i="0" u="none" strike="noStrike" cap="none">
                <a:solidFill>
                  <a:schemeClr val="accent1"/>
                </a:solidFill>
                <a:latin typeface="Trebuchet MS"/>
                <a:ea typeface="Trebuchet MS"/>
                <a:cs typeface="Trebuchet MS"/>
                <a:sym typeface="Trebuchet MS"/>
              </a:defRPr>
            </a:lvl5pPr>
            <a:lvl6pPr marL="0" marR="0" lvl="5" indent="0" algn="r" rtl="0">
              <a:spcBef>
                <a:spcPts val="0"/>
              </a:spcBef>
              <a:buNone/>
              <a:defRPr sz="900" b="0" i="0" u="none" strike="noStrike" cap="none">
                <a:solidFill>
                  <a:schemeClr val="accent1"/>
                </a:solidFill>
                <a:latin typeface="Trebuchet MS"/>
                <a:ea typeface="Trebuchet MS"/>
                <a:cs typeface="Trebuchet MS"/>
                <a:sym typeface="Trebuchet MS"/>
              </a:defRPr>
            </a:lvl6pPr>
            <a:lvl7pPr marL="0" marR="0" lvl="6" indent="0" algn="r" rtl="0">
              <a:spcBef>
                <a:spcPts val="0"/>
              </a:spcBef>
              <a:buNone/>
              <a:defRPr sz="900" b="0" i="0" u="none" strike="noStrike" cap="none">
                <a:solidFill>
                  <a:schemeClr val="accent1"/>
                </a:solidFill>
                <a:latin typeface="Trebuchet MS"/>
                <a:ea typeface="Trebuchet MS"/>
                <a:cs typeface="Trebuchet MS"/>
                <a:sym typeface="Trebuchet MS"/>
              </a:defRPr>
            </a:lvl7pPr>
            <a:lvl8pPr marL="0" marR="0" lvl="7" indent="0" algn="r" rtl="0">
              <a:spcBef>
                <a:spcPts val="0"/>
              </a:spcBef>
              <a:buNone/>
              <a:defRPr sz="900" b="0" i="0" u="none" strike="noStrike" cap="none">
                <a:solidFill>
                  <a:schemeClr val="accent1"/>
                </a:solidFill>
                <a:latin typeface="Trebuchet MS"/>
                <a:ea typeface="Trebuchet MS"/>
                <a:cs typeface="Trebuchet MS"/>
                <a:sym typeface="Trebuchet MS"/>
              </a:defRPr>
            </a:lvl8pPr>
            <a:lvl9pPr marL="0" marR="0" lvl="8" indent="0" algn="r" rtl="0">
              <a:spcBef>
                <a:spcPts val="0"/>
              </a:spcBef>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gif"/><Relationship Id="rId4" Type="http://schemas.openxmlformats.org/officeDocument/2006/relationships/image" Target="../media/image10.jpeg"/><Relationship Id="rId9"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
          <p:cNvSpPr txBox="1">
            <a:spLocks noGrp="1"/>
          </p:cNvSpPr>
          <p:nvPr>
            <p:ph type="ctrTitle"/>
          </p:nvPr>
        </p:nvSpPr>
        <p:spPr>
          <a:xfrm>
            <a:off x="-552549" y="348125"/>
            <a:ext cx="11077800" cy="28767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accent1"/>
              </a:buClr>
              <a:buSzPts val="5400"/>
              <a:buFont typeface="Trebuchet MS"/>
              <a:buNone/>
            </a:pPr>
            <a:r>
              <a:rPr lang="en-US" sz="6500"/>
              <a:t>Smart Door</a:t>
            </a:r>
            <a:endParaRPr sz="6500"/>
          </a:p>
          <a:p>
            <a:pPr marL="0" lvl="0" indent="0" algn="ctr" rtl="0">
              <a:spcBef>
                <a:spcPts val="0"/>
              </a:spcBef>
              <a:spcAft>
                <a:spcPts val="0"/>
              </a:spcAft>
              <a:buClr>
                <a:schemeClr val="accent1"/>
              </a:buClr>
              <a:buSzPts val="5400"/>
              <a:buFont typeface="Trebuchet MS"/>
              <a:buNone/>
            </a:pPr>
            <a:r>
              <a:rPr lang="en-US" sz="6500"/>
              <a:t>Security System</a:t>
            </a:r>
            <a:br>
              <a:rPr lang="en-US" sz="8100"/>
            </a:br>
            <a:r>
              <a:rPr lang="en-US" sz="4888"/>
              <a:t>Group 15</a:t>
            </a:r>
            <a:endParaRPr sz="5888"/>
          </a:p>
        </p:txBody>
      </p:sp>
      <p:sp>
        <p:nvSpPr>
          <p:cNvPr id="144" name="Google Shape;144;p1"/>
          <p:cNvSpPr txBox="1">
            <a:spLocks noGrp="1"/>
          </p:cNvSpPr>
          <p:nvPr>
            <p:ph type="subTitle" idx="1"/>
          </p:nvPr>
        </p:nvSpPr>
        <p:spPr>
          <a:xfrm>
            <a:off x="2660605" y="4736033"/>
            <a:ext cx="4651500" cy="1540500"/>
          </a:xfrm>
          <a:prstGeom prst="rect">
            <a:avLst/>
          </a:prstGeom>
          <a:noFill/>
          <a:ln>
            <a:noFill/>
          </a:ln>
        </p:spPr>
        <p:txBody>
          <a:bodyPr spcFirstLastPara="1" wrap="square" lIns="91425" tIns="45700" rIns="91425" bIns="45700" anchor="ctr" anchorCtr="0">
            <a:normAutofit/>
          </a:bodyPr>
          <a:lstStyle/>
          <a:p>
            <a:pPr marL="0" marR="0" lvl="0" indent="0" algn="ctr" rtl="0">
              <a:lnSpc>
                <a:spcPct val="107000"/>
              </a:lnSpc>
              <a:spcBef>
                <a:spcPts val="0"/>
              </a:spcBef>
              <a:spcAft>
                <a:spcPts val="0"/>
              </a:spcAft>
              <a:buSzPts val="1600"/>
              <a:buNone/>
            </a:pPr>
            <a:r>
              <a:rPr lang="en-US" sz="2000">
                <a:solidFill>
                  <a:schemeClr val="dk1"/>
                </a:solidFill>
                <a:latin typeface="Arial"/>
                <a:ea typeface="Arial"/>
                <a:cs typeface="Arial"/>
                <a:sym typeface="Arial"/>
              </a:rPr>
              <a:t>Adam Stefanik, EE</a:t>
            </a:r>
            <a:endParaRPr sz="20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SzPts val="1600"/>
              <a:buNone/>
            </a:pPr>
            <a:r>
              <a:rPr lang="en-US" sz="2000">
                <a:solidFill>
                  <a:schemeClr val="dk1"/>
                </a:solidFill>
                <a:latin typeface="Arial"/>
                <a:ea typeface="Arial"/>
                <a:cs typeface="Arial"/>
                <a:sym typeface="Arial"/>
              </a:rPr>
              <a:t>Moisess Rodriguez, CpE</a:t>
            </a:r>
            <a:endParaRPr sz="20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SzPts val="1600"/>
              <a:buNone/>
            </a:pPr>
            <a:r>
              <a:rPr lang="en-US" sz="2000">
                <a:solidFill>
                  <a:schemeClr val="dk1"/>
                </a:solidFill>
                <a:latin typeface="Arial"/>
                <a:ea typeface="Arial"/>
                <a:cs typeface="Arial"/>
                <a:sym typeface="Arial"/>
              </a:rPr>
              <a:t>Reham Hammad, EE</a:t>
            </a:r>
            <a:endParaRPr sz="20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SzPts val="1600"/>
              <a:buNone/>
            </a:pPr>
            <a:r>
              <a:rPr lang="en-US" sz="2000">
                <a:solidFill>
                  <a:schemeClr val="dk1"/>
                </a:solidFill>
                <a:latin typeface="Arial"/>
                <a:ea typeface="Arial"/>
                <a:cs typeface="Arial"/>
                <a:sym typeface="Arial"/>
              </a:rPr>
              <a:t>Zachary Jackovich, CpE</a:t>
            </a:r>
            <a:endParaRPr sz="3200" b="1">
              <a:solidFill>
                <a:schemeClr val="dk1"/>
              </a:solidFill>
            </a:endParaRPr>
          </a:p>
        </p:txBody>
      </p:sp>
      <p:pic>
        <p:nvPicPr>
          <p:cNvPr id="145" name="Google Shape;145;p1"/>
          <p:cNvPicPr preferRelativeResize="0"/>
          <p:nvPr/>
        </p:nvPicPr>
        <p:blipFill>
          <a:blip r:embed="rId3">
            <a:alphaModFix/>
          </a:blip>
          <a:stretch>
            <a:fillRect/>
          </a:stretch>
        </p:blipFill>
        <p:spPr>
          <a:xfrm>
            <a:off x="3834977" y="2684875"/>
            <a:ext cx="2302725" cy="23027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4"/>
        <p:cNvGrpSpPr/>
        <p:nvPr/>
      </p:nvGrpSpPr>
      <p:grpSpPr>
        <a:xfrm>
          <a:off x="0" y="0"/>
          <a:ext cx="0" cy="0"/>
          <a:chOff x="0" y="0"/>
          <a:chExt cx="0" cy="0"/>
        </a:xfrm>
      </p:grpSpPr>
      <p:sp>
        <p:nvSpPr>
          <p:cNvPr id="235" name="Google Shape;235;p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36" name="Google Shape;236;p5"/>
          <p:cNvSpPr txBox="1">
            <a:spLocks noGrp="1"/>
          </p:cNvSpPr>
          <p:nvPr>
            <p:ph type="title"/>
          </p:nvPr>
        </p:nvSpPr>
        <p:spPr>
          <a:xfrm>
            <a:off x="768104" y="1304307"/>
            <a:ext cx="3777900" cy="8013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US"/>
              <a:t>PCB Schematic</a:t>
            </a:r>
            <a:endParaRPr/>
          </a:p>
        </p:txBody>
      </p:sp>
      <p:sp>
        <p:nvSpPr>
          <p:cNvPr id="237" name="Google Shape;237;p5"/>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5"/>
          <p:cNvSpPr/>
          <p:nvPr/>
        </p:nvSpPr>
        <p:spPr>
          <a:xfrm flipH="1">
            <a:off x="11743267" y="4013200"/>
            <a:ext cx="448733" cy="2844800"/>
          </a:xfrm>
          <a:prstGeom prst="triangle">
            <a:avLst>
              <a:gd name="adj" fmla="val 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5"/>
          <p:cNvSpPr txBox="1"/>
          <p:nvPr/>
        </p:nvSpPr>
        <p:spPr>
          <a:xfrm>
            <a:off x="4737066" y="6317218"/>
            <a:ext cx="194911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accent1"/>
                </a:solidFill>
                <a:latin typeface="Trebuchet MS"/>
                <a:ea typeface="Trebuchet MS"/>
                <a:cs typeface="Trebuchet MS"/>
                <a:sym typeface="Trebuchet MS"/>
              </a:rPr>
              <a:t>Power Circuit</a:t>
            </a:r>
            <a:endParaRPr/>
          </a:p>
        </p:txBody>
      </p:sp>
      <p:grpSp>
        <p:nvGrpSpPr>
          <p:cNvPr id="241" name="Google Shape;241;p5"/>
          <p:cNvGrpSpPr/>
          <p:nvPr/>
        </p:nvGrpSpPr>
        <p:grpSpPr>
          <a:xfrm>
            <a:off x="4242456" y="62432"/>
            <a:ext cx="7488625" cy="3025204"/>
            <a:chOff x="4014568" y="0"/>
            <a:chExt cx="7488625" cy="3025204"/>
          </a:xfrm>
        </p:grpSpPr>
        <p:sp>
          <p:nvSpPr>
            <p:cNvPr id="242" name="Google Shape;242;p5"/>
            <p:cNvSpPr/>
            <p:nvPr/>
          </p:nvSpPr>
          <p:spPr>
            <a:xfrm>
              <a:off x="9315173" y="543241"/>
              <a:ext cx="2188020" cy="1671646"/>
            </a:xfrm>
            <a:prstGeom prst="roundRect">
              <a:avLst>
                <a:gd name="adj" fmla="val 16667"/>
              </a:avLst>
            </a:prstGeom>
            <a:noFill/>
            <a:ln w="571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43" name="Google Shape;243;p5"/>
            <p:cNvSpPr txBox="1"/>
            <p:nvPr/>
          </p:nvSpPr>
          <p:spPr>
            <a:xfrm>
              <a:off x="9554076" y="135395"/>
              <a:ext cx="194911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accent1"/>
                  </a:solidFill>
                  <a:latin typeface="Trebuchet MS"/>
                  <a:ea typeface="Trebuchet MS"/>
                  <a:cs typeface="Trebuchet MS"/>
                  <a:sym typeface="Trebuchet MS"/>
                </a:rPr>
                <a:t>Electric Relay</a:t>
              </a:r>
              <a:endParaRPr/>
            </a:p>
          </p:txBody>
        </p:sp>
        <p:sp>
          <p:nvSpPr>
            <p:cNvPr id="244" name="Google Shape;244;p5"/>
            <p:cNvSpPr/>
            <p:nvPr/>
          </p:nvSpPr>
          <p:spPr>
            <a:xfrm>
              <a:off x="4014568" y="0"/>
              <a:ext cx="5139419" cy="3025204"/>
            </a:xfrm>
            <a:prstGeom prst="roundRect">
              <a:avLst>
                <a:gd name="adj" fmla="val 16667"/>
              </a:avLst>
            </a:prstGeom>
            <a:noFill/>
            <a:ln w="571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45" name="Google Shape;245;p5"/>
            <p:cNvSpPr txBox="1"/>
            <p:nvPr/>
          </p:nvSpPr>
          <p:spPr>
            <a:xfrm>
              <a:off x="4243772" y="2513317"/>
              <a:ext cx="98658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accent1"/>
                  </a:solidFill>
                  <a:latin typeface="Trebuchet MS"/>
                  <a:ea typeface="Trebuchet MS"/>
                  <a:cs typeface="Trebuchet MS"/>
                  <a:sym typeface="Trebuchet MS"/>
                </a:rPr>
                <a:t>MCU</a:t>
              </a:r>
              <a:endParaRPr/>
            </a:p>
          </p:txBody>
        </p:sp>
      </p:grpSp>
      <p:grpSp>
        <p:nvGrpSpPr>
          <p:cNvPr id="2" name="Group 1">
            <a:extLst>
              <a:ext uri="{FF2B5EF4-FFF2-40B4-BE49-F238E27FC236}">
                <a16:creationId xmlns:a16="http://schemas.microsoft.com/office/drawing/2014/main" id="{F6EF9051-2846-44F2-B2E3-E8E65F748974}"/>
              </a:ext>
            </a:extLst>
          </p:cNvPr>
          <p:cNvGrpSpPr/>
          <p:nvPr/>
        </p:nvGrpSpPr>
        <p:grpSpPr>
          <a:xfrm>
            <a:off x="3104147" y="3202409"/>
            <a:ext cx="7896224" cy="3566881"/>
            <a:chOff x="3104147" y="3202409"/>
            <a:chExt cx="7896224" cy="3566881"/>
          </a:xfrm>
        </p:grpSpPr>
        <p:sp>
          <p:nvSpPr>
            <p:cNvPr id="239" name="Google Shape;239;p5"/>
            <p:cNvSpPr/>
            <p:nvPr/>
          </p:nvSpPr>
          <p:spPr>
            <a:xfrm>
              <a:off x="3104147" y="3202409"/>
              <a:ext cx="7896224" cy="3566881"/>
            </a:xfrm>
            <a:prstGeom prst="roundRect">
              <a:avLst>
                <a:gd name="adj" fmla="val 16667"/>
              </a:avLst>
            </a:prstGeom>
            <a:noFill/>
            <a:ln w="571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pic>
          <p:nvPicPr>
            <p:cNvPr id="246" name="Google Shape;246;p5"/>
            <p:cNvPicPr preferRelativeResize="0"/>
            <p:nvPr/>
          </p:nvPicPr>
          <p:blipFill rotWithShape="1">
            <a:blip r:embed="rId3">
              <a:clrChange>
                <a:clrFrom>
                  <a:srgbClr val="FFFFFF"/>
                </a:clrFrom>
                <a:clrTo>
                  <a:srgbClr val="FFFFFF">
                    <a:alpha val="0"/>
                  </a:srgbClr>
                </a:clrTo>
              </a:clrChange>
              <a:alphaModFix/>
            </a:blip>
            <a:srcRect/>
            <a:stretch/>
          </p:blipFill>
          <p:spPr>
            <a:xfrm>
              <a:off x="3630304" y="3341394"/>
              <a:ext cx="6837529" cy="3203095"/>
            </a:xfrm>
            <a:prstGeom prst="rect">
              <a:avLst/>
            </a:prstGeom>
            <a:noFill/>
            <a:ln>
              <a:noFill/>
            </a:ln>
          </p:spPr>
        </p:pic>
      </p:grpSp>
      <p:pic>
        <p:nvPicPr>
          <p:cNvPr id="247" name="Google Shape;247;p5"/>
          <p:cNvPicPr preferRelativeResize="0"/>
          <p:nvPr/>
        </p:nvPicPr>
        <p:blipFill rotWithShape="1">
          <a:blip r:embed="rId4">
            <a:clrChange>
              <a:clrFrom>
                <a:srgbClr val="FFFFFF"/>
              </a:clrFrom>
              <a:clrTo>
                <a:srgbClr val="FFFFFF">
                  <a:alpha val="0"/>
                </a:srgbClr>
              </a:clrTo>
            </a:clrChange>
            <a:alphaModFix/>
          </a:blip>
          <a:srcRect/>
          <a:stretch/>
        </p:blipFill>
        <p:spPr>
          <a:xfrm>
            <a:off x="4171348" y="-334505"/>
            <a:ext cx="7571919" cy="356688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199" name="Google Shape;199;p2"/>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flipH="1">
            <a:off x="11743267" y="4013200"/>
            <a:ext cx="448733" cy="2844800"/>
          </a:xfrm>
          <a:prstGeom prst="triangle">
            <a:avLst>
              <a:gd name="adj" fmla="val 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Google Shape;247;p5">
            <a:extLst>
              <a:ext uri="{FF2B5EF4-FFF2-40B4-BE49-F238E27FC236}">
                <a16:creationId xmlns:a16="http://schemas.microsoft.com/office/drawing/2014/main" id="{795105C8-0025-43A6-A5B3-EF193FDD435A}"/>
              </a:ext>
            </a:extLst>
          </p:cNvPr>
          <p:cNvPicPr preferRelativeResize="0"/>
          <p:nvPr/>
        </p:nvPicPr>
        <p:blipFill rotWithShape="1">
          <a:blip r:embed="rId3">
            <a:clrChange>
              <a:clrFrom>
                <a:srgbClr val="FFFFFF"/>
              </a:clrFrom>
              <a:clrTo>
                <a:srgbClr val="FFFFFF">
                  <a:alpha val="0"/>
                </a:srgbClr>
              </a:clrTo>
            </a:clrChange>
            <a:alphaModFix/>
          </a:blip>
          <a:srcRect/>
          <a:stretch/>
        </p:blipFill>
        <p:spPr>
          <a:xfrm>
            <a:off x="1669312" y="786809"/>
            <a:ext cx="8973879" cy="4316819"/>
          </a:xfrm>
          <a:prstGeom prst="rect">
            <a:avLst/>
          </a:prstGeom>
          <a:noFill/>
          <a:ln>
            <a:noFill/>
          </a:ln>
        </p:spPr>
      </p:pic>
      <p:sp>
        <p:nvSpPr>
          <p:cNvPr id="2" name="Rectangle: Rounded Corners 1">
            <a:extLst>
              <a:ext uri="{FF2B5EF4-FFF2-40B4-BE49-F238E27FC236}">
                <a16:creationId xmlns:a16="http://schemas.microsoft.com/office/drawing/2014/main" id="{0313A5B6-988F-4E05-940A-593EB008EF9F}"/>
              </a:ext>
            </a:extLst>
          </p:cNvPr>
          <p:cNvSpPr/>
          <p:nvPr/>
        </p:nvSpPr>
        <p:spPr>
          <a:xfrm>
            <a:off x="1467293" y="914400"/>
            <a:ext cx="6560288" cy="4316819"/>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3A40002-B84A-4002-BDE0-A630ACB79868}"/>
              </a:ext>
            </a:extLst>
          </p:cNvPr>
          <p:cNvSpPr txBox="1"/>
          <p:nvPr/>
        </p:nvSpPr>
        <p:spPr>
          <a:xfrm>
            <a:off x="1846980" y="4625164"/>
            <a:ext cx="1310890" cy="369332"/>
          </a:xfrm>
          <a:prstGeom prst="rect">
            <a:avLst/>
          </a:prstGeom>
          <a:noFill/>
        </p:spPr>
        <p:txBody>
          <a:bodyPr wrap="square" rtlCol="0">
            <a:spAutoFit/>
          </a:bodyPr>
          <a:lstStyle/>
          <a:p>
            <a:r>
              <a:rPr lang="en-US" sz="1800" b="1">
                <a:solidFill>
                  <a:schemeClr val="accent1"/>
                </a:solidFill>
              </a:rPr>
              <a:t>MCU</a:t>
            </a:r>
          </a:p>
        </p:txBody>
      </p:sp>
      <p:sp>
        <p:nvSpPr>
          <p:cNvPr id="4" name="Rectangle: Rounded Corners 3">
            <a:extLst>
              <a:ext uri="{FF2B5EF4-FFF2-40B4-BE49-F238E27FC236}">
                <a16:creationId xmlns:a16="http://schemas.microsoft.com/office/drawing/2014/main" id="{DF8FC1DA-1DE8-4CD7-B517-814F3C03ED28}"/>
              </a:ext>
            </a:extLst>
          </p:cNvPr>
          <p:cNvSpPr/>
          <p:nvPr/>
        </p:nvSpPr>
        <p:spPr>
          <a:xfrm>
            <a:off x="8123274" y="1913860"/>
            <a:ext cx="2495107" cy="2078074"/>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B5C4158-6484-43D3-9972-AF317EECFAE1}"/>
              </a:ext>
            </a:extLst>
          </p:cNvPr>
          <p:cNvSpPr txBox="1"/>
          <p:nvPr/>
        </p:nvSpPr>
        <p:spPr>
          <a:xfrm>
            <a:off x="8456429" y="1456661"/>
            <a:ext cx="1974111" cy="369332"/>
          </a:xfrm>
          <a:prstGeom prst="rect">
            <a:avLst/>
          </a:prstGeom>
          <a:noFill/>
        </p:spPr>
        <p:txBody>
          <a:bodyPr wrap="square" rtlCol="0">
            <a:spAutoFit/>
          </a:bodyPr>
          <a:lstStyle/>
          <a:p>
            <a:r>
              <a:rPr lang="en-US" sz="1800" b="1">
                <a:solidFill>
                  <a:schemeClr val="accent1"/>
                </a:solidFill>
              </a:rPr>
              <a:t>Electric Relay</a:t>
            </a:r>
          </a:p>
        </p:txBody>
      </p:sp>
    </p:spTree>
    <p:extLst>
      <p:ext uri="{BB962C8B-B14F-4D97-AF65-F5344CB8AC3E}">
        <p14:creationId xmlns:p14="http://schemas.microsoft.com/office/powerpoint/2010/main" val="15115484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1"/>
        <p:cNvGrpSpPr/>
        <p:nvPr/>
      </p:nvGrpSpPr>
      <p:grpSpPr>
        <a:xfrm>
          <a:off x="0" y="0"/>
          <a:ext cx="0" cy="0"/>
          <a:chOff x="0" y="0"/>
          <a:chExt cx="0" cy="0"/>
        </a:xfrm>
      </p:grpSpPr>
      <p:sp>
        <p:nvSpPr>
          <p:cNvPr id="252" name="Google Shape;252;p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53" name="Google Shape;253;p6"/>
          <p:cNvSpPr txBox="1">
            <a:spLocks noGrp="1"/>
          </p:cNvSpPr>
          <p:nvPr>
            <p:ph type="title"/>
          </p:nvPr>
        </p:nvSpPr>
        <p:spPr>
          <a:xfrm>
            <a:off x="4345500" y="337225"/>
            <a:ext cx="3501000" cy="7716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accent1"/>
              </a:buClr>
              <a:buSzPts val="3600"/>
              <a:buFont typeface="Trebuchet MS"/>
              <a:buNone/>
            </a:pPr>
            <a:r>
              <a:rPr lang="en-US"/>
              <a:t>Power Circuit</a:t>
            </a:r>
            <a:endParaRPr/>
          </a:p>
        </p:txBody>
      </p:sp>
      <p:sp>
        <p:nvSpPr>
          <p:cNvPr id="254" name="Google Shape;254;p6"/>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6"/>
          <p:cNvSpPr/>
          <p:nvPr/>
        </p:nvSpPr>
        <p:spPr>
          <a:xfrm flipH="1">
            <a:off x="11743267" y="4013200"/>
            <a:ext cx="448733" cy="2844800"/>
          </a:xfrm>
          <a:prstGeom prst="triangle">
            <a:avLst>
              <a:gd name="adj" fmla="val 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6" name="Google Shape;256;p6"/>
          <p:cNvPicPr preferRelativeResize="0"/>
          <p:nvPr/>
        </p:nvPicPr>
        <p:blipFill rotWithShape="1">
          <a:blip r:embed="rId3">
            <a:clrChange>
              <a:clrFrom>
                <a:srgbClr val="FFFFFF"/>
              </a:clrFrom>
              <a:clrTo>
                <a:srgbClr val="FFFFFF">
                  <a:alpha val="0"/>
                </a:srgbClr>
              </a:clrTo>
            </a:clrChange>
            <a:alphaModFix/>
          </a:blip>
          <a:srcRect/>
          <a:stretch/>
        </p:blipFill>
        <p:spPr>
          <a:xfrm>
            <a:off x="1942602" y="937846"/>
            <a:ext cx="8936413" cy="5061085"/>
          </a:xfrm>
          <a:prstGeom prst="rect">
            <a:avLst/>
          </a:prstGeom>
          <a:noFill/>
          <a:ln>
            <a:noFill/>
          </a:ln>
        </p:spPr>
      </p:pic>
      <p:sp>
        <p:nvSpPr>
          <p:cNvPr id="4" name="Rectangle: Rounded Corners 3">
            <a:extLst>
              <a:ext uri="{FF2B5EF4-FFF2-40B4-BE49-F238E27FC236}">
                <a16:creationId xmlns:a16="http://schemas.microsoft.com/office/drawing/2014/main" id="{00196A33-DC17-4FBA-AD74-73E412645E59}"/>
              </a:ext>
            </a:extLst>
          </p:cNvPr>
          <p:cNvSpPr/>
          <p:nvPr/>
        </p:nvSpPr>
        <p:spPr>
          <a:xfrm>
            <a:off x="3645877" y="1852245"/>
            <a:ext cx="1535724" cy="668215"/>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CAF8AB8B-3C11-4542-8231-CD1E35E934B9}"/>
              </a:ext>
            </a:extLst>
          </p:cNvPr>
          <p:cNvCxnSpPr>
            <a:cxnSpLocks/>
          </p:cNvCxnSpPr>
          <p:nvPr/>
        </p:nvCxnSpPr>
        <p:spPr>
          <a:xfrm flipV="1">
            <a:off x="4345500" y="3679092"/>
            <a:ext cx="433755" cy="668215"/>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14" name="Straight Arrow Connector 13">
            <a:extLst>
              <a:ext uri="{FF2B5EF4-FFF2-40B4-BE49-F238E27FC236}">
                <a16:creationId xmlns:a16="http://schemas.microsoft.com/office/drawing/2014/main" id="{D7D93852-F1B9-4F32-90B5-9C997E6B31BC}"/>
              </a:ext>
            </a:extLst>
          </p:cNvPr>
          <p:cNvCxnSpPr>
            <a:cxnSpLocks/>
          </p:cNvCxnSpPr>
          <p:nvPr/>
        </p:nvCxnSpPr>
        <p:spPr>
          <a:xfrm flipH="1" flipV="1">
            <a:off x="7475563" y="2751017"/>
            <a:ext cx="648529" cy="63531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id="{8C387A7E-EFC0-4DDC-A380-C8C198493271}"/>
              </a:ext>
            </a:extLst>
          </p:cNvPr>
          <p:cNvSpPr txBox="1"/>
          <p:nvPr/>
        </p:nvSpPr>
        <p:spPr>
          <a:xfrm>
            <a:off x="3569677" y="1544468"/>
            <a:ext cx="1688123" cy="307777"/>
          </a:xfrm>
          <a:prstGeom prst="rect">
            <a:avLst/>
          </a:prstGeom>
          <a:noFill/>
        </p:spPr>
        <p:txBody>
          <a:bodyPr wrap="square" rtlCol="0">
            <a:spAutoFit/>
          </a:bodyPr>
          <a:lstStyle/>
          <a:p>
            <a:r>
              <a:rPr lang="en-US" b="1">
                <a:solidFill>
                  <a:schemeClr val="accent1"/>
                </a:solidFill>
              </a:rPr>
              <a:t>Input Capacitors</a:t>
            </a:r>
          </a:p>
        </p:txBody>
      </p:sp>
      <p:sp>
        <p:nvSpPr>
          <p:cNvPr id="11" name="TextBox 10">
            <a:extLst>
              <a:ext uri="{FF2B5EF4-FFF2-40B4-BE49-F238E27FC236}">
                <a16:creationId xmlns:a16="http://schemas.microsoft.com/office/drawing/2014/main" id="{84A60D75-16EE-4749-AE8B-8066576BF015}"/>
              </a:ext>
            </a:extLst>
          </p:cNvPr>
          <p:cNvSpPr txBox="1"/>
          <p:nvPr/>
        </p:nvSpPr>
        <p:spPr>
          <a:xfrm>
            <a:off x="3924201" y="4013199"/>
            <a:ext cx="842598" cy="307777"/>
          </a:xfrm>
          <a:prstGeom prst="rect">
            <a:avLst/>
          </a:prstGeom>
          <a:noFill/>
        </p:spPr>
        <p:txBody>
          <a:bodyPr wrap="square" rtlCol="0">
            <a:spAutoFit/>
          </a:bodyPr>
          <a:lstStyle/>
          <a:p>
            <a:r>
              <a:rPr lang="en-US" b="1" err="1">
                <a:solidFill>
                  <a:schemeClr val="accent1"/>
                </a:solidFill>
              </a:rPr>
              <a:t>Rset</a:t>
            </a:r>
            <a:endParaRPr lang="en-US" b="1">
              <a:solidFill>
                <a:schemeClr val="accent1"/>
              </a:solidFill>
            </a:endParaRPr>
          </a:p>
        </p:txBody>
      </p:sp>
      <p:sp>
        <p:nvSpPr>
          <p:cNvPr id="19" name="TextBox 18">
            <a:extLst>
              <a:ext uri="{FF2B5EF4-FFF2-40B4-BE49-F238E27FC236}">
                <a16:creationId xmlns:a16="http://schemas.microsoft.com/office/drawing/2014/main" id="{652C5EAA-1360-4BDD-9582-A62A2BA26FCF}"/>
              </a:ext>
            </a:extLst>
          </p:cNvPr>
          <p:cNvSpPr txBox="1"/>
          <p:nvPr/>
        </p:nvSpPr>
        <p:spPr>
          <a:xfrm>
            <a:off x="8124092" y="3275111"/>
            <a:ext cx="2125306" cy="307777"/>
          </a:xfrm>
          <a:prstGeom prst="rect">
            <a:avLst/>
          </a:prstGeom>
          <a:noFill/>
        </p:spPr>
        <p:txBody>
          <a:bodyPr wrap="square" rtlCol="0">
            <a:spAutoFit/>
          </a:bodyPr>
          <a:lstStyle/>
          <a:p>
            <a:r>
              <a:rPr lang="en-US" b="1">
                <a:solidFill>
                  <a:schemeClr val="accent1"/>
                </a:solidFill>
              </a:rPr>
              <a:t>Output Capacitor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0"/>
        <p:cNvGrpSpPr/>
        <p:nvPr/>
      </p:nvGrpSpPr>
      <p:grpSpPr>
        <a:xfrm>
          <a:off x="0" y="0"/>
          <a:ext cx="0" cy="0"/>
          <a:chOff x="0" y="0"/>
          <a:chExt cx="0" cy="0"/>
        </a:xfrm>
      </p:grpSpPr>
      <p:sp>
        <p:nvSpPr>
          <p:cNvPr id="261" name="Google Shape;261;p7"/>
          <p:cNvSpPr/>
          <p:nvPr/>
        </p:nvSpPr>
        <p:spPr>
          <a:xfrm>
            <a:off x="-17839"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62" name="Google Shape;262;p7"/>
          <p:cNvSpPr txBox="1">
            <a:spLocks noGrp="1"/>
          </p:cNvSpPr>
          <p:nvPr>
            <p:ph type="title"/>
          </p:nvPr>
        </p:nvSpPr>
        <p:spPr>
          <a:xfrm>
            <a:off x="842597" y="158537"/>
            <a:ext cx="3437700" cy="7143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US"/>
              <a:t>PCB Layout</a:t>
            </a:r>
            <a:endParaRPr/>
          </a:p>
        </p:txBody>
      </p:sp>
      <p:sp>
        <p:nvSpPr>
          <p:cNvPr id="263" name="Google Shape;263;p7"/>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7"/>
          <p:cNvSpPr/>
          <p:nvPr/>
        </p:nvSpPr>
        <p:spPr>
          <a:xfrm flipH="1">
            <a:off x="11743266" y="4028110"/>
            <a:ext cx="448733" cy="2844800"/>
          </a:xfrm>
          <a:prstGeom prst="triangle">
            <a:avLst>
              <a:gd name="adj" fmla="val 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AutoShape 8" descr="Schurter 4840.2211 DC Power Connectors">
            <a:extLst>
              <a:ext uri="{FF2B5EF4-FFF2-40B4-BE49-F238E27FC236}">
                <a16:creationId xmlns:a16="http://schemas.microsoft.com/office/drawing/2014/main" id="{3833912E-62DF-4B47-A2A8-E381EEBADA27}"/>
              </a:ext>
            </a:extLst>
          </p:cNvPr>
          <p:cNvSpPr>
            <a:spLocks noChangeAspect="1" noChangeArrowheads="1"/>
          </p:cNvSpPr>
          <p:nvPr/>
        </p:nvSpPr>
        <p:spPr bwMode="auto">
          <a:xfrm>
            <a:off x="4986705" y="32422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 name="Picture 19">
            <a:extLst>
              <a:ext uri="{FF2B5EF4-FFF2-40B4-BE49-F238E27FC236}">
                <a16:creationId xmlns:a16="http://schemas.microsoft.com/office/drawing/2014/main" id="{B5BFEB4A-FE70-4D5D-B87B-CA58444C306E}"/>
              </a:ext>
            </a:extLst>
          </p:cNvPr>
          <p:cNvPicPr>
            <a:picLocks noChangeAspect="1"/>
          </p:cNvPicPr>
          <p:nvPr/>
        </p:nvPicPr>
        <p:blipFill>
          <a:blip r:embed="rId3"/>
          <a:stretch>
            <a:fillRect/>
          </a:stretch>
        </p:blipFill>
        <p:spPr>
          <a:xfrm>
            <a:off x="860435" y="824737"/>
            <a:ext cx="9286875" cy="6010275"/>
          </a:xfrm>
          <a:prstGeom prst="rect">
            <a:avLst/>
          </a:prstGeom>
        </p:spPr>
      </p:pic>
      <p:sp>
        <p:nvSpPr>
          <p:cNvPr id="62" name="Google Shape;268;p7">
            <a:extLst>
              <a:ext uri="{FF2B5EF4-FFF2-40B4-BE49-F238E27FC236}">
                <a16:creationId xmlns:a16="http://schemas.microsoft.com/office/drawing/2014/main" id="{488C34FA-73AA-4B43-B2E4-49C8FCFB2FC1}"/>
              </a:ext>
            </a:extLst>
          </p:cNvPr>
          <p:cNvSpPr txBox="1"/>
          <p:nvPr/>
        </p:nvSpPr>
        <p:spPr>
          <a:xfrm>
            <a:off x="4470889" y="1753210"/>
            <a:ext cx="84259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accent1"/>
                </a:solidFill>
                <a:latin typeface="Trebuchet MS"/>
                <a:ea typeface="Trebuchet MS"/>
                <a:cs typeface="Trebuchet MS"/>
                <a:sym typeface="Trebuchet MS"/>
              </a:rPr>
              <a:t>50mil</a:t>
            </a:r>
            <a:endParaRPr/>
          </a:p>
        </p:txBody>
      </p:sp>
      <p:sp>
        <p:nvSpPr>
          <p:cNvPr id="63" name="Google Shape;270;p7">
            <a:extLst>
              <a:ext uri="{FF2B5EF4-FFF2-40B4-BE49-F238E27FC236}">
                <a16:creationId xmlns:a16="http://schemas.microsoft.com/office/drawing/2014/main" id="{A42C6820-B96F-4523-8721-E79CC241619F}"/>
              </a:ext>
            </a:extLst>
          </p:cNvPr>
          <p:cNvSpPr txBox="1"/>
          <p:nvPr/>
        </p:nvSpPr>
        <p:spPr>
          <a:xfrm>
            <a:off x="8329586" y="976037"/>
            <a:ext cx="2402636" cy="369332"/>
          </a:xfrm>
          <a:prstGeom prst="rect">
            <a:avLst/>
          </a:prstGeom>
          <a:noFill/>
          <a:ln>
            <a:noFill/>
          </a:ln>
        </p:spPr>
        <p:txBody>
          <a:bodyPr spcFirstLastPara="1" wrap="square" lIns="91425" tIns="45700" rIns="91425" bIns="45700" anchor="t" anchorCtr="0">
            <a:spAutoFit/>
          </a:bodyPr>
          <a:lstStyle/>
          <a:p>
            <a:r>
              <a:rPr lang="en-US" sz="1800" b="1">
                <a:solidFill>
                  <a:schemeClr val="accent1"/>
                </a:solidFill>
                <a:latin typeface="Trebuchet MS"/>
                <a:ea typeface="Trebuchet MS"/>
                <a:cs typeface="Trebuchet MS"/>
                <a:sym typeface="Trebuchet MS"/>
              </a:rPr>
              <a:t>2oz Copper   </a:t>
            </a:r>
            <a:endParaRPr lang="en-US">
              <a:solidFill>
                <a:schemeClr val="accent1"/>
              </a:solidFill>
            </a:endParaRPr>
          </a:p>
        </p:txBody>
      </p:sp>
      <p:sp>
        <p:nvSpPr>
          <p:cNvPr id="64" name="Rectangle 63">
            <a:extLst>
              <a:ext uri="{FF2B5EF4-FFF2-40B4-BE49-F238E27FC236}">
                <a16:creationId xmlns:a16="http://schemas.microsoft.com/office/drawing/2014/main" id="{33105E7F-E6EE-44A7-AC6F-66A613EB6B16}"/>
              </a:ext>
            </a:extLst>
          </p:cNvPr>
          <p:cNvSpPr/>
          <p:nvPr/>
        </p:nvSpPr>
        <p:spPr>
          <a:xfrm>
            <a:off x="3559019" y="2742730"/>
            <a:ext cx="842597" cy="839164"/>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BF756793-16B3-4CDE-8F77-B7B86C2A411D}"/>
              </a:ext>
            </a:extLst>
          </p:cNvPr>
          <p:cNvSpPr/>
          <p:nvPr/>
        </p:nvSpPr>
        <p:spPr>
          <a:xfrm>
            <a:off x="4661710" y="4424775"/>
            <a:ext cx="756405" cy="327377"/>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Google Shape;267;p7">
            <a:extLst>
              <a:ext uri="{FF2B5EF4-FFF2-40B4-BE49-F238E27FC236}">
                <a16:creationId xmlns:a16="http://schemas.microsoft.com/office/drawing/2014/main" id="{059C0F17-70C0-49CE-9DD9-2E58093D2F3F}"/>
              </a:ext>
            </a:extLst>
          </p:cNvPr>
          <p:cNvCxnSpPr>
            <a:cxnSpLocks/>
          </p:cNvCxnSpPr>
          <p:nvPr/>
        </p:nvCxnSpPr>
        <p:spPr>
          <a:xfrm flipH="1" flipV="1">
            <a:off x="1698336" y="5622502"/>
            <a:ext cx="328509" cy="450450"/>
          </a:xfrm>
          <a:prstGeom prst="straightConnector1">
            <a:avLst/>
          </a:prstGeom>
          <a:noFill/>
          <a:ln w="57150" cap="flat" cmpd="sng">
            <a:solidFill>
              <a:schemeClr val="accent1"/>
            </a:solidFill>
            <a:prstDash val="solid"/>
            <a:round/>
            <a:headEnd type="none" w="sm" len="sm"/>
            <a:tailEnd type="triangle" w="med" len="med"/>
          </a:ln>
        </p:spPr>
      </p:cxnSp>
      <p:sp>
        <p:nvSpPr>
          <p:cNvPr id="67" name="Google Shape;270;p7">
            <a:extLst>
              <a:ext uri="{FF2B5EF4-FFF2-40B4-BE49-F238E27FC236}">
                <a16:creationId xmlns:a16="http://schemas.microsoft.com/office/drawing/2014/main" id="{846BEB59-952A-4AB5-BB7C-B6D03F0764EC}"/>
              </a:ext>
            </a:extLst>
          </p:cNvPr>
          <p:cNvSpPr txBox="1"/>
          <p:nvPr/>
        </p:nvSpPr>
        <p:spPr>
          <a:xfrm>
            <a:off x="1983587" y="5994399"/>
            <a:ext cx="2402636" cy="369332"/>
          </a:xfrm>
          <a:prstGeom prst="rect">
            <a:avLst/>
          </a:prstGeom>
          <a:noFill/>
          <a:ln>
            <a:noFill/>
          </a:ln>
        </p:spPr>
        <p:txBody>
          <a:bodyPr spcFirstLastPara="1" wrap="square" lIns="91425" tIns="45700" rIns="91425" bIns="45700" anchor="t" anchorCtr="0">
            <a:spAutoFit/>
          </a:bodyPr>
          <a:lstStyle/>
          <a:p>
            <a:r>
              <a:rPr lang="en-US" sz="1800" b="1">
                <a:solidFill>
                  <a:schemeClr val="accent1"/>
                </a:solidFill>
                <a:latin typeface="Trebuchet MS"/>
                <a:ea typeface="Trebuchet MS"/>
                <a:cs typeface="Trebuchet MS"/>
                <a:sym typeface="Trebuchet MS"/>
              </a:rPr>
              <a:t>Input Jack</a:t>
            </a:r>
            <a:endParaRPr lang="en-US">
              <a:solidFill>
                <a:schemeClr val="accent1"/>
              </a:solidFill>
            </a:endParaRPr>
          </a:p>
        </p:txBody>
      </p:sp>
      <p:sp>
        <p:nvSpPr>
          <p:cNvPr id="68" name="Google Shape;270;p7">
            <a:extLst>
              <a:ext uri="{FF2B5EF4-FFF2-40B4-BE49-F238E27FC236}">
                <a16:creationId xmlns:a16="http://schemas.microsoft.com/office/drawing/2014/main" id="{83AE7C4F-F578-488B-A172-3C0AAFA75985}"/>
              </a:ext>
            </a:extLst>
          </p:cNvPr>
          <p:cNvSpPr txBox="1"/>
          <p:nvPr/>
        </p:nvSpPr>
        <p:spPr>
          <a:xfrm>
            <a:off x="3144131" y="2350145"/>
            <a:ext cx="1810917" cy="369291"/>
          </a:xfrm>
          <a:prstGeom prst="rect">
            <a:avLst/>
          </a:prstGeom>
          <a:noFill/>
          <a:ln>
            <a:noFill/>
          </a:ln>
        </p:spPr>
        <p:txBody>
          <a:bodyPr spcFirstLastPara="1" wrap="square" lIns="91425" tIns="45700" rIns="91425" bIns="45700" anchor="t" anchorCtr="0">
            <a:spAutoFit/>
          </a:bodyPr>
          <a:lstStyle/>
          <a:p>
            <a:r>
              <a:rPr lang="en-US" sz="1600" b="1">
                <a:solidFill>
                  <a:schemeClr val="accent1"/>
                </a:solidFill>
                <a:latin typeface="Trebuchet MS"/>
                <a:sym typeface="Trebuchet MS"/>
              </a:rPr>
              <a:t>5V</a:t>
            </a:r>
            <a:r>
              <a:rPr lang="en-US" sz="1800" b="1">
                <a:solidFill>
                  <a:schemeClr val="accent1"/>
                </a:solidFill>
                <a:latin typeface="Trebuchet MS"/>
                <a:sym typeface="Trebuchet MS"/>
              </a:rPr>
              <a:t> </a:t>
            </a:r>
            <a:r>
              <a:rPr lang="en-US" sz="1600" b="1">
                <a:solidFill>
                  <a:schemeClr val="accent1"/>
                </a:solidFill>
                <a:latin typeface="Trebuchet MS"/>
                <a:sym typeface="Trebuchet MS"/>
              </a:rPr>
              <a:t>Converter</a:t>
            </a:r>
            <a:endParaRPr lang="en-US" sz="1600">
              <a:solidFill>
                <a:schemeClr val="accent1"/>
              </a:solidFill>
            </a:endParaRPr>
          </a:p>
        </p:txBody>
      </p:sp>
      <p:sp>
        <p:nvSpPr>
          <p:cNvPr id="69" name="Google Shape;270;p7">
            <a:extLst>
              <a:ext uri="{FF2B5EF4-FFF2-40B4-BE49-F238E27FC236}">
                <a16:creationId xmlns:a16="http://schemas.microsoft.com/office/drawing/2014/main" id="{BEB1A777-DEFD-4357-8FAB-F3701BA90BC0}"/>
              </a:ext>
            </a:extLst>
          </p:cNvPr>
          <p:cNvSpPr txBox="1"/>
          <p:nvPr/>
        </p:nvSpPr>
        <p:spPr>
          <a:xfrm>
            <a:off x="3344450" y="4065368"/>
            <a:ext cx="1810917" cy="369291"/>
          </a:xfrm>
          <a:prstGeom prst="rect">
            <a:avLst/>
          </a:prstGeom>
          <a:noFill/>
          <a:ln>
            <a:noFill/>
          </a:ln>
        </p:spPr>
        <p:txBody>
          <a:bodyPr spcFirstLastPara="1" wrap="square" lIns="91425" tIns="45700" rIns="91425" bIns="45700" anchor="t" anchorCtr="0">
            <a:spAutoFit/>
          </a:bodyPr>
          <a:lstStyle/>
          <a:p>
            <a:r>
              <a:rPr lang="en-US" sz="1600" b="1">
                <a:solidFill>
                  <a:schemeClr val="accent1"/>
                </a:solidFill>
                <a:latin typeface="Trebuchet MS"/>
                <a:sym typeface="Trebuchet MS"/>
              </a:rPr>
              <a:t>3.3V</a:t>
            </a:r>
            <a:r>
              <a:rPr lang="en-US" sz="1800" b="1">
                <a:solidFill>
                  <a:schemeClr val="accent1"/>
                </a:solidFill>
                <a:latin typeface="Trebuchet MS"/>
                <a:sym typeface="Trebuchet MS"/>
              </a:rPr>
              <a:t> </a:t>
            </a:r>
            <a:r>
              <a:rPr lang="en-US" sz="1600" b="1">
                <a:solidFill>
                  <a:schemeClr val="accent1"/>
                </a:solidFill>
                <a:latin typeface="Trebuchet MS"/>
                <a:sym typeface="Trebuchet MS"/>
              </a:rPr>
              <a:t>Converter</a:t>
            </a:r>
            <a:endParaRPr lang="en-US" sz="1600">
              <a:solidFill>
                <a:schemeClr val="accent1"/>
              </a:solidFill>
            </a:endParaRPr>
          </a:p>
        </p:txBody>
      </p:sp>
      <p:pic>
        <p:nvPicPr>
          <p:cNvPr id="70" name="Picture 2" descr="Raspberry Pi 4 Model B/4GB - PiShop.us">
            <a:extLst>
              <a:ext uri="{FF2B5EF4-FFF2-40B4-BE49-F238E27FC236}">
                <a16:creationId xmlns:a16="http://schemas.microsoft.com/office/drawing/2014/main" id="{19A50933-FC11-487E-8E8B-BDB3F129E41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8116" b="16060"/>
          <a:stretch/>
        </p:blipFill>
        <p:spPr bwMode="auto">
          <a:xfrm rot="10800000">
            <a:off x="9926384" y="2810462"/>
            <a:ext cx="2143125" cy="1410677"/>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Raspberry Pi 4 Model B/4GB - PiShop.us">
            <a:extLst>
              <a:ext uri="{FF2B5EF4-FFF2-40B4-BE49-F238E27FC236}">
                <a16:creationId xmlns:a16="http://schemas.microsoft.com/office/drawing/2014/main" id="{B85F103A-CDAA-4747-95A2-9100EA9AA311}"/>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8116" b="16060"/>
          <a:stretch/>
        </p:blipFill>
        <p:spPr bwMode="auto">
          <a:xfrm rot="10800000">
            <a:off x="9926384" y="1473681"/>
            <a:ext cx="2143125" cy="1410677"/>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a:extLst>
              <a:ext uri="{FF2B5EF4-FFF2-40B4-BE49-F238E27FC236}">
                <a16:creationId xmlns:a16="http://schemas.microsoft.com/office/drawing/2014/main" id="{37846B60-25CD-4F05-BC65-ACD450847687}"/>
              </a:ext>
            </a:extLst>
          </p:cNvPr>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10800000">
            <a:off x="5033586" y="5236095"/>
            <a:ext cx="18669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6">
            <a:extLst>
              <a:ext uri="{FF2B5EF4-FFF2-40B4-BE49-F238E27FC236}">
                <a16:creationId xmlns:a16="http://schemas.microsoft.com/office/drawing/2014/main" id="{295DA828-CF38-406D-B6BB-3B27C4B0EF97}"/>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1843" y="5570205"/>
            <a:ext cx="817905" cy="742792"/>
          </a:xfrm>
          <a:prstGeom prst="rect">
            <a:avLst/>
          </a:prstGeom>
          <a:noFill/>
          <a:extLst>
            <a:ext uri="{909E8E84-426E-40DD-AFC4-6F175D3DCCD1}">
              <a14:hiddenFill xmlns:a14="http://schemas.microsoft.com/office/drawing/2010/main">
                <a:solidFill>
                  <a:srgbClr val="FFFFFF"/>
                </a:solidFill>
              </a14:hiddenFill>
            </a:ext>
          </a:extLst>
        </p:spPr>
      </p:pic>
      <p:cxnSp>
        <p:nvCxnSpPr>
          <p:cNvPr id="86" name="Google Shape;267;p7">
            <a:extLst>
              <a:ext uri="{FF2B5EF4-FFF2-40B4-BE49-F238E27FC236}">
                <a16:creationId xmlns:a16="http://schemas.microsoft.com/office/drawing/2014/main" id="{5DF176FA-01CB-4E4B-8046-8FC023D23055}"/>
              </a:ext>
            </a:extLst>
          </p:cNvPr>
          <p:cNvCxnSpPr>
            <a:cxnSpLocks/>
          </p:cNvCxnSpPr>
          <p:nvPr/>
        </p:nvCxnSpPr>
        <p:spPr>
          <a:xfrm>
            <a:off x="4986705" y="2093934"/>
            <a:ext cx="169333" cy="495962"/>
          </a:xfrm>
          <a:prstGeom prst="straightConnector1">
            <a:avLst/>
          </a:prstGeom>
          <a:noFill/>
          <a:ln w="57150" cap="flat" cmpd="sng">
            <a:solidFill>
              <a:schemeClr val="accent1"/>
            </a:solidFill>
            <a:prstDash val="solid"/>
            <a:round/>
            <a:headEnd type="none" w="sm" len="sm"/>
            <a:tailEnd type="triangle" w="med" len="med"/>
          </a:ln>
        </p:spPr>
      </p:cxnSp>
      <p:sp>
        <p:nvSpPr>
          <p:cNvPr id="87" name="Rectangle 86">
            <a:extLst>
              <a:ext uri="{FF2B5EF4-FFF2-40B4-BE49-F238E27FC236}">
                <a16:creationId xmlns:a16="http://schemas.microsoft.com/office/drawing/2014/main" id="{19B26006-3513-44A9-A026-76E48DAD9EDC}"/>
              </a:ext>
            </a:extLst>
          </p:cNvPr>
          <p:cNvSpPr/>
          <p:nvPr/>
        </p:nvSpPr>
        <p:spPr>
          <a:xfrm>
            <a:off x="5763960" y="2884358"/>
            <a:ext cx="1234718" cy="1046534"/>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Google Shape;268;p7">
            <a:extLst>
              <a:ext uri="{FF2B5EF4-FFF2-40B4-BE49-F238E27FC236}">
                <a16:creationId xmlns:a16="http://schemas.microsoft.com/office/drawing/2014/main" id="{99D10E3D-1A49-4B27-A933-05E8C875B2B9}"/>
              </a:ext>
            </a:extLst>
          </p:cNvPr>
          <p:cNvSpPr txBox="1"/>
          <p:nvPr/>
        </p:nvSpPr>
        <p:spPr>
          <a:xfrm>
            <a:off x="6057759" y="3244496"/>
            <a:ext cx="842597"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accent1"/>
                </a:solidFill>
                <a:latin typeface="Trebuchet MS"/>
                <a:sym typeface="Trebuchet MS"/>
              </a:rPr>
              <a:t>MCU</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199" name="Google Shape;199;p2"/>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flipH="1">
            <a:off x="11743267" y="4013200"/>
            <a:ext cx="448733" cy="2844800"/>
          </a:xfrm>
          <a:prstGeom prst="triangle">
            <a:avLst>
              <a:gd name="adj" fmla="val 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Google Shape;284;ge1b8f35ece_0_5">
            <a:extLst>
              <a:ext uri="{FF2B5EF4-FFF2-40B4-BE49-F238E27FC236}">
                <a16:creationId xmlns:a16="http://schemas.microsoft.com/office/drawing/2014/main" id="{DE26D628-5D92-4B71-A39F-AFAC207C43F5}"/>
              </a:ext>
            </a:extLst>
          </p:cNvPr>
          <p:cNvPicPr preferRelativeResize="0"/>
          <p:nvPr/>
        </p:nvPicPr>
        <p:blipFill>
          <a:blip r:embed="rId3">
            <a:alphaModFix/>
          </a:blip>
          <a:stretch>
            <a:fillRect/>
          </a:stretch>
        </p:blipFill>
        <p:spPr>
          <a:xfrm>
            <a:off x="2254103" y="1255821"/>
            <a:ext cx="7519766" cy="4932327"/>
          </a:xfrm>
          <a:prstGeom prst="rect">
            <a:avLst/>
          </a:prstGeom>
          <a:noFill/>
          <a:ln>
            <a:noFill/>
          </a:ln>
        </p:spPr>
      </p:pic>
      <p:sp>
        <p:nvSpPr>
          <p:cNvPr id="10" name="Google Shape;283;ge1b8f35ece_0_5">
            <a:extLst>
              <a:ext uri="{FF2B5EF4-FFF2-40B4-BE49-F238E27FC236}">
                <a16:creationId xmlns:a16="http://schemas.microsoft.com/office/drawing/2014/main" id="{31CCB5E1-92C6-4EE7-A39A-E064428D4BCF}"/>
              </a:ext>
            </a:extLst>
          </p:cNvPr>
          <p:cNvSpPr txBox="1">
            <a:spLocks noGrp="1"/>
          </p:cNvSpPr>
          <p:nvPr>
            <p:ph type="title"/>
          </p:nvPr>
        </p:nvSpPr>
        <p:spPr>
          <a:xfrm>
            <a:off x="1230227" y="193748"/>
            <a:ext cx="4447559" cy="97465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Software Flow</a:t>
            </a:r>
            <a:endParaRPr/>
          </a:p>
        </p:txBody>
      </p:sp>
    </p:spTree>
    <p:extLst>
      <p:ext uri="{BB962C8B-B14F-4D97-AF65-F5344CB8AC3E}">
        <p14:creationId xmlns:p14="http://schemas.microsoft.com/office/powerpoint/2010/main" val="13218984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199" name="Google Shape;199;p2"/>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flipH="1">
            <a:off x="11743267" y="4013200"/>
            <a:ext cx="448733" cy="2844800"/>
          </a:xfrm>
          <a:prstGeom prst="triangle">
            <a:avLst>
              <a:gd name="adj" fmla="val 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77;ge1b8f35ece_0_0">
            <a:extLst>
              <a:ext uri="{FF2B5EF4-FFF2-40B4-BE49-F238E27FC236}">
                <a16:creationId xmlns:a16="http://schemas.microsoft.com/office/drawing/2014/main" id="{9B879203-4196-4D1D-A836-BA8906222C85}"/>
              </a:ext>
            </a:extLst>
          </p:cNvPr>
          <p:cNvSpPr txBox="1">
            <a:spLocks noGrp="1"/>
          </p:cNvSpPr>
          <p:nvPr>
            <p:ph type="title"/>
          </p:nvPr>
        </p:nvSpPr>
        <p:spPr>
          <a:xfrm>
            <a:off x="1060106" y="226828"/>
            <a:ext cx="4575150" cy="772633"/>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Software Overview</a:t>
            </a:r>
            <a:endParaRPr/>
          </a:p>
        </p:txBody>
      </p:sp>
      <p:pic>
        <p:nvPicPr>
          <p:cNvPr id="2" name="Picture 2" descr="Diagram&#10;&#10;Description automatically generated">
            <a:extLst>
              <a:ext uri="{FF2B5EF4-FFF2-40B4-BE49-F238E27FC236}">
                <a16:creationId xmlns:a16="http://schemas.microsoft.com/office/drawing/2014/main" id="{C33086C0-791C-4BD4-A7FD-E8C066A824F7}"/>
              </a:ext>
            </a:extLst>
          </p:cNvPr>
          <p:cNvPicPr>
            <a:picLocks noChangeAspect="1"/>
          </p:cNvPicPr>
          <p:nvPr/>
        </p:nvPicPr>
        <p:blipFill>
          <a:blip r:embed="rId3"/>
          <a:stretch>
            <a:fillRect/>
          </a:stretch>
        </p:blipFill>
        <p:spPr>
          <a:xfrm>
            <a:off x="2635624" y="1051154"/>
            <a:ext cx="6920752" cy="5087386"/>
          </a:xfrm>
          <a:prstGeom prst="rect">
            <a:avLst/>
          </a:prstGeom>
        </p:spPr>
      </p:pic>
    </p:spTree>
    <p:extLst>
      <p:ext uri="{BB962C8B-B14F-4D97-AF65-F5344CB8AC3E}">
        <p14:creationId xmlns:p14="http://schemas.microsoft.com/office/powerpoint/2010/main" val="35390312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
          <p:cNvSpPr/>
          <p:nvPr/>
        </p:nvSpPr>
        <p:spPr>
          <a:xfrm>
            <a:off x="0" y="-1905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199" name="Google Shape;199;p2"/>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flipH="1">
            <a:off x="11743267" y="4013200"/>
            <a:ext cx="448733" cy="2844800"/>
          </a:xfrm>
          <a:prstGeom prst="triangle">
            <a:avLst>
              <a:gd name="adj" fmla="val 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89;ge1b8f35ece_0_10">
            <a:extLst>
              <a:ext uri="{FF2B5EF4-FFF2-40B4-BE49-F238E27FC236}">
                <a16:creationId xmlns:a16="http://schemas.microsoft.com/office/drawing/2014/main" id="{53EEE0BC-CEBF-4487-92E2-918B45D0D37B}"/>
              </a:ext>
            </a:extLst>
          </p:cNvPr>
          <p:cNvSpPr txBox="1">
            <a:spLocks noGrp="1"/>
          </p:cNvSpPr>
          <p:nvPr>
            <p:ph type="title"/>
          </p:nvPr>
        </p:nvSpPr>
        <p:spPr>
          <a:xfrm>
            <a:off x="1187697" y="279991"/>
            <a:ext cx="6978733" cy="878958"/>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sz="4400"/>
              <a:t>Two Factor Authentication</a:t>
            </a:r>
            <a:endParaRPr sz="4400"/>
          </a:p>
        </p:txBody>
      </p:sp>
      <p:sp>
        <p:nvSpPr>
          <p:cNvPr id="6" name="Google Shape;290;ge1b8f35ece_0_10">
            <a:extLst>
              <a:ext uri="{FF2B5EF4-FFF2-40B4-BE49-F238E27FC236}">
                <a16:creationId xmlns:a16="http://schemas.microsoft.com/office/drawing/2014/main" id="{239AEEA6-921E-437F-8468-32DF2E86EFA4}"/>
              </a:ext>
            </a:extLst>
          </p:cNvPr>
          <p:cNvSpPr txBox="1">
            <a:spLocks noGrp="1"/>
          </p:cNvSpPr>
          <p:nvPr>
            <p:ph type="body" idx="1"/>
          </p:nvPr>
        </p:nvSpPr>
        <p:spPr>
          <a:xfrm>
            <a:off x="1110979" y="1266525"/>
            <a:ext cx="9091500" cy="4572900"/>
          </a:xfrm>
          <a:prstGeom prst="rect">
            <a:avLst/>
          </a:prstGeom>
        </p:spPr>
        <p:txBody>
          <a:bodyPr spcFirstLastPara="1" wrap="square" lIns="91425" tIns="45700" rIns="91425" bIns="45700" anchor="t" anchorCtr="0">
            <a:noAutofit/>
          </a:bodyPr>
          <a:lstStyle/>
          <a:p>
            <a:pPr marL="457200" lvl="0" indent="-313055" algn="l" rtl="0">
              <a:spcBef>
                <a:spcPts val="1000"/>
              </a:spcBef>
              <a:spcAft>
                <a:spcPts val="0"/>
              </a:spcAft>
              <a:buSzPct val="79999"/>
              <a:buFont typeface="Arial"/>
              <a:buChar char="•"/>
            </a:pPr>
            <a:r>
              <a:rPr lang="en-US" sz="1900"/>
              <a:t>The Two Factor Authentication method will work by validating two out of the three validation requirements.</a:t>
            </a:r>
          </a:p>
          <a:p>
            <a:pPr marL="914400" lvl="1" indent="-313055" algn="l" rtl="0">
              <a:spcBef>
                <a:spcPts val="0"/>
              </a:spcBef>
              <a:spcAft>
                <a:spcPts val="0"/>
              </a:spcAft>
              <a:buSzPct val="90000"/>
              <a:buFont typeface="Arial"/>
              <a:buChar char="•"/>
            </a:pPr>
            <a:r>
              <a:rPr lang="en-US" sz="1700"/>
              <a:t>Being Facial Recognition, Voice Recognition, and Keypad entry.</a:t>
            </a:r>
            <a:endParaRPr sz="1700"/>
          </a:p>
          <a:p>
            <a:pPr marL="457200" lvl="0" indent="-313055" algn="l" rtl="0">
              <a:spcBef>
                <a:spcPts val="1000"/>
              </a:spcBef>
              <a:spcAft>
                <a:spcPts val="0"/>
              </a:spcAft>
              <a:buSzPct val="79999"/>
              <a:buFont typeface="Arial"/>
              <a:buChar char="•"/>
            </a:pPr>
            <a:r>
              <a:rPr lang="en-US" sz="1900"/>
              <a:t>Once two out of the three methods are validated then a flag will be raised from the software stating that the user is authenticated.</a:t>
            </a:r>
            <a:endParaRPr sz="1900"/>
          </a:p>
          <a:p>
            <a:pPr marL="457200" lvl="0" indent="-313055" algn="l" rtl="0">
              <a:spcBef>
                <a:spcPts val="1000"/>
              </a:spcBef>
              <a:spcAft>
                <a:spcPts val="0"/>
              </a:spcAft>
              <a:buSzPct val="79999"/>
              <a:buFont typeface="Arial"/>
              <a:buChar char="•"/>
            </a:pPr>
            <a:r>
              <a:rPr lang="en-US" sz="1900"/>
              <a:t>If the user fails to be validated by the system, then another flag will be raised, red LEDs will flash, and the door will not unlock.</a:t>
            </a:r>
            <a:endParaRPr sz="1900"/>
          </a:p>
          <a:p>
            <a:pPr marL="457200" lvl="0" indent="-313055" algn="l" rtl="0">
              <a:spcBef>
                <a:spcPts val="1000"/>
              </a:spcBef>
              <a:spcAft>
                <a:spcPts val="0"/>
              </a:spcAft>
              <a:buSzPct val="79999"/>
              <a:buFont typeface="Arial"/>
              <a:buChar char="•"/>
            </a:pPr>
            <a:r>
              <a:rPr lang="en-US" sz="1900"/>
              <a:t>The systems software will then reset and repeat the process.</a:t>
            </a:r>
            <a:endParaRPr sz="1900"/>
          </a:p>
          <a:p>
            <a:pPr indent="-313055">
              <a:buSzPct val="79999"/>
              <a:buFont typeface="Arial"/>
              <a:buChar char="•"/>
            </a:pPr>
            <a:r>
              <a:rPr lang="en-US" sz="1900"/>
              <a:t>By implementing the two-authentication method, our system will be able to provide an additional layer of security. Rather than using only one validation requirement. Since our system will open up a door to our users' residence or workplace, security is a major concern. </a:t>
            </a:r>
            <a:endParaRPr sz="1900"/>
          </a:p>
        </p:txBody>
      </p:sp>
    </p:spTree>
    <p:extLst>
      <p:ext uri="{BB962C8B-B14F-4D97-AF65-F5344CB8AC3E}">
        <p14:creationId xmlns:p14="http://schemas.microsoft.com/office/powerpoint/2010/main" val="9843644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199" name="Google Shape;199;p2"/>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flipH="1">
            <a:off x="11743267" y="4013200"/>
            <a:ext cx="448733" cy="2844800"/>
          </a:xfrm>
          <a:prstGeom prst="triangle">
            <a:avLst>
              <a:gd name="adj" fmla="val 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95;ge1b8f35ece_0_15">
            <a:extLst>
              <a:ext uri="{FF2B5EF4-FFF2-40B4-BE49-F238E27FC236}">
                <a16:creationId xmlns:a16="http://schemas.microsoft.com/office/drawing/2014/main" id="{FF992328-F843-4FCA-8B90-C750BA2043B0}"/>
              </a:ext>
            </a:extLst>
          </p:cNvPr>
          <p:cNvSpPr txBox="1">
            <a:spLocks noGrp="1"/>
          </p:cNvSpPr>
          <p:nvPr>
            <p:ph type="title"/>
          </p:nvPr>
        </p:nvSpPr>
        <p:spPr>
          <a:xfrm>
            <a:off x="1102636" y="237460"/>
            <a:ext cx="4186437" cy="749489"/>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Facial Recognition</a:t>
            </a:r>
            <a:endParaRPr/>
          </a:p>
        </p:txBody>
      </p:sp>
      <p:pic>
        <p:nvPicPr>
          <p:cNvPr id="2" name="Picture 2" descr="A picture containing text, person, wall, indoor&#10;&#10;Description automatically generated">
            <a:extLst>
              <a:ext uri="{FF2B5EF4-FFF2-40B4-BE49-F238E27FC236}">
                <a16:creationId xmlns:a16="http://schemas.microsoft.com/office/drawing/2014/main" id="{E185646D-0054-4854-9A61-970B513792D8}"/>
              </a:ext>
            </a:extLst>
          </p:cNvPr>
          <p:cNvPicPr>
            <a:picLocks noChangeAspect="1"/>
          </p:cNvPicPr>
          <p:nvPr/>
        </p:nvPicPr>
        <p:blipFill>
          <a:blip r:embed="rId3"/>
          <a:stretch>
            <a:fillRect/>
          </a:stretch>
        </p:blipFill>
        <p:spPr>
          <a:xfrm>
            <a:off x="7855744" y="1145442"/>
            <a:ext cx="2743200" cy="2650210"/>
          </a:xfrm>
          <a:prstGeom prst="rect">
            <a:avLst/>
          </a:prstGeom>
        </p:spPr>
      </p:pic>
      <p:sp>
        <p:nvSpPr>
          <p:cNvPr id="3" name="Google Shape;290;ge1b8f35ece_0_10">
            <a:extLst>
              <a:ext uri="{FF2B5EF4-FFF2-40B4-BE49-F238E27FC236}">
                <a16:creationId xmlns:a16="http://schemas.microsoft.com/office/drawing/2014/main" id="{D8BEB366-0464-4D5C-BEE6-08A671328346}"/>
              </a:ext>
            </a:extLst>
          </p:cNvPr>
          <p:cNvSpPr txBox="1">
            <a:spLocks noGrp="1"/>
          </p:cNvSpPr>
          <p:nvPr>
            <p:ph type="body" idx="1"/>
          </p:nvPr>
        </p:nvSpPr>
        <p:spPr>
          <a:xfrm>
            <a:off x="639359" y="828905"/>
            <a:ext cx="6674532" cy="4691962"/>
          </a:xfrm>
          <a:prstGeom prst="rect">
            <a:avLst/>
          </a:prstGeom>
        </p:spPr>
        <p:txBody>
          <a:bodyPr spcFirstLastPara="1" wrap="square" lIns="91425" tIns="45700" rIns="91425" bIns="45700" anchor="t" anchorCtr="0">
            <a:noAutofit/>
          </a:bodyPr>
          <a:lstStyle/>
          <a:p>
            <a:pPr marL="487045" indent="-342900">
              <a:buSzPct val="79999"/>
            </a:pPr>
            <a:r>
              <a:rPr lang="en-US" sz="2400"/>
              <a:t>We will be using open CV to implement facial recognition.</a:t>
            </a:r>
          </a:p>
          <a:p>
            <a:pPr marL="487045" indent="-342900">
              <a:buSzPct val="79999"/>
            </a:pPr>
            <a:r>
              <a:rPr lang="en-US" sz="2400"/>
              <a:t>To train our model we are required to upload multiple images of the new user.</a:t>
            </a:r>
          </a:p>
          <a:p>
            <a:pPr marL="487045" indent="-342900">
              <a:buSzPct val="79999"/>
            </a:pPr>
            <a:r>
              <a:rPr lang="en-US" sz="2400"/>
              <a:t>There is an infinite loop which runs forever.</a:t>
            </a:r>
          </a:p>
          <a:p>
            <a:pPr lvl="1">
              <a:buSzPct val="79999"/>
              <a:buFont typeface="Arial"/>
              <a:buChar char="•"/>
            </a:pPr>
            <a:r>
              <a:rPr lang="en-US" sz="2200"/>
              <a:t>Inside of this loop the algorithm will compare the person who is in frame in real-time, to the saved users.</a:t>
            </a:r>
          </a:p>
          <a:p>
            <a:pPr marL="487045" indent="-342900">
              <a:buSzPct val="79999"/>
            </a:pPr>
            <a:r>
              <a:rPr lang="en-US" sz="2400"/>
              <a:t>If the user is authorized then a validation variable will be set, satisfying the requirement.</a:t>
            </a:r>
          </a:p>
          <a:p>
            <a:pPr marL="487045" indent="-342900">
              <a:buSzPct val="79999"/>
            </a:pPr>
            <a:r>
              <a:rPr lang="en-US" sz="2400"/>
              <a:t>If the user is not authorized then a flag will be raised.</a:t>
            </a:r>
          </a:p>
          <a:p>
            <a:pPr indent="-313055">
              <a:buSzPct val="79999"/>
              <a:buFont typeface="Arial"/>
              <a:buChar char="•"/>
            </a:pPr>
            <a:endParaRPr lang="en-US" sz="2400"/>
          </a:p>
        </p:txBody>
      </p:sp>
    </p:spTree>
    <p:extLst>
      <p:ext uri="{BB962C8B-B14F-4D97-AF65-F5344CB8AC3E}">
        <p14:creationId xmlns:p14="http://schemas.microsoft.com/office/powerpoint/2010/main" val="28545138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199" name="Google Shape;199;p2"/>
          <p:cNvSpPr/>
          <p:nvPr/>
        </p:nvSpPr>
        <p:spPr>
          <a:xfrm rot="10800000">
            <a:off x="0" y="9525"/>
            <a:ext cx="842596" cy="5666154"/>
          </a:xfrm>
          <a:prstGeom prst="triangle">
            <a:avLst>
              <a:gd name="adj" fmla="val 10000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flipH="1">
            <a:off x="11743267" y="4013200"/>
            <a:ext cx="448733" cy="2844800"/>
          </a:xfrm>
          <a:prstGeom prst="triangle">
            <a:avLst>
              <a:gd name="adj" fmla="val 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itle 1">
            <a:extLst>
              <a:ext uri="{FF2B5EF4-FFF2-40B4-BE49-F238E27FC236}">
                <a16:creationId xmlns:a16="http://schemas.microsoft.com/office/drawing/2014/main" id="{60B12F86-FE5D-4152-902D-F1D675818664}"/>
              </a:ext>
            </a:extLst>
          </p:cNvPr>
          <p:cNvSpPr>
            <a:spLocks noGrp="1"/>
          </p:cNvSpPr>
          <p:nvPr>
            <p:ph type="title"/>
          </p:nvPr>
        </p:nvSpPr>
        <p:spPr>
          <a:xfrm>
            <a:off x="1210839" y="335447"/>
            <a:ext cx="5333515" cy="747059"/>
          </a:xfrm>
        </p:spPr>
        <p:txBody>
          <a:bodyPr>
            <a:noAutofit/>
          </a:bodyPr>
          <a:lstStyle/>
          <a:p>
            <a:r>
              <a:rPr lang="en-US" sz="4800"/>
              <a:t>Voice Recognition</a:t>
            </a:r>
          </a:p>
        </p:txBody>
      </p:sp>
      <p:sp>
        <p:nvSpPr>
          <p:cNvPr id="2" name="Google Shape;290;ge1b8f35ece_0_10">
            <a:extLst>
              <a:ext uri="{FF2B5EF4-FFF2-40B4-BE49-F238E27FC236}">
                <a16:creationId xmlns:a16="http://schemas.microsoft.com/office/drawing/2014/main" id="{0E24A55F-3B8F-466C-8946-DE881E835957}"/>
              </a:ext>
            </a:extLst>
          </p:cNvPr>
          <p:cNvSpPr txBox="1">
            <a:spLocks noGrp="1"/>
          </p:cNvSpPr>
          <p:nvPr>
            <p:ph type="body" idx="1"/>
          </p:nvPr>
        </p:nvSpPr>
        <p:spPr>
          <a:xfrm>
            <a:off x="842038" y="1445819"/>
            <a:ext cx="6742748" cy="4572900"/>
          </a:xfrm>
          <a:prstGeom prst="rect">
            <a:avLst/>
          </a:prstGeom>
        </p:spPr>
        <p:txBody>
          <a:bodyPr spcFirstLastPara="1" wrap="square" lIns="91425" tIns="45700" rIns="91425" bIns="45700" anchor="t" anchorCtr="0">
            <a:noAutofit/>
          </a:bodyPr>
          <a:lstStyle/>
          <a:p>
            <a:pPr indent="-313055">
              <a:buSzPct val="79999"/>
              <a:buFont typeface="Arial"/>
              <a:buChar char="•"/>
            </a:pPr>
            <a:r>
              <a:rPr lang="en-US" sz="2400"/>
              <a:t>Voice (Speaker) Recognition vs. Speech Recognition (Speech-to-Text)</a:t>
            </a:r>
          </a:p>
          <a:p>
            <a:pPr indent="-313055">
              <a:buSzPct val="79999"/>
              <a:buFont typeface="Arial"/>
              <a:buChar char="•"/>
            </a:pPr>
            <a:r>
              <a:rPr lang="en-US" sz="2400"/>
              <a:t>Still researching the best open source implementations available, that meet our system's requirements</a:t>
            </a:r>
          </a:p>
          <a:p>
            <a:pPr indent="-313055">
              <a:buSzPct val="79999"/>
              <a:buFont typeface="Arial"/>
              <a:buChar char="•"/>
            </a:pPr>
            <a:r>
              <a:rPr lang="en-US" sz="2400"/>
              <a:t>Most likely we will use a TensorFlow based implementation using 3D Convolution Neural Network to verify the Speaker</a:t>
            </a:r>
          </a:p>
          <a:p>
            <a:pPr indent="-313055">
              <a:buSzPct val="79999"/>
              <a:buFont typeface="Arial"/>
              <a:buChar char="•"/>
            </a:pPr>
            <a:r>
              <a:rPr lang="en-US" sz="2400"/>
              <a:t>Main priority as we head into the second half of SD2</a:t>
            </a:r>
          </a:p>
          <a:p>
            <a:pPr indent="-313055">
              <a:buSzPct val="79999"/>
              <a:buFont typeface="Arial"/>
              <a:buChar char="•"/>
            </a:pPr>
            <a:endParaRPr lang="en-US" sz="2400"/>
          </a:p>
        </p:txBody>
      </p:sp>
      <p:pic>
        <p:nvPicPr>
          <p:cNvPr id="3" name="Picture 3" descr="Diagram&#10;&#10;Description automatically generated">
            <a:extLst>
              <a:ext uri="{FF2B5EF4-FFF2-40B4-BE49-F238E27FC236}">
                <a16:creationId xmlns:a16="http://schemas.microsoft.com/office/drawing/2014/main" id="{76CD9658-52B8-456B-87DC-DE43523E2120}"/>
              </a:ext>
            </a:extLst>
          </p:cNvPr>
          <p:cNvPicPr>
            <a:picLocks noChangeAspect="1"/>
          </p:cNvPicPr>
          <p:nvPr/>
        </p:nvPicPr>
        <p:blipFill>
          <a:blip r:embed="rId3"/>
          <a:stretch>
            <a:fillRect/>
          </a:stretch>
        </p:blipFill>
        <p:spPr>
          <a:xfrm>
            <a:off x="7584141" y="632457"/>
            <a:ext cx="3836894" cy="3181582"/>
          </a:xfrm>
          <a:prstGeom prst="rect">
            <a:avLst/>
          </a:prstGeom>
        </p:spPr>
      </p:pic>
    </p:spTree>
    <p:extLst>
      <p:ext uri="{BB962C8B-B14F-4D97-AF65-F5344CB8AC3E}">
        <p14:creationId xmlns:p14="http://schemas.microsoft.com/office/powerpoint/2010/main" val="39426261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199" name="Google Shape;199;p2"/>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flipH="1">
            <a:off x="11743267" y="4013200"/>
            <a:ext cx="448733" cy="2844800"/>
          </a:xfrm>
          <a:prstGeom prst="triangle">
            <a:avLst>
              <a:gd name="adj" fmla="val 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85;ge1c39ccb49_0_6">
            <a:extLst>
              <a:ext uri="{FF2B5EF4-FFF2-40B4-BE49-F238E27FC236}">
                <a16:creationId xmlns:a16="http://schemas.microsoft.com/office/drawing/2014/main" id="{814B449C-7E60-4B18-B690-EE008332ABB7}"/>
              </a:ext>
            </a:extLst>
          </p:cNvPr>
          <p:cNvSpPr txBox="1">
            <a:spLocks noGrp="1"/>
          </p:cNvSpPr>
          <p:nvPr>
            <p:ph type="title"/>
          </p:nvPr>
        </p:nvSpPr>
        <p:spPr>
          <a:xfrm>
            <a:off x="931554" y="475975"/>
            <a:ext cx="3777708" cy="815163"/>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System Cost</a:t>
            </a:r>
            <a:endParaRPr/>
          </a:p>
        </p:txBody>
      </p:sp>
      <p:pic>
        <p:nvPicPr>
          <p:cNvPr id="7" name="Google Shape;541;p53">
            <a:extLst>
              <a:ext uri="{FF2B5EF4-FFF2-40B4-BE49-F238E27FC236}">
                <a16:creationId xmlns:a16="http://schemas.microsoft.com/office/drawing/2014/main" id="{C1FC42D3-F06E-4114-B042-6B1D6931C0F2}"/>
              </a:ext>
            </a:extLst>
          </p:cNvPr>
          <p:cNvPicPr preferRelativeResize="0"/>
          <p:nvPr/>
        </p:nvPicPr>
        <p:blipFill>
          <a:blip r:embed="rId3">
            <a:alphaModFix/>
          </a:blip>
          <a:stretch>
            <a:fillRect/>
          </a:stretch>
        </p:blipFill>
        <p:spPr>
          <a:xfrm>
            <a:off x="1082592" y="1770082"/>
            <a:ext cx="3777708" cy="2843619"/>
          </a:xfrm>
          <a:prstGeom prst="rect">
            <a:avLst/>
          </a:prstGeom>
          <a:noFill/>
          <a:ln>
            <a:noFill/>
          </a:ln>
        </p:spPr>
      </p:pic>
      <p:graphicFrame>
        <p:nvGraphicFramePr>
          <p:cNvPr id="4" name="Table 5">
            <a:extLst>
              <a:ext uri="{FF2B5EF4-FFF2-40B4-BE49-F238E27FC236}">
                <a16:creationId xmlns:a16="http://schemas.microsoft.com/office/drawing/2014/main" id="{5D8A1F7C-6CFD-4D7F-B319-9892DD1A199C}"/>
              </a:ext>
            </a:extLst>
          </p:cNvPr>
          <p:cNvGraphicFramePr>
            <a:graphicFrameLocks noGrp="1"/>
          </p:cNvGraphicFramePr>
          <p:nvPr>
            <p:extLst>
              <p:ext uri="{D42A27DB-BD31-4B8C-83A1-F6EECF244321}">
                <p14:modId xmlns:p14="http://schemas.microsoft.com/office/powerpoint/2010/main" val="649724554"/>
              </p:ext>
            </p:extLst>
          </p:nvPr>
        </p:nvGraphicFramePr>
        <p:xfrm>
          <a:off x="5595582" y="327074"/>
          <a:ext cx="6279372" cy="5339079"/>
        </p:xfrm>
        <a:graphic>
          <a:graphicData uri="http://schemas.openxmlformats.org/drawingml/2006/table">
            <a:tbl>
              <a:tblPr firstRow="1" bandRow="1">
                <a:tableStyleId>{D517C709-96C8-4BC0-A822-BB1FB09BDEE6}</a:tableStyleId>
              </a:tblPr>
              <a:tblGrid>
                <a:gridCol w="3139686">
                  <a:extLst>
                    <a:ext uri="{9D8B030D-6E8A-4147-A177-3AD203B41FA5}">
                      <a16:colId xmlns:a16="http://schemas.microsoft.com/office/drawing/2014/main" val="2915030203"/>
                    </a:ext>
                  </a:extLst>
                </a:gridCol>
                <a:gridCol w="3139686">
                  <a:extLst>
                    <a:ext uri="{9D8B030D-6E8A-4147-A177-3AD203B41FA5}">
                      <a16:colId xmlns:a16="http://schemas.microsoft.com/office/drawing/2014/main" val="650432704"/>
                    </a:ext>
                  </a:extLst>
                </a:gridCol>
              </a:tblGrid>
              <a:tr h="430666">
                <a:tc gridSpan="2">
                  <a:txBody>
                    <a:bodyPr/>
                    <a:lstStyle/>
                    <a:p>
                      <a:pPr marL="0" lvl="0" indent="0" algn="ctr" rtl="0">
                        <a:spcBef>
                          <a:spcPts val="0"/>
                        </a:spcBef>
                        <a:spcAft>
                          <a:spcPts val="0"/>
                        </a:spcAft>
                        <a:buNone/>
                      </a:pPr>
                      <a:r>
                        <a:rPr lang="en-US" sz="1400" b="1"/>
                        <a:t>Smart Door Security System Cost Analysis</a:t>
                      </a:r>
                    </a:p>
                  </a:txBody>
                  <a:tcPr/>
                </a:tc>
                <a:tc h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400"/>
                    </a:p>
                  </a:txBody>
                  <a:tcPr/>
                </a:tc>
                <a:extLst>
                  <a:ext uri="{0D108BD9-81ED-4DB2-BD59-A6C34878D82A}">
                    <a16:rowId xmlns:a16="http://schemas.microsoft.com/office/drawing/2014/main" val="1216154608"/>
                  </a:ext>
                </a:extLst>
              </a:tr>
              <a:tr h="430666">
                <a:tc>
                  <a:txBody>
                    <a:bodyPr/>
                    <a:lstStyle/>
                    <a:p>
                      <a:pPr marL="0" lvl="0" indent="0" algn="l" rtl="0">
                        <a:spcBef>
                          <a:spcPts val="0"/>
                        </a:spcBef>
                        <a:spcAft>
                          <a:spcPts val="0"/>
                        </a:spcAft>
                        <a:buNone/>
                      </a:pPr>
                      <a:r>
                        <a:rPr lang="en-US" sz="1400"/>
                        <a:t>Raspberry Pi 4 CPU’s (Qty 2) 	</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a:t>$90</a:t>
                      </a:r>
                    </a:p>
                  </a:txBody>
                  <a:tcPr/>
                </a:tc>
                <a:extLst>
                  <a:ext uri="{0D108BD9-81ED-4DB2-BD59-A6C34878D82A}">
                    <a16:rowId xmlns:a16="http://schemas.microsoft.com/office/drawing/2014/main" val="543513155"/>
                  </a:ext>
                </a:extLst>
              </a:tr>
              <a:tr h="430666">
                <a:tc>
                  <a:txBody>
                    <a:bodyPr/>
                    <a:lstStyle/>
                    <a:p>
                      <a:r>
                        <a:rPr lang="en-US"/>
                        <a:t>Camera</a:t>
                      </a:r>
                    </a:p>
                  </a:txBody>
                  <a:tcPr/>
                </a:tc>
                <a:tc>
                  <a:txBody>
                    <a:bodyPr/>
                    <a:lstStyle/>
                    <a:p>
                      <a:r>
                        <a:rPr lang="en-US"/>
                        <a:t>$25</a:t>
                      </a:r>
                    </a:p>
                  </a:txBody>
                  <a:tcPr/>
                </a:tc>
                <a:extLst>
                  <a:ext uri="{0D108BD9-81ED-4DB2-BD59-A6C34878D82A}">
                    <a16:rowId xmlns:a16="http://schemas.microsoft.com/office/drawing/2014/main" val="2784926163"/>
                  </a:ext>
                </a:extLst>
              </a:tr>
              <a:tr h="430666">
                <a:tc>
                  <a:txBody>
                    <a:bodyPr/>
                    <a:lstStyle/>
                    <a:p>
                      <a:r>
                        <a:rPr lang="en-US"/>
                        <a:t>Keypad</a:t>
                      </a:r>
                    </a:p>
                  </a:txBody>
                  <a:tcPr/>
                </a:tc>
                <a:tc>
                  <a:txBody>
                    <a:bodyPr/>
                    <a:lstStyle/>
                    <a:p>
                      <a:r>
                        <a:rPr lang="en-US"/>
                        <a:t>$20</a:t>
                      </a:r>
                    </a:p>
                  </a:txBody>
                  <a:tcPr/>
                </a:tc>
                <a:extLst>
                  <a:ext uri="{0D108BD9-81ED-4DB2-BD59-A6C34878D82A}">
                    <a16:rowId xmlns:a16="http://schemas.microsoft.com/office/drawing/2014/main" val="2072257769"/>
                  </a:ext>
                </a:extLst>
              </a:tr>
              <a:tr h="430666">
                <a:tc>
                  <a:txBody>
                    <a:bodyPr/>
                    <a:lstStyle/>
                    <a:p>
                      <a:r>
                        <a:rPr lang="en-US" sz="1400"/>
                        <a:t>Electric Strike Lock </a:t>
                      </a:r>
                      <a:endParaRPr lang="en-US"/>
                    </a:p>
                  </a:txBody>
                  <a:tcPr/>
                </a:tc>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US" sz="1400"/>
                        <a:t>$40 </a:t>
                      </a:r>
                    </a:p>
                  </a:txBody>
                  <a:tcPr/>
                </a:tc>
                <a:extLst>
                  <a:ext uri="{0D108BD9-81ED-4DB2-BD59-A6C34878D82A}">
                    <a16:rowId xmlns:a16="http://schemas.microsoft.com/office/drawing/2014/main" val="342615430"/>
                  </a:ext>
                </a:extLst>
              </a:tr>
              <a:tr h="430666">
                <a:tc>
                  <a:txBody>
                    <a:bodyPr/>
                    <a:lstStyle/>
                    <a:p>
                      <a:r>
                        <a:rPr lang="en-US" sz="1400"/>
                        <a:t>Populated CCA (Qty 5)	</a:t>
                      </a:r>
                      <a:endParaRPr lang="en-US"/>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a:t>$400</a:t>
                      </a:r>
                    </a:p>
                  </a:txBody>
                  <a:tcPr/>
                </a:tc>
                <a:extLst>
                  <a:ext uri="{0D108BD9-81ED-4DB2-BD59-A6C34878D82A}">
                    <a16:rowId xmlns:a16="http://schemas.microsoft.com/office/drawing/2014/main" val="4025754793"/>
                  </a:ext>
                </a:extLst>
              </a:tr>
              <a:tr h="601753">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US" sz="1400"/>
                        <a:t>General Jumper Wires for Peripherals </a:t>
                      </a:r>
                      <a:endParaRPr lang="en-US"/>
                    </a:p>
                  </a:txBody>
                  <a:tcPr/>
                </a:tc>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US" sz="1400"/>
                        <a:t>$20 </a:t>
                      </a:r>
                    </a:p>
                  </a:txBody>
                  <a:tcPr/>
                </a:tc>
                <a:extLst>
                  <a:ext uri="{0D108BD9-81ED-4DB2-BD59-A6C34878D82A}">
                    <a16:rowId xmlns:a16="http://schemas.microsoft.com/office/drawing/2014/main" val="4287963886"/>
                  </a:ext>
                </a:extLst>
              </a:tr>
              <a:tr h="43066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a:t>Speaker 		</a:t>
                      </a:r>
                      <a:endParaRPr lang="en-US"/>
                    </a:p>
                  </a:txBody>
                  <a:tcPr/>
                </a:tc>
                <a:tc>
                  <a:txBody>
                    <a:bodyPr/>
                    <a:lstStyle/>
                    <a:p>
                      <a:r>
                        <a:rPr lang="en-US" sz="1400"/>
                        <a:t>$30 </a:t>
                      </a:r>
                      <a:endParaRPr lang="en-US"/>
                    </a:p>
                  </a:txBody>
                  <a:tcPr/>
                </a:tc>
                <a:extLst>
                  <a:ext uri="{0D108BD9-81ED-4DB2-BD59-A6C34878D82A}">
                    <a16:rowId xmlns:a16="http://schemas.microsoft.com/office/drawing/2014/main" val="3481963543"/>
                  </a:ext>
                </a:extLst>
              </a:tr>
              <a:tr h="430666">
                <a:tc>
                  <a:txBody>
                    <a:bodyPr/>
                    <a:lstStyle/>
                    <a:p>
                      <a:r>
                        <a:rPr lang="en-US" sz="1400"/>
                        <a:t>Microphone</a:t>
                      </a:r>
                      <a:endParaRPr lang="en-US"/>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a:t>$25</a:t>
                      </a:r>
                    </a:p>
                  </a:txBody>
                  <a:tcPr/>
                </a:tc>
                <a:extLst>
                  <a:ext uri="{0D108BD9-81ED-4DB2-BD59-A6C34878D82A}">
                    <a16:rowId xmlns:a16="http://schemas.microsoft.com/office/drawing/2014/main" val="1127416384"/>
                  </a:ext>
                </a:extLst>
              </a:tr>
              <a:tr h="430666">
                <a:tc>
                  <a:txBody>
                    <a:bodyPr/>
                    <a:lstStyle/>
                    <a:p>
                      <a:r>
                        <a:rPr lang="en-US" sz="1400"/>
                        <a:t>LCD Screen </a:t>
                      </a:r>
                      <a:endParaRPr lang="en-US"/>
                    </a:p>
                  </a:txBody>
                  <a:tcPr/>
                </a:tc>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US" sz="1400"/>
                        <a:t>$10 </a:t>
                      </a:r>
                    </a:p>
                  </a:txBody>
                  <a:tcPr/>
                </a:tc>
                <a:extLst>
                  <a:ext uri="{0D108BD9-81ED-4DB2-BD59-A6C34878D82A}">
                    <a16:rowId xmlns:a16="http://schemas.microsoft.com/office/drawing/2014/main" val="897006253"/>
                  </a:ext>
                </a:extLst>
              </a:tr>
              <a:tr h="430666">
                <a:tc>
                  <a:txBody>
                    <a:bodyPr/>
                    <a:lstStyle/>
                    <a:p>
                      <a:r>
                        <a:rPr lang="en-US" sz="1400"/>
                        <a:t>LED Strip Light </a:t>
                      </a:r>
                      <a:endParaRPr lang="en-US"/>
                    </a:p>
                  </a:txBody>
                  <a:tcPr/>
                </a:tc>
                <a:tc>
                  <a:txBody>
                    <a:bodyPr/>
                    <a:lstStyle/>
                    <a:p>
                      <a:r>
                        <a:rPr lang="en-US" sz="1400"/>
                        <a:t>$20 </a:t>
                      </a:r>
                      <a:endParaRPr lang="en-US"/>
                    </a:p>
                  </a:txBody>
                  <a:tcPr/>
                </a:tc>
                <a:extLst>
                  <a:ext uri="{0D108BD9-81ED-4DB2-BD59-A6C34878D82A}">
                    <a16:rowId xmlns:a16="http://schemas.microsoft.com/office/drawing/2014/main" val="853596206"/>
                  </a:ext>
                </a:extLst>
              </a:tr>
              <a:tr h="43066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a:t>Total: 			</a:t>
                      </a:r>
                      <a:endParaRPr lang="en-US"/>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a:t>$735 - $183.75/member</a:t>
                      </a:r>
                    </a:p>
                  </a:txBody>
                  <a:tcPr/>
                </a:tc>
                <a:extLst>
                  <a:ext uri="{0D108BD9-81ED-4DB2-BD59-A6C34878D82A}">
                    <a16:rowId xmlns:a16="http://schemas.microsoft.com/office/drawing/2014/main" val="1436646045"/>
                  </a:ext>
                </a:extLst>
              </a:tr>
            </a:tbl>
          </a:graphicData>
        </a:graphic>
      </p:graphicFrame>
    </p:spTree>
    <p:extLst>
      <p:ext uri="{BB962C8B-B14F-4D97-AF65-F5344CB8AC3E}">
        <p14:creationId xmlns:p14="http://schemas.microsoft.com/office/powerpoint/2010/main" val="2871346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lang="en-US" sz="1800"/>
          </a:p>
        </p:txBody>
      </p:sp>
      <p:sp>
        <p:nvSpPr>
          <p:cNvPr id="199" name="Google Shape;199;p2"/>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flipH="1">
            <a:off x="11743267" y="4013200"/>
            <a:ext cx="448733" cy="2844800"/>
          </a:xfrm>
          <a:prstGeom prst="triangle">
            <a:avLst>
              <a:gd name="adj" fmla="val 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50;ge1b8f35ece_1_5">
            <a:extLst>
              <a:ext uri="{FF2B5EF4-FFF2-40B4-BE49-F238E27FC236}">
                <a16:creationId xmlns:a16="http://schemas.microsoft.com/office/drawing/2014/main" id="{13B358EA-52E4-4554-AE76-99D8FB71CA62}"/>
              </a:ext>
            </a:extLst>
          </p:cNvPr>
          <p:cNvSpPr txBox="1">
            <a:spLocks noGrp="1"/>
          </p:cNvSpPr>
          <p:nvPr>
            <p:ph type="title"/>
          </p:nvPr>
        </p:nvSpPr>
        <p:spPr>
          <a:xfrm>
            <a:off x="1106150" y="182863"/>
            <a:ext cx="8596800" cy="781500"/>
          </a:xfrm>
          <a:prstGeom prst="rect">
            <a:avLst/>
          </a:prstGeom>
        </p:spPr>
        <p:txBody>
          <a:bodyPr spcFirstLastPara="1" wrap="square" lIns="91425" tIns="45700" rIns="91425" bIns="45700" anchor="t" anchorCtr="0">
            <a:normAutofit/>
          </a:bodyPr>
          <a:lstStyle/>
          <a:p>
            <a:r>
              <a:rPr lang="en-US"/>
              <a:t>Group 15 Team Members</a:t>
            </a:r>
            <a:endParaRPr/>
          </a:p>
        </p:txBody>
      </p:sp>
      <p:sp>
        <p:nvSpPr>
          <p:cNvPr id="6" name="Google Shape;151;ge1b8f35ece_1_5">
            <a:extLst>
              <a:ext uri="{FF2B5EF4-FFF2-40B4-BE49-F238E27FC236}">
                <a16:creationId xmlns:a16="http://schemas.microsoft.com/office/drawing/2014/main" id="{624ECBCF-C0F2-4503-86E7-4BC03070536D}"/>
              </a:ext>
            </a:extLst>
          </p:cNvPr>
          <p:cNvSpPr txBox="1"/>
          <p:nvPr/>
        </p:nvSpPr>
        <p:spPr>
          <a:xfrm>
            <a:off x="3727046" y="1928725"/>
            <a:ext cx="2282541" cy="70785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latin typeface="Trebuchet MS"/>
                <a:ea typeface="Trebuchet MS"/>
                <a:cs typeface="Trebuchet MS"/>
                <a:sym typeface="Trebuchet MS"/>
              </a:rPr>
              <a:t>Reham Hammad</a:t>
            </a:r>
            <a:endParaRPr sz="2000">
              <a:latin typeface="Trebuchet MS"/>
              <a:ea typeface="Trebuchet MS"/>
              <a:cs typeface="Trebuchet MS"/>
              <a:sym typeface="Trebuchet MS"/>
            </a:endParaRPr>
          </a:p>
          <a:p>
            <a:pPr marL="0" lvl="0" indent="0" algn="l" rtl="0">
              <a:spcBef>
                <a:spcPts val="0"/>
              </a:spcBef>
              <a:spcAft>
                <a:spcPts val="0"/>
              </a:spcAft>
              <a:buNone/>
            </a:pPr>
            <a:r>
              <a:rPr lang="en-US">
                <a:latin typeface="Trebuchet MS"/>
                <a:ea typeface="Trebuchet MS"/>
                <a:cs typeface="Trebuchet MS"/>
                <a:sym typeface="Trebuchet MS"/>
              </a:rPr>
              <a:t>Electrical Engineering</a:t>
            </a:r>
            <a:endParaRPr>
              <a:latin typeface="Trebuchet MS"/>
              <a:ea typeface="Trebuchet MS"/>
              <a:cs typeface="Trebuchet MS"/>
              <a:sym typeface="Trebuchet MS"/>
            </a:endParaRPr>
          </a:p>
        </p:txBody>
      </p:sp>
      <p:sp>
        <p:nvSpPr>
          <p:cNvPr id="7" name="Google Shape;152;ge1b8f35ece_1_5">
            <a:extLst>
              <a:ext uri="{FF2B5EF4-FFF2-40B4-BE49-F238E27FC236}">
                <a16:creationId xmlns:a16="http://schemas.microsoft.com/office/drawing/2014/main" id="{3BD34B8B-3F97-4D7D-8926-B0634DFF8006}"/>
              </a:ext>
            </a:extLst>
          </p:cNvPr>
          <p:cNvSpPr txBox="1"/>
          <p:nvPr/>
        </p:nvSpPr>
        <p:spPr>
          <a:xfrm>
            <a:off x="3758434" y="4740104"/>
            <a:ext cx="2208300" cy="70785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latin typeface="Trebuchet MS"/>
                <a:ea typeface="Trebuchet MS"/>
                <a:cs typeface="Trebuchet MS"/>
                <a:sym typeface="Trebuchet MS"/>
              </a:rPr>
              <a:t>Adam Stefanik</a:t>
            </a:r>
            <a:endParaRPr sz="2000">
              <a:latin typeface="Trebuchet MS"/>
              <a:ea typeface="Trebuchet MS"/>
              <a:cs typeface="Trebuchet MS"/>
              <a:sym typeface="Trebuchet MS"/>
            </a:endParaRPr>
          </a:p>
          <a:p>
            <a:pPr marL="0" lvl="0" indent="0" algn="l" rtl="0">
              <a:spcBef>
                <a:spcPts val="0"/>
              </a:spcBef>
              <a:spcAft>
                <a:spcPts val="0"/>
              </a:spcAft>
              <a:buNone/>
            </a:pPr>
            <a:r>
              <a:rPr lang="en-US">
                <a:latin typeface="Trebuchet MS"/>
                <a:ea typeface="Trebuchet MS"/>
                <a:cs typeface="Trebuchet MS"/>
                <a:sym typeface="Trebuchet MS"/>
              </a:rPr>
              <a:t>Electrical Engineering</a:t>
            </a:r>
            <a:endParaRPr>
              <a:latin typeface="Trebuchet MS"/>
              <a:ea typeface="Trebuchet MS"/>
              <a:cs typeface="Trebuchet MS"/>
              <a:sym typeface="Trebuchet MS"/>
            </a:endParaRPr>
          </a:p>
        </p:txBody>
      </p:sp>
      <p:pic>
        <p:nvPicPr>
          <p:cNvPr id="8" name="Google Shape;155;ge1b8f35ece_1_5">
            <a:extLst>
              <a:ext uri="{FF2B5EF4-FFF2-40B4-BE49-F238E27FC236}">
                <a16:creationId xmlns:a16="http://schemas.microsoft.com/office/drawing/2014/main" id="{4A8FD5CF-B1E6-4B1E-B533-7CD31278C6A0}"/>
              </a:ext>
            </a:extLst>
          </p:cNvPr>
          <p:cNvPicPr preferRelativeResize="0"/>
          <p:nvPr/>
        </p:nvPicPr>
        <p:blipFill>
          <a:blip r:embed="rId3">
            <a:alphaModFix/>
          </a:blip>
          <a:stretch>
            <a:fillRect/>
          </a:stretch>
        </p:blipFill>
        <p:spPr>
          <a:xfrm>
            <a:off x="6517724" y="1137426"/>
            <a:ext cx="2077451" cy="2597448"/>
          </a:xfrm>
          <a:prstGeom prst="rect">
            <a:avLst/>
          </a:prstGeom>
          <a:noFill/>
          <a:ln>
            <a:noFill/>
          </a:ln>
        </p:spPr>
      </p:pic>
      <p:pic>
        <p:nvPicPr>
          <p:cNvPr id="9" name="Google Shape;156;ge1b8f35ece_1_5">
            <a:extLst>
              <a:ext uri="{FF2B5EF4-FFF2-40B4-BE49-F238E27FC236}">
                <a16:creationId xmlns:a16="http://schemas.microsoft.com/office/drawing/2014/main" id="{34B612C5-884B-4F57-95F2-9025FEBDF2E1}"/>
              </a:ext>
            </a:extLst>
          </p:cNvPr>
          <p:cNvPicPr preferRelativeResize="0"/>
          <p:nvPr/>
        </p:nvPicPr>
        <p:blipFill>
          <a:blip r:embed="rId4">
            <a:alphaModFix/>
          </a:blip>
          <a:stretch>
            <a:fillRect/>
          </a:stretch>
        </p:blipFill>
        <p:spPr>
          <a:xfrm>
            <a:off x="6578742" y="4095569"/>
            <a:ext cx="2077450" cy="2463960"/>
          </a:xfrm>
          <a:prstGeom prst="rect">
            <a:avLst/>
          </a:prstGeom>
          <a:noFill/>
          <a:ln>
            <a:noFill/>
          </a:ln>
        </p:spPr>
      </p:pic>
      <p:sp>
        <p:nvSpPr>
          <p:cNvPr id="14" name="Google Shape;153;ge1b8f35ece_1_5">
            <a:extLst>
              <a:ext uri="{FF2B5EF4-FFF2-40B4-BE49-F238E27FC236}">
                <a16:creationId xmlns:a16="http://schemas.microsoft.com/office/drawing/2014/main" id="{B42BEF54-042A-4E2C-8B5D-C8470C4A05AC}"/>
              </a:ext>
            </a:extLst>
          </p:cNvPr>
          <p:cNvSpPr txBox="1"/>
          <p:nvPr/>
        </p:nvSpPr>
        <p:spPr>
          <a:xfrm>
            <a:off x="8795425" y="1838320"/>
            <a:ext cx="2361652" cy="70785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err="1">
                <a:latin typeface="Trebuchet MS"/>
                <a:ea typeface="Trebuchet MS"/>
                <a:cs typeface="Trebuchet MS"/>
                <a:sym typeface="Trebuchet MS"/>
              </a:rPr>
              <a:t>Moisess</a:t>
            </a:r>
            <a:r>
              <a:rPr lang="en-US" sz="2000">
                <a:latin typeface="Trebuchet MS"/>
                <a:ea typeface="Trebuchet MS"/>
                <a:cs typeface="Trebuchet MS"/>
                <a:sym typeface="Trebuchet MS"/>
              </a:rPr>
              <a:t> Rodriguez</a:t>
            </a:r>
            <a:endParaRPr sz="2000">
              <a:latin typeface="Trebuchet MS"/>
              <a:ea typeface="Trebuchet MS"/>
              <a:cs typeface="Trebuchet MS"/>
              <a:sym typeface="Trebuchet MS"/>
            </a:endParaRPr>
          </a:p>
          <a:p>
            <a:pPr marL="0" lvl="0" indent="0" algn="l" rtl="0">
              <a:spcBef>
                <a:spcPts val="0"/>
              </a:spcBef>
              <a:spcAft>
                <a:spcPts val="0"/>
              </a:spcAft>
              <a:buNone/>
            </a:pPr>
            <a:r>
              <a:rPr lang="en-US">
                <a:latin typeface="Trebuchet MS"/>
                <a:ea typeface="Trebuchet MS"/>
                <a:cs typeface="Trebuchet MS"/>
                <a:sym typeface="Trebuchet MS"/>
              </a:rPr>
              <a:t>Computer Engineering</a:t>
            </a:r>
            <a:endParaRPr>
              <a:latin typeface="Trebuchet MS"/>
              <a:ea typeface="Trebuchet MS"/>
              <a:cs typeface="Trebuchet MS"/>
              <a:sym typeface="Trebuchet MS"/>
            </a:endParaRPr>
          </a:p>
        </p:txBody>
      </p:sp>
      <p:sp>
        <p:nvSpPr>
          <p:cNvPr id="15" name="Google Shape;154;ge1b8f35ece_1_5">
            <a:extLst>
              <a:ext uri="{FF2B5EF4-FFF2-40B4-BE49-F238E27FC236}">
                <a16:creationId xmlns:a16="http://schemas.microsoft.com/office/drawing/2014/main" id="{CA93FC2B-6590-4489-A7EA-B3E401F021D2}"/>
              </a:ext>
            </a:extLst>
          </p:cNvPr>
          <p:cNvSpPr txBox="1"/>
          <p:nvPr/>
        </p:nvSpPr>
        <p:spPr>
          <a:xfrm>
            <a:off x="8797921" y="4739575"/>
            <a:ext cx="2477400" cy="70785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latin typeface="Trebuchet MS"/>
                <a:ea typeface="Trebuchet MS"/>
                <a:cs typeface="Trebuchet MS"/>
                <a:sym typeface="Trebuchet MS"/>
              </a:rPr>
              <a:t>Zach Jackovich</a:t>
            </a:r>
          </a:p>
          <a:p>
            <a:pPr marL="0" lvl="0" indent="0" algn="l" rtl="0">
              <a:spcBef>
                <a:spcPts val="0"/>
              </a:spcBef>
              <a:spcAft>
                <a:spcPts val="0"/>
              </a:spcAft>
              <a:buNone/>
            </a:pPr>
            <a:r>
              <a:rPr lang="en-US">
                <a:latin typeface="Trebuchet MS"/>
                <a:ea typeface="Trebuchet MS"/>
                <a:cs typeface="Trebuchet MS"/>
                <a:sym typeface="Trebuchet MS"/>
              </a:rPr>
              <a:t>Computer Engineering</a:t>
            </a:r>
            <a:endParaRPr>
              <a:latin typeface="Trebuchet MS"/>
              <a:ea typeface="Trebuchet MS"/>
              <a:cs typeface="Trebuchet MS"/>
              <a:sym typeface="Trebuchet MS"/>
            </a:endParaRPr>
          </a:p>
        </p:txBody>
      </p:sp>
      <p:pic>
        <p:nvPicPr>
          <p:cNvPr id="16" name="Picture 15" descr="A person wearing a head scarf&#10;&#10;Description automatically generated with low confidence">
            <a:extLst>
              <a:ext uri="{FF2B5EF4-FFF2-40B4-BE49-F238E27FC236}">
                <a16:creationId xmlns:a16="http://schemas.microsoft.com/office/drawing/2014/main" id="{614780A0-8B17-4E33-8F59-24E614A353F7}"/>
              </a:ext>
            </a:extLst>
          </p:cNvPr>
          <p:cNvPicPr>
            <a:picLocks noChangeAspect="1"/>
          </p:cNvPicPr>
          <p:nvPr/>
        </p:nvPicPr>
        <p:blipFill>
          <a:blip r:embed="rId5"/>
          <a:stretch>
            <a:fillRect/>
          </a:stretch>
        </p:blipFill>
        <p:spPr>
          <a:xfrm>
            <a:off x="1421008" y="1033315"/>
            <a:ext cx="2077450" cy="2597448"/>
          </a:xfrm>
          <a:prstGeom prst="rect">
            <a:avLst/>
          </a:prstGeom>
        </p:spPr>
      </p:pic>
      <p:pic>
        <p:nvPicPr>
          <p:cNvPr id="2" name="Picture 2">
            <a:extLst>
              <a:ext uri="{FF2B5EF4-FFF2-40B4-BE49-F238E27FC236}">
                <a16:creationId xmlns:a16="http://schemas.microsoft.com/office/drawing/2014/main" id="{614BF8C5-5151-4600-90F2-71E8413A088D}"/>
              </a:ext>
            </a:extLst>
          </p:cNvPr>
          <p:cNvPicPr>
            <a:picLocks noChangeAspect="1"/>
          </p:cNvPicPr>
          <p:nvPr/>
        </p:nvPicPr>
        <p:blipFill>
          <a:blip r:embed="rId6"/>
          <a:stretch>
            <a:fillRect/>
          </a:stretch>
        </p:blipFill>
        <p:spPr>
          <a:xfrm>
            <a:off x="1348068" y="4012056"/>
            <a:ext cx="2159373" cy="2484764"/>
          </a:xfrm>
          <a:prstGeom prst="rect">
            <a:avLst/>
          </a:prstGeom>
        </p:spPr>
      </p:pic>
    </p:spTree>
    <p:extLst>
      <p:ext uri="{BB962C8B-B14F-4D97-AF65-F5344CB8AC3E}">
        <p14:creationId xmlns:p14="http://schemas.microsoft.com/office/powerpoint/2010/main" val="2955813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199" name="Google Shape;199;p2"/>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flipH="1">
            <a:off x="11743267" y="4013200"/>
            <a:ext cx="448733" cy="2844800"/>
          </a:xfrm>
          <a:prstGeom prst="triangle">
            <a:avLst>
              <a:gd name="adj" fmla="val 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Text Placeholder 2">
            <a:extLst>
              <a:ext uri="{FF2B5EF4-FFF2-40B4-BE49-F238E27FC236}">
                <a16:creationId xmlns:a16="http://schemas.microsoft.com/office/drawing/2014/main" id="{4591B01C-EC53-46C3-A918-114E3EC911C6}"/>
              </a:ext>
            </a:extLst>
          </p:cNvPr>
          <p:cNvSpPr>
            <a:spLocks noGrp="1"/>
          </p:cNvSpPr>
          <p:nvPr>
            <p:ph type="body" idx="1"/>
          </p:nvPr>
        </p:nvSpPr>
        <p:spPr>
          <a:xfrm>
            <a:off x="842597" y="1801630"/>
            <a:ext cx="8596668" cy="4521902"/>
          </a:xfrm>
        </p:spPr>
        <p:txBody>
          <a:bodyPr>
            <a:normAutofit/>
          </a:bodyPr>
          <a:lstStyle/>
          <a:p>
            <a:pPr>
              <a:buFont typeface="Arial"/>
              <a:buChar char="•"/>
            </a:pPr>
            <a:r>
              <a:rPr lang="en-US" sz="2400"/>
              <a:t>Currently we have successfully integrated and tested the system</a:t>
            </a:r>
          </a:p>
          <a:p>
            <a:pPr>
              <a:buFont typeface="Arial"/>
              <a:buChar char="•"/>
            </a:pPr>
            <a:r>
              <a:rPr lang="en-US" sz="2400"/>
              <a:t>We decided to pursue Speech to Text rather than Voice Recognition.</a:t>
            </a:r>
          </a:p>
          <a:p>
            <a:pPr>
              <a:buFont typeface="Arial"/>
              <a:buChar char="•"/>
            </a:pPr>
            <a:r>
              <a:rPr lang="en-US" sz="2400"/>
              <a:t>This is due to processing and memory limitations in relation to the raspberry pi.</a:t>
            </a:r>
          </a:p>
          <a:p>
            <a:pPr>
              <a:buFont typeface="Arial"/>
              <a:buChar char="•"/>
            </a:pPr>
            <a:r>
              <a:rPr lang="en-US" sz="2400"/>
              <a:t>Also, by using Speech to Text we are able to implement true Two Factor Authentication.</a:t>
            </a:r>
          </a:p>
          <a:p>
            <a:pPr>
              <a:buFont typeface="Arial"/>
              <a:buChar char="•"/>
            </a:pPr>
            <a:r>
              <a:rPr lang="en-US" sz="2400"/>
              <a:t>Facial recognition was still implemented, as well as taking input from a user via keypad entry. </a:t>
            </a:r>
          </a:p>
          <a:p>
            <a:pPr>
              <a:buFont typeface="Arial"/>
              <a:buChar char="•"/>
            </a:pPr>
            <a:endParaRPr lang="en-US" sz="2400"/>
          </a:p>
        </p:txBody>
      </p:sp>
      <p:sp>
        <p:nvSpPr>
          <p:cNvPr id="7" name="Title 1">
            <a:extLst>
              <a:ext uri="{FF2B5EF4-FFF2-40B4-BE49-F238E27FC236}">
                <a16:creationId xmlns:a16="http://schemas.microsoft.com/office/drawing/2014/main" id="{C9DCCA79-2EB6-4A8C-9A77-0EBADEEB5522}"/>
              </a:ext>
            </a:extLst>
          </p:cNvPr>
          <p:cNvSpPr txBox="1">
            <a:spLocks/>
          </p:cNvSpPr>
          <p:nvPr/>
        </p:nvSpPr>
        <p:spPr>
          <a:xfrm>
            <a:off x="842597" y="598198"/>
            <a:ext cx="9234399" cy="881530"/>
          </a:xfrm>
          <a:prstGeom prst="rect">
            <a:avLst/>
          </a:prstGeom>
          <a:noFill/>
          <a:ln>
            <a:noFill/>
          </a:ln>
        </p:spPr>
        <p:txBody>
          <a:bodyPr spcFirstLastPara="1" wrap="square" lIns="91425" tIns="45700" rIns="91425" bIns="45700" anchor="t" anchorCtr="0">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3600"/>
              <a:buFont typeface="Trebuchet MS"/>
              <a:buNone/>
              <a:defRPr sz="3600" b="0" i="0" u="none" strike="noStrike" cap="none">
                <a:solidFill>
                  <a:schemeClr val="accent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r>
              <a:rPr lang="en-US" sz="4800"/>
              <a:t>Post integration and current status</a:t>
            </a:r>
          </a:p>
        </p:txBody>
      </p:sp>
    </p:spTree>
    <p:extLst>
      <p:ext uri="{BB962C8B-B14F-4D97-AF65-F5344CB8AC3E}">
        <p14:creationId xmlns:p14="http://schemas.microsoft.com/office/powerpoint/2010/main" val="28922540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199" name="Google Shape;199;p2"/>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flipH="1">
            <a:off x="11743267" y="4013200"/>
            <a:ext cx="448733" cy="2844800"/>
          </a:xfrm>
          <a:prstGeom prst="triangle">
            <a:avLst>
              <a:gd name="adj" fmla="val 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Picture 6" descr="A picture containing electronics, circuit&#10;&#10;Description automatically generated">
            <a:extLst>
              <a:ext uri="{FF2B5EF4-FFF2-40B4-BE49-F238E27FC236}">
                <a16:creationId xmlns:a16="http://schemas.microsoft.com/office/drawing/2014/main" id="{2F7E2AF6-C149-4C1A-BF6E-7ABB98020A1C}"/>
              </a:ext>
            </a:extLst>
          </p:cNvPr>
          <p:cNvPicPr>
            <a:picLocks noChangeAspect="1"/>
          </p:cNvPicPr>
          <p:nvPr/>
        </p:nvPicPr>
        <p:blipFill rotWithShape="1">
          <a:blip r:embed="rId3"/>
          <a:srcRect l="10769" t="2410" r="9232"/>
          <a:stretch/>
        </p:blipFill>
        <p:spPr>
          <a:xfrm rot="16200000">
            <a:off x="3393931" y="-707064"/>
            <a:ext cx="5669914" cy="9222088"/>
          </a:xfrm>
          <a:prstGeom prst="rect">
            <a:avLst/>
          </a:prstGeom>
        </p:spPr>
      </p:pic>
      <p:sp>
        <p:nvSpPr>
          <p:cNvPr id="8" name="Title 2">
            <a:extLst>
              <a:ext uri="{FF2B5EF4-FFF2-40B4-BE49-F238E27FC236}">
                <a16:creationId xmlns:a16="http://schemas.microsoft.com/office/drawing/2014/main" id="{DB7E26CE-F304-48BC-A8A3-C790C75773AB}"/>
              </a:ext>
            </a:extLst>
          </p:cNvPr>
          <p:cNvSpPr>
            <a:spLocks noGrp="1"/>
          </p:cNvSpPr>
          <p:nvPr>
            <p:ph type="title" idx="4294967295"/>
          </p:nvPr>
        </p:nvSpPr>
        <p:spPr>
          <a:xfrm>
            <a:off x="941388" y="119063"/>
            <a:ext cx="8596312" cy="641350"/>
          </a:xfrm>
        </p:spPr>
        <p:txBody>
          <a:bodyPr/>
          <a:lstStyle/>
          <a:p>
            <a:r>
              <a:rPr lang="en-US"/>
              <a:t>Testing and Trouble shooting </a:t>
            </a:r>
          </a:p>
        </p:txBody>
      </p:sp>
    </p:spTree>
    <p:extLst>
      <p:ext uri="{BB962C8B-B14F-4D97-AF65-F5344CB8AC3E}">
        <p14:creationId xmlns:p14="http://schemas.microsoft.com/office/powerpoint/2010/main" val="1260787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199" name="Google Shape;199;p2"/>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flipH="1">
            <a:off x="11743267" y="4013200"/>
            <a:ext cx="448733" cy="2844800"/>
          </a:xfrm>
          <a:prstGeom prst="triangle">
            <a:avLst>
              <a:gd name="adj" fmla="val 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roup 5">
            <a:extLst>
              <a:ext uri="{FF2B5EF4-FFF2-40B4-BE49-F238E27FC236}">
                <a16:creationId xmlns:a16="http://schemas.microsoft.com/office/drawing/2014/main" id="{287A2E8A-3877-41B9-911E-A9740E3A5770}"/>
              </a:ext>
            </a:extLst>
          </p:cNvPr>
          <p:cNvGrpSpPr/>
          <p:nvPr/>
        </p:nvGrpSpPr>
        <p:grpSpPr>
          <a:xfrm>
            <a:off x="2247972" y="1248693"/>
            <a:ext cx="7696056" cy="5011107"/>
            <a:chOff x="2633294" y="1528938"/>
            <a:chExt cx="6664726" cy="4506097"/>
          </a:xfrm>
        </p:grpSpPr>
        <p:pic>
          <p:nvPicPr>
            <p:cNvPr id="7" name="Picture 6" descr="A picture containing text, electronics&#10;&#10;Description automatically generated">
              <a:extLst>
                <a:ext uri="{FF2B5EF4-FFF2-40B4-BE49-F238E27FC236}">
                  <a16:creationId xmlns:a16="http://schemas.microsoft.com/office/drawing/2014/main" id="{8158F293-64E3-49B8-88EE-C338583E100A}"/>
                </a:ext>
              </a:extLst>
            </p:cNvPr>
            <p:cNvPicPr>
              <a:picLocks noChangeAspect="1"/>
            </p:cNvPicPr>
            <p:nvPr/>
          </p:nvPicPr>
          <p:blipFill rotWithShape="1">
            <a:blip r:embed="rId3"/>
            <a:srcRect l="26487" t="19863" r="28988" b="34457"/>
            <a:stretch/>
          </p:blipFill>
          <p:spPr>
            <a:xfrm rot="16200000">
              <a:off x="3841641" y="578656"/>
              <a:ext cx="4506097" cy="6406661"/>
            </a:xfrm>
            <a:prstGeom prst="rect">
              <a:avLst/>
            </a:prstGeom>
          </p:spPr>
        </p:pic>
        <p:cxnSp>
          <p:nvCxnSpPr>
            <p:cNvPr id="4" name="Straight Arrow Connector 3">
              <a:extLst>
                <a:ext uri="{FF2B5EF4-FFF2-40B4-BE49-F238E27FC236}">
                  <a16:creationId xmlns:a16="http://schemas.microsoft.com/office/drawing/2014/main" id="{5E69779C-D109-453C-AE85-E0A0C3CCA018}"/>
                </a:ext>
              </a:extLst>
            </p:cNvPr>
            <p:cNvCxnSpPr/>
            <p:nvPr/>
          </p:nvCxnSpPr>
          <p:spPr>
            <a:xfrm flipV="1">
              <a:off x="3589890" y="2833077"/>
              <a:ext cx="1181686" cy="478301"/>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4DA07DB-DFD9-43B5-B5EF-A9BEEC11FBB5}"/>
                </a:ext>
              </a:extLst>
            </p:cNvPr>
            <p:cNvCxnSpPr/>
            <p:nvPr/>
          </p:nvCxnSpPr>
          <p:spPr>
            <a:xfrm flipV="1">
              <a:off x="5137329" y="4628272"/>
              <a:ext cx="1181686" cy="478301"/>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5A63AA6-857B-4331-9942-873C74457141}"/>
                </a:ext>
              </a:extLst>
            </p:cNvPr>
            <p:cNvSpPr txBox="1"/>
            <p:nvPr/>
          </p:nvSpPr>
          <p:spPr>
            <a:xfrm>
              <a:off x="2633294" y="3322860"/>
              <a:ext cx="1181686" cy="338554"/>
            </a:xfrm>
            <a:prstGeom prst="rect">
              <a:avLst/>
            </a:prstGeom>
            <a:noFill/>
          </p:spPr>
          <p:txBody>
            <a:bodyPr wrap="square" rtlCol="0">
              <a:spAutoFit/>
            </a:bodyPr>
            <a:lstStyle/>
            <a:p>
              <a:r>
                <a:rPr lang="en-US" sz="1600" b="1">
                  <a:highlight>
                    <a:srgbClr val="FFFF00"/>
                  </a:highlight>
                </a:rPr>
                <a:t>LMZ31707</a:t>
              </a:r>
            </a:p>
          </p:txBody>
        </p:sp>
        <p:sp>
          <p:nvSpPr>
            <p:cNvPr id="14" name="TextBox 13">
              <a:extLst>
                <a:ext uri="{FF2B5EF4-FFF2-40B4-BE49-F238E27FC236}">
                  <a16:creationId xmlns:a16="http://schemas.microsoft.com/office/drawing/2014/main" id="{59241109-658C-4B2F-8675-0BF74CBB8269}"/>
                </a:ext>
              </a:extLst>
            </p:cNvPr>
            <p:cNvSpPr txBox="1"/>
            <p:nvPr/>
          </p:nvSpPr>
          <p:spPr>
            <a:xfrm>
              <a:off x="3650753" y="4996408"/>
              <a:ext cx="1652767" cy="338554"/>
            </a:xfrm>
            <a:prstGeom prst="rect">
              <a:avLst/>
            </a:prstGeom>
            <a:noFill/>
          </p:spPr>
          <p:txBody>
            <a:bodyPr wrap="square" rtlCol="0">
              <a:spAutoFit/>
            </a:bodyPr>
            <a:lstStyle/>
            <a:p>
              <a:pPr marL="0" marR="0" lvl="0" indent="0" algn="l" rtl="0">
                <a:spcBef>
                  <a:spcPts val="0"/>
                </a:spcBef>
                <a:spcAft>
                  <a:spcPts val="0"/>
                </a:spcAft>
                <a:buNone/>
              </a:pPr>
              <a:r>
                <a:rPr lang="en-US" sz="1600" b="1">
                  <a:solidFill>
                    <a:schemeClr val="tx1"/>
                  </a:solidFill>
                  <a:highlight>
                    <a:srgbClr val="FFFF00"/>
                  </a:highlight>
                  <a:latin typeface="Trebuchet MS"/>
                  <a:ea typeface="Trebuchet MS"/>
                  <a:cs typeface="Trebuchet MS"/>
                  <a:sym typeface="Trebuchet MS"/>
                </a:rPr>
                <a:t>L78L33ACUTR</a:t>
              </a:r>
              <a:endParaRPr lang="en-US" sz="1600" b="1">
                <a:solidFill>
                  <a:schemeClr val="tx1"/>
                </a:solidFill>
                <a:highlight>
                  <a:srgbClr val="FFFF00"/>
                </a:highlight>
              </a:endParaRPr>
            </a:p>
          </p:txBody>
        </p:sp>
      </p:grpSp>
    </p:spTree>
    <p:extLst>
      <p:ext uri="{BB962C8B-B14F-4D97-AF65-F5344CB8AC3E}">
        <p14:creationId xmlns:p14="http://schemas.microsoft.com/office/powerpoint/2010/main" val="36250390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199" name="Google Shape;199;p2"/>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flipH="1">
            <a:off x="11743267" y="4013200"/>
            <a:ext cx="448733" cy="2844800"/>
          </a:xfrm>
          <a:prstGeom prst="triangle">
            <a:avLst>
              <a:gd name="adj" fmla="val 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Title 1">
            <a:extLst>
              <a:ext uri="{FF2B5EF4-FFF2-40B4-BE49-F238E27FC236}">
                <a16:creationId xmlns:a16="http://schemas.microsoft.com/office/drawing/2014/main" id="{2A3B4EB5-BD3F-4D3C-AA03-B7CCEAE19637}"/>
              </a:ext>
            </a:extLst>
          </p:cNvPr>
          <p:cNvSpPr>
            <a:spLocks noGrp="1"/>
          </p:cNvSpPr>
          <p:nvPr>
            <p:ph type="title"/>
          </p:nvPr>
        </p:nvSpPr>
        <p:spPr>
          <a:xfrm>
            <a:off x="1083781" y="232438"/>
            <a:ext cx="6010193" cy="881530"/>
          </a:xfrm>
        </p:spPr>
        <p:txBody>
          <a:bodyPr>
            <a:normAutofit/>
          </a:bodyPr>
          <a:lstStyle/>
          <a:p>
            <a:r>
              <a:rPr lang="en-US" sz="4800"/>
              <a:t>L78L33ACUTR Output </a:t>
            </a:r>
          </a:p>
        </p:txBody>
      </p:sp>
      <p:grpSp>
        <p:nvGrpSpPr>
          <p:cNvPr id="6" name="Group 5">
            <a:extLst>
              <a:ext uri="{FF2B5EF4-FFF2-40B4-BE49-F238E27FC236}">
                <a16:creationId xmlns:a16="http://schemas.microsoft.com/office/drawing/2014/main" id="{287A2E8A-3877-41B9-911E-A9740E3A5770}"/>
              </a:ext>
            </a:extLst>
          </p:cNvPr>
          <p:cNvGrpSpPr/>
          <p:nvPr/>
        </p:nvGrpSpPr>
        <p:grpSpPr>
          <a:xfrm>
            <a:off x="2761966" y="1732264"/>
            <a:ext cx="7030962" cy="3701845"/>
            <a:chOff x="4306530" y="3694079"/>
            <a:chExt cx="4513006" cy="2373621"/>
          </a:xfrm>
        </p:grpSpPr>
        <p:pic>
          <p:nvPicPr>
            <p:cNvPr id="7" name="Picture 6" descr="A picture containing text, electronics&#10;&#10;Description automatically generated">
              <a:extLst>
                <a:ext uri="{FF2B5EF4-FFF2-40B4-BE49-F238E27FC236}">
                  <a16:creationId xmlns:a16="http://schemas.microsoft.com/office/drawing/2014/main" id="{8158F293-64E3-49B8-88EE-C338583E100A}"/>
                </a:ext>
              </a:extLst>
            </p:cNvPr>
            <p:cNvPicPr>
              <a:picLocks noChangeAspect="1"/>
            </p:cNvPicPr>
            <p:nvPr/>
          </p:nvPicPr>
          <p:blipFill rotWithShape="1">
            <a:blip r:embed="rId3"/>
            <a:srcRect l="26487" t="29953" r="50060" b="37869"/>
            <a:stretch/>
          </p:blipFill>
          <p:spPr>
            <a:xfrm rot="16200000">
              <a:off x="5376222" y="2624387"/>
              <a:ext cx="2373621" cy="4513006"/>
            </a:xfrm>
            <a:prstGeom prst="rect">
              <a:avLst/>
            </a:prstGeom>
          </p:spPr>
        </p:pic>
        <p:cxnSp>
          <p:nvCxnSpPr>
            <p:cNvPr id="12" name="Straight Arrow Connector 11">
              <a:extLst>
                <a:ext uri="{FF2B5EF4-FFF2-40B4-BE49-F238E27FC236}">
                  <a16:creationId xmlns:a16="http://schemas.microsoft.com/office/drawing/2014/main" id="{94DA07DB-DFD9-43B5-B5EF-A9BEEC11FBB5}"/>
                </a:ext>
              </a:extLst>
            </p:cNvPr>
            <p:cNvCxnSpPr>
              <a:cxnSpLocks/>
            </p:cNvCxnSpPr>
            <p:nvPr/>
          </p:nvCxnSpPr>
          <p:spPr>
            <a:xfrm flipH="1" flipV="1">
              <a:off x="6589250" y="4879223"/>
              <a:ext cx="722909" cy="739302"/>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5" name="Straight Arrow Connector 14">
            <a:extLst>
              <a:ext uri="{FF2B5EF4-FFF2-40B4-BE49-F238E27FC236}">
                <a16:creationId xmlns:a16="http://schemas.microsoft.com/office/drawing/2014/main" id="{AE45C186-B771-4678-96EF-A8AD7B1DD4D5}"/>
              </a:ext>
            </a:extLst>
          </p:cNvPr>
          <p:cNvCxnSpPr>
            <a:cxnSpLocks/>
          </p:cNvCxnSpPr>
          <p:nvPr/>
        </p:nvCxnSpPr>
        <p:spPr>
          <a:xfrm>
            <a:off x="5530645" y="2242171"/>
            <a:ext cx="787647" cy="637891"/>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241274B-F93A-462E-8AE1-85898ABBC9E7}"/>
              </a:ext>
            </a:extLst>
          </p:cNvPr>
          <p:cNvSpPr txBox="1"/>
          <p:nvPr/>
        </p:nvSpPr>
        <p:spPr>
          <a:xfrm>
            <a:off x="4243194" y="1978936"/>
            <a:ext cx="2574901" cy="400110"/>
          </a:xfrm>
          <a:prstGeom prst="rect">
            <a:avLst/>
          </a:prstGeom>
          <a:noFill/>
        </p:spPr>
        <p:txBody>
          <a:bodyPr wrap="square" rtlCol="0">
            <a:spAutoFit/>
          </a:bodyPr>
          <a:lstStyle/>
          <a:p>
            <a:pPr marL="0" marR="0" lvl="0" indent="0" algn="l" rtl="0">
              <a:spcBef>
                <a:spcPts val="0"/>
              </a:spcBef>
              <a:spcAft>
                <a:spcPts val="0"/>
              </a:spcAft>
              <a:buNone/>
            </a:pPr>
            <a:r>
              <a:rPr lang="en-US" sz="2000" b="1">
                <a:solidFill>
                  <a:schemeClr val="tx1"/>
                </a:solidFill>
                <a:highlight>
                  <a:srgbClr val="FFFF00"/>
                </a:highlight>
                <a:latin typeface="Trebuchet MS"/>
                <a:ea typeface="Trebuchet MS"/>
                <a:cs typeface="Trebuchet MS"/>
                <a:sym typeface="Trebuchet MS"/>
              </a:rPr>
              <a:t>Cut Trace</a:t>
            </a:r>
            <a:endParaRPr lang="en-US" sz="2000" b="1">
              <a:solidFill>
                <a:schemeClr val="tx1"/>
              </a:solidFill>
              <a:highlight>
                <a:srgbClr val="FFFF00"/>
              </a:highlight>
            </a:endParaRPr>
          </a:p>
        </p:txBody>
      </p:sp>
      <p:cxnSp>
        <p:nvCxnSpPr>
          <p:cNvPr id="21" name="Straight Arrow Connector 20">
            <a:extLst>
              <a:ext uri="{FF2B5EF4-FFF2-40B4-BE49-F238E27FC236}">
                <a16:creationId xmlns:a16="http://schemas.microsoft.com/office/drawing/2014/main" id="{75F0626B-3300-4F89-A4E2-34FDF1063F84}"/>
              </a:ext>
            </a:extLst>
          </p:cNvPr>
          <p:cNvCxnSpPr>
            <a:cxnSpLocks/>
          </p:cNvCxnSpPr>
          <p:nvPr/>
        </p:nvCxnSpPr>
        <p:spPr>
          <a:xfrm flipH="1" flipV="1">
            <a:off x="6840567" y="2963016"/>
            <a:ext cx="740104" cy="1697474"/>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1FE219B-D520-46C2-AA86-6ACC287CEDB6}"/>
              </a:ext>
            </a:extLst>
          </p:cNvPr>
          <p:cNvSpPr txBox="1"/>
          <p:nvPr/>
        </p:nvSpPr>
        <p:spPr>
          <a:xfrm>
            <a:off x="7444535" y="4647190"/>
            <a:ext cx="2784608" cy="400110"/>
          </a:xfrm>
          <a:prstGeom prst="rect">
            <a:avLst/>
          </a:prstGeom>
          <a:noFill/>
        </p:spPr>
        <p:txBody>
          <a:bodyPr wrap="square" rtlCol="0">
            <a:spAutoFit/>
          </a:bodyPr>
          <a:lstStyle/>
          <a:p>
            <a:pPr marL="0" marR="0" lvl="0" indent="0" algn="l" rtl="0">
              <a:spcBef>
                <a:spcPts val="0"/>
              </a:spcBef>
              <a:spcAft>
                <a:spcPts val="0"/>
              </a:spcAft>
              <a:buNone/>
            </a:pPr>
            <a:r>
              <a:rPr lang="en-US" sz="2000" b="1">
                <a:solidFill>
                  <a:schemeClr val="tx1"/>
                </a:solidFill>
                <a:highlight>
                  <a:srgbClr val="FFFF00"/>
                </a:highlight>
                <a:latin typeface="Trebuchet MS"/>
                <a:sym typeface="Trebuchet MS"/>
              </a:rPr>
              <a:t>Solder Points</a:t>
            </a:r>
            <a:endParaRPr lang="en-US" sz="2000" b="1">
              <a:solidFill>
                <a:schemeClr val="tx1"/>
              </a:solidFill>
              <a:highlight>
                <a:srgbClr val="FFFF00"/>
              </a:highlight>
            </a:endParaRPr>
          </a:p>
        </p:txBody>
      </p:sp>
    </p:spTree>
    <p:extLst>
      <p:ext uri="{BB962C8B-B14F-4D97-AF65-F5344CB8AC3E}">
        <p14:creationId xmlns:p14="http://schemas.microsoft.com/office/powerpoint/2010/main" val="28414882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199" name="Google Shape;199;p2"/>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flipH="1">
            <a:off x="11743267" y="4013200"/>
            <a:ext cx="448733" cy="2844800"/>
          </a:xfrm>
          <a:prstGeom prst="triangle">
            <a:avLst>
              <a:gd name="adj" fmla="val 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Picture 8" descr="A picture containing electronics, circuit&#10;&#10;Description automatically generated">
            <a:extLst>
              <a:ext uri="{FF2B5EF4-FFF2-40B4-BE49-F238E27FC236}">
                <a16:creationId xmlns:a16="http://schemas.microsoft.com/office/drawing/2014/main" id="{D67D9C95-D4ED-4E8E-8F25-8D4D67D4A8C1}"/>
              </a:ext>
            </a:extLst>
          </p:cNvPr>
          <p:cNvPicPr>
            <a:picLocks noChangeAspect="1"/>
          </p:cNvPicPr>
          <p:nvPr/>
        </p:nvPicPr>
        <p:blipFill rotWithShape="1">
          <a:blip r:embed="rId3"/>
          <a:srcRect l="10769" t="2410" r="9232"/>
          <a:stretch/>
        </p:blipFill>
        <p:spPr>
          <a:xfrm rot="16200000">
            <a:off x="2332735" y="-652975"/>
            <a:ext cx="5486401" cy="8923605"/>
          </a:xfrm>
          <a:prstGeom prst="rect">
            <a:avLst/>
          </a:prstGeom>
        </p:spPr>
      </p:pic>
      <p:pic>
        <p:nvPicPr>
          <p:cNvPr id="15" name="Picture 2" descr="Raspberry Pi 4 Model B/4GB - PiShop.us">
            <a:extLst>
              <a:ext uri="{FF2B5EF4-FFF2-40B4-BE49-F238E27FC236}">
                <a16:creationId xmlns:a16="http://schemas.microsoft.com/office/drawing/2014/main" id="{A8F23A92-3AD3-4E7E-93B5-70D7C6CD9E92}"/>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8116" b="16060"/>
          <a:stretch/>
        </p:blipFill>
        <p:spPr bwMode="auto">
          <a:xfrm rot="10800000">
            <a:off x="9080307" y="1119942"/>
            <a:ext cx="2143125" cy="141067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Raspberry Pi 4 Model B/4GB - PiShop.us">
            <a:extLst>
              <a:ext uri="{FF2B5EF4-FFF2-40B4-BE49-F238E27FC236}">
                <a16:creationId xmlns:a16="http://schemas.microsoft.com/office/drawing/2014/main" id="{3790C2FA-AF4D-4366-B732-D7AB3C0B5F2C}"/>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8116" b="16060"/>
          <a:stretch/>
        </p:blipFill>
        <p:spPr bwMode="auto">
          <a:xfrm rot="10800000">
            <a:off x="9080307" y="2398150"/>
            <a:ext cx="2143125" cy="1410677"/>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AA09BD25-9FD2-4C20-8CBC-D1C3BE2AC434}"/>
              </a:ext>
            </a:extLst>
          </p:cNvPr>
          <p:cNvCxnSpPr>
            <a:cxnSpLocks/>
          </p:cNvCxnSpPr>
          <p:nvPr/>
        </p:nvCxnSpPr>
        <p:spPr>
          <a:xfrm flipH="1" flipV="1">
            <a:off x="8937359" y="3581009"/>
            <a:ext cx="1214510" cy="1281332"/>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B813832-3822-4AFE-AF25-189E6C2F76FE}"/>
              </a:ext>
            </a:extLst>
          </p:cNvPr>
          <p:cNvSpPr txBox="1"/>
          <p:nvPr/>
        </p:nvSpPr>
        <p:spPr>
          <a:xfrm>
            <a:off x="9937598" y="4933303"/>
            <a:ext cx="1805669" cy="400110"/>
          </a:xfrm>
          <a:prstGeom prst="rect">
            <a:avLst/>
          </a:prstGeom>
          <a:noFill/>
        </p:spPr>
        <p:txBody>
          <a:bodyPr wrap="square" rtlCol="0">
            <a:spAutoFit/>
          </a:bodyPr>
          <a:lstStyle/>
          <a:p>
            <a:r>
              <a:rPr lang="en-US" sz="2000" b="1">
                <a:highlight>
                  <a:srgbClr val="FFFF00"/>
                </a:highlight>
              </a:rPr>
              <a:t>Voltage Drop</a:t>
            </a:r>
          </a:p>
        </p:txBody>
      </p:sp>
      <p:sp>
        <p:nvSpPr>
          <p:cNvPr id="22" name="Title 1">
            <a:extLst>
              <a:ext uri="{FF2B5EF4-FFF2-40B4-BE49-F238E27FC236}">
                <a16:creationId xmlns:a16="http://schemas.microsoft.com/office/drawing/2014/main" id="{15DD5380-6815-46F2-A1D6-B0F7727A8D6A}"/>
              </a:ext>
            </a:extLst>
          </p:cNvPr>
          <p:cNvSpPr>
            <a:spLocks noGrp="1"/>
          </p:cNvSpPr>
          <p:nvPr>
            <p:ph type="title" idx="4294967295"/>
          </p:nvPr>
        </p:nvSpPr>
        <p:spPr>
          <a:xfrm>
            <a:off x="948301" y="274073"/>
            <a:ext cx="8596313" cy="641350"/>
          </a:xfrm>
        </p:spPr>
        <p:txBody>
          <a:bodyPr>
            <a:normAutofit fontScale="90000"/>
          </a:bodyPr>
          <a:lstStyle/>
          <a:p>
            <a:r>
              <a:rPr lang="en-US" sz="4800"/>
              <a:t>LMZ31707 Output </a:t>
            </a:r>
          </a:p>
        </p:txBody>
      </p:sp>
    </p:spTree>
    <p:extLst>
      <p:ext uri="{BB962C8B-B14F-4D97-AF65-F5344CB8AC3E}">
        <p14:creationId xmlns:p14="http://schemas.microsoft.com/office/powerpoint/2010/main" val="14560574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199" name="Google Shape;199;p2"/>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flipH="1">
            <a:off x="11743267" y="4013200"/>
            <a:ext cx="448733" cy="2844800"/>
          </a:xfrm>
          <a:prstGeom prst="triangle">
            <a:avLst>
              <a:gd name="adj" fmla="val 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Title 1">
            <a:extLst>
              <a:ext uri="{FF2B5EF4-FFF2-40B4-BE49-F238E27FC236}">
                <a16:creationId xmlns:a16="http://schemas.microsoft.com/office/drawing/2014/main" id="{2A3B4EB5-BD3F-4D3C-AA03-B7CCEAE19637}"/>
              </a:ext>
            </a:extLst>
          </p:cNvPr>
          <p:cNvSpPr>
            <a:spLocks noGrp="1"/>
          </p:cNvSpPr>
          <p:nvPr>
            <p:ph type="title"/>
          </p:nvPr>
        </p:nvSpPr>
        <p:spPr>
          <a:xfrm>
            <a:off x="1083781" y="232438"/>
            <a:ext cx="5012219" cy="881530"/>
          </a:xfrm>
        </p:spPr>
        <p:txBody>
          <a:bodyPr>
            <a:normAutofit/>
          </a:bodyPr>
          <a:lstStyle/>
          <a:p>
            <a:r>
              <a:rPr lang="en-US" sz="4800"/>
              <a:t>LMZ31707 Output </a:t>
            </a:r>
          </a:p>
        </p:txBody>
      </p:sp>
      <p:pic>
        <p:nvPicPr>
          <p:cNvPr id="7" name="Picture 6" descr="A picture containing text, electronics&#10;&#10;Description automatically generated">
            <a:extLst>
              <a:ext uri="{FF2B5EF4-FFF2-40B4-BE49-F238E27FC236}">
                <a16:creationId xmlns:a16="http://schemas.microsoft.com/office/drawing/2014/main" id="{8158F293-64E3-49B8-88EE-C338583E100A}"/>
              </a:ext>
            </a:extLst>
          </p:cNvPr>
          <p:cNvPicPr>
            <a:picLocks noChangeAspect="1"/>
          </p:cNvPicPr>
          <p:nvPr/>
        </p:nvPicPr>
        <p:blipFill rotWithShape="1">
          <a:blip r:embed="rId3"/>
          <a:srcRect l="49940" t="19863" r="28989" b="54612"/>
          <a:stretch/>
        </p:blipFill>
        <p:spPr>
          <a:xfrm rot="16200000">
            <a:off x="3874406" y="-496253"/>
            <a:ext cx="4443187" cy="8128505"/>
          </a:xfrm>
          <a:prstGeom prst="rect">
            <a:avLst/>
          </a:prstGeom>
        </p:spPr>
      </p:pic>
      <p:sp>
        <p:nvSpPr>
          <p:cNvPr id="3" name="Rectangle 2">
            <a:extLst>
              <a:ext uri="{FF2B5EF4-FFF2-40B4-BE49-F238E27FC236}">
                <a16:creationId xmlns:a16="http://schemas.microsoft.com/office/drawing/2014/main" id="{64061DF3-DE99-4E1D-BF01-BF787990ACF2}"/>
              </a:ext>
            </a:extLst>
          </p:cNvPr>
          <p:cNvSpPr/>
          <p:nvPr/>
        </p:nvSpPr>
        <p:spPr>
          <a:xfrm>
            <a:off x="7287066" y="3203918"/>
            <a:ext cx="2419642" cy="246223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6607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199" name="Google Shape;199;p2"/>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flipH="1">
            <a:off x="11743267" y="4013200"/>
            <a:ext cx="448733" cy="2844800"/>
          </a:xfrm>
          <a:prstGeom prst="triangle">
            <a:avLst>
              <a:gd name="adj" fmla="val 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Picture 11">
            <a:extLst>
              <a:ext uri="{FF2B5EF4-FFF2-40B4-BE49-F238E27FC236}">
                <a16:creationId xmlns:a16="http://schemas.microsoft.com/office/drawing/2014/main" id="{48390D75-3C71-4118-945F-1AFA5070B389}"/>
              </a:ext>
            </a:extLst>
          </p:cNvPr>
          <p:cNvPicPr>
            <a:picLocks noChangeAspect="1"/>
          </p:cNvPicPr>
          <p:nvPr/>
        </p:nvPicPr>
        <p:blipFill rotWithShape="1">
          <a:blip r:embed="rId3"/>
          <a:srcRect l="23151" t="8632" r="21540"/>
          <a:stretch/>
        </p:blipFill>
        <p:spPr>
          <a:xfrm rot="5400000">
            <a:off x="4281972" y="-910363"/>
            <a:ext cx="4470653" cy="9847125"/>
          </a:xfrm>
          <a:prstGeom prst="rect">
            <a:avLst/>
          </a:prstGeom>
        </p:spPr>
      </p:pic>
      <p:sp>
        <p:nvSpPr>
          <p:cNvPr id="3" name="Title 2">
            <a:extLst>
              <a:ext uri="{FF2B5EF4-FFF2-40B4-BE49-F238E27FC236}">
                <a16:creationId xmlns:a16="http://schemas.microsoft.com/office/drawing/2014/main" id="{A342C1E0-F6E0-4D25-AA7A-F358F64C73EE}"/>
              </a:ext>
            </a:extLst>
          </p:cNvPr>
          <p:cNvSpPr>
            <a:spLocks noGrp="1"/>
          </p:cNvSpPr>
          <p:nvPr>
            <p:ph type="title"/>
          </p:nvPr>
        </p:nvSpPr>
        <p:spPr>
          <a:xfrm>
            <a:off x="1071229" y="261236"/>
            <a:ext cx="8596668" cy="1320800"/>
          </a:xfrm>
        </p:spPr>
        <p:txBody>
          <a:bodyPr/>
          <a:lstStyle/>
          <a:p>
            <a:r>
              <a:rPr lang="en-US"/>
              <a:t>Loading Effects </a:t>
            </a:r>
          </a:p>
        </p:txBody>
      </p:sp>
    </p:spTree>
    <p:extLst>
      <p:ext uri="{BB962C8B-B14F-4D97-AF65-F5344CB8AC3E}">
        <p14:creationId xmlns:p14="http://schemas.microsoft.com/office/powerpoint/2010/main" val="35422164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199" name="Google Shape;199;p2"/>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flipH="1">
            <a:off x="11743267" y="4013200"/>
            <a:ext cx="448733" cy="2844800"/>
          </a:xfrm>
          <a:prstGeom prst="triangle">
            <a:avLst>
              <a:gd name="adj" fmla="val 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Text Placeholder 2">
            <a:extLst>
              <a:ext uri="{FF2B5EF4-FFF2-40B4-BE49-F238E27FC236}">
                <a16:creationId xmlns:a16="http://schemas.microsoft.com/office/drawing/2014/main" id="{4591B01C-EC53-46C3-A918-114E3EC911C6}"/>
              </a:ext>
            </a:extLst>
          </p:cNvPr>
          <p:cNvSpPr>
            <a:spLocks noGrp="1"/>
          </p:cNvSpPr>
          <p:nvPr>
            <p:ph type="body" idx="1"/>
          </p:nvPr>
        </p:nvSpPr>
        <p:spPr>
          <a:xfrm>
            <a:off x="842597" y="1938264"/>
            <a:ext cx="8596668" cy="4290676"/>
          </a:xfrm>
        </p:spPr>
        <p:txBody>
          <a:bodyPr>
            <a:normAutofit fontScale="92500" lnSpcReduction="10000"/>
          </a:bodyPr>
          <a:lstStyle/>
          <a:p>
            <a:pPr>
              <a:buFont typeface="Arial"/>
              <a:buChar char="•"/>
            </a:pPr>
            <a:r>
              <a:rPr lang="en-US" sz="2400"/>
              <a:t>Once we integrated the entire system we ran into some issues that we did not anticipate.</a:t>
            </a:r>
          </a:p>
          <a:p>
            <a:pPr>
              <a:buFont typeface="Arial"/>
              <a:buChar char="•"/>
            </a:pPr>
            <a:r>
              <a:rPr lang="en-US" sz="2400"/>
              <a:t>Most issues were related to the communication method that we chose.</a:t>
            </a:r>
          </a:p>
          <a:p>
            <a:pPr>
              <a:buFont typeface="Arial"/>
              <a:buChar char="•"/>
            </a:pPr>
            <a:r>
              <a:rPr lang="en-US" sz="2400"/>
              <a:t>Setting specific GPIO pins between devices to signal an event turned out to be an unreliable method. </a:t>
            </a:r>
          </a:p>
          <a:p>
            <a:pPr>
              <a:buFont typeface="Arial"/>
              <a:buChar char="•"/>
            </a:pPr>
            <a:r>
              <a:rPr lang="en-US" sz="2400"/>
              <a:t>Sometimes the GPIO pins on the raspberry pi would read as high or low when it shouldn’t have, which would trigger events at unwanted times</a:t>
            </a:r>
          </a:p>
          <a:p>
            <a:pPr>
              <a:buFont typeface="Arial"/>
              <a:buChar char="•"/>
            </a:pPr>
            <a:r>
              <a:rPr lang="en-US" sz="2400"/>
              <a:t>Such as the MSP430 waking up the system, or the pi to pi communication sending faulty signals. </a:t>
            </a:r>
          </a:p>
        </p:txBody>
      </p:sp>
      <p:sp>
        <p:nvSpPr>
          <p:cNvPr id="7" name="Title 1">
            <a:extLst>
              <a:ext uri="{FF2B5EF4-FFF2-40B4-BE49-F238E27FC236}">
                <a16:creationId xmlns:a16="http://schemas.microsoft.com/office/drawing/2014/main" id="{C9DCCA79-2EB6-4A8C-9A77-0EBADEEB5522}"/>
              </a:ext>
            </a:extLst>
          </p:cNvPr>
          <p:cNvSpPr txBox="1">
            <a:spLocks/>
          </p:cNvSpPr>
          <p:nvPr/>
        </p:nvSpPr>
        <p:spPr>
          <a:xfrm>
            <a:off x="842597" y="598198"/>
            <a:ext cx="8404082" cy="88153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3600"/>
              <a:buFont typeface="Trebuchet MS"/>
              <a:buNone/>
              <a:defRPr sz="3600" b="0" i="0" u="none" strike="noStrike" cap="none">
                <a:solidFill>
                  <a:schemeClr val="accent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r>
              <a:rPr lang="en-US" sz="4800"/>
              <a:t>Test results</a:t>
            </a:r>
          </a:p>
        </p:txBody>
      </p:sp>
    </p:spTree>
    <p:extLst>
      <p:ext uri="{BB962C8B-B14F-4D97-AF65-F5344CB8AC3E}">
        <p14:creationId xmlns:p14="http://schemas.microsoft.com/office/powerpoint/2010/main" val="18365333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199" name="Google Shape;199;p2"/>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flipH="1">
            <a:off x="11743267" y="4013200"/>
            <a:ext cx="448733" cy="2844800"/>
          </a:xfrm>
          <a:prstGeom prst="triangle">
            <a:avLst>
              <a:gd name="adj" fmla="val 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Text Placeholder 2">
            <a:extLst>
              <a:ext uri="{FF2B5EF4-FFF2-40B4-BE49-F238E27FC236}">
                <a16:creationId xmlns:a16="http://schemas.microsoft.com/office/drawing/2014/main" id="{4591B01C-EC53-46C3-A918-114E3EC911C6}"/>
              </a:ext>
            </a:extLst>
          </p:cNvPr>
          <p:cNvSpPr>
            <a:spLocks noGrp="1"/>
          </p:cNvSpPr>
          <p:nvPr>
            <p:ph type="body" idx="1"/>
          </p:nvPr>
        </p:nvSpPr>
        <p:spPr>
          <a:xfrm>
            <a:off x="842597" y="1938264"/>
            <a:ext cx="8596668" cy="4280166"/>
          </a:xfrm>
        </p:spPr>
        <p:txBody>
          <a:bodyPr>
            <a:normAutofit lnSpcReduction="10000"/>
          </a:bodyPr>
          <a:lstStyle/>
          <a:p>
            <a:pPr>
              <a:buFont typeface="Arial"/>
              <a:buChar char="•"/>
            </a:pPr>
            <a:r>
              <a:rPr lang="en-US" sz="2400"/>
              <a:t>The facial recognition algorithm would sometimes recognize an unauthorized user as an authorized one.</a:t>
            </a:r>
          </a:p>
          <a:p>
            <a:pPr>
              <a:buFont typeface="Arial"/>
              <a:buChar char="•"/>
            </a:pPr>
            <a:r>
              <a:rPr lang="en-US" sz="2400"/>
              <a:t>This could be due to the quality of the camera, lighting, as well as the number of images we chose to train the model with.</a:t>
            </a:r>
          </a:p>
          <a:p>
            <a:pPr>
              <a:buFont typeface="Arial"/>
              <a:buChar char="•"/>
            </a:pPr>
            <a:r>
              <a:rPr lang="en-US" sz="2400"/>
              <a:t>So by getting a better camera, improving the lighting, and using more images to train the model we can improve the accuracy of the facial recognition algorithm.</a:t>
            </a:r>
          </a:p>
          <a:p>
            <a:pPr>
              <a:buFont typeface="Arial"/>
              <a:buChar char="•"/>
            </a:pPr>
            <a:r>
              <a:rPr lang="en-US" sz="2400"/>
              <a:t>The accuracy of the facial recognition algorithm after testing came out to be 72%.</a:t>
            </a:r>
          </a:p>
        </p:txBody>
      </p:sp>
      <p:sp>
        <p:nvSpPr>
          <p:cNvPr id="8" name="Title 1">
            <a:extLst>
              <a:ext uri="{FF2B5EF4-FFF2-40B4-BE49-F238E27FC236}">
                <a16:creationId xmlns:a16="http://schemas.microsoft.com/office/drawing/2014/main" id="{64C637D6-88C4-4BC8-B357-5B4B0DC647E4}"/>
              </a:ext>
            </a:extLst>
          </p:cNvPr>
          <p:cNvSpPr>
            <a:spLocks noGrp="1"/>
          </p:cNvSpPr>
          <p:nvPr>
            <p:ph type="title"/>
          </p:nvPr>
        </p:nvSpPr>
        <p:spPr>
          <a:xfrm>
            <a:off x="808825" y="428472"/>
            <a:ext cx="10122521" cy="1175819"/>
          </a:xfrm>
        </p:spPr>
        <p:txBody>
          <a:bodyPr>
            <a:normAutofit fontScale="90000"/>
          </a:bodyPr>
          <a:lstStyle/>
          <a:p>
            <a:r>
              <a:rPr lang="en-US" sz="4800"/>
              <a:t>Ways to improve accuracy of the facial recognition method</a:t>
            </a:r>
          </a:p>
        </p:txBody>
      </p:sp>
    </p:spTree>
    <p:extLst>
      <p:ext uri="{BB962C8B-B14F-4D97-AF65-F5344CB8AC3E}">
        <p14:creationId xmlns:p14="http://schemas.microsoft.com/office/powerpoint/2010/main" val="114018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199" name="Google Shape;199;p2"/>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flipH="1">
            <a:off x="11743267" y="4013200"/>
            <a:ext cx="448733" cy="2844800"/>
          </a:xfrm>
          <a:prstGeom prst="triangle">
            <a:avLst>
              <a:gd name="adj" fmla="val 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Text Placeholder 2">
            <a:extLst>
              <a:ext uri="{FF2B5EF4-FFF2-40B4-BE49-F238E27FC236}">
                <a16:creationId xmlns:a16="http://schemas.microsoft.com/office/drawing/2014/main" id="{4591B01C-EC53-46C3-A918-114E3EC911C6}"/>
              </a:ext>
            </a:extLst>
          </p:cNvPr>
          <p:cNvSpPr>
            <a:spLocks noGrp="1"/>
          </p:cNvSpPr>
          <p:nvPr>
            <p:ph type="body" idx="1"/>
          </p:nvPr>
        </p:nvSpPr>
        <p:spPr>
          <a:xfrm>
            <a:off x="842597" y="1938264"/>
            <a:ext cx="10374668" cy="4800260"/>
          </a:xfrm>
        </p:spPr>
        <p:txBody>
          <a:bodyPr>
            <a:normAutofit fontScale="85000" lnSpcReduction="10000"/>
          </a:bodyPr>
          <a:lstStyle/>
          <a:p>
            <a:pPr>
              <a:buFont typeface="Arial"/>
              <a:buChar char="•"/>
            </a:pPr>
            <a:r>
              <a:rPr lang="en-US" sz="2400"/>
              <a:t>The Speech to Text method was very reliable.</a:t>
            </a:r>
          </a:p>
          <a:p>
            <a:pPr>
              <a:buFont typeface="Arial"/>
              <a:buChar char="•"/>
            </a:pPr>
            <a:r>
              <a:rPr lang="en-US" sz="2400"/>
              <a:t>Although, rarely the microphone would detect unwanted words. Which would result in the system comparing each word to stored pins, and once the system determines that the pin is invalid it would request the user to enter another pin.</a:t>
            </a:r>
          </a:p>
          <a:p>
            <a:pPr lvl="1">
              <a:buFont typeface="Arial"/>
              <a:buChar char="•"/>
            </a:pPr>
            <a:r>
              <a:rPr lang="en-US" sz="2200"/>
              <a:t>If the user is also saying pins without waiting for the system to catch up, the system may crash or take a while to catch up</a:t>
            </a:r>
          </a:p>
          <a:p>
            <a:pPr>
              <a:buFont typeface="Arial"/>
              <a:buChar char="•"/>
            </a:pPr>
            <a:r>
              <a:rPr lang="en-US" sz="2400"/>
              <a:t>To fix this we could create some logic which parsed through the input string of the user and looks for specific integer values. However, this issue will arise regardless due to the nature of the system.</a:t>
            </a:r>
          </a:p>
          <a:p>
            <a:pPr lvl="1">
              <a:buFont typeface="Arial"/>
              <a:buChar char="•"/>
            </a:pPr>
            <a:r>
              <a:rPr lang="en-US" sz="2200"/>
              <a:t>For instance, if someone is approaching the door and talking on the phone or with someone next to them then the system will pick up those words. </a:t>
            </a:r>
          </a:p>
          <a:p>
            <a:pPr>
              <a:buFont typeface="Arial"/>
              <a:buChar char="•"/>
            </a:pPr>
            <a:r>
              <a:rPr lang="en-US" sz="2400"/>
              <a:t>Accuracy of the door could also be improved by selecting a higher quality microphone.</a:t>
            </a:r>
          </a:p>
          <a:p>
            <a:pPr>
              <a:buFont typeface="Arial"/>
              <a:buChar char="•"/>
            </a:pPr>
            <a:r>
              <a:rPr lang="en-US" sz="2400"/>
              <a:t>The accuracy of the Speech to Text Algorithm resulted in 76%. </a:t>
            </a:r>
          </a:p>
        </p:txBody>
      </p:sp>
      <p:sp>
        <p:nvSpPr>
          <p:cNvPr id="8" name="Title 1">
            <a:extLst>
              <a:ext uri="{FF2B5EF4-FFF2-40B4-BE49-F238E27FC236}">
                <a16:creationId xmlns:a16="http://schemas.microsoft.com/office/drawing/2014/main" id="{64C637D6-88C4-4BC8-B357-5B4B0DC647E4}"/>
              </a:ext>
            </a:extLst>
          </p:cNvPr>
          <p:cNvSpPr>
            <a:spLocks noGrp="1"/>
          </p:cNvSpPr>
          <p:nvPr>
            <p:ph type="title"/>
          </p:nvPr>
        </p:nvSpPr>
        <p:spPr>
          <a:xfrm>
            <a:off x="808825" y="428472"/>
            <a:ext cx="10122521" cy="1175819"/>
          </a:xfrm>
        </p:spPr>
        <p:txBody>
          <a:bodyPr>
            <a:normAutofit fontScale="90000"/>
          </a:bodyPr>
          <a:lstStyle/>
          <a:p>
            <a:r>
              <a:rPr lang="en-US" sz="4800"/>
              <a:t>Ways to improve accuracy of the Speech to Text method</a:t>
            </a:r>
          </a:p>
        </p:txBody>
      </p:sp>
    </p:spTree>
    <p:extLst>
      <p:ext uri="{BB962C8B-B14F-4D97-AF65-F5344CB8AC3E}">
        <p14:creationId xmlns:p14="http://schemas.microsoft.com/office/powerpoint/2010/main" val="1901084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
          <p:cNvSpPr/>
          <p:nvPr/>
        </p:nvSpPr>
        <p:spPr>
          <a:xfrm>
            <a:off x="0" y="9525"/>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199" name="Google Shape;199;p2"/>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flipH="1">
            <a:off x="11743267" y="4013200"/>
            <a:ext cx="448733" cy="2844800"/>
          </a:xfrm>
          <a:prstGeom prst="triangle">
            <a:avLst>
              <a:gd name="adj" fmla="val 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65;ge1b8f35ece_1_20">
            <a:extLst>
              <a:ext uri="{FF2B5EF4-FFF2-40B4-BE49-F238E27FC236}">
                <a16:creationId xmlns:a16="http://schemas.microsoft.com/office/drawing/2014/main" id="{50EBF6BF-4420-4DF2-A5C8-0050A1F8A691}"/>
              </a:ext>
            </a:extLst>
          </p:cNvPr>
          <p:cNvSpPr txBox="1">
            <a:spLocks noGrp="1"/>
          </p:cNvSpPr>
          <p:nvPr>
            <p:ph type="title"/>
          </p:nvPr>
        </p:nvSpPr>
        <p:spPr>
          <a:xfrm>
            <a:off x="1062816" y="349623"/>
            <a:ext cx="85968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sz="4400"/>
              <a:t>Introduction/Problem Statement</a:t>
            </a:r>
          </a:p>
        </p:txBody>
      </p:sp>
      <p:sp>
        <p:nvSpPr>
          <p:cNvPr id="6" name="Google Shape;166;ge1b8f35ece_1_20">
            <a:extLst>
              <a:ext uri="{FF2B5EF4-FFF2-40B4-BE49-F238E27FC236}">
                <a16:creationId xmlns:a16="http://schemas.microsoft.com/office/drawing/2014/main" id="{37D86892-7C61-47B3-AD2A-A174638C6859}"/>
              </a:ext>
            </a:extLst>
          </p:cNvPr>
          <p:cNvSpPr txBox="1">
            <a:spLocks noGrp="1"/>
          </p:cNvSpPr>
          <p:nvPr>
            <p:ph type="body" idx="1"/>
          </p:nvPr>
        </p:nvSpPr>
        <p:spPr>
          <a:xfrm>
            <a:off x="695254" y="1256763"/>
            <a:ext cx="8596800" cy="4455900"/>
          </a:xfrm>
          <a:prstGeom prst="rect">
            <a:avLst/>
          </a:prstGeom>
        </p:spPr>
        <p:txBody>
          <a:bodyPr spcFirstLastPara="1" wrap="square" lIns="91425" tIns="45700" rIns="91425" bIns="45700" anchor="t" anchorCtr="0">
            <a:noAutofit/>
          </a:bodyPr>
          <a:lstStyle/>
          <a:p>
            <a:pPr marL="524510" indent="-457200">
              <a:spcAft>
                <a:spcPts val="600"/>
              </a:spcAft>
              <a:buSzPts val="2540"/>
              <a:buFont typeface="Arial"/>
              <a:buChar char="•"/>
            </a:pPr>
            <a:r>
              <a:rPr lang="en-US" sz="2400"/>
              <a:t>Many security systems can be disarmed with a physical key, token or PIN entry</a:t>
            </a:r>
            <a:endParaRPr lang="en-US"/>
          </a:p>
          <a:p>
            <a:pPr marL="524510" indent="-457200">
              <a:spcBef>
                <a:spcPts val="0"/>
              </a:spcBef>
              <a:spcAft>
                <a:spcPts val="600"/>
              </a:spcAft>
              <a:buSzPts val="2540"/>
              <a:buFont typeface="Arial"/>
              <a:buChar char="•"/>
            </a:pPr>
            <a:r>
              <a:rPr lang="en-US" sz="2400"/>
              <a:t>This opens the potential for unauthorized access </a:t>
            </a:r>
            <a:endParaRPr sz="2400"/>
          </a:p>
          <a:p>
            <a:pPr marL="524510" indent="-457200">
              <a:spcBef>
                <a:spcPts val="0"/>
              </a:spcBef>
              <a:spcAft>
                <a:spcPts val="600"/>
              </a:spcAft>
              <a:buSzPts val="2540"/>
              <a:buFont typeface="Arial"/>
              <a:buChar char="•"/>
            </a:pPr>
            <a:r>
              <a:rPr lang="en-US" sz="2400"/>
              <a:t>Our project is a smart door lock with two-factor authentication</a:t>
            </a:r>
          </a:p>
          <a:p>
            <a:pPr marL="524510" lvl="0" indent="-457200" algn="l" rtl="0">
              <a:spcBef>
                <a:spcPts val="0"/>
              </a:spcBef>
              <a:spcAft>
                <a:spcPts val="600"/>
              </a:spcAft>
              <a:buSzPts val="2540"/>
              <a:buFont typeface="Arial"/>
              <a:buChar char="•"/>
            </a:pPr>
            <a:r>
              <a:rPr lang="en-US" sz="2400"/>
              <a:t>The Smart Door Security System (SDSS) unlocks after any two of the following authentication methods are satisfied: facial recognition, voice recognition, and/or PIN entry</a:t>
            </a:r>
            <a:endParaRPr sz="2400"/>
          </a:p>
        </p:txBody>
      </p:sp>
      <p:pic>
        <p:nvPicPr>
          <p:cNvPr id="7" name="Google Shape;167;ge1b8f35ece_1_20">
            <a:extLst>
              <a:ext uri="{FF2B5EF4-FFF2-40B4-BE49-F238E27FC236}">
                <a16:creationId xmlns:a16="http://schemas.microsoft.com/office/drawing/2014/main" id="{744B5157-6567-4D7C-B8BE-B3FD37E62256}"/>
              </a:ext>
            </a:extLst>
          </p:cNvPr>
          <p:cNvPicPr preferRelativeResize="0"/>
          <p:nvPr/>
        </p:nvPicPr>
        <p:blipFill>
          <a:blip r:embed="rId3">
            <a:alphaModFix/>
          </a:blip>
          <a:stretch>
            <a:fillRect/>
          </a:stretch>
        </p:blipFill>
        <p:spPr>
          <a:xfrm>
            <a:off x="9328657" y="1670230"/>
            <a:ext cx="2489325" cy="1692275"/>
          </a:xfrm>
          <a:prstGeom prst="rect">
            <a:avLst/>
          </a:prstGeom>
          <a:noFill/>
          <a:ln>
            <a:noFill/>
          </a:ln>
        </p:spPr>
      </p:pic>
    </p:spTree>
    <p:extLst>
      <p:ext uri="{BB962C8B-B14F-4D97-AF65-F5344CB8AC3E}">
        <p14:creationId xmlns:p14="http://schemas.microsoft.com/office/powerpoint/2010/main" val="3430491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16639-915D-4D99-8378-8610DA224EAE}"/>
              </a:ext>
            </a:extLst>
          </p:cNvPr>
          <p:cNvSpPr>
            <a:spLocks noGrp="1"/>
          </p:cNvSpPr>
          <p:nvPr>
            <p:ph type="title"/>
          </p:nvPr>
        </p:nvSpPr>
        <p:spPr>
          <a:xfrm>
            <a:off x="677334" y="609600"/>
            <a:ext cx="8596668" cy="824896"/>
          </a:xfrm>
        </p:spPr>
        <p:txBody>
          <a:bodyPr/>
          <a:lstStyle/>
          <a:p>
            <a:r>
              <a:rPr lang="en-US"/>
              <a:t>Final Results</a:t>
            </a:r>
          </a:p>
        </p:txBody>
      </p:sp>
      <p:sp>
        <p:nvSpPr>
          <p:cNvPr id="3" name="Text Placeholder 2">
            <a:extLst>
              <a:ext uri="{FF2B5EF4-FFF2-40B4-BE49-F238E27FC236}">
                <a16:creationId xmlns:a16="http://schemas.microsoft.com/office/drawing/2014/main" id="{51887FB1-9493-4127-84A5-887126349DF2}"/>
              </a:ext>
            </a:extLst>
          </p:cNvPr>
          <p:cNvSpPr>
            <a:spLocks noGrp="1"/>
          </p:cNvSpPr>
          <p:nvPr>
            <p:ph type="body" idx="1"/>
          </p:nvPr>
        </p:nvSpPr>
        <p:spPr>
          <a:xfrm>
            <a:off x="677334" y="1640494"/>
            <a:ext cx="8596668" cy="4461344"/>
          </a:xfrm>
        </p:spPr>
        <p:txBody>
          <a:bodyPr spcFirstLastPara="1" wrap="square" lIns="91425" tIns="45700" rIns="91425" bIns="45700" anchor="t" anchorCtr="0">
            <a:noAutofit/>
          </a:bodyPr>
          <a:lstStyle/>
          <a:p>
            <a:pPr>
              <a:buFont typeface="Arial,Sans-Serif"/>
              <a:buChar char="•"/>
            </a:pPr>
            <a:r>
              <a:rPr lang="en-US" sz="2000"/>
              <a:t>The keypad entry was very accurate, and the system read the users input correctly every time. </a:t>
            </a:r>
          </a:p>
          <a:p>
            <a:pPr>
              <a:buFont typeface="Arial,Sans-Serif"/>
              <a:buChar char="•"/>
            </a:pPr>
            <a:r>
              <a:rPr lang="en-US" sz="2000"/>
              <a:t>In conclusion for the door being a prototype, the accuracy of the entire system after 100 tests came out to be around 75%.</a:t>
            </a:r>
          </a:p>
          <a:p>
            <a:pPr>
              <a:buFont typeface="Arial,Sans-Serif"/>
              <a:buChar char="•"/>
            </a:pPr>
            <a:r>
              <a:rPr lang="en-US" sz="2000"/>
              <a:t>The biggest issues we faced besides for the PCB situation, was with the GPIO pins incorrectly reading values.</a:t>
            </a:r>
          </a:p>
          <a:p>
            <a:pPr lvl="1">
              <a:buFont typeface="Arial,Sans-Serif"/>
              <a:buChar char="•"/>
            </a:pPr>
            <a:r>
              <a:rPr lang="en-US" sz="2000"/>
              <a:t>We noticed that by turning off the devices it would reset the GPIO pins to low.</a:t>
            </a:r>
          </a:p>
          <a:p>
            <a:pPr>
              <a:buFont typeface="Arial,Sans-Serif"/>
              <a:buChar char="•"/>
            </a:pPr>
            <a:r>
              <a:rPr lang="en-US" sz="2000"/>
              <a:t>To improve the accuracy of this system we would implement some other form of communication.</a:t>
            </a:r>
          </a:p>
          <a:p>
            <a:pPr>
              <a:buFont typeface="Arial,Sans-Serif"/>
              <a:buChar char="•"/>
            </a:pPr>
            <a:r>
              <a:rPr lang="en-US" sz="2000"/>
              <a:t>However, given the circumstances, the system was accurate!</a:t>
            </a:r>
          </a:p>
          <a:p>
            <a:pPr>
              <a:buFont typeface="Arial"/>
              <a:buChar char="•"/>
            </a:pPr>
            <a:endParaRPr lang="en-US" sz="2000"/>
          </a:p>
        </p:txBody>
      </p:sp>
    </p:spTree>
    <p:extLst>
      <p:ext uri="{BB962C8B-B14F-4D97-AF65-F5344CB8AC3E}">
        <p14:creationId xmlns:p14="http://schemas.microsoft.com/office/powerpoint/2010/main" val="172942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8"/>
          <p:cNvSpPr txBox="1">
            <a:spLocks noGrp="1"/>
          </p:cNvSpPr>
          <p:nvPr>
            <p:ph type="title"/>
          </p:nvPr>
        </p:nvSpPr>
        <p:spPr>
          <a:xfrm>
            <a:off x="3130797" y="1554544"/>
            <a:ext cx="4922340" cy="335797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SzPts val="6000"/>
              <a:buFont typeface="Trebuchet MS"/>
              <a:buNone/>
            </a:pPr>
            <a:r>
              <a:rPr lang="en-US" sz="6000"/>
              <a:t>Thank you!</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
          <p:cNvSpPr/>
          <p:nvPr/>
        </p:nvSpPr>
        <p:spPr>
          <a:xfrm>
            <a:off x="-5352"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199" name="Google Shape;199;p2"/>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flipH="1">
            <a:off x="11743267" y="4013200"/>
            <a:ext cx="448733" cy="2844800"/>
          </a:xfrm>
          <a:prstGeom prst="triangle">
            <a:avLst>
              <a:gd name="adj" fmla="val 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72;ge1b8f35ece_1_25">
            <a:extLst>
              <a:ext uri="{FF2B5EF4-FFF2-40B4-BE49-F238E27FC236}">
                <a16:creationId xmlns:a16="http://schemas.microsoft.com/office/drawing/2014/main" id="{7867BA14-4934-4BD7-ACD9-4045DAF8DBC1}"/>
              </a:ext>
            </a:extLst>
          </p:cNvPr>
          <p:cNvSpPr txBox="1">
            <a:spLocks noGrp="1"/>
          </p:cNvSpPr>
          <p:nvPr>
            <p:ph type="title"/>
          </p:nvPr>
        </p:nvSpPr>
        <p:spPr>
          <a:xfrm>
            <a:off x="1286925" y="502024"/>
            <a:ext cx="8596800" cy="654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4800"/>
              <a:t>Goals and Objectives</a:t>
            </a:r>
          </a:p>
        </p:txBody>
      </p:sp>
      <p:sp>
        <p:nvSpPr>
          <p:cNvPr id="6" name="Google Shape;173;ge1b8f35ece_1_25">
            <a:extLst>
              <a:ext uri="{FF2B5EF4-FFF2-40B4-BE49-F238E27FC236}">
                <a16:creationId xmlns:a16="http://schemas.microsoft.com/office/drawing/2014/main" id="{2D9DDDB4-6C5A-4208-A1CF-38921C64052F}"/>
              </a:ext>
            </a:extLst>
          </p:cNvPr>
          <p:cNvSpPr txBox="1">
            <a:spLocks noGrp="1"/>
          </p:cNvSpPr>
          <p:nvPr>
            <p:ph type="body" idx="1"/>
          </p:nvPr>
        </p:nvSpPr>
        <p:spPr>
          <a:xfrm>
            <a:off x="704219" y="1541510"/>
            <a:ext cx="8596800" cy="4572600"/>
          </a:xfrm>
          <a:prstGeom prst="rect">
            <a:avLst/>
          </a:prstGeom>
        </p:spPr>
        <p:txBody>
          <a:bodyPr spcFirstLastPara="1" wrap="square" lIns="91425" tIns="45700" rIns="91425" bIns="45700" anchor="t" anchorCtr="0">
            <a:normAutofit/>
          </a:bodyPr>
          <a:lstStyle/>
          <a:p>
            <a:pPr marL="457200" lvl="0" indent="-345440" algn="l" rtl="0">
              <a:lnSpc>
                <a:spcPct val="100000"/>
              </a:lnSpc>
              <a:spcBef>
                <a:spcPts val="1000"/>
              </a:spcBef>
              <a:spcAft>
                <a:spcPts val="0"/>
              </a:spcAft>
              <a:buSzPts val="1840"/>
              <a:buFont typeface="Arial"/>
              <a:buChar char="•"/>
            </a:pPr>
            <a:r>
              <a:rPr lang="en-US" sz="2800"/>
              <a:t>Design, build and test a cutting-edge smart door lock system that uses advanced facial and voice recognition for homeowner authentication</a:t>
            </a:r>
          </a:p>
          <a:p>
            <a:pPr marL="457200" lvl="0" indent="-345440" algn="l" rtl="0">
              <a:lnSpc>
                <a:spcPct val="100000"/>
              </a:lnSpc>
              <a:spcBef>
                <a:spcPts val="1000"/>
              </a:spcBef>
              <a:spcAft>
                <a:spcPts val="0"/>
              </a:spcAft>
              <a:buSzPts val="1840"/>
              <a:buFont typeface="Arial"/>
              <a:buChar char="•"/>
            </a:pPr>
            <a:r>
              <a:rPr lang="en-US" sz="2800"/>
              <a:t>Two-factor authentication, greatly improves home security</a:t>
            </a:r>
          </a:p>
          <a:p>
            <a:pPr marL="457200" lvl="0" indent="-345440" algn="l" rtl="0">
              <a:lnSpc>
                <a:spcPct val="100000"/>
              </a:lnSpc>
              <a:spcBef>
                <a:spcPts val="1000"/>
              </a:spcBef>
              <a:spcAft>
                <a:spcPts val="0"/>
              </a:spcAft>
              <a:buSzPts val="1840"/>
              <a:buFont typeface="Arial"/>
              <a:buChar char="•"/>
            </a:pPr>
            <a:r>
              <a:rPr lang="en-US" sz="2800"/>
              <a:t>Maintain ease of accessibility, or even improve accessibility, when compared to a standard deadbolt and key lock system</a:t>
            </a:r>
          </a:p>
          <a:p>
            <a:pPr marL="457200" lvl="0" indent="0" algn="l" rtl="0">
              <a:spcBef>
                <a:spcPts val="1000"/>
              </a:spcBef>
              <a:spcAft>
                <a:spcPts val="0"/>
              </a:spcAft>
              <a:buNone/>
            </a:pPr>
            <a:endParaRPr/>
          </a:p>
        </p:txBody>
      </p:sp>
      <p:pic>
        <p:nvPicPr>
          <p:cNvPr id="7" name="Google Shape;174;ge1b8f35ece_1_25">
            <a:extLst>
              <a:ext uri="{FF2B5EF4-FFF2-40B4-BE49-F238E27FC236}">
                <a16:creationId xmlns:a16="http://schemas.microsoft.com/office/drawing/2014/main" id="{743AE0F8-DCB2-4982-BFE5-8343AEBB84DF}"/>
              </a:ext>
            </a:extLst>
          </p:cNvPr>
          <p:cNvPicPr preferRelativeResize="0"/>
          <p:nvPr/>
        </p:nvPicPr>
        <p:blipFill>
          <a:blip r:embed="rId3">
            <a:clrChange>
              <a:clrFrom>
                <a:srgbClr val="FFFFFF"/>
              </a:clrFrom>
              <a:clrTo>
                <a:srgbClr val="FFFFFF">
                  <a:alpha val="0"/>
                </a:srgbClr>
              </a:clrTo>
            </a:clrChange>
            <a:alphaModFix/>
          </a:blip>
          <a:stretch>
            <a:fillRect/>
          </a:stretch>
        </p:blipFill>
        <p:spPr>
          <a:xfrm>
            <a:off x="9276163" y="4540585"/>
            <a:ext cx="2132825" cy="2131300"/>
          </a:xfrm>
          <a:prstGeom prst="rect">
            <a:avLst/>
          </a:prstGeom>
          <a:noFill/>
          <a:ln>
            <a:noFill/>
          </a:ln>
        </p:spPr>
      </p:pic>
    </p:spTree>
    <p:extLst>
      <p:ext uri="{BB962C8B-B14F-4D97-AF65-F5344CB8AC3E}">
        <p14:creationId xmlns:p14="http://schemas.microsoft.com/office/powerpoint/2010/main" val="3521297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199" name="Google Shape;199;p2"/>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flipH="1">
            <a:off x="11743267" y="4013200"/>
            <a:ext cx="448733" cy="2844800"/>
          </a:xfrm>
          <a:prstGeom prst="triangle">
            <a:avLst>
              <a:gd name="adj" fmla="val 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79;ge1b8f35ece_1_30">
            <a:extLst>
              <a:ext uri="{FF2B5EF4-FFF2-40B4-BE49-F238E27FC236}">
                <a16:creationId xmlns:a16="http://schemas.microsoft.com/office/drawing/2014/main" id="{21C98BA1-B9CE-494C-96E7-1236D1453929}"/>
              </a:ext>
            </a:extLst>
          </p:cNvPr>
          <p:cNvSpPr txBox="1">
            <a:spLocks noGrp="1"/>
          </p:cNvSpPr>
          <p:nvPr>
            <p:ph type="title"/>
          </p:nvPr>
        </p:nvSpPr>
        <p:spPr>
          <a:xfrm>
            <a:off x="962119" y="125506"/>
            <a:ext cx="85968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sz="4400"/>
              <a:t>Specifications</a:t>
            </a:r>
            <a:endParaRPr sz="4400"/>
          </a:p>
        </p:txBody>
      </p:sp>
      <p:graphicFrame>
        <p:nvGraphicFramePr>
          <p:cNvPr id="2" name="Table 2">
            <a:extLst>
              <a:ext uri="{FF2B5EF4-FFF2-40B4-BE49-F238E27FC236}">
                <a16:creationId xmlns:a16="http://schemas.microsoft.com/office/drawing/2014/main" id="{6995B13D-375A-4962-9A69-F34C05DB3244}"/>
              </a:ext>
            </a:extLst>
          </p:cNvPr>
          <p:cNvGraphicFramePr>
            <a:graphicFrameLocks noGrp="1"/>
          </p:cNvGraphicFramePr>
          <p:nvPr>
            <p:extLst>
              <p:ext uri="{D42A27DB-BD31-4B8C-83A1-F6EECF244321}">
                <p14:modId xmlns:p14="http://schemas.microsoft.com/office/powerpoint/2010/main" val="4267708676"/>
              </p:ext>
            </p:extLst>
          </p:nvPr>
        </p:nvGraphicFramePr>
        <p:xfrm>
          <a:off x="1732061" y="975010"/>
          <a:ext cx="9246493" cy="5364090"/>
        </p:xfrm>
        <a:graphic>
          <a:graphicData uri="http://schemas.openxmlformats.org/drawingml/2006/table">
            <a:tbl>
              <a:tblPr firstRow="1" bandRow="1">
                <a:tableStyleId>{D517C709-96C8-4BC0-A822-BB1FB09BDEE6}</a:tableStyleId>
              </a:tblPr>
              <a:tblGrid>
                <a:gridCol w="1952546">
                  <a:extLst>
                    <a:ext uri="{9D8B030D-6E8A-4147-A177-3AD203B41FA5}">
                      <a16:colId xmlns:a16="http://schemas.microsoft.com/office/drawing/2014/main" val="891894613"/>
                    </a:ext>
                  </a:extLst>
                </a:gridCol>
                <a:gridCol w="7293947">
                  <a:extLst>
                    <a:ext uri="{9D8B030D-6E8A-4147-A177-3AD203B41FA5}">
                      <a16:colId xmlns:a16="http://schemas.microsoft.com/office/drawing/2014/main" val="3911653366"/>
                    </a:ext>
                  </a:extLst>
                </a:gridCol>
              </a:tblGrid>
              <a:tr h="370840">
                <a:tc>
                  <a:txBody>
                    <a:bodyPr/>
                    <a:lstStyle/>
                    <a:p>
                      <a:pPr marL="0" lvl="0" indent="0" algn="l" rtl="0">
                        <a:spcBef>
                          <a:spcPts val="0"/>
                        </a:spcBef>
                        <a:spcAft>
                          <a:spcPts val="0"/>
                        </a:spcAft>
                        <a:buNone/>
                      </a:pPr>
                      <a:r>
                        <a:rPr lang="en-US" b="1">
                          <a:latin typeface="Trebuchet MS"/>
                          <a:ea typeface="Trebuchet MS"/>
                          <a:cs typeface="Trebuchet MS"/>
                          <a:sym typeface="Trebuchet MS"/>
                        </a:rPr>
                        <a:t>Specification</a:t>
                      </a:r>
                      <a:endParaRPr b="1">
                        <a:latin typeface="Trebuchet MS"/>
                        <a:ea typeface="Trebuchet MS"/>
                        <a:cs typeface="Trebuchet MS"/>
                        <a:sym typeface="Trebuchet MS"/>
                      </a:endParaRPr>
                    </a:p>
                  </a:txBody>
                  <a:tcPr marL="91425" marR="91425" marT="91425" marB="91425"/>
                </a:tc>
                <a:tc>
                  <a:txBody>
                    <a:bodyPr/>
                    <a:lstStyle/>
                    <a:p>
                      <a:pPr marL="0" lvl="0" indent="0" algn="l" rtl="0">
                        <a:spcBef>
                          <a:spcPts val="0"/>
                        </a:spcBef>
                        <a:spcAft>
                          <a:spcPts val="0"/>
                        </a:spcAft>
                        <a:buNone/>
                      </a:pPr>
                      <a:r>
                        <a:rPr lang="en-US" b="1">
                          <a:latin typeface="Trebuchet MS"/>
                          <a:ea typeface="Trebuchet MS"/>
                          <a:cs typeface="Trebuchet MS"/>
                          <a:sym typeface="Trebuchet MS"/>
                        </a:rPr>
                        <a:t>Metric</a:t>
                      </a:r>
                      <a:endParaRPr b="1">
                        <a:latin typeface="Trebuchet MS"/>
                        <a:ea typeface="Trebuchet MS"/>
                        <a:cs typeface="Trebuchet MS"/>
                        <a:sym typeface="Trebuchet MS"/>
                      </a:endParaRPr>
                    </a:p>
                  </a:txBody>
                  <a:tcPr marL="91425" marR="91425" marT="91425" marB="91425"/>
                </a:tc>
                <a:extLst>
                  <a:ext uri="{0D108BD9-81ED-4DB2-BD59-A6C34878D82A}">
                    <a16:rowId xmlns:a16="http://schemas.microsoft.com/office/drawing/2014/main" val="1954981453"/>
                  </a:ext>
                </a:extLst>
              </a:tr>
              <a:tr h="370840">
                <a:tc>
                  <a:txBody>
                    <a:bodyPr/>
                    <a:lstStyle/>
                    <a:p>
                      <a:pPr marL="0" lvl="0" indent="0" algn="l" rtl="0">
                        <a:spcBef>
                          <a:spcPts val="0"/>
                        </a:spcBef>
                        <a:spcAft>
                          <a:spcPts val="0"/>
                        </a:spcAft>
                        <a:buNone/>
                      </a:pPr>
                      <a:r>
                        <a:rPr lang="en-US">
                          <a:latin typeface="Trebuchet MS"/>
                          <a:ea typeface="Trebuchet MS"/>
                          <a:cs typeface="Trebuchet MS"/>
                          <a:sym typeface="Trebuchet MS"/>
                        </a:rPr>
                        <a:t>Facial Recognition</a:t>
                      </a:r>
                      <a:endParaRPr>
                        <a:latin typeface="Trebuchet MS"/>
                        <a:ea typeface="Trebuchet MS"/>
                        <a:cs typeface="Trebuchet MS"/>
                        <a:sym typeface="Trebuchet MS"/>
                      </a:endParaRPr>
                    </a:p>
                  </a:txBody>
                  <a:tcPr marL="91425" marR="91425" marT="91425" marB="91425"/>
                </a:tc>
                <a:tc>
                  <a:txBody>
                    <a:bodyPr/>
                    <a:lstStyle/>
                    <a:p>
                      <a:pPr marL="0" lvl="0" indent="0" algn="l" rtl="0">
                        <a:spcBef>
                          <a:spcPts val="0"/>
                        </a:spcBef>
                        <a:spcAft>
                          <a:spcPts val="0"/>
                        </a:spcAft>
                        <a:buNone/>
                      </a:pPr>
                      <a:r>
                        <a:rPr lang="en-US">
                          <a:latin typeface="Trebuchet MS"/>
                          <a:ea typeface="Trebuchet MS"/>
                          <a:cs typeface="Trebuchet MS"/>
                          <a:sym typeface="Trebuchet MS"/>
                        </a:rPr>
                        <a:t>Shall recognize authorized users 95% of the time.</a:t>
                      </a:r>
                      <a:endParaRPr>
                        <a:latin typeface="Trebuchet MS"/>
                        <a:ea typeface="Trebuchet MS"/>
                        <a:cs typeface="Trebuchet MS"/>
                        <a:sym typeface="Trebuchet MS"/>
                      </a:endParaRPr>
                    </a:p>
                  </a:txBody>
                  <a:tcPr marL="91425" marR="91425" marT="91425" marB="91425"/>
                </a:tc>
                <a:extLst>
                  <a:ext uri="{0D108BD9-81ED-4DB2-BD59-A6C34878D82A}">
                    <a16:rowId xmlns:a16="http://schemas.microsoft.com/office/drawing/2014/main" val="2322938508"/>
                  </a:ext>
                </a:extLst>
              </a:tr>
              <a:tr h="370840">
                <a:tc>
                  <a:txBody>
                    <a:bodyPr/>
                    <a:lstStyle/>
                    <a:p>
                      <a:pPr marL="0" lvl="0" indent="0" algn="l" rtl="0">
                        <a:spcBef>
                          <a:spcPts val="0"/>
                        </a:spcBef>
                        <a:spcAft>
                          <a:spcPts val="0"/>
                        </a:spcAft>
                        <a:buNone/>
                      </a:pPr>
                      <a:r>
                        <a:rPr lang="en-US">
                          <a:latin typeface="Trebuchet MS"/>
                          <a:ea typeface="Trebuchet MS"/>
                          <a:cs typeface="Trebuchet MS"/>
                          <a:sym typeface="Trebuchet MS"/>
                        </a:rPr>
                        <a:t>Voice Recognition</a:t>
                      </a:r>
                      <a:endParaRPr>
                        <a:latin typeface="Trebuchet MS"/>
                        <a:ea typeface="Trebuchet MS"/>
                        <a:cs typeface="Trebuchet MS"/>
                        <a:sym typeface="Trebuchet MS"/>
                      </a:endParaRPr>
                    </a:p>
                  </a:txBody>
                  <a:tcPr marL="91425" marR="91425" marT="91425" marB="91425"/>
                </a:tc>
                <a:tc>
                  <a:txBody>
                    <a:bodyPr/>
                    <a:lstStyle/>
                    <a:p>
                      <a:pPr marL="0" lvl="0" indent="0" algn="l" rtl="0">
                        <a:spcBef>
                          <a:spcPts val="0"/>
                        </a:spcBef>
                        <a:spcAft>
                          <a:spcPts val="0"/>
                        </a:spcAft>
                        <a:buNone/>
                      </a:pPr>
                      <a:r>
                        <a:rPr lang="en-US">
                          <a:latin typeface="Trebuchet MS"/>
                          <a:ea typeface="Trebuchet MS"/>
                          <a:cs typeface="Trebuchet MS"/>
                          <a:sym typeface="Trebuchet MS"/>
                        </a:rPr>
                        <a:t>Shall recognize authorized users 95% of the time.</a:t>
                      </a:r>
                      <a:endParaRPr>
                        <a:latin typeface="Trebuchet MS"/>
                        <a:ea typeface="Trebuchet MS"/>
                        <a:cs typeface="Trebuchet MS"/>
                        <a:sym typeface="Trebuchet MS"/>
                      </a:endParaRPr>
                    </a:p>
                  </a:txBody>
                  <a:tcPr marL="91425" marR="91425" marT="91425" marB="91425"/>
                </a:tc>
                <a:extLst>
                  <a:ext uri="{0D108BD9-81ED-4DB2-BD59-A6C34878D82A}">
                    <a16:rowId xmlns:a16="http://schemas.microsoft.com/office/drawing/2014/main" val="2623422957"/>
                  </a:ext>
                </a:extLst>
              </a:tr>
              <a:tr h="370840">
                <a:tc>
                  <a:txBody>
                    <a:bodyPr/>
                    <a:lstStyle/>
                    <a:p>
                      <a:pPr marL="0" lvl="0" indent="0" algn="l" rtl="0">
                        <a:spcBef>
                          <a:spcPts val="0"/>
                        </a:spcBef>
                        <a:spcAft>
                          <a:spcPts val="0"/>
                        </a:spcAft>
                        <a:buNone/>
                      </a:pPr>
                      <a:r>
                        <a:rPr lang="en-US">
                          <a:latin typeface="Trebuchet MS"/>
                          <a:ea typeface="Trebuchet MS"/>
                          <a:cs typeface="Trebuchet MS"/>
                          <a:sym typeface="Trebuchet MS"/>
                        </a:rPr>
                        <a:t>PIN Entry</a:t>
                      </a:r>
                      <a:endParaRPr>
                        <a:latin typeface="Trebuchet MS"/>
                        <a:ea typeface="Trebuchet MS"/>
                        <a:cs typeface="Trebuchet MS"/>
                        <a:sym typeface="Trebuchet MS"/>
                      </a:endParaRPr>
                    </a:p>
                  </a:txBody>
                  <a:tcPr marL="91425" marR="91425" marT="91425" marB="91425"/>
                </a:tc>
                <a:tc>
                  <a:txBody>
                    <a:bodyPr/>
                    <a:lstStyle/>
                    <a:p>
                      <a:pPr marL="0" lvl="0" indent="0" algn="l" rtl="0">
                        <a:spcBef>
                          <a:spcPts val="0"/>
                        </a:spcBef>
                        <a:spcAft>
                          <a:spcPts val="0"/>
                        </a:spcAft>
                        <a:buNone/>
                      </a:pPr>
                      <a:r>
                        <a:rPr lang="en-US">
                          <a:latin typeface="Trebuchet MS"/>
                          <a:ea typeface="Trebuchet MS"/>
                          <a:cs typeface="Trebuchet MS"/>
                          <a:sym typeface="Trebuchet MS"/>
                        </a:rPr>
                        <a:t>Shall recognize</a:t>
                      </a:r>
                      <a:r>
                        <a:rPr lang="en-US">
                          <a:latin typeface="Trebuchet MS"/>
                          <a:ea typeface="Trebuchet MS"/>
                          <a:cs typeface="Trebuchet MS"/>
                        </a:rPr>
                        <a:t> correct</a:t>
                      </a:r>
                      <a:r>
                        <a:rPr lang="en-US">
                          <a:latin typeface="Trebuchet MS"/>
                          <a:ea typeface="Trebuchet MS"/>
                          <a:cs typeface="Trebuchet MS"/>
                          <a:sym typeface="Trebuchet MS"/>
                        </a:rPr>
                        <a:t> PIN entry 95% of the time.</a:t>
                      </a:r>
                    </a:p>
                  </a:txBody>
                  <a:tcPr marL="91425" marR="91425" marT="91425" marB="91425"/>
                </a:tc>
                <a:extLst>
                  <a:ext uri="{0D108BD9-81ED-4DB2-BD59-A6C34878D82A}">
                    <a16:rowId xmlns:a16="http://schemas.microsoft.com/office/drawing/2014/main" val="529259801"/>
                  </a:ext>
                </a:extLst>
              </a:tr>
              <a:tr h="370840">
                <a:tc>
                  <a:txBody>
                    <a:bodyPr/>
                    <a:lstStyle/>
                    <a:p>
                      <a:pPr marL="0" lvl="0" indent="0" algn="l" rtl="0">
                        <a:spcBef>
                          <a:spcPts val="0"/>
                        </a:spcBef>
                        <a:spcAft>
                          <a:spcPts val="0"/>
                        </a:spcAft>
                        <a:buNone/>
                      </a:pPr>
                      <a:r>
                        <a:rPr lang="en-US">
                          <a:latin typeface="Trebuchet MS"/>
                          <a:ea typeface="Trebuchet MS"/>
                          <a:cs typeface="Trebuchet MS"/>
                          <a:sym typeface="Trebuchet MS"/>
                        </a:rPr>
                        <a:t>Unlock</a:t>
                      </a:r>
                      <a:endParaRPr>
                        <a:latin typeface="Trebuchet MS"/>
                        <a:ea typeface="Trebuchet MS"/>
                        <a:cs typeface="Trebuchet MS"/>
                        <a:sym typeface="Trebuchet MS"/>
                      </a:endParaRPr>
                    </a:p>
                  </a:txBody>
                  <a:tcPr marL="91425" marR="91425" marT="91425" marB="91425"/>
                </a:tc>
                <a:tc>
                  <a:txBody>
                    <a:bodyPr/>
                    <a:lstStyle/>
                    <a:p>
                      <a:pPr marL="0" lvl="0" indent="0" algn="l" rtl="0">
                        <a:spcBef>
                          <a:spcPts val="0"/>
                        </a:spcBef>
                        <a:spcAft>
                          <a:spcPts val="0"/>
                        </a:spcAft>
                        <a:buNone/>
                      </a:pPr>
                      <a:r>
                        <a:rPr lang="en-US">
                          <a:latin typeface="Trebuchet MS"/>
                          <a:ea typeface="Trebuchet MS"/>
                          <a:cs typeface="Trebuchet MS"/>
                          <a:sym typeface="Trebuchet MS"/>
                        </a:rPr>
                        <a:t>The door shall unlock 95% of the time if and only if two out of three authentication methods are validated.</a:t>
                      </a:r>
                      <a:endParaRPr>
                        <a:latin typeface="Trebuchet MS"/>
                        <a:ea typeface="Trebuchet MS"/>
                        <a:cs typeface="Trebuchet MS"/>
                        <a:sym typeface="Trebuchet MS"/>
                      </a:endParaRPr>
                    </a:p>
                  </a:txBody>
                  <a:tcPr marL="91425" marR="91425" marT="91425" marB="91425"/>
                </a:tc>
                <a:extLst>
                  <a:ext uri="{0D108BD9-81ED-4DB2-BD59-A6C34878D82A}">
                    <a16:rowId xmlns:a16="http://schemas.microsoft.com/office/drawing/2014/main" val="3063403752"/>
                  </a:ext>
                </a:extLst>
              </a:tr>
              <a:tr h="370840">
                <a:tc>
                  <a:txBody>
                    <a:bodyPr/>
                    <a:lstStyle/>
                    <a:p>
                      <a:pPr marL="0" lvl="0" indent="0" algn="l" rtl="0">
                        <a:spcBef>
                          <a:spcPts val="0"/>
                        </a:spcBef>
                        <a:spcAft>
                          <a:spcPts val="0"/>
                        </a:spcAft>
                        <a:buNone/>
                      </a:pPr>
                      <a:r>
                        <a:rPr lang="en-US">
                          <a:latin typeface="Trebuchet MS"/>
                          <a:ea typeface="Trebuchet MS"/>
                          <a:cs typeface="Trebuchet MS"/>
                          <a:sym typeface="Trebuchet MS"/>
                        </a:rPr>
                        <a:t>LED Status Lights</a:t>
                      </a:r>
                      <a:endParaRPr>
                        <a:latin typeface="Trebuchet MS"/>
                        <a:ea typeface="Trebuchet MS"/>
                        <a:cs typeface="Trebuchet MS"/>
                        <a:sym typeface="Trebuchet MS"/>
                      </a:endParaRPr>
                    </a:p>
                  </a:txBody>
                  <a:tcPr marL="91425" marR="91425" marT="91425" marB="91425"/>
                </a:tc>
                <a:tc>
                  <a:txBody>
                    <a:bodyPr/>
                    <a:lstStyle/>
                    <a:p>
                      <a:pPr marL="0" lvl="0" indent="0" algn="l" rtl="0">
                        <a:spcBef>
                          <a:spcPts val="0"/>
                        </a:spcBef>
                        <a:spcAft>
                          <a:spcPts val="0"/>
                        </a:spcAft>
                        <a:buNone/>
                      </a:pPr>
                      <a:r>
                        <a:rPr lang="en-US">
                          <a:latin typeface="Trebuchet MS"/>
                          <a:ea typeface="Trebuchet MS"/>
                          <a:cs typeface="Trebuchet MS"/>
                          <a:sym typeface="Trebuchet MS"/>
                        </a:rPr>
                        <a:t>Shall indicate correct status 95% of the time.</a:t>
                      </a:r>
                      <a:endParaRPr>
                        <a:latin typeface="Trebuchet MS"/>
                        <a:ea typeface="Trebuchet MS"/>
                        <a:cs typeface="Trebuchet MS"/>
                        <a:sym typeface="Trebuchet MS"/>
                      </a:endParaRPr>
                    </a:p>
                  </a:txBody>
                  <a:tcPr marL="91425" marR="91425" marT="91425" marB="91425"/>
                </a:tc>
                <a:extLst>
                  <a:ext uri="{0D108BD9-81ED-4DB2-BD59-A6C34878D82A}">
                    <a16:rowId xmlns:a16="http://schemas.microsoft.com/office/drawing/2014/main" val="2080052927"/>
                  </a:ext>
                </a:extLst>
              </a:tr>
              <a:tr h="370840">
                <a:tc>
                  <a:txBody>
                    <a:bodyPr/>
                    <a:lstStyle/>
                    <a:p>
                      <a:pPr marL="0" lvl="0" indent="0" algn="l" rtl="0">
                        <a:spcBef>
                          <a:spcPts val="0"/>
                        </a:spcBef>
                        <a:spcAft>
                          <a:spcPts val="0"/>
                        </a:spcAft>
                        <a:buNone/>
                      </a:pPr>
                      <a:r>
                        <a:rPr lang="en-US">
                          <a:latin typeface="Trebuchet MS"/>
                          <a:ea typeface="Trebuchet MS"/>
                          <a:cs typeface="Trebuchet MS"/>
                          <a:sym typeface="Trebuchet MS"/>
                        </a:rPr>
                        <a:t>Notifications*</a:t>
                      </a:r>
                      <a:endParaRPr>
                        <a:latin typeface="Trebuchet MS"/>
                        <a:ea typeface="Trebuchet MS"/>
                        <a:cs typeface="Trebuchet MS"/>
                        <a:sym typeface="Trebuchet MS"/>
                      </a:endParaRPr>
                    </a:p>
                  </a:txBody>
                  <a:tcPr marL="91425" marR="91425" marT="91425" marB="91425"/>
                </a:tc>
                <a:tc>
                  <a:txBody>
                    <a:bodyPr/>
                    <a:lstStyle/>
                    <a:p>
                      <a:pPr marL="0" lvl="0" indent="0" algn="l" rtl="0">
                        <a:spcBef>
                          <a:spcPts val="0"/>
                        </a:spcBef>
                        <a:spcAft>
                          <a:spcPts val="0"/>
                        </a:spcAft>
                        <a:buNone/>
                      </a:pPr>
                      <a:r>
                        <a:rPr lang="en-US">
                          <a:latin typeface="Trebuchet MS"/>
                          <a:ea typeface="Trebuchet MS"/>
                          <a:cs typeface="Trebuchet MS"/>
                          <a:sym typeface="Trebuchet MS"/>
                        </a:rPr>
                        <a:t>Shall be sent upon sensing an unauthorized person 95% of time.</a:t>
                      </a:r>
                      <a:endParaRPr>
                        <a:latin typeface="Trebuchet MS"/>
                        <a:ea typeface="Trebuchet MS"/>
                        <a:cs typeface="Trebuchet MS"/>
                        <a:sym typeface="Trebuchet MS"/>
                      </a:endParaRPr>
                    </a:p>
                  </a:txBody>
                  <a:tcPr marL="91425" marR="91425" marT="91425" marB="91425"/>
                </a:tc>
                <a:extLst>
                  <a:ext uri="{0D108BD9-81ED-4DB2-BD59-A6C34878D82A}">
                    <a16:rowId xmlns:a16="http://schemas.microsoft.com/office/drawing/2014/main" val="4129509669"/>
                  </a:ext>
                </a:extLst>
              </a:tr>
              <a:tr h="370840">
                <a:tc>
                  <a:txBody>
                    <a:bodyPr/>
                    <a:lstStyle/>
                    <a:p>
                      <a:pPr marL="0" lvl="0" indent="0" algn="l" rtl="0">
                        <a:spcBef>
                          <a:spcPts val="0"/>
                        </a:spcBef>
                        <a:spcAft>
                          <a:spcPts val="0"/>
                        </a:spcAft>
                        <a:buNone/>
                      </a:pPr>
                      <a:r>
                        <a:rPr lang="en-US">
                          <a:latin typeface="Trebuchet MS"/>
                          <a:ea typeface="Trebuchet MS"/>
                          <a:cs typeface="Trebuchet MS"/>
                          <a:sym typeface="Trebuchet MS"/>
                        </a:rPr>
                        <a:t>Sonar Sensor</a:t>
                      </a:r>
                      <a:endParaRPr>
                        <a:latin typeface="Trebuchet MS"/>
                        <a:ea typeface="Trebuchet MS"/>
                        <a:cs typeface="Trebuchet MS"/>
                        <a:sym typeface="Trebuchet MS"/>
                      </a:endParaRPr>
                    </a:p>
                  </a:txBody>
                  <a:tcPr marL="91425" marR="91425" marT="91425" marB="91425"/>
                </a:tc>
                <a:tc>
                  <a:txBody>
                    <a:bodyPr/>
                    <a:lstStyle/>
                    <a:p>
                      <a:pPr marL="0" lvl="0" indent="0" algn="l" rtl="0">
                        <a:spcBef>
                          <a:spcPts val="0"/>
                        </a:spcBef>
                        <a:spcAft>
                          <a:spcPts val="0"/>
                        </a:spcAft>
                        <a:buNone/>
                      </a:pPr>
                      <a:r>
                        <a:rPr lang="en-US">
                          <a:latin typeface="Trebuchet MS"/>
                          <a:ea typeface="Trebuchet MS"/>
                          <a:cs typeface="Trebuchet MS"/>
                          <a:sym typeface="Trebuchet MS"/>
                        </a:rPr>
                        <a:t>Shall </a:t>
                      </a:r>
                      <a:r>
                        <a:rPr lang="en-US">
                          <a:latin typeface="Trebuchet MS"/>
                          <a:ea typeface="Trebuchet MS"/>
                          <a:cs typeface="Trebuchet MS"/>
                        </a:rPr>
                        <a:t>run</a:t>
                      </a:r>
                      <a:r>
                        <a:rPr lang="en-US">
                          <a:latin typeface="Trebuchet MS"/>
                          <a:ea typeface="Trebuchet MS"/>
                          <a:cs typeface="Trebuchet MS"/>
                          <a:sym typeface="Trebuchet MS"/>
                        </a:rPr>
                        <a:t> </a:t>
                      </a:r>
                      <a:r>
                        <a:rPr lang="en-US">
                          <a:latin typeface="Trebuchet MS"/>
                          <a:ea typeface="Trebuchet MS"/>
                          <a:cs typeface="Trebuchet MS"/>
                        </a:rPr>
                        <a:t>facial</a:t>
                      </a:r>
                      <a:r>
                        <a:rPr lang="en-US">
                          <a:latin typeface="Trebuchet MS"/>
                          <a:ea typeface="Trebuchet MS"/>
                          <a:cs typeface="Trebuchet MS"/>
                          <a:sym typeface="Trebuchet MS"/>
                        </a:rPr>
                        <a:t> and voice recognition upon sensing movement </a:t>
                      </a:r>
                      <a:r>
                        <a:rPr lang="en-US">
                          <a:latin typeface="Trebuchet MS"/>
                          <a:ea typeface="Trebuchet MS"/>
                          <a:cs typeface="Trebuchet MS"/>
                        </a:rPr>
                        <a:t>within 2m of the system</a:t>
                      </a:r>
                      <a:r>
                        <a:rPr lang="en-US">
                          <a:latin typeface="Trebuchet MS"/>
                          <a:ea typeface="Trebuchet MS"/>
                          <a:cs typeface="Trebuchet MS"/>
                          <a:sym typeface="Trebuchet MS"/>
                        </a:rPr>
                        <a:t>.</a:t>
                      </a:r>
                    </a:p>
                  </a:txBody>
                  <a:tcPr marL="91425" marR="91425" marT="91425" marB="91425"/>
                </a:tc>
                <a:extLst>
                  <a:ext uri="{0D108BD9-81ED-4DB2-BD59-A6C34878D82A}">
                    <a16:rowId xmlns:a16="http://schemas.microsoft.com/office/drawing/2014/main" val="2314988965"/>
                  </a:ext>
                </a:extLst>
              </a:tr>
              <a:tr h="370840">
                <a:tc>
                  <a:txBody>
                    <a:bodyPr/>
                    <a:lstStyle/>
                    <a:p>
                      <a:pPr marL="0" lvl="0" indent="0" algn="l" rtl="0">
                        <a:spcBef>
                          <a:spcPts val="0"/>
                        </a:spcBef>
                        <a:spcAft>
                          <a:spcPts val="0"/>
                        </a:spcAft>
                        <a:buNone/>
                      </a:pPr>
                      <a:r>
                        <a:rPr lang="en-US">
                          <a:latin typeface="Trebuchet MS"/>
                          <a:ea typeface="Trebuchet MS"/>
                          <a:cs typeface="Trebuchet MS"/>
                          <a:sym typeface="Trebuchet MS"/>
                        </a:rPr>
                        <a:t>External Speaker*</a:t>
                      </a:r>
                      <a:endParaRPr>
                        <a:latin typeface="Trebuchet MS"/>
                        <a:ea typeface="Trebuchet MS"/>
                        <a:cs typeface="Trebuchet MS"/>
                        <a:sym typeface="Trebuchet MS"/>
                      </a:endParaRPr>
                    </a:p>
                  </a:txBody>
                  <a:tcPr marL="91425" marR="91425" marT="91425" marB="91425"/>
                </a:tc>
                <a:tc>
                  <a:txBody>
                    <a:bodyPr/>
                    <a:lstStyle/>
                    <a:p>
                      <a:pPr marL="0" lvl="0" indent="0" algn="l" rtl="0">
                        <a:spcBef>
                          <a:spcPts val="0"/>
                        </a:spcBef>
                        <a:spcAft>
                          <a:spcPts val="0"/>
                        </a:spcAft>
                        <a:buNone/>
                      </a:pPr>
                      <a:r>
                        <a:rPr lang="en-US">
                          <a:latin typeface="Trebuchet MS"/>
                          <a:ea typeface="Trebuchet MS"/>
                          <a:cs typeface="Trebuchet MS"/>
                          <a:sym typeface="Trebuchet MS"/>
                        </a:rPr>
                        <a:t>Shall announce a greeting message 95% of the time.</a:t>
                      </a:r>
                      <a:endParaRPr>
                        <a:latin typeface="Trebuchet MS"/>
                        <a:ea typeface="Trebuchet MS"/>
                        <a:cs typeface="Trebuchet MS"/>
                        <a:sym typeface="Trebuchet MS"/>
                      </a:endParaRPr>
                    </a:p>
                  </a:txBody>
                  <a:tcPr marL="91425" marR="91425" marT="91425" marB="91425"/>
                </a:tc>
                <a:extLst>
                  <a:ext uri="{0D108BD9-81ED-4DB2-BD59-A6C34878D82A}">
                    <a16:rowId xmlns:a16="http://schemas.microsoft.com/office/drawing/2014/main" val="529865413"/>
                  </a:ext>
                </a:extLst>
              </a:tr>
              <a:tr h="370840">
                <a:tc>
                  <a:txBody>
                    <a:bodyPr/>
                    <a:lstStyle/>
                    <a:p>
                      <a:pPr marL="0" lvl="0" indent="0" algn="l" rtl="0">
                        <a:spcBef>
                          <a:spcPts val="0"/>
                        </a:spcBef>
                        <a:spcAft>
                          <a:spcPts val="0"/>
                        </a:spcAft>
                        <a:buNone/>
                      </a:pPr>
                      <a:r>
                        <a:rPr lang="en-US">
                          <a:latin typeface="Trebuchet MS"/>
                          <a:ea typeface="Trebuchet MS"/>
                          <a:cs typeface="Trebuchet MS"/>
                          <a:sym typeface="Trebuchet MS"/>
                        </a:rPr>
                        <a:t>LCD Screen*</a:t>
                      </a:r>
                      <a:endParaRPr>
                        <a:latin typeface="Trebuchet MS"/>
                        <a:ea typeface="Trebuchet MS"/>
                        <a:cs typeface="Trebuchet MS"/>
                        <a:sym typeface="Trebuchet MS"/>
                      </a:endParaRPr>
                    </a:p>
                  </a:txBody>
                  <a:tcPr marL="91425" marR="91425" marT="91425" marB="91425"/>
                </a:tc>
                <a:tc>
                  <a:txBody>
                    <a:bodyPr/>
                    <a:lstStyle/>
                    <a:p>
                      <a:pPr marL="0" lvl="0" indent="0" algn="l" rtl="0">
                        <a:spcBef>
                          <a:spcPts val="0"/>
                        </a:spcBef>
                        <a:spcAft>
                          <a:spcPts val="0"/>
                        </a:spcAft>
                        <a:buNone/>
                      </a:pPr>
                      <a:r>
                        <a:rPr lang="en-US">
                          <a:latin typeface="Trebuchet MS"/>
                          <a:ea typeface="Trebuchet MS"/>
                          <a:cs typeface="Trebuchet MS"/>
                          <a:sym typeface="Trebuchet MS"/>
                        </a:rPr>
                        <a:t>The SDSS shall implement an LCD screen to print messages and prompt users.</a:t>
                      </a:r>
                      <a:endParaRPr>
                        <a:latin typeface="Trebuchet MS"/>
                        <a:ea typeface="Trebuchet MS"/>
                        <a:cs typeface="Trebuchet MS"/>
                        <a:sym typeface="Trebuchet MS"/>
                      </a:endParaRPr>
                    </a:p>
                  </a:txBody>
                  <a:tcPr marL="91425" marR="91425" marT="91425" marB="91425"/>
                </a:tc>
                <a:extLst>
                  <a:ext uri="{0D108BD9-81ED-4DB2-BD59-A6C34878D82A}">
                    <a16:rowId xmlns:a16="http://schemas.microsoft.com/office/drawing/2014/main" val="3007169375"/>
                  </a:ext>
                </a:extLst>
              </a:tr>
              <a:tr h="370840">
                <a:tc>
                  <a:txBody>
                    <a:bodyPr/>
                    <a:lstStyle/>
                    <a:p>
                      <a:pPr marL="0" lvl="0" indent="0" algn="l" rtl="0">
                        <a:spcBef>
                          <a:spcPts val="0"/>
                        </a:spcBef>
                        <a:spcAft>
                          <a:spcPts val="0"/>
                        </a:spcAft>
                        <a:buNone/>
                      </a:pPr>
                      <a:r>
                        <a:rPr lang="en-US">
                          <a:latin typeface="Trebuchet MS"/>
                          <a:ea typeface="Trebuchet MS"/>
                          <a:cs typeface="Trebuchet MS"/>
                          <a:sym typeface="Trebuchet MS"/>
                        </a:rPr>
                        <a:t>Auto Relock</a:t>
                      </a:r>
                      <a:endParaRPr>
                        <a:latin typeface="Trebuchet MS"/>
                        <a:ea typeface="Trebuchet MS"/>
                        <a:cs typeface="Trebuchet MS"/>
                        <a:sym typeface="Trebuchet MS"/>
                      </a:endParaRPr>
                    </a:p>
                  </a:txBody>
                  <a:tcPr marL="91425" marR="91425" marT="91425" marB="91425"/>
                </a:tc>
                <a:tc>
                  <a:txBody>
                    <a:bodyPr/>
                    <a:lstStyle/>
                    <a:p>
                      <a:pPr marL="0" lvl="0" indent="0" algn="l" rtl="0">
                        <a:spcBef>
                          <a:spcPts val="0"/>
                        </a:spcBef>
                        <a:spcAft>
                          <a:spcPts val="0"/>
                        </a:spcAft>
                        <a:buNone/>
                      </a:pPr>
                      <a:r>
                        <a:rPr lang="en-US">
                          <a:latin typeface="Trebuchet MS"/>
                          <a:ea typeface="Trebuchet MS"/>
                          <a:cs typeface="Trebuchet MS"/>
                          <a:sym typeface="Trebuchet MS"/>
                        </a:rPr>
                        <a:t>The door shall auto relock upon closing 95% of the time.</a:t>
                      </a:r>
                      <a:endParaRPr>
                        <a:latin typeface="Trebuchet MS"/>
                        <a:ea typeface="Trebuchet MS"/>
                        <a:cs typeface="Trebuchet MS"/>
                        <a:sym typeface="Trebuchet MS"/>
                      </a:endParaRPr>
                    </a:p>
                  </a:txBody>
                  <a:tcPr marL="91425" marR="91425" marT="91425" marB="91425"/>
                </a:tc>
                <a:extLst>
                  <a:ext uri="{0D108BD9-81ED-4DB2-BD59-A6C34878D82A}">
                    <a16:rowId xmlns:a16="http://schemas.microsoft.com/office/drawing/2014/main" val="3340368996"/>
                  </a:ext>
                </a:extLst>
              </a:tr>
              <a:tr h="370840">
                <a:tc>
                  <a:txBody>
                    <a:bodyPr/>
                    <a:lstStyle/>
                    <a:p>
                      <a:pPr marL="0" lvl="0" indent="0" algn="l" rtl="0">
                        <a:spcBef>
                          <a:spcPts val="0"/>
                        </a:spcBef>
                        <a:spcAft>
                          <a:spcPts val="0"/>
                        </a:spcAft>
                        <a:buNone/>
                      </a:pPr>
                      <a:r>
                        <a:rPr lang="en-US">
                          <a:latin typeface="Trebuchet MS"/>
                          <a:ea typeface="Trebuchet MS"/>
                          <a:cs typeface="Trebuchet MS"/>
                          <a:sym typeface="Trebuchet MS"/>
                        </a:rPr>
                        <a:t>Input Power</a:t>
                      </a:r>
                      <a:endParaRPr>
                        <a:latin typeface="Trebuchet MS"/>
                        <a:ea typeface="Trebuchet MS"/>
                        <a:cs typeface="Trebuchet MS"/>
                        <a:sym typeface="Trebuchet MS"/>
                      </a:endParaRPr>
                    </a:p>
                  </a:txBody>
                  <a:tcPr marL="91425" marR="91425" marT="91425" marB="91425"/>
                </a:tc>
                <a:tc>
                  <a:txBody>
                    <a:bodyPr/>
                    <a:lstStyle/>
                    <a:p>
                      <a:pPr marL="0" lvl="0" indent="0" algn="l" rtl="0">
                        <a:spcBef>
                          <a:spcPts val="0"/>
                        </a:spcBef>
                        <a:spcAft>
                          <a:spcPts val="0"/>
                        </a:spcAft>
                        <a:buNone/>
                      </a:pPr>
                      <a:r>
                        <a:rPr lang="en-US">
                          <a:latin typeface="Trebuchet MS"/>
                          <a:ea typeface="Trebuchet MS"/>
                          <a:cs typeface="Trebuchet MS"/>
                          <a:sym typeface="Trebuchet MS"/>
                        </a:rPr>
                        <a:t>The SDSS shall run </a:t>
                      </a:r>
                      <a:r>
                        <a:rPr lang="en-US">
                          <a:latin typeface="Trebuchet MS"/>
                          <a:ea typeface="Trebuchet MS"/>
                          <a:cs typeface="Trebuchet MS"/>
                        </a:rPr>
                        <a:t>when supplied with</a:t>
                      </a:r>
                      <a:r>
                        <a:rPr lang="en-US">
                          <a:latin typeface="Trebuchet MS"/>
                          <a:ea typeface="Trebuchet MS"/>
                          <a:cs typeface="Trebuchet MS"/>
                          <a:sym typeface="Trebuchet MS"/>
                        </a:rPr>
                        <a:t> 12V</a:t>
                      </a:r>
                      <a:r>
                        <a:rPr lang="en-US">
                          <a:latin typeface="Trebuchet MS"/>
                          <a:ea typeface="Trebuchet MS"/>
                          <a:cs typeface="Trebuchet MS"/>
                        </a:rPr>
                        <a:t> input</a:t>
                      </a:r>
                      <a:r>
                        <a:rPr lang="en-US">
                          <a:latin typeface="Trebuchet MS"/>
                          <a:ea typeface="Trebuchet MS"/>
                          <a:cs typeface="Trebuchet MS"/>
                          <a:sym typeface="Trebuchet MS"/>
                        </a:rPr>
                        <a:t>.</a:t>
                      </a:r>
                    </a:p>
                  </a:txBody>
                  <a:tcPr marL="91425" marR="91425" marT="91425" marB="91425"/>
                </a:tc>
                <a:extLst>
                  <a:ext uri="{0D108BD9-81ED-4DB2-BD59-A6C34878D82A}">
                    <a16:rowId xmlns:a16="http://schemas.microsoft.com/office/drawing/2014/main" val="2696207418"/>
                  </a:ext>
                </a:extLst>
              </a:tr>
              <a:tr h="370840">
                <a:tc>
                  <a:txBody>
                    <a:bodyPr/>
                    <a:lstStyle/>
                    <a:p>
                      <a:pPr marL="0" lvl="0" indent="0" algn="l" rtl="0">
                        <a:spcBef>
                          <a:spcPts val="0"/>
                        </a:spcBef>
                        <a:spcAft>
                          <a:spcPts val="0"/>
                        </a:spcAft>
                        <a:buNone/>
                      </a:pPr>
                      <a:r>
                        <a:rPr lang="en-US">
                          <a:latin typeface="Trebuchet MS"/>
                          <a:ea typeface="Trebuchet MS"/>
                          <a:cs typeface="Trebuchet MS"/>
                          <a:sym typeface="Trebuchet MS"/>
                        </a:rPr>
                        <a:t>Input Power Usage</a:t>
                      </a:r>
                      <a:endParaRPr>
                        <a:latin typeface="Trebuchet MS"/>
                        <a:ea typeface="Trebuchet MS"/>
                        <a:cs typeface="Trebuchet MS"/>
                        <a:sym typeface="Trebuchet MS"/>
                      </a:endParaRPr>
                    </a:p>
                  </a:txBody>
                  <a:tcPr marL="91425" marR="91425" marT="91425" marB="91425"/>
                </a:tc>
                <a:tc>
                  <a:txBody>
                    <a:bodyPr/>
                    <a:lstStyle/>
                    <a:p>
                      <a:pPr marL="0" lvl="0" indent="0" algn="l" rtl="0">
                        <a:spcBef>
                          <a:spcPts val="0"/>
                        </a:spcBef>
                        <a:spcAft>
                          <a:spcPts val="0"/>
                        </a:spcAft>
                        <a:buNone/>
                      </a:pPr>
                      <a:r>
                        <a:rPr lang="en-US">
                          <a:latin typeface="Trebuchet MS"/>
                          <a:ea typeface="Trebuchet MS"/>
                          <a:cs typeface="Trebuchet MS"/>
                          <a:sym typeface="Trebuchet MS"/>
                        </a:rPr>
                        <a:t>The SDSS shall not consume more than 120W.</a:t>
                      </a:r>
                      <a:endParaRPr>
                        <a:latin typeface="Trebuchet MS"/>
                        <a:ea typeface="Trebuchet MS"/>
                        <a:cs typeface="Trebuchet MS"/>
                        <a:sym typeface="Trebuchet MS"/>
                      </a:endParaRPr>
                    </a:p>
                  </a:txBody>
                  <a:tcPr marL="91425" marR="91425" marT="91425" marB="91425"/>
                </a:tc>
                <a:extLst>
                  <a:ext uri="{0D108BD9-81ED-4DB2-BD59-A6C34878D82A}">
                    <a16:rowId xmlns:a16="http://schemas.microsoft.com/office/drawing/2014/main" val="591674183"/>
                  </a:ext>
                </a:extLst>
              </a:tr>
            </a:tbl>
          </a:graphicData>
        </a:graphic>
      </p:graphicFrame>
    </p:spTree>
    <p:extLst>
      <p:ext uri="{BB962C8B-B14F-4D97-AF65-F5344CB8AC3E}">
        <p14:creationId xmlns:p14="http://schemas.microsoft.com/office/powerpoint/2010/main" val="345999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199" name="Google Shape;199;p2"/>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flipH="1">
            <a:off x="11743267" y="4013200"/>
            <a:ext cx="448733" cy="2844800"/>
          </a:xfrm>
          <a:prstGeom prst="triangle">
            <a:avLst>
              <a:gd name="adj" fmla="val 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91;ge1b8f35ece_1_35">
            <a:extLst>
              <a:ext uri="{FF2B5EF4-FFF2-40B4-BE49-F238E27FC236}">
                <a16:creationId xmlns:a16="http://schemas.microsoft.com/office/drawing/2014/main" id="{E35DF581-1AA9-4456-B619-746CB0F87292}"/>
              </a:ext>
            </a:extLst>
          </p:cNvPr>
          <p:cNvSpPr txBox="1">
            <a:spLocks noGrp="1"/>
          </p:cNvSpPr>
          <p:nvPr>
            <p:ph type="title"/>
          </p:nvPr>
        </p:nvSpPr>
        <p:spPr>
          <a:xfrm>
            <a:off x="1054420" y="205355"/>
            <a:ext cx="6433500" cy="8982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sz="4400"/>
              <a:t>System Block Diagram</a:t>
            </a:r>
          </a:p>
        </p:txBody>
      </p:sp>
      <p:pic>
        <p:nvPicPr>
          <p:cNvPr id="6" name="Google Shape;192;ge1b8f35ece_1_35">
            <a:extLst>
              <a:ext uri="{FF2B5EF4-FFF2-40B4-BE49-F238E27FC236}">
                <a16:creationId xmlns:a16="http://schemas.microsoft.com/office/drawing/2014/main" id="{6048FB0A-9550-4EF3-9B3E-45B722A15688}"/>
              </a:ext>
            </a:extLst>
          </p:cNvPr>
          <p:cNvPicPr preferRelativeResize="0"/>
          <p:nvPr/>
        </p:nvPicPr>
        <p:blipFill>
          <a:blip r:embed="rId3">
            <a:clrChange>
              <a:clrFrom>
                <a:srgbClr val="FFFFFF"/>
              </a:clrFrom>
              <a:clrTo>
                <a:srgbClr val="FFFFFF">
                  <a:alpha val="0"/>
                </a:srgbClr>
              </a:clrTo>
            </a:clrChange>
            <a:alphaModFix/>
          </a:blip>
          <a:stretch>
            <a:fillRect/>
          </a:stretch>
        </p:blipFill>
        <p:spPr>
          <a:xfrm>
            <a:off x="1665897" y="1142177"/>
            <a:ext cx="8590681" cy="5509888"/>
          </a:xfrm>
          <a:prstGeom prst="rect">
            <a:avLst/>
          </a:prstGeom>
          <a:noFill/>
          <a:ln>
            <a:noFill/>
          </a:ln>
        </p:spPr>
      </p:pic>
    </p:spTree>
    <p:extLst>
      <p:ext uri="{BB962C8B-B14F-4D97-AF65-F5344CB8AC3E}">
        <p14:creationId xmlns:p14="http://schemas.microsoft.com/office/powerpoint/2010/main" val="741870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6"/>
        <p:cNvGrpSpPr/>
        <p:nvPr/>
      </p:nvGrpSpPr>
      <p:grpSpPr>
        <a:xfrm>
          <a:off x="0" y="0"/>
          <a:ext cx="0" cy="0"/>
          <a:chOff x="0" y="0"/>
          <a:chExt cx="0" cy="0"/>
        </a:xfrm>
      </p:grpSpPr>
      <p:sp>
        <p:nvSpPr>
          <p:cNvPr id="197" name="Google Shape;197;p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198" name="Google Shape;198;p2"/>
          <p:cNvSpPr txBox="1">
            <a:spLocks noGrp="1"/>
          </p:cNvSpPr>
          <p:nvPr>
            <p:ph type="title"/>
          </p:nvPr>
        </p:nvSpPr>
        <p:spPr>
          <a:xfrm>
            <a:off x="842599" y="313374"/>
            <a:ext cx="6867376" cy="88682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600"/>
              <a:buFont typeface="Trebuchet MS"/>
              <a:buNone/>
            </a:pPr>
            <a:r>
              <a:rPr lang="en-US" sz="2800"/>
              <a:t>Power Specification for primary devices </a:t>
            </a:r>
            <a:endParaRPr sz="2800"/>
          </a:p>
        </p:txBody>
      </p:sp>
      <p:sp>
        <p:nvSpPr>
          <p:cNvPr id="199" name="Google Shape;199;p2"/>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200" name="Google Shape;200;p2"/>
          <p:cNvGraphicFramePr/>
          <p:nvPr>
            <p:extLst>
              <p:ext uri="{D42A27DB-BD31-4B8C-83A1-F6EECF244321}">
                <p14:modId xmlns:p14="http://schemas.microsoft.com/office/powerpoint/2010/main" val="3579583041"/>
              </p:ext>
            </p:extLst>
          </p:nvPr>
        </p:nvGraphicFramePr>
        <p:xfrm>
          <a:off x="676479" y="1655739"/>
          <a:ext cx="5520475" cy="3708500"/>
        </p:xfrm>
        <a:graphic>
          <a:graphicData uri="http://schemas.openxmlformats.org/drawingml/2006/table">
            <a:tbl>
              <a:tblPr firstRow="1" bandRow="1">
                <a:noFill/>
                <a:tableStyleId>{D517C709-96C8-4BC0-A822-BB1FB09BDEE6}</a:tableStyleId>
              </a:tblPr>
              <a:tblGrid>
                <a:gridCol w="2999950">
                  <a:extLst>
                    <a:ext uri="{9D8B030D-6E8A-4147-A177-3AD203B41FA5}">
                      <a16:colId xmlns:a16="http://schemas.microsoft.com/office/drawing/2014/main" val="20000"/>
                    </a:ext>
                  </a:extLst>
                </a:gridCol>
                <a:gridCol w="1092950">
                  <a:extLst>
                    <a:ext uri="{9D8B030D-6E8A-4147-A177-3AD203B41FA5}">
                      <a16:colId xmlns:a16="http://schemas.microsoft.com/office/drawing/2014/main" val="20001"/>
                    </a:ext>
                  </a:extLst>
                </a:gridCol>
                <a:gridCol w="1427575">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US" sz="1800" u="none" strike="noStrike" cap="none"/>
                        <a:t>Device</a:t>
                      </a:r>
                      <a:endParaRPr/>
                    </a:p>
                  </a:txBody>
                  <a:tcPr marL="91450" marR="91450" marT="45725" marB="45725"/>
                </a:tc>
                <a:tc>
                  <a:txBody>
                    <a:bodyPr/>
                    <a:lstStyle/>
                    <a:p>
                      <a:pPr marL="0" marR="0" lvl="0" indent="0" algn="l" rtl="0">
                        <a:spcBef>
                          <a:spcPts val="0"/>
                        </a:spcBef>
                        <a:spcAft>
                          <a:spcPts val="0"/>
                        </a:spcAft>
                        <a:buNone/>
                      </a:pPr>
                      <a:r>
                        <a:rPr lang="en-US" sz="1800"/>
                        <a:t>Voltage</a:t>
                      </a:r>
                      <a:endParaRPr/>
                    </a:p>
                  </a:txBody>
                  <a:tcPr marL="91450" marR="91450" marT="45725" marB="45725"/>
                </a:tc>
                <a:tc>
                  <a:txBody>
                    <a:bodyPr/>
                    <a:lstStyle/>
                    <a:p>
                      <a:pPr marL="0" marR="0" lvl="0" indent="0" algn="l" rtl="0">
                        <a:spcBef>
                          <a:spcPts val="0"/>
                        </a:spcBef>
                        <a:spcAft>
                          <a:spcPts val="0"/>
                        </a:spcAft>
                        <a:buNone/>
                      </a:pPr>
                      <a:r>
                        <a:rPr lang="en-US" sz="1800"/>
                        <a:t>Current</a:t>
                      </a:r>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1800"/>
                        <a:t>Electric Strike</a:t>
                      </a:r>
                      <a:endParaRPr/>
                    </a:p>
                  </a:txBody>
                  <a:tcPr marL="91450" marR="91450" marT="45725" marB="45725"/>
                </a:tc>
                <a:tc>
                  <a:txBody>
                    <a:bodyPr/>
                    <a:lstStyle/>
                    <a:p>
                      <a:pPr marL="0" marR="0" lvl="0" indent="0" algn="l" rtl="0">
                        <a:spcBef>
                          <a:spcPts val="0"/>
                        </a:spcBef>
                        <a:spcAft>
                          <a:spcPts val="0"/>
                        </a:spcAft>
                        <a:buNone/>
                      </a:pPr>
                      <a:r>
                        <a:rPr lang="en-US" sz="1800"/>
                        <a:t>12V</a:t>
                      </a:r>
                      <a:endParaRPr/>
                    </a:p>
                  </a:txBody>
                  <a:tcPr marL="91450" marR="91450" marT="45725" marB="45725"/>
                </a:tc>
                <a:tc>
                  <a:txBody>
                    <a:bodyPr/>
                    <a:lstStyle/>
                    <a:p>
                      <a:pPr marL="0" marR="0" lvl="0" indent="0" algn="l" rtl="0">
                        <a:spcBef>
                          <a:spcPts val="0"/>
                        </a:spcBef>
                        <a:spcAft>
                          <a:spcPts val="0"/>
                        </a:spcAft>
                        <a:buNone/>
                      </a:pPr>
                      <a:r>
                        <a:rPr lang="en-US" sz="1800"/>
                        <a:t>500mA</a:t>
                      </a:r>
                      <a:endParaRPr/>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US" sz="1800"/>
                        <a:t>Ultrasonic Sensor</a:t>
                      </a:r>
                      <a:endParaRPr/>
                    </a:p>
                  </a:txBody>
                  <a:tcPr marL="91450" marR="91450" marT="45725" marB="45725"/>
                </a:tc>
                <a:tc>
                  <a:txBody>
                    <a:bodyPr/>
                    <a:lstStyle/>
                    <a:p>
                      <a:pPr marL="0" marR="0" lvl="0" indent="0" algn="l" rtl="0">
                        <a:spcBef>
                          <a:spcPts val="0"/>
                        </a:spcBef>
                        <a:spcAft>
                          <a:spcPts val="0"/>
                        </a:spcAft>
                        <a:buNone/>
                      </a:pPr>
                      <a:r>
                        <a:rPr lang="en-US" sz="1800"/>
                        <a:t>5V</a:t>
                      </a:r>
                      <a:endParaRPr/>
                    </a:p>
                  </a:txBody>
                  <a:tcPr marL="91450" marR="91450" marT="45725" marB="45725"/>
                </a:tc>
                <a:tc>
                  <a:txBody>
                    <a:bodyPr/>
                    <a:lstStyle/>
                    <a:p>
                      <a:pPr marL="0" marR="0" lvl="0" indent="0" algn="l" rtl="0">
                        <a:spcBef>
                          <a:spcPts val="0"/>
                        </a:spcBef>
                        <a:spcAft>
                          <a:spcPts val="0"/>
                        </a:spcAft>
                        <a:buNone/>
                      </a:pPr>
                      <a:r>
                        <a:rPr lang="en-US" sz="1800"/>
                        <a:t>15mA</a:t>
                      </a:r>
                      <a:endParaRPr/>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US" sz="1800"/>
                        <a:t>Raspberry pi 4</a:t>
                      </a:r>
                      <a:endParaRPr/>
                    </a:p>
                  </a:txBody>
                  <a:tcPr marL="91450" marR="91450" marT="45725" marB="45725"/>
                </a:tc>
                <a:tc>
                  <a:txBody>
                    <a:bodyPr/>
                    <a:lstStyle/>
                    <a:p>
                      <a:pPr marL="0" marR="0" lvl="0" indent="0" algn="l" rtl="0">
                        <a:spcBef>
                          <a:spcPts val="0"/>
                        </a:spcBef>
                        <a:spcAft>
                          <a:spcPts val="0"/>
                        </a:spcAft>
                        <a:buNone/>
                      </a:pPr>
                      <a:r>
                        <a:rPr lang="en-US" sz="1800"/>
                        <a:t>5V</a:t>
                      </a:r>
                      <a:endParaRPr/>
                    </a:p>
                  </a:txBody>
                  <a:tcPr marL="91450" marR="91450" marT="45725" marB="45725"/>
                </a:tc>
                <a:tc>
                  <a:txBody>
                    <a:bodyPr/>
                    <a:lstStyle/>
                    <a:p>
                      <a:pPr marL="0" marR="0" lvl="0" indent="0" algn="l" rtl="0">
                        <a:spcBef>
                          <a:spcPts val="0"/>
                        </a:spcBef>
                        <a:spcAft>
                          <a:spcPts val="0"/>
                        </a:spcAft>
                        <a:buNone/>
                      </a:pPr>
                      <a:r>
                        <a:rPr lang="en-US" sz="1800"/>
                        <a:t>1.8A</a:t>
                      </a:r>
                      <a:endParaRPr/>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n-US" sz="1800"/>
                        <a:t>Peripherals </a:t>
                      </a:r>
                      <a:endParaRPr sz="1800"/>
                    </a:p>
                  </a:txBody>
                  <a:tcPr marL="91450" marR="91450" marT="45725" marB="45725"/>
                </a:tc>
                <a:tc>
                  <a:txBody>
                    <a:bodyPr/>
                    <a:lstStyle/>
                    <a:p>
                      <a:pPr marL="0" marR="0" lvl="0" indent="0" algn="l" rtl="0">
                        <a:spcBef>
                          <a:spcPts val="0"/>
                        </a:spcBef>
                        <a:spcAft>
                          <a:spcPts val="0"/>
                        </a:spcAft>
                        <a:buNone/>
                      </a:pPr>
                      <a:r>
                        <a:rPr lang="en-US" sz="1800" b="0"/>
                        <a:t>5V</a:t>
                      </a:r>
                      <a:endParaRPr sz="1800" b="0"/>
                    </a:p>
                  </a:txBody>
                  <a:tcPr marL="91450" marR="91450" marT="45725" marB="45725"/>
                </a:tc>
                <a:tc>
                  <a:txBody>
                    <a:bodyPr/>
                    <a:lstStyle/>
                    <a:p>
                      <a:pPr marL="0" marR="0" lvl="0" indent="0" algn="l" rtl="0">
                        <a:spcBef>
                          <a:spcPts val="0"/>
                        </a:spcBef>
                        <a:spcAft>
                          <a:spcPts val="0"/>
                        </a:spcAft>
                        <a:buNone/>
                      </a:pPr>
                      <a:r>
                        <a:rPr lang="en-US" sz="1800" b="0"/>
                        <a:t>1.2A</a:t>
                      </a:r>
                      <a:endParaRPr sz="1800" b="0"/>
                    </a:p>
                  </a:txBody>
                  <a:tcPr marL="91450" marR="91450" marT="45725" marB="45725"/>
                </a:tc>
                <a:extLst>
                  <a:ext uri="{0D108BD9-81ED-4DB2-BD59-A6C34878D82A}">
                    <a16:rowId xmlns:a16="http://schemas.microsoft.com/office/drawing/2014/main" val="1331963841"/>
                  </a:ext>
                </a:extLst>
              </a:tr>
              <a:tr h="370850">
                <a:tc>
                  <a:txBody>
                    <a:bodyPr/>
                    <a:lstStyle/>
                    <a:p>
                      <a:pPr marL="0" marR="0" lvl="0" indent="0" algn="l" rtl="0">
                        <a:spcBef>
                          <a:spcPts val="0"/>
                        </a:spcBef>
                        <a:spcAft>
                          <a:spcPts val="0"/>
                        </a:spcAft>
                        <a:buNone/>
                      </a:pPr>
                      <a:r>
                        <a:rPr lang="en-US" sz="1800"/>
                        <a:t>MAONO MIC</a:t>
                      </a:r>
                      <a:endParaRPr/>
                    </a:p>
                  </a:txBody>
                  <a:tcPr marL="91450" marR="91450" marT="45725" marB="45725"/>
                </a:tc>
                <a:tc>
                  <a:txBody>
                    <a:bodyPr/>
                    <a:lstStyle/>
                    <a:p>
                      <a:pPr marL="0" marR="0" lvl="0" indent="0" algn="l" rtl="0">
                        <a:spcBef>
                          <a:spcPts val="0"/>
                        </a:spcBef>
                        <a:spcAft>
                          <a:spcPts val="0"/>
                        </a:spcAft>
                        <a:buNone/>
                      </a:pPr>
                      <a:r>
                        <a:rPr lang="en-US" sz="1800"/>
                        <a:t>5V</a:t>
                      </a:r>
                      <a:endParaRPr/>
                    </a:p>
                  </a:txBody>
                  <a:tcPr marL="91450" marR="91450" marT="45725" marB="45725"/>
                </a:tc>
                <a:tc>
                  <a:txBody>
                    <a:bodyPr/>
                    <a:lstStyle/>
                    <a:p>
                      <a:pPr marL="0" marR="0" lvl="0" indent="0" algn="l" rtl="0">
                        <a:spcBef>
                          <a:spcPts val="0"/>
                        </a:spcBef>
                        <a:spcAft>
                          <a:spcPts val="0"/>
                        </a:spcAft>
                        <a:buNone/>
                      </a:pPr>
                      <a:r>
                        <a:rPr lang="en-US" sz="1800"/>
                        <a:t>500mA</a:t>
                      </a:r>
                      <a:endParaRPr/>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r>
                        <a:rPr lang="en-US" sz="1800" b="0" i="0">
                          <a:solidFill>
                            <a:schemeClr val="dk1"/>
                          </a:solidFill>
                          <a:latin typeface="Trebuchet MS"/>
                          <a:ea typeface="Trebuchet MS"/>
                          <a:cs typeface="Trebuchet MS"/>
                          <a:sym typeface="Trebuchet MS"/>
                        </a:rPr>
                        <a:t>Wansview 1080p webcam</a:t>
                      </a:r>
                      <a:endParaRPr sz="1800"/>
                    </a:p>
                  </a:txBody>
                  <a:tcPr marL="91450" marR="91450" marT="45725" marB="45725"/>
                </a:tc>
                <a:tc>
                  <a:txBody>
                    <a:bodyPr/>
                    <a:lstStyle/>
                    <a:p>
                      <a:pPr marL="0" marR="0" lvl="0" indent="0" algn="l" rtl="0">
                        <a:spcBef>
                          <a:spcPts val="0"/>
                        </a:spcBef>
                        <a:spcAft>
                          <a:spcPts val="0"/>
                        </a:spcAft>
                        <a:buNone/>
                      </a:pPr>
                      <a:r>
                        <a:rPr lang="en-US" sz="1800"/>
                        <a:t>5V</a:t>
                      </a:r>
                      <a:endParaRPr/>
                    </a:p>
                  </a:txBody>
                  <a:tcPr marL="91450" marR="91450" marT="45725" marB="45725"/>
                </a:tc>
                <a:tc>
                  <a:txBody>
                    <a:bodyPr/>
                    <a:lstStyle/>
                    <a:p>
                      <a:pPr marL="0" marR="0" lvl="0" indent="0" algn="l" rtl="0">
                        <a:spcBef>
                          <a:spcPts val="0"/>
                        </a:spcBef>
                        <a:spcAft>
                          <a:spcPts val="0"/>
                        </a:spcAft>
                        <a:buNone/>
                      </a:pPr>
                      <a:r>
                        <a:rPr lang="en-US" sz="1800"/>
                        <a:t>500mA</a:t>
                      </a:r>
                      <a:endParaRPr/>
                    </a:p>
                  </a:txBody>
                  <a:tcPr marL="91450" marR="91450" marT="45725" marB="45725"/>
                </a:tc>
                <a:extLst>
                  <a:ext uri="{0D108BD9-81ED-4DB2-BD59-A6C34878D82A}">
                    <a16:rowId xmlns:a16="http://schemas.microsoft.com/office/drawing/2014/main" val="10005"/>
                  </a:ext>
                </a:extLst>
              </a:tr>
              <a:tr h="370850">
                <a:tc>
                  <a:txBody>
                    <a:bodyPr/>
                    <a:lstStyle/>
                    <a:p>
                      <a:pPr marL="0" marR="0" lvl="0" indent="0" algn="l" rtl="0">
                        <a:spcBef>
                          <a:spcPts val="0"/>
                        </a:spcBef>
                        <a:spcAft>
                          <a:spcPts val="0"/>
                        </a:spcAft>
                        <a:buNone/>
                      </a:pPr>
                      <a:r>
                        <a:rPr lang="en-US" sz="1800"/>
                        <a:t>Keypad</a:t>
                      </a:r>
                      <a:endParaRPr/>
                    </a:p>
                  </a:txBody>
                  <a:tcPr marL="91450" marR="91450" marT="45725" marB="45725"/>
                </a:tc>
                <a:tc>
                  <a:txBody>
                    <a:bodyPr/>
                    <a:lstStyle/>
                    <a:p>
                      <a:pPr marL="0" marR="0" lvl="0" indent="0" algn="l" rtl="0">
                        <a:spcBef>
                          <a:spcPts val="0"/>
                        </a:spcBef>
                        <a:spcAft>
                          <a:spcPts val="0"/>
                        </a:spcAft>
                        <a:buNone/>
                      </a:pPr>
                      <a:r>
                        <a:rPr lang="en-US" sz="1800"/>
                        <a:t>5V</a:t>
                      </a:r>
                      <a:endParaRPr/>
                    </a:p>
                  </a:txBody>
                  <a:tcPr marL="91450" marR="91450" marT="45725" marB="45725"/>
                </a:tc>
                <a:tc>
                  <a:txBody>
                    <a:bodyPr/>
                    <a:lstStyle/>
                    <a:p>
                      <a:pPr marL="0" marR="0" lvl="0" indent="0" algn="l" rtl="0">
                        <a:spcBef>
                          <a:spcPts val="0"/>
                        </a:spcBef>
                        <a:spcAft>
                          <a:spcPts val="0"/>
                        </a:spcAft>
                        <a:buNone/>
                      </a:pPr>
                      <a:r>
                        <a:rPr lang="en-US" sz="1800"/>
                        <a:t>30mA</a:t>
                      </a:r>
                      <a:endParaRPr/>
                    </a:p>
                  </a:txBody>
                  <a:tcPr marL="91450" marR="91450" marT="45725" marB="45725"/>
                </a:tc>
                <a:extLst>
                  <a:ext uri="{0D108BD9-81ED-4DB2-BD59-A6C34878D82A}">
                    <a16:rowId xmlns:a16="http://schemas.microsoft.com/office/drawing/2014/main" val="10006"/>
                  </a:ext>
                </a:extLst>
              </a:tr>
              <a:tr h="370850">
                <a:tc>
                  <a:txBody>
                    <a:bodyPr/>
                    <a:lstStyle/>
                    <a:p>
                      <a:pPr marL="0" marR="0" lvl="0" indent="0" algn="l" rtl="0">
                        <a:spcBef>
                          <a:spcPts val="0"/>
                        </a:spcBef>
                        <a:spcAft>
                          <a:spcPts val="0"/>
                        </a:spcAft>
                        <a:buNone/>
                      </a:pPr>
                      <a:r>
                        <a:rPr lang="en-US" sz="1800"/>
                        <a:t>LED Strip Light</a:t>
                      </a:r>
                      <a:endParaRPr/>
                    </a:p>
                  </a:txBody>
                  <a:tcPr marL="91450" marR="91450" marT="45725" marB="45725"/>
                </a:tc>
                <a:tc>
                  <a:txBody>
                    <a:bodyPr/>
                    <a:lstStyle/>
                    <a:p>
                      <a:pPr marL="0" marR="0" lvl="0" indent="0" algn="l" rtl="0">
                        <a:spcBef>
                          <a:spcPts val="0"/>
                        </a:spcBef>
                        <a:spcAft>
                          <a:spcPts val="0"/>
                        </a:spcAft>
                        <a:buNone/>
                      </a:pPr>
                      <a:r>
                        <a:rPr lang="en-US" sz="1800"/>
                        <a:t>5V</a:t>
                      </a:r>
                      <a:endParaRPr/>
                    </a:p>
                  </a:txBody>
                  <a:tcPr marL="91450" marR="91450" marT="45725" marB="45725"/>
                </a:tc>
                <a:tc>
                  <a:txBody>
                    <a:bodyPr/>
                    <a:lstStyle/>
                    <a:p>
                      <a:pPr marL="0" marR="0" lvl="0" indent="0" algn="l" rtl="0">
                        <a:spcBef>
                          <a:spcPts val="0"/>
                        </a:spcBef>
                        <a:spcAft>
                          <a:spcPts val="0"/>
                        </a:spcAft>
                        <a:buNone/>
                      </a:pPr>
                      <a:r>
                        <a:rPr lang="en-US" sz="1800"/>
                        <a:t>400mA/5cm</a:t>
                      </a:r>
                      <a:endParaRPr/>
                    </a:p>
                  </a:txBody>
                  <a:tcPr marL="91450" marR="91450" marT="45725" marB="45725"/>
                </a:tc>
                <a:extLst>
                  <a:ext uri="{0D108BD9-81ED-4DB2-BD59-A6C34878D82A}">
                    <a16:rowId xmlns:a16="http://schemas.microsoft.com/office/drawing/2014/main" val="10007"/>
                  </a:ext>
                </a:extLst>
              </a:tr>
              <a:tr h="370850">
                <a:tc>
                  <a:txBody>
                    <a:bodyPr/>
                    <a:lstStyle/>
                    <a:p>
                      <a:pPr marL="0" marR="0" lvl="0" indent="0" algn="l" rtl="0">
                        <a:spcBef>
                          <a:spcPts val="0"/>
                        </a:spcBef>
                        <a:spcAft>
                          <a:spcPts val="0"/>
                        </a:spcAft>
                        <a:buNone/>
                      </a:pPr>
                      <a:r>
                        <a:rPr lang="en-US" sz="1800"/>
                        <a:t>MSP430FR6989</a:t>
                      </a:r>
                      <a:endParaRPr/>
                    </a:p>
                  </a:txBody>
                  <a:tcPr marL="91450" marR="91450" marT="45725" marB="45725"/>
                </a:tc>
                <a:tc>
                  <a:txBody>
                    <a:bodyPr/>
                    <a:lstStyle/>
                    <a:p>
                      <a:pPr marL="0" marR="0" lvl="0" indent="0" algn="l" rtl="0">
                        <a:spcBef>
                          <a:spcPts val="0"/>
                        </a:spcBef>
                        <a:spcAft>
                          <a:spcPts val="0"/>
                        </a:spcAft>
                        <a:buNone/>
                      </a:pPr>
                      <a:r>
                        <a:rPr lang="en-US" sz="1800"/>
                        <a:t>3.3V</a:t>
                      </a:r>
                      <a:endParaRPr/>
                    </a:p>
                  </a:txBody>
                  <a:tcPr marL="91450" marR="91450" marT="45725" marB="45725"/>
                </a:tc>
                <a:tc>
                  <a:txBody>
                    <a:bodyPr/>
                    <a:lstStyle/>
                    <a:p>
                      <a:pPr marL="0" marR="0" lvl="0" indent="0" algn="l" rtl="0">
                        <a:spcBef>
                          <a:spcPts val="0"/>
                        </a:spcBef>
                        <a:spcAft>
                          <a:spcPts val="0"/>
                        </a:spcAft>
                        <a:buNone/>
                      </a:pPr>
                      <a:r>
                        <a:rPr lang="en-US" sz="1800"/>
                        <a:t>100mA</a:t>
                      </a:r>
                      <a:endParaRPr/>
                    </a:p>
                  </a:txBody>
                  <a:tcPr marL="91450" marR="91450" marT="45725" marB="45725"/>
                </a:tc>
                <a:extLst>
                  <a:ext uri="{0D108BD9-81ED-4DB2-BD59-A6C34878D82A}">
                    <a16:rowId xmlns:a16="http://schemas.microsoft.com/office/drawing/2014/main" val="10008"/>
                  </a:ext>
                </a:extLst>
              </a:tr>
            </a:tbl>
          </a:graphicData>
        </a:graphic>
      </p:graphicFrame>
      <p:sp>
        <p:nvSpPr>
          <p:cNvPr id="201" name="Google Shape;201;p2"/>
          <p:cNvSpPr/>
          <p:nvPr/>
        </p:nvSpPr>
        <p:spPr>
          <a:xfrm flipH="1">
            <a:off x="11743267" y="4013200"/>
            <a:ext cx="448733" cy="2844800"/>
          </a:xfrm>
          <a:prstGeom prst="triangle">
            <a:avLst>
              <a:gd name="adj" fmla="val 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2" name="Google Shape;202;p2" descr="MSP430FR6989 datasheet - The MSP430 ultra-low-power (ULP) FRAM platform  combines"/>
          <p:cNvPicPr preferRelativeResize="0"/>
          <p:nvPr/>
        </p:nvPicPr>
        <p:blipFill rotWithShape="1">
          <a:blip r:embed="rId3">
            <a:alphaModFix/>
          </a:blip>
          <a:srcRect/>
          <a:stretch/>
        </p:blipFill>
        <p:spPr>
          <a:xfrm>
            <a:off x="7575420" y="1066056"/>
            <a:ext cx="2095500" cy="1428750"/>
          </a:xfrm>
          <a:prstGeom prst="rect">
            <a:avLst/>
          </a:prstGeom>
          <a:noFill/>
          <a:ln>
            <a:noFill/>
          </a:ln>
        </p:spPr>
      </p:pic>
      <p:pic>
        <p:nvPicPr>
          <p:cNvPr id="203" name="Google Shape;203;p2"/>
          <p:cNvPicPr preferRelativeResize="0"/>
          <p:nvPr/>
        </p:nvPicPr>
        <p:blipFill rotWithShape="1">
          <a:blip r:embed="rId4">
            <a:alphaModFix/>
          </a:blip>
          <a:srcRect/>
          <a:stretch/>
        </p:blipFill>
        <p:spPr>
          <a:xfrm>
            <a:off x="10278156" y="49556"/>
            <a:ext cx="1543050" cy="1866900"/>
          </a:xfrm>
          <a:prstGeom prst="rect">
            <a:avLst/>
          </a:prstGeom>
          <a:noFill/>
          <a:ln>
            <a:noFill/>
          </a:ln>
        </p:spPr>
      </p:pic>
      <p:sp>
        <p:nvSpPr>
          <p:cNvPr id="204" name="Google Shape;204;p2"/>
          <p:cNvSpPr txBox="1"/>
          <p:nvPr/>
        </p:nvSpPr>
        <p:spPr>
          <a:xfrm>
            <a:off x="10296379" y="613674"/>
            <a:ext cx="6873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chemeClr val="accent1"/>
                </a:solidFill>
                <a:latin typeface="Trebuchet MS"/>
                <a:ea typeface="Trebuchet MS"/>
                <a:cs typeface="Trebuchet MS"/>
                <a:sym typeface="Trebuchet MS"/>
              </a:rPr>
              <a:t>12V</a:t>
            </a:r>
            <a:endParaRPr/>
          </a:p>
        </p:txBody>
      </p:sp>
      <p:sp>
        <p:nvSpPr>
          <p:cNvPr id="206" name="Google Shape;206;p2"/>
          <p:cNvSpPr txBox="1"/>
          <p:nvPr/>
        </p:nvSpPr>
        <p:spPr>
          <a:xfrm>
            <a:off x="7237294" y="1236804"/>
            <a:ext cx="842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accent1"/>
                </a:solidFill>
                <a:latin typeface="Trebuchet MS"/>
                <a:ea typeface="Trebuchet MS"/>
                <a:cs typeface="Trebuchet MS"/>
                <a:sym typeface="Trebuchet MS"/>
              </a:rPr>
              <a:t>3.3V</a:t>
            </a:r>
            <a:endParaRPr/>
          </a:p>
        </p:txBody>
      </p:sp>
      <p:grpSp>
        <p:nvGrpSpPr>
          <p:cNvPr id="3" name="Group 2">
            <a:extLst>
              <a:ext uri="{FF2B5EF4-FFF2-40B4-BE49-F238E27FC236}">
                <a16:creationId xmlns:a16="http://schemas.microsoft.com/office/drawing/2014/main" id="{E84C74B6-92BB-4B2D-A97F-C855280D5408}"/>
              </a:ext>
            </a:extLst>
          </p:cNvPr>
          <p:cNvGrpSpPr/>
          <p:nvPr/>
        </p:nvGrpSpPr>
        <p:grpSpPr>
          <a:xfrm>
            <a:off x="6691466" y="2599599"/>
            <a:ext cx="5129740" cy="3682928"/>
            <a:chOff x="6691466" y="2599599"/>
            <a:chExt cx="5129740" cy="3682928"/>
          </a:xfrm>
        </p:grpSpPr>
        <p:pic>
          <p:nvPicPr>
            <p:cNvPr id="14" name="Picture 4" descr="Raspberry Pi 4 Model B – Pimoroni">
              <a:extLst>
                <a:ext uri="{FF2B5EF4-FFF2-40B4-BE49-F238E27FC236}">
                  <a16:creationId xmlns:a16="http://schemas.microsoft.com/office/drawing/2014/main" id="{F5BBBDC7-F15E-462C-8EA8-5871801414D0}"/>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79042" y="4258401"/>
              <a:ext cx="2024126" cy="202412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280EABAF-EAD1-4D25-B19F-41D21678C5F6}"/>
                </a:ext>
              </a:extLst>
            </p:cNvPr>
            <p:cNvSpPr/>
            <p:nvPr/>
          </p:nvSpPr>
          <p:spPr>
            <a:xfrm>
              <a:off x="6691466" y="2742802"/>
              <a:ext cx="5129740" cy="3337560"/>
            </a:xfrm>
            <a:prstGeom prst="round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6" descr="HC-SR04 Ultrasonic Sensor">
              <a:extLst>
                <a:ext uri="{FF2B5EF4-FFF2-40B4-BE49-F238E27FC236}">
                  <a16:creationId xmlns:a16="http://schemas.microsoft.com/office/drawing/2014/main" id="{A811F105-8B67-46A7-BF73-63CB01807749}"/>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76443" y="4037405"/>
              <a:ext cx="2600394" cy="194778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Amazon.com: Computer Microphone MAONO AU-903 Podcast USB Condenser Mic with  Switchable Polar Patterns &amp; Mute Button,Zero-Latency Monitoring,Plug and  Play for Recording,YouTube,Podcast,Gaming,Skype,Video: Musical Instruments">
              <a:extLst>
                <a:ext uri="{FF2B5EF4-FFF2-40B4-BE49-F238E27FC236}">
                  <a16:creationId xmlns:a16="http://schemas.microsoft.com/office/drawing/2014/main" id="{B7454651-7042-4052-BE28-999042816531}"/>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5022" y="4309008"/>
              <a:ext cx="700087" cy="163353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a:extLst>
                <a:ext uri="{FF2B5EF4-FFF2-40B4-BE49-F238E27FC236}">
                  <a16:creationId xmlns:a16="http://schemas.microsoft.com/office/drawing/2014/main" id="{287B9EAF-4706-47A2-B00C-895362D49A4A}"/>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18242" y="2599599"/>
              <a:ext cx="1704975" cy="18669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a:extLst>
                <a:ext uri="{FF2B5EF4-FFF2-40B4-BE49-F238E27FC236}">
                  <a16:creationId xmlns:a16="http://schemas.microsoft.com/office/drawing/2014/main" id="{798D34CE-A22B-48CE-B8AD-2B337E8AA65D}"/>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40909" y="2995426"/>
              <a:ext cx="1235470" cy="123547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64B116B3-43B2-48E4-B491-D88C76789C71}"/>
                </a:ext>
              </a:extLst>
            </p:cNvPr>
            <p:cNvSpPr txBox="1"/>
            <p:nvPr/>
          </p:nvSpPr>
          <p:spPr>
            <a:xfrm>
              <a:off x="9000241" y="5603876"/>
              <a:ext cx="949822" cy="338554"/>
            </a:xfrm>
            <a:prstGeom prst="rect">
              <a:avLst/>
            </a:prstGeom>
            <a:noFill/>
          </p:spPr>
          <p:txBody>
            <a:bodyPr wrap="square" rtlCol="0">
              <a:spAutoFit/>
            </a:bodyPr>
            <a:lstStyle/>
            <a:p>
              <a:r>
                <a:rPr lang="en-US" sz="1600" b="1">
                  <a:solidFill>
                    <a:schemeClr val="accent1"/>
                  </a:solidFill>
                </a:rPr>
                <a:t>5V</a:t>
              </a:r>
            </a:p>
          </p:txBody>
        </p:sp>
        <p:pic>
          <p:nvPicPr>
            <p:cNvPr id="3076" name="Picture 4" descr="최고 Led Strip Lights GIF들 | Gfycat">
              <a:extLst>
                <a:ext uri="{FF2B5EF4-FFF2-40B4-BE49-F238E27FC236}">
                  <a16:creationId xmlns:a16="http://schemas.microsoft.com/office/drawing/2014/main" id="{31CB6579-B3F8-4430-90C6-3B92EE7BA2BF}"/>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8397910" y="2984885"/>
              <a:ext cx="1590676" cy="1195388"/>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1"/>
        <p:cNvGrpSpPr/>
        <p:nvPr/>
      </p:nvGrpSpPr>
      <p:grpSpPr>
        <a:xfrm>
          <a:off x="0" y="0"/>
          <a:ext cx="0" cy="0"/>
          <a:chOff x="0" y="0"/>
          <a:chExt cx="0" cy="0"/>
        </a:xfrm>
      </p:grpSpPr>
      <p:sp>
        <p:nvSpPr>
          <p:cNvPr id="212" name="Google Shape;212;p3"/>
          <p:cNvSpPr/>
          <p:nvPr/>
        </p:nvSpPr>
        <p:spPr>
          <a:xfrm>
            <a:off x="-1"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13" name="Google Shape;213;p3"/>
          <p:cNvSpPr txBox="1">
            <a:spLocks noGrp="1"/>
          </p:cNvSpPr>
          <p:nvPr>
            <p:ph type="title"/>
          </p:nvPr>
        </p:nvSpPr>
        <p:spPr>
          <a:xfrm>
            <a:off x="949189" y="419895"/>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US"/>
              <a:t>Power Diagram</a:t>
            </a:r>
            <a:endParaRPr/>
          </a:p>
        </p:txBody>
      </p:sp>
      <p:sp>
        <p:nvSpPr>
          <p:cNvPr id="214" name="Google Shape;214;p3"/>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flipH="1">
            <a:off x="11743267" y="4013200"/>
            <a:ext cx="448733" cy="2844800"/>
          </a:xfrm>
          <a:prstGeom prst="triangle">
            <a:avLst>
              <a:gd name="adj" fmla="val 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4">
            <a:extLst>
              <a:ext uri="{FF2B5EF4-FFF2-40B4-BE49-F238E27FC236}">
                <a16:creationId xmlns:a16="http://schemas.microsoft.com/office/drawing/2014/main" id="{664F1426-1E7A-42B1-9A3C-A1E4CC137B5A}"/>
              </a:ext>
            </a:extLst>
          </p:cNvPr>
          <p:cNvPicPr>
            <a:picLocks noChangeAspect="1"/>
          </p:cNvPicPr>
          <p:nvPr/>
        </p:nvPicPr>
        <p:blipFill>
          <a:blip r:embed="rId3"/>
          <a:stretch>
            <a:fillRect/>
          </a:stretch>
        </p:blipFill>
        <p:spPr>
          <a:xfrm>
            <a:off x="1511300" y="1352975"/>
            <a:ext cx="10007600" cy="488865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0"/>
        <p:cNvGrpSpPr/>
        <p:nvPr/>
      </p:nvGrpSpPr>
      <p:grpSpPr>
        <a:xfrm>
          <a:off x="0" y="0"/>
          <a:ext cx="0" cy="0"/>
          <a:chOff x="0" y="0"/>
          <a:chExt cx="0" cy="0"/>
        </a:xfrm>
      </p:grpSpPr>
      <p:sp>
        <p:nvSpPr>
          <p:cNvPr id="221" name="Google Shape;221;p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22" name="Google Shape;222;p4"/>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4"/>
          <p:cNvSpPr/>
          <p:nvPr/>
        </p:nvSpPr>
        <p:spPr>
          <a:xfrm flipH="1">
            <a:off x="11743267" y="4013200"/>
            <a:ext cx="448733" cy="2844800"/>
          </a:xfrm>
          <a:prstGeom prst="triangle">
            <a:avLst>
              <a:gd name="adj" fmla="val 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4"/>
          <p:cNvSpPr txBox="1">
            <a:spLocks noGrp="1"/>
          </p:cNvSpPr>
          <p:nvPr>
            <p:ph type="body" idx="1"/>
          </p:nvPr>
        </p:nvSpPr>
        <p:spPr>
          <a:xfrm>
            <a:off x="729894" y="2705070"/>
            <a:ext cx="4862100" cy="388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u="sng"/>
              <a:t>Features:</a:t>
            </a:r>
            <a:endParaRPr u="sng"/>
          </a:p>
          <a:p>
            <a:pPr marL="342900" lvl="0" indent="-342900" algn="l" rtl="0">
              <a:spcBef>
                <a:spcPts val="1000"/>
              </a:spcBef>
              <a:spcAft>
                <a:spcPts val="0"/>
              </a:spcAft>
              <a:buSzPts val="1440"/>
              <a:buChar char="►"/>
            </a:pPr>
            <a:r>
              <a:rPr lang="en-US"/>
              <a:t> Output current up to 100 mA </a:t>
            </a:r>
            <a:endParaRPr/>
          </a:p>
          <a:p>
            <a:pPr marL="342900" indent="-342900"/>
            <a:r>
              <a:rPr lang="en-US"/>
              <a:t> Output voltages of 3.3V</a:t>
            </a:r>
          </a:p>
          <a:p>
            <a:pPr marL="342900" lvl="0" indent="-342900" algn="l" rtl="0">
              <a:spcBef>
                <a:spcPts val="1000"/>
              </a:spcBef>
              <a:spcAft>
                <a:spcPts val="0"/>
              </a:spcAft>
              <a:buSzPts val="1440"/>
              <a:buChar char="►"/>
            </a:pPr>
            <a:r>
              <a:rPr lang="en-US"/>
              <a:t>thermal overload protection</a:t>
            </a:r>
            <a:endParaRPr/>
          </a:p>
          <a:p>
            <a:pPr marL="342900" lvl="0" indent="-342900" algn="l" rtl="0">
              <a:spcBef>
                <a:spcPts val="1000"/>
              </a:spcBef>
              <a:spcAft>
                <a:spcPts val="0"/>
              </a:spcAft>
              <a:buSzPts val="1440"/>
              <a:buChar char="►"/>
            </a:pPr>
            <a:r>
              <a:rPr lang="en-US"/>
              <a:t> Short-circuit protection</a:t>
            </a:r>
            <a:endParaRPr/>
          </a:p>
          <a:p>
            <a:pPr marL="342900" lvl="0" indent="-342900" algn="l" rtl="0">
              <a:spcBef>
                <a:spcPts val="1000"/>
              </a:spcBef>
              <a:spcAft>
                <a:spcPts val="0"/>
              </a:spcAft>
              <a:buSzPts val="1440"/>
              <a:buChar char="►"/>
            </a:pPr>
            <a:r>
              <a:rPr lang="en-US"/>
              <a:t> No external components are required</a:t>
            </a:r>
            <a:endParaRPr/>
          </a:p>
        </p:txBody>
      </p:sp>
      <p:pic>
        <p:nvPicPr>
          <p:cNvPr id="225" name="Google Shape;225;p4"/>
          <p:cNvPicPr preferRelativeResize="0"/>
          <p:nvPr/>
        </p:nvPicPr>
        <p:blipFill rotWithShape="1">
          <a:blip r:embed="rId3">
            <a:alphaModFix/>
          </a:blip>
          <a:srcRect t="12793"/>
          <a:stretch/>
        </p:blipFill>
        <p:spPr>
          <a:xfrm>
            <a:off x="3540293" y="1360108"/>
            <a:ext cx="1787476" cy="1447463"/>
          </a:xfrm>
          <a:prstGeom prst="rect">
            <a:avLst/>
          </a:prstGeom>
          <a:noFill/>
          <a:ln>
            <a:noFill/>
          </a:ln>
        </p:spPr>
      </p:pic>
      <p:sp>
        <p:nvSpPr>
          <p:cNvPr id="226" name="Google Shape;226;p4"/>
          <p:cNvSpPr txBox="1"/>
          <p:nvPr/>
        </p:nvSpPr>
        <p:spPr>
          <a:xfrm>
            <a:off x="6031519" y="2308506"/>
            <a:ext cx="4862100" cy="3880800"/>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None/>
            </a:pPr>
            <a:r>
              <a:rPr lang="en-US" sz="1800" u="sng">
                <a:solidFill>
                  <a:srgbClr val="3F3F3F"/>
                </a:solidFill>
                <a:latin typeface="Trebuchet MS"/>
                <a:ea typeface="Trebuchet MS"/>
                <a:cs typeface="Trebuchet MS"/>
                <a:sym typeface="Trebuchet MS"/>
              </a:rPr>
              <a:t>Features:</a:t>
            </a:r>
            <a:r>
              <a:rPr lang="en-US" sz="1800">
                <a:solidFill>
                  <a:srgbClr val="3F3F3F"/>
                </a:solidFill>
                <a:latin typeface="Trebuchet MS"/>
                <a:ea typeface="Trebuchet MS"/>
                <a:cs typeface="Trebuchet MS"/>
                <a:sym typeface="Trebuchet MS"/>
              </a:rPr>
              <a:t> </a:t>
            </a:r>
            <a:endParaRPr/>
          </a:p>
          <a:p>
            <a:pPr marL="342900" marR="0" lvl="0" indent="-342900" algn="l" rtl="0">
              <a:spcBef>
                <a:spcPts val="1000"/>
              </a:spcBef>
              <a:spcAft>
                <a:spcPts val="0"/>
              </a:spcAft>
              <a:buClr>
                <a:schemeClr val="accent1"/>
              </a:buClr>
              <a:buSzPts val="1440"/>
              <a:buFont typeface="Noto Sans Symbols"/>
              <a:buChar char="►"/>
            </a:pPr>
            <a:r>
              <a:rPr lang="en-US" sz="1800">
                <a:solidFill>
                  <a:srgbClr val="3F3F3F"/>
                </a:solidFill>
                <a:latin typeface="Trebuchet MS"/>
                <a:ea typeface="Trebuchet MS"/>
                <a:cs typeface="Trebuchet MS"/>
                <a:sym typeface="Trebuchet MS"/>
              </a:rPr>
              <a:t>Small footprint, 10mm × 10mm × 4.3mm package</a:t>
            </a:r>
            <a:endParaRPr/>
          </a:p>
          <a:p>
            <a:pPr marL="342900" marR="0" lvl="0" indent="-342900" algn="l" rtl="0">
              <a:spcBef>
                <a:spcPts val="1000"/>
              </a:spcBef>
              <a:spcAft>
                <a:spcPts val="0"/>
              </a:spcAft>
              <a:buClr>
                <a:schemeClr val="accent1"/>
              </a:buClr>
              <a:buSzPts val="1440"/>
              <a:buFont typeface="Noto Sans Symbols"/>
              <a:buChar char="►"/>
            </a:pPr>
            <a:r>
              <a:rPr lang="en-US" sz="1800">
                <a:solidFill>
                  <a:srgbClr val="3F3F3F"/>
                </a:solidFill>
                <a:latin typeface="Trebuchet MS"/>
                <a:ea typeface="Trebuchet MS"/>
                <a:cs typeface="Trebuchet MS"/>
                <a:sym typeface="Trebuchet MS"/>
              </a:rPr>
              <a:t>Output current 7A</a:t>
            </a:r>
            <a:endParaRPr/>
          </a:p>
          <a:p>
            <a:pPr marL="342900" marR="0" lvl="0" indent="-342900" algn="l" rtl="0">
              <a:spcBef>
                <a:spcPts val="1000"/>
              </a:spcBef>
              <a:spcAft>
                <a:spcPts val="0"/>
              </a:spcAft>
              <a:buClr>
                <a:schemeClr val="accent1"/>
              </a:buClr>
              <a:buSzPts val="1440"/>
              <a:buFont typeface="Noto Sans Symbols"/>
              <a:buChar char="►"/>
            </a:pPr>
            <a:r>
              <a:rPr lang="en-US" sz="1800">
                <a:solidFill>
                  <a:srgbClr val="3F3F3F"/>
                </a:solidFill>
                <a:latin typeface="Trebuchet MS"/>
                <a:ea typeface="Trebuchet MS"/>
                <a:cs typeface="Trebuchet MS"/>
                <a:sym typeface="Trebuchet MS"/>
              </a:rPr>
              <a:t>Wide-output voltage adjust 0.6 V to 5.5 V</a:t>
            </a:r>
            <a:endParaRPr/>
          </a:p>
          <a:p>
            <a:pPr marL="342900" marR="0" lvl="0" indent="-342900" algn="l" rtl="0">
              <a:spcBef>
                <a:spcPts val="1000"/>
              </a:spcBef>
              <a:spcAft>
                <a:spcPts val="0"/>
              </a:spcAft>
              <a:buClr>
                <a:schemeClr val="accent1"/>
              </a:buClr>
              <a:buSzPts val="1440"/>
              <a:buFont typeface="Noto Sans Symbols"/>
              <a:buChar char="►"/>
            </a:pPr>
            <a:r>
              <a:rPr lang="en-US" sz="1800">
                <a:solidFill>
                  <a:srgbClr val="3F3F3F"/>
                </a:solidFill>
                <a:latin typeface="Trebuchet MS"/>
                <a:ea typeface="Trebuchet MS"/>
                <a:cs typeface="Trebuchet MS"/>
                <a:sym typeface="Trebuchet MS"/>
              </a:rPr>
              <a:t>Overcurrent and overtemperature protection </a:t>
            </a:r>
            <a:endParaRPr/>
          </a:p>
          <a:p>
            <a:pPr marL="342900" marR="0" lvl="0" indent="-342900" algn="l" rtl="0">
              <a:spcBef>
                <a:spcPts val="1000"/>
              </a:spcBef>
              <a:spcAft>
                <a:spcPts val="0"/>
              </a:spcAft>
              <a:buClr>
                <a:schemeClr val="accent1"/>
              </a:buClr>
              <a:buSzPts val="1440"/>
              <a:buFont typeface="Noto Sans Symbols"/>
              <a:buChar char="►"/>
            </a:pPr>
            <a:r>
              <a:rPr lang="en-US" sz="1800">
                <a:solidFill>
                  <a:srgbClr val="3F3F3F"/>
                </a:solidFill>
                <a:latin typeface="Trebuchet MS"/>
                <a:ea typeface="Trebuchet MS"/>
                <a:cs typeface="Trebuchet MS"/>
                <a:sym typeface="Trebuchet MS"/>
              </a:rPr>
              <a:t>Achieves 95% efficiency and excellent power dissipation capability</a:t>
            </a:r>
            <a:endParaRPr sz="1800" b="1">
              <a:solidFill>
                <a:srgbClr val="3F3F3F"/>
              </a:solidFill>
              <a:latin typeface="Trebuchet MS"/>
              <a:ea typeface="Trebuchet MS"/>
              <a:cs typeface="Trebuchet MS"/>
              <a:sym typeface="Trebuchet MS"/>
            </a:endParaRPr>
          </a:p>
          <a:p>
            <a:pPr marL="342900" marR="0" lvl="0" indent="-342900" algn="l" rtl="0">
              <a:spcBef>
                <a:spcPts val="1000"/>
              </a:spcBef>
              <a:spcAft>
                <a:spcPts val="0"/>
              </a:spcAft>
              <a:buClr>
                <a:schemeClr val="accent1"/>
              </a:buClr>
              <a:buSzPts val="1440"/>
              <a:buFont typeface="Noto Sans Symbols"/>
              <a:buChar char="►"/>
            </a:pPr>
            <a:r>
              <a:rPr lang="en-US" sz="1800">
                <a:solidFill>
                  <a:srgbClr val="3F3F3F"/>
                </a:solidFill>
                <a:latin typeface="Trebuchet MS"/>
                <a:ea typeface="Trebuchet MS"/>
                <a:cs typeface="Trebuchet MS"/>
                <a:sym typeface="Trebuchet MS"/>
              </a:rPr>
              <a:t>Standard QFN mounting and testing techniques.</a:t>
            </a:r>
            <a:endParaRPr/>
          </a:p>
        </p:txBody>
      </p:sp>
      <p:pic>
        <p:nvPicPr>
          <p:cNvPr id="227" name="Google Shape;227;p4"/>
          <p:cNvPicPr preferRelativeResize="0"/>
          <p:nvPr/>
        </p:nvPicPr>
        <p:blipFill rotWithShape="1">
          <a:blip r:embed="rId4">
            <a:alphaModFix/>
          </a:blip>
          <a:srcRect/>
          <a:stretch/>
        </p:blipFill>
        <p:spPr>
          <a:xfrm>
            <a:off x="8226619" y="789820"/>
            <a:ext cx="2667000" cy="1819275"/>
          </a:xfrm>
          <a:prstGeom prst="rect">
            <a:avLst/>
          </a:prstGeom>
          <a:noFill/>
          <a:ln>
            <a:noFill/>
          </a:ln>
        </p:spPr>
      </p:pic>
      <p:sp>
        <p:nvSpPr>
          <p:cNvPr id="228" name="Google Shape;228;p4"/>
          <p:cNvSpPr txBox="1"/>
          <p:nvPr/>
        </p:nvSpPr>
        <p:spPr>
          <a:xfrm>
            <a:off x="6794775" y="1514813"/>
            <a:ext cx="17874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accent1"/>
                </a:solidFill>
                <a:latin typeface="Trebuchet MS"/>
                <a:ea typeface="Trebuchet MS"/>
                <a:cs typeface="Trebuchet MS"/>
                <a:sym typeface="Trebuchet MS"/>
              </a:rPr>
              <a:t>LMZ31707</a:t>
            </a:r>
            <a:endParaRPr/>
          </a:p>
        </p:txBody>
      </p:sp>
      <p:sp>
        <p:nvSpPr>
          <p:cNvPr id="229" name="Google Shape;229;p4"/>
          <p:cNvSpPr txBox="1"/>
          <p:nvPr/>
        </p:nvSpPr>
        <p:spPr>
          <a:xfrm>
            <a:off x="1420201" y="1779350"/>
            <a:ext cx="21201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accent1"/>
                </a:solidFill>
                <a:latin typeface="Trebuchet MS"/>
                <a:ea typeface="Trebuchet MS"/>
                <a:cs typeface="Trebuchet MS"/>
                <a:sym typeface="Trebuchet MS"/>
              </a:rPr>
              <a:t>L78L33ACUTR</a:t>
            </a:r>
            <a:endParaRPr/>
          </a:p>
        </p:txBody>
      </p:sp>
      <p:sp>
        <p:nvSpPr>
          <p:cNvPr id="230" name="Google Shape;230;p4"/>
          <p:cNvSpPr txBox="1">
            <a:spLocks noGrp="1"/>
          </p:cNvSpPr>
          <p:nvPr>
            <p:ph type="title"/>
          </p:nvPr>
        </p:nvSpPr>
        <p:spPr>
          <a:xfrm>
            <a:off x="1797600" y="141450"/>
            <a:ext cx="8596800" cy="7536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US"/>
              <a:t>DC-DC Converters Specifications</a:t>
            </a:r>
            <a:endParaRPr/>
          </a:p>
        </p:txBody>
      </p:sp>
    </p:spTree>
  </p:cSld>
  <p:clrMapOvr>
    <a:masterClrMapping/>
  </p:clrMapOvr>
</p:sld>
</file>

<file path=ppt/theme/theme1.xml><?xml version="1.0" encoding="utf-8"?>
<a:theme xmlns:a="http://schemas.openxmlformats.org/drawingml/2006/main" name="Facet">
  <a:themeElements>
    <a:clrScheme name="Facet">
      <a:dk1>
        <a:srgbClr val="000000"/>
      </a:dk1>
      <a:lt1>
        <a:srgbClr val="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31</Slides>
  <Notes>30</Notes>
  <HiddenSlides>0</HiddenSlide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Facet</vt:lpstr>
      <vt:lpstr>Smart Door Security System Group 15</vt:lpstr>
      <vt:lpstr>Group 15 Team Members</vt:lpstr>
      <vt:lpstr>Introduction/Problem Statement</vt:lpstr>
      <vt:lpstr>Goals and Objectives</vt:lpstr>
      <vt:lpstr>Specifications</vt:lpstr>
      <vt:lpstr>System Block Diagram</vt:lpstr>
      <vt:lpstr>Power Specification for primary devices </vt:lpstr>
      <vt:lpstr>Power Diagram</vt:lpstr>
      <vt:lpstr>DC-DC Converters Specifications</vt:lpstr>
      <vt:lpstr>PCB Schematic</vt:lpstr>
      <vt:lpstr>PowerPoint Presentation</vt:lpstr>
      <vt:lpstr>Power Circuit</vt:lpstr>
      <vt:lpstr>PCB Layout</vt:lpstr>
      <vt:lpstr>Software Flow</vt:lpstr>
      <vt:lpstr>Software Overview</vt:lpstr>
      <vt:lpstr>Two Factor Authentication</vt:lpstr>
      <vt:lpstr>Facial Recognition</vt:lpstr>
      <vt:lpstr>Voice Recognition</vt:lpstr>
      <vt:lpstr>System Cost</vt:lpstr>
      <vt:lpstr>PowerPoint Presentation</vt:lpstr>
      <vt:lpstr>Testing and Trouble shooting </vt:lpstr>
      <vt:lpstr>PowerPoint Presentation</vt:lpstr>
      <vt:lpstr>L78L33ACUTR Output </vt:lpstr>
      <vt:lpstr>LMZ31707 Output </vt:lpstr>
      <vt:lpstr>LMZ31707 Output </vt:lpstr>
      <vt:lpstr>Loading Effects </vt:lpstr>
      <vt:lpstr>PowerPoint Presentation</vt:lpstr>
      <vt:lpstr>Ways to improve accuracy of the facial recognition method</vt:lpstr>
      <vt:lpstr>Ways to improve accuracy of the Speech to Text method</vt:lpstr>
      <vt:lpstr>Final Results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 Door Security System Group 15</dc:title>
  <dc:creator>Reham Hammad</dc:creator>
  <cp:revision>2</cp:revision>
  <dcterms:created xsi:type="dcterms:W3CDTF">2020-12-09T16:40:57Z</dcterms:created>
  <dcterms:modified xsi:type="dcterms:W3CDTF">2021-07-30T05:28:01Z</dcterms:modified>
</cp:coreProperties>
</file>