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72" r:id="rId2"/>
    <p:sldId id="292" r:id="rId3"/>
    <p:sldId id="258" r:id="rId4"/>
    <p:sldId id="262" r:id="rId5"/>
    <p:sldId id="294" r:id="rId6"/>
    <p:sldId id="347" r:id="rId7"/>
    <p:sldId id="315" r:id="rId8"/>
    <p:sldId id="319" r:id="rId9"/>
    <p:sldId id="342" r:id="rId10"/>
    <p:sldId id="333" r:id="rId11"/>
    <p:sldId id="332" r:id="rId12"/>
    <p:sldId id="331" r:id="rId13"/>
    <p:sldId id="313" r:id="rId14"/>
    <p:sldId id="302" r:id="rId15"/>
    <p:sldId id="321" r:id="rId16"/>
    <p:sldId id="318" r:id="rId17"/>
    <p:sldId id="348" r:id="rId18"/>
    <p:sldId id="290" r:id="rId19"/>
    <p:sldId id="327" r:id="rId20"/>
    <p:sldId id="328" r:id="rId21"/>
    <p:sldId id="322" r:id="rId22"/>
    <p:sldId id="329" r:id="rId23"/>
    <p:sldId id="260" r:id="rId24"/>
    <p:sldId id="288" r:id="rId25"/>
    <p:sldId id="300" r:id="rId26"/>
    <p:sldId id="334" r:id="rId27"/>
    <p:sldId id="355" r:id="rId28"/>
    <p:sldId id="357" r:id="rId29"/>
    <p:sldId id="335" r:id="rId30"/>
    <p:sldId id="343" r:id="rId31"/>
    <p:sldId id="344" r:id="rId32"/>
    <p:sldId id="345" r:id="rId33"/>
    <p:sldId id="346" r:id="rId34"/>
    <p:sldId id="349" r:id="rId35"/>
    <p:sldId id="330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tte Barboza" initials="AB" lastIdx="1" clrIdx="0">
    <p:extLst>
      <p:ext uri="{19B8F6BF-5375-455C-9EA6-DF929625EA0E}">
        <p15:presenceInfo xmlns:p15="http://schemas.microsoft.com/office/powerpoint/2012/main" userId="S::netb@knights.ucf.edu::9c2dfdb0-02f7-4423-837b-459528851a6a" providerId="AD"/>
      </p:ext>
    </p:extLst>
  </p:cmAuthor>
  <p:cmAuthor id="2" name="Brandon Kessler" initials="BK" lastIdx="1" clrIdx="1">
    <p:extLst>
      <p:ext uri="{19B8F6BF-5375-455C-9EA6-DF929625EA0E}">
        <p15:presenceInfo xmlns:p15="http://schemas.microsoft.com/office/powerpoint/2012/main" userId="Brandon Kess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CDD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0AC83-347F-F5E2-8FDE-1A2C0DFC08DC}" v="20" dt="2019-07-29T02:54:04.980"/>
    <p1510:client id="{33D725C8-7EF0-AF2B-3396-BF934B628EE2}" v="301" dt="2019-07-28T19:16:36.765"/>
    <p1510:client id="{42BAE782-83C1-4703-93B8-9F66BE8FF3FE}" v="572" dt="2019-07-29T04:57:13.257"/>
    <p1510:client id="{543F8C03-3013-6802-2633-F65B2305896B}" v="199" dt="2019-07-28T23:20:09.718"/>
    <p1510:client id="{58A47124-467E-3FDA-F4D6-64ECAFC76AC1}" v="6" dt="2019-07-29T02:26:28.079"/>
    <p1510:client id="{9DC63676-21C8-9DFB-E619-5B9D3CC482D0}" v="976" dt="2019-07-28T19:19:31.444"/>
    <p1510:client id="{B6E1D848-5D98-AC40-9BDC-4EB8EE441A81}" v="28" dt="2019-07-29T13:29:56.570"/>
    <p1510:client id="{C1385E93-2117-04BE-4E69-59CC74998FA3}" v="783" dt="2019-07-29T04:58:11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9"/>
    <p:restoredTop sz="94646"/>
  </p:normalViewPr>
  <p:slideViewPr>
    <p:cSldViewPr snapToGrid="0">
      <p:cViewPr varScale="1">
        <p:scale>
          <a:sx n="90" d="100"/>
          <a:sy n="90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570D2-BB24-4F6D-9BB8-C07F951D22F9}" type="datetimeFigureOut">
              <a:rPr lang="en-US"/>
              <a:t>7/29/19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61C34-014D-407A-A085-DC734EBEB94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92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1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0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26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 – </a:t>
            </a:r>
            <a:r>
              <a:rPr lang="en-US" err="1">
                <a:cs typeface="Calibri"/>
              </a:rPr>
              <a:t>annette</a:t>
            </a:r>
            <a:r>
              <a:rPr lang="en-US">
                <a:cs typeface="Calibri"/>
              </a:rPr>
              <a:t> pit </a:t>
            </a:r>
            <a:r>
              <a:rPr lang="en-US" err="1">
                <a:cs typeface="Calibri"/>
              </a:rPr>
              <a:t>picv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46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 – put pic pf venting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3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 - schematic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76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6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 v</a:t>
            </a:r>
          </a:p>
          <a:p>
            <a:r>
              <a:rPr lang="en-US">
                <a:cs typeface="Calibri"/>
              </a:rPr>
              <a:t>Variant of yolo</a:t>
            </a:r>
          </a:p>
          <a:p>
            <a:r>
              <a:rPr lang="en-US">
                <a:cs typeface="Calibri"/>
              </a:rPr>
              <a:t>Video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67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</a:t>
            </a:r>
          </a:p>
          <a:p>
            <a:r>
              <a:rPr lang="en-US">
                <a:cs typeface="Calibri"/>
              </a:rPr>
              <a:t>Make </a:t>
            </a:r>
            <a:r>
              <a:rPr lang="en-US" err="1">
                <a:cs typeface="Calibri"/>
              </a:rPr>
              <a:t>ocmments</a:t>
            </a:r>
            <a:r>
              <a:rPr lang="en-US">
                <a:cs typeface="Calibri"/>
              </a:rPr>
              <a:t> about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59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77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 (how to remerge)  and </a:t>
            </a:r>
            <a:r>
              <a:rPr lang="en-US" err="1">
                <a:cs typeface="Calibri"/>
              </a:rPr>
              <a:t>brandon</a:t>
            </a:r>
            <a:endParaRPr lang="en-U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31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59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92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Ayanna </a:t>
            </a:r>
          </a:p>
          <a:p>
            <a:r>
              <a:rPr lang="en-US">
                <a:cs typeface="Calibri"/>
              </a:rPr>
              <a:t>What to do with extra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9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47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71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9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6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25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03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Everyone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1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5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Brandon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61C34-014D-407A-A085-DC734EBEB94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5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8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8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16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7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13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ukr-ofB_S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x9sFiW92N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15DB35-53D7-4EDC-A965-A4349296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610F9C-62FE-46FC-8607-C35030B6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8D9FE-6DD9-41FB-B708-B025116D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775" y="1419225"/>
            <a:ext cx="3502681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ea typeface="+mj-lt"/>
                <a:cs typeface="+mj-lt"/>
              </a:rPr>
              <a:t>FINAL </a:t>
            </a:r>
            <a:br>
              <a:rPr lang="en-US" sz="360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3600">
                <a:solidFill>
                  <a:srgbClr val="FFFFFF"/>
                </a:solidFill>
                <a:ea typeface="+mj-lt"/>
                <a:cs typeface="+mj-lt"/>
              </a:rPr>
              <a:t>PRESENTATION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98302-0980-4D45-B7DA-ACEDE89B92CF}"/>
              </a:ext>
            </a:extLst>
          </p:cNvPr>
          <p:cNvSpPr txBox="1">
            <a:spLocks/>
          </p:cNvSpPr>
          <p:nvPr/>
        </p:nvSpPr>
        <p:spPr>
          <a:xfrm>
            <a:off x="8296275" y="3595046"/>
            <a:ext cx="3081576" cy="2537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Presented By:</a:t>
            </a:r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Annette Barboza</a:t>
            </a:r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Ayanna Ivey</a:t>
            </a:r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Brandon Kessler</a:t>
            </a:r>
          </a:p>
          <a:p>
            <a:pPr marL="0" indent="0">
              <a:buNone/>
            </a:pPr>
            <a:r>
              <a:rPr lang="en-US" b="1">
                <a:solidFill>
                  <a:schemeClr val="bg2"/>
                </a:solidFill>
              </a:rPr>
              <a:t>Group 13</a:t>
            </a:r>
          </a:p>
        </p:txBody>
      </p:sp>
      <p:pic>
        <p:nvPicPr>
          <p:cNvPr id="7" name="Picture 6" descr="A picture containing tennis&#10;&#10;Description generated with high confidence">
            <a:extLst>
              <a:ext uri="{FF2B5EF4-FFF2-40B4-BE49-F238E27FC236}">
                <a16:creationId xmlns:a16="http://schemas.microsoft.com/office/drawing/2014/main" id="{92A3661F-8BC7-4F68-AAEC-60FB51EB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16" y="896545"/>
            <a:ext cx="6229610" cy="4449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AB0DE-15F7-43A1-92EB-BE991CBC12E1}"/>
              </a:ext>
            </a:extLst>
          </p:cNvPr>
          <p:cNvSpPr txBox="1"/>
          <p:nvPr/>
        </p:nvSpPr>
        <p:spPr>
          <a:xfrm>
            <a:off x="8043111" y="6388769"/>
            <a:ext cx="36956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July 29</a:t>
            </a:r>
            <a:r>
              <a:rPr lang="en-US" baseline="3000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2019</a:t>
            </a:r>
          </a:p>
        </p:txBody>
      </p:sp>
      <p:pic>
        <p:nvPicPr>
          <p:cNvPr id="9" name="Picture 2" descr="Image result for lockheed martin logo">
            <a:extLst>
              <a:ext uri="{FF2B5EF4-FFF2-40B4-BE49-F238E27FC236}">
                <a16:creationId xmlns:a16="http://schemas.microsoft.com/office/drawing/2014/main" id="{86032C86-C2D1-4B9F-8D7E-17479504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83" y="5926213"/>
            <a:ext cx="3096095" cy="8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1AA2D7-5E03-47BD-AB8A-8551E349C35D}"/>
              </a:ext>
            </a:extLst>
          </p:cNvPr>
          <p:cNvSpPr txBox="1"/>
          <p:nvPr/>
        </p:nvSpPr>
        <p:spPr>
          <a:xfrm>
            <a:off x="453190" y="6193527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Sponsored By: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0D5F3-F818-4059-AB30-8FFB6CB4BA4E}"/>
              </a:ext>
            </a:extLst>
          </p:cNvPr>
          <p:cNvSpPr txBox="1"/>
          <p:nvPr/>
        </p:nvSpPr>
        <p:spPr>
          <a:xfrm>
            <a:off x="1919601" y="5604257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Sound Enhancing Autonomous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3CD1A-8037-9C42-9D37-F3097919C6B0}"/>
              </a:ext>
            </a:extLst>
          </p:cNvPr>
          <p:cNvSpPr txBox="1"/>
          <p:nvPr/>
        </p:nvSpPr>
        <p:spPr>
          <a:xfrm>
            <a:off x="9013371" y="356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0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9CDE5-BE54-4E8A-B2EB-991D0E19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en-US"/>
              <a:t>Power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9B07-9001-47E0-92A6-A0A8FC99E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</a:rPr>
              <a:t> 4 x Double A Batteries (6V)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PCB 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Pilot Pro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TX2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USB Cooling Fans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Raspberry Pi</a:t>
            </a:r>
          </a:p>
          <a:p>
            <a:pPr marL="305435" indent="-305435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5" descr="A close up of a bottle&#10;&#10;Description generated with high confidence">
            <a:extLst>
              <a:ext uri="{FF2B5EF4-FFF2-40B4-BE49-F238E27FC236}">
                <a16:creationId xmlns:a16="http://schemas.microsoft.com/office/drawing/2014/main" id="{5B1B2D28-50FB-415A-84CC-701BB52C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38" y="2007291"/>
            <a:ext cx="3024390" cy="3024390"/>
          </a:xfrm>
          <a:prstGeom prst="rect">
            <a:avLst/>
          </a:prstGeom>
        </p:spPr>
      </p:pic>
      <p:pic>
        <p:nvPicPr>
          <p:cNvPr id="5" name="Picture 4" descr="A close up of electronics&#10;&#10;Description automatically generated">
            <a:extLst>
              <a:ext uri="{FF2B5EF4-FFF2-40B4-BE49-F238E27FC236}">
                <a16:creationId xmlns:a16="http://schemas.microsoft.com/office/drawing/2014/main" id="{4968A07A-633C-47A3-9512-A4ED82EE5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31" y="2162047"/>
            <a:ext cx="3033384" cy="27148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8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8816-31F7-4ABA-8975-C6F0875C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Wireless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0D273-EC96-4B42-A63B-F3A4FE34B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en-US"/>
              <a:t>Bluetooth</a:t>
            </a:r>
          </a:p>
          <a:p>
            <a:pPr marL="629920" lvl="1" indent="-305435"/>
            <a:r>
              <a:rPr lang="en-US"/>
              <a:t>Used to connect to headphones or a speaker within Mobile App</a:t>
            </a:r>
          </a:p>
          <a:p>
            <a:pPr marL="305435" indent="-305435"/>
            <a:r>
              <a:rPr lang="en-US" err="1"/>
              <a:t>Gstreamer</a:t>
            </a:r>
            <a:endParaRPr lang="en-US"/>
          </a:p>
          <a:p>
            <a:pPr marL="629920" lvl="1" indent="-305435"/>
            <a:r>
              <a:rPr lang="en-US"/>
              <a:t>A pipeline-based framework used for streaming media applications</a:t>
            </a:r>
          </a:p>
          <a:p>
            <a:pPr marL="629920" lvl="1" indent="-305435"/>
            <a:r>
              <a:rPr lang="en-US"/>
              <a:t>Compatible with iOS and TX2</a:t>
            </a:r>
          </a:p>
          <a:p>
            <a:pPr marL="629920" lvl="1" indent="-305435"/>
            <a:r>
              <a:rPr lang="en-US"/>
              <a:t>Streams over Wi-Fi</a:t>
            </a:r>
          </a:p>
          <a:p>
            <a:pPr marL="629920" lvl="1" indent="-305435"/>
            <a:r>
              <a:rPr lang="en-US"/>
              <a:t>Con: Degrades audio quality </a:t>
            </a:r>
          </a:p>
        </p:txBody>
      </p:sp>
    </p:spTree>
    <p:extLst>
      <p:ext uri="{BB962C8B-B14F-4D97-AF65-F5344CB8AC3E}">
        <p14:creationId xmlns:p14="http://schemas.microsoft.com/office/powerpoint/2010/main" val="287457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1C2AC-17C9-4A99-A74F-DE23F1B5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/>
              <a:t>Final Packaging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583C-45CA-492D-B762-E3352F34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</a:rPr>
              <a:t>Laser printing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More sensible for a simple design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Takes less time than 3D printing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Better for larger projects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Acrylic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Durable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</a:rPr>
              <a:t>Impact Resistant </a:t>
            </a:r>
          </a:p>
          <a:p>
            <a:pPr marL="324485" lvl="1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4" descr="A picture containing indoor, table, window, wall&#10;&#10;Description generated with very high confidence">
            <a:extLst>
              <a:ext uri="{FF2B5EF4-FFF2-40B4-BE49-F238E27FC236}">
                <a16:creationId xmlns:a16="http://schemas.microsoft.com/office/drawing/2014/main" id="{234DC538-38A0-41B4-AAD7-C4274075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08757" y="1693559"/>
            <a:ext cx="4655348" cy="349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7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6504-3DB9-334C-A427-6FB7740B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Packaging design 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2B608BB-2A2E-434A-96EF-56E1900D4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5508" y="596338"/>
            <a:ext cx="1905669" cy="5934224"/>
          </a:xfrm>
          <a:prstGeom prst="rect">
            <a:avLst/>
          </a:prstGeom>
        </p:spPr>
      </p:pic>
      <p:pic>
        <p:nvPicPr>
          <p:cNvPr id="6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7BACFB6-2ABF-48B7-8F5C-9E70CD9AE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627" y="593765"/>
            <a:ext cx="3440223" cy="4804240"/>
          </a:xfrm>
          <a:prstGeom prst="rect">
            <a:avLst/>
          </a:prstGeom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4AE1ED1B-C7CE-4575-991D-BB6881EB4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21124"/>
              </p:ext>
            </p:extLst>
          </p:nvPr>
        </p:nvGraphicFramePr>
        <p:xfrm>
          <a:off x="411210" y="3165186"/>
          <a:ext cx="5600110" cy="1603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941">
                  <a:extLst>
                    <a:ext uri="{9D8B030D-6E8A-4147-A177-3AD203B41FA5}">
                      <a16:colId xmlns:a16="http://schemas.microsoft.com/office/drawing/2014/main" val="2440627659"/>
                    </a:ext>
                  </a:extLst>
                </a:gridCol>
                <a:gridCol w="1229432">
                  <a:extLst>
                    <a:ext uri="{9D8B030D-6E8A-4147-A177-3AD203B41FA5}">
                      <a16:colId xmlns:a16="http://schemas.microsoft.com/office/drawing/2014/main" val="2603477416"/>
                    </a:ext>
                  </a:extLst>
                </a:gridCol>
                <a:gridCol w="849048">
                  <a:extLst>
                    <a:ext uri="{9D8B030D-6E8A-4147-A177-3AD203B41FA5}">
                      <a16:colId xmlns:a16="http://schemas.microsoft.com/office/drawing/2014/main" val="1464871484"/>
                    </a:ext>
                  </a:extLst>
                </a:gridCol>
                <a:gridCol w="803886">
                  <a:extLst>
                    <a:ext uri="{9D8B030D-6E8A-4147-A177-3AD203B41FA5}">
                      <a16:colId xmlns:a16="http://schemas.microsoft.com/office/drawing/2014/main" val="2017005652"/>
                    </a:ext>
                  </a:extLst>
                </a:gridCol>
                <a:gridCol w="705397">
                  <a:extLst>
                    <a:ext uri="{9D8B030D-6E8A-4147-A177-3AD203B41FA5}">
                      <a16:colId xmlns:a16="http://schemas.microsoft.com/office/drawing/2014/main" val="5977750"/>
                    </a:ext>
                  </a:extLst>
                </a:gridCol>
                <a:gridCol w="911406">
                  <a:extLst>
                    <a:ext uri="{9D8B030D-6E8A-4147-A177-3AD203B41FA5}">
                      <a16:colId xmlns:a16="http://schemas.microsoft.com/office/drawing/2014/main" val="1350620014"/>
                    </a:ext>
                  </a:extLst>
                </a:gridCol>
              </a:tblGrid>
              <a:tr h="310638">
                <a:tc gridSpan="6"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Table 18 -- Dimensions of Sean Packaging </a:t>
                      </a:r>
                      <a:endParaRPr lang="en-US">
                        <a:effectLst/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962606"/>
                  </a:ext>
                </a:extLst>
              </a:tr>
              <a:tr h="5811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Component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Part Name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Length (mm)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Width (mm)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Height (mm)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>
                          <a:effectLst/>
                        </a:rPr>
                        <a:t>Thickness (mm) </a:t>
                      </a:r>
                      <a:endParaRPr lang="en-US" b="1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576426974"/>
                  </a:ext>
                </a:extLst>
              </a:tr>
              <a:tr h="71146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Rectangular casing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Housing for processor, PCB, and battery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394.46 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240 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76.20 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>
                          <a:effectLst/>
                        </a:rPr>
                        <a:t>5 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984898"/>
                  </a:ext>
                </a:extLst>
              </a:tr>
            </a:tbl>
          </a:graphicData>
        </a:graphic>
      </p:graphicFrame>
      <p:pic>
        <p:nvPicPr>
          <p:cNvPr id="47" name="Picture 4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BA5BCB-351C-492E-9803-D0BC7FF0F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614" y="5500423"/>
            <a:ext cx="1590316" cy="12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589D-9156-0E48-A2DF-7E759BE07DF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95850" y="1508125"/>
            <a:ext cx="7296150" cy="37020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chemeClr val="accent1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69771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932-EBF2-4444-ACDF-BE25255697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5825"/>
            <a:ext cx="3397250" cy="2800350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Packaging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A570-F2C5-40A8-B89E-B3533506AD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15046" y="3471623"/>
            <a:ext cx="6862762" cy="2800350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800"/>
              <a:t>Cooling</a:t>
            </a:r>
          </a:p>
          <a:p>
            <a:pPr marL="629920" lvl="1" indent="-305435"/>
            <a:r>
              <a:rPr lang="en-US" sz="2400"/>
              <a:t>TX2 built in cooling</a:t>
            </a:r>
          </a:p>
          <a:p>
            <a:pPr marL="629920" lvl="1" indent="-305435"/>
            <a:r>
              <a:rPr lang="en-US" sz="2400"/>
              <a:t>Vents in packaging </a:t>
            </a:r>
          </a:p>
          <a:p>
            <a:pPr marL="629920" lvl="1" indent="-305435"/>
            <a:r>
              <a:rPr lang="en-US" sz="2400"/>
              <a:t>USB Fans</a:t>
            </a:r>
          </a:p>
        </p:txBody>
      </p:sp>
      <p:pic>
        <p:nvPicPr>
          <p:cNvPr id="1029" name="Picture 5" descr="page85image56478976">
            <a:extLst>
              <a:ext uri="{FF2B5EF4-FFF2-40B4-BE49-F238E27FC236}">
                <a16:creationId xmlns:a16="http://schemas.microsoft.com/office/drawing/2014/main" id="{A73B41C2-6012-A24C-B716-8A129657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129" y="823242"/>
            <a:ext cx="1737097" cy="130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84image56481888">
            <a:extLst>
              <a:ext uri="{FF2B5EF4-FFF2-40B4-BE49-F238E27FC236}">
                <a16:creationId xmlns:a16="http://schemas.microsoft.com/office/drawing/2014/main" id="{6403400C-36B9-604E-85DB-E99A98D3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2054" y="693892"/>
            <a:ext cx="2281829" cy="16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84image56485008">
            <a:extLst>
              <a:ext uri="{FF2B5EF4-FFF2-40B4-BE49-F238E27FC236}">
                <a16:creationId xmlns:a16="http://schemas.microsoft.com/office/drawing/2014/main" id="{A8E44A08-0DCF-1845-9F31-2494965F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92" y="823242"/>
            <a:ext cx="3016221" cy="13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4E9C6-08A5-9A44-B8CB-071D8721AE6C}"/>
              </a:ext>
            </a:extLst>
          </p:cNvPr>
          <p:cNvSpPr txBox="1"/>
          <p:nvPr/>
        </p:nvSpPr>
        <p:spPr>
          <a:xfrm>
            <a:off x="1383439" y="2342514"/>
            <a:ext cx="187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TX2 Thermal Cooling Plate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45DA2-5DBE-8843-ADE4-AE20FC435421}"/>
              </a:ext>
            </a:extLst>
          </p:cNvPr>
          <p:cNvSpPr txBox="1"/>
          <p:nvPr/>
        </p:nvSpPr>
        <p:spPr>
          <a:xfrm>
            <a:off x="5258211" y="2481654"/>
            <a:ext cx="166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TX2 built in fan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01806-7A56-E349-9F02-9CF91B5AB03C}"/>
              </a:ext>
            </a:extLst>
          </p:cNvPr>
          <p:cNvSpPr txBox="1"/>
          <p:nvPr/>
        </p:nvSpPr>
        <p:spPr>
          <a:xfrm>
            <a:off x="8648424" y="2481654"/>
            <a:ext cx="24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USB Cooling Fan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17F612-3A57-D04D-9F66-1C6EE1C4E3CE}"/>
              </a:ext>
            </a:extLst>
          </p:cNvPr>
          <p:cNvSpPr/>
          <p:nvPr/>
        </p:nvSpPr>
        <p:spPr>
          <a:xfrm>
            <a:off x="9318389" y="5395284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Sean 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2AD4FF-E0BF-244E-BBAC-D89A07FEE55F}"/>
              </a:ext>
            </a:extLst>
          </p:cNvPr>
          <p:cNvSpPr/>
          <p:nvPr/>
        </p:nvSpPr>
        <p:spPr>
          <a:xfrm>
            <a:off x="8042590" y="3465827"/>
            <a:ext cx="3702877" cy="243784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0D95DFF-ECBB-4F87-8AB9-10B37C48B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5" b="46177"/>
          <a:stretch/>
        </p:blipFill>
        <p:spPr>
          <a:xfrm>
            <a:off x="8493917" y="3631854"/>
            <a:ext cx="2695333" cy="17654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4FD6E8-4938-A44C-87B5-0C0EA0B1543E}"/>
              </a:ext>
            </a:extLst>
          </p:cNvPr>
          <p:cNvSpPr/>
          <p:nvPr/>
        </p:nvSpPr>
        <p:spPr>
          <a:xfrm>
            <a:off x="8042590" y="693892"/>
            <a:ext cx="3702877" cy="243784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41DF73-D666-424D-ACD2-8329DAF6DD82}"/>
              </a:ext>
            </a:extLst>
          </p:cNvPr>
          <p:cNvSpPr/>
          <p:nvPr/>
        </p:nvSpPr>
        <p:spPr>
          <a:xfrm>
            <a:off x="4240311" y="720563"/>
            <a:ext cx="3702877" cy="243784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D25098-5690-B048-ACC6-6B25FFD47880}"/>
              </a:ext>
            </a:extLst>
          </p:cNvPr>
          <p:cNvSpPr/>
          <p:nvPr/>
        </p:nvSpPr>
        <p:spPr>
          <a:xfrm>
            <a:off x="421156" y="737679"/>
            <a:ext cx="3702877" cy="243784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82D7C4-1F4B-3A49-BF41-850123B6C3AB}"/>
              </a:ext>
            </a:extLst>
          </p:cNvPr>
          <p:cNvSpPr/>
          <p:nvPr/>
        </p:nvSpPr>
        <p:spPr>
          <a:xfrm>
            <a:off x="444939" y="3476512"/>
            <a:ext cx="3702877" cy="25436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AFAFD-0F05-7E48-8D2C-40F88B526F9C}"/>
              </a:ext>
            </a:extLst>
          </p:cNvPr>
          <p:cNvSpPr txBox="1"/>
          <p:nvPr/>
        </p:nvSpPr>
        <p:spPr>
          <a:xfrm>
            <a:off x="1042486" y="4486750"/>
            <a:ext cx="223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Packaging</a:t>
            </a:r>
          </a:p>
        </p:txBody>
      </p:sp>
    </p:spTree>
    <p:extLst>
      <p:ext uri="{BB962C8B-B14F-4D97-AF65-F5344CB8AC3E}">
        <p14:creationId xmlns:p14="http://schemas.microsoft.com/office/powerpoint/2010/main" val="142195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A8A8-B7C5-4454-B592-A31631F1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Printed circuit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9528-2C2E-45E9-9406-97D7CB5D0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485" y="2180496"/>
            <a:ext cx="6468321" cy="4045683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Beeps continuously when the temperature in the packaging reaches 43 C and does not cease until temperatures drop below again.</a:t>
            </a:r>
          </a:p>
          <a:p>
            <a:pPr marL="629920" lvl="1" indent="-305435"/>
            <a:r>
              <a:rPr lang="en-US"/>
              <a:t>LM358P is used as a comparator to trigger 5V to be supplied to piezoresistive buzzer once the output of the LM35DZ passes reference voltage from the voltage divider circuit</a:t>
            </a:r>
          </a:p>
        </p:txBody>
      </p:sp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4C0BE4FF-0593-4B9A-BAA9-13FBC92BA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31" y="1976258"/>
            <a:ext cx="3838035" cy="45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15DB35-53D7-4EDC-A965-A4349296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0A407C4-31E9-4022-9ABA-49E87B63B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974" y="738805"/>
            <a:ext cx="6704006" cy="56640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610F9C-62FE-46FC-8607-C35030B6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8D9FE-6DD9-41FB-B708-B025116D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Software Design Overview</a:t>
            </a:r>
          </a:p>
        </p:txBody>
      </p:sp>
    </p:spTree>
    <p:extLst>
      <p:ext uri="{BB962C8B-B14F-4D97-AF65-F5344CB8AC3E}">
        <p14:creationId xmlns:p14="http://schemas.microsoft.com/office/powerpoint/2010/main" val="3786539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DC9B-E9C3-410C-96D1-6E95876B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Audio Processing Algorithm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0BFCA6-7722-460E-BE88-BD3B4AE94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985" y="2209054"/>
            <a:ext cx="7105481" cy="40456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Direction of Arrival (DOA)</a:t>
            </a:r>
          </a:p>
          <a:p>
            <a:pPr marL="937260" lvl="2" indent="-269875"/>
            <a:r>
              <a:rPr lang="en-US" sz="2000" dirty="0">
                <a:ea typeface="+mn-lt"/>
                <a:cs typeface="+mn-lt"/>
              </a:rPr>
              <a:t>Energy is determined by the amplitude and duration of the signal</a:t>
            </a:r>
          </a:p>
          <a:p>
            <a:pPr marL="899795" lvl="2" indent="-269875"/>
            <a:r>
              <a:rPr lang="en-US" sz="2000" dirty="0">
                <a:ea typeface="+mn-lt"/>
                <a:cs typeface="+mn-lt"/>
              </a:rPr>
              <a:t>( Longer and Louder signals = Higher Energy) </a:t>
            </a:r>
            <a:r>
              <a:rPr lang="en-US" sz="2000" dirty="0"/>
              <a:t>Lights up LEDs blue or green in the direction of a signal with a high enough "energy level"</a:t>
            </a:r>
            <a:endParaRPr lang="en-US"/>
          </a:p>
          <a:p>
            <a:pPr marL="937260" lvl="2" indent="-269875"/>
            <a:r>
              <a:rPr lang="en-US" sz="1800" b="1" dirty="0">
                <a:solidFill>
                  <a:srgbClr val="00B0F0"/>
                </a:solidFill>
              </a:rPr>
              <a:t>Blue</a:t>
            </a:r>
            <a:r>
              <a:rPr lang="en-US" sz="1800" dirty="0"/>
              <a:t>: source with high enough energy detected</a:t>
            </a:r>
          </a:p>
          <a:p>
            <a:pPr marL="937260" lvl="2" indent="-269875"/>
            <a:r>
              <a:rPr lang="en-US" sz="1800" b="1" dirty="0">
                <a:solidFill>
                  <a:srgbClr val="00B050"/>
                </a:solidFill>
              </a:rPr>
              <a:t>Green</a:t>
            </a:r>
            <a:r>
              <a:rPr lang="en-US" sz="1800" dirty="0"/>
              <a:t>:  source that has built up enough energy to be classified as a potential person the user cares about listening to</a:t>
            </a:r>
          </a:p>
          <a:p>
            <a:pPr marL="667385" lvl="1" indent="-305435"/>
            <a:r>
              <a:rPr lang="en-US" sz="2000" dirty="0"/>
              <a:t>Angle of direction of the source is measured and sent to cross-reference with the location of any human face detections in the visual algorithm</a:t>
            </a:r>
          </a:p>
        </p:txBody>
      </p:sp>
      <p:pic>
        <p:nvPicPr>
          <p:cNvPr id="3" name="Picture 3" descr="A picture containing indoor, object, photo&#10;&#10;Description generated with high confidence">
            <a:extLst>
              <a:ext uri="{FF2B5EF4-FFF2-40B4-BE49-F238E27FC236}">
                <a16:creationId xmlns:a16="http://schemas.microsoft.com/office/drawing/2014/main" id="{689565EE-309B-4E37-A0F5-CADE9D97B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30" b="658"/>
          <a:stretch/>
        </p:blipFill>
        <p:spPr>
          <a:xfrm>
            <a:off x="1444751" y="2361057"/>
            <a:ext cx="1730123" cy="1778378"/>
          </a:xfrm>
          <a:prstGeom prst="rect">
            <a:avLst/>
          </a:prstGeom>
        </p:spPr>
      </p:pic>
      <p:pic>
        <p:nvPicPr>
          <p:cNvPr id="5" name="Picture 5" descr="A picture containing indoor, object, photo&#10;&#10;Description generated with high confidence">
            <a:extLst>
              <a:ext uri="{FF2B5EF4-FFF2-40B4-BE49-F238E27FC236}">
                <a16:creationId xmlns:a16="http://schemas.microsoft.com/office/drawing/2014/main" id="{338BBA2F-D1BB-42C4-900E-BD6FE81B2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4" b="274"/>
          <a:stretch/>
        </p:blipFill>
        <p:spPr>
          <a:xfrm>
            <a:off x="1431317" y="4231896"/>
            <a:ext cx="1756991" cy="17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0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-images-1.medium.com/max/1200/1*U_McJnp7Fnif-lw9iIC5Bw.png">
            <a:extLst>
              <a:ext uri="{FF2B5EF4-FFF2-40B4-BE49-F238E27FC236}">
                <a16:creationId xmlns:a16="http://schemas.microsoft.com/office/drawing/2014/main" id="{BCBE3C34-ED2F-45A6-8A0E-2FC8C210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" b="13796"/>
          <a:stretch/>
        </p:blipFill>
        <p:spPr bwMode="auto">
          <a:xfrm>
            <a:off x="7219802" y="2530175"/>
            <a:ext cx="4972198" cy="24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6E728-8CA2-4609-BB7B-58570A3A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Processing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40EB-40B5-4221-ABC1-2209DE63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26666"/>
            <a:ext cx="12235037" cy="5391347"/>
          </a:xfrm>
        </p:spPr>
        <p:txBody>
          <a:bodyPr>
            <a:normAutofit/>
          </a:bodyPr>
          <a:lstStyle/>
          <a:p>
            <a:r>
              <a:rPr lang="en-US"/>
              <a:t>Human Face Detection </a:t>
            </a:r>
          </a:p>
          <a:p>
            <a:pPr lvl="1"/>
            <a:r>
              <a:rPr lang="en-US" sz="1800"/>
              <a:t>Goal:  Identify Humans in FOV as likely candidates to be talking to the user</a:t>
            </a:r>
          </a:p>
          <a:p>
            <a:pPr lvl="1"/>
            <a:r>
              <a:rPr lang="en-US" sz="1800"/>
              <a:t>Deep-learning based approach: </a:t>
            </a:r>
            <a:r>
              <a:rPr lang="en-US" sz="1800" err="1"/>
              <a:t>FaceNet</a:t>
            </a:r>
            <a:endParaRPr lang="en-US" sz="1800"/>
          </a:p>
          <a:p>
            <a:pPr lvl="3"/>
            <a:r>
              <a:rPr lang="en-US" sz="1800"/>
              <a:t>Convolutional Neural Network using </a:t>
            </a:r>
            <a:r>
              <a:rPr lang="en-US" sz="1800" err="1"/>
              <a:t>InceptionNet</a:t>
            </a:r>
            <a:r>
              <a:rPr lang="en-US" sz="1800"/>
              <a:t> </a:t>
            </a:r>
          </a:p>
          <a:p>
            <a:pPr marL="1008000" lvl="3" indent="0">
              <a:buNone/>
            </a:pPr>
            <a:r>
              <a:rPr lang="en-US" sz="1800"/>
              <a:t>    as base network fine tuned on faces.</a:t>
            </a:r>
          </a:p>
          <a:p>
            <a:pPr lvl="3"/>
            <a:r>
              <a:rPr lang="en-US" sz="1800"/>
              <a:t>Trains on sets of 3 images that are different in size, lighting, and pose</a:t>
            </a:r>
          </a:p>
          <a:p>
            <a:pPr lvl="3"/>
            <a:r>
              <a:rPr lang="en-US" sz="1800"/>
              <a:t>Open source network built with </a:t>
            </a:r>
            <a:r>
              <a:rPr lang="en-US" sz="1800" err="1"/>
              <a:t>caffe</a:t>
            </a:r>
            <a:r>
              <a:rPr lang="en-US" sz="1800"/>
              <a:t> framework</a:t>
            </a:r>
          </a:p>
          <a:p>
            <a:pPr lvl="1"/>
            <a:r>
              <a:rPr lang="en-US" sz="1800"/>
              <a:t>Codebase set up to use any compatible camera </a:t>
            </a:r>
          </a:p>
          <a:p>
            <a:pPr lvl="1"/>
            <a:r>
              <a:rPr lang="en-US" sz="1800"/>
              <a:t>Smooths detection over time </a:t>
            </a:r>
          </a:p>
          <a:p>
            <a:pPr lvl="2"/>
            <a:r>
              <a:rPr lang="en-US" sz="1800"/>
              <a:t>Only considers detections that have been collected 10 frames in a row </a:t>
            </a:r>
          </a:p>
          <a:p>
            <a:pPr lvl="2"/>
            <a:r>
              <a:rPr lang="en-US" sz="1800"/>
              <a:t>Allows detections to persist until there are 10 missed detections in a row</a:t>
            </a:r>
          </a:p>
          <a:p>
            <a:pPr lvl="3"/>
            <a:endParaRPr lang="en-US" sz="24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D9120-3EBD-4E39-B493-A90FBE554E7C}"/>
              </a:ext>
            </a:extLst>
          </p:cNvPr>
          <p:cNvSpPr txBox="1"/>
          <p:nvPr/>
        </p:nvSpPr>
        <p:spPr>
          <a:xfrm>
            <a:off x="8396580" y="2160843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InceptionNet</a:t>
            </a:r>
            <a:r>
              <a:rPr lang="en-US"/>
              <a:t> Module</a:t>
            </a:r>
          </a:p>
        </p:txBody>
      </p:sp>
      <p:pic>
        <p:nvPicPr>
          <p:cNvPr id="6" name="Picture 5" descr="A flat screen tv&#10;&#10;Description automatically generated">
            <a:extLst>
              <a:ext uri="{FF2B5EF4-FFF2-40B4-BE49-F238E27FC236}">
                <a16:creationId xmlns:a16="http://schemas.microsoft.com/office/drawing/2014/main" id="{7A7AA45D-7B79-4BEF-8079-5B0531AB9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26667" r="30955" b="55858"/>
          <a:stretch/>
        </p:blipFill>
        <p:spPr>
          <a:xfrm>
            <a:off x="8511206" y="4975891"/>
            <a:ext cx="2389389" cy="179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214E-A061-481A-81C6-CA843717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Thanks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7B4E7-B371-49AF-BBDF-380E010FD600}"/>
              </a:ext>
            </a:extLst>
          </p:cNvPr>
          <p:cNvSpPr txBox="1"/>
          <p:nvPr/>
        </p:nvSpPr>
        <p:spPr>
          <a:xfrm>
            <a:off x="879048" y="3278171"/>
            <a:ext cx="1043390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Applied Research – Sensor Systems and Technology</a:t>
            </a:r>
          </a:p>
          <a:p>
            <a:pPr algn="ctr"/>
            <a:endParaRPr lang="en-US" sz="3200"/>
          </a:p>
          <a:p>
            <a:pPr algn="ctr"/>
            <a:r>
              <a:rPr lang="en-US" sz="3200"/>
              <a:t>Director: Scott Nelson</a:t>
            </a:r>
          </a:p>
          <a:p>
            <a:pPr algn="ctr"/>
            <a:endParaRPr lang="en-US" sz="3200"/>
          </a:p>
          <a:p>
            <a:pPr algn="ctr"/>
            <a:r>
              <a:rPr lang="en-US" sz="3200"/>
              <a:t>Mentor: Jonathan Tucker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4" name="Picture 2" descr="Image result for lockheed martin logo">
            <a:extLst>
              <a:ext uri="{FF2B5EF4-FFF2-40B4-BE49-F238E27FC236}">
                <a16:creationId xmlns:a16="http://schemas.microsoft.com/office/drawing/2014/main" id="{1F22D1E7-EF93-4AFE-B809-BA0F7C330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55" y="2108821"/>
            <a:ext cx="4769889" cy="12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AF85AFD-A9D3-472E-8EC7-8E1D38E59DF8}"/>
              </a:ext>
            </a:extLst>
          </p:cNvPr>
          <p:cNvSpPr/>
          <p:nvPr/>
        </p:nvSpPr>
        <p:spPr>
          <a:xfrm>
            <a:off x="7740374" y="2556738"/>
            <a:ext cx="4320294" cy="355553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D9AB4D0-1F7C-427E-994D-487394C84983}"/>
              </a:ext>
            </a:extLst>
          </p:cNvPr>
          <p:cNvSpPr/>
          <p:nvPr/>
        </p:nvSpPr>
        <p:spPr>
          <a:xfrm>
            <a:off x="8545477" y="3259668"/>
            <a:ext cx="2710087" cy="1585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C8BDC87-8E33-47B8-B9E2-20E71EF7D696}"/>
              </a:ext>
            </a:extLst>
          </p:cNvPr>
          <p:cNvCxnSpPr>
            <a:cxnSpLocks/>
          </p:cNvCxnSpPr>
          <p:nvPr/>
        </p:nvCxnSpPr>
        <p:spPr>
          <a:xfrm>
            <a:off x="11377577" y="3267555"/>
            <a:ext cx="20887" cy="15393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3944C59-3EBB-490D-96DD-2FAA2B4C145B}"/>
              </a:ext>
            </a:extLst>
          </p:cNvPr>
          <p:cNvCxnSpPr>
            <a:cxnSpLocks/>
          </p:cNvCxnSpPr>
          <p:nvPr/>
        </p:nvCxnSpPr>
        <p:spPr>
          <a:xfrm>
            <a:off x="8545477" y="3164934"/>
            <a:ext cx="26226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0048379-0E7A-4D4E-ABCC-73FE67D8E2A7}"/>
              </a:ext>
            </a:extLst>
          </p:cNvPr>
          <p:cNvSpPr txBox="1"/>
          <p:nvPr/>
        </p:nvSpPr>
        <p:spPr>
          <a:xfrm>
            <a:off x="11164419" y="475996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44.7</a:t>
            </a:r>
            <a:r>
              <a:rPr lang="pt-BR"/>
              <a:t>°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2C2B81-D399-499F-99C0-C77054ABFFF2}"/>
              </a:ext>
            </a:extLst>
          </p:cNvPr>
          <p:cNvSpPr txBox="1"/>
          <p:nvPr/>
        </p:nvSpPr>
        <p:spPr>
          <a:xfrm>
            <a:off x="11129024" y="2945136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r>
              <a:rPr lang="pt-BR"/>
              <a:t>°</a:t>
            </a:r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4ADF6F-9E73-4141-AC37-FA38BB651A5E}"/>
              </a:ext>
            </a:extLst>
          </p:cNvPr>
          <p:cNvSpPr txBox="1"/>
          <p:nvPr/>
        </p:nvSpPr>
        <p:spPr>
          <a:xfrm>
            <a:off x="8476290" y="285004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72.4</a:t>
            </a:r>
            <a:r>
              <a:rPr lang="pt-BR"/>
              <a:t>°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6E728-8CA2-4609-BB7B-58570A3A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Merging Audio and Visual SPaces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8CD30-F91D-47C5-B3BA-CF9FE2F7B660}"/>
              </a:ext>
            </a:extLst>
          </p:cNvPr>
          <p:cNvSpPr txBox="1"/>
          <p:nvPr/>
        </p:nvSpPr>
        <p:spPr>
          <a:xfrm>
            <a:off x="299975" y="2131317"/>
            <a:ext cx="559216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Camera and microphone array are center aligned</a:t>
            </a:r>
          </a:p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Spaces are divided up into 4 vertical slices </a:t>
            </a:r>
          </a:p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Audio and visual detections correspond to one of the 4 slices</a:t>
            </a:r>
          </a:p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A detection in the audio space occurs when energy from that slice reaches the threshold (light turns green)</a:t>
            </a:r>
          </a:p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Detection in visual space occurs when a human face is detected. (Confidence value &gt; 0.5)</a:t>
            </a:r>
          </a:p>
          <a:p>
            <a:pPr marL="172800" indent="-306000" defTabSz="457200"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>
                <a:solidFill>
                  <a:srgbClr val="3D3D3D"/>
                </a:solidFill>
              </a:rPr>
              <a:t>Audio is amplified when detections are found in the same slice in both domains</a:t>
            </a:r>
            <a:endParaRPr lang="en-US" sz="2000"/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504CA0D0-EB97-4F11-8421-B87D33BAD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3706">
            <a:off x="5805248" y="4014247"/>
            <a:ext cx="974953" cy="144466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94342F-CA16-41C6-B791-28298CBA48D7}"/>
              </a:ext>
            </a:extLst>
          </p:cNvPr>
          <p:cNvCxnSpPr>
            <a:cxnSpLocks/>
          </p:cNvCxnSpPr>
          <p:nvPr/>
        </p:nvCxnSpPr>
        <p:spPr>
          <a:xfrm>
            <a:off x="6261317" y="4032121"/>
            <a:ext cx="3628411" cy="50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2031B83-26F4-4318-8083-0771404F5DD1}"/>
              </a:ext>
            </a:extLst>
          </p:cNvPr>
          <p:cNvCxnSpPr>
            <a:cxnSpLocks/>
          </p:cNvCxnSpPr>
          <p:nvPr/>
        </p:nvCxnSpPr>
        <p:spPr>
          <a:xfrm flipV="1">
            <a:off x="6472602" y="4589755"/>
            <a:ext cx="3417126" cy="64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7FD4CDA-5329-4BA4-A829-2F26C0ACA986}"/>
              </a:ext>
            </a:extLst>
          </p:cNvPr>
          <p:cNvSpPr txBox="1"/>
          <p:nvPr/>
        </p:nvSpPr>
        <p:spPr>
          <a:xfrm>
            <a:off x="8728812" y="2213680"/>
            <a:ext cx="253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FF"/>
                </a:solidFill>
              </a:rPr>
              <a:t>Microphone Angle Space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11D66F-3566-4274-AF04-38DF135DDC0C}"/>
              </a:ext>
            </a:extLst>
          </p:cNvPr>
          <p:cNvCxnSpPr>
            <a:cxnSpLocks/>
          </p:cNvCxnSpPr>
          <p:nvPr/>
        </p:nvCxnSpPr>
        <p:spPr>
          <a:xfrm>
            <a:off x="9187284" y="2674397"/>
            <a:ext cx="23213" cy="336241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D10C76-DE0D-4CDB-B6E0-4204182F4EA8}"/>
              </a:ext>
            </a:extLst>
          </p:cNvPr>
          <p:cNvCxnSpPr>
            <a:cxnSpLocks/>
          </p:cNvCxnSpPr>
          <p:nvPr/>
        </p:nvCxnSpPr>
        <p:spPr>
          <a:xfrm>
            <a:off x="9889728" y="2547860"/>
            <a:ext cx="0" cy="34889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35A4E5-EDA8-4BA9-8B9A-0C8636FC14AF}"/>
              </a:ext>
            </a:extLst>
          </p:cNvPr>
          <p:cNvCxnSpPr>
            <a:cxnSpLocks/>
          </p:cNvCxnSpPr>
          <p:nvPr/>
        </p:nvCxnSpPr>
        <p:spPr>
          <a:xfrm>
            <a:off x="10562460" y="2674397"/>
            <a:ext cx="44445" cy="336241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C9C4AD2-94A6-4E91-999C-03DDA636CFF0}"/>
              </a:ext>
            </a:extLst>
          </p:cNvPr>
          <p:cNvSpPr txBox="1"/>
          <p:nvPr/>
        </p:nvSpPr>
        <p:spPr>
          <a:xfrm>
            <a:off x="8944584" y="2914115"/>
            <a:ext cx="2219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FF"/>
                </a:solidFill>
              </a:rPr>
              <a:t>Camera Angle Space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FE9810-CE9C-48B3-8A09-CE18FD7C629E}"/>
              </a:ext>
            </a:extLst>
          </p:cNvPr>
          <p:cNvSpPr txBox="1"/>
          <p:nvPr/>
        </p:nvSpPr>
        <p:spPr>
          <a:xfrm>
            <a:off x="8728812" y="35633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83D239-E7DE-41E6-A6DC-D23B49729060}"/>
              </a:ext>
            </a:extLst>
          </p:cNvPr>
          <p:cNvSpPr txBox="1"/>
          <p:nvPr/>
        </p:nvSpPr>
        <p:spPr>
          <a:xfrm>
            <a:off x="9393357" y="3558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0BC1A08-DCF0-4B3A-8DEA-FB67276F57C8}"/>
              </a:ext>
            </a:extLst>
          </p:cNvPr>
          <p:cNvSpPr txBox="1"/>
          <p:nvPr/>
        </p:nvSpPr>
        <p:spPr>
          <a:xfrm>
            <a:off x="10073063" y="35617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4B5EDA8-9F05-4996-B5E0-77A212A0582E}"/>
              </a:ext>
            </a:extLst>
          </p:cNvPr>
          <p:cNvSpPr txBox="1"/>
          <p:nvPr/>
        </p:nvSpPr>
        <p:spPr>
          <a:xfrm>
            <a:off x="10799944" y="35760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5049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E728-8CA2-4609-BB7B-58570A3A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 Mixing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00B8DD0-DAF3-4DD9-AF70-421B33F7A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574403"/>
              </p:ext>
            </p:extLst>
          </p:nvPr>
        </p:nvGraphicFramePr>
        <p:xfrm>
          <a:off x="581025" y="2641300"/>
          <a:ext cx="7075431" cy="1984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477">
                  <a:extLst>
                    <a:ext uri="{9D8B030D-6E8A-4147-A177-3AD203B41FA5}">
                      <a16:colId xmlns:a16="http://schemas.microsoft.com/office/drawing/2014/main" val="1488410983"/>
                    </a:ext>
                  </a:extLst>
                </a:gridCol>
                <a:gridCol w="2358477">
                  <a:extLst>
                    <a:ext uri="{9D8B030D-6E8A-4147-A177-3AD203B41FA5}">
                      <a16:colId xmlns:a16="http://schemas.microsoft.com/office/drawing/2014/main" val="3285644284"/>
                    </a:ext>
                  </a:extLst>
                </a:gridCol>
                <a:gridCol w="2358477">
                  <a:extLst>
                    <a:ext uri="{9D8B030D-6E8A-4147-A177-3AD203B41FA5}">
                      <a16:colId xmlns:a16="http://schemas.microsoft.com/office/drawing/2014/main" val="3546652343"/>
                    </a:ext>
                  </a:extLst>
                </a:gridCol>
              </a:tblGrid>
              <a:tr h="5350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Tier 1 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Tier 2 Amplification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36720"/>
                  </a:ext>
                </a:extLst>
              </a:tr>
              <a:tr h="535058">
                <a:tc>
                  <a:txBody>
                    <a:bodyPr/>
                    <a:lstStyle/>
                    <a:p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 confirmed human face detection mapped to a voice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Gill Sans MT"/>
                        </a:rPr>
                        <a:t>Confirmed human face detection mapped to a voice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27073"/>
                  </a:ext>
                </a:extLst>
              </a:tr>
              <a:tr h="535058">
                <a:tc>
                  <a:txBody>
                    <a:bodyPr/>
                    <a:lstStyle/>
                    <a:p>
                      <a:r>
                        <a:rPr lang="en-US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*1.9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1107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C7EE3C-C1B0-47E1-B2F5-E79C903FB11A}"/>
              </a:ext>
            </a:extLst>
          </p:cNvPr>
          <p:cNvSpPr txBox="1"/>
          <p:nvPr/>
        </p:nvSpPr>
        <p:spPr>
          <a:xfrm>
            <a:off x="8620433" y="2131141"/>
            <a:ext cx="278198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Environment Based</a:t>
            </a:r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36AC2-E6BC-437C-BD73-9417B58D9590}"/>
              </a:ext>
            </a:extLst>
          </p:cNvPr>
          <p:cNvSpPr txBox="1"/>
          <p:nvPr/>
        </p:nvSpPr>
        <p:spPr>
          <a:xfrm>
            <a:off x="2296354" y="2170724"/>
            <a:ext cx="35599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5155A-209A-42AD-82E4-9D997362C7DA}"/>
              </a:ext>
            </a:extLst>
          </p:cNvPr>
          <p:cNvSpPr txBox="1"/>
          <p:nvPr/>
        </p:nvSpPr>
        <p:spPr>
          <a:xfrm>
            <a:off x="8177981" y="2635044"/>
            <a:ext cx="337000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/>
              <a:t>High Noise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Ex: Restaurant, lobby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Gain*Y</a:t>
            </a:r>
          </a:p>
          <a:p>
            <a:pPr marL="342900" indent="-342900">
              <a:buAutoNum type="arabicPeriod"/>
            </a:pPr>
            <a:r>
              <a:rPr lang="en-US"/>
              <a:t>Medium Noise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Ex: Classroom, 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Gain*X</a:t>
            </a:r>
          </a:p>
          <a:p>
            <a:pPr marL="342900" indent="-342900">
              <a:buAutoNum type="arabicPeriod"/>
            </a:pPr>
            <a:r>
              <a:rPr lang="en-US"/>
              <a:t>Low Noise (Default)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Ex: Quiet room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Gain*1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r>
              <a:rPr lang="en-US"/>
              <a:t> NOTE: X&gt;1, Y&gt;X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0710EF-8255-ED43-9493-D5E469519593}"/>
              </a:ext>
            </a:extLst>
          </p:cNvPr>
          <p:cNvCxnSpPr/>
          <p:nvPr/>
        </p:nvCxnSpPr>
        <p:spPr>
          <a:xfrm>
            <a:off x="7975600" y="2131140"/>
            <a:ext cx="0" cy="4244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4D05B4F-5552-490C-A97C-E75110CEFB10}"/>
              </a:ext>
            </a:extLst>
          </p:cNvPr>
          <p:cNvSpPr txBox="1"/>
          <p:nvPr/>
        </p:nvSpPr>
        <p:spPr>
          <a:xfrm>
            <a:off x="586317" y="4787900"/>
            <a:ext cx="69871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*1.9 was tested with a participant and was found to be a good level of amplification.</a:t>
            </a:r>
          </a:p>
        </p:txBody>
      </p:sp>
    </p:spTree>
    <p:extLst>
      <p:ext uri="{BB962C8B-B14F-4D97-AF65-F5344CB8AC3E}">
        <p14:creationId xmlns:p14="http://schemas.microsoft.com/office/powerpoint/2010/main" val="14337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E728-8CA2-4609-BB7B-58570A3A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Sean mobile app symbology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40EB-40B5-4221-ABC1-2209DE631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150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/>
              <a:t>Final Audio Output</a:t>
            </a:r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r>
              <a:rPr lang="en-US"/>
              <a:t>Audio is amplified by default 1.9 through </a:t>
            </a:r>
            <a:r>
              <a:rPr lang="en-US" err="1"/>
              <a:t>Gstreamer</a:t>
            </a:r>
            <a:r>
              <a:rPr lang="en-US"/>
              <a:t>. This amplification does result in some distortion.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9" name="Picture 6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8913699-60B0-42CD-A007-97B63E8726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3813" y="2697706"/>
            <a:ext cx="4617260" cy="183100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C12199-64A5-452B-A4C0-C4576D7C7F6F}"/>
              </a:ext>
            </a:extLst>
          </p:cNvPr>
          <p:cNvSpPr txBox="1">
            <a:spLocks/>
          </p:cNvSpPr>
          <p:nvPr/>
        </p:nvSpPr>
        <p:spPr>
          <a:xfrm>
            <a:off x="6196989" y="2236629"/>
            <a:ext cx="5422390" cy="41506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/>
              <a:t>Final Visual Output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55B46-0862-4F3E-A34D-FF3AA708407D}"/>
              </a:ext>
            </a:extLst>
          </p:cNvPr>
          <p:cNvSpPr/>
          <p:nvPr/>
        </p:nvSpPr>
        <p:spPr>
          <a:xfrm>
            <a:off x="7765507" y="2236629"/>
            <a:ext cx="2461280" cy="355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558F9D-202A-4709-9956-64DF2C830758}"/>
              </a:ext>
            </a:extLst>
          </p:cNvPr>
          <p:cNvSpPr txBox="1"/>
          <p:nvPr/>
        </p:nvSpPr>
        <p:spPr>
          <a:xfrm>
            <a:off x="6362598" y="2055042"/>
            <a:ext cx="510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Combining Visual and Audio Detections to Produce Visual Display with Symbology </a:t>
            </a:r>
            <a:r>
              <a:rPr lang="en-US" err="1"/>
              <a:t>Overlayed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8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0A2F1-4066-4AE9-A0A7-0E05ADB5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sz="2600"/>
              <a:t>Mobile application - 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C111-D3C1-447C-88A6-84C62C947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305435" indent="-305435"/>
            <a:endParaRPr lang="en-US">
              <a:solidFill>
                <a:schemeClr val="bg1"/>
              </a:solidFill>
            </a:endParaRPr>
          </a:p>
          <a:p>
            <a:pPr marL="305435" indent="-305435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A408959-C017-4CF9-84E7-9120CA53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58" y="632670"/>
            <a:ext cx="2879889" cy="51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5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1F6B00-30FF-455F-8A86-682BDAB0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1E8E6-AA1F-4231-B807-0A5C932E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30FFC-D384-4972-BD09-14377FD3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en-US" sz="2600"/>
              <a:t>Mobile application - </a:t>
            </a:r>
            <a:r>
              <a:rPr lang="en-US" sz="2600">
                <a:ea typeface="+mj-lt"/>
                <a:cs typeface="+mj-lt"/>
              </a:rPr>
              <a:t>DESIRED FEATURES</a:t>
            </a:r>
            <a:endParaRPr lang="en-US" sz="260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07D9-83F0-4A36-BD06-545D8F904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</a:rPr>
              <a:t>User Select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Environment Select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Settings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Video Mode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D83569E-B6AB-49FE-B9BE-618769ABA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36" y="971403"/>
            <a:ext cx="2866593" cy="5096167"/>
          </a:xfrm>
          <a:prstGeom prst="rect">
            <a:avLst/>
          </a:prstGeom>
        </p:spPr>
      </p:pic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67463D0-DE1B-4B5C-B2E6-BE4860794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926" y="971403"/>
            <a:ext cx="2866593" cy="50961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AD8A7-0F68-4CE2-8E37-98629D1C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FDF5BA-2109-45EC-AA28-9585297F9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9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932-EBF2-4444-ACDF-BE252556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Materials &amp; Budget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8EB2C4-7625-4E9B-8680-C330AB6D5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92613"/>
              </p:ext>
            </p:extLst>
          </p:nvPr>
        </p:nvGraphicFramePr>
        <p:xfrm>
          <a:off x="442076" y="1942808"/>
          <a:ext cx="4011150" cy="4873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752">
                  <a:extLst>
                    <a:ext uri="{9D8B030D-6E8A-4147-A177-3AD203B41FA5}">
                      <a16:colId xmlns:a16="http://schemas.microsoft.com/office/drawing/2014/main" val="4202409591"/>
                    </a:ext>
                  </a:extLst>
                </a:gridCol>
                <a:gridCol w="1497398">
                  <a:extLst>
                    <a:ext uri="{9D8B030D-6E8A-4147-A177-3AD203B41FA5}">
                      <a16:colId xmlns:a16="http://schemas.microsoft.com/office/drawing/2014/main" val="2063281124"/>
                    </a:ext>
                  </a:extLst>
                </a:gridCol>
              </a:tblGrid>
              <a:tr h="31198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Price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2880389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Microphone array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$61.05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43121"/>
                  </a:ext>
                </a:extLst>
              </a:tr>
              <a:tr h="53482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Double A Batteries and battery holder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$11.72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23985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$284.00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187667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1st PCB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$27.00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063081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2nd PCB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$26.10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507283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941752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USB Cooling Fans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$13.95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3793591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7501636"/>
                  </a:ext>
                </a:extLst>
              </a:tr>
              <a:tr h="37227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Microphone array processor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$37.27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9102358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RPi 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$10.54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1126445"/>
                  </a:ext>
                </a:extLst>
              </a:tr>
              <a:tr h="53482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Thermal Sensor Circuit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73987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Thermal 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$6.35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0609593"/>
                  </a:ext>
                </a:extLst>
              </a:tr>
              <a:tr h="31198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Op 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76720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AB8A14A-6433-4731-9F84-54C3A249E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866371"/>
              </p:ext>
            </p:extLst>
          </p:nvPr>
        </p:nvGraphicFramePr>
        <p:xfrm>
          <a:off x="4615044" y="1942806"/>
          <a:ext cx="3491003" cy="4851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485">
                  <a:extLst>
                    <a:ext uri="{9D8B030D-6E8A-4147-A177-3AD203B41FA5}">
                      <a16:colId xmlns:a16="http://schemas.microsoft.com/office/drawing/2014/main" val="4202409591"/>
                    </a:ext>
                  </a:extLst>
                </a:gridCol>
                <a:gridCol w="1125518">
                  <a:extLst>
                    <a:ext uri="{9D8B030D-6E8A-4147-A177-3AD203B41FA5}">
                      <a16:colId xmlns:a16="http://schemas.microsoft.com/office/drawing/2014/main" val="2063281124"/>
                    </a:ext>
                  </a:extLst>
                </a:gridCol>
              </a:tblGrid>
              <a:tr h="31889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Price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2880389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LEDs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218775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Wifi Adapter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3582372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Acrylic (2 sheets)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$80.84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582267"/>
                  </a:ext>
                </a:extLst>
              </a:tr>
              <a:tr h="50112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Monitor + Keyboard + Mouse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$141.61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636286"/>
                  </a:ext>
                </a:extLst>
              </a:tr>
              <a:tr h="50112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Mounting adhesive stickers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7114957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1ft ethernet cables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203838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Harness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$16.85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30922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Beeper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120452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Lowes Screws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$1.37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983880"/>
                  </a:ext>
                </a:extLst>
              </a:tr>
              <a:tr h="47834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Home depot screws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$6.98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5209888"/>
                  </a:ext>
                </a:extLst>
              </a:tr>
              <a:tr h="50112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Michael's mounting supplies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$15.58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0067419"/>
                  </a:ext>
                </a:extLst>
              </a:tr>
              <a:tr h="31889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Velcro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$19.57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003247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216F710-3698-45D2-9732-E9009D9C2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096112"/>
              </p:ext>
            </p:extLst>
          </p:nvPr>
        </p:nvGraphicFramePr>
        <p:xfrm>
          <a:off x="8269894" y="2178335"/>
          <a:ext cx="3827988" cy="3591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842">
                  <a:extLst>
                    <a:ext uri="{9D8B030D-6E8A-4147-A177-3AD203B41FA5}">
                      <a16:colId xmlns:a16="http://schemas.microsoft.com/office/drawing/2014/main" val="4202409591"/>
                    </a:ext>
                  </a:extLst>
                </a:gridCol>
                <a:gridCol w="1169146">
                  <a:extLst>
                    <a:ext uri="{9D8B030D-6E8A-4147-A177-3AD203B41FA5}">
                      <a16:colId xmlns:a16="http://schemas.microsoft.com/office/drawing/2014/main" val="2063281124"/>
                    </a:ext>
                  </a:extLst>
                </a:gridCol>
              </a:tblGrid>
              <a:tr h="3475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Price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2880389"/>
                  </a:ext>
                </a:extLst>
              </a:tr>
              <a:tr h="34755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GOMIC USB MICROPHONE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$42.59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0491913"/>
                  </a:ext>
                </a:extLst>
              </a:tr>
              <a:tr h="57925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LOGITECH C920S PRO HD WEBCAM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$74.54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951801"/>
                  </a:ext>
                </a:extLst>
              </a:tr>
              <a:tr h="34755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Screws and Spacers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$11.73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021212"/>
                  </a:ext>
                </a:extLst>
              </a:tr>
              <a:tr h="57925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VCE HDMI Male to VGA Female Converter Adapter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$8.99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550633"/>
                  </a:ext>
                </a:extLst>
              </a:tr>
              <a:tr h="34755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2nd TX2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$607.04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66974"/>
                  </a:ext>
                </a:extLst>
              </a:tr>
              <a:tr h="3475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189275"/>
                  </a:ext>
                </a:extLst>
              </a:tr>
              <a:tr h="3475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Total: 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$1647.77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8757950"/>
                  </a:ext>
                </a:extLst>
              </a:tr>
              <a:tr h="3475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/>
                        <a:t>Remaining: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$352.23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396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57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FF9E-7877-4743-B78B-9CE9E718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46" y="2128852"/>
            <a:ext cx="7295507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0665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C6A6-55FA-9744-A865-C89635E5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SEAn</a:t>
            </a:r>
            <a:r>
              <a:rPr lang="en-US" dirty="0"/>
              <a:t> mobile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F585-5E54-2943-81B7-85977571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https://youtu.be/Tukr-ofB_SU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03B6-4450-4246-BF71-D480663F2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A4193-481D-4943-B723-507C754B2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https://youtu.be/zx9sFiW92N0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36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26861-A83A-4439-8158-6FCBAEE9B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en-US" sz="4800"/>
              <a:t>Demo Test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07E1-FE2B-431D-ACFA-D1A790FC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-US" sz="2000" b="1">
                <a:ea typeface="+mn-lt"/>
                <a:cs typeface="+mn-lt"/>
              </a:rPr>
              <a:t>CASE dESCRIPTION:</a:t>
            </a:r>
          </a:p>
          <a:p>
            <a:pPr algn="r"/>
            <a:r>
              <a:rPr lang="en-US" sz="2000">
                <a:ea typeface="+mn-lt"/>
                <a:cs typeface="+mn-lt"/>
              </a:rPr>
              <a:t>User is alone, no other people, no unexpected noise.</a:t>
            </a:r>
            <a:endParaRPr lang="en-US" sz="2000"/>
          </a:p>
          <a:p>
            <a:pPr algn="r"/>
            <a:endParaRPr lang="en-US" sz="2000">
              <a:ea typeface="+mn-lt"/>
              <a:cs typeface="+mn-lt"/>
            </a:endParaRPr>
          </a:p>
          <a:p>
            <a:pPr algn="r"/>
            <a:r>
              <a:rPr lang="en-US" sz="2000" b="1">
                <a:ea typeface="+mn-lt"/>
                <a:cs typeface="+mn-lt"/>
              </a:rPr>
              <a:t>Desired result</a:t>
            </a:r>
            <a:r>
              <a:rPr lang="en-US" sz="2000">
                <a:ea typeface="+mn-lt"/>
                <a:cs typeface="+mn-lt"/>
              </a:rPr>
              <a:t>: </a:t>
            </a:r>
          </a:p>
          <a:p>
            <a:pPr algn="r"/>
            <a:r>
              <a:rPr lang="en" sz="2000">
                <a:ea typeface="+mn-lt"/>
                <a:cs typeface="+mn-lt"/>
              </a:rPr>
              <a:t>“Natural” and clear environment noise. 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985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D433-2A15-4C3E-8E7D-C449A74F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Idea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C797D8-13DE-4701-859F-507A02EA4D17}"/>
              </a:ext>
            </a:extLst>
          </p:cNvPr>
          <p:cNvSpPr txBox="1">
            <a:spLocks/>
          </p:cNvSpPr>
          <p:nvPr/>
        </p:nvSpPr>
        <p:spPr>
          <a:xfrm>
            <a:off x="518882" y="3012741"/>
            <a:ext cx="7797179" cy="3052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9600">
                <a:ea typeface="+mn-lt"/>
                <a:cs typeface="+mn-lt"/>
              </a:rPr>
              <a:t>Sound Enhancing Autonomous Network (Sean): </a:t>
            </a:r>
            <a:r>
              <a:rPr lang="en-US" sz="9600">
                <a:ea typeface="+mn-lt"/>
                <a:cs typeface="+mn-lt"/>
              </a:rPr>
              <a:t>P</a:t>
            </a:r>
            <a:r>
              <a:rPr lang="en" sz="9600" err="1">
                <a:ea typeface="+mn-lt"/>
                <a:cs typeface="+mn-lt"/>
              </a:rPr>
              <a:t>ortable</a:t>
            </a:r>
            <a:r>
              <a:rPr lang="en" sz="9600">
                <a:ea typeface="+mn-lt"/>
                <a:cs typeface="+mn-lt"/>
              </a:rPr>
              <a:t> device designed to be a</a:t>
            </a:r>
            <a:r>
              <a:rPr lang="en-US" sz="9600">
                <a:ea typeface="+mn-lt"/>
                <a:cs typeface="+mn-lt"/>
              </a:rPr>
              <a:t>n improved</a:t>
            </a:r>
            <a:r>
              <a:rPr lang="en" sz="9600">
                <a:ea typeface="+mn-lt"/>
                <a:cs typeface="+mn-lt"/>
              </a:rPr>
              <a:t> hearing aid alternative </a:t>
            </a:r>
            <a:r>
              <a:rPr lang="en-US" sz="9600">
                <a:ea typeface="+mn-lt"/>
                <a:cs typeface="+mn-lt"/>
              </a:rPr>
              <a:t>focused on human-to-human conversation.</a:t>
            </a:r>
            <a:endParaRPr lang="en" sz="9600">
              <a:ea typeface="+mn-lt"/>
              <a:cs typeface="+mn-lt"/>
            </a:endParaRPr>
          </a:p>
          <a:p>
            <a:pPr marL="305435" indent="-305435">
              <a:lnSpc>
                <a:spcPct val="170000"/>
              </a:lnSpc>
            </a:pPr>
            <a:r>
              <a:rPr lang="en" sz="7200">
                <a:ea typeface="+mn-lt"/>
                <a:cs typeface="+mn-lt"/>
              </a:rPr>
              <a:t>Enhance the sound of another human’s voice</a:t>
            </a:r>
          </a:p>
          <a:p>
            <a:pPr marL="305435" indent="-305435">
              <a:lnSpc>
                <a:spcPct val="170000"/>
              </a:lnSpc>
            </a:pPr>
            <a:r>
              <a:rPr lang="en-US" sz="7200"/>
              <a:t>Utilize multiple microphones to identify the location of signals</a:t>
            </a:r>
          </a:p>
          <a:p>
            <a:pPr marL="305435" indent="-305435">
              <a:lnSpc>
                <a:spcPct val="170000"/>
              </a:lnSpc>
            </a:pPr>
            <a:r>
              <a:rPr lang="en-US" sz="7200"/>
              <a:t>Employ camera to determine if and where humans are in the scene</a:t>
            </a:r>
          </a:p>
          <a:p>
            <a:pPr marL="305435" indent="-305435">
              <a:lnSpc>
                <a:spcPct val="170000"/>
              </a:lnSpc>
            </a:pPr>
            <a:r>
              <a:rPr lang="en-US" sz="7200"/>
              <a:t>User interacts with system though a phone app</a:t>
            </a:r>
          </a:p>
          <a:p>
            <a:pPr marL="0" indent="0">
              <a:buNone/>
            </a:pPr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>
              <a:buFontTx/>
              <a:buChar char="-"/>
            </a:pP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83FDCA-66FC-4EC2-B2BD-D7D067458D18}"/>
              </a:ext>
            </a:extLst>
          </p:cNvPr>
          <p:cNvGrpSpPr/>
          <p:nvPr/>
        </p:nvGrpSpPr>
        <p:grpSpPr>
          <a:xfrm>
            <a:off x="8002340" y="2491926"/>
            <a:ext cx="3754973" cy="2856596"/>
            <a:chOff x="2487640" y="4581542"/>
            <a:chExt cx="2820638" cy="220115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762ED00-323D-4794-B459-80D4EE2E93C6}"/>
                </a:ext>
              </a:extLst>
            </p:cNvPr>
            <p:cNvGrpSpPr/>
            <p:nvPr/>
          </p:nvGrpSpPr>
          <p:grpSpPr>
            <a:xfrm>
              <a:off x="3907457" y="4581542"/>
              <a:ext cx="1400821" cy="2201159"/>
              <a:chOff x="3605132" y="3433961"/>
              <a:chExt cx="2004116" cy="3645906"/>
            </a:xfrm>
          </p:grpSpPr>
          <p:pic>
            <p:nvPicPr>
              <p:cNvPr id="101" name="Picture 100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773091B1-E00A-4CC0-814D-086B5AF36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5132" y="3433961"/>
                <a:ext cx="2004116" cy="3645906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05A50424-B73C-404C-B8D6-8E9628786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4047" y="4024711"/>
                <a:ext cx="1350334" cy="2446880"/>
              </a:xfrm>
              <a:prstGeom prst="rect">
                <a:avLst/>
              </a:prstGeom>
            </p:spPr>
          </p:pic>
        </p:grpSp>
        <p:pic>
          <p:nvPicPr>
            <p:cNvPr id="1026" name="Picture 2" descr="Image result for stick figure">
              <a:extLst>
                <a:ext uri="{FF2B5EF4-FFF2-40B4-BE49-F238E27FC236}">
                  <a16:creationId xmlns:a16="http://schemas.microsoft.com/office/drawing/2014/main" id="{93F964EC-8F07-478E-BB74-EF3A2554B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944" y="4804234"/>
              <a:ext cx="880371" cy="1978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0B10A24-2244-444F-83B5-843F3F34A629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146" y="5295504"/>
              <a:ext cx="512118" cy="626622"/>
            </a:xfrm>
            <a:prstGeom prst="rect">
              <a:avLst/>
            </a:prstGeom>
          </p:spPr>
        </p:pic>
        <p:pic>
          <p:nvPicPr>
            <p:cNvPr id="1030" name="Picture 6" descr="Image result for headphones transparent png">
              <a:extLst>
                <a:ext uri="{FF2B5EF4-FFF2-40B4-BE49-F238E27FC236}">
                  <a16:creationId xmlns:a16="http://schemas.microsoft.com/office/drawing/2014/main" id="{1A550F5E-89A5-47F1-B4ED-BB692361F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640" y="4624887"/>
              <a:ext cx="1052190" cy="62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01FBC48-481E-4C57-AFEC-E50BCA33409D}"/>
                </a:ext>
              </a:extLst>
            </p:cNvPr>
            <p:cNvSpPr/>
            <p:nvPr/>
          </p:nvSpPr>
          <p:spPr>
            <a:xfrm>
              <a:off x="3233394" y="5178982"/>
              <a:ext cx="886119" cy="1297232"/>
            </a:xfrm>
            <a:custGeom>
              <a:avLst/>
              <a:gdLst>
                <a:gd name="connsiteX0" fmla="*/ 0 w 886119"/>
                <a:gd name="connsiteY0" fmla="*/ 5760 h 1297232"/>
                <a:gd name="connsiteX1" fmla="*/ 292231 w 886119"/>
                <a:gd name="connsiteY1" fmla="*/ 250857 h 1297232"/>
                <a:gd name="connsiteX2" fmla="*/ 471340 w 886119"/>
                <a:gd name="connsiteY2" fmla="*/ 5760 h 1297232"/>
                <a:gd name="connsiteX3" fmla="*/ 499620 w 886119"/>
                <a:gd name="connsiteY3" fmla="*/ 552515 h 1297232"/>
                <a:gd name="connsiteX4" fmla="*/ 886119 w 886119"/>
                <a:gd name="connsiteY4" fmla="*/ 1297232 h 129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119" h="1297232">
                  <a:moveTo>
                    <a:pt x="0" y="5760"/>
                  </a:moveTo>
                  <a:cubicBezTo>
                    <a:pt x="106837" y="128308"/>
                    <a:pt x="213674" y="250857"/>
                    <a:pt x="292231" y="250857"/>
                  </a:cubicBezTo>
                  <a:cubicBezTo>
                    <a:pt x="370788" y="250857"/>
                    <a:pt x="436775" y="-44516"/>
                    <a:pt x="471340" y="5760"/>
                  </a:cubicBezTo>
                  <a:cubicBezTo>
                    <a:pt x="505905" y="56036"/>
                    <a:pt x="430490" y="337270"/>
                    <a:pt x="499620" y="552515"/>
                  </a:cubicBezTo>
                  <a:cubicBezTo>
                    <a:pt x="568750" y="767760"/>
                    <a:pt x="727434" y="1032496"/>
                    <a:pt x="886119" y="129723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0973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26861-A83A-4439-8158-6FCBAEE9B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en-US" sz="4800"/>
              <a:t>Demo Test 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07E1-FE2B-431D-ACFA-D1A790FC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" sz="2000" b="1">
                <a:ea typeface="+mn-lt"/>
                <a:cs typeface="+mn-lt"/>
              </a:rPr>
              <a:t>CASE dESCRIPTION:</a:t>
            </a:r>
            <a:endParaRPr lang="en-US" sz="2000" b="1">
              <a:ea typeface="+mn-lt"/>
              <a:cs typeface="+mn-lt"/>
            </a:endParaRPr>
          </a:p>
          <a:p>
            <a:pPr algn="r"/>
            <a:r>
              <a:rPr lang="en" sz="2000">
                <a:ea typeface="+mn-lt"/>
                <a:cs typeface="+mn-lt"/>
              </a:rPr>
              <a:t>User is with one other person (not talking) and noise in the background.</a:t>
            </a:r>
            <a:endParaRPr lang="en-US" sz="2000"/>
          </a:p>
          <a:p>
            <a:pPr algn="r"/>
            <a:endParaRPr lang="en-US" sz="2000">
              <a:ea typeface="+mn-lt"/>
              <a:cs typeface="+mn-lt"/>
            </a:endParaRPr>
          </a:p>
          <a:p>
            <a:pPr algn="r"/>
            <a:r>
              <a:rPr lang="en-US" sz="2000" b="1">
                <a:ea typeface="+mn-lt"/>
                <a:cs typeface="+mn-lt"/>
              </a:rPr>
              <a:t>Desired result</a:t>
            </a:r>
            <a:r>
              <a:rPr lang="en-US" sz="2000">
                <a:ea typeface="+mn-lt"/>
                <a:cs typeface="+mn-lt"/>
              </a:rPr>
              <a:t>: </a:t>
            </a:r>
          </a:p>
          <a:p>
            <a:pPr algn="r"/>
            <a:r>
              <a:rPr lang="en" sz="2000">
                <a:ea typeface="+mn-lt"/>
                <a:cs typeface="+mn-lt"/>
              </a:rPr>
              <a:t>“Natural” and clear environment noise. 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936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26861-A83A-4439-8158-6FCBAEE9B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en-US" sz="4800"/>
              <a:t>Demo Test 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07E1-FE2B-431D-ACFA-D1A790FC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" sz="2000" b="1">
                <a:ea typeface="+mn-lt"/>
                <a:cs typeface="+mn-lt"/>
              </a:rPr>
              <a:t>CASE dESCRIPTION:</a:t>
            </a:r>
            <a:endParaRPr lang="en-US" sz="2000" b="1">
              <a:ea typeface="+mn-lt"/>
              <a:cs typeface="+mn-lt"/>
            </a:endParaRPr>
          </a:p>
          <a:p>
            <a:pPr algn="r"/>
            <a:r>
              <a:rPr lang="en" sz="2000">
                <a:ea typeface="+mn-lt"/>
                <a:cs typeface="+mn-lt"/>
              </a:rPr>
              <a:t>User is with one other person who is in front of the camera talking.</a:t>
            </a:r>
          </a:p>
          <a:p>
            <a:pPr algn="r"/>
            <a:endParaRPr lang="en-US" sz="2000">
              <a:ea typeface="+mn-lt"/>
              <a:cs typeface="+mn-lt"/>
            </a:endParaRPr>
          </a:p>
          <a:p>
            <a:pPr algn="r"/>
            <a:r>
              <a:rPr lang="en-US" sz="2000" b="1">
                <a:ea typeface="+mn-lt"/>
                <a:cs typeface="+mn-lt"/>
              </a:rPr>
              <a:t>Desired result</a:t>
            </a:r>
            <a:r>
              <a:rPr lang="en-US" sz="2000">
                <a:ea typeface="+mn-lt"/>
                <a:cs typeface="+mn-lt"/>
              </a:rPr>
              <a:t>: </a:t>
            </a:r>
          </a:p>
          <a:p>
            <a:pPr algn="r"/>
            <a:r>
              <a:rPr lang="en" sz="2000">
                <a:ea typeface="+mn-lt"/>
                <a:cs typeface="+mn-lt"/>
              </a:rPr>
              <a:t>Signal is amplified with Target’s voice.  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096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26861-A83A-4439-8158-6FCBAEE9B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en-US" sz="4800"/>
              <a:t>Demo Test case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07E1-FE2B-431D-ACFA-D1A790FC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/>
            <a:r>
              <a:rPr lang="en" sz="2000" b="1">
                <a:ea typeface="+mn-lt"/>
                <a:cs typeface="+mn-lt"/>
              </a:rPr>
              <a:t>CASE dESCRIPTION:</a:t>
            </a:r>
            <a:endParaRPr lang="en-US" sz="2000" b="1">
              <a:ea typeface="+mn-lt"/>
              <a:cs typeface="+mn-lt"/>
            </a:endParaRPr>
          </a:p>
          <a:p>
            <a:pPr algn="r"/>
            <a:r>
              <a:rPr lang="en" sz="2000">
                <a:ea typeface="+mn-lt"/>
                <a:cs typeface="+mn-lt"/>
              </a:rPr>
              <a:t>Case 3 with another person in the background not talking.</a:t>
            </a:r>
          </a:p>
          <a:p>
            <a:pPr algn="r"/>
            <a:endParaRPr lang="en-US" sz="2000">
              <a:ea typeface="+mn-lt"/>
              <a:cs typeface="+mn-lt"/>
            </a:endParaRPr>
          </a:p>
          <a:p>
            <a:pPr algn="r"/>
            <a:r>
              <a:rPr lang="en-US" sz="2000" b="1">
                <a:ea typeface="+mn-lt"/>
                <a:cs typeface="+mn-lt"/>
              </a:rPr>
              <a:t>Desired result</a:t>
            </a:r>
            <a:r>
              <a:rPr lang="en-US" sz="2000">
                <a:ea typeface="+mn-lt"/>
                <a:cs typeface="+mn-lt"/>
              </a:rPr>
              <a:t>: </a:t>
            </a:r>
          </a:p>
          <a:p>
            <a:pPr algn="r"/>
            <a:r>
              <a:rPr lang="en" sz="2000">
                <a:ea typeface="+mn-lt"/>
                <a:cs typeface="+mn-lt"/>
              </a:rPr>
              <a:t>Signal is amplified with Target’s voice. 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46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26861-A83A-4439-8158-6FCBAEE9B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60" y="1507414"/>
            <a:ext cx="7295507" cy="3703320"/>
          </a:xfrm>
        </p:spPr>
        <p:txBody>
          <a:bodyPr anchor="ctr">
            <a:normAutofit/>
          </a:bodyPr>
          <a:lstStyle/>
          <a:p>
            <a:r>
              <a:rPr lang="en-US" sz="4800"/>
              <a:t>Demo Test 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07E1-FE2B-431D-ACFA-D1A790FC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342" y="1507414"/>
            <a:ext cx="3330781" cy="3703320"/>
          </a:xfrm>
          <a:ln w="57150">
            <a:noFill/>
          </a:ln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" sz="1900" b="1">
                <a:ea typeface="+mn-lt"/>
                <a:cs typeface="+mn-lt"/>
              </a:rPr>
              <a:t>CASE dESCRIPTION:</a:t>
            </a:r>
            <a:endParaRPr lang="en-US" sz="1900" b="1">
              <a:ea typeface="+mn-lt"/>
              <a:cs typeface="+mn-lt"/>
            </a:endParaRPr>
          </a:p>
          <a:p>
            <a:pPr algn="r">
              <a:lnSpc>
                <a:spcPct val="90000"/>
              </a:lnSpc>
            </a:pPr>
            <a:r>
              <a:rPr lang="en" sz="1900">
                <a:ea typeface="+mn-lt"/>
                <a:cs typeface="+mn-lt"/>
              </a:rPr>
              <a:t>User is  with two people having their own conversation in the background.</a:t>
            </a:r>
          </a:p>
          <a:p>
            <a:pPr algn="r">
              <a:lnSpc>
                <a:spcPct val="90000"/>
              </a:lnSpc>
            </a:pPr>
            <a:endParaRPr lang="en-US" sz="1900">
              <a:ea typeface="+mn-lt"/>
              <a:cs typeface="+mn-lt"/>
            </a:endParaRPr>
          </a:p>
          <a:p>
            <a:pPr algn="r">
              <a:lnSpc>
                <a:spcPct val="90000"/>
              </a:lnSpc>
            </a:pPr>
            <a:r>
              <a:rPr lang="en-US" sz="1900" b="1">
                <a:ea typeface="+mn-lt"/>
                <a:cs typeface="+mn-lt"/>
              </a:rPr>
              <a:t>Desired result</a:t>
            </a:r>
            <a:r>
              <a:rPr lang="en-US" sz="1900">
                <a:ea typeface="+mn-lt"/>
                <a:cs typeface="+mn-lt"/>
              </a:rPr>
              <a:t>: </a:t>
            </a:r>
          </a:p>
          <a:p>
            <a:pPr algn="r">
              <a:lnSpc>
                <a:spcPct val="90000"/>
              </a:lnSpc>
            </a:pPr>
            <a:r>
              <a:rPr lang="en" sz="1900">
                <a:ea typeface="+mn-lt"/>
                <a:cs typeface="+mn-lt"/>
              </a:rPr>
              <a:t>Nothing is amplified. “NATURAL” AND CLEAR ENVIRONMENT NOISE. 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209064" y="3329711"/>
            <a:ext cx="3703320" cy="587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0605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1C2AC-17C9-4A99-A74F-DE23F1B5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8583C-45CA-492D-B762-E3352F34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Proved the value of adding a visual aspect to a hearing aid in order to focus more on human to human interaction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Needs more testing in nonideal environments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Limitations:</a:t>
            </a:r>
          </a:p>
          <a:p>
            <a:pPr marL="629920" lvl="1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User only wants to talk to one person at one time.</a:t>
            </a:r>
          </a:p>
          <a:p>
            <a:pPr marL="629920" lvl="1" indent="-305435"/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User cannot speak.</a:t>
            </a:r>
            <a:endParaRPr lang="en-US"/>
          </a:p>
          <a:p>
            <a:pPr marL="324485" lvl="1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BA1751A-BD8A-44DB-9918-F1E009DE47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914544"/>
              </p:ext>
            </p:extLst>
          </p:nvPr>
        </p:nvGraphicFramePr>
        <p:xfrm>
          <a:off x="4906541" y="813641"/>
          <a:ext cx="6489820" cy="269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900">
                  <a:extLst>
                    <a:ext uri="{9D8B030D-6E8A-4147-A177-3AD203B41FA5}">
                      <a16:colId xmlns:a16="http://schemas.microsoft.com/office/drawing/2014/main" val="3027225645"/>
                    </a:ext>
                  </a:extLst>
                </a:gridCol>
                <a:gridCol w="5756920">
                  <a:extLst>
                    <a:ext uri="{9D8B030D-6E8A-4147-A177-3AD203B41FA5}">
                      <a16:colId xmlns:a16="http://schemas.microsoft.com/office/drawing/2014/main" val="3979861960"/>
                    </a:ext>
                  </a:extLst>
                </a:gridCol>
              </a:tblGrid>
              <a:tr h="330978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Test Results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937627"/>
                  </a:ext>
                </a:extLst>
              </a:tr>
              <a:tr h="33097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Case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Results and Feedback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2603338697"/>
                  </a:ext>
                </a:extLst>
              </a:tr>
              <a:tr h="3309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1 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3, Sound is the same as hearing aid in ideal environment. 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3917944434"/>
                  </a:ext>
                </a:extLst>
              </a:tr>
              <a:tr h="3309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2 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</a:rPr>
                        <a:t>3, Sound is the same as hearing aid in ideal environment.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1140860015"/>
                  </a:ext>
                </a:extLst>
              </a:tr>
              <a:tr h="518646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3 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4, Voice comes through clear and accurate timing of amplification. Again, consider ideal environment.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424509184"/>
                  </a:ext>
                </a:extLst>
              </a:tr>
              <a:tr h="518646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4, Voice comes through clear and accurate timing of amplification. Inconsistent recognition and amplification.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3963625921"/>
                  </a:ext>
                </a:extLst>
              </a:tr>
              <a:tr h="330978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5 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4, Nothing was amplified as we did not care about that separate conversation. </a:t>
                      </a:r>
                      <a:endParaRPr lang="en-US" sz="2000">
                        <a:effectLst/>
                      </a:endParaRPr>
                    </a:p>
                  </a:txBody>
                  <a:tcPr marL="102364" marR="102364" marT="51182" marB="51182" anchor="ctr"/>
                </a:tc>
                <a:extLst>
                  <a:ext uri="{0D108BD9-81ED-4DB2-BD59-A6C34878D82A}">
                    <a16:rowId xmlns:a16="http://schemas.microsoft.com/office/drawing/2014/main" val="13917172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DA6C8F-6E13-4522-A1A3-48A0EA05A485}"/>
              </a:ext>
            </a:extLst>
          </p:cNvPr>
          <p:cNvSpPr txBox="1"/>
          <p:nvPr/>
        </p:nvSpPr>
        <p:spPr>
          <a:xfrm>
            <a:off x="4925683" y="3962401"/>
            <a:ext cx="65388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"On a scale of 1 to 5, please rate how Sean operates in the given situation in reference to the hearing aids you use daily."</a:t>
            </a:r>
          </a:p>
          <a:p>
            <a:r>
              <a:rPr lang="en-US"/>
              <a:t>     1=Totally worse than my current hearing aids</a:t>
            </a:r>
          </a:p>
          <a:p>
            <a:r>
              <a:rPr lang="en-US"/>
              <a:t>     2= Slightly worse than </a:t>
            </a:r>
            <a:r>
              <a:rPr lang="en-US">
                <a:ea typeface="+mn-lt"/>
                <a:cs typeface="+mn-lt"/>
              </a:rPr>
              <a:t>my current hearing aids</a:t>
            </a:r>
          </a:p>
          <a:p>
            <a:r>
              <a:rPr lang="en-US"/>
              <a:t>     3=About the same as </a:t>
            </a:r>
            <a:r>
              <a:rPr lang="en-US">
                <a:ea typeface="+mn-lt"/>
                <a:cs typeface="+mn-lt"/>
              </a:rPr>
              <a:t>my current hearing aids</a:t>
            </a:r>
          </a:p>
          <a:p>
            <a:r>
              <a:rPr lang="en-US"/>
              <a:t>     4=Slightly better than my current hearing aids</a:t>
            </a:r>
          </a:p>
          <a:p>
            <a:r>
              <a:rPr lang="en-US"/>
              <a:t>     5=Totally better than </a:t>
            </a:r>
            <a:r>
              <a:rPr lang="en-US">
                <a:ea typeface="+mn-lt"/>
                <a:cs typeface="+mn-lt"/>
              </a:rPr>
              <a:t>my current hearing 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03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A4D1-B31B-487E-BB8C-3A849F83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 and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386F9-945A-4C47-9A7B-412806BE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05328"/>
            <a:ext cx="11029615" cy="4895387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Time was the most valuable and limited resource</a:t>
            </a:r>
          </a:p>
          <a:p>
            <a:pPr marL="305435" indent="-305435"/>
            <a:r>
              <a:rPr lang="en-US"/>
              <a:t>More testing with hearing impaired persons</a:t>
            </a:r>
          </a:p>
          <a:p>
            <a:pPr marL="305435" indent="-305435"/>
            <a:r>
              <a:rPr lang="en-US"/>
              <a:t>Focus on developing audio algorithms further</a:t>
            </a:r>
          </a:p>
          <a:p>
            <a:pPr marL="629920" lvl="1" indent="-305435"/>
            <a:r>
              <a:rPr lang="en-US"/>
              <a:t>Complete what was initially planned</a:t>
            </a:r>
          </a:p>
          <a:p>
            <a:pPr marL="899795" lvl="2" indent="-269875"/>
            <a:r>
              <a:rPr lang="en-US"/>
              <a:t>User voice filter</a:t>
            </a:r>
          </a:p>
          <a:p>
            <a:pPr marL="899795" lvl="2" indent="-269875"/>
            <a:r>
              <a:rPr lang="en-US"/>
              <a:t>Separation of signals</a:t>
            </a:r>
          </a:p>
          <a:p>
            <a:pPr marL="899795" lvl="2" indent="-269875"/>
            <a:r>
              <a:rPr lang="en-US"/>
              <a:t>Confidence based Audio Mixing</a:t>
            </a:r>
          </a:p>
          <a:p>
            <a:pPr marL="305435" indent="-305435"/>
            <a:r>
              <a:rPr lang="en-US"/>
              <a:t>Full implementation of </a:t>
            </a:r>
            <a:r>
              <a:rPr lang="en-US" err="1"/>
              <a:t>Gstreamer</a:t>
            </a:r>
            <a:r>
              <a:rPr lang="en-US"/>
              <a:t> within Sean Mobile App</a:t>
            </a:r>
          </a:p>
          <a:p>
            <a:pPr marL="629920" lvl="1" indent="-305435"/>
            <a:r>
              <a:rPr lang="en-US"/>
              <a:t>Complete what was initially planned</a:t>
            </a:r>
          </a:p>
          <a:p>
            <a:pPr marL="305435" indent="-305435"/>
            <a:r>
              <a:rPr lang="en-US"/>
              <a:t>Path to miniaturization</a:t>
            </a:r>
          </a:p>
          <a:p>
            <a:pPr marL="629920" lvl="1" indent="-305435"/>
            <a:r>
              <a:rPr lang="en-US"/>
              <a:t>Reduce weight and size</a:t>
            </a:r>
          </a:p>
          <a:p>
            <a:pPr marL="629920" lvl="1" indent="-305435"/>
            <a:endParaRPr lang="en-US"/>
          </a:p>
          <a:p>
            <a:pPr marL="324485" lvl="1" indent="0">
              <a:buNone/>
            </a:pP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9BF35F-8DC0-4455-AC49-28F74DBCAD0A}"/>
              </a:ext>
            </a:extLst>
          </p:cNvPr>
          <p:cNvGrpSpPr/>
          <p:nvPr/>
        </p:nvGrpSpPr>
        <p:grpSpPr>
          <a:xfrm>
            <a:off x="6280925" y="2678677"/>
            <a:ext cx="6520190" cy="3796850"/>
            <a:chOff x="6651110" y="2156054"/>
            <a:chExt cx="6325257" cy="3645172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A8F6C34F-19EF-470B-A5D8-D98F354375F0}"/>
                </a:ext>
              </a:extLst>
            </p:cNvPr>
            <p:cNvGrpSpPr/>
            <p:nvPr/>
          </p:nvGrpSpPr>
          <p:grpSpPr>
            <a:xfrm>
              <a:off x="6651110" y="2156054"/>
              <a:ext cx="5424798" cy="3645172"/>
              <a:chOff x="4834165" y="2654360"/>
              <a:chExt cx="4515438" cy="348963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1777B7F-E06F-435F-B44B-73FA6A513ED4}"/>
                  </a:ext>
                </a:extLst>
              </p:cNvPr>
              <p:cNvSpPr/>
              <p:nvPr/>
            </p:nvSpPr>
            <p:spPr>
              <a:xfrm>
                <a:off x="6850769" y="3503155"/>
                <a:ext cx="1987446" cy="232554"/>
              </a:xfrm>
              <a:custGeom>
                <a:avLst/>
                <a:gdLst>
                  <a:gd name="connsiteX0" fmla="*/ 0 w 4377946"/>
                  <a:gd name="connsiteY0" fmla="*/ 0 h 3492519"/>
                  <a:gd name="connsiteX1" fmla="*/ 4384847 w 4377946"/>
                  <a:gd name="connsiteY1" fmla="*/ 0 h 3492519"/>
                  <a:gd name="connsiteX2" fmla="*/ 4384847 w 4377946"/>
                  <a:gd name="connsiteY2" fmla="*/ 3493440 h 3492519"/>
                  <a:gd name="connsiteX3" fmla="*/ 0 w 4377946"/>
                  <a:gd name="connsiteY3" fmla="*/ 3493440 h 349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7946" h="3492519">
                    <a:moveTo>
                      <a:pt x="0" y="0"/>
                    </a:moveTo>
                    <a:lnTo>
                      <a:pt x="4384847" y="0"/>
                    </a:lnTo>
                    <a:lnTo>
                      <a:pt x="4384847" y="3493440"/>
                    </a:lnTo>
                    <a:lnTo>
                      <a:pt x="0" y="349344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37589C5-38A3-4193-892E-6F9594E5135A}"/>
                  </a:ext>
                </a:extLst>
              </p:cNvPr>
              <p:cNvSpPr/>
              <p:nvPr/>
            </p:nvSpPr>
            <p:spPr>
              <a:xfrm>
                <a:off x="4914444" y="2654360"/>
                <a:ext cx="1897344" cy="1018944"/>
              </a:xfrm>
              <a:custGeom>
                <a:avLst/>
                <a:gdLst>
                  <a:gd name="connsiteX0" fmla="*/ 0 w 1897344"/>
                  <a:gd name="connsiteY0" fmla="*/ 0 h 1018944"/>
                  <a:gd name="connsiteX1" fmla="*/ 1903423 w 1897344"/>
                  <a:gd name="connsiteY1" fmla="*/ 0 h 1018944"/>
                  <a:gd name="connsiteX2" fmla="*/ 1903423 w 1897344"/>
                  <a:gd name="connsiteY2" fmla="*/ 1022050 h 1018944"/>
                  <a:gd name="connsiteX3" fmla="*/ 0 w 1897344"/>
                  <a:gd name="connsiteY3" fmla="*/ 1022050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7344" h="1018944">
                    <a:moveTo>
                      <a:pt x="0" y="0"/>
                    </a:moveTo>
                    <a:lnTo>
                      <a:pt x="1903423" y="0"/>
                    </a:lnTo>
                    <a:lnTo>
                      <a:pt x="1903423" y="1022050"/>
                    </a:lnTo>
                    <a:lnTo>
                      <a:pt x="0" y="10220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C6AE93-DB9B-4469-B7A4-723864BD0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443" y="2654360"/>
                <a:ext cx="1897344" cy="1018944"/>
              </a:xfrm>
              <a:custGeom>
                <a:avLst/>
                <a:gdLst>
                  <a:gd name="connsiteX0" fmla="*/ 0 w 1897344"/>
                  <a:gd name="connsiteY0" fmla="*/ 0 h 1018944"/>
                  <a:gd name="connsiteX1" fmla="*/ 1903430 w 1897344"/>
                  <a:gd name="connsiteY1" fmla="*/ 0 h 1018944"/>
                  <a:gd name="connsiteX2" fmla="*/ 1903430 w 1897344"/>
                  <a:gd name="connsiteY2" fmla="*/ 1022053 h 1018944"/>
                  <a:gd name="connsiteX3" fmla="*/ 0 w 1897344"/>
                  <a:gd name="connsiteY3" fmla="*/ 1022053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7344" h="1018944">
                    <a:moveTo>
                      <a:pt x="0" y="0"/>
                    </a:moveTo>
                    <a:lnTo>
                      <a:pt x="1903430" y="0"/>
                    </a:lnTo>
                    <a:lnTo>
                      <a:pt x="1903430" y="1022053"/>
                    </a:lnTo>
                    <a:lnTo>
                      <a:pt x="0" y="1022053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A83871A-FD24-43BE-9DBF-97CB1375CD1A}"/>
                  </a:ext>
                </a:extLst>
              </p:cNvPr>
              <p:cNvSpPr/>
              <p:nvPr/>
            </p:nvSpPr>
            <p:spPr>
              <a:xfrm>
                <a:off x="5650150" y="2809401"/>
                <a:ext cx="281088" cy="435686"/>
              </a:xfrm>
              <a:custGeom>
                <a:avLst/>
                <a:gdLst>
                  <a:gd name="connsiteX0" fmla="*/ 0 w 281088"/>
                  <a:gd name="connsiteY0" fmla="*/ 0 h 435686"/>
                  <a:gd name="connsiteX1" fmla="*/ 285965 w 281088"/>
                  <a:gd name="connsiteY1" fmla="*/ 0 h 435686"/>
                  <a:gd name="connsiteX2" fmla="*/ 285965 w 281088"/>
                  <a:gd name="connsiteY2" fmla="*/ 436663 h 435686"/>
                  <a:gd name="connsiteX3" fmla="*/ 0 w 281088"/>
                  <a:gd name="connsiteY3" fmla="*/ 436663 h 43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435686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436663"/>
                    </a:lnTo>
                    <a:lnTo>
                      <a:pt x="0" y="43666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6083D3B-FD9F-44B9-99B5-EDC0F70FB103}"/>
                  </a:ext>
                </a:extLst>
              </p:cNvPr>
              <p:cNvSpPr/>
              <p:nvPr/>
            </p:nvSpPr>
            <p:spPr>
              <a:xfrm>
                <a:off x="5650150" y="2809401"/>
                <a:ext cx="281088" cy="435686"/>
              </a:xfrm>
              <a:custGeom>
                <a:avLst/>
                <a:gdLst>
                  <a:gd name="connsiteX0" fmla="*/ 0 w 281088"/>
                  <a:gd name="connsiteY0" fmla="*/ 0 h 435686"/>
                  <a:gd name="connsiteX1" fmla="*/ 285965 w 281088"/>
                  <a:gd name="connsiteY1" fmla="*/ 0 h 435686"/>
                  <a:gd name="connsiteX2" fmla="*/ 285965 w 281088"/>
                  <a:gd name="connsiteY2" fmla="*/ 436663 h 435686"/>
                  <a:gd name="connsiteX3" fmla="*/ 0 w 281088"/>
                  <a:gd name="connsiteY3" fmla="*/ 436663 h 43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435686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436663"/>
                    </a:lnTo>
                    <a:lnTo>
                      <a:pt x="0" y="436663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E139C74-3516-4696-BF6C-E116830CC01A}"/>
                  </a:ext>
                </a:extLst>
              </p:cNvPr>
              <p:cNvSpPr/>
              <p:nvPr/>
            </p:nvSpPr>
            <p:spPr>
              <a:xfrm>
                <a:off x="4914444" y="2809401"/>
                <a:ext cx="281088" cy="372442"/>
              </a:xfrm>
              <a:custGeom>
                <a:avLst/>
                <a:gdLst>
                  <a:gd name="connsiteX0" fmla="*/ 0 w 281088"/>
                  <a:gd name="connsiteY0" fmla="*/ 0 h 372441"/>
                  <a:gd name="connsiteX1" fmla="*/ 285965 w 281088"/>
                  <a:gd name="connsiteY1" fmla="*/ 0 h 372441"/>
                  <a:gd name="connsiteX2" fmla="*/ 285965 w 281088"/>
                  <a:gd name="connsiteY2" fmla="*/ 373538 h 372441"/>
                  <a:gd name="connsiteX3" fmla="*/ 0 w 281088"/>
                  <a:gd name="connsiteY3" fmla="*/ 373538 h 37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372441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373538"/>
                    </a:lnTo>
                    <a:lnTo>
                      <a:pt x="0" y="37353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4D1D19D-E261-4280-A44D-6CE85A5B7BE8}"/>
                  </a:ext>
                </a:extLst>
              </p:cNvPr>
              <p:cNvSpPr/>
              <p:nvPr/>
            </p:nvSpPr>
            <p:spPr>
              <a:xfrm>
                <a:off x="4914444" y="2809401"/>
                <a:ext cx="281088" cy="372442"/>
              </a:xfrm>
              <a:custGeom>
                <a:avLst/>
                <a:gdLst>
                  <a:gd name="connsiteX0" fmla="*/ 0 w 281088"/>
                  <a:gd name="connsiteY0" fmla="*/ 0 h 372441"/>
                  <a:gd name="connsiteX1" fmla="*/ 285965 w 281088"/>
                  <a:gd name="connsiteY1" fmla="*/ 0 h 372441"/>
                  <a:gd name="connsiteX2" fmla="*/ 285965 w 281088"/>
                  <a:gd name="connsiteY2" fmla="*/ 373538 h 372441"/>
                  <a:gd name="connsiteX3" fmla="*/ 0 w 281088"/>
                  <a:gd name="connsiteY3" fmla="*/ 373538 h 37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372441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373538"/>
                    </a:lnTo>
                    <a:lnTo>
                      <a:pt x="0" y="373538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32AE04C-45F3-4415-B08A-FFA2F3C3B8F4}"/>
                  </a:ext>
                </a:extLst>
              </p:cNvPr>
              <p:cNvSpPr/>
              <p:nvPr/>
            </p:nvSpPr>
            <p:spPr>
              <a:xfrm>
                <a:off x="6385849" y="2926453"/>
                <a:ext cx="231898" cy="316224"/>
              </a:xfrm>
              <a:custGeom>
                <a:avLst/>
                <a:gdLst>
                  <a:gd name="connsiteX0" fmla="*/ 0 w 231897"/>
                  <a:gd name="connsiteY0" fmla="*/ 0 h 316224"/>
                  <a:gd name="connsiteX1" fmla="*/ 234961 w 231897"/>
                  <a:gd name="connsiteY1" fmla="*/ 0 h 316224"/>
                  <a:gd name="connsiteX2" fmla="*/ 234961 w 231897"/>
                  <a:gd name="connsiteY2" fmla="*/ 319681 h 316224"/>
                  <a:gd name="connsiteX3" fmla="*/ 0 w 231897"/>
                  <a:gd name="connsiteY3" fmla="*/ 319681 h 31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897" h="316224">
                    <a:moveTo>
                      <a:pt x="0" y="0"/>
                    </a:moveTo>
                    <a:lnTo>
                      <a:pt x="234961" y="0"/>
                    </a:lnTo>
                    <a:lnTo>
                      <a:pt x="234961" y="319681"/>
                    </a:lnTo>
                    <a:lnTo>
                      <a:pt x="0" y="31968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90D62F9-8CCA-479C-B0E6-703344D0B166}"/>
                  </a:ext>
                </a:extLst>
              </p:cNvPr>
              <p:cNvSpPr/>
              <p:nvPr/>
            </p:nvSpPr>
            <p:spPr>
              <a:xfrm>
                <a:off x="6385849" y="2926453"/>
                <a:ext cx="231898" cy="316224"/>
              </a:xfrm>
              <a:custGeom>
                <a:avLst/>
                <a:gdLst>
                  <a:gd name="connsiteX0" fmla="*/ 0 w 231897"/>
                  <a:gd name="connsiteY0" fmla="*/ 0 h 316224"/>
                  <a:gd name="connsiteX1" fmla="*/ 234961 w 231897"/>
                  <a:gd name="connsiteY1" fmla="*/ 0 h 316224"/>
                  <a:gd name="connsiteX2" fmla="*/ 234961 w 231897"/>
                  <a:gd name="connsiteY2" fmla="*/ 319681 h 316224"/>
                  <a:gd name="connsiteX3" fmla="*/ 0 w 231897"/>
                  <a:gd name="connsiteY3" fmla="*/ 319681 h 31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897" h="316224">
                    <a:moveTo>
                      <a:pt x="0" y="0"/>
                    </a:moveTo>
                    <a:lnTo>
                      <a:pt x="234961" y="0"/>
                    </a:lnTo>
                    <a:lnTo>
                      <a:pt x="234961" y="319681"/>
                    </a:lnTo>
                    <a:lnTo>
                      <a:pt x="0" y="319681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2AA79AF-357E-4607-9516-E0BB6DF5C329}"/>
                  </a:ext>
                </a:extLst>
              </p:cNvPr>
              <p:cNvSpPr/>
              <p:nvPr/>
            </p:nvSpPr>
            <p:spPr>
              <a:xfrm>
                <a:off x="7070544" y="2654395"/>
                <a:ext cx="1925453" cy="1018944"/>
              </a:xfrm>
              <a:custGeom>
                <a:avLst/>
                <a:gdLst>
                  <a:gd name="connsiteX0" fmla="*/ 0 w 1925453"/>
                  <a:gd name="connsiteY0" fmla="*/ 0 h 1018944"/>
                  <a:gd name="connsiteX1" fmla="*/ 1929346 w 1925453"/>
                  <a:gd name="connsiteY1" fmla="*/ 0 h 1018944"/>
                  <a:gd name="connsiteX2" fmla="*/ 1929346 w 1925453"/>
                  <a:gd name="connsiteY2" fmla="*/ 1021973 h 1018944"/>
                  <a:gd name="connsiteX3" fmla="*/ 0 w 1925453"/>
                  <a:gd name="connsiteY3" fmla="*/ 1021973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5453" h="1018944">
                    <a:moveTo>
                      <a:pt x="0" y="0"/>
                    </a:moveTo>
                    <a:lnTo>
                      <a:pt x="1929346" y="0"/>
                    </a:lnTo>
                    <a:lnTo>
                      <a:pt x="1929346" y="1021973"/>
                    </a:lnTo>
                    <a:lnTo>
                      <a:pt x="0" y="1021973"/>
                    </a:lnTo>
                    <a:close/>
                  </a:path>
                </a:pathLst>
              </a:custGeom>
              <a:solidFill>
                <a:srgbClr val="CFE2F3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29B5055-67E3-47C4-AF6C-82EFAD7F443A}"/>
                  </a:ext>
                </a:extLst>
              </p:cNvPr>
              <p:cNvSpPr/>
              <p:nvPr/>
            </p:nvSpPr>
            <p:spPr>
              <a:xfrm>
                <a:off x="7070544" y="2654395"/>
                <a:ext cx="1925453" cy="1018944"/>
              </a:xfrm>
              <a:custGeom>
                <a:avLst/>
                <a:gdLst>
                  <a:gd name="connsiteX0" fmla="*/ 0 w 1925453"/>
                  <a:gd name="connsiteY0" fmla="*/ 0 h 1018944"/>
                  <a:gd name="connsiteX1" fmla="*/ 1929346 w 1925453"/>
                  <a:gd name="connsiteY1" fmla="*/ 0 h 1018944"/>
                  <a:gd name="connsiteX2" fmla="*/ 1929346 w 1925453"/>
                  <a:gd name="connsiteY2" fmla="*/ 1021973 h 1018944"/>
                  <a:gd name="connsiteX3" fmla="*/ 0 w 1925453"/>
                  <a:gd name="connsiteY3" fmla="*/ 1021973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5453" h="1018944">
                    <a:moveTo>
                      <a:pt x="0" y="0"/>
                    </a:moveTo>
                    <a:lnTo>
                      <a:pt x="1929346" y="0"/>
                    </a:lnTo>
                    <a:lnTo>
                      <a:pt x="1929346" y="1021973"/>
                    </a:lnTo>
                    <a:lnTo>
                      <a:pt x="0" y="1021973"/>
                    </a:ln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4A974D2-DD94-413E-9271-769CCB5AE4EC}"/>
                  </a:ext>
                </a:extLst>
              </p:cNvPr>
              <p:cNvSpPr/>
              <p:nvPr/>
            </p:nvSpPr>
            <p:spPr>
              <a:xfrm>
                <a:off x="8093290" y="3127354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2 w 98380"/>
                  <a:gd name="connsiteY4" fmla="*/ 38031 h 70272"/>
                  <a:gd name="connsiteX5" fmla="*/ 99562 w 98380"/>
                  <a:gd name="connsiteY5" fmla="*/ 38031 h 70272"/>
                  <a:gd name="connsiteX6" fmla="*/ 49781 w 98380"/>
                  <a:gd name="connsiteY6" fmla="*/ 76062 h 70272"/>
                  <a:gd name="connsiteX7" fmla="*/ 49781 w 98380"/>
                  <a:gd name="connsiteY7" fmla="*/ 76062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2" y="17027"/>
                      <a:pt x="99562" y="38031"/>
                    </a:cubicBezTo>
                    <a:lnTo>
                      <a:pt x="99562" y="38031"/>
                    </a:lnTo>
                    <a:cubicBezTo>
                      <a:pt x="99562" y="59036"/>
                      <a:pt x="77271" y="76062"/>
                      <a:pt x="49781" y="76062"/>
                    </a:cubicBezTo>
                    <a:lnTo>
                      <a:pt x="49781" y="76062"/>
                    </a:lnTo>
                    <a:cubicBezTo>
                      <a:pt x="22290" y="76062"/>
                      <a:pt x="0" y="59036"/>
                      <a:pt x="0" y="380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CCA054A-3065-4724-9762-13C33FCEDFE2}"/>
                  </a:ext>
                </a:extLst>
              </p:cNvPr>
              <p:cNvSpPr/>
              <p:nvPr/>
            </p:nvSpPr>
            <p:spPr>
              <a:xfrm>
                <a:off x="8093290" y="3127354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2 w 98380"/>
                  <a:gd name="connsiteY4" fmla="*/ 38031 h 70272"/>
                  <a:gd name="connsiteX5" fmla="*/ 99562 w 98380"/>
                  <a:gd name="connsiteY5" fmla="*/ 38031 h 70272"/>
                  <a:gd name="connsiteX6" fmla="*/ 49781 w 98380"/>
                  <a:gd name="connsiteY6" fmla="*/ 76062 h 70272"/>
                  <a:gd name="connsiteX7" fmla="*/ 49781 w 98380"/>
                  <a:gd name="connsiteY7" fmla="*/ 76062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2" y="17027"/>
                      <a:pt x="99562" y="38031"/>
                    </a:cubicBezTo>
                    <a:lnTo>
                      <a:pt x="99562" y="38031"/>
                    </a:lnTo>
                    <a:cubicBezTo>
                      <a:pt x="99562" y="59036"/>
                      <a:pt x="77271" y="76062"/>
                      <a:pt x="49781" y="76062"/>
                    </a:cubicBezTo>
                    <a:lnTo>
                      <a:pt x="49781" y="76062"/>
                    </a:lnTo>
                    <a:cubicBezTo>
                      <a:pt x="22290" y="76062"/>
                      <a:pt x="0" y="59036"/>
                      <a:pt x="0" y="38031"/>
                    </a:cubicBez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AE6831-BBF4-4D4E-9CBA-97B8A89373D4}"/>
                  </a:ext>
                </a:extLst>
              </p:cNvPr>
              <p:cNvSpPr/>
              <p:nvPr/>
            </p:nvSpPr>
            <p:spPr>
              <a:xfrm>
                <a:off x="7400113" y="2809401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62 h 70272"/>
                  <a:gd name="connsiteX7" fmla="*/ 49781 w 98380"/>
                  <a:gd name="connsiteY7" fmla="*/ 76062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36"/>
                      <a:pt x="77271" y="76062"/>
                      <a:pt x="49781" y="76062"/>
                    </a:cubicBezTo>
                    <a:lnTo>
                      <a:pt x="49781" y="76062"/>
                    </a:lnTo>
                    <a:cubicBezTo>
                      <a:pt x="22290" y="76062"/>
                      <a:pt x="0" y="59036"/>
                      <a:pt x="0" y="38031"/>
                    </a:cubicBezTo>
                    <a:close/>
                  </a:path>
                </a:pathLst>
              </a:custGeom>
              <a:solidFill>
                <a:srgbClr val="FF9900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300D7CA-8654-4531-A88D-0F67D3BB78E6}"/>
                  </a:ext>
                </a:extLst>
              </p:cNvPr>
              <p:cNvSpPr/>
              <p:nvPr/>
            </p:nvSpPr>
            <p:spPr>
              <a:xfrm>
                <a:off x="7400113" y="2809401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62 h 70272"/>
                  <a:gd name="connsiteX7" fmla="*/ 49781 w 98380"/>
                  <a:gd name="connsiteY7" fmla="*/ 76062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36"/>
                      <a:pt x="77271" y="76062"/>
                      <a:pt x="49781" y="76062"/>
                    </a:cubicBezTo>
                    <a:lnTo>
                      <a:pt x="49781" y="76062"/>
                    </a:lnTo>
                    <a:cubicBezTo>
                      <a:pt x="22290" y="76062"/>
                      <a:pt x="0" y="59036"/>
                      <a:pt x="0" y="38031"/>
                    </a:cubicBez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4C3BE8C-4E4D-4DAA-AB94-CD766744EE01}"/>
                  </a:ext>
                </a:extLst>
              </p:cNvPr>
              <p:cNvSpPr/>
              <p:nvPr/>
            </p:nvSpPr>
            <p:spPr>
              <a:xfrm>
                <a:off x="7633219" y="2733346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28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28"/>
                      <a:pt x="0" y="38031"/>
                    </a:cubicBezTo>
                    <a:close/>
                  </a:path>
                </a:pathLst>
              </a:custGeom>
              <a:solidFill>
                <a:srgbClr val="FF9900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67A67C3-D6EE-4611-8DFF-AAA88967F751}"/>
                  </a:ext>
                </a:extLst>
              </p:cNvPr>
              <p:cNvSpPr/>
              <p:nvPr/>
            </p:nvSpPr>
            <p:spPr>
              <a:xfrm>
                <a:off x="7633219" y="2733346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28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28"/>
                      <a:pt x="0" y="38031"/>
                    </a:cubicBez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79B9F9F-C30E-41C7-93B4-3314663B5D41}"/>
                  </a:ext>
                </a:extLst>
              </p:cNvPr>
              <p:cNvSpPr/>
              <p:nvPr/>
            </p:nvSpPr>
            <p:spPr>
              <a:xfrm>
                <a:off x="6032943" y="4192143"/>
                <a:ext cx="1897344" cy="1018944"/>
              </a:xfrm>
              <a:custGeom>
                <a:avLst/>
                <a:gdLst>
                  <a:gd name="connsiteX0" fmla="*/ 0 w 1897344"/>
                  <a:gd name="connsiteY0" fmla="*/ 0 h 1018944"/>
                  <a:gd name="connsiteX1" fmla="*/ 1903423 w 1897344"/>
                  <a:gd name="connsiteY1" fmla="*/ 0 h 1018944"/>
                  <a:gd name="connsiteX2" fmla="*/ 1903423 w 1897344"/>
                  <a:gd name="connsiteY2" fmla="*/ 1022050 h 1018944"/>
                  <a:gd name="connsiteX3" fmla="*/ 0 w 1897344"/>
                  <a:gd name="connsiteY3" fmla="*/ 1022050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7344" h="1018944">
                    <a:moveTo>
                      <a:pt x="0" y="0"/>
                    </a:moveTo>
                    <a:lnTo>
                      <a:pt x="1903423" y="0"/>
                    </a:lnTo>
                    <a:lnTo>
                      <a:pt x="1903423" y="1022050"/>
                    </a:lnTo>
                    <a:lnTo>
                      <a:pt x="0" y="10220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E344438-5FDE-4D74-A4D3-E196646F2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2942" y="4169105"/>
                <a:ext cx="1897344" cy="1018944"/>
              </a:xfrm>
              <a:custGeom>
                <a:avLst/>
                <a:gdLst>
                  <a:gd name="connsiteX0" fmla="*/ 0 w 1897344"/>
                  <a:gd name="connsiteY0" fmla="*/ 0 h 1018944"/>
                  <a:gd name="connsiteX1" fmla="*/ 1903430 w 1897344"/>
                  <a:gd name="connsiteY1" fmla="*/ 0 h 1018944"/>
                  <a:gd name="connsiteX2" fmla="*/ 1903430 w 1897344"/>
                  <a:gd name="connsiteY2" fmla="*/ 1022053 h 1018944"/>
                  <a:gd name="connsiteX3" fmla="*/ 0 w 1897344"/>
                  <a:gd name="connsiteY3" fmla="*/ 1022053 h 101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7344" h="1018944">
                    <a:moveTo>
                      <a:pt x="0" y="0"/>
                    </a:moveTo>
                    <a:lnTo>
                      <a:pt x="1903430" y="0"/>
                    </a:lnTo>
                    <a:lnTo>
                      <a:pt x="1903430" y="1022053"/>
                    </a:lnTo>
                    <a:lnTo>
                      <a:pt x="0" y="1022053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A65EE3C-B981-4F33-9DA8-C57CEC900437}"/>
                  </a:ext>
                </a:extLst>
              </p:cNvPr>
              <p:cNvSpPr/>
              <p:nvPr/>
            </p:nvSpPr>
            <p:spPr>
              <a:xfrm>
                <a:off x="6784572" y="4328232"/>
                <a:ext cx="281088" cy="435686"/>
              </a:xfrm>
              <a:custGeom>
                <a:avLst/>
                <a:gdLst>
                  <a:gd name="connsiteX0" fmla="*/ 0 w 281088"/>
                  <a:gd name="connsiteY0" fmla="*/ 0 h 435686"/>
                  <a:gd name="connsiteX1" fmla="*/ 285972 w 281088"/>
                  <a:gd name="connsiteY1" fmla="*/ 0 h 435686"/>
                  <a:gd name="connsiteX2" fmla="*/ 285972 w 281088"/>
                  <a:gd name="connsiteY2" fmla="*/ 436670 h 435686"/>
                  <a:gd name="connsiteX3" fmla="*/ 0 w 281088"/>
                  <a:gd name="connsiteY3" fmla="*/ 436670 h 43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435686">
                    <a:moveTo>
                      <a:pt x="0" y="0"/>
                    </a:moveTo>
                    <a:lnTo>
                      <a:pt x="285972" y="0"/>
                    </a:lnTo>
                    <a:lnTo>
                      <a:pt x="285972" y="436670"/>
                    </a:lnTo>
                    <a:lnTo>
                      <a:pt x="0" y="43667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86894E0-A722-4A7E-8A44-B79DBE0776CE}"/>
                  </a:ext>
                </a:extLst>
              </p:cNvPr>
              <p:cNvSpPr/>
              <p:nvPr/>
            </p:nvSpPr>
            <p:spPr>
              <a:xfrm>
                <a:off x="6784572" y="4328232"/>
                <a:ext cx="281088" cy="435686"/>
              </a:xfrm>
              <a:custGeom>
                <a:avLst/>
                <a:gdLst>
                  <a:gd name="connsiteX0" fmla="*/ 0 w 281088"/>
                  <a:gd name="connsiteY0" fmla="*/ 0 h 435686"/>
                  <a:gd name="connsiteX1" fmla="*/ 285972 w 281088"/>
                  <a:gd name="connsiteY1" fmla="*/ 0 h 435686"/>
                  <a:gd name="connsiteX2" fmla="*/ 285972 w 281088"/>
                  <a:gd name="connsiteY2" fmla="*/ 436670 h 435686"/>
                  <a:gd name="connsiteX3" fmla="*/ 0 w 281088"/>
                  <a:gd name="connsiteY3" fmla="*/ 436670 h 43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435686">
                    <a:moveTo>
                      <a:pt x="0" y="0"/>
                    </a:moveTo>
                    <a:lnTo>
                      <a:pt x="285972" y="0"/>
                    </a:lnTo>
                    <a:lnTo>
                      <a:pt x="285972" y="436670"/>
                    </a:lnTo>
                    <a:lnTo>
                      <a:pt x="0" y="436670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DC209AB-7A63-4460-B22A-9B63E1ABCFA9}"/>
                  </a:ext>
                </a:extLst>
              </p:cNvPr>
              <p:cNvSpPr/>
              <p:nvPr/>
            </p:nvSpPr>
            <p:spPr>
              <a:xfrm>
                <a:off x="6032943" y="4359798"/>
                <a:ext cx="281088" cy="372442"/>
              </a:xfrm>
              <a:custGeom>
                <a:avLst/>
                <a:gdLst>
                  <a:gd name="connsiteX0" fmla="*/ 0 w 281088"/>
                  <a:gd name="connsiteY0" fmla="*/ 0 h 372441"/>
                  <a:gd name="connsiteX1" fmla="*/ 285965 w 281088"/>
                  <a:gd name="connsiteY1" fmla="*/ 0 h 372441"/>
                  <a:gd name="connsiteX2" fmla="*/ 285965 w 281088"/>
                  <a:gd name="connsiteY2" fmla="*/ 373538 h 372441"/>
                  <a:gd name="connsiteX3" fmla="*/ 0 w 281088"/>
                  <a:gd name="connsiteY3" fmla="*/ 373538 h 37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372441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373538"/>
                    </a:lnTo>
                    <a:lnTo>
                      <a:pt x="0" y="37353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984AC5A-1779-4E7E-8698-639191970AD9}"/>
                  </a:ext>
                </a:extLst>
              </p:cNvPr>
              <p:cNvSpPr/>
              <p:nvPr/>
            </p:nvSpPr>
            <p:spPr>
              <a:xfrm>
                <a:off x="6032943" y="4359798"/>
                <a:ext cx="281088" cy="372442"/>
              </a:xfrm>
              <a:custGeom>
                <a:avLst/>
                <a:gdLst>
                  <a:gd name="connsiteX0" fmla="*/ 0 w 281088"/>
                  <a:gd name="connsiteY0" fmla="*/ 0 h 372441"/>
                  <a:gd name="connsiteX1" fmla="*/ 285965 w 281088"/>
                  <a:gd name="connsiteY1" fmla="*/ 0 h 372441"/>
                  <a:gd name="connsiteX2" fmla="*/ 285965 w 281088"/>
                  <a:gd name="connsiteY2" fmla="*/ 373538 h 372441"/>
                  <a:gd name="connsiteX3" fmla="*/ 0 w 281088"/>
                  <a:gd name="connsiteY3" fmla="*/ 373538 h 37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088" h="372441">
                    <a:moveTo>
                      <a:pt x="0" y="0"/>
                    </a:moveTo>
                    <a:lnTo>
                      <a:pt x="285965" y="0"/>
                    </a:lnTo>
                    <a:lnTo>
                      <a:pt x="285965" y="373538"/>
                    </a:lnTo>
                    <a:lnTo>
                      <a:pt x="0" y="373538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FF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7117BDB-DFD3-4E5F-B19C-DB95D1E08E37}"/>
                  </a:ext>
                </a:extLst>
              </p:cNvPr>
              <p:cNvSpPr/>
              <p:nvPr/>
            </p:nvSpPr>
            <p:spPr>
              <a:xfrm>
                <a:off x="7499674" y="4483231"/>
                <a:ext cx="231898" cy="316224"/>
              </a:xfrm>
              <a:custGeom>
                <a:avLst/>
                <a:gdLst>
                  <a:gd name="connsiteX0" fmla="*/ 0 w 231897"/>
                  <a:gd name="connsiteY0" fmla="*/ 0 h 316224"/>
                  <a:gd name="connsiteX1" fmla="*/ 234954 w 231897"/>
                  <a:gd name="connsiteY1" fmla="*/ 0 h 316224"/>
                  <a:gd name="connsiteX2" fmla="*/ 234954 w 231897"/>
                  <a:gd name="connsiteY2" fmla="*/ 319681 h 316224"/>
                  <a:gd name="connsiteX3" fmla="*/ 0 w 231897"/>
                  <a:gd name="connsiteY3" fmla="*/ 319681 h 31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897" h="316224">
                    <a:moveTo>
                      <a:pt x="0" y="0"/>
                    </a:moveTo>
                    <a:lnTo>
                      <a:pt x="234954" y="0"/>
                    </a:lnTo>
                    <a:lnTo>
                      <a:pt x="234954" y="319681"/>
                    </a:lnTo>
                    <a:lnTo>
                      <a:pt x="0" y="31968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325F3B-696D-477B-ADC8-32997C0056AE}"/>
                  </a:ext>
                </a:extLst>
              </p:cNvPr>
              <p:cNvSpPr/>
              <p:nvPr/>
            </p:nvSpPr>
            <p:spPr>
              <a:xfrm>
                <a:off x="7499674" y="4483231"/>
                <a:ext cx="231898" cy="316224"/>
              </a:xfrm>
              <a:custGeom>
                <a:avLst/>
                <a:gdLst>
                  <a:gd name="connsiteX0" fmla="*/ 0 w 231897"/>
                  <a:gd name="connsiteY0" fmla="*/ 0 h 316224"/>
                  <a:gd name="connsiteX1" fmla="*/ 234954 w 231897"/>
                  <a:gd name="connsiteY1" fmla="*/ 0 h 316224"/>
                  <a:gd name="connsiteX2" fmla="*/ 234954 w 231897"/>
                  <a:gd name="connsiteY2" fmla="*/ 319681 h 316224"/>
                  <a:gd name="connsiteX3" fmla="*/ 0 w 231897"/>
                  <a:gd name="connsiteY3" fmla="*/ 319681 h 31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897" h="316224">
                    <a:moveTo>
                      <a:pt x="0" y="0"/>
                    </a:moveTo>
                    <a:lnTo>
                      <a:pt x="234954" y="0"/>
                    </a:lnTo>
                    <a:lnTo>
                      <a:pt x="234954" y="319681"/>
                    </a:lnTo>
                    <a:lnTo>
                      <a:pt x="0" y="319681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FF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68C20F7-BF41-4382-A1A3-40DB2DBAB8F2}"/>
                  </a:ext>
                </a:extLst>
              </p:cNvPr>
              <p:cNvSpPr/>
              <p:nvPr/>
            </p:nvSpPr>
            <p:spPr>
              <a:xfrm>
                <a:off x="6385849" y="4290236"/>
                <a:ext cx="182707" cy="154598"/>
              </a:xfrm>
              <a:custGeom>
                <a:avLst/>
                <a:gdLst>
                  <a:gd name="connsiteX0" fmla="*/ 0 w 182707"/>
                  <a:gd name="connsiteY0" fmla="*/ 77510 h 154598"/>
                  <a:gd name="connsiteX1" fmla="*/ 0 w 182707"/>
                  <a:gd name="connsiteY1" fmla="*/ 77510 h 154598"/>
                  <a:gd name="connsiteX2" fmla="*/ 92162 w 182707"/>
                  <a:gd name="connsiteY2" fmla="*/ 0 h 154598"/>
                  <a:gd name="connsiteX3" fmla="*/ 92162 w 182707"/>
                  <a:gd name="connsiteY3" fmla="*/ 0 h 154598"/>
                  <a:gd name="connsiteX4" fmla="*/ 184330 w 182707"/>
                  <a:gd name="connsiteY4" fmla="*/ 77510 h 154598"/>
                  <a:gd name="connsiteX5" fmla="*/ 184330 w 182707"/>
                  <a:gd name="connsiteY5" fmla="*/ 77510 h 154598"/>
                  <a:gd name="connsiteX6" fmla="*/ 92162 w 182707"/>
                  <a:gd name="connsiteY6" fmla="*/ 155013 h 154598"/>
                  <a:gd name="connsiteX7" fmla="*/ 92162 w 182707"/>
                  <a:gd name="connsiteY7" fmla="*/ 155013 h 154598"/>
                  <a:gd name="connsiteX8" fmla="*/ 0 w 182707"/>
                  <a:gd name="connsiteY8" fmla="*/ 77510 h 15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07" h="154598">
                    <a:moveTo>
                      <a:pt x="0" y="77510"/>
                    </a:moveTo>
                    <a:lnTo>
                      <a:pt x="0" y="77510"/>
                    </a:lnTo>
                    <a:cubicBezTo>
                      <a:pt x="0" y="34700"/>
                      <a:pt x="41264" y="0"/>
                      <a:pt x="92162" y="0"/>
                    </a:cubicBezTo>
                    <a:lnTo>
                      <a:pt x="92162" y="0"/>
                    </a:lnTo>
                    <a:cubicBezTo>
                      <a:pt x="143067" y="0"/>
                      <a:pt x="184330" y="34700"/>
                      <a:pt x="184330" y="77510"/>
                    </a:cubicBezTo>
                    <a:lnTo>
                      <a:pt x="184330" y="77510"/>
                    </a:lnTo>
                    <a:cubicBezTo>
                      <a:pt x="184330" y="120313"/>
                      <a:pt x="143067" y="155013"/>
                      <a:pt x="92162" y="155013"/>
                    </a:cubicBezTo>
                    <a:lnTo>
                      <a:pt x="92162" y="155013"/>
                    </a:lnTo>
                    <a:cubicBezTo>
                      <a:pt x="41264" y="155013"/>
                      <a:pt x="0" y="120313"/>
                      <a:pt x="0" y="7751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657FD11-1662-4567-8DF4-FC29C6C69FF3}"/>
                  </a:ext>
                </a:extLst>
              </p:cNvPr>
              <p:cNvSpPr/>
              <p:nvPr/>
            </p:nvSpPr>
            <p:spPr>
              <a:xfrm>
                <a:off x="6385849" y="4290236"/>
                <a:ext cx="182707" cy="154598"/>
              </a:xfrm>
              <a:custGeom>
                <a:avLst/>
                <a:gdLst>
                  <a:gd name="connsiteX0" fmla="*/ 0 w 182707"/>
                  <a:gd name="connsiteY0" fmla="*/ 77510 h 154598"/>
                  <a:gd name="connsiteX1" fmla="*/ 0 w 182707"/>
                  <a:gd name="connsiteY1" fmla="*/ 77510 h 154598"/>
                  <a:gd name="connsiteX2" fmla="*/ 92162 w 182707"/>
                  <a:gd name="connsiteY2" fmla="*/ 0 h 154598"/>
                  <a:gd name="connsiteX3" fmla="*/ 92162 w 182707"/>
                  <a:gd name="connsiteY3" fmla="*/ 0 h 154598"/>
                  <a:gd name="connsiteX4" fmla="*/ 184330 w 182707"/>
                  <a:gd name="connsiteY4" fmla="*/ 77510 h 154598"/>
                  <a:gd name="connsiteX5" fmla="*/ 184330 w 182707"/>
                  <a:gd name="connsiteY5" fmla="*/ 77510 h 154598"/>
                  <a:gd name="connsiteX6" fmla="*/ 92162 w 182707"/>
                  <a:gd name="connsiteY6" fmla="*/ 155013 h 154598"/>
                  <a:gd name="connsiteX7" fmla="*/ 92162 w 182707"/>
                  <a:gd name="connsiteY7" fmla="*/ 155013 h 154598"/>
                  <a:gd name="connsiteX8" fmla="*/ 0 w 182707"/>
                  <a:gd name="connsiteY8" fmla="*/ 77510 h 15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07" h="154598">
                    <a:moveTo>
                      <a:pt x="0" y="77510"/>
                    </a:moveTo>
                    <a:lnTo>
                      <a:pt x="0" y="77510"/>
                    </a:lnTo>
                    <a:cubicBezTo>
                      <a:pt x="0" y="34700"/>
                      <a:pt x="41264" y="0"/>
                      <a:pt x="92162" y="0"/>
                    </a:cubicBezTo>
                    <a:lnTo>
                      <a:pt x="92162" y="0"/>
                    </a:lnTo>
                    <a:cubicBezTo>
                      <a:pt x="143067" y="0"/>
                      <a:pt x="184330" y="34700"/>
                      <a:pt x="184330" y="77510"/>
                    </a:cubicBezTo>
                    <a:lnTo>
                      <a:pt x="184330" y="77510"/>
                    </a:lnTo>
                    <a:cubicBezTo>
                      <a:pt x="184330" y="120313"/>
                      <a:pt x="143067" y="155013"/>
                      <a:pt x="92162" y="155013"/>
                    </a:cubicBezTo>
                    <a:lnTo>
                      <a:pt x="92162" y="155013"/>
                    </a:lnTo>
                    <a:cubicBezTo>
                      <a:pt x="41264" y="155013"/>
                      <a:pt x="0" y="120313"/>
                      <a:pt x="0" y="77510"/>
                    </a:cubicBezTo>
                    <a:close/>
                  </a:path>
                </a:pathLst>
              </a:custGeom>
              <a:noFill/>
              <a:ln w="21069" cap="flat">
                <a:solidFill>
                  <a:srgbClr val="00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485171F-F459-4DB8-88F1-CAD2D9613B23}"/>
                  </a:ext>
                </a:extLst>
              </p:cNvPr>
              <p:cNvSpPr/>
              <p:nvPr/>
            </p:nvSpPr>
            <p:spPr>
              <a:xfrm>
                <a:off x="6664315" y="4192143"/>
                <a:ext cx="182707" cy="154598"/>
              </a:xfrm>
              <a:custGeom>
                <a:avLst/>
                <a:gdLst>
                  <a:gd name="connsiteX0" fmla="*/ 0 w 182707"/>
                  <a:gd name="connsiteY0" fmla="*/ 77503 h 154598"/>
                  <a:gd name="connsiteX1" fmla="*/ 0 w 182707"/>
                  <a:gd name="connsiteY1" fmla="*/ 77503 h 154598"/>
                  <a:gd name="connsiteX2" fmla="*/ 92162 w 182707"/>
                  <a:gd name="connsiteY2" fmla="*/ 0 h 154598"/>
                  <a:gd name="connsiteX3" fmla="*/ 92162 w 182707"/>
                  <a:gd name="connsiteY3" fmla="*/ 0 h 154598"/>
                  <a:gd name="connsiteX4" fmla="*/ 184323 w 182707"/>
                  <a:gd name="connsiteY4" fmla="*/ 77503 h 154598"/>
                  <a:gd name="connsiteX5" fmla="*/ 184323 w 182707"/>
                  <a:gd name="connsiteY5" fmla="*/ 77503 h 154598"/>
                  <a:gd name="connsiteX6" fmla="*/ 92162 w 182707"/>
                  <a:gd name="connsiteY6" fmla="*/ 155013 h 154598"/>
                  <a:gd name="connsiteX7" fmla="*/ 92162 w 182707"/>
                  <a:gd name="connsiteY7" fmla="*/ 155013 h 154598"/>
                  <a:gd name="connsiteX8" fmla="*/ 0 w 182707"/>
                  <a:gd name="connsiteY8" fmla="*/ 77503 h 15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07" h="154598">
                    <a:moveTo>
                      <a:pt x="0" y="77503"/>
                    </a:moveTo>
                    <a:lnTo>
                      <a:pt x="0" y="77503"/>
                    </a:lnTo>
                    <a:cubicBezTo>
                      <a:pt x="0" y="34700"/>
                      <a:pt x="41264" y="0"/>
                      <a:pt x="92162" y="0"/>
                    </a:cubicBezTo>
                    <a:lnTo>
                      <a:pt x="92162" y="0"/>
                    </a:lnTo>
                    <a:cubicBezTo>
                      <a:pt x="143060" y="0"/>
                      <a:pt x="184323" y="34700"/>
                      <a:pt x="184323" y="77503"/>
                    </a:cubicBezTo>
                    <a:lnTo>
                      <a:pt x="184323" y="77503"/>
                    </a:lnTo>
                    <a:cubicBezTo>
                      <a:pt x="184323" y="120313"/>
                      <a:pt x="143060" y="155013"/>
                      <a:pt x="92162" y="155013"/>
                    </a:cubicBezTo>
                    <a:lnTo>
                      <a:pt x="92162" y="155013"/>
                    </a:lnTo>
                    <a:cubicBezTo>
                      <a:pt x="41264" y="155013"/>
                      <a:pt x="0" y="120313"/>
                      <a:pt x="0" y="7750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E164990-007C-4E57-B781-E301E67F92EB}"/>
                  </a:ext>
                </a:extLst>
              </p:cNvPr>
              <p:cNvSpPr/>
              <p:nvPr/>
            </p:nvSpPr>
            <p:spPr>
              <a:xfrm>
                <a:off x="6664315" y="4192143"/>
                <a:ext cx="182707" cy="154598"/>
              </a:xfrm>
              <a:custGeom>
                <a:avLst/>
                <a:gdLst>
                  <a:gd name="connsiteX0" fmla="*/ 0 w 182707"/>
                  <a:gd name="connsiteY0" fmla="*/ 77503 h 154598"/>
                  <a:gd name="connsiteX1" fmla="*/ 0 w 182707"/>
                  <a:gd name="connsiteY1" fmla="*/ 77503 h 154598"/>
                  <a:gd name="connsiteX2" fmla="*/ 92162 w 182707"/>
                  <a:gd name="connsiteY2" fmla="*/ 0 h 154598"/>
                  <a:gd name="connsiteX3" fmla="*/ 92162 w 182707"/>
                  <a:gd name="connsiteY3" fmla="*/ 0 h 154598"/>
                  <a:gd name="connsiteX4" fmla="*/ 184323 w 182707"/>
                  <a:gd name="connsiteY4" fmla="*/ 77503 h 154598"/>
                  <a:gd name="connsiteX5" fmla="*/ 184323 w 182707"/>
                  <a:gd name="connsiteY5" fmla="*/ 77503 h 154598"/>
                  <a:gd name="connsiteX6" fmla="*/ 92162 w 182707"/>
                  <a:gd name="connsiteY6" fmla="*/ 155013 h 154598"/>
                  <a:gd name="connsiteX7" fmla="*/ 92162 w 182707"/>
                  <a:gd name="connsiteY7" fmla="*/ 155013 h 154598"/>
                  <a:gd name="connsiteX8" fmla="*/ 0 w 182707"/>
                  <a:gd name="connsiteY8" fmla="*/ 77503 h 15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07" h="154598">
                    <a:moveTo>
                      <a:pt x="0" y="77503"/>
                    </a:moveTo>
                    <a:lnTo>
                      <a:pt x="0" y="77503"/>
                    </a:lnTo>
                    <a:cubicBezTo>
                      <a:pt x="0" y="34700"/>
                      <a:pt x="41264" y="0"/>
                      <a:pt x="92162" y="0"/>
                    </a:cubicBezTo>
                    <a:lnTo>
                      <a:pt x="92162" y="0"/>
                    </a:lnTo>
                    <a:cubicBezTo>
                      <a:pt x="143060" y="0"/>
                      <a:pt x="184323" y="34700"/>
                      <a:pt x="184323" y="77503"/>
                    </a:cubicBezTo>
                    <a:lnTo>
                      <a:pt x="184323" y="77503"/>
                    </a:lnTo>
                    <a:cubicBezTo>
                      <a:pt x="184323" y="120313"/>
                      <a:pt x="143060" y="155013"/>
                      <a:pt x="92162" y="155013"/>
                    </a:cubicBezTo>
                    <a:lnTo>
                      <a:pt x="92162" y="155013"/>
                    </a:lnTo>
                    <a:cubicBezTo>
                      <a:pt x="41264" y="155013"/>
                      <a:pt x="0" y="120313"/>
                      <a:pt x="0" y="77503"/>
                    </a:cubicBezTo>
                    <a:close/>
                  </a:path>
                </a:pathLst>
              </a:custGeom>
              <a:noFill/>
              <a:ln w="21069" cap="flat">
                <a:solidFill>
                  <a:srgbClr val="00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4EAD7EE-AFAB-4776-BD7D-7F4499C25528}"/>
                  </a:ext>
                </a:extLst>
              </p:cNvPr>
              <p:cNvSpPr/>
              <p:nvPr/>
            </p:nvSpPr>
            <p:spPr>
              <a:xfrm>
                <a:off x="4834165" y="3666888"/>
                <a:ext cx="2058970" cy="70272"/>
              </a:xfrm>
              <a:custGeom>
                <a:avLst/>
                <a:gdLst>
                  <a:gd name="connsiteX0" fmla="*/ 0 w 2058969"/>
                  <a:gd name="connsiteY0" fmla="*/ 0 h 70272"/>
                  <a:gd name="connsiteX1" fmla="*/ 2063987 w 2058969"/>
                  <a:gd name="connsiteY1" fmla="*/ 0 h 70272"/>
                  <a:gd name="connsiteX2" fmla="*/ 2063987 w 2058969"/>
                  <a:gd name="connsiteY2" fmla="*/ 76055 h 70272"/>
                  <a:gd name="connsiteX3" fmla="*/ 0 w 2058969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8969" h="70272">
                    <a:moveTo>
                      <a:pt x="0" y="0"/>
                    </a:moveTo>
                    <a:lnTo>
                      <a:pt x="2063987" y="0"/>
                    </a:lnTo>
                    <a:lnTo>
                      <a:pt x="2063987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23E71F3-2B6D-4D3C-BA3F-4812E6636AF4}"/>
                  </a:ext>
                </a:extLst>
              </p:cNvPr>
              <p:cNvSpPr/>
              <p:nvPr/>
            </p:nvSpPr>
            <p:spPr>
              <a:xfrm>
                <a:off x="5524799" y="3891456"/>
                <a:ext cx="119462" cy="70272"/>
              </a:xfrm>
              <a:custGeom>
                <a:avLst/>
                <a:gdLst>
                  <a:gd name="connsiteX0" fmla="*/ 0 w 119462"/>
                  <a:gd name="connsiteY0" fmla="*/ 0 h 70272"/>
                  <a:gd name="connsiteX1" fmla="*/ 125351 w 119462"/>
                  <a:gd name="connsiteY1" fmla="*/ 0 h 70272"/>
                  <a:gd name="connsiteX2" fmla="*/ 125351 w 119462"/>
                  <a:gd name="connsiteY2" fmla="*/ 76062 h 70272"/>
                  <a:gd name="connsiteX3" fmla="*/ 0 w 119462"/>
                  <a:gd name="connsiteY3" fmla="*/ 76062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462" h="70272">
                    <a:moveTo>
                      <a:pt x="0" y="0"/>
                    </a:moveTo>
                    <a:lnTo>
                      <a:pt x="125351" y="0"/>
                    </a:lnTo>
                    <a:lnTo>
                      <a:pt x="125351" y="76062"/>
                    </a:lnTo>
                    <a:lnTo>
                      <a:pt x="0" y="7606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A4DC3FF-F937-49D0-B210-ED60FCC8A4B9}"/>
                  </a:ext>
                </a:extLst>
              </p:cNvPr>
              <p:cNvSpPr/>
              <p:nvPr/>
            </p:nvSpPr>
            <p:spPr>
              <a:xfrm>
                <a:off x="5524799" y="3891456"/>
                <a:ext cx="119462" cy="70272"/>
              </a:xfrm>
              <a:custGeom>
                <a:avLst/>
                <a:gdLst>
                  <a:gd name="connsiteX0" fmla="*/ 0 w 119462"/>
                  <a:gd name="connsiteY0" fmla="*/ 0 h 70272"/>
                  <a:gd name="connsiteX1" fmla="*/ 125351 w 119462"/>
                  <a:gd name="connsiteY1" fmla="*/ 0 h 70272"/>
                  <a:gd name="connsiteX2" fmla="*/ 125351 w 119462"/>
                  <a:gd name="connsiteY2" fmla="*/ 76062 h 70272"/>
                  <a:gd name="connsiteX3" fmla="*/ 0 w 119462"/>
                  <a:gd name="connsiteY3" fmla="*/ 76062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462" h="70272">
                    <a:moveTo>
                      <a:pt x="0" y="0"/>
                    </a:moveTo>
                    <a:lnTo>
                      <a:pt x="125351" y="0"/>
                    </a:lnTo>
                    <a:lnTo>
                      <a:pt x="125351" y="76062"/>
                    </a:lnTo>
                    <a:lnTo>
                      <a:pt x="0" y="76062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183CB5-0D9B-4E7D-864A-1BE140EB7791}"/>
                  </a:ext>
                </a:extLst>
              </p:cNvPr>
              <p:cNvSpPr/>
              <p:nvPr/>
            </p:nvSpPr>
            <p:spPr>
              <a:xfrm>
                <a:off x="7083952" y="3694276"/>
                <a:ext cx="2265651" cy="125120"/>
              </a:xfrm>
              <a:custGeom>
                <a:avLst/>
                <a:gdLst>
                  <a:gd name="connsiteX0" fmla="*/ 0 w 2361139"/>
                  <a:gd name="connsiteY0" fmla="*/ 0 h 70272"/>
                  <a:gd name="connsiteX1" fmla="*/ 2367591 w 2361139"/>
                  <a:gd name="connsiteY1" fmla="*/ 0 h 70272"/>
                  <a:gd name="connsiteX2" fmla="*/ 2367591 w 2361139"/>
                  <a:gd name="connsiteY2" fmla="*/ 76055 h 70272"/>
                  <a:gd name="connsiteX3" fmla="*/ 0 w 2361139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1139" h="70272">
                    <a:moveTo>
                      <a:pt x="0" y="0"/>
                    </a:moveTo>
                    <a:lnTo>
                      <a:pt x="2367591" y="0"/>
                    </a:lnTo>
                    <a:lnTo>
                      <a:pt x="2367591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Aligned Audio Space Output</a:t>
                </a: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5057358-C588-46C3-B764-127FB584C457}"/>
                  </a:ext>
                </a:extLst>
              </p:cNvPr>
              <p:cNvSpPr/>
              <p:nvPr/>
            </p:nvSpPr>
            <p:spPr>
              <a:xfrm>
                <a:off x="7366945" y="3857104"/>
                <a:ext cx="98381" cy="70272"/>
              </a:xfrm>
              <a:custGeom>
                <a:avLst/>
                <a:gdLst>
                  <a:gd name="connsiteX0" fmla="*/ 0 w 98380"/>
                  <a:gd name="connsiteY0" fmla="*/ 38024 h 70272"/>
                  <a:gd name="connsiteX1" fmla="*/ 0 w 98380"/>
                  <a:gd name="connsiteY1" fmla="*/ 38024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24 h 70272"/>
                  <a:gd name="connsiteX5" fmla="*/ 99561 w 98380"/>
                  <a:gd name="connsiteY5" fmla="*/ 38024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24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24"/>
                    </a:moveTo>
                    <a:lnTo>
                      <a:pt x="0" y="38024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24"/>
                    </a:cubicBezTo>
                    <a:lnTo>
                      <a:pt x="99561" y="38024"/>
                    </a:lnTo>
                    <a:cubicBezTo>
                      <a:pt x="99561" y="59028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28"/>
                      <a:pt x="0" y="38024"/>
                    </a:cubicBezTo>
                    <a:close/>
                  </a:path>
                </a:pathLst>
              </a:custGeom>
              <a:solidFill>
                <a:srgbClr val="FF0000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FFE1D40-836F-4000-91C8-83F851520EC7}"/>
                  </a:ext>
                </a:extLst>
              </p:cNvPr>
              <p:cNvSpPr/>
              <p:nvPr/>
            </p:nvSpPr>
            <p:spPr>
              <a:xfrm>
                <a:off x="7366945" y="3856550"/>
                <a:ext cx="98381" cy="70272"/>
              </a:xfrm>
              <a:custGeom>
                <a:avLst/>
                <a:gdLst>
                  <a:gd name="connsiteX0" fmla="*/ 0 w 98380"/>
                  <a:gd name="connsiteY0" fmla="*/ 38024 h 70272"/>
                  <a:gd name="connsiteX1" fmla="*/ 0 w 98380"/>
                  <a:gd name="connsiteY1" fmla="*/ 38024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24 h 70272"/>
                  <a:gd name="connsiteX5" fmla="*/ 99561 w 98380"/>
                  <a:gd name="connsiteY5" fmla="*/ 38024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24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24"/>
                    </a:moveTo>
                    <a:lnTo>
                      <a:pt x="0" y="38024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24"/>
                    </a:cubicBezTo>
                    <a:lnTo>
                      <a:pt x="99561" y="38024"/>
                    </a:lnTo>
                    <a:cubicBezTo>
                      <a:pt x="99561" y="59028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28"/>
                      <a:pt x="0" y="38024"/>
                    </a:cubicBez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25E0971-CCA3-480D-9464-4E7DEDF79D24}"/>
                  </a:ext>
                </a:extLst>
              </p:cNvPr>
              <p:cNvSpPr/>
              <p:nvPr/>
            </p:nvSpPr>
            <p:spPr>
              <a:xfrm>
                <a:off x="7370952" y="3971204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36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36"/>
                      <a:pt x="0" y="38031"/>
                    </a:cubicBezTo>
                    <a:close/>
                  </a:path>
                </a:pathLst>
              </a:custGeom>
              <a:solidFill>
                <a:srgbClr val="FF9900"/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A561628-4970-40BD-B0B4-1EE50B984012}"/>
                  </a:ext>
                </a:extLst>
              </p:cNvPr>
              <p:cNvSpPr/>
              <p:nvPr/>
            </p:nvSpPr>
            <p:spPr>
              <a:xfrm>
                <a:off x="7366945" y="3972534"/>
                <a:ext cx="98381" cy="70272"/>
              </a:xfrm>
              <a:custGeom>
                <a:avLst/>
                <a:gdLst>
                  <a:gd name="connsiteX0" fmla="*/ 0 w 98380"/>
                  <a:gd name="connsiteY0" fmla="*/ 38031 h 70272"/>
                  <a:gd name="connsiteX1" fmla="*/ 0 w 98380"/>
                  <a:gd name="connsiteY1" fmla="*/ 38031 h 70272"/>
                  <a:gd name="connsiteX2" fmla="*/ 49781 w 98380"/>
                  <a:gd name="connsiteY2" fmla="*/ 0 h 70272"/>
                  <a:gd name="connsiteX3" fmla="*/ 49781 w 98380"/>
                  <a:gd name="connsiteY3" fmla="*/ 0 h 70272"/>
                  <a:gd name="connsiteX4" fmla="*/ 99561 w 98380"/>
                  <a:gd name="connsiteY4" fmla="*/ 38031 h 70272"/>
                  <a:gd name="connsiteX5" fmla="*/ 99561 w 98380"/>
                  <a:gd name="connsiteY5" fmla="*/ 38031 h 70272"/>
                  <a:gd name="connsiteX6" fmla="*/ 49781 w 98380"/>
                  <a:gd name="connsiteY6" fmla="*/ 76055 h 70272"/>
                  <a:gd name="connsiteX7" fmla="*/ 49781 w 98380"/>
                  <a:gd name="connsiteY7" fmla="*/ 76055 h 70272"/>
                  <a:gd name="connsiteX8" fmla="*/ 0 w 98380"/>
                  <a:gd name="connsiteY8" fmla="*/ 38031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380" h="70272">
                    <a:moveTo>
                      <a:pt x="0" y="38031"/>
                    </a:moveTo>
                    <a:lnTo>
                      <a:pt x="0" y="38031"/>
                    </a:lnTo>
                    <a:cubicBezTo>
                      <a:pt x="0" y="17027"/>
                      <a:pt x="22290" y="0"/>
                      <a:pt x="49781" y="0"/>
                    </a:cubicBezTo>
                    <a:lnTo>
                      <a:pt x="49781" y="0"/>
                    </a:lnTo>
                    <a:cubicBezTo>
                      <a:pt x="77271" y="0"/>
                      <a:pt x="99561" y="17027"/>
                      <a:pt x="99561" y="38031"/>
                    </a:cubicBezTo>
                    <a:lnTo>
                      <a:pt x="99561" y="38031"/>
                    </a:lnTo>
                    <a:cubicBezTo>
                      <a:pt x="99561" y="59036"/>
                      <a:pt x="77271" y="76055"/>
                      <a:pt x="49781" y="76055"/>
                    </a:cubicBezTo>
                    <a:lnTo>
                      <a:pt x="49781" y="76055"/>
                    </a:lnTo>
                    <a:cubicBezTo>
                      <a:pt x="22290" y="76055"/>
                      <a:pt x="0" y="59036"/>
                      <a:pt x="0" y="38031"/>
                    </a:cubicBezTo>
                    <a:close/>
                  </a:path>
                </a:pathLst>
              </a:custGeom>
              <a:noFill/>
              <a:ln w="7023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A4B85E9-333C-413A-86E9-BAF76FF787E5}"/>
                  </a:ext>
                </a:extLst>
              </p:cNvPr>
              <p:cNvSpPr/>
              <p:nvPr/>
            </p:nvSpPr>
            <p:spPr>
              <a:xfrm>
                <a:off x="5843609" y="5182599"/>
                <a:ext cx="2290868" cy="70272"/>
              </a:xfrm>
              <a:custGeom>
                <a:avLst/>
                <a:gdLst>
                  <a:gd name="connsiteX0" fmla="*/ 0 w 2290867"/>
                  <a:gd name="connsiteY0" fmla="*/ 0 h 70272"/>
                  <a:gd name="connsiteX1" fmla="*/ 2295527 w 2290867"/>
                  <a:gd name="connsiteY1" fmla="*/ 0 h 70272"/>
                  <a:gd name="connsiteX2" fmla="*/ 2295527 w 2290867"/>
                  <a:gd name="connsiteY2" fmla="*/ 76055 h 70272"/>
                  <a:gd name="connsiteX3" fmla="*/ 0 w 2290867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0867" h="70272">
                    <a:moveTo>
                      <a:pt x="0" y="0"/>
                    </a:moveTo>
                    <a:lnTo>
                      <a:pt x="2295527" y="0"/>
                    </a:lnTo>
                    <a:lnTo>
                      <a:pt x="2295527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A9F93F3-FFC4-48F8-AD95-C89FC3325B0B}"/>
                  </a:ext>
                </a:extLst>
              </p:cNvPr>
              <p:cNvSpPr/>
              <p:nvPr/>
            </p:nvSpPr>
            <p:spPr>
              <a:xfrm>
                <a:off x="6286526" y="5364541"/>
                <a:ext cx="91354" cy="70272"/>
              </a:xfrm>
              <a:custGeom>
                <a:avLst/>
                <a:gdLst>
                  <a:gd name="connsiteX0" fmla="*/ 0 w 91353"/>
                  <a:gd name="connsiteY0" fmla="*/ 0 h 70272"/>
                  <a:gd name="connsiteX1" fmla="*/ 94249 w 91353"/>
                  <a:gd name="connsiteY1" fmla="*/ 0 h 70272"/>
                  <a:gd name="connsiteX2" fmla="*/ 94249 w 91353"/>
                  <a:gd name="connsiteY2" fmla="*/ 76055 h 70272"/>
                  <a:gd name="connsiteX3" fmla="*/ 0 w 91353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53" h="70272">
                    <a:moveTo>
                      <a:pt x="0" y="0"/>
                    </a:moveTo>
                    <a:lnTo>
                      <a:pt x="94249" y="0"/>
                    </a:lnTo>
                    <a:lnTo>
                      <a:pt x="94249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4C92477-3509-48D3-B531-9B6B63AAABA9}"/>
                  </a:ext>
                </a:extLst>
              </p:cNvPr>
              <p:cNvSpPr/>
              <p:nvPr/>
            </p:nvSpPr>
            <p:spPr>
              <a:xfrm>
                <a:off x="6286526" y="5364541"/>
                <a:ext cx="91354" cy="70272"/>
              </a:xfrm>
              <a:custGeom>
                <a:avLst/>
                <a:gdLst>
                  <a:gd name="connsiteX0" fmla="*/ 0 w 91353"/>
                  <a:gd name="connsiteY0" fmla="*/ 0 h 70272"/>
                  <a:gd name="connsiteX1" fmla="*/ 94249 w 91353"/>
                  <a:gd name="connsiteY1" fmla="*/ 0 h 70272"/>
                  <a:gd name="connsiteX2" fmla="*/ 94249 w 91353"/>
                  <a:gd name="connsiteY2" fmla="*/ 76055 h 70272"/>
                  <a:gd name="connsiteX3" fmla="*/ 0 w 91353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53" h="70272">
                    <a:moveTo>
                      <a:pt x="0" y="0"/>
                    </a:moveTo>
                    <a:lnTo>
                      <a:pt x="94249" y="0"/>
                    </a:lnTo>
                    <a:lnTo>
                      <a:pt x="94249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00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457FED-EBA6-4472-89AF-DAFA8227B7B4}"/>
                  </a:ext>
                </a:extLst>
              </p:cNvPr>
              <p:cNvSpPr/>
              <p:nvPr/>
            </p:nvSpPr>
            <p:spPr>
              <a:xfrm>
                <a:off x="6286526" y="5589327"/>
                <a:ext cx="91354" cy="70272"/>
              </a:xfrm>
              <a:custGeom>
                <a:avLst/>
                <a:gdLst>
                  <a:gd name="connsiteX0" fmla="*/ 0 w 91353"/>
                  <a:gd name="connsiteY0" fmla="*/ 38024 h 70272"/>
                  <a:gd name="connsiteX1" fmla="*/ 0 w 91353"/>
                  <a:gd name="connsiteY1" fmla="*/ 38024 h 70272"/>
                  <a:gd name="connsiteX2" fmla="*/ 47124 w 91353"/>
                  <a:gd name="connsiteY2" fmla="*/ 0 h 70272"/>
                  <a:gd name="connsiteX3" fmla="*/ 47124 w 91353"/>
                  <a:gd name="connsiteY3" fmla="*/ 0 h 70272"/>
                  <a:gd name="connsiteX4" fmla="*/ 94249 w 91353"/>
                  <a:gd name="connsiteY4" fmla="*/ 38024 h 70272"/>
                  <a:gd name="connsiteX5" fmla="*/ 94249 w 91353"/>
                  <a:gd name="connsiteY5" fmla="*/ 38024 h 70272"/>
                  <a:gd name="connsiteX6" fmla="*/ 47124 w 91353"/>
                  <a:gd name="connsiteY6" fmla="*/ 76055 h 70272"/>
                  <a:gd name="connsiteX7" fmla="*/ 47124 w 91353"/>
                  <a:gd name="connsiteY7" fmla="*/ 76055 h 70272"/>
                  <a:gd name="connsiteX8" fmla="*/ 0 w 91353"/>
                  <a:gd name="connsiteY8" fmla="*/ 38024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353" h="70272">
                    <a:moveTo>
                      <a:pt x="0" y="38024"/>
                    </a:moveTo>
                    <a:lnTo>
                      <a:pt x="0" y="38024"/>
                    </a:lnTo>
                    <a:cubicBezTo>
                      <a:pt x="0" y="17020"/>
                      <a:pt x="21103" y="0"/>
                      <a:pt x="47124" y="0"/>
                    </a:cubicBezTo>
                    <a:lnTo>
                      <a:pt x="47124" y="0"/>
                    </a:lnTo>
                    <a:cubicBezTo>
                      <a:pt x="73153" y="0"/>
                      <a:pt x="94249" y="17020"/>
                      <a:pt x="94249" y="38024"/>
                    </a:cubicBezTo>
                    <a:lnTo>
                      <a:pt x="94249" y="38024"/>
                    </a:lnTo>
                    <a:cubicBezTo>
                      <a:pt x="94249" y="59029"/>
                      <a:pt x="73153" y="76055"/>
                      <a:pt x="47124" y="76055"/>
                    </a:cubicBezTo>
                    <a:lnTo>
                      <a:pt x="47124" y="76055"/>
                    </a:lnTo>
                    <a:cubicBezTo>
                      <a:pt x="21103" y="76055"/>
                      <a:pt x="0" y="59029"/>
                      <a:pt x="0" y="38024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9FC4E60-F827-4214-BFB5-8998060507C8}"/>
                  </a:ext>
                </a:extLst>
              </p:cNvPr>
              <p:cNvSpPr/>
              <p:nvPr/>
            </p:nvSpPr>
            <p:spPr>
              <a:xfrm>
                <a:off x="6286526" y="5589327"/>
                <a:ext cx="91354" cy="70272"/>
              </a:xfrm>
              <a:custGeom>
                <a:avLst/>
                <a:gdLst>
                  <a:gd name="connsiteX0" fmla="*/ 0 w 91353"/>
                  <a:gd name="connsiteY0" fmla="*/ 38024 h 70272"/>
                  <a:gd name="connsiteX1" fmla="*/ 0 w 91353"/>
                  <a:gd name="connsiteY1" fmla="*/ 38024 h 70272"/>
                  <a:gd name="connsiteX2" fmla="*/ 47124 w 91353"/>
                  <a:gd name="connsiteY2" fmla="*/ 0 h 70272"/>
                  <a:gd name="connsiteX3" fmla="*/ 47124 w 91353"/>
                  <a:gd name="connsiteY3" fmla="*/ 0 h 70272"/>
                  <a:gd name="connsiteX4" fmla="*/ 94249 w 91353"/>
                  <a:gd name="connsiteY4" fmla="*/ 38024 h 70272"/>
                  <a:gd name="connsiteX5" fmla="*/ 94249 w 91353"/>
                  <a:gd name="connsiteY5" fmla="*/ 38024 h 70272"/>
                  <a:gd name="connsiteX6" fmla="*/ 47124 w 91353"/>
                  <a:gd name="connsiteY6" fmla="*/ 76055 h 70272"/>
                  <a:gd name="connsiteX7" fmla="*/ 47124 w 91353"/>
                  <a:gd name="connsiteY7" fmla="*/ 76055 h 70272"/>
                  <a:gd name="connsiteX8" fmla="*/ 0 w 91353"/>
                  <a:gd name="connsiteY8" fmla="*/ 38024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353" h="70272">
                    <a:moveTo>
                      <a:pt x="0" y="38024"/>
                    </a:moveTo>
                    <a:lnTo>
                      <a:pt x="0" y="38024"/>
                    </a:lnTo>
                    <a:cubicBezTo>
                      <a:pt x="0" y="17020"/>
                      <a:pt x="21103" y="0"/>
                      <a:pt x="47124" y="0"/>
                    </a:cubicBezTo>
                    <a:lnTo>
                      <a:pt x="47124" y="0"/>
                    </a:lnTo>
                    <a:cubicBezTo>
                      <a:pt x="73153" y="0"/>
                      <a:pt x="94249" y="17020"/>
                      <a:pt x="94249" y="38024"/>
                    </a:cubicBezTo>
                    <a:lnTo>
                      <a:pt x="94249" y="38024"/>
                    </a:lnTo>
                    <a:cubicBezTo>
                      <a:pt x="94249" y="59029"/>
                      <a:pt x="73153" y="76055"/>
                      <a:pt x="47124" y="76055"/>
                    </a:cubicBezTo>
                    <a:lnTo>
                      <a:pt x="47124" y="76055"/>
                    </a:lnTo>
                    <a:cubicBezTo>
                      <a:pt x="21103" y="76055"/>
                      <a:pt x="0" y="59029"/>
                      <a:pt x="0" y="38024"/>
                    </a:cubicBezTo>
                    <a:close/>
                  </a:path>
                </a:pathLst>
              </a:custGeom>
              <a:noFill/>
              <a:ln w="21069" cap="flat">
                <a:solidFill>
                  <a:srgbClr val="00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B073F7E-32BF-4404-9261-D7F6511DF358}"/>
                  </a:ext>
                </a:extLst>
              </p:cNvPr>
              <p:cNvSpPr/>
              <p:nvPr/>
            </p:nvSpPr>
            <p:spPr>
              <a:xfrm>
                <a:off x="6286526" y="5476934"/>
                <a:ext cx="91354" cy="70272"/>
              </a:xfrm>
              <a:custGeom>
                <a:avLst/>
                <a:gdLst>
                  <a:gd name="connsiteX0" fmla="*/ 0 w 91353"/>
                  <a:gd name="connsiteY0" fmla="*/ 0 h 70272"/>
                  <a:gd name="connsiteX1" fmla="*/ 94249 w 91353"/>
                  <a:gd name="connsiteY1" fmla="*/ 0 h 70272"/>
                  <a:gd name="connsiteX2" fmla="*/ 94249 w 91353"/>
                  <a:gd name="connsiteY2" fmla="*/ 76055 h 70272"/>
                  <a:gd name="connsiteX3" fmla="*/ 0 w 91353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53" h="70272">
                    <a:moveTo>
                      <a:pt x="0" y="0"/>
                    </a:moveTo>
                    <a:lnTo>
                      <a:pt x="94249" y="0"/>
                    </a:lnTo>
                    <a:lnTo>
                      <a:pt x="94249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2AECEAB-F813-4E46-9133-41108DD6528A}"/>
                  </a:ext>
                </a:extLst>
              </p:cNvPr>
              <p:cNvSpPr/>
              <p:nvPr/>
            </p:nvSpPr>
            <p:spPr>
              <a:xfrm>
                <a:off x="6286526" y="5476934"/>
                <a:ext cx="91354" cy="70272"/>
              </a:xfrm>
              <a:custGeom>
                <a:avLst/>
                <a:gdLst>
                  <a:gd name="connsiteX0" fmla="*/ 0 w 91353"/>
                  <a:gd name="connsiteY0" fmla="*/ 0 h 70272"/>
                  <a:gd name="connsiteX1" fmla="*/ 94249 w 91353"/>
                  <a:gd name="connsiteY1" fmla="*/ 0 h 70272"/>
                  <a:gd name="connsiteX2" fmla="*/ 94249 w 91353"/>
                  <a:gd name="connsiteY2" fmla="*/ 76055 h 70272"/>
                  <a:gd name="connsiteX3" fmla="*/ 0 w 91353"/>
                  <a:gd name="connsiteY3" fmla="*/ 76055 h 7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53" h="70272">
                    <a:moveTo>
                      <a:pt x="0" y="0"/>
                    </a:moveTo>
                    <a:lnTo>
                      <a:pt x="94249" y="0"/>
                    </a:lnTo>
                    <a:lnTo>
                      <a:pt x="94249" y="76055"/>
                    </a:lnTo>
                    <a:lnTo>
                      <a:pt x="0" y="76055"/>
                    </a:lnTo>
                    <a:close/>
                  </a:path>
                </a:pathLst>
              </a:custGeom>
              <a:noFill/>
              <a:ln w="28092" cap="flat">
                <a:solidFill>
                  <a:srgbClr val="FFFF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20823EF-C43F-46E6-8921-75A10FC1E0E7}"/>
                  </a:ext>
                </a:extLst>
              </p:cNvPr>
              <p:cNvSpPr/>
              <p:nvPr/>
            </p:nvSpPr>
            <p:spPr>
              <a:xfrm>
                <a:off x="8093290" y="5736420"/>
                <a:ext cx="231898" cy="407578"/>
              </a:xfrm>
              <a:custGeom>
                <a:avLst/>
                <a:gdLst>
                  <a:gd name="connsiteX0" fmla="*/ 0 w 231897"/>
                  <a:gd name="connsiteY0" fmla="*/ 0 h 407577"/>
                  <a:gd name="connsiteX1" fmla="*/ 234961 w 231897"/>
                  <a:gd name="connsiteY1" fmla="*/ 0 h 407577"/>
                  <a:gd name="connsiteX2" fmla="*/ 234961 w 231897"/>
                  <a:gd name="connsiteY2" fmla="*/ 411380 h 407577"/>
                  <a:gd name="connsiteX3" fmla="*/ 0 w 231897"/>
                  <a:gd name="connsiteY3" fmla="*/ 411380 h 40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897" h="407577">
                    <a:moveTo>
                      <a:pt x="0" y="0"/>
                    </a:moveTo>
                    <a:lnTo>
                      <a:pt x="234961" y="0"/>
                    </a:lnTo>
                    <a:lnTo>
                      <a:pt x="234961" y="411380"/>
                    </a:lnTo>
                    <a:lnTo>
                      <a:pt x="0" y="41138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023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FF75173-40F2-48CB-A438-055F5DA2C22D}"/>
                </a:ext>
              </a:extLst>
            </p:cNvPr>
            <p:cNvSpPr/>
            <p:nvPr/>
          </p:nvSpPr>
          <p:spPr>
            <a:xfrm>
              <a:off x="6730341" y="3227066"/>
              <a:ext cx="2721928" cy="130696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Human Face Detection Output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AC2916-3D47-4A05-8117-5BFE45EC24EA}"/>
                </a:ext>
              </a:extLst>
            </p:cNvPr>
            <p:cNvSpPr/>
            <p:nvPr/>
          </p:nvSpPr>
          <p:spPr>
            <a:xfrm>
              <a:off x="9753058" y="3368979"/>
              <a:ext cx="3221891" cy="130697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High-Confident Voice Detection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7B4078-44BD-49B0-ACD0-12786222C1D3}"/>
                </a:ext>
              </a:extLst>
            </p:cNvPr>
            <p:cNvSpPr/>
            <p:nvPr/>
          </p:nvSpPr>
          <p:spPr>
            <a:xfrm>
              <a:off x="9753058" y="3488424"/>
              <a:ext cx="3223309" cy="149842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Mid-Confident Voice Detection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75BC71-40EF-4461-9BE1-AD149859765E}"/>
                </a:ext>
              </a:extLst>
            </p:cNvPr>
            <p:cNvSpPr/>
            <p:nvPr/>
          </p:nvSpPr>
          <p:spPr>
            <a:xfrm>
              <a:off x="7570758" y="3403551"/>
              <a:ext cx="1553973" cy="130697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Face Detected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EAF2AD-5671-40FD-8988-AA9FC6CF9E38}"/>
                </a:ext>
              </a:extLst>
            </p:cNvPr>
            <p:cNvSpPr/>
            <p:nvPr/>
          </p:nvSpPr>
          <p:spPr>
            <a:xfrm>
              <a:off x="8462011" y="5079068"/>
              <a:ext cx="3221891" cy="130697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Face Detected but No Voice Signal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328D3A-6F2C-44B8-99EF-3DA1CA486F33}"/>
                </a:ext>
              </a:extLst>
            </p:cNvPr>
            <p:cNvSpPr/>
            <p:nvPr/>
          </p:nvSpPr>
          <p:spPr>
            <a:xfrm>
              <a:off x="8462011" y="4937346"/>
              <a:ext cx="3221891" cy="130697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Face Detected and Voice Signal Amplified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44A555-AEBB-48C5-94C1-EC4CF49436F3}"/>
                </a:ext>
              </a:extLst>
            </p:cNvPr>
            <p:cNvSpPr/>
            <p:nvPr/>
          </p:nvSpPr>
          <p:spPr>
            <a:xfrm>
              <a:off x="8462011" y="5213341"/>
              <a:ext cx="3221891" cy="130697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- No Face Detected and Voice Signal Attenuated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8C9D3EB-8DC8-4B7A-84C3-331389F0A54F}"/>
                </a:ext>
              </a:extLst>
            </p:cNvPr>
            <p:cNvSpPr/>
            <p:nvPr/>
          </p:nvSpPr>
          <p:spPr>
            <a:xfrm>
              <a:off x="8726800" y="4820265"/>
              <a:ext cx="1210401" cy="102465"/>
            </a:xfrm>
            <a:custGeom>
              <a:avLst/>
              <a:gdLst>
                <a:gd name="connsiteX0" fmla="*/ 0 w 2361139"/>
                <a:gd name="connsiteY0" fmla="*/ 0 h 70272"/>
                <a:gd name="connsiteX1" fmla="*/ 2367591 w 2361139"/>
                <a:gd name="connsiteY1" fmla="*/ 0 h 70272"/>
                <a:gd name="connsiteX2" fmla="*/ 2367591 w 2361139"/>
                <a:gd name="connsiteY2" fmla="*/ 76055 h 70272"/>
                <a:gd name="connsiteX3" fmla="*/ 0 w 2361139"/>
                <a:gd name="connsiteY3" fmla="*/ 76055 h 7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139" h="70272">
                  <a:moveTo>
                    <a:pt x="0" y="0"/>
                  </a:moveTo>
                  <a:lnTo>
                    <a:pt x="2367591" y="0"/>
                  </a:lnTo>
                  <a:lnTo>
                    <a:pt x="2367591" y="76055"/>
                  </a:lnTo>
                  <a:lnTo>
                    <a:pt x="0" y="760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023" cap="sq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Final Output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C367D5B3-9E1A-4DCF-8A0E-9749C501AAC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573829" y="3133608"/>
              <a:ext cx="1042496" cy="136152"/>
            </a:xfrm>
            <a:prstGeom prst="bentConnector3">
              <a:avLst>
                <a:gd name="adj1" fmla="val 291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61CCC6-7686-46BE-80E4-CDF32D07A8DD}"/>
                </a:ext>
              </a:extLst>
            </p:cNvPr>
            <p:cNvCxnSpPr/>
            <p:nvPr/>
          </p:nvCxnSpPr>
          <p:spPr>
            <a:xfrm>
              <a:off x="9157776" y="2710060"/>
              <a:ext cx="1715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677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56981F2-287B-4FF9-ADF9-BA62CF2D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D270C8C-F364-4FD1-9C82-13C0607FC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457" y="2790605"/>
            <a:ext cx="10916463" cy="26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8368-12F8-4A88-9C5C-F1DEAA08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1DB4-7DDF-491D-A923-0DB164682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Main Motivation: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Current hearing aides do not effectively amplify desired signals and attenuate unwanted noise</a:t>
            </a:r>
          </a:p>
          <a:p>
            <a:pPr marL="0" indent="0">
              <a:buNone/>
            </a:pPr>
            <a:endParaRPr lang="en-US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Objectives:</a:t>
            </a:r>
          </a:p>
          <a:p>
            <a:pPr marL="305435" indent="-305435"/>
            <a:r>
              <a:rPr lang="en-US" dirty="0">
                <a:ea typeface="+mn-lt"/>
                <a:cs typeface="+mn-lt"/>
              </a:rPr>
              <a:t>Provide a directed sound experience that allows the user to have a seamless conversation with another person and control the level of background noise</a:t>
            </a:r>
          </a:p>
          <a:p>
            <a:pPr marL="305435" indent="-305435"/>
            <a:r>
              <a:rPr lang="en-US" dirty="0">
                <a:ea typeface="+mn-lt"/>
                <a:cs typeface="+mn-lt"/>
              </a:rPr>
              <a:t>Prove that there is value in integrating a visual aspect to a hearing aid</a:t>
            </a:r>
          </a:p>
          <a:p>
            <a:pPr marL="305435" indent="-305435"/>
            <a:r>
              <a:rPr lang="en" dirty="0">
                <a:ea typeface="+mn-lt"/>
                <a:cs typeface="+mn-lt"/>
              </a:rPr>
              <a:t>Create a comfortable wearable platform that highlights the </a:t>
            </a:r>
            <a:r>
              <a:rPr lang="en-US" dirty="0">
                <a:ea typeface="+mn-lt"/>
                <a:cs typeface="+mn-lt"/>
              </a:rPr>
              <a:t>utility of a portable system</a:t>
            </a:r>
          </a:p>
          <a:p>
            <a:pPr marL="305435" indent="-305435"/>
            <a:r>
              <a:rPr lang="en" dirty="0">
                <a:ea typeface="+mn-lt"/>
                <a:cs typeface="+mn-lt"/>
              </a:rPr>
              <a:t>Be a user-friendly and intuitive product</a:t>
            </a:r>
          </a:p>
          <a:p>
            <a:pPr marL="305435" indent="-305435"/>
            <a:r>
              <a:rPr lang="en" dirty="0">
                <a:ea typeface="+mn-lt"/>
                <a:cs typeface="+mn-lt"/>
              </a:rPr>
              <a:t>Stay under budget of $2000</a:t>
            </a:r>
            <a:endParaRPr lang="en-US" dirty="0">
              <a:ea typeface="+mn-lt"/>
              <a:cs typeface="+mn-lt"/>
            </a:endParaRPr>
          </a:p>
          <a:p>
            <a:pPr marL="305435" indent="-3054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1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B9AE-F874-444E-A4FA-6678F44B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510593"/>
          </a:xfrm>
        </p:spPr>
        <p:txBody>
          <a:bodyPr>
            <a:normAutofit fontScale="90000"/>
          </a:bodyPr>
          <a:lstStyle/>
          <a:p>
            <a:r>
              <a:rPr lang="en-US"/>
              <a:t>System design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3FCA5E-B21D-4B54-949A-4E48382CACB3}"/>
              </a:ext>
            </a:extLst>
          </p:cNvPr>
          <p:cNvSpPr txBox="1">
            <a:spLocks/>
          </p:cNvSpPr>
          <p:nvPr/>
        </p:nvSpPr>
        <p:spPr>
          <a:xfrm>
            <a:off x="6584516" y="2026037"/>
            <a:ext cx="5026291" cy="4563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endParaRPr lang="en-US"/>
          </a:p>
        </p:txBody>
      </p:sp>
      <p:pic>
        <p:nvPicPr>
          <p:cNvPr id="10" name="Picture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3F77FDE-71B5-4303-8927-2E2C14A5D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5"/>
          <a:stretch/>
        </p:blipFill>
        <p:spPr>
          <a:xfrm>
            <a:off x="125849" y="1527143"/>
            <a:ext cx="11855616" cy="47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56981F2-287B-4FF9-ADF9-BA62CF2D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FB85E-5156-4EC6-B495-765815F62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7" r="2" b="1"/>
          <a:stretch/>
        </p:blipFill>
        <p:spPr>
          <a:xfrm>
            <a:off x="903700" y="720343"/>
            <a:ext cx="10396432" cy="60703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3FCA5E-B21D-4B54-949A-4E48382CACB3}"/>
              </a:ext>
            </a:extLst>
          </p:cNvPr>
          <p:cNvSpPr txBox="1">
            <a:spLocks/>
          </p:cNvSpPr>
          <p:nvPr/>
        </p:nvSpPr>
        <p:spPr>
          <a:xfrm>
            <a:off x="6584516" y="2026037"/>
            <a:ext cx="5026291" cy="4563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0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932-EBF2-4444-ACDF-BE252556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9640B45-0DC4-4A18-895E-FD015F0185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545263"/>
              </p:ext>
            </p:extLst>
          </p:nvPr>
        </p:nvGraphicFramePr>
        <p:xfrm>
          <a:off x="369718" y="1935564"/>
          <a:ext cx="6606115" cy="2317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290">
                  <a:extLst>
                    <a:ext uri="{9D8B030D-6E8A-4147-A177-3AD203B41FA5}">
                      <a16:colId xmlns:a16="http://schemas.microsoft.com/office/drawing/2014/main" val="2050462995"/>
                    </a:ext>
                  </a:extLst>
                </a:gridCol>
                <a:gridCol w="1036949">
                  <a:extLst>
                    <a:ext uri="{9D8B030D-6E8A-4147-A177-3AD203B41FA5}">
                      <a16:colId xmlns:a16="http://schemas.microsoft.com/office/drawing/2014/main" val="4180307884"/>
                    </a:ext>
                  </a:extLst>
                </a:gridCol>
                <a:gridCol w="1272618">
                  <a:extLst>
                    <a:ext uri="{9D8B030D-6E8A-4147-A177-3AD203B41FA5}">
                      <a16:colId xmlns:a16="http://schemas.microsoft.com/office/drawing/2014/main" val="126993273"/>
                    </a:ext>
                  </a:extLst>
                </a:gridCol>
                <a:gridCol w="1696824">
                  <a:extLst>
                    <a:ext uri="{9D8B030D-6E8A-4147-A177-3AD203B41FA5}">
                      <a16:colId xmlns:a16="http://schemas.microsoft.com/office/drawing/2014/main" val="2271646481"/>
                    </a:ext>
                  </a:extLst>
                </a:gridCol>
                <a:gridCol w="766935">
                  <a:extLst>
                    <a:ext uri="{9D8B030D-6E8A-4147-A177-3AD203B41FA5}">
                      <a16:colId xmlns:a16="http://schemas.microsoft.com/office/drawing/2014/main" val="2823717905"/>
                    </a:ext>
                  </a:extLst>
                </a:gridCol>
                <a:gridCol w="722499">
                  <a:extLst>
                    <a:ext uri="{9D8B030D-6E8A-4147-A177-3AD203B41FA5}">
                      <a16:colId xmlns:a16="http://schemas.microsoft.com/office/drawing/2014/main" val="1037942583"/>
                    </a:ext>
                  </a:extLst>
                </a:gridCol>
              </a:tblGrid>
              <a:tr h="4683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Processor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Wireless</a:t>
                      </a:r>
                    </a:p>
                    <a:p>
                      <a:pPr algn="ctr" fontAlgn="base"/>
                      <a:r>
                        <a:rPr lang="en-US" sz="1400">
                          <a:effectLst/>
                        </a:rPr>
                        <a:t>Compatibility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Power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3449433"/>
                  </a:ext>
                </a:extLst>
              </a:tr>
              <a:tr h="85401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Jetson TX2 </a:t>
                      </a:r>
                    </a:p>
                    <a:p>
                      <a:pPr algn="ctr" fontAlgn="base"/>
                      <a:r>
                        <a:rPr lang="en-US" sz="1400"/>
                        <a:t>Developer </a:t>
                      </a:r>
                    </a:p>
                    <a:p>
                      <a:pPr algn="ctr" fontAlgn="base"/>
                      <a:r>
                        <a:rPr lang="en-US" sz="1400"/>
                        <a:t>Kit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256-core Pascal GPU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2 Denver 64-bit CPUs + Quad-Core A57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Bluetooth® 4.1 and WiFi enabled 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$600</a:t>
                      </a: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 7.5W / 15W 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18083"/>
                  </a:ext>
                </a:extLst>
              </a:tr>
              <a:tr h="85401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Raspberry </a:t>
                      </a:r>
                    </a:p>
                    <a:p>
                      <a:pPr algn="ctr" fontAlgn="base"/>
                      <a:r>
                        <a:rPr lang="en-US" sz="1400"/>
                        <a:t>Pi 3 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Broadcom </a:t>
                      </a:r>
                      <a:r>
                        <a:rPr lang="en-US" sz="1400" err="1"/>
                        <a:t>VideoCore</a:t>
                      </a:r>
                      <a:r>
                        <a:rPr lang="en-US" sz="1400"/>
                        <a:t> IV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/>
                        <a:t>Quad-Core</a:t>
                      </a:r>
                    </a:p>
                    <a:p>
                      <a:pPr algn="ctr" fontAlgn="base"/>
                      <a:r>
                        <a:rPr lang="pt-BR" sz="1400"/>
                        <a:t>ARM Cortex-A53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Bluetooth® 4.2 and </a:t>
                      </a:r>
                      <a:r>
                        <a:rPr lang="en-US" sz="1400" err="1"/>
                        <a:t>WiFi</a:t>
                      </a:r>
                      <a:r>
                        <a:rPr lang="en-US" sz="1400"/>
                        <a:t> enabled</a:t>
                      </a:r>
                      <a:endParaRPr lang="en-US" sz="1400">
                        <a:effectLst/>
                      </a:endParaRP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 $35</a:t>
                      </a:r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1.2 W</a:t>
                      </a:r>
                      <a:endParaRPr lang="en-U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628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A08D00C-0D00-4E6A-8419-F5D1603D4A8A}"/>
              </a:ext>
            </a:extLst>
          </p:cNvPr>
          <p:cNvSpPr txBox="1"/>
          <p:nvPr/>
        </p:nvSpPr>
        <p:spPr>
          <a:xfrm>
            <a:off x="7070103" y="1935564"/>
            <a:ext cx="50244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/>
              <a:t>TX2 Functions: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Run deep learning face detection algorithm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Host for Raspberry pi 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Run algorithm to merge audio and visual outputs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Display face detection live feed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Capture raw audio and outputting processed audio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pPr>
              <a:lnSpc>
                <a:spcPct val="150000"/>
              </a:lnSpc>
            </a:pPr>
            <a:r>
              <a:rPr lang="en-US" sz="1600"/>
              <a:t>Raspberry Pi 3 Functions: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Collect information from microphone array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Run Direction of Arrival (DOA) algorithm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/>
              <a:t>Save DOA outputs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8D04B-7CF2-4A89-BCD8-4382AD53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498" y="4472230"/>
            <a:ext cx="2474724" cy="1592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58DB9-8CF3-47E5-A538-69596603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18" y="4252622"/>
            <a:ext cx="3601039" cy="26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932-EBF2-4444-ACDF-BE252556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52E02E4-A992-4949-9E57-81265A47DA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227360"/>
              </p:ext>
            </p:extLst>
          </p:nvPr>
        </p:nvGraphicFramePr>
        <p:xfrm>
          <a:off x="480592" y="1863589"/>
          <a:ext cx="4852229" cy="484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393">
                  <a:extLst>
                    <a:ext uri="{9D8B030D-6E8A-4147-A177-3AD203B41FA5}">
                      <a16:colId xmlns:a16="http://schemas.microsoft.com/office/drawing/2014/main" val="2050462995"/>
                    </a:ext>
                  </a:extLst>
                </a:gridCol>
                <a:gridCol w="1595834">
                  <a:extLst>
                    <a:ext uri="{9D8B030D-6E8A-4147-A177-3AD203B41FA5}">
                      <a16:colId xmlns:a16="http://schemas.microsoft.com/office/drawing/2014/main" val="4180307884"/>
                    </a:ext>
                  </a:extLst>
                </a:gridCol>
                <a:gridCol w="1149002">
                  <a:extLst>
                    <a:ext uri="{9D8B030D-6E8A-4147-A177-3AD203B41FA5}">
                      <a16:colId xmlns:a16="http://schemas.microsoft.com/office/drawing/2014/main" val="126993273"/>
                    </a:ext>
                  </a:extLst>
                </a:gridCol>
              </a:tblGrid>
              <a:tr h="54323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Camera 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FOV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3449433"/>
                  </a:ext>
                </a:extLst>
              </a:tr>
              <a:tr h="225124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e-CAM132_TX2</a:t>
                      </a: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</a:txBody>
                  <a:tcPr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/>
                        <a:t>13MP </a:t>
                      </a:r>
                    </a:p>
                    <a:p>
                      <a:pPr algn="ctr" fontAlgn="base"/>
                      <a:r>
                        <a:rPr lang="en-US" sz="1400"/>
                        <a:t>(4192 x 3120)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400"/>
                        <a:t>74.4°(D) 60.2°(H) 46.4°(V)</a:t>
                      </a:r>
                      <a:endParaRPr lang="en-US" sz="1400">
                        <a:effectLst/>
                      </a:endParaRPr>
                    </a:p>
                  </a:txBody>
                  <a:tcPr anchor="ctr"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381863"/>
                  </a:ext>
                </a:extLst>
              </a:tr>
              <a:tr h="205382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 Logitech C920s Pro</a:t>
                      </a:r>
                    </a:p>
                    <a:p>
                      <a:pPr algn="ctr" fontAlgn="base"/>
                      <a:endParaRPr lang="en-US" sz="14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1920 x 1080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</a:rPr>
                        <a:t>78.0</a:t>
                      </a:r>
                      <a:r>
                        <a:rPr lang="pt-BR" sz="1400"/>
                        <a:t>°(D) 72.4°(H) 44.7°(V)</a:t>
                      </a:r>
                      <a:endParaRPr lang="en-US" sz="14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2180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B0B839E-D610-4AC0-B0DD-92F0AA42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5" y="2686592"/>
            <a:ext cx="987684" cy="1611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DD7B5-98B1-4172-9409-7C0F011E0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28" y="5019215"/>
            <a:ext cx="1878097" cy="14085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079BA3-3DF5-4A4F-9849-233578DCD218}"/>
              </a:ext>
            </a:extLst>
          </p:cNvPr>
          <p:cNvSpPr txBox="1"/>
          <p:nvPr/>
        </p:nvSpPr>
        <p:spPr>
          <a:xfrm>
            <a:off x="5825765" y="1901297"/>
            <a:ext cx="5024487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Original Camera: e-CAM132_TX2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Optimized for TX2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Achieved 20 – 25 FPS during face detection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Broke during testing; likely due to Electrostatic Discharge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>
              <a:lnSpc>
                <a:spcPct val="150000"/>
              </a:lnSpc>
            </a:pPr>
            <a:r>
              <a:rPr lang="en-US"/>
              <a:t>New Camera:  Logitech C920s Pro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USB camera with similar FOV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Easy to integrate with existing code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Achieves 15 – 20 FPS during face detection when resizing the image to 640 x 480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/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2735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6932-EBF2-4444-ACDF-BE252556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Microphones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3C169F-ADD6-4198-AD6F-FDC7B27A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1894969"/>
            <a:ext cx="3893128" cy="481049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600" dirty="0"/>
              <a:t>Matrix Voice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8 microphones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SNR=62.5 dB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THD</a:t>
            </a:r>
          </a:p>
          <a:p>
            <a:pPr marL="899795" lvl="2" indent="-269875">
              <a:lnSpc>
                <a:spcPct val="90000"/>
              </a:lnSpc>
            </a:pPr>
            <a:r>
              <a:rPr lang="en-US" sz="1600" dirty="0">
                <a:ea typeface="+mn-lt"/>
                <a:cs typeface="+mn-lt"/>
              </a:rPr>
              <a:t>&lt;1% @ 100dBSPL</a:t>
            </a:r>
          </a:p>
          <a:p>
            <a:pPr marL="899795" lvl="2" indent="-269875">
              <a:lnSpc>
                <a:spcPct val="90000"/>
              </a:lnSpc>
            </a:pPr>
            <a:r>
              <a:rPr lang="en-US" sz="1600" dirty="0"/>
              <a:t>&lt;5% @  115dBSPL</a:t>
            </a:r>
          </a:p>
          <a:p>
            <a:pPr marL="899795" lvl="2" indent="-269875">
              <a:lnSpc>
                <a:spcPct val="90000"/>
              </a:lnSpc>
            </a:pPr>
            <a:endParaRPr lang="en-US" sz="160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600" dirty="0"/>
              <a:t>Samson Go Microphone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1 microphone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Directionality patterns:</a:t>
            </a:r>
          </a:p>
          <a:p>
            <a:pPr marL="899795" lvl="2" indent="-269875">
              <a:lnSpc>
                <a:spcPct val="90000"/>
              </a:lnSpc>
            </a:pPr>
            <a:r>
              <a:rPr lang="en-US" sz="1600" b="1" dirty="0"/>
              <a:t>Cardioid</a:t>
            </a:r>
          </a:p>
          <a:p>
            <a:pPr marL="899795" lvl="2" indent="-269875">
              <a:lnSpc>
                <a:spcPct val="90000"/>
              </a:lnSpc>
            </a:pPr>
            <a:r>
              <a:rPr lang="en-US" sz="1600" dirty="0"/>
              <a:t>Omnidirectional</a:t>
            </a:r>
          </a:p>
          <a:p>
            <a:pPr marL="629920" lvl="1" indent="-305435">
              <a:lnSpc>
                <a:spcPct val="90000"/>
              </a:lnSpc>
            </a:pPr>
            <a:r>
              <a:rPr lang="en-US" dirty="0"/>
              <a:t>16-bit, 44.1kHz resolution</a:t>
            </a:r>
          </a:p>
          <a:p>
            <a:pPr marL="629920" lvl="1" indent="-305435">
              <a:lnSpc>
                <a:spcPct val="90000"/>
              </a:lnSpc>
            </a:pPr>
            <a:endParaRPr lang="en-US" sz="1300"/>
          </a:p>
        </p:txBody>
      </p:sp>
      <p:pic>
        <p:nvPicPr>
          <p:cNvPr id="4" name="Picture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64978335-9202-466E-8BBB-6137986FD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3" r="8280" b="1"/>
          <a:stretch/>
        </p:blipFill>
        <p:spPr>
          <a:xfrm>
            <a:off x="4699526" y="1934960"/>
            <a:ext cx="3699935" cy="4497938"/>
          </a:xfrm>
          <a:prstGeom prst="rect">
            <a:avLst/>
          </a:prstGeom>
        </p:spPr>
      </p:pic>
      <p:pic>
        <p:nvPicPr>
          <p:cNvPr id="6" name="Picture 7" descr="A black and silver phone&#10;&#10;Description generated with high confidence">
            <a:extLst>
              <a:ext uri="{FF2B5EF4-FFF2-40B4-BE49-F238E27FC236}">
                <a16:creationId xmlns:a16="http://schemas.microsoft.com/office/drawing/2014/main" id="{96890CCF-E4E3-499B-AA53-73CD0D0116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5" r="1" b="1"/>
          <a:stretch/>
        </p:blipFill>
        <p:spPr>
          <a:xfrm>
            <a:off x="8402327" y="2104294"/>
            <a:ext cx="3340102" cy="40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7023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1489</Words>
  <Application>Microsoft Macintosh PowerPoint</Application>
  <PresentationFormat>Widescreen</PresentationFormat>
  <Paragraphs>468</Paragraphs>
  <Slides>36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Gill Sans MT</vt:lpstr>
      <vt:lpstr>Times New Roman</vt:lpstr>
      <vt:lpstr>Wingdings 2</vt:lpstr>
      <vt:lpstr>Dividend</vt:lpstr>
      <vt:lpstr>FINAL  PRESENTATION</vt:lpstr>
      <vt:lpstr>Special Thanks</vt:lpstr>
      <vt:lpstr>Project Idea</vt:lpstr>
      <vt:lpstr>Motivation &amp; objectives</vt:lpstr>
      <vt:lpstr>System design </vt:lpstr>
      <vt:lpstr>PowerPoint Presentation</vt:lpstr>
      <vt:lpstr>Processors</vt:lpstr>
      <vt:lpstr>Camera</vt:lpstr>
      <vt:lpstr>Microphones</vt:lpstr>
      <vt:lpstr>Power Supply</vt:lpstr>
      <vt:lpstr>Wireless communication</vt:lpstr>
      <vt:lpstr>Final Packaging</vt:lpstr>
      <vt:lpstr>final Packaging design </vt:lpstr>
      <vt:lpstr>Safety</vt:lpstr>
      <vt:lpstr>Packaging</vt:lpstr>
      <vt:lpstr>Printed circuit board</vt:lpstr>
      <vt:lpstr>Software Design Overview</vt:lpstr>
      <vt:lpstr>Audio Processing Algorithm</vt:lpstr>
      <vt:lpstr>Visual Processing Algorithm</vt:lpstr>
      <vt:lpstr>Merging Audio and Visual SPaces</vt:lpstr>
      <vt:lpstr>Audio Mixing</vt:lpstr>
      <vt:lpstr>Sean mobile app symbology example</vt:lpstr>
      <vt:lpstr>Mobile application - user interface</vt:lpstr>
      <vt:lpstr>Mobile application - DESIRED FEATURES</vt:lpstr>
      <vt:lpstr>Materials &amp; Budget</vt:lpstr>
      <vt:lpstr>Demo</vt:lpstr>
      <vt:lpstr>SEAn mobile app</vt:lpstr>
      <vt:lpstr>PCB Video</vt:lpstr>
      <vt:lpstr>Demo Test case 1</vt:lpstr>
      <vt:lpstr>Demo Test case 2</vt:lpstr>
      <vt:lpstr>Demo Test case 3</vt:lpstr>
      <vt:lpstr>Demo Test case 4</vt:lpstr>
      <vt:lpstr>Demo Test case 5</vt:lpstr>
      <vt:lpstr>Results</vt:lpstr>
      <vt:lpstr>Future work and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  PRESENTATION</dc:title>
  <dc:creator>Brandon Kessler</dc:creator>
  <cp:lastModifiedBy>Ayanna Ivey</cp:lastModifiedBy>
  <cp:revision>49</cp:revision>
  <dcterms:created xsi:type="dcterms:W3CDTF">2019-07-29T03:42:35Z</dcterms:created>
  <dcterms:modified xsi:type="dcterms:W3CDTF">2019-07-30T15:30:51Z</dcterms:modified>
</cp:coreProperties>
</file>