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61"/>
  </p:notesMasterIdLst>
  <p:sldIdLst>
    <p:sldId id="256" r:id="rId2"/>
    <p:sldId id="258" r:id="rId3"/>
    <p:sldId id="363" r:id="rId4"/>
    <p:sldId id="364" r:id="rId5"/>
    <p:sldId id="357" r:id="rId6"/>
    <p:sldId id="358" r:id="rId7"/>
    <p:sldId id="308" r:id="rId8"/>
    <p:sldId id="359" r:id="rId9"/>
    <p:sldId id="301" r:id="rId10"/>
    <p:sldId id="302" r:id="rId11"/>
    <p:sldId id="360" r:id="rId12"/>
    <p:sldId id="348" r:id="rId13"/>
    <p:sldId id="349" r:id="rId14"/>
    <p:sldId id="361" r:id="rId15"/>
    <p:sldId id="350" r:id="rId16"/>
    <p:sldId id="310" r:id="rId17"/>
    <p:sldId id="351" r:id="rId18"/>
    <p:sldId id="352" r:id="rId19"/>
    <p:sldId id="311" r:id="rId20"/>
    <p:sldId id="312" r:id="rId21"/>
    <p:sldId id="353" r:id="rId22"/>
    <p:sldId id="342" r:id="rId23"/>
    <p:sldId id="346" r:id="rId24"/>
    <p:sldId id="347" r:id="rId25"/>
    <p:sldId id="341" r:id="rId26"/>
    <p:sldId id="354" r:id="rId27"/>
    <p:sldId id="343" r:id="rId28"/>
    <p:sldId id="355" r:id="rId29"/>
    <p:sldId id="340" r:id="rId30"/>
    <p:sldId id="339" r:id="rId31"/>
    <p:sldId id="338" r:id="rId32"/>
    <p:sldId id="337" r:id="rId33"/>
    <p:sldId id="356" r:id="rId34"/>
    <p:sldId id="335" r:id="rId35"/>
    <p:sldId id="334" r:id="rId36"/>
    <p:sldId id="333" r:id="rId37"/>
    <p:sldId id="366" r:id="rId38"/>
    <p:sldId id="367" r:id="rId39"/>
    <p:sldId id="331" r:id="rId40"/>
    <p:sldId id="329" r:id="rId41"/>
    <p:sldId id="328" r:id="rId42"/>
    <p:sldId id="327" r:id="rId43"/>
    <p:sldId id="326" r:id="rId44"/>
    <p:sldId id="368" r:id="rId45"/>
    <p:sldId id="325" r:id="rId46"/>
    <p:sldId id="369" r:id="rId47"/>
    <p:sldId id="323" r:id="rId48"/>
    <p:sldId id="322" r:id="rId49"/>
    <p:sldId id="321" r:id="rId50"/>
    <p:sldId id="370" r:id="rId51"/>
    <p:sldId id="320" r:id="rId52"/>
    <p:sldId id="319" r:id="rId53"/>
    <p:sldId id="317" r:id="rId54"/>
    <p:sldId id="371" r:id="rId55"/>
    <p:sldId id="316" r:id="rId56"/>
    <p:sldId id="362" r:id="rId57"/>
    <p:sldId id="303" r:id="rId58"/>
    <p:sldId id="365" r:id="rId59"/>
    <p:sldId id="309" r:id="rId6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150B03-0C8C-4560-849F-FBECB145241C}">
  <a:tblStyle styleId="{E1150B03-0C8C-4560-849F-FBECB14524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2"/>
  </p:normalViewPr>
  <p:slideViewPr>
    <p:cSldViewPr snapToGrid="0">
      <p:cViewPr varScale="1">
        <p:scale>
          <a:sx n="105" d="100"/>
          <a:sy n="105" d="100"/>
        </p:scale>
        <p:origin x="82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Total</c:v>
                </c:pt>
                <c:pt idx="1">
                  <c:v>Testing</c:v>
                </c:pt>
                <c:pt idx="2">
                  <c:v>Parts Acquisition</c:v>
                </c:pt>
                <c:pt idx="3">
                  <c:v>Software Development</c:v>
                </c:pt>
                <c:pt idx="4">
                  <c:v>Prototyping</c:v>
                </c:pt>
                <c:pt idx="5">
                  <c:v>Design</c:v>
                </c:pt>
                <c:pt idx="6">
                  <c:v>Research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50</c:v>
                </c:pt>
                <c:pt idx="1">
                  <c:v>25</c:v>
                </c:pt>
                <c:pt idx="2">
                  <c:v>75</c:v>
                </c:pt>
                <c:pt idx="3">
                  <c:v>40</c:v>
                </c:pt>
                <c:pt idx="4">
                  <c:v>40</c:v>
                </c:pt>
                <c:pt idx="5">
                  <c:v>75</c:v>
                </c:pt>
                <c:pt idx="6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D0-4408-995A-BA64B49541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23598080"/>
        <c:axId val="729924800"/>
      </c:barChart>
      <c:catAx>
        <c:axId val="323598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9924800"/>
        <c:crosses val="autoZero"/>
        <c:auto val="1"/>
        <c:lblAlgn val="ctr"/>
        <c:lblOffset val="100"/>
        <c:noMultiLvlLbl val="0"/>
      </c:catAx>
      <c:valAx>
        <c:axId val="729924800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3598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6569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4364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531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180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07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Cover">
  <p:cSld name="01_Cov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2810" cy="511135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207903" y="3404278"/>
            <a:ext cx="8723400" cy="1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ctrTitle"/>
          </p:nvPr>
        </p:nvSpPr>
        <p:spPr>
          <a:xfrm>
            <a:off x="207902" y="3543274"/>
            <a:ext cx="87234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ubTitle" idx="2"/>
          </p:nvPr>
        </p:nvSpPr>
        <p:spPr>
          <a:xfrm>
            <a:off x="207903" y="4087213"/>
            <a:ext cx="8723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3"/>
          </p:nvPr>
        </p:nvSpPr>
        <p:spPr>
          <a:xfrm>
            <a:off x="207903" y="4570602"/>
            <a:ext cx="87234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205383" y="4867006"/>
            <a:ext cx="872100" cy="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1830946" y="4655939"/>
            <a:ext cx="64509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1304696" y="4855390"/>
            <a:ext cx="507600" cy="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" name="Shape 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6772" y="271388"/>
            <a:ext cx="671763" cy="26308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/>
          <p:nvPr/>
        </p:nvSpPr>
        <p:spPr>
          <a:xfrm>
            <a:off x="209578" y="389854"/>
            <a:ext cx="245700" cy="2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Agenda">
  <p:cSld name="03_Agenda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206684" y="1364569"/>
            <a:ext cx="8724300" cy="30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205383" y="4867006"/>
            <a:ext cx="872100" cy="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1830946" y="4655939"/>
            <a:ext cx="64509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1304696" y="4855390"/>
            <a:ext cx="507600" cy="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93409" y="477806"/>
            <a:ext cx="87375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graphicdesign.stackexchange.com/questions/45064/drawing-a-double-helix-in-inkscape/61915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Ion</a:t>
            </a:r>
            <a:endParaRPr sz="3600" b="1" dirty="0"/>
          </a:p>
          <a:p>
            <a:pPr marL="0" lvl="0" indent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100" dirty="0"/>
              <a:t>Interactive Robot Assistant</a:t>
            </a:r>
            <a:endParaRPr sz="21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2" name="Shape 72"/>
          <p:cNvSpPr txBox="1">
            <a:spLocks noGrp="1"/>
          </p:cNvSpPr>
          <p:nvPr>
            <p:ph type="subTitle" idx="1"/>
          </p:nvPr>
        </p:nvSpPr>
        <p:spPr>
          <a:xfrm>
            <a:off x="311692" y="2571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</a:rPr>
              <a:t>Group 11 </a:t>
            </a:r>
          </a:p>
          <a:p>
            <a:pPr marL="0" lvl="0" indent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1"/>
                </a:solidFill>
              </a:rPr>
              <a:t>Dennis </a:t>
            </a:r>
            <a:r>
              <a:rPr lang="en-US" sz="1500" dirty="0" err="1">
                <a:solidFill>
                  <a:schemeClr val="dk1"/>
                </a:solidFill>
              </a:rPr>
              <a:t>Gebken</a:t>
            </a:r>
            <a:r>
              <a:rPr lang="en-US" sz="1500" dirty="0">
                <a:solidFill>
                  <a:schemeClr val="dk1"/>
                </a:solidFill>
              </a:rPr>
              <a:t>, </a:t>
            </a:r>
            <a:r>
              <a:rPr lang="en-US" sz="1500" dirty="0" err="1">
                <a:solidFill>
                  <a:schemeClr val="dk1"/>
                </a:solidFill>
              </a:rPr>
              <a:t>CpE</a:t>
            </a:r>
            <a:endParaRPr lang="en" sz="15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1"/>
                </a:solidFill>
              </a:rPr>
              <a:t>David </a:t>
            </a:r>
            <a:r>
              <a:rPr lang="en-US" sz="1500" dirty="0" err="1">
                <a:solidFill>
                  <a:schemeClr val="dk1"/>
                </a:solidFill>
              </a:rPr>
              <a:t>Jaffie</a:t>
            </a:r>
            <a:r>
              <a:rPr lang="en-US" sz="1500" dirty="0">
                <a:solidFill>
                  <a:schemeClr val="dk1"/>
                </a:solidFill>
              </a:rPr>
              <a:t>, </a:t>
            </a:r>
            <a:r>
              <a:rPr lang="en-US" sz="1500" dirty="0" err="1">
                <a:solidFill>
                  <a:schemeClr val="dk1"/>
                </a:solidFill>
              </a:rPr>
              <a:t>CpE</a:t>
            </a:r>
            <a:endParaRPr lang="en" sz="15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1"/>
                </a:solidFill>
              </a:rPr>
              <a:t>Mohammad </a:t>
            </a:r>
            <a:r>
              <a:rPr lang="en-US" sz="1500" dirty="0" err="1">
                <a:solidFill>
                  <a:schemeClr val="dk1"/>
                </a:solidFill>
              </a:rPr>
              <a:t>Rizeq</a:t>
            </a:r>
            <a:r>
              <a:rPr lang="en-US" sz="1500" dirty="0">
                <a:solidFill>
                  <a:schemeClr val="dk1"/>
                </a:solidFill>
              </a:rPr>
              <a:t>, EE</a:t>
            </a:r>
            <a:endParaRPr sz="1500" dirty="0">
              <a:solidFill>
                <a:schemeClr val="dk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93409" y="477806"/>
            <a:ext cx="8737500" cy="3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Pi Foundation Display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14FC72-205D-4235-993D-10FF6D3B3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21697" y="631856"/>
            <a:ext cx="2809212" cy="2096198"/>
          </a:xfrm>
          <a:prstGeom prst="rect">
            <a:avLst/>
          </a:prstGeom>
        </p:spPr>
      </p:pic>
      <p:sp>
        <p:nvSpPr>
          <p:cNvPr id="13" name="Shape 98">
            <a:extLst>
              <a:ext uri="{FF2B5EF4-FFF2-40B4-BE49-F238E27FC236}">
                <a16:creationId xmlns:a16="http://schemas.microsoft.com/office/drawing/2014/main" id="{B8A1886D-1273-430E-8740-69E151DFF2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6684" y="1364569"/>
            <a:ext cx="8724300" cy="30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rtl="0">
              <a:spcBef>
                <a:spcPts val="7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-US" dirty="0"/>
              <a:t>Size: 7”</a:t>
            </a:r>
          </a:p>
          <a:p>
            <a:pPr marL="457200" lvl="0" indent="-323850" rtl="0">
              <a:spcBef>
                <a:spcPts val="7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-US" dirty="0"/>
              <a:t>Resolution: 800x480</a:t>
            </a:r>
          </a:p>
          <a:p>
            <a:pPr marL="457200" lvl="0" indent="-323850" rtl="0">
              <a:spcBef>
                <a:spcPts val="7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-US" dirty="0"/>
              <a:t>Liquid Crystal Display (LCD)</a:t>
            </a:r>
          </a:p>
          <a:p>
            <a:pPr lvl="1" indent="-323850"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Cheaper, more energy-efficient compared to TFT</a:t>
            </a:r>
          </a:p>
          <a:p>
            <a:pPr indent="-323850">
              <a:buClr>
                <a:schemeClr val="tx1"/>
              </a:buClr>
              <a:buSzPct val="106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Capacitive touchscreen allowing for multi-touch</a:t>
            </a:r>
          </a:p>
          <a:p>
            <a:pPr indent="-323850">
              <a:buClr>
                <a:schemeClr val="tx1"/>
              </a:buClr>
              <a:buSzPct val="106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Attached driver board that handles power and signal processing</a:t>
            </a:r>
          </a:p>
          <a:p>
            <a:pPr indent="-323850">
              <a:buClr>
                <a:schemeClr val="tx1"/>
              </a:buClr>
              <a:buSzPct val="106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Easily integrates with Raspberry Pi</a:t>
            </a:r>
          </a:p>
          <a:p>
            <a:pPr indent="-323850">
              <a:buClr>
                <a:schemeClr val="tx1"/>
              </a:buClr>
              <a:buSzPct val="106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Cost: $80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Body Design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Display</a:t>
            </a:r>
          </a:p>
          <a:p>
            <a:r>
              <a:rPr lang="en-US" dirty="0"/>
              <a:t>GUI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Voice Recognition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83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AC954-A2E2-4520-8276-24A067FC4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850" y="1152053"/>
            <a:ext cx="8724300" cy="3070500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Secondary means of interaction with the device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Allows the user to login, change settings, and link accounts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Using Python</a:t>
            </a:r>
          </a:p>
          <a:p>
            <a:pPr marL="971550" lvl="1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Included with Raspbian</a:t>
            </a:r>
          </a:p>
          <a:p>
            <a:pPr marL="971550" lvl="1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Event-driven language</a:t>
            </a:r>
          </a:p>
          <a:p>
            <a:pPr marL="971550" lvl="1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Using </a:t>
            </a:r>
            <a:r>
              <a:rPr lang="en-US" dirty="0" err="1">
                <a:solidFill>
                  <a:schemeClr val="tx1"/>
                </a:solidFill>
              </a:rPr>
              <a:t>Kivy</a:t>
            </a:r>
            <a:endParaRPr lang="en-US" dirty="0">
              <a:solidFill>
                <a:schemeClr val="tx1"/>
              </a:solidFill>
            </a:endParaRPr>
          </a:p>
          <a:p>
            <a:pPr marL="1428750" lvl="2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Open-source</a:t>
            </a:r>
          </a:p>
          <a:p>
            <a:pPr marL="1428750" lvl="2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Easily integrates with the Raspberry Pi</a:t>
            </a:r>
          </a:p>
          <a:p>
            <a:pPr marL="1428750" lvl="2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Great for multi-touch user interfaces and apps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CD355C-3F1E-4A52-8BEE-1AE2089C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A4157-D059-4F32-9978-AD2DC81A2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084" y="731470"/>
            <a:ext cx="2687822" cy="1710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CBAAD5-01A4-4962-8459-919182ED5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084" y="2687303"/>
            <a:ext cx="2687822" cy="172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9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560205-6C64-412F-8E7A-0F55DA456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 User Flowchart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4D97A5-9E57-47A7-8478-F8D1B8D4A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097" y="1312617"/>
            <a:ext cx="5820123" cy="25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Body Design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Display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GUI</a:t>
            </a:r>
          </a:p>
          <a:p>
            <a:r>
              <a:rPr lang="en-US" dirty="0"/>
              <a:t>Voice Recognition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8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85C1A1-F270-4208-88DF-ED8D2BB97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850" y="1595194"/>
            <a:ext cx="8724300" cy="3070500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Primary means of interaction with the device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Works the same as Amazon Echo, Siri, etc.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Senses when a command is being given by looking for a ‘wake up’ keyword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Records the command that follows and utilizes Google Speech API to translate it into a command that Ion can recognize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0C5A35-2CFA-477A-8127-2DDAA0F72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 Recognition</a:t>
            </a:r>
          </a:p>
        </p:txBody>
      </p:sp>
    </p:spTree>
    <p:extLst>
      <p:ext uri="{BB962C8B-B14F-4D97-AF65-F5344CB8AC3E}">
        <p14:creationId xmlns:p14="http://schemas.microsoft.com/office/powerpoint/2010/main" val="62291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A7374A-D17C-4FCD-B56C-F4DBD81DE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 Recognition State Diagram &amp; Flowchart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C27591-4190-4810-959A-EF9C7D599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208" y="1479948"/>
            <a:ext cx="3891206" cy="286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8CAC4E-214F-478E-AD70-4FD19FD00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348" y="1171792"/>
            <a:ext cx="974519" cy="34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Dennis’s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  <a:p>
            <a:r>
              <a:rPr lang="en-US" dirty="0"/>
              <a:t>Face-the-User System (name TBD)</a:t>
            </a:r>
          </a:p>
          <a:p>
            <a:r>
              <a:rPr lang="en-US" dirty="0"/>
              <a:t>Facial Recognition</a:t>
            </a:r>
          </a:p>
          <a:p>
            <a:r>
              <a:rPr lang="en-US" dirty="0"/>
              <a:t>Main Processor selection</a:t>
            </a:r>
          </a:p>
          <a:p>
            <a:r>
              <a:rPr lang="en-US" dirty="0"/>
              <a:t>Motor Control Unit (MCU)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53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Dennis’s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Face-the-User System (name TBD)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Facial Recognition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Main Processor selection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Motor Control Unit (MCU)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62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310631-1B90-407B-85B8-A4E382816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Purpose: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Detect faces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Return position of face closest to center (</a:t>
            </a:r>
            <a:r>
              <a:rPr lang="en-US" dirty="0" err="1">
                <a:solidFill>
                  <a:srgbClr val="FFFFFF"/>
                </a:solidFill>
              </a:rPr>
              <a:t>x,y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Feedback for Face-the-User (name TBD) system</a:t>
            </a:r>
          </a:p>
          <a:p>
            <a:pPr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Language: Python</a:t>
            </a:r>
          </a:p>
          <a:p>
            <a:pPr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Library: OpenCV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404815-78B8-4D24-8855-94267FA2A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</p:txBody>
      </p:sp>
    </p:spTree>
    <p:extLst>
      <p:ext uri="{BB962C8B-B14F-4D97-AF65-F5344CB8AC3E}">
        <p14:creationId xmlns:p14="http://schemas.microsoft.com/office/powerpoint/2010/main" val="37246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193409" y="1089195"/>
            <a:ext cx="8724300" cy="30705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rtl="0">
              <a:spcBef>
                <a:spcPts val="7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-US" dirty="0"/>
              <a:t>Combat boredom at the desk</a:t>
            </a:r>
            <a:endParaRPr dirty="0"/>
          </a:p>
          <a:p>
            <a: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-US" dirty="0"/>
              <a:t>Helping to counter this can boost productivity</a:t>
            </a:r>
          </a:p>
          <a:p>
            <a:pPr lvl="1" indent="-32385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Can help toddlers learn</a:t>
            </a:r>
          </a:p>
          <a:p>
            <a:pPr lvl="1" indent="-32385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Grade-school students study</a:t>
            </a:r>
          </a:p>
          <a:p>
            <a:pPr lvl="1" indent="-32385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Business professionals in the workplace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193409" y="477806"/>
            <a:ext cx="8737500" cy="3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Motivation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052CBC-31BB-48C8-A11D-5CDA7FA5232F}"/>
              </a:ext>
            </a:extLst>
          </p:cNvPr>
          <p:cNvSpPr txBox="1"/>
          <p:nvPr/>
        </p:nvSpPr>
        <p:spPr>
          <a:xfrm>
            <a:off x="5963297" y="4355262"/>
            <a:ext cx="1976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Source: Management Education Group</a:t>
            </a:r>
          </a:p>
        </p:txBody>
      </p:sp>
      <p:sp>
        <p:nvSpPr>
          <p:cNvPr id="6" name="Shape 85">
            <a:extLst>
              <a:ext uri="{FF2B5EF4-FFF2-40B4-BE49-F238E27FC236}">
                <a16:creationId xmlns:a16="http://schemas.microsoft.com/office/drawing/2014/main" id="{3828F605-C6BC-40DD-8823-DB64BCC43216}"/>
              </a:ext>
            </a:extLst>
          </p:cNvPr>
          <p:cNvSpPr txBox="1">
            <a:spLocks/>
          </p:cNvSpPr>
          <p:nvPr/>
        </p:nvSpPr>
        <p:spPr>
          <a:xfrm>
            <a:off x="180209" y="2667152"/>
            <a:ext cx="87375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Objective</a:t>
            </a:r>
          </a:p>
        </p:txBody>
      </p:sp>
      <p:sp>
        <p:nvSpPr>
          <p:cNvPr id="7" name="Shape 84">
            <a:extLst>
              <a:ext uri="{FF2B5EF4-FFF2-40B4-BE49-F238E27FC236}">
                <a16:creationId xmlns:a16="http://schemas.microsoft.com/office/drawing/2014/main" id="{EEFBE0DD-F555-427F-90E9-50374FF4AE6A}"/>
              </a:ext>
            </a:extLst>
          </p:cNvPr>
          <p:cNvSpPr txBox="1">
            <a:spLocks/>
          </p:cNvSpPr>
          <p:nvPr/>
        </p:nvSpPr>
        <p:spPr>
          <a:xfrm>
            <a:off x="226291" y="3178731"/>
            <a:ext cx="8724300" cy="1486963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323850">
              <a:buFont typeface="Arial" panose="020B0604020202020204" pitchFamily="34" charset="0"/>
              <a:buChar char="•"/>
            </a:pPr>
            <a:r>
              <a:rPr lang="en-US" dirty="0"/>
              <a:t>Produce an all-in-one robotic assistant</a:t>
            </a:r>
          </a:p>
          <a:p>
            <a:pPr lvl="1" indent="-32385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Natural movement and conversation</a:t>
            </a:r>
          </a:p>
          <a:p>
            <a:pPr lvl="1" indent="-32385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Small, lightweight for portability</a:t>
            </a:r>
          </a:p>
          <a:p>
            <a:pPr lvl="1" indent="-32385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Wirelessly utilize the internet to carry out tasks</a:t>
            </a:r>
          </a:p>
        </p:txBody>
      </p:sp>
      <p:pic>
        <p:nvPicPr>
          <p:cNvPr id="8" name="3cBFW1E">
            <a:hlinkClick r:id="" action="ppaction://media"/>
            <a:extLst>
              <a:ext uri="{FF2B5EF4-FFF2-40B4-BE49-F238E27FC236}">
                <a16:creationId xmlns:a16="http://schemas.microsoft.com/office/drawing/2014/main" id="{2486A947-4255-4EA1-AD0E-3D5379E54C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3568" y="1419537"/>
            <a:ext cx="2176699" cy="21766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401891-4DEA-4870-B6C4-FF8CAD80A47B}"/>
              </a:ext>
            </a:extLst>
          </p:cNvPr>
          <p:cNvSpPr txBox="1"/>
          <p:nvPr/>
        </p:nvSpPr>
        <p:spPr>
          <a:xfrm>
            <a:off x="6160336" y="3662521"/>
            <a:ext cx="19431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Meet </a:t>
            </a:r>
            <a:r>
              <a:rPr lang="en-US" sz="800" dirty="0" err="1">
                <a:solidFill>
                  <a:schemeClr val="tx1"/>
                </a:solidFill>
              </a:rPr>
              <a:t>Peeqo</a:t>
            </a:r>
            <a:r>
              <a:rPr lang="en-US" sz="800" dirty="0">
                <a:solidFill>
                  <a:schemeClr val="tx1"/>
                </a:solidFill>
              </a:rPr>
              <a:t>! Made by Abhishek Singh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0E9E27-F9A2-4EB5-8156-89BB93899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Reduces capture size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Transforms to grayscale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Blurs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Detects faces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Returns coordinates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CF6CDB-2D59-4E0D-A1FF-869252F12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 Algorithm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094C90-F870-4D94-A595-E5ADE24E2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695" y="0"/>
            <a:ext cx="12359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Dennis’s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Face Detection</a:t>
            </a:r>
          </a:p>
          <a:p>
            <a:r>
              <a:rPr lang="en-US" dirty="0"/>
              <a:t>Face-the-User System (name TBD)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Facial Recognition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Main Processor selection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Motor Control Unit (MCU)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2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2A9E16-287F-434D-8823-3E297AEF44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Purpose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Turn Ion so the screen faces the user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2A7C47-4984-44F7-96D6-F1C962D56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Face-the-User System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C02738-3890-42F4-8579-BE66CAE09B37}"/>
              </a:ext>
            </a:extLst>
          </p:cNvPr>
          <p:cNvSpPr/>
          <p:nvPr/>
        </p:nvSpPr>
        <p:spPr>
          <a:xfrm>
            <a:off x="6668662" y="848904"/>
            <a:ext cx="827632" cy="578663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Camera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EFCBEE-ACBD-4213-81CE-54977FDD86F5}"/>
              </a:ext>
            </a:extLst>
          </p:cNvPr>
          <p:cNvSpPr/>
          <p:nvPr/>
        </p:nvSpPr>
        <p:spPr>
          <a:xfrm>
            <a:off x="3723173" y="2287784"/>
            <a:ext cx="827632" cy="578663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Raspberry Pi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8D9822-2F01-4FF4-92DB-5935F296FA3E}"/>
              </a:ext>
            </a:extLst>
          </p:cNvPr>
          <p:cNvSpPr/>
          <p:nvPr/>
        </p:nvSpPr>
        <p:spPr>
          <a:xfrm>
            <a:off x="6668662" y="3575953"/>
            <a:ext cx="827632" cy="578663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MCU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AE3E1F-A055-437C-BFD2-1F799D018A07}"/>
              </a:ext>
            </a:extLst>
          </p:cNvPr>
          <p:cNvCxnSpPr>
            <a:cxnSpLocks/>
            <a:stCxn id="10" idx="1"/>
            <a:endCxn id="11" idx="3"/>
          </p:cNvCxnSpPr>
          <p:nvPr/>
        </p:nvCxnSpPr>
        <p:spPr>
          <a:xfrm flipH="1">
            <a:off x="4550805" y="1138236"/>
            <a:ext cx="2117857" cy="1438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F06B5E1-86EF-4359-8597-31C53F7D0970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4550805" y="2577116"/>
            <a:ext cx="2117857" cy="1288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C7318FA-748A-4D6C-AF3D-74A4A75FAEBF}"/>
              </a:ext>
            </a:extLst>
          </p:cNvPr>
          <p:cNvSpPr txBox="1"/>
          <p:nvPr/>
        </p:nvSpPr>
        <p:spPr>
          <a:xfrm>
            <a:off x="6188102" y="1556813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</a:rPr>
              <a:t>Capture image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</a:rPr>
              <a:t>Image is sent to Raspberry Pi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76985C-F59D-469A-9137-B88FA8C3017F}"/>
              </a:ext>
            </a:extLst>
          </p:cNvPr>
          <p:cNvSpPr txBox="1"/>
          <p:nvPr/>
        </p:nvSpPr>
        <p:spPr>
          <a:xfrm>
            <a:off x="3045546" y="2978181"/>
            <a:ext cx="2300630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</a:rPr>
              <a:t>Detects face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</a:rPr>
              <a:t>Calculates distance vector to center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</a:rPr>
              <a:t>Instructs MCU to update position</a:t>
            </a:r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A508AE-8F75-4231-85D2-7CC80C275CC6}"/>
              </a:ext>
            </a:extLst>
          </p:cNvPr>
          <p:cNvSpPr txBox="1"/>
          <p:nvPr/>
        </p:nvSpPr>
        <p:spPr>
          <a:xfrm>
            <a:off x="6201450" y="4260034"/>
            <a:ext cx="1762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</a:rPr>
              <a:t>Changes servo position</a:t>
            </a:r>
          </a:p>
        </p:txBody>
      </p:sp>
    </p:spTree>
    <p:extLst>
      <p:ext uri="{BB962C8B-B14F-4D97-AF65-F5344CB8AC3E}">
        <p14:creationId xmlns:p14="http://schemas.microsoft.com/office/powerpoint/2010/main" val="89032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310631-1B90-407B-85B8-A4E382816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Position vector’s magnitude could be off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Too large</a:t>
            </a:r>
          </a:p>
          <a:p>
            <a:pPr lvl="2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Overshoot</a:t>
            </a:r>
          </a:p>
          <a:p>
            <a:pPr lvl="2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Oscillation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Too small</a:t>
            </a:r>
          </a:p>
          <a:p>
            <a:pPr lvl="2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Many minor adjustments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Both are a waste of power and resources</a:t>
            </a:r>
          </a:p>
          <a:p>
            <a:pPr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User may move while position is updated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404815-78B8-4D24-8855-94267FA2A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Face-the-User System Challenges</a:t>
            </a:r>
          </a:p>
        </p:txBody>
      </p:sp>
    </p:spTree>
    <p:extLst>
      <p:ext uri="{BB962C8B-B14F-4D97-AF65-F5344CB8AC3E}">
        <p14:creationId xmlns:p14="http://schemas.microsoft.com/office/powerpoint/2010/main" val="15489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310631-1B90-407B-85B8-A4E382816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Dynamic feedback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Position change in increments</a:t>
            </a:r>
          </a:p>
          <a:p>
            <a:pPr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Variable buffer rectangle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404815-78B8-4D24-8855-94267FA2A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Face-the-User System Solutions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5ABC423-709A-45DD-B48E-7A0BBAB10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9" y="2766915"/>
            <a:ext cx="3060896" cy="2019878"/>
          </a:xfrm>
          <a:prstGeom prst="rect">
            <a:avLst/>
          </a:prstGeom>
          <a:noFill/>
          <a:ln w="12700" algn="ctr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A933ED7E-D137-49B6-AAD4-9537514EB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50" y="2977433"/>
            <a:ext cx="583027" cy="603501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3BC393D-BE6F-4703-8113-38CBE8E26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936" y="3087910"/>
            <a:ext cx="361274" cy="389961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9375CAC4-E077-42BA-9795-8BC102F9B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708" y="3709490"/>
            <a:ext cx="137842" cy="139770"/>
          </a:xfrm>
          <a:prstGeom prst="flowChartOr">
            <a:avLst/>
          </a:prstGeom>
          <a:noFill/>
          <a:ln w="12700" algn="ctr">
            <a:solidFill>
              <a:schemeClr val="tx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AutoShape 7">
            <a:extLst>
              <a:ext uri="{FF2B5EF4-FFF2-40B4-BE49-F238E27FC236}">
                <a16:creationId xmlns:a16="http://schemas.microsoft.com/office/drawing/2014/main" id="{858D0458-146B-4F0D-97EE-6B243D54B3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6697" y="3291409"/>
            <a:ext cx="996455" cy="484989"/>
          </a:xfrm>
          <a:prstGeom prst="straightConnector1">
            <a:avLst/>
          </a:prstGeom>
          <a:noFill/>
          <a:ln w="12700" algn="ctr">
            <a:solidFill>
              <a:schemeClr val="tx1">
                <a:lumMod val="85000"/>
              </a:schemeClr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6" name="AutoShape 13">
            <a:extLst>
              <a:ext uri="{FF2B5EF4-FFF2-40B4-BE49-F238E27FC236}">
                <a16:creationId xmlns:a16="http://schemas.microsoft.com/office/drawing/2014/main" id="{957F09AB-C5A1-452C-941C-76F7236C5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0357" y="3473074"/>
            <a:ext cx="583027" cy="603501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07B536-F9F2-4720-809C-C93F9304E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233" y="3641910"/>
            <a:ext cx="223791" cy="260293"/>
          </a:xfrm>
          <a:prstGeom prst="rect">
            <a:avLst/>
          </a:prstGeom>
          <a:noFill/>
          <a:ln w="25400" algn="ctr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2" name="AutoShape 9">
            <a:extLst>
              <a:ext uri="{FF2B5EF4-FFF2-40B4-BE49-F238E27FC236}">
                <a16:creationId xmlns:a16="http://schemas.microsoft.com/office/drawing/2014/main" id="{A151E40A-2CB0-4C9A-8600-C2F5E27D9CC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76696" y="3895529"/>
            <a:ext cx="230372" cy="180202"/>
          </a:xfrm>
          <a:prstGeom prst="straightConnector1">
            <a:avLst/>
          </a:prstGeom>
          <a:noFill/>
          <a:ln w="12700" algn="ctr">
            <a:solidFill>
              <a:schemeClr val="tx1">
                <a:lumMod val="8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3" name="Text Box 10">
            <a:extLst>
              <a:ext uri="{FF2B5EF4-FFF2-40B4-BE49-F238E27FC236}">
                <a16:creationId xmlns:a16="http://schemas.microsoft.com/office/drawing/2014/main" id="{07DC82A2-45BE-4591-AF18-07CF81AC2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25" y="4089079"/>
            <a:ext cx="1698178" cy="513911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solidFill>
                  <a:schemeClr val="tx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Target rectangle while adjusting position.</a:t>
            </a:r>
            <a:endParaRPr kumimoji="0" lang="en-US" altLang="en-US" sz="1800" b="0" i="0" u="none" strike="noStrike" cap="none" normalizeH="0" baseline="0" dirty="0">
              <a:solidFill>
                <a:schemeClr val="tx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3F6D6A91-D685-4178-B639-A53FD8B3B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751" y="2762117"/>
            <a:ext cx="3060896" cy="2019878"/>
          </a:xfrm>
          <a:prstGeom prst="rect">
            <a:avLst/>
          </a:prstGeom>
          <a:noFill/>
          <a:ln w="12700" algn="ctr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179D1FFC-330E-47FB-B3AE-9BF7B36D5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0043" y="3583550"/>
            <a:ext cx="361274" cy="389961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15">
            <a:extLst>
              <a:ext uri="{FF2B5EF4-FFF2-40B4-BE49-F238E27FC236}">
                <a16:creationId xmlns:a16="http://schemas.microsoft.com/office/drawing/2014/main" id="{10B84A2D-BBAC-4726-9987-0370C4080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220" y="3704692"/>
            <a:ext cx="137842" cy="139770"/>
          </a:xfrm>
          <a:prstGeom prst="flowChartOr">
            <a:avLst/>
          </a:prstGeom>
          <a:noFill/>
          <a:ln w="12700" algn="ctr">
            <a:solidFill>
              <a:schemeClr val="tx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7CC37B4C-9039-426F-A354-E93CF1B71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4151" y="3352626"/>
            <a:ext cx="776285" cy="814248"/>
          </a:xfrm>
          <a:prstGeom prst="rect">
            <a:avLst/>
          </a:prstGeom>
          <a:noFill/>
          <a:ln w="25400" algn="ctr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0" name="AutoShape 17">
            <a:extLst>
              <a:ext uri="{FF2B5EF4-FFF2-40B4-BE49-F238E27FC236}">
                <a16:creationId xmlns:a16="http://schemas.microsoft.com/office/drawing/2014/main" id="{D3C625ED-2501-4F70-B663-0D46F57F46F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99092" y="4157697"/>
            <a:ext cx="125059" cy="100112"/>
          </a:xfrm>
          <a:prstGeom prst="straightConnector1">
            <a:avLst/>
          </a:prstGeom>
          <a:noFill/>
          <a:ln w="12700" algn="ctr">
            <a:solidFill>
              <a:schemeClr val="tx1">
                <a:lumMod val="8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1" name="Text Box 18">
            <a:extLst>
              <a:ext uri="{FF2B5EF4-FFF2-40B4-BE49-F238E27FC236}">
                <a16:creationId xmlns:a16="http://schemas.microsoft.com/office/drawing/2014/main" id="{C7E87A46-FF06-4C08-9D0B-6BF7A5CEA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0002" y="4216241"/>
            <a:ext cx="2685491" cy="51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solidFill>
                  <a:schemeClr val="tx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Buffer rectangle. The center of the face needs to cross one of its borders to initiate movement.</a:t>
            </a:r>
            <a:endParaRPr kumimoji="0" lang="en-US" altLang="en-US" sz="1800" b="0" i="0" u="none" strike="noStrike" cap="none" normalizeH="0" baseline="0" dirty="0">
              <a:solidFill>
                <a:schemeClr val="tx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2A7318-BC1E-46EB-9972-C3E3A84ECF2C}"/>
              </a:ext>
            </a:extLst>
          </p:cNvPr>
          <p:cNvCxnSpPr>
            <a:cxnSpLocks/>
          </p:cNvCxnSpPr>
          <p:nvPr/>
        </p:nvCxnSpPr>
        <p:spPr>
          <a:xfrm flipV="1">
            <a:off x="3654902" y="3606040"/>
            <a:ext cx="1698439" cy="3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C8A6E2A-2F23-47A7-B8F7-65CE3EAEE81E}"/>
              </a:ext>
            </a:extLst>
          </p:cNvPr>
          <p:cNvSpPr txBox="1"/>
          <p:nvPr/>
        </p:nvSpPr>
        <p:spPr>
          <a:xfrm>
            <a:off x="3549529" y="3826657"/>
            <a:ext cx="1949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Position updated until face is centered</a:t>
            </a:r>
          </a:p>
        </p:txBody>
      </p:sp>
    </p:spTree>
    <p:extLst>
      <p:ext uri="{BB962C8B-B14F-4D97-AF65-F5344CB8AC3E}">
        <p14:creationId xmlns:p14="http://schemas.microsoft.com/office/powerpoint/2010/main" val="28629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62C480-7C07-4C30-A5A2-69BDE1223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850" y="1667538"/>
            <a:ext cx="8724300" cy="3070500"/>
          </a:xfrm>
        </p:spPr>
        <p:txBody>
          <a:bodyPr/>
          <a:lstStyle/>
          <a:p>
            <a:pPr lvl="0" indent="-3238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Get position of face from face detection</a:t>
            </a:r>
          </a:p>
          <a:p>
            <a:pPr lvl="0" indent="-3238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Determine face distance to center</a:t>
            </a:r>
          </a:p>
          <a:p>
            <a:pPr lvl="0" indent="-3238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Turn Ion to center on face</a:t>
            </a:r>
          </a:p>
          <a:p>
            <a:pPr lvl="1" indent="-3238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Turn fast if face is far from center</a:t>
            </a:r>
          </a:p>
          <a:p>
            <a:pPr lvl="1" indent="-3238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Turn slowly if face is close to center</a:t>
            </a:r>
          </a:p>
          <a:p>
            <a:pPr indent="-3238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Once face is in center, only adjust position once face is</a:t>
            </a:r>
          </a:p>
          <a:p>
            <a:pPr marL="133350" indent="0">
              <a:spcBef>
                <a:spcPts val="600"/>
              </a:spcBef>
            </a:pPr>
            <a:r>
              <a:rPr lang="en-US" dirty="0">
                <a:solidFill>
                  <a:srgbClr val="FFFFFF"/>
                </a:solidFill>
              </a:rPr>
              <a:t>       outside a certain threshold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231AF8-9231-4DBE-9281-82B8760E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Face-the-User Algorithm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3DAE39-A40C-4F10-8F02-23061BCA9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996" y="136689"/>
            <a:ext cx="2381730" cy="48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Dennis’s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Face Detection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Face-the-User System (name TBD)</a:t>
            </a:r>
          </a:p>
          <a:p>
            <a:r>
              <a:rPr lang="en-US" dirty="0"/>
              <a:t>Facial Recognition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Main Processor selection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Motor Control Unit (MCU)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7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0EBFEE-3DC4-48F5-938F-E3C1AB09B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Purpose: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To identify saved users and load their settings</a:t>
            </a:r>
          </a:p>
          <a:p>
            <a:pPr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Not a safety feature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Not accurate enough because of 2D picture</a:t>
            </a:r>
          </a:p>
          <a:p>
            <a:pPr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Accuracy vs. Speed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Eigenfaces – fast but unreliable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Fisherfaces – More reliable but slow</a:t>
            </a:r>
          </a:p>
          <a:p>
            <a:pPr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Will only run when a face has not been detected for a while</a:t>
            </a:r>
          </a:p>
          <a:p>
            <a:pPr marL="228600" indent="0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8597DC-4B80-41B8-8918-B5AC13230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Facial Recognition</a:t>
            </a:r>
          </a:p>
        </p:txBody>
      </p:sp>
    </p:spTree>
    <p:extLst>
      <p:ext uri="{BB962C8B-B14F-4D97-AF65-F5344CB8AC3E}">
        <p14:creationId xmlns:p14="http://schemas.microsoft.com/office/powerpoint/2010/main" val="355772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Dennis’s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Face Detection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Face-the-User System (name TBD)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Facial Recognition</a:t>
            </a:r>
          </a:p>
          <a:p>
            <a:r>
              <a:rPr lang="en-US" dirty="0"/>
              <a:t>Main Processor selection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Motor Control Unit (MCU)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7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806ACF-19DD-4BFF-81F7-D3A59EBAFE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Facial Recognition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Face Detection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GUI &amp; Multimedia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Voice Recognition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OS (Linux)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40CC69-4FA5-497B-BDBC-B091390AD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Load</a:t>
            </a:r>
          </a:p>
        </p:txBody>
      </p:sp>
    </p:spTree>
    <p:extLst>
      <p:ext uri="{BB962C8B-B14F-4D97-AF65-F5344CB8AC3E}">
        <p14:creationId xmlns:p14="http://schemas.microsoft.com/office/powerpoint/2010/main" val="10666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93409" y="477806"/>
            <a:ext cx="8737500" cy="3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Requirements &amp; Specifications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19CBF7-AB7E-44F5-A7A4-A88C21679E52}"/>
              </a:ext>
            </a:extLst>
          </p:cNvPr>
          <p:cNvSpPr/>
          <p:nvPr/>
        </p:nvSpPr>
        <p:spPr>
          <a:xfrm>
            <a:off x="4429974" y="241786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C3D8B5-5776-4EC7-B20B-B904180C2C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311099"/>
              </p:ext>
            </p:extLst>
          </p:nvPr>
        </p:nvGraphicFramePr>
        <p:xfrm>
          <a:off x="2614558" y="1611630"/>
          <a:ext cx="3815562" cy="2194560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1907781">
                  <a:extLst>
                    <a:ext uri="{9D8B030D-6E8A-4147-A177-3AD203B41FA5}">
                      <a16:colId xmlns:a16="http://schemas.microsoft.com/office/drawing/2014/main" val="2262822064"/>
                    </a:ext>
                  </a:extLst>
                </a:gridCol>
                <a:gridCol w="1907781">
                  <a:extLst>
                    <a:ext uri="{9D8B030D-6E8A-4147-A177-3AD203B41FA5}">
                      <a16:colId xmlns:a16="http://schemas.microsoft.com/office/drawing/2014/main" val="1965856258"/>
                    </a:ext>
                  </a:extLst>
                </a:gridCol>
              </a:tblGrid>
              <a:tr h="14167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Design Specification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521863"/>
                  </a:ext>
                </a:extLst>
              </a:tr>
              <a:tr h="14167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&lt; 5lb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617878"/>
                  </a:ext>
                </a:extLst>
              </a:tr>
              <a:tr h="14167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&lt; 7”x7”x15”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892998"/>
                  </a:ext>
                </a:extLst>
              </a:tr>
              <a:tr h="14167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Voice Command Response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&lt; 2 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298864"/>
                  </a:ext>
                </a:extLst>
              </a:tr>
              <a:tr h="14167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Voice Recognition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80% of what is spoken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042297"/>
                  </a:ext>
                </a:extLst>
              </a:tr>
              <a:tr h="14167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Supported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754981"/>
                  </a:ext>
                </a:extLst>
              </a:tr>
              <a:tr h="14167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Face Recognition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80% of faces recognized under normal lighting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889643"/>
                  </a:ext>
                </a:extLst>
              </a:tr>
              <a:tr h="14167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Power 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&lt; 50W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935300"/>
                  </a:ext>
                </a:extLst>
              </a:tr>
              <a:tr h="14167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&lt; $500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126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364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0E9E27-F9A2-4EB5-8156-89BB93899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Asus </a:t>
            </a:r>
            <a:r>
              <a:rPr lang="en-US" dirty="0" err="1"/>
              <a:t>Tinkerboard</a:t>
            </a:r>
            <a:endParaRPr lang="en-US" dirty="0"/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Beagleboard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Raspberry Pi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Sopine A64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CF6CDB-2D59-4E0D-A1FF-869252F12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Board Computer (SBC) Choices</a:t>
            </a:r>
          </a:p>
        </p:txBody>
      </p:sp>
    </p:spTree>
    <p:extLst>
      <p:ext uri="{BB962C8B-B14F-4D97-AF65-F5344CB8AC3E}">
        <p14:creationId xmlns:p14="http://schemas.microsoft.com/office/powerpoint/2010/main" val="231821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800729-3EDD-4E46-A68F-23CFA4C1C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SBC Comparison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86EB7B-FB38-48CF-9BA5-430BB4555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592419"/>
              </p:ext>
            </p:extLst>
          </p:nvPr>
        </p:nvGraphicFramePr>
        <p:xfrm>
          <a:off x="1514159" y="1126490"/>
          <a:ext cx="6096000" cy="2890520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93532038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1665891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27401826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4241695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258529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Raspberry Pi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err="1">
                          <a:solidFill>
                            <a:schemeClr val="tx1"/>
                          </a:solidFill>
                        </a:rPr>
                        <a:t>BeagleBoard</a:t>
                      </a:r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Asus </a:t>
                      </a:r>
                      <a:r>
                        <a:rPr lang="en-US" sz="700" dirty="0" err="1">
                          <a:solidFill>
                            <a:schemeClr val="tx1"/>
                          </a:solidFill>
                        </a:rPr>
                        <a:t>TinkerBoard</a:t>
                      </a:r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Sopine A64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1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CPU/SOC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4-core 1.2 GHz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1-core 1.0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4-core 1.8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4-core 1.152 </a:t>
                      </a:r>
                      <a:r>
                        <a:rPr lang="en-US" sz="700" dirty="0" err="1">
                          <a:solidFill>
                            <a:schemeClr val="tx1"/>
                          </a:solidFill>
                        </a:rPr>
                        <a:t>Ghz</a:t>
                      </a:r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29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Memory (RAM)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1 GB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512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2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2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3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$35.00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$49.00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$55.44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$35.00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786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Component Availability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Readily available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Readily available. CPU can be bought directly for $20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Prototype board available on Amazon. Components for final design not yet found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Readily available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170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Interfaces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Everything necessary, except 2</a:t>
                      </a:r>
                      <a:r>
                        <a:rPr lang="en-US" sz="700" baseline="30000" dirty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 PWM output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All necessary interfaces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All necessary interfaces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Everything necessary, except 2</a:t>
                      </a:r>
                      <a:r>
                        <a:rPr lang="en-US" sz="700" baseline="30000" dirty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 PWM output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926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Final 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Connect Raspberry Computer Module 3 via fixed SODIMM connector to PCB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SBC design to be used as reference to add CPU directly to final 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Currently not possible because components have not been found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Connect Sopine A64 via fixed SODIMM connector to PCB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619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05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F9646A-AF19-4A05-AA6F-21BC5D78B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Performance deemed sufficient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Smaller when added to PCB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Lowest cost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Already own development board and SBC (version 3 B)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Abundant information and tutorials online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Most future-proof</a:t>
            </a:r>
          </a:p>
          <a:p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1429C4-EEE4-46A9-8D67-270CE37E3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SBC Choice: Raspberry Pi 3 Compute Module Lite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8CC227-F6DF-4107-88C4-3B833EA53CF1}"/>
              </a:ext>
            </a:extLst>
          </p:cNvPr>
          <p:cNvGrpSpPr/>
          <p:nvPr/>
        </p:nvGrpSpPr>
        <p:grpSpPr>
          <a:xfrm>
            <a:off x="6032411" y="1287494"/>
            <a:ext cx="2272364" cy="1612325"/>
            <a:chOff x="538325" y="1918139"/>
            <a:chExt cx="3633820" cy="2578327"/>
          </a:xfrm>
        </p:grpSpPr>
        <p:pic>
          <p:nvPicPr>
            <p:cNvPr id="5" name="Picture 4" descr="Raspberry Pi Compute Module 3 Light" title="Raspberry Pi Compute Module 3 Light">
              <a:extLst>
                <a:ext uri="{FF2B5EF4-FFF2-40B4-BE49-F238E27FC236}">
                  <a16:creationId xmlns:a16="http://schemas.microsoft.com/office/drawing/2014/main" id="{EEE4DCA7-8BD6-4566-B0EF-EA1D4DD24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47" t="8282" r="18400" b="1882"/>
            <a:stretch/>
          </p:blipFill>
          <p:spPr>
            <a:xfrm rot="5400000">
              <a:off x="1252929" y="1203535"/>
              <a:ext cx="2204611" cy="36338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2C734B-02AB-4FCC-AC52-358ABBA8DE0A}"/>
                </a:ext>
              </a:extLst>
            </p:cNvPr>
            <p:cNvSpPr txBox="1"/>
            <p:nvPr/>
          </p:nvSpPr>
          <p:spPr>
            <a:xfrm>
              <a:off x="557007" y="4122752"/>
              <a:ext cx="3615138" cy="373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Raspberry Pi Compute Module 3 Lite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39776EC-C527-41FD-AB64-8D2B2AAA9244}"/>
              </a:ext>
            </a:extLst>
          </p:cNvPr>
          <p:cNvGrpSpPr/>
          <p:nvPr/>
        </p:nvGrpSpPr>
        <p:grpSpPr>
          <a:xfrm>
            <a:off x="6130855" y="3096125"/>
            <a:ext cx="2075475" cy="1779851"/>
            <a:chOff x="5522976" y="1690590"/>
            <a:chExt cx="5830824" cy="50003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CFFEF7-336E-456B-90C0-575D2A718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0" t="14181" r="10250" b="10050"/>
            <a:stretch/>
          </p:blipFill>
          <p:spPr>
            <a:xfrm>
              <a:off x="5522976" y="1690590"/>
              <a:ext cx="5830824" cy="41678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44D783-224D-4BEB-BC5A-A8BA2A05F8E7}"/>
                </a:ext>
              </a:extLst>
            </p:cNvPr>
            <p:cNvSpPr txBox="1"/>
            <p:nvPr/>
          </p:nvSpPr>
          <p:spPr>
            <a:xfrm>
              <a:off x="6323076" y="5858472"/>
              <a:ext cx="4230624" cy="832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</a:rPr>
                <a:t>WaveShare</a:t>
              </a:r>
              <a:r>
                <a:rPr lang="en-US" sz="1000" dirty="0">
                  <a:solidFill>
                    <a:schemeClr val="tx1"/>
                  </a:solidFill>
                </a:rPr>
                <a:t> Compute Module IO Board Plus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270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Dennis’s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Face Detection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Face-the-User System (name TBD)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Facial Recognition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Main Processor selection</a:t>
            </a:r>
          </a:p>
          <a:p>
            <a:r>
              <a:rPr lang="en-US" dirty="0"/>
              <a:t>Motor Control Unit (MCU)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30DF34-677D-467A-BB2D-FBA1FFA331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Rotate servos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Analog to digital conversion (Audio in)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LED control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8E7287-7D7E-47BC-A688-9FC7325A5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 Control Unit (MCU) Tasks</a:t>
            </a:r>
          </a:p>
        </p:txBody>
      </p:sp>
    </p:spTree>
    <p:extLst>
      <p:ext uri="{BB962C8B-B14F-4D97-AF65-F5344CB8AC3E}">
        <p14:creationId xmlns:p14="http://schemas.microsoft.com/office/powerpoint/2010/main" val="6338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81E9A9-98B2-45F6-BF15-FD34684DF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MCU Main Choices and Comparison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37E2F41-8C1F-4711-B3A2-7D0971C2D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93131"/>
              </p:ext>
            </p:extLst>
          </p:nvPr>
        </p:nvGraphicFramePr>
        <p:xfrm>
          <a:off x="1514159" y="1459230"/>
          <a:ext cx="6096000" cy="2250440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30533035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0539529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39108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Atmel Mega328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Ti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M430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294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Prototyping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Arduino Uno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LaunchPad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104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Operating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1.8-5.5V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2.0-3.6V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300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Clock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20 MHZ @ 4.4+ V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16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141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I/O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23 GPIO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8 10-bit ADC channels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15 GPIO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8 10-bit ADC channels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146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$1.30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$2.48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023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6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6CBEF9-7E74-495A-ACED-34D2D925B7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Faster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Cheaper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Can be prototyped on breadboard (see picture)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Already own Arduino Uno and Bootloader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59D279-5230-4A01-A6BF-7F3A7D5BC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MCU Choice: Atmel mega328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5F37D-EB39-43B0-B2A9-DB52C8A5D3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t="25019" r="21378" b="19481"/>
          <a:stretch/>
        </p:blipFill>
        <p:spPr>
          <a:xfrm>
            <a:off x="5469136" y="1611681"/>
            <a:ext cx="2853907" cy="192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Mohammad’s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Processing</a:t>
            </a:r>
          </a:p>
          <a:p>
            <a:r>
              <a:rPr lang="en-US" dirty="0" err="1"/>
              <a:t>WiFi</a:t>
            </a:r>
            <a:r>
              <a:rPr lang="en-US" dirty="0"/>
              <a:t> System</a:t>
            </a:r>
          </a:p>
          <a:p>
            <a:r>
              <a:rPr lang="en-US" dirty="0"/>
              <a:t>Misc.</a:t>
            </a:r>
          </a:p>
          <a:p>
            <a:r>
              <a:rPr lang="en-US" dirty="0"/>
              <a:t>Power Management</a:t>
            </a:r>
          </a:p>
          <a:p>
            <a:r>
              <a:rPr lang="en-US" dirty="0"/>
              <a:t>PCB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0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Mohammad’s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Processing</a:t>
            </a:r>
          </a:p>
          <a:p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WiFi</a:t>
            </a:r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System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Misc.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Power Management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PCB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8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9282A6-2F73-4CFC-B388-E3418159F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User issues the device a command; the device responds.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r>
              <a:rPr lang="en-US" dirty="0"/>
              <a:t>	User: What is the time right now?</a:t>
            </a:r>
          </a:p>
          <a:p>
            <a:r>
              <a:rPr lang="en-US" dirty="0"/>
              <a:t>	Device: It is 12:30 P.M.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DA6FF1-1BB8-47E0-ABEE-348DC8D82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User-Device Voice Interaction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6E191-5668-4981-93E3-CE8D4707A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797" y="405809"/>
            <a:ext cx="2234013" cy="4331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710961-FBD9-4321-B819-3FC7814592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50231" t="-2897" r="-3872" b="1"/>
          <a:stretch/>
        </p:blipFill>
        <p:spPr>
          <a:xfrm flipH="1">
            <a:off x="7603780" y="518329"/>
            <a:ext cx="212651" cy="302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3FB927-A81B-4567-BCB2-104C23AB153A}"/>
              </a:ext>
            </a:extLst>
          </p:cNvPr>
          <p:cNvSpPr txBox="1"/>
          <p:nvPr/>
        </p:nvSpPr>
        <p:spPr>
          <a:xfrm>
            <a:off x="7828887" y="518329"/>
            <a:ext cx="496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Audio</a:t>
            </a:r>
          </a:p>
          <a:p>
            <a:r>
              <a:rPr lang="en-US" sz="700" dirty="0"/>
              <a:t>Signal</a:t>
            </a:r>
          </a:p>
        </p:txBody>
      </p:sp>
      <p:pic>
        <p:nvPicPr>
          <p:cNvPr id="17" name="Picture 2" descr="Image result for digital signal">
            <a:extLst>
              <a:ext uri="{FF2B5EF4-FFF2-40B4-BE49-F238E27FC236}">
                <a16:creationId xmlns:a16="http://schemas.microsoft.com/office/drawing/2014/main" id="{D60D3DCE-F111-441C-B305-61D6CF32E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02" b="7693"/>
          <a:stretch/>
        </p:blipFill>
        <p:spPr bwMode="auto">
          <a:xfrm>
            <a:off x="7560044" y="3313484"/>
            <a:ext cx="300122" cy="7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1119BF-D1DD-4E51-B108-4F0516DDB59A}"/>
              </a:ext>
            </a:extLst>
          </p:cNvPr>
          <p:cNvSpPr txBox="1"/>
          <p:nvPr/>
        </p:nvSpPr>
        <p:spPr>
          <a:xfrm>
            <a:off x="7503417" y="3383182"/>
            <a:ext cx="46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Digital Signal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CA3CE05-978D-4B23-971E-A1CE4DB9D9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49729"/>
          <a:stretch/>
        </p:blipFill>
        <p:spPr>
          <a:xfrm>
            <a:off x="6488973" y="3765098"/>
            <a:ext cx="265782" cy="2114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F009B1F-3A54-4215-A391-8CDF5CE38DCF}"/>
              </a:ext>
            </a:extLst>
          </p:cNvPr>
          <p:cNvSpPr txBox="1"/>
          <p:nvPr/>
        </p:nvSpPr>
        <p:spPr>
          <a:xfrm>
            <a:off x="6436617" y="3503448"/>
            <a:ext cx="46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Analog</a:t>
            </a:r>
          </a:p>
          <a:p>
            <a:r>
              <a:rPr lang="en-US" sz="600" dirty="0"/>
              <a:t>Signal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39CA465-F2A7-4068-AF94-8871C962E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50231" t="-2897" r="-3872" b="1"/>
          <a:stretch/>
        </p:blipFill>
        <p:spPr>
          <a:xfrm>
            <a:off x="7603780" y="4313971"/>
            <a:ext cx="212651" cy="3021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4497943-9FB4-4E34-817D-A562A5E79B10}"/>
              </a:ext>
            </a:extLst>
          </p:cNvPr>
          <p:cNvSpPr txBox="1"/>
          <p:nvPr/>
        </p:nvSpPr>
        <p:spPr>
          <a:xfrm flipH="1">
            <a:off x="7828887" y="4313971"/>
            <a:ext cx="496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Audio</a:t>
            </a:r>
          </a:p>
          <a:p>
            <a:r>
              <a:rPr lang="en-US" sz="700" dirty="0"/>
              <a:t>Signal</a:t>
            </a:r>
          </a:p>
        </p:txBody>
      </p:sp>
      <p:pic>
        <p:nvPicPr>
          <p:cNvPr id="25" name="Picture 2" descr="Image result for digital signal">
            <a:extLst>
              <a:ext uri="{FF2B5EF4-FFF2-40B4-BE49-F238E27FC236}">
                <a16:creationId xmlns:a16="http://schemas.microsoft.com/office/drawing/2014/main" id="{DC08CFFA-F59E-4FF2-8120-ACB8084A0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02" b="7693"/>
          <a:stretch/>
        </p:blipFill>
        <p:spPr bwMode="auto">
          <a:xfrm>
            <a:off x="6436617" y="2276599"/>
            <a:ext cx="300122" cy="7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ED0F76E-08C1-4A64-BD51-1A3E2FEE0050}"/>
              </a:ext>
            </a:extLst>
          </p:cNvPr>
          <p:cNvSpPr txBox="1"/>
          <p:nvPr/>
        </p:nvSpPr>
        <p:spPr>
          <a:xfrm>
            <a:off x="6358625" y="2354558"/>
            <a:ext cx="46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Digital Signal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4093FF3-D48F-48E5-94C7-8D7F52520D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49729"/>
          <a:stretch/>
        </p:blipFill>
        <p:spPr>
          <a:xfrm>
            <a:off x="6353299" y="1024907"/>
            <a:ext cx="265782" cy="21147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6AFAEBC-F3CE-40E3-8F86-DC94B3A3897B}"/>
              </a:ext>
            </a:extLst>
          </p:cNvPr>
          <p:cNvSpPr txBox="1"/>
          <p:nvPr/>
        </p:nvSpPr>
        <p:spPr>
          <a:xfrm>
            <a:off x="6300943" y="763257"/>
            <a:ext cx="46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Analog</a:t>
            </a:r>
          </a:p>
          <a:p>
            <a:r>
              <a:rPr lang="en-US" sz="600" dirty="0"/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19267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93409" y="477806"/>
            <a:ext cx="8737500" cy="3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Overall Block Diagram &amp; Tasking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19CBF7-AB7E-44F5-A7A4-A88C21679E52}"/>
              </a:ext>
            </a:extLst>
          </p:cNvPr>
          <p:cNvSpPr/>
          <p:nvPr/>
        </p:nvSpPr>
        <p:spPr>
          <a:xfrm>
            <a:off x="4429974" y="241786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931387C-ED2B-4897-B611-C44FF8B7E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743093"/>
              </p:ext>
            </p:extLst>
          </p:nvPr>
        </p:nvGraphicFramePr>
        <p:xfrm>
          <a:off x="5109293" y="1264876"/>
          <a:ext cx="3687636" cy="3400818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1311758">
                  <a:extLst>
                    <a:ext uri="{9D8B030D-6E8A-4147-A177-3AD203B41FA5}">
                      <a16:colId xmlns:a16="http://schemas.microsoft.com/office/drawing/2014/main" val="3441564706"/>
                    </a:ext>
                  </a:extLst>
                </a:gridCol>
                <a:gridCol w="1146666">
                  <a:extLst>
                    <a:ext uri="{9D8B030D-6E8A-4147-A177-3AD203B41FA5}">
                      <a16:colId xmlns:a16="http://schemas.microsoft.com/office/drawing/2014/main" val="997134387"/>
                    </a:ext>
                  </a:extLst>
                </a:gridCol>
                <a:gridCol w="1229212">
                  <a:extLst>
                    <a:ext uri="{9D8B030D-6E8A-4147-A177-3AD203B41FA5}">
                      <a16:colId xmlns:a16="http://schemas.microsoft.com/office/drawing/2014/main" val="179080257"/>
                    </a:ext>
                  </a:extLst>
                </a:gridCol>
              </a:tblGrid>
              <a:tr h="2991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Task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Primary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Secondary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val="1134089618"/>
                  </a:ext>
                </a:extLst>
              </a:tr>
              <a:tr h="2991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Controller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David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val="1624960225"/>
                  </a:ext>
                </a:extLst>
              </a:tr>
              <a:tr h="2991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Camera &amp; CV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David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val="2529447603"/>
                  </a:ext>
                </a:extLst>
              </a:tr>
              <a:tr h="2991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GUI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David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val="4111659712"/>
                  </a:ext>
                </a:extLst>
              </a:tr>
              <a:tr h="2991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Voice Recognition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David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val="861983263"/>
                  </a:ext>
                </a:extLst>
              </a:tr>
              <a:tr h="2991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Body Design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David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val="2640520414"/>
                  </a:ext>
                </a:extLst>
              </a:tr>
              <a:tr h="2991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MCU &amp; Servos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Mohammad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val="2899244064"/>
                  </a:ext>
                </a:extLst>
              </a:tr>
              <a:tr h="4179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Power Module &amp; Battery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Mohammad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val="609584686"/>
                  </a:ext>
                </a:extLst>
              </a:tr>
              <a:tr h="59002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Soundcard, Speakers, &amp; Microphone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Mohammad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val="580120716"/>
                  </a:ext>
                </a:extLst>
              </a:tr>
              <a:tr h="2991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PCB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Mohammad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val="135804277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B95E46A-E1B1-4711-AF8C-889C58B94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46" y="974470"/>
            <a:ext cx="3081162" cy="386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EA9CCE-29B4-4747-8199-575562FFF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Very common in audio projects.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Specs: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-44dB sensitivity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20Hz-20kHz frequency response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Operating voltage range of 1V</a:t>
            </a:r>
            <a:r>
              <a:rPr lang="en-US" baseline="-25000" dirty="0">
                <a:solidFill>
                  <a:srgbClr val="FFFFFF"/>
                </a:solidFill>
              </a:rPr>
              <a:t>DC</a:t>
            </a:r>
            <a:r>
              <a:rPr lang="en-US" dirty="0">
                <a:solidFill>
                  <a:srgbClr val="FFFFFF"/>
                </a:solidFill>
              </a:rPr>
              <a:t>-10V</a:t>
            </a:r>
            <a:r>
              <a:rPr lang="en-US" baseline="-25000" dirty="0">
                <a:solidFill>
                  <a:srgbClr val="FFFFFF"/>
                </a:solidFill>
              </a:rPr>
              <a:t>DC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Breadboard-friendly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Downside: Requires filtering and amplifying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5EACE0-D0EC-48AD-80F6-30ED43582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Electret Microphone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F3E897-ABDA-42BA-888C-051CFDE9B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647" y="1247488"/>
            <a:ext cx="2344611" cy="169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2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C15DA7-CD79-408F-B840-40717A57F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B86DEBB-6893-4A22-B437-5C1A15C5F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593327"/>
              </p:ext>
            </p:extLst>
          </p:nvPr>
        </p:nvGraphicFramePr>
        <p:xfrm>
          <a:off x="908864" y="1387407"/>
          <a:ext cx="4010466" cy="3057001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1336822">
                  <a:extLst>
                    <a:ext uri="{9D8B030D-6E8A-4147-A177-3AD203B41FA5}">
                      <a16:colId xmlns:a16="http://schemas.microsoft.com/office/drawing/2014/main" val="4206683861"/>
                    </a:ext>
                  </a:extLst>
                </a:gridCol>
                <a:gridCol w="1336822">
                  <a:extLst>
                    <a:ext uri="{9D8B030D-6E8A-4147-A177-3AD203B41FA5}">
                      <a16:colId xmlns:a16="http://schemas.microsoft.com/office/drawing/2014/main" val="1198496475"/>
                    </a:ext>
                  </a:extLst>
                </a:gridCol>
                <a:gridCol w="1336822">
                  <a:extLst>
                    <a:ext uri="{9D8B030D-6E8A-4147-A177-3AD203B41FA5}">
                      <a16:colId xmlns:a16="http://schemas.microsoft.com/office/drawing/2014/main" val="1442808083"/>
                    </a:ext>
                  </a:extLst>
                </a:gridCol>
              </a:tblGrid>
              <a:tr h="50036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Regular Speaker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Thin Speaker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933999"/>
                  </a:ext>
                </a:extLst>
              </a:tr>
              <a:tr h="50036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50mm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6"/>
                          </a:solidFill>
                        </a:rPr>
                        <a:t>40mm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601171"/>
                  </a:ext>
                </a:extLst>
              </a:tr>
              <a:tr h="50036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Power 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0.5W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6"/>
                          </a:solidFill>
                        </a:rPr>
                        <a:t>0.25W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063411"/>
                  </a:ext>
                </a:extLst>
              </a:tr>
              <a:tr h="50036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Impedance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l-GR" sz="1050" dirty="0">
                          <a:solidFill>
                            <a:schemeClr val="tx1"/>
                          </a:solidFill>
                        </a:rPr>
                        <a:t>Ω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l-GR" sz="1050" dirty="0">
                          <a:solidFill>
                            <a:schemeClr val="tx1"/>
                          </a:solidFill>
                        </a:rPr>
                        <a:t>Ω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564382"/>
                  </a:ext>
                </a:extLst>
              </a:tr>
              <a:tr h="50036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$1.95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6"/>
                          </a:solidFill>
                        </a:rPr>
                        <a:t>$0.95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554998"/>
                  </a:ext>
                </a:extLst>
              </a:tr>
              <a:tr h="55519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6"/>
                          </a:solidFill>
                        </a:rPr>
                        <a:t>Much clearer sound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Needs filtering and amplifying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2186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2DD9B0B-87B4-4EAD-8599-AC33E5A11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48" y="921358"/>
            <a:ext cx="1146278" cy="1146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0DD856-9F24-4C86-8C4B-6DAAA1B07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85" y="2707560"/>
            <a:ext cx="1806944" cy="1514582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F62451-E248-4F06-982D-84B8D95A9642}"/>
              </a:ext>
            </a:extLst>
          </p:cNvPr>
          <p:cNvSpPr txBox="1"/>
          <p:nvPr/>
        </p:nvSpPr>
        <p:spPr>
          <a:xfrm>
            <a:off x="6362991" y="2067636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Thin Speaker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Source: </a:t>
            </a:r>
            <a:r>
              <a:rPr lang="en-US" sz="1000" dirty="0" err="1">
                <a:solidFill>
                  <a:schemeClr val="tx1"/>
                </a:solidFill>
              </a:rPr>
              <a:t>SparkFun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59280-392D-4DCD-A5E1-BC3E86C6CD05}"/>
              </a:ext>
            </a:extLst>
          </p:cNvPr>
          <p:cNvSpPr txBox="1"/>
          <p:nvPr/>
        </p:nvSpPr>
        <p:spPr>
          <a:xfrm>
            <a:off x="6433524" y="4266289"/>
            <a:ext cx="11416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Regular Speaker</a:t>
            </a:r>
          </a:p>
        </p:txBody>
      </p:sp>
    </p:spTree>
    <p:extLst>
      <p:ext uri="{BB962C8B-B14F-4D97-AF65-F5344CB8AC3E}">
        <p14:creationId xmlns:p14="http://schemas.microsoft.com/office/powerpoint/2010/main" val="319972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878376-25A3-45A2-B19A-6D2A0CD674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The ATMEGA328-20P chip (MCU) analog input will be used.</a:t>
            </a:r>
          </a:p>
          <a:p>
            <a:endParaRPr lang="en-US" sz="1100" dirty="0"/>
          </a:p>
          <a:p>
            <a:r>
              <a:rPr lang="en-US" sz="1100" dirty="0"/>
              <a:t>Backup component:</a:t>
            </a:r>
          </a:p>
          <a:p>
            <a:r>
              <a:rPr lang="en-US" sz="1100" dirty="0"/>
              <a:t>	ADC081S021CIMF/NOPB</a:t>
            </a:r>
          </a:p>
          <a:p>
            <a:r>
              <a:rPr lang="en-US" sz="1100" dirty="0"/>
              <a:t>Specs:</a:t>
            </a:r>
          </a:p>
          <a:p>
            <a:r>
              <a:rPr lang="en-US" sz="1100" dirty="0"/>
              <a:t>	8-bit resolution</a:t>
            </a:r>
          </a:p>
          <a:p>
            <a:r>
              <a:rPr lang="en-US" sz="1100" dirty="0"/>
              <a:t>	1 channel</a:t>
            </a:r>
          </a:p>
          <a:p>
            <a:r>
              <a:rPr lang="en-US" sz="1100" dirty="0"/>
              <a:t>	SPI, Serial, 3-Wire interface</a:t>
            </a:r>
          </a:p>
          <a:p>
            <a:r>
              <a:rPr lang="en-US" sz="1100" dirty="0"/>
              <a:t>	Operating voltage of 3.3V-5V</a:t>
            </a:r>
          </a:p>
          <a:p>
            <a:r>
              <a:rPr lang="en-US" sz="1100" dirty="0"/>
              <a:t>	1.3mW power consumption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ADA4AC-C3A0-48DC-ABB8-E54D5CE09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Analog-To-Digital Converter (ADC)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EF34B1-53AA-4F2F-94F8-7898E8221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0" y="1364569"/>
            <a:ext cx="1663329" cy="1663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CF73CD-E2FE-4912-9468-7DD595282777}"/>
              </a:ext>
            </a:extLst>
          </p:cNvPr>
          <p:cNvSpPr txBox="1"/>
          <p:nvPr/>
        </p:nvSpPr>
        <p:spPr>
          <a:xfrm>
            <a:off x="5852947" y="3131318"/>
            <a:ext cx="1768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2.92mm x 1.6mm x 1.02mm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Source: Texas Instruments</a:t>
            </a:r>
          </a:p>
        </p:txBody>
      </p:sp>
    </p:spTree>
    <p:extLst>
      <p:ext uri="{BB962C8B-B14F-4D97-AF65-F5344CB8AC3E}">
        <p14:creationId xmlns:p14="http://schemas.microsoft.com/office/powerpoint/2010/main" val="252771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719B7F-44BD-46B2-AFD9-BAB3A8A29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Digital-To-Analog Converter (DAC)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085B9C-2C8A-4D9E-9F46-6868DE9DE9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448851"/>
              </p:ext>
            </p:extLst>
          </p:nvPr>
        </p:nvGraphicFramePr>
        <p:xfrm>
          <a:off x="832711" y="1292694"/>
          <a:ext cx="3951939" cy="3373000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1317313">
                  <a:extLst>
                    <a:ext uri="{9D8B030D-6E8A-4147-A177-3AD203B41FA5}">
                      <a16:colId xmlns:a16="http://schemas.microsoft.com/office/drawing/2014/main" val="3007500964"/>
                    </a:ext>
                  </a:extLst>
                </a:gridCol>
                <a:gridCol w="1317313">
                  <a:extLst>
                    <a:ext uri="{9D8B030D-6E8A-4147-A177-3AD203B41FA5}">
                      <a16:colId xmlns:a16="http://schemas.microsoft.com/office/drawing/2014/main" val="516749938"/>
                    </a:ext>
                  </a:extLst>
                </a:gridCol>
                <a:gridCol w="1317313">
                  <a:extLst>
                    <a:ext uri="{9D8B030D-6E8A-4147-A177-3AD203B41FA5}">
                      <a16:colId xmlns:a16="http://schemas.microsoft.com/office/drawing/2014/main" val="2974813336"/>
                    </a:ext>
                  </a:extLst>
                </a:gridCol>
              </a:tblGrid>
              <a:tr h="43558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MCP4725A3T-E/CH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DAC081S101CIMK/NOPB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677191"/>
                  </a:ext>
                </a:extLst>
              </a:tr>
              <a:tr h="40766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12 bit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8 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419953"/>
                  </a:ext>
                </a:extLst>
              </a:tr>
              <a:tr h="40766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# of Channels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310403"/>
                  </a:ext>
                </a:extLst>
              </a:tr>
              <a:tr h="40766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2-Wire/Serial/I2C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Serial/SPI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945047"/>
                  </a:ext>
                </a:extLst>
              </a:tr>
              <a:tr h="43558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Operating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3.3V-5V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2.7V-5.5V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914335"/>
                  </a:ext>
                </a:extLst>
              </a:tr>
              <a:tr h="43558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Operating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210µA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256µA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831333"/>
                  </a:ext>
                </a:extLst>
              </a:tr>
              <a:tr h="40766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$1.16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$1.44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761581"/>
                  </a:ext>
                </a:extLst>
              </a:tr>
              <a:tr h="43558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Component Familiarity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More familiar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Never used before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84915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AEE17F3-104D-4FC3-8CE8-11C3F41B2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549" y="1101344"/>
            <a:ext cx="1154622" cy="1154622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81997F-1000-4DED-AC7A-9CF958C20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549" y="3107532"/>
            <a:ext cx="1154622" cy="1154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C77A4D-503B-4E07-8110-924C2B61AED4}"/>
              </a:ext>
            </a:extLst>
          </p:cNvPr>
          <p:cNvSpPr txBox="1"/>
          <p:nvPr/>
        </p:nvSpPr>
        <p:spPr>
          <a:xfrm>
            <a:off x="5995135" y="2255966"/>
            <a:ext cx="19014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MCP4275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3.1mm x 3.2mm x 1.3mm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Source: Microchip Technology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C81FB3-C62A-417D-89BE-25124976E1F8}"/>
              </a:ext>
            </a:extLst>
          </p:cNvPr>
          <p:cNvSpPr txBox="1"/>
          <p:nvPr/>
        </p:nvSpPr>
        <p:spPr>
          <a:xfrm>
            <a:off x="6023119" y="4282723"/>
            <a:ext cx="19014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DAC081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Size dimensions unknown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Source: Microchip Technology</a:t>
            </a:r>
          </a:p>
        </p:txBody>
      </p:sp>
    </p:spTree>
    <p:extLst>
      <p:ext uri="{BB962C8B-B14F-4D97-AF65-F5344CB8AC3E}">
        <p14:creationId xmlns:p14="http://schemas.microsoft.com/office/powerpoint/2010/main" val="20305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Mohammad’s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Audio Processing</a:t>
            </a:r>
            <a:endParaRPr lang="en-US" dirty="0"/>
          </a:p>
          <a:p>
            <a:r>
              <a:rPr lang="en-US" dirty="0" err="1"/>
              <a:t>WiFi</a:t>
            </a:r>
            <a:r>
              <a:rPr lang="en-US" dirty="0"/>
              <a:t> System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Misc.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Power Management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PCB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7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78546B-9E27-4DF5-8A2F-7665EECC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Chip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04234F-AE4C-4D1D-9FD7-851299A24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634517"/>
              </p:ext>
            </p:extLst>
          </p:nvPr>
        </p:nvGraphicFramePr>
        <p:xfrm>
          <a:off x="965571" y="1289012"/>
          <a:ext cx="4152234" cy="3194248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1384078">
                  <a:extLst>
                    <a:ext uri="{9D8B030D-6E8A-4147-A177-3AD203B41FA5}">
                      <a16:colId xmlns:a16="http://schemas.microsoft.com/office/drawing/2014/main" val="1618458685"/>
                    </a:ext>
                  </a:extLst>
                </a:gridCol>
                <a:gridCol w="1384078">
                  <a:extLst>
                    <a:ext uri="{9D8B030D-6E8A-4147-A177-3AD203B41FA5}">
                      <a16:colId xmlns:a16="http://schemas.microsoft.com/office/drawing/2014/main" val="1186674458"/>
                    </a:ext>
                  </a:extLst>
                </a:gridCol>
                <a:gridCol w="1384078">
                  <a:extLst>
                    <a:ext uri="{9D8B030D-6E8A-4147-A177-3AD203B41FA5}">
                      <a16:colId xmlns:a16="http://schemas.microsoft.com/office/drawing/2014/main" val="4179017375"/>
                    </a:ext>
                  </a:extLst>
                </a:gridCol>
              </a:tblGrid>
              <a:tr h="39928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solidFill>
                            <a:schemeClr val="tx1"/>
                          </a:solidFill>
                        </a:rPr>
                        <a:t>Xbee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 S6B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ESP-12S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970520"/>
                  </a:ext>
                </a:extLst>
              </a:tr>
              <a:tr h="39928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802.11 b/g/n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802.11 b/g/n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037695"/>
                  </a:ext>
                </a:extLst>
              </a:tr>
              <a:tr h="39928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Frequency 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2.4GHz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2.4GHz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509457"/>
                  </a:ext>
                </a:extLst>
              </a:tr>
              <a:tr h="39928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WPA/WPA2/WEP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WPA/WPA2/WEP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153675"/>
                  </a:ext>
                </a:extLst>
              </a:tr>
              <a:tr h="39928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SPI/UART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6"/>
                          </a:solidFill>
                        </a:rPr>
                        <a:t>SPI/I2C/UART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130376"/>
                  </a:ext>
                </a:extLst>
              </a:tr>
              <a:tr h="39928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Operating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3.12V-3.46V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3.0V-3.6V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120847"/>
                  </a:ext>
                </a:extLst>
              </a:tr>
              <a:tr h="39928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Transmit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+/- 16 dBm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6"/>
                          </a:solidFill>
                        </a:rPr>
                        <a:t>+/- 20 dBm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984279"/>
                  </a:ext>
                </a:extLst>
              </a:tr>
              <a:tr h="39928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$29.00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6"/>
                          </a:solidFill>
                        </a:rPr>
                        <a:t>$6.95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11849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DF40514-C198-436E-B576-2B063FD06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70" y="1544537"/>
            <a:ext cx="2723410" cy="1636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D092A-C487-4BCA-B810-743D7615C8B7}"/>
              </a:ext>
            </a:extLst>
          </p:cNvPr>
          <p:cNvSpPr txBox="1"/>
          <p:nvPr/>
        </p:nvSpPr>
        <p:spPr>
          <a:xfrm>
            <a:off x="6484697" y="3235399"/>
            <a:ext cx="13003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ESP-12S </a:t>
            </a:r>
            <a:r>
              <a:rPr lang="en-US" sz="1000" dirty="0" err="1">
                <a:solidFill>
                  <a:schemeClr val="tx1"/>
                </a:solidFill>
              </a:rPr>
              <a:t>WiFi</a:t>
            </a:r>
            <a:r>
              <a:rPr lang="en-US" sz="1000" dirty="0">
                <a:solidFill>
                  <a:schemeClr val="tx1"/>
                </a:solidFill>
              </a:rPr>
              <a:t> Chip</a:t>
            </a:r>
          </a:p>
        </p:txBody>
      </p:sp>
    </p:spTree>
    <p:extLst>
      <p:ext uri="{BB962C8B-B14F-4D97-AF65-F5344CB8AC3E}">
        <p14:creationId xmlns:p14="http://schemas.microsoft.com/office/powerpoint/2010/main" val="297265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Mohammad’s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Audio Processing</a:t>
            </a:r>
            <a:endParaRPr lang="en-US" dirty="0"/>
          </a:p>
          <a:p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WiFi</a:t>
            </a:r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System</a:t>
            </a:r>
          </a:p>
          <a:p>
            <a:r>
              <a:rPr lang="en-US" dirty="0"/>
              <a:t>Misc.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Power Management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PCB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07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AB7875-5A67-4DA6-8F12-DC9A6BD30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</a:t>
            </a:r>
          </a:p>
        </p:txBody>
      </p:sp>
      <p:pic>
        <p:nvPicPr>
          <p:cNvPr id="4" name="Picture 2" descr="MicroSD card breakout board+">
            <a:extLst>
              <a:ext uri="{FF2B5EF4-FFF2-40B4-BE49-F238E27FC236}">
                <a16:creationId xmlns:a16="http://schemas.microsoft.com/office/drawing/2014/main" id="{F5DEF5AE-7DB0-4773-9364-524FEBDD2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2" y="1546430"/>
            <a:ext cx="2128008" cy="159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99F039-180F-42C6-8AAC-97C5DC5F7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74" y="1546430"/>
            <a:ext cx="2891548" cy="1597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9E8D71-D304-44D9-91CE-FE653B4A7773}"/>
              </a:ext>
            </a:extLst>
          </p:cNvPr>
          <p:cNvSpPr txBox="1"/>
          <p:nvPr/>
        </p:nvSpPr>
        <p:spPr>
          <a:xfrm>
            <a:off x="969260" y="3250458"/>
            <a:ext cx="1927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MicroSD card breakout board+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Source: Adafruit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BDA41B-23A4-4C3E-9DEF-8D10DF0D3FAB}"/>
              </a:ext>
            </a:extLst>
          </p:cNvPr>
          <p:cNvSpPr txBox="1"/>
          <p:nvPr/>
        </p:nvSpPr>
        <p:spPr>
          <a:xfrm>
            <a:off x="5258963" y="3250458"/>
            <a:ext cx="1414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MicroSD Card Socket</a:t>
            </a:r>
          </a:p>
        </p:txBody>
      </p:sp>
    </p:spTree>
    <p:extLst>
      <p:ext uri="{BB962C8B-B14F-4D97-AF65-F5344CB8AC3E}">
        <p14:creationId xmlns:p14="http://schemas.microsoft.com/office/powerpoint/2010/main" val="274203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E13620-C0AF-4560-8E3C-CD4C7C928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Emitting Diodes (LEDs)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BEBDDE6-615E-48FC-837F-726DF41127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073351"/>
              </p:ext>
            </p:extLst>
          </p:nvPr>
        </p:nvGraphicFramePr>
        <p:xfrm>
          <a:off x="1013120" y="1252841"/>
          <a:ext cx="6181578" cy="2911821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2060526">
                  <a:extLst>
                    <a:ext uri="{9D8B030D-6E8A-4147-A177-3AD203B41FA5}">
                      <a16:colId xmlns:a16="http://schemas.microsoft.com/office/drawing/2014/main" val="3703492732"/>
                    </a:ext>
                  </a:extLst>
                </a:gridCol>
                <a:gridCol w="2060526">
                  <a:extLst>
                    <a:ext uri="{9D8B030D-6E8A-4147-A177-3AD203B41FA5}">
                      <a16:colId xmlns:a16="http://schemas.microsoft.com/office/drawing/2014/main" val="2635407437"/>
                    </a:ext>
                  </a:extLst>
                </a:gridCol>
                <a:gridCol w="2060526">
                  <a:extLst>
                    <a:ext uri="{9D8B030D-6E8A-4147-A177-3AD203B41FA5}">
                      <a16:colId xmlns:a16="http://schemas.microsoft.com/office/drawing/2014/main" val="616836097"/>
                    </a:ext>
                  </a:extLst>
                </a:gridCol>
              </a:tblGrid>
              <a:tr h="534078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Single-Color LEDs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RGB Programmable LEDs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031049"/>
                  </a:ext>
                </a:extLst>
              </a:tr>
              <a:tr h="100962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Desired colors are already programmed</a:t>
                      </a:r>
                    </a:p>
                    <a:p>
                      <a:pPr marL="285750" indent="-285750" algn="l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Simpler to use</a:t>
                      </a:r>
                    </a:p>
                    <a:p>
                      <a:pPr marL="285750" indent="-285750" algn="l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Least expensive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</a:rPr>
                        <a:t>Less LEDs are required</a:t>
                      </a:r>
                    </a:p>
                    <a:p>
                      <a:pPr marL="285750" indent="-285750" algn="l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</a:rPr>
                        <a:t>Many different colors can be used per LED</a:t>
                      </a:r>
                    </a:p>
                    <a:p>
                      <a:pPr marL="285750" indent="-285750" algn="l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</a:rPr>
                        <a:t>Not too expensive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480387"/>
                  </a:ext>
                </a:extLst>
              </a:tr>
              <a:tr h="8340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Disadvantages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 bunch of LEDs will be needed for each color for the project; takes more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Color programming required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298300"/>
                  </a:ext>
                </a:extLst>
              </a:tr>
              <a:tr h="53407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Chosen by the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FF00"/>
                          </a:solidFill>
                        </a:rPr>
                        <a:t>Yes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184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33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00439B-E3C0-44D6-8829-39F303083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Specs: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Single Wire Single Transmission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800kHz internal frequency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Operating voltage range of </a:t>
            </a:r>
            <a:r>
              <a:rPr lang="en-US" sz="1600" dirty="0">
                <a:solidFill>
                  <a:schemeClr val="tx1"/>
                </a:solidFill>
              </a:rPr>
              <a:t>4.5V</a:t>
            </a:r>
            <a:r>
              <a:rPr lang="en-US" sz="1600" baseline="-25000" dirty="0">
                <a:solidFill>
                  <a:schemeClr val="tx1"/>
                </a:solidFill>
              </a:rPr>
              <a:t>DC</a:t>
            </a:r>
            <a:r>
              <a:rPr lang="en-US" sz="1600" dirty="0">
                <a:solidFill>
                  <a:schemeClr val="tx1"/>
                </a:solidFill>
              </a:rPr>
              <a:t>-6V</a:t>
            </a:r>
            <a:r>
              <a:rPr lang="en-US" sz="1600" baseline="-25000" dirty="0">
                <a:solidFill>
                  <a:schemeClr val="tx1"/>
                </a:solidFill>
              </a:rPr>
              <a:t>DC</a:t>
            </a:r>
          </a:p>
          <a:p>
            <a:pPr marL="228600" indent="0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3D9DAD-96A1-4675-97D9-CB5D32669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LED Specifications &amp; Functions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F23B5C-EB67-4826-8688-77AEEE93B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692724"/>
              </p:ext>
            </p:extLst>
          </p:nvPr>
        </p:nvGraphicFramePr>
        <p:xfrm>
          <a:off x="5034763" y="1603887"/>
          <a:ext cx="3428444" cy="2136140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1714222">
                  <a:extLst>
                    <a:ext uri="{9D8B030D-6E8A-4147-A177-3AD203B41FA5}">
                      <a16:colId xmlns:a16="http://schemas.microsoft.com/office/drawing/2014/main" val="3277900772"/>
                    </a:ext>
                  </a:extLst>
                </a:gridCol>
                <a:gridCol w="1714222">
                  <a:extLst>
                    <a:ext uri="{9D8B030D-6E8A-4147-A177-3AD203B41FA5}">
                      <a16:colId xmlns:a16="http://schemas.microsoft.com/office/drawing/2014/main" val="23251222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998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00B0F0"/>
                          </a:solidFill>
                        </a:rPr>
                        <a:t>Blue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Device is 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438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6"/>
                          </a:solidFill>
                        </a:rPr>
                        <a:t>Yellow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Device is currently listening to user commands (processing)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037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92D050"/>
                          </a:solidFill>
                        </a:rPr>
                        <a:t>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Device understood the command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364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0000"/>
                          </a:solidFill>
                        </a:rPr>
                        <a:t>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Device did not understand the command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08949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237E809-ECDD-4DDE-8D93-52CDFE625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963" y="3044985"/>
            <a:ext cx="1807170" cy="1390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981F1E-3D9C-4C80-8212-EC59502CCE19}"/>
              </a:ext>
            </a:extLst>
          </p:cNvPr>
          <p:cNvSpPr txBox="1"/>
          <p:nvPr/>
        </p:nvSpPr>
        <p:spPr>
          <a:xfrm>
            <a:off x="1479751" y="4462018"/>
            <a:ext cx="1747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5mm Clear Head RGB LED</a:t>
            </a:r>
          </a:p>
        </p:txBody>
      </p:sp>
    </p:spTree>
    <p:extLst>
      <p:ext uri="{BB962C8B-B14F-4D97-AF65-F5344CB8AC3E}">
        <p14:creationId xmlns:p14="http://schemas.microsoft.com/office/powerpoint/2010/main" val="43005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Body Design</a:t>
            </a:r>
          </a:p>
          <a:p>
            <a:r>
              <a:rPr lang="en-US" dirty="0"/>
              <a:t>Display</a:t>
            </a:r>
          </a:p>
          <a:p>
            <a:r>
              <a:rPr lang="en-US" dirty="0"/>
              <a:t>GUI</a:t>
            </a:r>
          </a:p>
          <a:p>
            <a:r>
              <a:rPr lang="en-US" dirty="0"/>
              <a:t>Voice Recognition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87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Mohammad’s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Audio Processing</a:t>
            </a:r>
            <a:endParaRPr lang="en-US" dirty="0"/>
          </a:p>
          <a:p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WiFi</a:t>
            </a:r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System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Misc.</a:t>
            </a:r>
          </a:p>
          <a:p>
            <a:r>
              <a:rPr lang="en-US" dirty="0"/>
              <a:t>Power Management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PCB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9EEBB7-552C-4BE5-88AC-8085BB75B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Consumption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B89B27-FA04-4AC9-BA27-A6134AD57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190308"/>
              </p:ext>
            </p:extLst>
          </p:nvPr>
        </p:nvGraphicFramePr>
        <p:xfrm>
          <a:off x="1370487" y="1111879"/>
          <a:ext cx="6096000" cy="3457660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25138632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1310674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6496896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07092257"/>
                    </a:ext>
                  </a:extLst>
                </a:gridCol>
              </a:tblGrid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Nominal Input Voltage (V)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Nominal Current Draw (mA)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Power Consumed (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mW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923858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Processor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570008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LCD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297957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Servo Motors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397856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Motor Control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004126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WiFi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Chip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748220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1,250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361713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LEDs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~20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~100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867078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microSD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330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777673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DAC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228379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~3.36A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~16.5W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789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914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D82181-5F57-40BB-83CB-47ED6217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76BFDF-EFF9-4E5F-BD0C-07502200D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1576"/>
              </p:ext>
            </p:extLst>
          </p:nvPr>
        </p:nvGraphicFramePr>
        <p:xfrm>
          <a:off x="584196" y="1310731"/>
          <a:ext cx="4724994" cy="2834490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1574998">
                  <a:extLst>
                    <a:ext uri="{9D8B030D-6E8A-4147-A177-3AD203B41FA5}">
                      <a16:colId xmlns:a16="http://schemas.microsoft.com/office/drawing/2014/main" val="2164097099"/>
                    </a:ext>
                  </a:extLst>
                </a:gridCol>
                <a:gridCol w="1574998">
                  <a:extLst>
                    <a:ext uri="{9D8B030D-6E8A-4147-A177-3AD203B41FA5}">
                      <a16:colId xmlns:a16="http://schemas.microsoft.com/office/drawing/2014/main" val="1149282450"/>
                    </a:ext>
                  </a:extLst>
                </a:gridCol>
                <a:gridCol w="1574998">
                  <a:extLst>
                    <a:ext uri="{9D8B030D-6E8A-4147-A177-3AD203B41FA5}">
                      <a16:colId xmlns:a16="http://schemas.microsoft.com/office/drawing/2014/main" val="34243728"/>
                    </a:ext>
                  </a:extLst>
                </a:gridCol>
              </a:tblGrid>
              <a:tr h="4935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Tenergy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Li-Ion 18650 #1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Tenergy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Li-Ion 18650 #2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115022"/>
                  </a:ext>
                </a:extLst>
              </a:tr>
              <a:tr h="46187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Nominal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00"/>
                          </a:solidFill>
                        </a:rPr>
                        <a:t>7.4V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3.7V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928276"/>
                  </a:ext>
                </a:extLst>
              </a:tr>
              <a:tr h="46187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Nominal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4400mAh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5200mAh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077219"/>
                  </a:ext>
                </a:extLst>
              </a:tr>
              <a:tr h="49350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37mm x 37mm x 70mm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133mm x 19mm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843019"/>
                  </a:ext>
                </a:extLst>
              </a:tr>
              <a:tr h="46187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7oz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FF00"/>
                          </a:solidFill>
                        </a:rPr>
                        <a:t>3.3oz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530104"/>
                  </a:ext>
                </a:extLst>
              </a:tr>
              <a:tr h="46187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Cycle 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&gt;300 cycles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&gt;300 cycles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4227"/>
                  </a:ext>
                </a:extLst>
              </a:tr>
            </a:tbl>
          </a:graphicData>
        </a:graphic>
      </p:graphicFrame>
      <p:pic>
        <p:nvPicPr>
          <p:cNvPr id="5" name="Picture 2" descr="http://www.tenergy.com/31007_display.jpg">
            <a:extLst>
              <a:ext uri="{FF2B5EF4-FFF2-40B4-BE49-F238E27FC236}">
                <a16:creationId xmlns:a16="http://schemas.microsoft.com/office/drawing/2014/main" id="{9EA3F1F0-6253-4BF4-98F0-1425D0A0E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01" y="1017245"/>
            <a:ext cx="2174002" cy="126529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50B0AA-2473-4447-BE8C-C6251090D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93" y="2971860"/>
            <a:ext cx="2371818" cy="1380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10BDE8-352A-4AD9-BCF9-830CDC92F093}"/>
              </a:ext>
            </a:extLst>
          </p:cNvPr>
          <p:cNvSpPr txBox="1"/>
          <p:nvPr/>
        </p:nvSpPr>
        <p:spPr>
          <a:xfrm>
            <a:off x="6494203" y="2327866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Tenergy</a:t>
            </a:r>
            <a:r>
              <a:rPr lang="en-US" sz="1000" dirty="0">
                <a:solidFill>
                  <a:schemeClr val="tx1"/>
                </a:solidFill>
              </a:rPr>
              <a:t> 18650 #1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Source: </a:t>
            </a:r>
            <a:r>
              <a:rPr lang="en-US" sz="1000" dirty="0" err="1">
                <a:solidFill>
                  <a:schemeClr val="tx1"/>
                </a:solidFill>
              </a:rPr>
              <a:t>Tenergy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3477F-1160-4381-936B-0E284667A7E7}"/>
              </a:ext>
            </a:extLst>
          </p:cNvPr>
          <p:cNvSpPr txBox="1"/>
          <p:nvPr/>
        </p:nvSpPr>
        <p:spPr>
          <a:xfrm>
            <a:off x="6494202" y="4465639"/>
            <a:ext cx="1217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solidFill>
                  <a:schemeClr val="tx1"/>
                </a:solidFill>
              </a:rPr>
              <a:t>Tenergy</a:t>
            </a:r>
            <a:r>
              <a:rPr lang="en-US" sz="1000" dirty="0">
                <a:solidFill>
                  <a:schemeClr val="tx1"/>
                </a:solidFill>
              </a:rPr>
              <a:t> 18650 #2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Source: </a:t>
            </a:r>
            <a:r>
              <a:rPr lang="en-US" sz="1000" dirty="0" err="1">
                <a:solidFill>
                  <a:schemeClr val="tx1"/>
                </a:solidFill>
              </a:rPr>
              <a:t>Tenergy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4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D2792E-F254-40BB-A558-4F9BB9530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Connections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CCA48DE-D67C-481F-A417-0AC8B8A14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36" y="1477984"/>
            <a:ext cx="2963222" cy="1520397"/>
          </a:xfrm>
        </p:spPr>
        <p:txBody>
          <a:bodyPr/>
          <a:lstStyle/>
          <a:p>
            <a:pPr marL="571500" indent="-342900">
              <a:buFont typeface="+mj-lt"/>
              <a:buAutoNum type="arabicPeriod"/>
            </a:pPr>
            <a:r>
              <a:rPr lang="en-US" sz="1200" dirty="0"/>
              <a:t>7.4V-5V Step Down Regulator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200" dirty="0"/>
              <a:t>5V-3.3V Step Down Regulator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200" dirty="0"/>
              <a:t>3.3V-2.5V Step Down Regulator</a:t>
            </a:r>
          </a:p>
          <a:p>
            <a:pPr marL="571500" indent="-342900">
              <a:buFont typeface="+mj-lt"/>
              <a:buAutoNum type="arabicPeriod"/>
            </a:pPr>
            <a:r>
              <a:rPr lang="en-US" sz="1200" dirty="0"/>
              <a:t>2.5V-1.8V Step Down Regulator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EFA87D8-A363-4E4A-88AD-01C52507F867}"/>
              </a:ext>
            </a:extLst>
          </p:cNvPr>
          <p:cNvSpPr txBox="1">
            <a:spLocks/>
          </p:cNvSpPr>
          <p:nvPr/>
        </p:nvSpPr>
        <p:spPr>
          <a:xfrm>
            <a:off x="253660" y="1159581"/>
            <a:ext cx="3099140" cy="3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/>
              <a:t>DC-DC Voltage Regulators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EF381E-6609-44D3-B72D-2488135E2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32" b="6483"/>
          <a:stretch/>
        </p:blipFill>
        <p:spPr>
          <a:xfrm>
            <a:off x="4515293" y="210180"/>
            <a:ext cx="3385129" cy="472313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677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Mohammad’s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Audio Processing</a:t>
            </a:r>
            <a:endParaRPr lang="en-US" dirty="0"/>
          </a:p>
          <a:p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WiFi</a:t>
            </a:r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System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Misc.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Power Management</a:t>
            </a:r>
          </a:p>
          <a:p>
            <a:r>
              <a:rPr lang="en-US" dirty="0"/>
              <a:t>PCB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2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CED914-86D4-4896-A333-FF801FE34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PCB Schematic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AB3E0-B414-44CC-BFA4-BE189E5A4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527" y="70375"/>
            <a:ext cx="4500989" cy="4984049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156B1B87-1216-47B8-9036-C2FDD7427FD9}"/>
              </a:ext>
            </a:extLst>
          </p:cNvPr>
          <p:cNvSpPr/>
          <p:nvPr/>
        </p:nvSpPr>
        <p:spPr>
          <a:xfrm>
            <a:off x="5295014" y="1332614"/>
            <a:ext cx="1304260" cy="3402419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31C2763-37E1-48BD-A6D2-C7ADBD69225A}"/>
              </a:ext>
            </a:extLst>
          </p:cNvPr>
          <p:cNvSpPr/>
          <p:nvPr/>
        </p:nvSpPr>
        <p:spPr>
          <a:xfrm>
            <a:off x="4047524" y="1265277"/>
            <a:ext cx="1091545" cy="1414128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019561D8-D6D8-46C8-AC96-818A05CC73C9}"/>
              </a:ext>
            </a:extLst>
          </p:cNvPr>
          <p:cNvSpPr/>
          <p:nvPr/>
        </p:nvSpPr>
        <p:spPr>
          <a:xfrm>
            <a:off x="6705600" y="2821125"/>
            <a:ext cx="496186" cy="737238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B17C03C2-0E27-4607-95A0-D48C1C2D5EAF}"/>
              </a:ext>
            </a:extLst>
          </p:cNvPr>
          <p:cNvSpPr/>
          <p:nvPr/>
        </p:nvSpPr>
        <p:spPr>
          <a:xfrm>
            <a:off x="4993758" y="3349209"/>
            <a:ext cx="496186" cy="737238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8CE6EC82-2672-485B-8907-8FD2B05C2B87}"/>
              </a:ext>
            </a:extLst>
          </p:cNvPr>
          <p:cNvSpPr/>
          <p:nvPr/>
        </p:nvSpPr>
        <p:spPr>
          <a:xfrm>
            <a:off x="6705600" y="3572249"/>
            <a:ext cx="1084521" cy="737238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FEBB9301-8225-42E9-B43C-0C59DA302233}"/>
              </a:ext>
            </a:extLst>
          </p:cNvPr>
          <p:cNvSpPr/>
          <p:nvPr/>
        </p:nvSpPr>
        <p:spPr>
          <a:xfrm>
            <a:off x="6599274" y="1235103"/>
            <a:ext cx="1190847" cy="1444302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68DF4312-F899-4882-A891-0810B581878C}"/>
              </a:ext>
            </a:extLst>
          </p:cNvPr>
          <p:cNvSpPr/>
          <p:nvPr/>
        </p:nvSpPr>
        <p:spPr>
          <a:xfrm>
            <a:off x="4862623" y="110664"/>
            <a:ext cx="1842977" cy="1208063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9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007C78-2741-4A0B-8CF5-E8F5AB11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938BFA2-C751-45DA-A4E9-F72FB5F25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34700"/>
              </p:ext>
            </p:extLst>
          </p:nvPr>
        </p:nvGraphicFramePr>
        <p:xfrm>
          <a:off x="2825508" y="477806"/>
          <a:ext cx="4028949" cy="4108376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1465985">
                  <a:extLst>
                    <a:ext uri="{9D8B030D-6E8A-4147-A177-3AD203B41FA5}">
                      <a16:colId xmlns:a16="http://schemas.microsoft.com/office/drawing/2014/main" val="3441564706"/>
                    </a:ext>
                  </a:extLst>
                </a:gridCol>
                <a:gridCol w="1281482">
                  <a:extLst>
                    <a:ext uri="{9D8B030D-6E8A-4147-A177-3AD203B41FA5}">
                      <a16:colId xmlns:a16="http://schemas.microsoft.com/office/drawing/2014/main" val="997134387"/>
                    </a:ext>
                  </a:extLst>
                </a:gridCol>
                <a:gridCol w="1281482">
                  <a:extLst>
                    <a:ext uri="{9D8B030D-6E8A-4147-A177-3AD203B41FA5}">
                      <a16:colId xmlns:a16="http://schemas.microsoft.com/office/drawing/2014/main" val="3563482883"/>
                    </a:ext>
                  </a:extLst>
                </a:gridCol>
              </a:tblGrid>
              <a:tr h="202941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Projected Cost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Actual Cost ($)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089618"/>
                  </a:ext>
                </a:extLst>
              </a:tr>
              <a:tr h="202941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Microphones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1.90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960225"/>
                  </a:ext>
                </a:extLst>
              </a:tr>
              <a:tr h="202941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Speakers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3.90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447603"/>
                  </a:ext>
                </a:extLst>
              </a:tr>
              <a:tr h="202941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Display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60.00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80.00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659712"/>
                  </a:ext>
                </a:extLst>
              </a:tr>
              <a:tr h="202941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Controller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35.00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26.00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983263"/>
                  </a:ext>
                </a:extLst>
              </a:tr>
              <a:tr h="202941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15.00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10.00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520414"/>
                  </a:ext>
                </a:extLst>
              </a:tr>
              <a:tr h="202941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PCB(s)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50.00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244064"/>
                  </a:ext>
                </a:extLst>
              </a:tr>
              <a:tr h="202941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50.00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84686"/>
                  </a:ext>
                </a:extLst>
              </a:tr>
              <a:tr h="278846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Buttons, switches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10.00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1.50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120716"/>
                  </a:ext>
                </a:extLst>
              </a:tr>
              <a:tr h="202941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Resistors, capacitors, </a:t>
                      </a:r>
                      <a:r>
                        <a:rPr lang="en-US" sz="600" dirty="0" err="1">
                          <a:solidFill>
                            <a:schemeClr val="tx1"/>
                          </a:solidFill>
                        </a:rPr>
                        <a:t>etc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10.00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042773"/>
                  </a:ext>
                </a:extLst>
              </a:tr>
              <a:tr h="202941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LEDs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10.00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5.90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955574"/>
                  </a:ext>
                </a:extLst>
              </a:tr>
              <a:tr h="202941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MCU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20.00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1.30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389381"/>
                  </a:ext>
                </a:extLst>
              </a:tr>
              <a:tr h="232373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Servo(s)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30.00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212488"/>
                  </a:ext>
                </a:extLst>
              </a:tr>
              <a:tr h="232373">
                <a:tc>
                  <a:txBody>
                    <a:bodyPr/>
                    <a:lstStyle/>
                    <a:p>
                      <a:pPr algn="ctr"/>
                      <a:r>
                        <a:rPr lang="en-US" sz="600" dirty="0" err="1">
                          <a:solidFill>
                            <a:schemeClr val="tx1"/>
                          </a:solidFill>
                        </a:rPr>
                        <a:t>WiFi</a:t>
                      </a: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32.00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6.95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872060"/>
                  </a:ext>
                </a:extLst>
              </a:tr>
              <a:tr h="232373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Mono Audio Amplifier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7.95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807943"/>
                  </a:ext>
                </a:extLst>
              </a:tr>
              <a:tr h="232373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DAC Breakout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4.95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710697"/>
                  </a:ext>
                </a:extLst>
              </a:tr>
              <a:tr h="202941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Battery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20.00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895305"/>
                  </a:ext>
                </a:extLst>
              </a:tr>
              <a:tr h="232373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Voltage Regulators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15.00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10.00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013296"/>
                  </a:ext>
                </a:extLst>
              </a:tr>
              <a:tr h="232373"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accent6"/>
                          </a:solidFill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600" dirty="0">
                          <a:solidFill>
                            <a:schemeClr val="accent6"/>
                          </a:solidFill>
                        </a:rPr>
                        <a:t>494.00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44482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88568" y="4677544"/>
            <a:ext cx="16466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/>
                </a:solidFill>
              </a:rPr>
              <a:t>Updated Projection: $320.35</a:t>
            </a:r>
          </a:p>
        </p:txBody>
      </p:sp>
    </p:spTree>
    <p:extLst>
      <p:ext uri="{BB962C8B-B14F-4D97-AF65-F5344CB8AC3E}">
        <p14:creationId xmlns:p14="http://schemas.microsoft.com/office/powerpoint/2010/main" val="120479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93409" y="477806"/>
            <a:ext cx="8737500" cy="3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Current Progress</a:t>
            </a:r>
            <a:endParaRPr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9092638-0D19-44F0-8590-76935CBF9E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5592849"/>
              </p:ext>
            </p:extLst>
          </p:nvPr>
        </p:nvGraphicFramePr>
        <p:xfrm>
          <a:off x="193409" y="94021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1694010-5215-443B-895D-7ADB1196EF60}"/>
              </a:ext>
            </a:extLst>
          </p:cNvPr>
          <p:cNvSpPr txBox="1"/>
          <p:nvPr/>
        </p:nvSpPr>
        <p:spPr>
          <a:xfrm>
            <a:off x="6449139" y="1771531"/>
            <a:ext cx="248177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To-do: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Get working PCB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Finish up software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Integrate all components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together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Test PCB</a:t>
            </a:r>
          </a:p>
        </p:txBody>
      </p:sp>
    </p:spTree>
    <p:extLst>
      <p:ext uri="{BB962C8B-B14F-4D97-AF65-F5344CB8AC3E}">
        <p14:creationId xmlns:p14="http://schemas.microsoft.com/office/powerpoint/2010/main" val="327082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919941-3F9C-46E2-973D-8A4A5074F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Creating a PCB voltage bus and a jack.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Integrating hardware and software together.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6D331C-E6B9-41B7-AE19-FFF5F6A3F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7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D42F0B-1D92-4B63-9669-280626BB1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50" y="2263650"/>
            <a:ext cx="8737500" cy="308100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3316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Body Design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Display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GUI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Voice Recognition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60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D40B4E-A68C-4695-9B57-D9F5B4ABD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200" dirty="0"/>
              <a:t>3D-printed skeleton to house components</a:t>
            </a:r>
          </a:p>
          <a:p>
            <a:pPr marL="971550" lvl="1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Designed using Autodesk Fusion 360, a 3D CAD program</a:t>
            </a:r>
          </a:p>
          <a:p>
            <a:pPr marL="971550" lvl="1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ABS filament</a:t>
            </a:r>
          </a:p>
          <a:p>
            <a:pPr marL="1428750" lvl="2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Strong, heat-tolerant</a:t>
            </a:r>
          </a:p>
          <a:p>
            <a:pPr marL="1428750" lvl="2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Commonly-used for prototyping</a:t>
            </a:r>
          </a:p>
          <a:p>
            <a:pPr marL="5143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Flexible cloth or spandex body to allow for easy, fluid movement</a:t>
            </a:r>
          </a:p>
          <a:p>
            <a:pPr marL="514350" indent="-2857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F2F88E-44FE-4B0A-8C27-5C44BD430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Design</a:t>
            </a:r>
          </a:p>
        </p:txBody>
      </p:sp>
    </p:spTree>
    <p:extLst>
      <p:ext uri="{BB962C8B-B14F-4D97-AF65-F5344CB8AC3E}">
        <p14:creationId xmlns:p14="http://schemas.microsoft.com/office/powerpoint/2010/main" val="341030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Body Design</a:t>
            </a:r>
          </a:p>
          <a:p>
            <a:r>
              <a:rPr lang="en-US" dirty="0"/>
              <a:t>Display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GUI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Voice Recognition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193409" y="1441144"/>
            <a:ext cx="8724300" cy="30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rtl="0">
              <a:spcBef>
                <a:spcPts val="7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-US" dirty="0"/>
              <a:t>Important factors:</a:t>
            </a:r>
            <a:endParaRPr dirty="0"/>
          </a:p>
          <a:p>
            <a:pPr marL="914400" lvl="1" indent="-3238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Cost</a:t>
            </a:r>
          </a:p>
          <a:p>
            <a:pPr marL="914400" lvl="1" indent="-3238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Touch capability - GUI</a:t>
            </a:r>
          </a:p>
          <a:p>
            <a:pPr marL="914400" lvl="1" indent="-3238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Size &amp; Resolution – GUI &amp; multimedia</a:t>
            </a:r>
            <a:endParaRPr dirty="0">
              <a:solidFill>
                <a:srgbClr val="FFFFFF"/>
              </a:solidFill>
            </a:endParaRPr>
          </a:p>
          <a:p>
            <a:pPr marL="914400" lvl="1" indent="-3238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Built-in adaptor board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93409" y="477806"/>
            <a:ext cx="8737500" cy="3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Display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AAA611-5D5C-466F-8CC6-8C0885A599C4}"/>
              </a:ext>
            </a:extLst>
          </p:cNvPr>
          <p:cNvSpPr txBox="1"/>
          <p:nvPr/>
        </p:nvSpPr>
        <p:spPr>
          <a:xfrm>
            <a:off x="6891855" y="2571750"/>
            <a:ext cx="9252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Source: Adafruit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2AB744-BC90-43CE-9B36-9E0795A71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442" y="631856"/>
            <a:ext cx="2394077" cy="18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3726</TotalTime>
  <Words>1846</Words>
  <Application>Microsoft Office PowerPoint</Application>
  <PresentationFormat>On-screen Show (16:9)</PresentationFormat>
  <Paragraphs>645</Paragraphs>
  <Slides>59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Noto Sans Symbols</vt:lpstr>
      <vt:lpstr>Wingdings</vt:lpstr>
      <vt:lpstr>Simple Dark</vt:lpstr>
      <vt:lpstr>Ion Interactive Robot Assistant </vt:lpstr>
      <vt:lpstr>Motivation</vt:lpstr>
      <vt:lpstr>Requirements &amp; Specifications</vt:lpstr>
      <vt:lpstr>Overall Block Diagram &amp; Tasking</vt:lpstr>
      <vt:lpstr>David’s Responsibilities</vt:lpstr>
      <vt:lpstr>David’s Responsibilities</vt:lpstr>
      <vt:lpstr>Body Design</vt:lpstr>
      <vt:lpstr>David’s Responsibilities</vt:lpstr>
      <vt:lpstr>Display</vt:lpstr>
      <vt:lpstr>Pi Foundation Display</vt:lpstr>
      <vt:lpstr>David’s Responsibilities</vt:lpstr>
      <vt:lpstr>GUI</vt:lpstr>
      <vt:lpstr>GUI User Flowchart</vt:lpstr>
      <vt:lpstr>David’s Responsibilities</vt:lpstr>
      <vt:lpstr>Voice Recognition</vt:lpstr>
      <vt:lpstr>Voice Recognition State Diagram &amp; Flowchart </vt:lpstr>
      <vt:lpstr>Dennis’s Responsibilities</vt:lpstr>
      <vt:lpstr>Dennis’s Responsibilities</vt:lpstr>
      <vt:lpstr>Face Detection</vt:lpstr>
      <vt:lpstr>Face Detection Algorithm</vt:lpstr>
      <vt:lpstr>Dennis’s Responsibilities</vt:lpstr>
      <vt:lpstr>Face-the-User System</vt:lpstr>
      <vt:lpstr>Face-the-User System Challenges</vt:lpstr>
      <vt:lpstr>Face-the-User System Solutions</vt:lpstr>
      <vt:lpstr>Face-the-User Algorithm</vt:lpstr>
      <vt:lpstr>Dennis’s Responsibilities</vt:lpstr>
      <vt:lpstr>Facial Recognition</vt:lpstr>
      <vt:lpstr>Dennis’s Responsibilities</vt:lpstr>
      <vt:lpstr>Processor Load</vt:lpstr>
      <vt:lpstr>Single Board Computer (SBC) Choices</vt:lpstr>
      <vt:lpstr>SBC Comparison</vt:lpstr>
      <vt:lpstr>SBC Choice: Raspberry Pi 3 Compute Module Lite</vt:lpstr>
      <vt:lpstr>Dennis’s Responsibilities</vt:lpstr>
      <vt:lpstr>Motor Control Unit (MCU) Tasks</vt:lpstr>
      <vt:lpstr>MCU Main Choices and Comparison</vt:lpstr>
      <vt:lpstr>MCU Choice: Atmel mega328</vt:lpstr>
      <vt:lpstr>Mohammad’s Responsibilities</vt:lpstr>
      <vt:lpstr>Mohammad’s Responsibilities</vt:lpstr>
      <vt:lpstr>General User-Device Voice Interaction</vt:lpstr>
      <vt:lpstr>Electret Microphone</vt:lpstr>
      <vt:lpstr>Speakers</vt:lpstr>
      <vt:lpstr>Analog-To-Digital Converter (ADC)</vt:lpstr>
      <vt:lpstr>Digital-To-Analog Converter (DAC)</vt:lpstr>
      <vt:lpstr>Mohammad’s Responsibilities</vt:lpstr>
      <vt:lpstr>WiFi Chip</vt:lpstr>
      <vt:lpstr>Mohammad’s Responsibilities</vt:lpstr>
      <vt:lpstr>Storage</vt:lpstr>
      <vt:lpstr>Light Emitting Diodes (LEDs)</vt:lpstr>
      <vt:lpstr>LED Specifications &amp; Functions</vt:lpstr>
      <vt:lpstr>Mohammad’s Responsibilities</vt:lpstr>
      <vt:lpstr>Power Consumption</vt:lpstr>
      <vt:lpstr>Battery</vt:lpstr>
      <vt:lpstr>Power Connections</vt:lpstr>
      <vt:lpstr>Mohammad’s Responsibilities</vt:lpstr>
      <vt:lpstr>PCB Schematic Overview</vt:lpstr>
      <vt:lpstr>Budget</vt:lpstr>
      <vt:lpstr>Current Progress</vt:lpstr>
      <vt:lpstr>Issues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Switchgear System Control Interface Control System for Circuit Breaker Compartment Motorized Track </dc:title>
  <dc:creator>David</dc:creator>
  <cp:lastModifiedBy>mohammad rizeq</cp:lastModifiedBy>
  <cp:revision>96</cp:revision>
  <dcterms:modified xsi:type="dcterms:W3CDTF">2018-06-08T10:06:53Z</dcterms:modified>
</cp:coreProperties>
</file>